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0266" y="190436"/>
            <a:ext cx="3371215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5342" y="3411473"/>
            <a:ext cx="4346575" cy="2668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42189"/>
            <a:ext cx="1793875" cy="716280"/>
          </a:xfrm>
          <a:custGeom>
            <a:avLst/>
            <a:gdLst/>
            <a:ahLst/>
            <a:cxnLst/>
            <a:rect l="l" t="t" r="r" b="b"/>
            <a:pathLst>
              <a:path w="1793875" h="716279">
                <a:moveTo>
                  <a:pt x="1793620" y="715806"/>
                </a:moveTo>
                <a:lnTo>
                  <a:pt x="0" y="715806"/>
                </a:lnTo>
                <a:lnTo>
                  <a:pt x="0" y="0"/>
                </a:lnTo>
                <a:lnTo>
                  <a:pt x="1793620" y="0"/>
                </a:lnTo>
                <a:lnTo>
                  <a:pt x="1793620" y="71580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56432" y="6142189"/>
            <a:ext cx="5687695" cy="716280"/>
            <a:chOff x="3456432" y="6142189"/>
            <a:chExt cx="5687695" cy="716280"/>
          </a:xfrm>
        </p:grpSpPr>
        <p:sp>
          <p:nvSpPr>
            <p:cNvPr id="4" name="object 4"/>
            <p:cNvSpPr/>
            <p:nvPr/>
          </p:nvSpPr>
          <p:spPr>
            <a:xfrm>
              <a:off x="3456432" y="6142189"/>
              <a:ext cx="5687695" cy="716280"/>
            </a:xfrm>
            <a:custGeom>
              <a:avLst/>
              <a:gdLst/>
              <a:ahLst/>
              <a:cxnLst/>
              <a:rect l="l" t="t" r="r" b="b"/>
              <a:pathLst>
                <a:path w="5687695" h="716279">
                  <a:moveTo>
                    <a:pt x="5687568" y="715806"/>
                  </a:moveTo>
                  <a:lnTo>
                    <a:pt x="0" y="715806"/>
                  </a:lnTo>
                  <a:lnTo>
                    <a:pt x="0" y="0"/>
                  </a:lnTo>
                  <a:lnTo>
                    <a:pt x="5687568" y="0"/>
                  </a:lnTo>
                  <a:lnTo>
                    <a:pt x="5687568" y="715806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2700" y="6167715"/>
              <a:ext cx="980439" cy="69028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700" y="6167724"/>
            <a:ext cx="893572" cy="6902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0700" y="6141440"/>
            <a:ext cx="1665732" cy="7165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5100" y="6167725"/>
            <a:ext cx="1484376" cy="69027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0"/>
            <a:ext cx="9144000" cy="1192530"/>
            <a:chOff x="0" y="0"/>
            <a:chExt cx="9144000" cy="1192530"/>
          </a:xfrm>
        </p:grpSpPr>
        <p:sp>
          <p:nvSpPr>
            <p:cNvPr id="10" name="object 10"/>
            <p:cNvSpPr/>
            <p:nvPr/>
          </p:nvSpPr>
          <p:spPr>
            <a:xfrm>
              <a:off x="0" y="3047"/>
              <a:ext cx="9144000" cy="1125220"/>
            </a:xfrm>
            <a:custGeom>
              <a:avLst/>
              <a:gdLst/>
              <a:ahLst/>
              <a:cxnLst/>
              <a:rect l="l" t="t" r="r" b="b"/>
              <a:pathLst>
                <a:path w="9144000" h="1125220">
                  <a:moveTo>
                    <a:pt x="9144000" y="0"/>
                  </a:moveTo>
                  <a:lnTo>
                    <a:pt x="0" y="0"/>
                  </a:lnTo>
                  <a:lnTo>
                    <a:pt x="0" y="1124712"/>
                  </a:lnTo>
                  <a:lnTo>
                    <a:pt x="9144000" y="11247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00" y="0"/>
              <a:ext cx="1081430" cy="11925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8300" y="76187"/>
              <a:ext cx="1081430" cy="99391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17191" y="0"/>
            <a:ext cx="4419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Bangalore</a:t>
            </a:r>
            <a:r>
              <a:rPr sz="2400" spc="-5" dirty="0">
                <a:solidFill>
                  <a:srgbClr val="FFFFFF"/>
                </a:solidFill>
              </a:rPr>
              <a:t> Institute</a:t>
            </a:r>
            <a:r>
              <a:rPr sz="2400" spc="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Technology</a:t>
            </a:r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1892935" y="333628"/>
            <a:ext cx="5363210" cy="5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10" algn="ctr">
              <a:lnSpc>
                <a:spcPts val="1775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K.R.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Road,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Times New Roman"/>
                <a:cs typeface="Times New Roman"/>
              </a:rPr>
              <a:t>V.V.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Pura,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Bengaluru.-560004.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730"/>
              </a:lnSpc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epartment</a:t>
            </a:r>
            <a:r>
              <a:rPr sz="20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sz="20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sz="20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4360" y="1534223"/>
            <a:ext cx="5544185" cy="164718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algn="ctr">
              <a:lnSpc>
                <a:spcPts val="4100"/>
              </a:lnSpc>
              <a:spcBef>
                <a:spcPts val="620"/>
              </a:spcBef>
            </a:pPr>
            <a:r>
              <a:rPr sz="3800" b="1" spc="-5" dirty="0">
                <a:latin typeface="Times New Roman"/>
                <a:cs typeface="Times New Roman"/>
              </a:rPr>
              <a:t>Internship</a:t>
            </a:r>
            <a:r>
              <a:rPr sz="3800" b="1" dirty="0">
                <a:latin typeface="Times New Roman"/>
                <a:cs typeface="Times New Roman"/>
              </a:rPr>
              <a:t> </a:t>
            </a:r>
            <a:r>
              <a:rPr sz="3800" b="1" spc="-10" dirty="0">
                <a:latin typeface="Times New Roman"/>
                <a:cs typeface="Times New Roman"/>
              </a:rPr>
              <a:t>Presentation</a:t>
            </a:r>
            <a:r>
              <a:rPr sz="3800" b="1" spc="5" dirty="0">
                <a:latin typeface="Times New Roman"/>
                <a:cs typeface="Times New Roman"/>
              </a:rPr>
              <a:t> </a:t>
            </a:r>
            <a:r>
              <a:rPr sz="3800" b="1" spc="-5" dirty="0">
                <a:latin typeface="Times New Roman"/>
                <a:cs typeface="Times New Roman"/>
              </a:rPr>
              <a:t>on </a:t>
            </a:r>
            <a:r>
              <a:rPr sz="3800" b="1" spc="-935" dirty="0">
                <a:latin typeface="Times New Roman"/>
                <a:cs typeface="Times New Roman"/>
              </a:rPr>
              <a:t> </a:t>
            </a:r>
            <a:r>
              <a:rPr sz="3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Credit</a:t>
            </a:r>
            <a:r>
              <a:rPr sz="3800" b="1" dirty="0">
                <a:solidFill>
                  <a:srgbClr val="FF0000"/>
                </a:solidFill>
                <a:latin typeface="Times New Roman"/>
                <a:cs typeface="Times New Roman"/>
              </a:rPr>
              <a:t> Card</a:t>
            </a:r>
            <a:r>
              <a:rPr sz="3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Fraud </a:t>
            </a:r>
            <a:r>
              <a:rPr sz="3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Detection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0395" y="3543300"/>
            <a:ext cx="2879090" cy="225869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R="45085" algn="ctr">
              <a:lnSpc>
                <a:spcPct val="100000"/>
              </a:lnSpc>
              <a:spcBef>
                <a:spcPts val="465"/>
              </a:spcBef>
            </a:pPr>
            <a:r>
              <a:rPr sz="1800" b="1" spc="-5" dirty="0">
                <a:latin typeface="Times New Roman"/>
                <a:cs typeface="Times New Roman"/>
              </a:rPr>
              <a:t>By: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latin typeface="Times New Roman"/>
                <a:cs typeface="Times New Roman"/>
              </a:rPr>
              <a:t>Kushal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Gowda(1BI20AI024)</a:t>
            </a:r>
            <a:endParaRPr sz="1800">
              <a:latin typeface="Times New Roman"/>
              <a:cs typeface="Times New Roman"/>
            </a:endParaRPr>
          </a:p>
          <a:p>
            <a:pPr marL="447675" marR="441959" algn="ctr">
              <a:lnSpc>
                <a:spcPct val="115700"/>
              </a:lnSpc>
            </a:pPr>
            <a:r>
              <a:rPr sz="1800" b="1" spc="-5" dirty="0">
                <a:latin typeface="Times New Roman"/>
                <a:cs typeface="Times New Roman"/>
              </a:rPr>
              <a:t>Under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the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Guidance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16510" algn="ctr">
              <a:lnSpc>
                <a:spcPct val="100000"/>
              </a:lnSpc>
              <a:spcBef>
                <a:spcPts val="345"/>
              </a:spcBef>
            </a:pPr>
            <a:r>
              <a:rPr sz="1800" spc="-5" dirty="0">
                <a:latin typeface="Times New Roman"/>
                <a:cs typeface="Times New Roman"/>
              </a:rPr>
              <a:t>Prof.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Manjunath</a:t>
            </a:r>
            <a:endParaRPr sz="1800">
              <a:latin typeface="Times New Roman"/>
              <a:cs typeface="Times New Roman"/>
            </a:endParaRPr>
          </a:p>
          <a:p>
            <a:pPr marL="568325" marR="544830" algn="ctr">
              <a:lnSpc>
                <a:spcPct val="115900"/>
              </a:lnSpc>
              <a:spcBef>
                <a:spcPts val="20"/>
              </a:spcBef>
            </a:pPr>
            <a:r>
              <a:rPr sz="1800" spc="-5" dirty="0">
                <a:latin typeface="Times New Roman"/>
                <a:cs typeface="Times New Roman"/>
              </a:rPr>
              <a:t>Assistant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Professor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Dept.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CSE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342" y="197103"/>
            <a:ext cx="7299959" cy="43865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89230">
              <a:lnSpc>
                <a:spcPts val="2300"/>
              </a:lnSpc>
              <a:spcBef>
                <a:spcPts val="260"/>
              </a:spcBef>
            </a:pPr>
            <a:r>
              <a:rPr sz="2000" spc="-5" dirty="0">
                <a:latin typeface="Times New Roman"/>
                <a:cs typeface="Times New Roman"/>
              </a:rPr>
              <a:t>saved_model_prediction=predict_model(saved_forest,data=test_data)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saved_model_prediction.head(8)</a:t>
            </a:r>
            <a:endParaRPr sz="2000">
              <a:latin typeface="Times New Roman"/>
              <a:cs typeface="Times New Roman"/>
            </a:endParaRPr>
          </a:p>
          <a:p>
            <a:pPr marL="152400">
              <a:lnSpc>
                <a:spcPts val="2195"/>
              </a:lnSpc>
            </a:pPr>
            <a:r>
              <a:rPr sz="2000" spc="-5" dirty="0">
                <a:latin typeface="Times New Roman"/>
                <a:cs typeface="Times New Roman"/>
              </a:rPr>
              <a:t>df.isnull().sum()</a:t>
            </a:r>
            <a:endParaRPr sz="2000">
              <a:latin typeface="Times New Roman"/>
              <a:cs typeface="Times New Roman"/>
            </a:endParaRPr>
          </a:p>
          <a:p>
            <a:pPr marL="457200" marR="1257935">
              <a:lnSpc>
                <a:spcPts val="2300"/>
              </a:lnSpc>
              <a:spcBef>
                <a:spcPts val="110"/>
              </a:spcBef>
            </a:pPr>
            <a:r>
              <a:rPr sz="2000" dirty="0">
                <a:latin typeface="Times New Roman"/>
                <a:cs typeface="Times New Roman"/>
              </a:rPr>
              <a:t>fraud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round(len(df[df['Class']==1])/len(df)*100,2) </a:t>
            </a:r>
            <a:r>
              <a:rPr sz="2000" dirty="0">
                <a:latin typeface="Times New Roman"/>
                <a:cs typeface="Times New Roman"/>
              </a:rPr>
              <a:t> nofraud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round(len(df[df['Class']==0])/len(df)*100,2)</a:t>
            </a:r>
            <a:endParaRPr sz="2000">
              <a:latin typeface="Times New Roman"/>
              <a:cs typeface="Times New Roman"/>
            </a:endParaRPr>
          </a:p>
          <a:p>
            <a:pPr marL="457200" marR="5080">
              <a:lnSpc>
                <a:spcPts val="2300"/>
              </a:lnSpc>
            </a:pPr>
            <a:r>
              <a:rPr sz="2000" dirty="0">
                <a:latin typeface="Times New Roman"/>
                <a:cs typeface="Times New Roman"/>
              </a:rPr>
              <a:t>print("No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fraud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transactions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are:",str(nofraud)+'%',"of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dataset")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print("Fraud </a:t>
            </a:r>
            <a:r>
              <a:rPr sz="2000" spc="-5" dirty="0">
                <a:latin typeface="Times New Roman"/>
                <a:cs typeface="Times New Roman"/>
              </a:rPr>
              <a:t>transactions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are:",str(fraud)+'%',"of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dataset")</a:t>
            </a:r>
            <a:endParaRPr sz="2000">
              <a:latin typeface="Times New Roman"/>
              <a:cs typeface="Times New Roman"/>
            </a:endParaRPr>
          </a:p>
          <a:p>
            <a:pPr marL="152400" marR="4613910">
              <a:lnSpc>
                <a:spcPct val="143800"/>
              </a:lnSpc>
              <a:spcBef>
                <a:spcPts val="1590"/>
              </a:spcBef>
            </a:pPr>
            <a:r>
              <a:rPr sz="2000" dirty="0">
                <a:latin typeface="Times New Roman"/>
                <a:cs typeface="Times New Roman"/>
              </a:rPr>
              <a:t>#price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range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plt.figure(figsize=(12,6))</a:t>
            </a:r>
            <a:endParaRPr sz="20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latin typeface="Times New Roman"/>
                <a:cs typeface="Times New Roman"/>
              </a:rPr>
              <a:t>sns.histplot(data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data, x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'price(in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Rs.)',</a:t>
            </a:r>
            <a:r>
              <a:rPr sz="2000" dirty="0">
                <a:latin typeface="Times New Roman"/>
                <a:cs typeface="Times New Roman"/>
              </a:rPr>
              <a:t> kde =</a:t>
            </a:r>
            <a:endParaRPr sz="2000">
              <a:latin typeface="Times New Roman"/>
              <a:cs typeface="Times New Roman"/>
            </a:endParaRPr>
          </a:p>
          <a:p>
            <a:pPr marL="152400" marR="1913255">
              <a:lnSpc>
                <a:spcPct val="111500"/>
              </a:lnSpc>
              <a:spcBef>
                <a:spcPts val="750"/>
              </a:spcBef>
            </a:pP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,b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ns</a:t>
            </a:r>
            <a:r>
              <a:rPr sz="2000" spc="-15" dirty="0">
                <a:latin typeface="Times New Roman"/>
                <a:cs typeface="Times New Roman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20)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spc="-15" dirty="0">
                <a:latin typeface="Times New Roman"/>
                <a:cs typeface="Times New Roman"/>
              </a:rPr>
              <a:t>'</a:t>
            </a:r>
            <a:r>
              <a:rPr sz="2000" spc="5" dirty="0">
                <a:latin typeface="Times New Roman"/>
                <a:cs typeface="Times New Roman"/>
              </a:rPr>
              <a:t>Pr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nge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L</a:t>
            </a: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ops</a:t>
            </a:r>
            <a:r>
              <a:rPr sz="2000" spc="-20" dirty="0">
                <a:latin typeface="Times New Roman"/>
                <a:cs typeface="Times New Roman"/>
              </a:rPr>
              <a:t>'</a:t>
            </a:r>
            <a:r>
              <a:rPr sz="2000" dirty="0">
                <a:latin typeface="Times New Roman"/>
                <a:cs typeface="Times New Roman"/>
              </a:rPr>
              <a:t>)  </a:t>
            </a:r>
            <a:r>
              <a:rPr sz="2000" spc="-5" dirty="0">
                <a:latin typeface="Times New Roman"/>
                <a:cs typeface="Times New Roman"/>
              </a:rPr>
              <a:t>plt.show()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722" y="225425"/>
            <a:ext cx="7879527" cy="4276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906144"/>
            <a:ext cx="7023100" cy="41008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117" y="686117"/>
            <a:ext cx="27438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Comfusion</a:t>
            </a:r>
            <a:r>
              <a:rPr sz="2700" spc="-70" dirty="0"/>
              <a:t> </a:t>
            </a:r>
            <a:r>
              <a:rPr sz="2700" dirty="0"/>
              <a:t>Matrix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67117" y="1350009"/>
            <a:ext cx="5837555" cy="47142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760730">
              <a:lnSpc>
                <a:spcPct val="95900"/>
              </a:lnSpc>
              <a:spcBef>
                <a:spcPts val="195"/>
              </a:spcBef>
            </a:pPr>
            <a:r>
              <a:rPr sz="2000" dirty="0">
                <a:latin typeface="Times New Roman"/>
                <a:cs typeface="Times New Roman"/>
              </a:rPr>
              <a:t>from sklearn.metrics </a:t>
            </a:r>
            <a:r>
              <a:rPr sz="2000" spc="-5" dirty="0">
                <a:latin typeface="Times New Roman"/>
                <a:cs typeface="Times New Roman"/>
              </a:rPr>
              <a:t>import confusion_matrix </a:t>
            </a:r>
            <a:r>
              <a:rPr sz="2000" dirty="0">
                <a:latin typeface="Times New Roman"/>
                <a:cs typeface="Times New Roman"/>
              </a:rPr>
              <a:t> y_pred_log_reg = </a:t>
            </a:r>
            <a:r>
              <a:rPr sz="2000" spc="-5" dirty="0">
                <a:latin typeface="Times New Roman"/>
                <a:cs typeface="Times New Roman"/>
              </a:rPr>
              <a:t>log_reg.predict(X_test) </a:t>
            </a:r>
            <a:r>
              <a:rPr sz="2000" dirty="0">
                <a:latin typeface="Times New Roman"/>
                <a:cs typeface="Times New Roman"/>
              </a:rPr>
              <a:t> y_pred_knear = </a:t>
            </a:r>
            <a:r>
              <a:rPr sz="2000" spc="-5" dirty="0">
                <a:latin typeface="Times New Roman"/>
                <a:cs typeface="Times New Roman"/>
              </a:rPr>
              <a:t>knears_neighbors.predict(X_test)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y_pred_svc = </a:t>
            </a:r>
            <a:r>
              <a:rPr sz="2000" spc="-5" dirty="0">
                <a:latin typeface="Times New Roman"/>
                <a:cs typeface="Times New Roman"/>
              </a:rPr>
              <a:t>svc.predict(X_test)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Times New Roman"/>
                <a:cs typeface="Times New Roman"/>
              </a:rPr>
              <a:t>y_pred_tree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tree_clf.predict(X_test)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log_reg_cf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confusion_matrix(y_test,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y_pred_log_reg) </a:t>
            </a:r>
            <a:r>
              <a:rPr sz="2000" dirty="0">
                <a:latin typeface="Times New Roman"/>
                <a:cs typeface="Times New Roman"/>
              </a:rPr>
              <a:t> kneighbors_cf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confusion_matrix(y_test,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y_pred_knear)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svc_cf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confusion_matrix(y_test,</a:t>
            </a:r>
            <a:r>
              <a:rPr sz="2000" dirty="0">
                <a:latin typeface="Times New Roman"/>
                <a:cs typeface="Times New Roman"/>
              </a:rPr>
              <a:t> y_pred_svc)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latin typeface="Times New Roman"/>
                <a:cs typeface="Times New Roman"/>
              </a:rPr>
              <a:t>tree_cf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confusion_matrix(y_test, </a:t>
            </a:r>
            <a:r>
              <a:rPr sz="2000" dirty="0">
                <a:latin typeface="Times New Roman"/>
                <a:cs typeface="Times New Roman"/>
              </a:rPr>
              <a:t>y_pred_tree)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fig,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plt.subplots(2,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2,figsize=(22,12))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2000" spc="-5" dirty="0">
                <a:latin typeface="Times New Roman"/>
                <a:cs typeface="Times New Roman"/>
              </a:rPr>
              <a:t>sns.heatmap(log_reg_cf,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ax=ax[0][0],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annot=True)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692403"/>
            <a:ext cx="7397115" cy="50063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200150">
              <a:lnSpc>
                <a:spcPts val="2300"/>
              </a:lnSpc>
              <a:spcBef>
                <a:spcPts val="260"/>
              </a:spcBef>
            </a:pPr>
            <a:r>
              <a:rPr sz="2000" dirty="0">
                <a:latin typeface="Times New Roman"/>
                <a:cs typeface="Times New Roman"/>
              </a:rPr>
              <a:t>ax[0, </a:t>
            </a:r>
            <a:r>
              <a:rPr sz="2000" spc="-5" dirty="0">
                <a:latin typeface="Times New Roman"/>
                <a:cs typeface="Times New Roman"/>
              </a:rPr>
              <a:t>0].set_title("Logistic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Regression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\n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Confusion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Matrix",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fontsize=14)</a:t>
            </a:r>
            <a:endParaRPr sz="2000">
              <a:latin typeface="Times New Roman"/>
              <a:cs typeface="Times New Roman"/>
            </a:endParaRPr>
          </a:p>
          <a:p>
            <a:pPr marL="12700" marR="1601470">
              <a:lnSpc>
                <a:spcPts val="2300"/>
              </a:lnSpc>
            </a:pPr>
            <a:r>
              <a:rPr sz="2000" dirty="0">
                <a:latin typeface="Times New Roman"/>
                <a:cs typeface="Times New Roman"/>
              </a:rPr>
              <a:t>ax[0,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0].set_xticklabels(['',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''],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rotation=90) </a:t>
            </a:r>
            <a:r>
              <a:rPr sz="2000" dirty="0">
                <a:latin typeface="Times New Roman"/>
                <a:cs typeface="Times New Roman"/>
              </a:rPr>
              <a:t> ax[0,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0].set_yticklabels(['',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''],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rotation=360)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sns.heatmap(kneighbors_cf, </a:t>
            </a:r>
            <a:r>
              <a:rPr sz="2000" spc="-5" dirty="0">
                <a:latin typeface="Times New Roman"/>
                <a:cs typeface="Times New Roman"/>
              </a:rPr>
              <a:t>ax=ax[0][1], </a:t>
            </a:r>
            <a:r>
              <a:rPr sz="2000" spc="-10" dirty="0">
                <a:latin typeface="Times New Roman"/>
                <a:cs typeface="Times New Roman"/>
              </a:rPr>
              <a:t>annot=True) </a:t>
            </a:r>
            <a:r>
              <a:rPr sz="2000" spc="-5" dirty="0">
                <a:latin typeface="Times New Roman"/>
                <a:cs typeface="Times New Roman"/>
              </a:rPr>
              <a:t> ax[0][1].set_title("KNearsNeighbors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\n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Confusion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Matrix",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ax[0][1].set_xticklabels(['',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''],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rotation=90)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ax[0][1].set_yticklabels(['',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''],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rotation=360)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692150">
              <a:lnSpc>
                <a:spcPct val="95900"/>
              </a:lnSpc>
            </a:pPr>
            <a:r>
              <a:rPr sz="2000" dirty="0">
                <a:latin typeface="Times New Roman"/>
                <a:cs typeface="Times New Roman"/>
              </a:rPr>
              <a:t>sns.heatmap(svc_cf, </a:t>
            </a:r>
            <a:r>
              <a:rPr sz="2000" spc="-5" dirty="0">
                <a:latin typeface="Times New Roman"/>
                <a:cs typeface="Times New Roman"/>
              </a:rPr>
              <a:t>ax=ax[1][0], </a:t>
            </a:r>
            <a:r>
              <a:rPr sz="2000" spc="-10" dirty="0">
                <a:latin typeface="Times New Roman"/>
                <a:cs typeface="Times New Roman"/>
              </a:rPr>
              <a:t>annot=True) </a:t>
            </a:r>
            <a:r>
              <a:rPr sz="2000" spc="-5" dirty="0">
                <a:latin typeface="Times New Roman"/>
                <a:cs typeface="Times New Roman"/>
              </a:rPr>
              <a:t> ax[1][0].set_title("Suppor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Vector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Classifier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\n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Confusion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Matrix",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fontsize=14)</a:t>
            </a:r>
            <a:endParaRPr sz="2000">
              <a:latin typeface="Times New Roman"/>
              <a:cs typeface="Times New Roman"/>
            </a:endParaRPr>
          </a:p>
          <a:p>
            <a:pPr marL="12700" marR="1557655">
              <a:lnSpc>
                <a:spcPts val="2300"/>
              </a:lnSpc>
              <a:spcBef>
                <a:spcPts val="60"/>
              </a:spcBef>
            </a:pPr>
            <a:r>
              <a:rPr sz="2000" spc="-5" dirty="0">
                <a:latin typeface="Times New Roman"/>
                <a:cs typeface="Times New Roman"/>
              </a:rPr>
              <a:t>ax[1][0].set_xticklabels(['',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''],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rotation=90)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ax[1][0].set_yticklabels(['',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''],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rotation=360)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sns.heatmap(tree_cf,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ax=ax[1][1],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annot=True)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692403"/>
            <a:ext cx="6617970" cy="12077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60"/>
              </a:spcBef>
            </a:pPr>
            <a:r>
              <a:rPr sz="2000" spc="-5" dirty="0">
                <a:latin typeface="Times New Roman"/>
                <a:cs typeface="Times New Roman"/>
              </a:rPr>
              <a:t>ax[1][1].set_title("DecisionTree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Classifier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\n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Confusion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Matrix",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fontsize=14)</a:t>
            </a:r>
            <a:endParaRPr sz="2000">
              <a:latin typeface="Times New Roman"/>
              <a:cs typeface="Times New Roman"/>
            </a:endParaRPr>
          </a:p>
          <a:p>
            <a:pPr marL="12700" marR="778510">
              <a:lnSpc>
                <a:spcPts val="2300"/>
              </a:lnSpc>
            </a:pPr>
            <a:r>
              <a:rPr sz="2000" spc="-5" dirty="0">
                <a:latin typeface="Times New Roman"/>
                <a:cs typeface="Times New Roman"/>
              </a:rPr>
              <a:t>ax[1][1].set_xticklabels(['',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''],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rotation=90)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ax[1][1].set_yticklabels(['',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''],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rotation=360)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186" y="758847"/>
            <a:ext cx="6425241" cy="381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542" y="234873"/>
            <a:ext cx="2687955" cy="58356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38735">
              <a:lnSpc>
                <a:spcPct val="117100"/>
              </a:lnSpc>
              <a:spcBef>
                <a:spcPts val="235"/>
              </a:spcBef>
            </a:pPr>
            <a:r>
              <a:rPr sz="2400" b="1" dirty="0">
                <a:latin typeface="Times New Roman"/>
                <a:cs typeface="Times New Roman"/>
              </a:rPr>
              <a:t>2. </a:t>
            </a:r>
            <a:r>
              <a:rPr sz="2400" b="1" spc="-10" dirty="0">
                <a:latin typeface="Times New Roman"/>
                <a:cs typeface="Times New Roman"/>
              </a:rPr>
              <a:t>Regression </a:t>
            </a:r>
            <a:r>
              <a:rPr sz="2400" b="1" spc="-5" dirty="0">
                <a:latin typeface="Times New Roman"/>
                <a:cs typeface="Times New Roman"/>
              </a:rPr>
              <a:t>Model </a:t>
            </a:r>
            <a:r>
              <a:rPr sz="2400" b="1" spc="-5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 = </a:t>
            </a:r>
            <a:r>
              <a:rPr sz="2000" spc="-5" dirty="0">
                <a:latin typeface="Times New Roman"/>
                <a:cs typeface="Times New Roman"/>
              </a:rPr>
              <a:t>df.corr()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sns.heatmap(corr, </a:t>
            </a:r>
            <a:r>
              <a:rPr sz="2000" spc="-5" dirty="0">
                <a:latin typeface="Times New Roman"/>
                <a:cs typeface="Times New Roman"/>
              </a:rPr>
              <a:t> cmap='coolwarm_r',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annot_kws={'size':20}, </a:t>
            </a:r>
            <a:r>
              <a:rPr sz="2000" dirty="0">
                <a:latin typeface="Times New Roman"/>
                <a:cs typeface="Times New Roman"/>
              </a:rPr>
              <a:t> ax=ax1)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ax1.set_title("Imbalanced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Correlation </a:t>
            </a:r>
            <a:r>
              <a:rPr sz="2000" dirty="0">
                <a:latin typeface="Times New Roman"/>
                <a:cs typeface="Times New Roman"/>
              </a:rPr>
              <a:t>Matrix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\n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(don't use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reference)",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marR="5080">
              <a:lnSpc>
                <a:spcPct val="117000"/>
              </a:lnSpc>
            </a:pPr>
            <a:r>
              <a:rPr sz="2000" dirty="0">
                <a:latin typeface="Times New Roman"/>
                <a:cs typeface="Times New Roman"/>
              </a:rPr>
              <a:t># new_df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sub_sample_corr =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new_df.corr()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sns.heatmap(sub_sample_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corr,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cmap='coolwarm_r',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542" y="266953"/>
            <a:ext cx="2689225" cy="2166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85"/>
              </a:spcBef>
            </a:pPr>
            <a:r>
              <a:rPr sz="2000" spc="-5" dirty="0">
                <a:latin typeface="Times New Roman"/>
                <a:cs typeface="Times New Roman"/>
              </a:rPr>
              <a:t>annot_kws={'size':20}, </a:t>
            </a:r>
            <a:r>
              <a:rPr sz="2000" dirty="0">
                <a:latin typeface="Times New Roman"/>
                <a:cs typeface="Times New Roman"/>
              </a:rPr>
              <a:t> ax=ax2)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ax2.set_title('SubSample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Correlation </a:t>
            </a:r>
            <a:r>
              <a:rPr sz="2000" dirty="0">
                <a:latin typeface="Times New Roman"/>
                <a:cs typeface="Times New Roman"/>
              </a:rPr>
              <a:t>Matrix </a:t>
            </a:r>
            <a:r>
              <a:rPr sz="2000" spc="-5" dirty="0">
                <a:latin typeface="Times New Roman"/>
                <a:cs typeface="Times New Roman"/>
              </a:rPr>
              <a:t>\n </a:t>
            </a:r>
            <a:r>
              <a:rPr sz="2000" dirty="0">
                <a:latin typeface="Times New Roman"/>
                <a:cs typeface="Times New Roman"/>
              </a:rPr>
              <a:t>(use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reference)',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146" y="1014420"/>
            <a:ext cx="5673706" cy="45497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2195" y="867092"/>
            <a:ext cx="196468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ABSTRA</a:t>
            </a:r>
            <a:r>
              <a:rPr spc="5" dirty="0"/>
              <a:t>C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342" y="1385315"/>
            <a:ext cx="7908290" cy="440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Credit </a:t>
            </a:r>
            <a:r>
              <a:rPr sz="2000" spc="5" dirty="0">
                <a:latin typeface="Times New Roman"/>
                <a:cs typeface="Times New Roman"/>
              </a:rPr>
              <a:t>card </a:t>
            </a:r>
            <a:r>
              <a:rPr sz="2000" spc="-5" dirty="0">
                <a:latin typeface="Times New Roman"/>
                <a:cs typeface="Times New Roman"/>
              </a:rPr>
              <a:t>fraud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become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significant </a:t>
            </a:r>
            <a:r>
              <a:rPr sz="2000" dirty="0">
                <a:latin typeface="Times New Roman"/>
                <a:cs typeface="Times New Roman"/>
              </a:rPr>
              <a:t>concern 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modern </a:t>
            </a:r>
            <a:r>
              <a:rPr sz="2000" spc="-5" dirty="0">
                <a:latin typeface="Times New Roman"/>
                <a:cs typeface="Times New Roman"/>
              </a:rPr>
              <a:t>financial </a:t>
            </a:r>
            <a:r>
              <a:rPr sz="2000" dirty="0">
                <a:latin typeface="Times New Roman"/>
                <a:cs typeface="Times New Roman"/>
              </a:rPr>
              <a:t> landscape,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leading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substantial</a:t>
            </a:r>
            <a:r>
              <a:rPr sz="2000" dirty="0">
                <a:latin typeface="Times New Roman"/>
                <a:cs typeface="Times New Roman"/>
              </a:rPr>
              <a:t> financial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losses</a:t>
            </a:r>
            <a:r>
              <a:rPr sz="2000" dirty="0">
                <a:latin typeface="Times New Roman"/>
                <a:cs typeface="Times New Roman"/>
              </a:rPr>
              <a:t> 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both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financial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institutions</a:t>
            </a:r>
            <a:r>
              <a:rPr sz="2000" dirty="0">
                <a:latin typeface="Times New Roman"/>
                <a:cs typeface="Times New Roman"/>
              </a:rPr>
              <a:t> 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cardholders.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combat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learning </a:t>
            </a:r>
            <a:r>
              <a:rPr sz="2000" dirty="0">
                <a:latin typeface="Times New Roman"/>
                <a:cs typeface="Times New Roman"/>
              </a:rPr>
              <a:t> techniques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emerged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powerful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tool</a:t>
            </a:r>
            <a:r>
              <a:rPr sz="2000" dirty="0">
                <a:latin typeface="Times New Roman"/>
                <a:cs typeface="Times New Roman"/>
              </a:rPr>
              <a:t> 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detecting</a:t>
            </a:r>
            <a:r>
              <a:rPr sz="2000" spc="-5" dirty="0">
                <a:latin typeface="Times New Roman"/>
                <a:cs typeface="Times New Roman"/>
              </a:rPr>
              <a:t> fraudulent </a:t>
            </a:r>
            <a:r>
              <a:rPr sz="2000" dirty="0">
                <a:latin typeface="Times New Roman"/>
                <a:cs typeface="Times New Roman"/>
              </a:rPr>
              <a:t> transactions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efficiently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effectively.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focuses</a:t>
            </a:r>
            <a:r>
              <a:rPr sz="2000" dirty="0">
                <a:latin typeface="Times New Roman"/>
                <a:cs typeface="Times New Roman"/>
              </a:rPr>
              <a:t> 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development of a </a:t>
            </a:r>
            <a:r>
              <a:rPr sz="2000" spc="-5" dirty="0">
                <a:latin typeface="Times New Roman"/>
                <a:cs typeface="Times New Roman"/>
              </a:rPr>
              <a:t>credit </a:t>
            </a:r>
            <a:r>
              <a:rPr sz="2000" dirty="0">
                <a:latin typeface="Times New Roman"/>
                <a:cs typeface="Times New Roman"/>
              </a:rPr>
              <a:t>card </a:t>
            </a:r>
            <a:r>
              <a:rPr sz="2000" spc="-5" dirty="0">
                <a:latin typeface="Times New Roman"/>
                <a:cs typeface="Times New Roman"/>
              </a:rPr>
              <a:t>fraud detection system using machine learning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algorithms.</a:t>
            </a:r>
            <a:endParaRPr sz="20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8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objective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design</a:t>
            </a:r>
            <a:r>
              <a:rPr sz="2000" dirty="0">
                <a:latin typeface="Times New Roman"/>
                <a:cs typeface="Times New Roman"/>
              </a:rPr>
              <a:t> 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implement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robust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fraud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detection model </a:t>
            </a:r>
            <a:r>
              <a:rPr sz="2000" spc="-5" dirty="0">
                <a:latin typeface="Times New Roman"/>
                <a:cs typeface="Times New Roman"/>
              </a:rPr>
              <a:t>capable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identifying potentially fraudulent </a:t>
            </a:r>
            <a:r>
              <a:rPr sz="2000" dirty="0">
                <a:latin typeface="Times New Roman"/>
                <a:cs typeface="Times New Roman"/>
              </a:rPr>
              <a:t>transactions in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real-time.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1092161"/>
            <a:ext cx="6057899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342" y="311403"/>
            <a:ext cx="170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14" dirty="0">
                <a:uFill>
                  <a:solidFill>
                    <a:srgbClr val="000000"/>
                  </a:solidFill>
                </a:uFill>
              </a:rPr>
              <a:t>V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</a:rPr>
              <a:t>i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</a:rPr>
              <a:t>su</a:t>
            </a:r>
            <a:r>
              <a:rPr sz="2400" u="heavy" dirty="0">
                <a:uFill>
                  <a:solidFill>
                    <a:srgbClr val="000000"/>
                  </a:solidFill>
                </a:uFill>
              </a:rPr>
              <a:t>al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</a:rPr>
              <a:t>i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</a:rPr>
              <a:t>s</a:t>
            </a:r>
            <a:r>
              <a:rPr sz="2400" u="heavy" dirty="0">
                <a:uFill>
                  <a:solidFill>
                    <a:srgbClr val="000000"/>
                  </a:solidFill>
                </a:uFill>
              </a:rPr>
              <a:t>at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</a:rPr>
              <a:t>i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35342" y="781684"/>
            <a:ext cx="5838190" cy="266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sklearn.manifold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TSNE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300"/>
              </a:lnSpc>
              <a:spcBef>
                <a:spcPts val="110"/>
              </a:spcBef>
            </a:pP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sklearn.decomposition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PCA,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TruncatedSVD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matplotlib.patches </a:t>
            </a:r>
            <a:r>
              <a:rPr sz="2000" dirty="0">
                <a:latin typeface="Times New Roman"/>
                <a:cs typeface="Times New Roman"/>
              </a:rPr>
              <a:t>as mpatches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95"/>
              </a:lnSpc>
            </a:pPr>
            <a:r>
              <a:rPr sz="2000" spc="-5" dirty="0">
                <a:latin typeface="Times New Roman"/>
                <a:cs typeface="Times New Roman"/>
              </a:rPr>
              <a:t>import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12700" marR="2520315">
              <a:lnSpc>
                <a:spcPts val="2300"/>
              </a:lnSpc>
              <a:spcBef>
                <a:spcPts val="110"/>
              </a:spcBef>
            </a:pPr>
            <a:r>
              <a:rPr sz="2000" spc="-5" dirty="0">
                <a:latin typeface="Times New Roman"/>
                <a:cs typeface="Times New Roman"/>
              </a:rPr>
              <a:t>X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new_df.drop('Class',axis=1)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new_df['Class']</a:t>
            </a:r>
            <a:endParaRPr sz="2000">
              <a:latin typeface="Times New Roman"/>
              <a:cs typeface="Times New Roman"/>
            </a:endParaRPr>
          </a:p>
          <a:p>
            <a:pPr marL="12700" marR="3395979">
              <a:lnSpc>
                <a:spcPts val="2300"/>
              </a:lnSpc>
            </a:pPr>
            <a:r>
              <a:rPr sz="2000" dirty="0">
                <a:latin typeface="Times New Roman"/>
                <a:cs typeface="Times New Roman"/>
              </a:rPr>
              <a:t>#TSNE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implementation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t0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time.time()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40"/>
              </a:lnSpc>
            </a:pPr>
            <a:r>
              <a:rPr sz="2000" spc="-5" dirty="0">
                <a:latin typeface="Times New Roman"/>
                <a:cs typeface="Times New Roman"/>
              </a:rPr>
              <a:t>X_reduced_tsne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TSNE(n_components=2,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3589" y="3411473"/>
            <a:ext cx="200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####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just">
              <a:lnSpc>
                <a:spcPts val="2300"/>
              </a:lnSpc>
              <a:spcBef>
                <a:spcPts val="260"/>
              </a:spcBef>
            </a:pPr>
            <a:r>
              <a:rPr spc="-5" dirty="0"/>
              <a:t>random_state=42).fit_transform(X.values) </a:t>
            </a:r>
            <a:r>
              <a:rPr spc="-490" dirty="0"/>
              <a:t> </a:t>
            </a:r>
            <a:r>
              <a:rPr spc="-5" dirty="0"/>
              <a:t>line</a:t>
            </a:r>
            <a:r>
              <a:rPr spc="5" dirty="0"/>
              <a:t> </a:t>
            </a:r>
            <a:r>
              <a:rPr dirty="0"/>
              <a:t>####</a:t>
            </a:r>
          </a:p>
          <a:p>
            <a:pPr marL="12700" algn="just">
              <a:lnSpc>
                <a:spcPts val="2195"/>
              </a:lnSpc>
            </a:pPr>
            <a:r>
              <a:rPr dirty="0"/>
              <a:t>t1</a:t>
            </a:r>
            <a:r>
              <a:rPr spc="-3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time.time()</a:t>
            </a:r>
          </a:p>
          <a:p>
            <a:pPr marL="12700" marR="112395" algn="just">
              <a:lnSpc>
                <a:spcPts val="2300"/>
              </a:lnSpc>
              <a:spcBef>
                <a:spcPts val="110"/>
              </a:spcBef>
            </a:pPr>
            <a:r>
              <a:rPr dirty="0"/>
              <a:t>print("T-SNE</a:t>
            </a:r>
            <a:r>
              <a:rPr spc="-35" dirty="0"/>
              <a:t> </a:t>
            </a:r>
            <a:r>
              <a:rPr dirty="0"/>
              <a:t>took</a:t>
            </a:r>
            <a:r>
              <a:rPr spc="-30" dirty="0"/>
              <a:t> </a:t>
            </a:r>
            <a:r>
              <a:rPr spc="-5" dirty="0"/>
              <a:t>{:.2}</a:t>
            </a:r>
            <a:r>
              <a:rPr spc="-40" dirty="0"/>
              <a:t> </a:t>
            </a:r>
            <a:r>
              <a:rPr dirty="0"/>
              <a:t>s".format(t1-t0)) </a:t>
            </a:r>
            <a:r>
              <a:rPr spc="-490" dirty="0"/>
              <a:t> </a:t>
            </a:r>
            <a:r>
              <a:rPr spc="-5" dirty="0"/>
              <a:t>#PCA implementation</a:t>
            </a:r>
          </a:p>
          <a:p>
            <a:pPr marL="12700" algn="just">
              <a:lnSpc>
                <a:spcPts val="2190"/>
              </a:lnSpc>
            </a:pPr>
            <a:r>
              <a:rPr dirty="0"/>
              <a:t>t0</a:t>
            </a:r>
            <a:r>
              <a:rPr spc="-3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time.time()</a:t>
            </a:r>
          </a:p>
          <a:p>
            <a:pPr marL="12700" marR="5080" algn="just">
              <a:lnSpc>
                <a:spcPct val="95900"/>
              </a:lnSpc>
              <a:spcBef>
                <a:spcPts val="50"/>
              </a:spcBef>
            </a:pPr>
            <a:r>
              <a:rPr spc="-5" dirty="0"/>
              <a:t>X_reduced_pca </a:t>
            </a:r>
            <a:r>
              <a:rPr dirty="0"/>
              <a:t>= </a:t>
            </a:r>
            <a:r>
              <a:rPr spc="-5" dirty="0"/>
              <a:t>PCA(n_components=2, </a:t>
            </a:r>
            <a:r>
              <a:rPr dirty="0"/>
              <a:t> </a:t>
            </a:r>
            <a:r>
              <a:rPr spc="-5" dirty="0"/>
              <a:t>random_state=42).fit_transform(X.values) </a:t>
            </a:r>
            <a:r>
              <a:rPr spc="-490" dirty="0"/>
              <a:t> </a:t>
            </a:r>
            <a:r>
              <a:rPr spc="-5" dirty="0"/>
              <a:t>this</a:t>
            </a:r>
            <a:r>
              <a:rPr spc="-15" dirty="0"/>
              <a:t> </a:t>
            </a:r>
            <a:r>
              <a:rPr spc="-5" dirty="0"/>
              <a:t>line</a:t>
            </a:r>
            <a:r>
              <a:rPr spc="10" dirty="0"/>
              <a:t> </a:t>
            </a:r>
            <a:r>
              <a:rPr dirty="0"/>
              <a:t>####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17089" y="5457190"/>
            <a:ext cx="1580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####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Complete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342" y="317753"/>
            <a:ext cx="6770370" cy="558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t1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time.time()</a:t>
            </a:r>
            <a:endParaRPr sz="2000">
              <a:latin typeface="Times New Roman"/>
              <a:cs typeface="Times New Roman"/>
            </a:endParaRPr>
          </a:p>
          <a:p>
            <a:pPr marL="12700" marR="2761615">
              <a:lnSpc>
                <a:spcPts val="2300"/>
              </a:lnSpc>
              <a:spcBef>
                <a:spcPts val="110"/>
              </a:spcBef>
            </a:pPr>
            <a:r>
              <a:rPr sz="2000" dirty="0">
                <a:latin typeface="Times New Roman"/>
                <a:cs typeface="Times New Roman"/>
              </a:rPr>
              <a:t>print("PCA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took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{:.2}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s".format(t1-t0))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#TruncatedSVD implementation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95"/>
              </a:lnSpc>
            </a:pPr>
            <a:r>
              <a:rPr sz="2000" dirty="0">
                <a:latin typeface="Times New Roman"/>
                <a:cs typeface="Times New Roman"/>
              </a:rPr>
              <a:t>t0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time.time()</a:t>
            </a:r>
            <a:endParaRPr sz="2000">
              <a:latin typeface="Times New Roman"/>
              <a:cs typeface="Times New Roman"/>
            </a:endParaRPr>
          </a:p>
          <a:p>
            <a:pPr marL="12700" marR="1447800">
              <a:lnSpc>
                <a:spcPts val="2300"/>
              </a:lnSpc>
              <a:spcBef>
                <a:spcPts val="110"/>
              </a:spcBef>
            </a:pPr>
            <a:r>
              <a:rPr sz="2000" dirty="0">
                <a:latin typeface="Times New Roman"/>
                <a:cs typeface="Times New Roman"/>
              </a:rPr>
              <a:t>X_reduced_svd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TruncatedSVD(n_components=2,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random_state=42).fit_transform(X.values)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90"/>
              </a:lnSpc>
            </a:pPr>
            <a:r>
              <a:rPr sz="2000" dirty="0">
                <a:latin typeface="Times New Roman"/>
                <a:cs typeface="Times New Roman"/>
              </a:rPr>
              <a:t>t1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time.time()</a:t>
            </a:r>
            <a:endParaRPr sz="2000">
              <a:latin typeface="Times New Roman"/>
              <a:cs typeface="Times New Roman"/>
            </a:endParaRPr>
          </a:p>
          <a:p>
            <a:pPr marL="12700" marR="1653539">
              <a:lnSpc>
                <a:spcPts val="2300"/>
              </a:lnSpc>
              <a:spcBef>
                <a:spcPts val="110"/>
              </a:spcBef>
            </a:pPr>
            <a:r>
              <a:rPr sz="2000" dirty="0">
                <a:latin typeface="Times New Roman"/>
                <a:cs typeface="Times New Roman"/>
              </a:rPr>
              <a:t>print("Truncated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SVD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took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{:.2}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s".format(t1-t0))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(ax1,ax2,ax3)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plt.subplots(1,3,figsize=(24,6))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40"/>
              </a:lnSpc>
            </a:pPr>
            <a:r>
              <a:rPr sz="2000" spc="-5" dirty="0">
                <a:latin typeface="Times New Roman"/>
                <a:cs typeface="Times New Roman"/>
              </a:rPr>
              <a:t>f.suptitle('Clusters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dimensionality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reducation',fontsize=14)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89280">
              <a:lnSpc>
                <a:spcPts val="228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blue_patch 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mpatches.Patch(color='blue',label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'No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fraud')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red_patch 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mpatches.Patch(color='red',label='Fraud')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latin typeface="Times New Roman"/>
                <a:cs typeface="Times New Roman"/>
              </a:rPr>
              <a:t>#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t-SNE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scatter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plot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  <a:spcBef>
                <a:spcPts val="50"/>
              </a:spcBef>
            </a:pPr>
            <a:r>
              <a:rPr sz="2000" spc="-5" dirty="0">
                <a:latin typeface="Times New Roman"/>
                <a:cs typeface="Times New Roman"/>
              </a:rPr>
              <a:t>ax1.scatter(X_reduced_tsne[:,0],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X_reduced_tsne[:,1],</a:t>
            </a:r>
            <a:r>
              <a:rPr sz="2000" dirty="0">
                <a:latin typeface="Times New Roman"/>
                <a:cs typeface="Times New Roman"/>
              </a:rPr>
              <a:t> c=(y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0),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cmap='coolwarm',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label='No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Fraud',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linewidths=2)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ax1.scatter(X_reduced_tsne[:,0],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X_reduced_tsne[:,1],</a:t>
            </a:r>
            <a:r>
              <a:rPr sz="2000" dirty="0">
                <a:latin typeface="Times New Roman"/>
                <a:cs typeface="Times New Roman"/>
              </a:rPr>
              <a:t> c=(y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cmap='coolwarm',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label='Fraud',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linewidths=2)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342" y="317753"/>
            <a:ext cx="6783070" cy="51523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9700" marR="2026285">
              <a:lnSpc>
                <a:spcPct val="95900"/>
              </a:lnSpc>
              <a:spcBef>
                <a:spcPts val="195"/>
              </a:spcBef>
            </a:pPr>
            <a:r>
              <a:rPr sz="2000" spc="-5" dirty="0">
                <a:latin typeface="Times New Roman"/>
                <a:cs typeface="Times New Roman"/>
              </a:rPr>
              <a:t>ax1.set_title('t-SNE',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fontsize=14) </a:t>
            </a:r>
            <a:r>
              <a:rPr sz="2000" dirty="0">
                <a:latin typeface="Times New Roman"/>
                <a:cs typeface="Times New Roman"/>
              </a:rPr>
              <a:t> ax1.grid(True)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ax1.legend(handles=[blue_patch,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red_patch])</a:t>
            </a:r>
            <a:endParaRPr sz="2000">
              <a:latin typeface="Times New Roman"/>
              <a:cs typeface="Times New Roman"/>
            </a:endParaRPr>
          </a:p>
          <a:p>
            <a:pPr marL="139700">
              <a:lnSpc>
                <a:spcPts val="2250"/>
              </a:lnSpc>
            </a:pPr>
            <a:r>
              <a:rPr sz="2000" spc="-5" dirty="0">
                <a:latin typeface="Times New Roman"/>
                <a:cs typeface="Times New Roman"/>
              </a:rPr>
              <a:t>ax2.scatter(X_reduced_pca[:,0],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X_reduced_pca[:,1],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c=(y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0),</a:t>
            </a:r>
            <a:endParaRPr sz="2000">
              <a:latin typeface="Times New Roman"/>
              <a:cs typeface="Times New Roman"/>
            </a:endParaRPr>
          </a:p>
          <a:p>
            <a:pPr marL="12700" marR="5080" indent="127000">
              <a:lnSpc>
                <a:spcPct val="96100"/>
              </a:lnSpc>
              <a:spcBef>
                <a:spcPts val="45"/>
              </a:spcBef>
            </a:pPr>
            <a:r>
              <a:rPr sz="2000" spc="-5" dirty="0">
                <a:latin typeface="Times New Roman"/>
                <a:cs typeface="Times New Roman"/>
              </a:rPr>
              <a:t>cmap='coolwarm',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label='No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Fraud',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linewidths=2)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ax2.scatter(X_reduced_pca[:,0],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X_reduced_pca[:,1],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c=(y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cmap='coolwarm',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label='Fraud',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linewidths=2)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ax2.set_title('PCA',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fontsize=14)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ax2.legend(handles=[blue_patch,</a:t>
            </a:r>
            <a:r>
              <a:rPr sz="2000" spc="-10" dirty="0">
                <a:latin typeface="Calibri"/>
                <a:cs typeface="Calibri"/>
              </a:rPr>
              <a:t> red_patch])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latin typeface="Calibri"/>
                <a:cs typeface="Calibri"/>
              </a:rPr>
              <a:t>#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TruncatedSVD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scatter</a:t>
            </a:r>
            <a:r>
              <a:rPr sz="2000" spc="-10" dirty="0">
                <a:latin typeface="Calibri"/>
                <a:cs typeface="Calibri"/>
              </a:rPr>
              <a:t> plot</a:t>
            </a:r>
            <a:endParaRPr sz="2000">
              <a:latin typeface="Calibri"/>
              <a:cs typeface="Calibri"/>
            </a:endParaRPr>
          </a:p>
          <a:p>
            <a:pPr marL="12700" marR="281940">
              <a:lnSpc>
                <a:spcPct val="101600"/>
              </a:lnSpc>
              <a:spcBef>
                <a:spcPts val="10"/>
              </a:spcBef>
            </a:pPr>
            <a:r>
              <a:rPr sz="2000" spc="-10" dirty="0">
                <a:latin typeface="Calibri"/>
                <a:cs typeface="Calibri"/>
              </a:rPr>
              <a:t>ax3.scatter(X_reduced_svd[:,0],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X_reduced_svd[:,1],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c=(y </a:t>
            </a:r>
            <a:r>
              <a:rPr sz="2000" spc="-5" dirty="0">
                <a:latin typeface="Calibri"/>
                <a:cs typeface="Calibri"/>
              </a:rPr>
              <a:t>==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0),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cmap='coolwarm',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label='No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Fraud',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linewidths=2)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ax3.scatter(X_reduced_svd[:,0],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X_reduced_svd[:,1],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c=(y </a:t>
            </a:r>
            <a:r>
              <a:rPr sz="2000" spc="-5" dirty="0">
                <a:latin typeface="Calibri"/>
                <a:cs typeface="Calibri"/>
              </a:rPr>
              <a:t>==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1),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cmap='coolwarm',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label='Fraud',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linewidths=2)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ax3.set_title('Truncated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SVD',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fontsize=14)</a:t>
            </a:r>
            <a:endParaRPr sz="2000">
              <a:latin typeface="Calibri"/>
              <a:cs typeface="Calibri"/>
            </a:endParaRPr>
          </a:p>
          <a:p>
            <a:pPr marL="12700" marR="2078989">
              <a:lnSpc>
                <a:spcPct val="101000"/>
              </a:lnSpc>
              <a:spcBef>
                <a:spcPts val="30"/>
              </a:spcBef>
            </a:pPr>
            <a:r>
              <a:rPr sz="2000" spc="-15" dirty="0">
                <a:latin typeface="Calibri"/>
                <a:cs typeface="Calibri"/>
              </a:rPr>
              <a:t>ax3.grid(True)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ax3.legend(handles=[blue_patch,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red_patch])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1952" y="823919"/>
            <a:ext cx="5494291" cy="537843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495" y="431736"/>
            <a:ext cx="24377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17" y="1324990"/>
            <a:ext cx="7666990" cy="4272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4775" marR="5080" indent="-92075" algn="just">
              <a:lnSpc>
                <a:spcPct val="139400"/>
              </a:lnSpc>
              <a:spcBef>
                <a:spcPts val="80"/>
              </a:spcBef>
            </a:pP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conclusion, </a:t>
            </a:r>
            <a:r>
              <a:rPr sz="2000" spc="-5" dirty="0">
                <a:latin typeface="Times New Roman"/>
                <a:cs typeface="Times New Roman"/>
              </a:rPr>
              <a:t>the Credit Card Fraud Detection project </a:t>
            </a:r>
            <a:r>
              <a:rPr sz="2000" spc="-1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successfully </a:t>
            </a:r>
            <a:r>
              <a:rPr sz="2000" dirty="0">
                <a:latin typeface="Times New Roman"/>
                <a:cs typeface="Times New Roman"/>
              </a:rPr>
              <a:t> developed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implemented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robust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learning-based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capable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accurately identifying </a:t>
            </a:r>
            <a:r>
              <a:rPr sz="2000" dirty="0">
                <a:latin typeface="Times New Roman"/>
                <a:cs typeface="Times New Roman"/>
              </a:rPr>
              <a:t>and preventing </a:t>
            </a:r>
            <a:r>
              <a:rPr sz="2000" spc="-5" dirty="0">
                <a:latin typeface="Times New Roman"/>
                <a:cs typeface="Times New Roman"/>
              </a:rPr>
              <a:t>fraudulent transactions. </a:t>
            </a:r>
            <a:r>
              <a:rPr sz="2000" dirty="0">
                <a:latin typeface="Times New Roman"/>
                <a:cs typeface="Times New Roman"/>
              </a:rPr>
              <a:t> Through </a:t>
            </a:r>
            <a:r>
              <a:rPr sz="2000" spc="-1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analysis, feature engineering,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the utilization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various </a:t>
            </a:r>
            <a:r>
              <a:rPr sz="2000" dirty="0">
                <a:latin typeface="Times New Roman"/>
                <a:cs typeface="Times New Roman"/>
              </a:rPr>
              <a:t> machine </a:t>
            </a:r>
            <a:r>
              <a:rPr sz="2000" spc="-5" dirty="0">
                <a:latin typeface="Times New Roman"/>
                <a:cs typeface="Times New Roman"/>
              </a:rPr>
              <a:t>learning algorithms, this system </a:t>
            </a:r>
            <a:r>
              <a:rPr sz="2000" dirty="0">
                <a:latin typeface="Times New Roman"/>
                <a:cs typeface="Times New Roman"/>
              </a:rPr>
              <a:t>provides </a:t>
            </a:r>
            <a:r>
              <a:rPr sz="2000" spc="5" dirty="0">
                <a:latin typeface="Times New Roman"/>
                <a:cs typeface="Times New Roman"/>
              </a:rPr>
              <a:t>real-time </a:t>
            </a:r>
            <a:r>
              <a:rPr sz="2000" spc="-5" dirty="0">
                <a:latin typeface="Times New Roman"/>
                <a:cs typeface="Times New Roman"/>
              </a:rPr>
              <a:t>protection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both </a:t>
            </a:r>
            <a:r>
              <a:rPr sz="2000" dirty="0">
                <a:latin typeface="Times New Roman"/>
                <a:cs typeface="Times New Roman"/>
              </a:rPr>
              <a:t>cardholders and </a:t>
            </a:r>
            <a:r>
              <a:rPr sz="2000" spc="-5" dirty="0">
                <a:latin typeface="Times New Roman"/>
                <a:cs typeface="Times New Roman"/>
              </a:rPr>
              <a:t>financial institutions. </a:t>
            </a: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continuous monitoring </a:t>
            </a:r>
            <a:r>
              <a:rPr sz="2000" dirty="0">
                <a:latin typeface="Times New Roman"/>
                <a:cs typeface="Times New Roman"/>
              </a:rPr>
              <a:t> and adaptation to </a:t>
            </a:r>
            <a:r>
              <a:rPr sz="2000" spc="-5" dirty="0">
                <a:latin typeface="Times New Roman"/>
                <a:cs typeface="Times New Roman"/>
              </a:rPr>
              <a:t>evolving fraud </a:t>
            </a:r>
            <a:r>
              <a:rPr sz="2000" dirty="0">
                <a:latin typeface="Times New Roman"/>
                <a:cs typeface="Times New Roman"/>
              </a:rPr>
              <a:t>patterns, it serves as a </a:t>
            </a:r>
            <a:r>
              <a:rPr sz="2000" spc="-10" dirty="0">
                <a:latin typeface="Times New Roman"/>
                <a:cs typeface="Times New Roman"/>
              </a:rPr>
              <a:t>vital </a:t>
            </a:r>
            <a:r>
              <a:rPr sz="2000" dirty="0">
                <a:latin typeface="Times New Roman"/>
                <a:cs typeface="Times New Roman"/>
              </a:rPr>
              <a:t>safeguard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against </a:t>
            </a:r>
            <a:r>
              <a:rPr sz="2000" spc="-5" dirty="0">
                <a:latin typeface="Times New Roman"/>
                <a:cs typeface="Times New Roman"/>
              </a:rPr>
              <a:t>financial losses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reinforces the </a:t>
            </a:r>
            <a:r>
              <a:rPr sz="2000" spc="-10" dirty="0">
                <a:latin typeface="Times New Roman"/>
                <a:cs typeface="Times New Roman"/>
              </a:rPr>
              <a:t>security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modern </a:t>
            </a:r>
            <a:r>
              <a:rPr sz="2000" spc="-5" dirty="0">
                <a:latin typeface="Times New Roman"/>
                <a:cs typeface="Times New Roman"/>
              </a:rPr>
              <a:t>financial </a:t>
            </a:r>
            <a:r>
              <a:rPr sz="2000" dirty="0">
                <a:latin typeface="Times New Roman"/>
                <a:cs typeface="Times New Roman"/>
              </a:rPr>
              <a:t> transactions.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project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underscores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importance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leveraging </a:t>
            </a:r>
            <a:r>
              <a:rPr sz="2000" dirty="0">
                <a:latin typeface="Times New Roman"/>
                <a:cs typeface="Times New Roman"/>
              </a:rPr>
              <a:t> advanced</a:t>
            </a:r>
            <a:r>
              <a:rPr sz="2000" spc="-5" dirty="0">
                <a:latin typeface="Times New Roman"/>
                <a:cs typeface="Times New Roman"/>
              </a:rPr>
              <a:t> analytics</a:t>
            </a:r>
            <a:r>
              <a:rPr sz="2000" dirty="0">
                <a:latin typeface="Times New Roman"/>
                <a:cs typeface="Times New Roman"/>
              </a:rPr>
              <a:t> 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automation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addressing</a:t>
            </a:r>
            <a:r>
              <a:rPr sz="2000" spc="-5" dirty="0">
                <a:latin typeface="Times New Roman"/>
                <a:cs typeface="Times New Roman"/>
              </a:rPr>
              <a:t> 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ongoing </a:t>
            </a:r>
            <a:r>
              <a:rPr sz="2000" spc="5" dirty="0">
                <a:latin typeface="Times New Roman"/>
                <a:cs typeface="Times New Roman"/>
              </a:rPr>
              <a:t>challenge.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3066" y="2484056"/>
            <a:ext cx="47047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THANK</a:t>
            </a:r>
            <a:r>
              <a:rPr sz="6000" spc="-90" dirty="0"/>
              <a:t> </a:t>
            </a:r>
            <a:r>
              <a:rPr sz="6000" dirty="0"/>
              <a:t>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670" y="721042"/>
            <a:ext cx="1984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</a:t>
            </a:r>
            <a:r>
              <a:rPr spc="5" dirty="0"/>
              <a:t>E</a:t>
            </a:r>
            <a:r>
              <a:rPr dirty="0"/>
              <a:t>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342" y="1359534"/>
            <a:ext cx="2891790" cy="42418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50"/>
              </a:spcBef>
              <a:buSzPct val="102500"/>
              <a:buAutoNum type="arabicPeriod"/>
              <a:tabLst>
                <a:tab pos="526415" algn="l"/>
                <a:tab pos="527050" algn="l"/>
              </a:tabLst>
            </a:pPr>
            <a:r>
              <a:rPr sz="2000" spc="-5" dirty="0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1939"/>
              </a:spcBef>
              <a:buSzPct val="102500"/>
              <a:buAutoNum type="arabicPeriod"/>
              <a:tabLst>
                <a:tab pos="526415" algn="l"/>
                <a:tab pos="527050" algn="l"/>
              </a:tabLst>
            </a:pP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1945"/>
              </a:spcBef>
              <a:buSzPct val="102500"/>
              <a:buAutoNum type="arabicPeriod"/>
              <a:tabLst>
                <a:tab pos="526415" algn="l"/>
                <a:tab pos="527050" algn="l"/>
              </a:tabLst>
            </a:pPr>
            <a:r>
              <a:rPr sz="2000" spc="-5" dirty="0">
                <a:latin typeface="Times New Roman"/>
                <a:cs typeface="Times New Roman"/>
              </a:rPr>
              <a:t>Objective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1939"/>
              </a:spcBef>
              <a:buSzPct val="102500"/>
              <a:buAutoNum type="arabicPeriod"/>
              <a:tabLst>
                <a:tab pos="526415" algn="l"/>
                <a:tab pos="527050" algn="l"/>
              </a:tabLst>
            </a:pPr>
            <a:r>
              <a:rPr sz="2000" dirty="0">
                <a:latin typeface="Times New Roman"/>
                <a:cs typeface="Times New Roman"/>
              </a:rPr>
              <a:t>Dataset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1945"/>
              </a:spcBef>
              <a:buSzPct val="102500"/>
              <a:buAutoNum type="arabicPeriod"/>
              <a:tabLst>
                <a:tab pos="526415" algn="l"/>
                <a:tab pos="527050" algn="l"/>
              </a:tabLst>
            </a:pPr>
            <a:r>
              <a:rPr sz="2000" dirty="0">
                <a:latin typeface="Times New Roman"/>
                <a:cs typeface="Times New Roman"/>
              </a:rPr>
              <a:t>Libraries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Used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1914"/>
              </a:spcBef>
              <a:buSzPct val="102500"/>
              <a:buAutoNum type="arabicPeriod"/>
              <a:tabLst>
                <a:tab pos="526415" algn="l"/>
                <a:tab pos="527050" algn="l"/>
              </a:tabLst>
            </a:pPr>
            <a:r>
              <a:rPr sz="2000" spc="-5" dirty="0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1939"/>
              </a:spcBef>
              <a:buSzPct val="102500"/>
              <a:buAutoNum type="arabicPeriod"/>
              <a:tabLst>
                <a:tab pos="526415" algn="l"/>
                <a:tab pos="527050" algn="l"/>
              </a:tabLst>
            </a:pPr>
            <a:r>
              <a:rPr sz="2000" spc="-5" dirty="0">
                <a:latin typeface="Times New Roman"/>
                <a:cs typeface="Times New Roman"/>
              </a:rPr>
              <a:t>Outcome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project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1945"/>
              </a:spcBef>
              <a:buSzPct val="102500"/>
              <a:buAutoNum type="arabicPeriod"/>
              <a:tabLst>
                <a:tab pos="526415" algn="l"/>
                <a:tab pos="52705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8170" y="644842"/>
            <a:ext cx="2873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I</a:t>
            </a:r>
            <a:r>
              <a:rPr dirty="0"/>
              <a:t>NT</a:t>
            </a:r>
            <a:r>
              <a:rPr spc="5" dirty="0"/>
              <a:t>R</a:t>
            </a:r>
            <a:r>
              <a:rPr dirty="0"/>
              <a:t>ODUC</a:t>
            </a:r>
            <a:r>
              <a:rPr spc="-20" dirty="0"/>
              <a:t>T</a:t>
            </a:r>
            <a:r>
              <a:rPr spc="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342" y="1629536"/>
            <a:ext cx="7861934" cy="3970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an </a:t>
            </a:r>
            <a:r>
              <a:rPr sz="2000" dirty="0">
                <a:latin typeface="Times New Roman"/>
                <a:cs typeface="Times New Roman"/>
              </a:rPr>
              <a:t>increasingly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digital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interconnected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financial landscape,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security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credit</a:t>
            </a:r>
            <a:r>
              <a:rPr sz="2000" dirty="0">
                <a:latin typeface="Times New Roman"/>
                <a:cs typeface="Times New Roman"/>
              </a:rPr>
              <a:t> card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transactions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paramount.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Credit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Fraud</a:t>
            </a:r>
            <a:r>
              <a:rPr sz="2000" dirty="0">
                <a:latin typeface="Times New Roman"/>
                <a:cs typeface="Times New Roman"/>
              </a:rPr>
              <a:t> Detection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critical </a:t>
            </a:r>
            <a:r>
              <a:rPr sz="2000" dirty="0">
                <a:latin typeface="Times New Roman"/>
                <a:cs typeface="Times New Roman"/>
              </a:rPr>
              <a:t>concern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harnessing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power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 and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analytics.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</a:t>
            </a:r>
            <a:r>
              <a:rPr sz="2000" dirty="0">
                <a:latin typeface="Times New Roman"/>
                <a:cs typeface="Times New Roman"/>
              </a:rPr>
              <a:t>develop a </a:t>
            </a:r>
            <a:r>
              <a:rPr sz="2000" spc="-5" dirty="0">
                <a:latin typeface="Times New Roman"/>
                <a:cs typeface="Times New Roman"/>
              </a:rPr>
              <a:t>robust system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-10" dirty="0">
                <a:latin typeface="Times New Roman"/>
                <a:cs typeface="Times New Roman"/>
              </a:rPr>
              <a:t>effectively</a:t>
            </a:r>
            <a:r>
              <a:rPr sz="2000" spc="-5" dirty="0">
                <a:latin typeface="Times New Roman"/>
                <a:cs typeface="Times New Roman"/>
              </a:rPr>
              <a:t> identify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prevent </a:t>
            </a:r>
            <a:r>
              <a:rPr sz="2000" dirty="0">
                <a:latin typeface="Times New Roman"/>
                <a:cs typeface="Times New Roman"/>
              </a:rPr>
              <a:t>fraudulent</a:t>
            </a:r>
            <a:r>
              <a:rPr sz="2000" spc="-5" dirty="0">
                <a:latin typeface="Times New Roman"/>
                <a:cs typeface="Times New Roman"/>
              </a:rPr>
              <a:t> credit </a:t>
            </a:r>
            <a:r>
              <a:rPr sz="2000" dirty="0">
                <a:latin typeface="Times New Roman"/>
                <a:cs typeface="Times New Roman"/>
              </a:rPr>
              <a:t>card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transactions.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 leveraging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historical</a:t>
            </a:r>
            <a:r>
              <a:rPr sz="2000" dirty="0">
                <a:latin typeface="Times New Roman"/>
                <a:cs typeface="Times New Roman"/>
              </a:rPr>
              <a:t> data,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engineering,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real-time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monitoring,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enhances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security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financial</a:t>
            </a:r>
            <a:r>
              <a:rPr sz="2000" spc="-5" dirty="0">
                <a:latin typeface="Times New Roman"/>
                <a:cs typeface="Times New Roman"/>
              </a:rPr>
              <a:t> transactions,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safeguarding</a:t>
            </a:r>
            <a:r>
              <a:rPr sz="2000" dirty="0">
                <a:latin typeface="Times New Roman"/>
                <a:cs typeface="Times New Roman"/>
              </a:rPr>
              <a:t> both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cardholders and </a:t>
            </a:r>
            <a:r>
              <a:rPr sz="2000" spc="-5" dirty="0">
                <a:latin typeface="Times New Roman"/>
                <a:cs typeface="Times New Roman"/>
              </a:rPr>
              <a:t>financial institutions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unauthorized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deceitful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316" y="692467"/>
            <a:ext cx="40957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50" dirty="0"/>
              <a:t> 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17" y="1766061"/>
            <a:ext cx="7517130" cy="26619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44000"/>
              </a:lnSpc>
              <a:spcBef>
                <a:spcPts val="120"/>
              </a:spcBef>
              <a:buSzPct val="102500"/>
              <a:buFont typeface="Arial MT"/>
              <a:buChar char="•"/>
              <a:tabLst>
                <a:tab pos="2032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prevalence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credit </a:t>
            </a:r>
            <a:r>
              <a:rPr sz="2000" dirty="0">
                <a:latin typeface="Times New Roman"/>
                <a:cs typeface="Times New Roman"/>
              </a:rPr>
              <a:t>card </a:t>
            </a:r>
            <a:r>
              <a:rPr sz="2000" spc="-5" dirty="0">
                <a:latin typeface="Times New Roman"/>
                <a:cs typeface="Times New Roman"/>
              </a:rPr>
              <a:t>fraud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poses a </a:t>
            </a:r>
            <a:r>
              <a:rPr sz="2000" spc="-5" dirty="0">
                <a:latin typeface="Times New Roman"/>
                <a:cs typeface="Times New Roman"/>
              </a:rPr>
              <a:t>substantial financial threat </a:t>
            </a:r>
            <a:r>
              <a:rPr sz="2000" dirty="0">
                <a:latin typeface="Times New Roman"/>
                <a:cs typeface="Times New Roman"/>
              </a:rPr>
              <a:t> to </a:t>
            </a:r>
            <a:r>
              <a:rPr sz="2000" spc="-5" dirty="0">
                <a:latin typeface="Times New Roman"/>
                <a:cs typeface="Times New Roman"/>
              </a:rPr>
              <a:t>both </a:t>
            </a:r>
            <a:r>
              <a:rPr sz="2000" dirty="0">
                <a:latin typeface="Times New Roman"/>
                <a:cs typeface="Times New Roman"/>
              </a:rPr>
              <a:t>financial </a:t>
            </a:r>
            <a:r>
              <a:rPr sz="2000" spc="-5" dirty="0">
                <a:latin typeface="Times New Roman"/>
                <a:cs typeface="Times New Roman"/>
              </a:rPr>
              <a:t>institutions </a:t>
            </a:r>
            <a:r>
              <a:rPr sz="2000" spc="10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cardholders.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5" dirty="0">
                <a:latin typeface="Times New Roman"/>
                <a:cs typeface="Times New Roman"/>
              </a:rPr>
              <a:t>recent </a:t>
            </a:r>
            <a:r>
              <a:rPr sz="2000" spc="-5" dirty="0">
                <a:latin typeface="Times New Roman"/>
                <a:cs typeface="Times New Roman"/>
              </a:rPr>
              <a:t>years, the rise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online</a:t>
            </a:r>
            <a:r>
              <a:rPr sz="2000" dirty="0">
                <a:latin typeface="Times New Roman"/>
                <a:cs typeface="Times New Roman"/>
              </a:rPr>
              <a:t> transactions and </a:t>
            </a:r>
            <a:r>
              <a:rPr sz="2000" spc="-5" dirty="0">
                <a:latin typeface="Times New Roman"/>
                <a:cs typeface="Times New Roman"/>
              </a:rPr>
              <a:t>digital </a:t>
            </a:r>
            <a:r>
              <a:rPr sz="2000" dirty="0">
                <a:latin typeface="Times New Roman"/>
                <a:cs typeface="Times New Roman"/>
              </a:rPr>
              <a:t>payment </a:t>
            </a:r>
            <a:r>
              <a:rPr sz="2000" spc="-5" dirty="0">
                <a:latin typeface="Times New Roman"/>
                <a:cs typeface="Times New Roman"/>
              </a:rPr>
              <a:t>methods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exacerbated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issue, making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imperative </a:t>
            </a:r>
            <a:r>
              <a:rPr sz="2000" dirty="0">
                <a:latin typeface="Times New Roman"/>
                <a:cs typeface="Times New Roman"/>
              </a:rPr>
              <a:t>to develop </a:t>
            </a:r>
            <a:r>
              <a:rPr sz="2000" spc="-5" dirty="0">
                <a:latin typeface="Times New Roman"/>
                <a:cs typeface="Times New Roman"/>
              </a:rPr>
              <a:t>advanced fraud detection systems. </a:t>
            </a:r>
            <a:r>
              <a:rPr sz="2000" dirty="0">
                <a:latin typeface="Times New Roman"/>
                <a:cs typeface="Times New Roman"/>
              </a:rPr>
              <a:t> The </a:t>
            </a:r>
            <a:r>
              <a:rPr sz="2000" spc="-5" dirty="0">
                <a:latin typeface="Times New Roman"/>
                <a:cs typeface="Times New Roman"/>
              </a:rPr>
              <a:t>primary challenge is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create </a:t>
            </a:r>
            <a:r>
              <a:rPr sz="2000" dirty="0">
                <a:latin typeface="Times New Roman"/>
                <a:cs typeface="Times New Roman"/>
              </a:rPr>
              <a:t>a robust and </a:t>
            </a:r>
            <a:r>
              <a:rPr sz="2000" spc="-5" dirty="0">
                <a:latin typeface="Times New Roman"/>
                <a:cs typeface="Times New Roman"/>
              </a:rPr>
              <a:t>efficient </a:t>
            </a:r>
            <a:r>
              <a:rPr sz="2000" dirty="0">
                <a:latin typeface="Times New Roman"/>
                <a:cs typeface="Times New Roman"/>
              </a:rPr>
              <a:t>credit card </a:t>
            </a:r>
            <a:r>
              <a:rPr sz="2000" spc="-5" dirty="0">
                <a:latin typeface="Times New Roman"/>
                <a:cs typeface="Times New Roman"/>
              </a:rPr>
              <a:t>fraud </a:t>
            </a:r>
            <a:r>
              <a:rPr sz="2000" dirty="0">
                <a:latin typeface="Times New Roman"/>
                <a:cs typeface="Times New Roman"/>
              </a:rPr>
              <a:t> detection</a:t>
            </a:r>
            <a:r>
              <a:rPr sz="2000" spc="-5" dirty="0">
                <a:latin typeface="Times New Roman"/>
                <a:cs typeface="Times New Roman"/>
              </a:rPr>
              <a:t> system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dirty="0">
                <a:latin typeface="Times New Roman"/>
                <a:cs typeface="Times New Roman"/>
              </a:rPr>
              <a:t> machine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 </a:t>
            </a:r>
            <a:r>
              <a:rPr sz="2000" spc="-5" dirty="0">
                <a:latin typeface="Times New Roman"/>
                <a:cs typeface="Times New Roman"/>
              </a:rPr>
              <a:t>techniques.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6620" y="838517"/>
            <a:ext cx="22796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942" y="1483740"/>
            <a:ext cx="7411720" cy="331279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299720" indent="-228600">
              <a:lnSpc>
                <a:spcPts val="2300"/>
              </a:lnSpc>
              <a:spcBef>
                <a:spcPts val="310"/>
              </a:spcBef>
              <a:buSzPct val="97560"/>
              <a:buFont typeface="Symbol"/>
              <a:buChar char=""/>
              <a:tabLst>
                <a:tab pos="241300" algn="l"/>
              </a:tabLst>
            </a:pPr>
            <a:r>
              <a:rPr sz="2050" dirty="0">
                <a:latin typeface="Arial MT"/>
                <a:cs typeface="Arial MT"/>
              </a:rPr>
              <a:t>•</a:t>
            </a:r>
            <a:r>
              <a:rPr sz="2050" spc="65" dirty="0">
                <a:latin typeface="Arial MT"/>
                <a:cs typeface="Arial MT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accurate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10" dirty="0">
                <a:latin typeface="Times New Roman"/>
                <a:cs typeface="Times New Roman"/>
              </a:rPr>
              <a:t> 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credit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card </a:t>
            </a:r>
            <a:r>
              <a:rPr sz="2000" spc="-5" dirty="0">
                <a:latin typeface="Times New Roman"/>
                <a:cs typeface="Times New Roman"/>
              </a:rPr>
              <a:t>fraud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detection.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2100">
              <a:latin typeface="Times New Roman"/>
              <a:cs typeface="Times New Roman"/>
            </a:endParaRPr>
          </a:p>
          <a:p>
            <a:pPr marL="241300" marR="30480" indent="-228600">
              <a:lnSpc>
                <a:spcPts val="2300"/>
              </a:lnSpc>
              <a:buFont typeface="Symbol"/>
              <a:buChar char="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Implement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real-time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fraud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detection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 </a:t>
            </a:r>
            <a:r>
              <a:rPr sz="2000" dirty="0">
                <a:latin typeface="Times New Roman"/>
                <a:cs typeface="Times New Roman"/>
              </a:rPr>
              <a:t>that operates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seamlessly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during transactions.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21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300"/>
              </a:lnSpc>
              <a:spcBef>
                <a:spcPts val="5"/>
              </a:spcBef>
              <a:buFont typeface="Symbol"/>
              <a:buChar char=""/>
              <a:tabLst>
                <a:tab pos="241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Optimize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model's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through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hyperparameter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tuning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fine-tuning.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2100">
              <a:latin typeface="Times New Roman"/>
              <a:cs typeface="Times New Roman"/>
            </a:endParaRPr>
          </a:p>
          <a:p>
            <a:pPr marL="241300" marR="671195" indent="-228600">
              <a:lnSpc>
                <a:spcPts val="2300"/>
              </a:lnSpc>
              <a:buFont typeface="Symbol"/>
              <a:buChar char="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Establish mechanisms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continuous </a:t>
            </a:r>
            <a:r>
              <a:rPr sz="2000" dirty="0">
                <a:latin typeface="Times New Roman"/>
                <a:cs typeface="Times New Roman"/>
              </a:rPr>
              <a:t>learning and adaptation </a:t>
            </a:r>
            <a:r>
              <a:rPr sz="2000" spc="-15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evolving </a:t>
            </a:r>
            <a:r>
              <a:rPr sz="2000" dirty="0">
                <a:latin typeface="Times New Roman"/>
                <a:cs typeface="Times New Roman"/>
              </a:rPr>
              <a:t>fraud </a:t>
            </a:r>
            <a:r>
              <a:rPr sz="2000" spc="-5" dirty="0">
                <a:latin typeface="Times New Roman"/>
                <a:cs typeface="Times New Roman"/>
              </a:rPr>
              <a:t>patterns.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894" y="1460500"/>
            <a:ext cx="8104566" cy="43992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7770" y="727392"/>
            <a:ext cx="16541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200" dirty="0"/>
              <a:t>A</a:t>
            </a:r>
            <a:r>
              <a:rPr spc="-195" dirty="0"/>
              <a:t>T</a:t>
            </a:r>
            <a:r>
              <a:rPr dirty="0"/>
              <a:t>AS</a:t>
            </a:r>
            <a:r>
              <a:rPr spc="-30" dirty="0"/>
              <a:t>E</a:t>
            </a:r>
            <a:r>
              <a:rPr dirty="0"/>
              <a:t>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891" y="717867"/>
            <a:ext cx="3023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LIBRARIES</a:t>
            </a:r>
            <a:r>
              <a:rPr spc="-75" dirty="0"/>
              <a:t> </a:t>
            </a:r>
            <a:r>
              <a:rPr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342" y="1356359"/>
            <a:ext cx="3502025" cy="2009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SzPct val="102500"/>
              <a:buFont typeface="Arial MT"/>
              <a:buChar char="•"/>
              <a:tabLst>
                <a:tab pos="184150" algn="l"/>
              </a:tabLst>
            </a:pPr>
            <a:r>
              <a:rPr sz="2000" spc="-5" dirty="0">
                <a:latin typeface="Times New Roman"/>
                <a:cs typeface="Times New Roman"/>
              </a:rPr>
              <a:t>Numpy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numerical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analysis)</a:t>
            </a:r>
            <a:endParaRPr sz="20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2000"/>
              </a:spcBef>
              <a:buSzPct val="102500"/>
              <a:buFont typeface="Arial MT"/>
              <a:buChar char="•"/>
              <a:tabLst>
                <a:tab pos="184150" algn="l"/>
              </a:tabLst>
            </a:pPr>
            <a:r>
              <a:rPr sz="2000" dirty="0">
                <a:latin typeface="Times New Roman"/>
                <a:cs typeface="Times New Roman"/>
              </a:rPr>
              <a:t>Pandas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(For handling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files)</a:t>
            </a:r>
            <a:endParaRPr sz="20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2005"/>
              </a:spcBef>
              <a:buSzPct val="102500"/>
              <a:buFont typeface="Arial MT"/>
              <a:buChar char="•"/>
              <a:tabLst>
                <a:tab pos="184150" algn="l"/>
              </a:tabLst>
            </a:pPr>
            <a:r>
              <a:rPr sz="2000" spc="-5" dirty="0">
                <a:latin typeface="Times New Roman"/>
                <a:cs typeface="Times New Roman"/>
              </a:rPr>
              <a:t>Matplotlib</a:t>
            </a:r>
            <a:endParaRPr sz="20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2000"/>
              </a:spcBef>
              <a:buSzPct val="102500"/>
              <a:buFont typeface="Arial MT"/>
              <a:buChar char="•"/>
              <a:tabLst>
                <a:tab pos="184150" algn="l"/>
              </a:tabLst>
            </a:pPr>
            <a:r>
              <a:rPr sz="2000" dirty="0">
                <a:latin typeface="Times New Roman"/>
                <a:cs typeface="Times New Roman"/>
              </a:rPr>
              <a:t>Seaborn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342" y="631316"/>
            <a:ext cx="5966460" cy="54775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52400" marR="2672080" algn="just">
              <a:lnSpc>
                <a:spcPct val="144100"/>
              </a:lnSpc>
              <a:spcBef>
                <a:spcPts val="335"/>
              </a:spcBef>
            </a:pPr>
            <a:r>
              <a:rPr sz="2450" b="1" dirty="0">
                <a:latin typeface="Times New Roman"/>
                <a:cs typeface="Times New Roman"/>
              </a:rPr>
              <a:t>1.</a:t>
            </a:r>
            <a:r>
              <a:rPr sz="2450" b="1" spc="6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Classification Model 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#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necessary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libraries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 matplotlib.pyplot </a:t>
            </a:r>
            <a:r>
              <a:rPr sz="200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plt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#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analyzing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data</a:t>
            </a:r>
            <a:endParaRPr sz="2000">
              <a:latin typeface="Times New Roman"/>
              <a:cs typeface="Times New Roman"/>
            </a:endParaRPr>
          </a:p>
          <a:p>
            <a:pPr marL="152400" marR="2477770">
              <a:lnSpc>
                <a:spcPct val="124000"/>
              </a:lnSpc>
            </a:pPr>
            <a:r>
              <a:rPr sz="2000" dirty="0">
                <a:latin typeface="Times New Roman"/>
                <a:cs typeface="Times New Roman"/>
              </a:rPr>
              <a:t>#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dropping unnecessary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columns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data.drop(['Unnamed:</a:t>
            </a:r>
            <a:endParaRPr sz="2000">
              <a:latin typeface="Times New Roman"/>
              <a:cs typeface="Times New Roman"/>
            </a:endParaRPr>
          </a:p>
          <a:p>
            <a:pPr marL="152400" marR="2227580">
              <a:lnSpc>
                <a:spcPct val="143800"/>
              </a:lnSpc>
              <a:spcBef>
                <a:spcPts val="25"/>
              </a:spcBef>
            </a:pPr>
            <a:r>
              <a:rPr sz="2000" spc="-5" dirty="0">
                <a:latin typeface="Times New Roman"/>
                <a:cs typeface="Times New Roman"/>
              </a:rPr>
              <a:t>0','img_link'],axis=1,inplace=True)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data.fillna(0,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inplace=True)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data.info()</a:t>
            </a:r>
            <a:endParaRPr sz="2000">
              <a:latin typeface="Times New Roman"/>
              <a:cs typeface="Times New Roman"/>
            </a:endParaRPr>
          </a:p>
          <a:p>
            <a:pPr marL="266700" marR="2314575">
              <a:lnSpc>
                <a:spcPts val="2300"/>
              </a:lnSpc>
              <a:spcBef>
                <a:spcPts val="60"/>
              </a:spcBef>
            </a:pPr>
            <a:r>
              <a:rPr sz="2000" dirty="0">
                <a:latin typeface="Times New Roman"/>
                <a:cs typeface="Times New Roman"/>
              </a:rPr>
              <a:t>df = </a:t>
            </a:r>
            <a:r>
              <a:rPr sz="2000" spc="-5" dirty="0">
                <a:latin typeface="Times New Roman"/>
                <a:cs typeface="Times New Roman"/>
              </a:rPr>
              <a:t>pd.read_csv('creditcard.csv')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df.head()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ts val="2195"/>
              </a:lnSpc>
            </a:pPr>
            <a:r>
              <a:rPr sz="2000" dirty="0">
                <a:latin typeface="Times New Roman"/>
                <a:cs typeface="Times New Roman"/>
              </a:rPr>
              <a:t>df.info()</a:t>
            </a:r>
            <a:endParaRPr sz="2000">
              <a:latin typeface="Times New Roman"/>
              <a:cs typeface="Times New Roman"/>
            </a:endParaRPr>
          </a:p>
          <a:p>
            <a:pPr marL="12700" marR="5080" indent="254000">
              <a:lnSpc>
                <a:spcPts val="2300"/>
              </a:lnSpc>
              <a:spcBef>
                <a:spcPts val="110"/>
              </a:spcBef>
            </a:pPr>
            <a:r>
              <a:rPr sz="2000" spc="-5" dirty="0">
                <a:latin typeface="Times New Roman"/>
                <a:cs typeface="Times New Roman"/>
              </a:rPr>
              <a:t>df.describe()save_model(forest,'Random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Forest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Model')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saved_forest=load_model('Random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Forest Model')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Bangalore Institute of Technology</vt:lpstr>
      <vt:lpstr>ABSTRACT</vt:lpstr>
      <vt:lpstr>CONTENTS</vt:lpstr>
      <vt:lpstr>INTRODUCTION</vt:lpstr>
      <vt:lpstr>PROBLEM STATEMENT</vt:lpstr>
      <vt:lpstr>OBJECTIVES</vt:lpstr>
      <vt:lpstr>DATASET</vt:lpstr>
      <vt:lpstr>LIBRARIES USED</vt:lpstr>
      <vt:lpstr>IMPLEMENTATION</vt:lpstr>
      <vt:lpstr>PowerPoint Presentation</vt:lpstr>
      <vt:lpstr>PowerPoint Presentation</vt:lpstr>
      <vt:lpstr>PowerPoint Presentation</vt:lpstr>
      <vt:lpstr>Comfusion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Visualisation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Bangalore Institute of Technology</dc:title>
  <cp:lastModifiedBy>kushal gk</cp:lastModifiedBy>
  <cp:revision>1</cp:revision>
  <dcterms:created xsi:type="dcterms:W3CDTF">2023-09-30T02:16:32Z</dcterms:created>
  <dcterms:modified xsi:type="dcterms:W3CDTF">2023-09-30T02:19:36Z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2023-09-30T00:00:00Z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2023-09-30T00:00:00Z</vt:filetime>
  </property>
</Properties>
</file>