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7" r:id="rId2"/>
    <p:sldId id="290" r:id="rId3"/>
    <p:sldId id="291" r:id="rId4"/>
    <p:sldId id="292" r:id="rId5"/>
    <p:sldId id="293"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54" r:id="rId19"/>
    <p:sldId id="307" r:id="rId20"/>
    <p:sldId id="308" r:id="rId21"/>
    <p:sldId id="369" r:id="rId22"/>
    <p:sldId id="355" r:id="rId23"/>
    <p:sldId id="309" r:id="rId24"/>
    <p:sldId id="310" r:id="rId25"/>
    <p:sldId id="356" r:id="rId26"/>
    <p:sldId id="311" r:id="rId27"/>
    <p:sldId id="312" r:id="rId28"/>
    <p:sldId id="357" r:id="rId29"/>
    <p:sldId id="313" r:id="rId30"/>
    <p:sldId id="314" r:id="rId31"/>
    <p:sldId id="358" r:id="rId32"/>
    <p:sldId id="315" r:id="rId33"/>
    <p:sldId id="316" r:id="rId34"/>
    <p:sldId id="317" r:id="rId35"/>
    <p:sldId id="329" r:id="rId36"/>
    <p:sldId id="370" r:id="rId37"/>
    <p:sldId id="359" r:id="rId38"/>
    <p:sldId id="319" r:id="rId39"/>
    <p:sldId id="346" r:id="rId40"/>
    <p:sldId id="360" r:id="rId41"/>
    <p:sldId id="320" r:id="rId42"/>
    <p:sldId id="347" r:id="rId43"/>
    <p:sldId id="361" r:id="rId44"/>
    <p:sldId id="321" r:id="rId45"/>
    <p:sldId id="348" r:id="rId46"/>
    <p:sldId id="322" r:id="rId47"/>
    <p:sldId id="349" r:id="rId48"/>
    <p:sldId id="323" r:id="rId49"/>
    <p:sldId id="324" r:id="rId50"/>
    <p:sldId id="325" r:id="rId51"/>
    <p:sldId id="326" r:id="rId52"/>
    <p:sldId id="327" r:id="rId53"/>
    <p:sldId id="328" r:id="rId54"/>
    <p:sldId id="363" r:id="rId55"/>
    <p:sldId id="330" r:id="rId56"/>
    <p:sldId id="364" r:id="rId57"/>
    <p:sldId id="331" r:id="rId58"/>
    <p:sldId id="332" r:id="rId59"/>
    <p:sldId id="365" r:id="rId60"/>
    <p:sldId id="333" r:id="rId61"/>
    <p:sldId id="334" r:id="rId62"/>
    <p:sldId id="335" r:id="rId63"/>
    <p:sldId id="352" r:id="rId64"/>
    <p:sldId id="336" r:id="rId65"/>
    <p:sldId id="351" r:id="rId66"/>
    <p:sldId id="367" r:id="rId67"/>
    <p:sldId id="337" r:id="rId68"/>
    <p:sldId id="366" r:id="rId69"/>
    <p:sldId id="338" r:id="rId70"/>
    <p:sldId id="368" r:id="rId71"/>
    <p:sldId id="339" r:id="rId72"/>
    <p:sldId id="350" r:id="rId73"/>
    <p:sldId id="371" r:id="rId74"/>
    <p:sldId id="372" r:id="rId75"/>
    <p:sldId id="373" r:id="rId76"/>
    <p:sldId id="374" r:id="rId77"/>
    <p:sldId id="341" r:id="rId78"/>
    <p:sldId id="342" r:id="rId79"/>
    <p:sldId id="343" r:id="rId80"/>
    <p:sldId id="345"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8"/>
      </p:cViewPr>
      <p:guideLst>
        <p:guide orient="horz" pos="2160"/>
        <p:guide pos="2880"/>
      </p:guideLst>
    </p:cSldViewPr>
  </p:slideViewPr>
  <p:notesTextViewPr>
    <p:cViewPr>
      <p:scale>
        <a:sx n="1" d="1"/>
        <a:sy n="1" d="1"/>
      </p:scale>
      <p:origin x="0" y="0"/>
    </p:cViewPr>
  </p:notesTextViewPr>
  <p:sorterViewPr>
    <p:cViewPr>
      <p:scale>
        <a:sx n="66" d="100"/>
        <a:sy n="66" d="100"/>
      </p:scale>
      <p:origin x="0" y="69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95C948-B12B-41EA-8C8C-CBA55050773D}" type="datetimeFigureOut">
              <a:rPr lang="en-US" smtClean="0"/>
              <a:pPr/>
              <a:t>12/17/2022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CD4594-BBCF-45D8-8999-01F1026D84C0}" type="slidenum">
              <a:rPr lang="en-US" smtClean="0"/>
              <a:pPr/>
              <a:t>‹#›</a:t>
            </a:fld>
            <a:endParaRPr lang="en-US"/>
          </a:p>
        </p:txBody>
      </p:sp>
    </p:spTree>
    <p:extLst>
      <p:ext uri="{BB962C8B-B14F-4D97-AF65-F5344CB8AC3E}">
        <p14:creationId xmlns:p14="http://schemas.microsoft.com/office/powerpoint/2010/main" val="180042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a:t>BBIT</a:t>
            </a:r>
          </a:p>
        </p:txBody>
      </p:sp>
    </p:spTree>
    <p:extLst>
      <p:ext uri="{BB962C8B-B14F-4D97-AF65-F5344CB8AC3E}">
        <p14:creationId xmlns:p14="http://schemas.microsoft.com/office/powerpoint/2010/main" val="58987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3BF41-22C4-45C9-A7F2-BC6F742635ED}"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3BF41-22C4-45C9-A7F2-BC6F742635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3BF41-22C4-45C9-A7F2-BC6F742635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3BF41-22C4-45C9-A7F2-BC6F742635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3BF41-22C4-45C9-A7F2-BC6F742635ED}"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3BF41-22C4-45C9-A7F2-BC6F742635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3BF41-22C4-45C9-A7F2-BC6F742635ED}"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3BF41-22C4-45C9-A7F2-BC6F742635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3BF41-22C4-45C9-A7F2-BC6F742635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3BF41-22C4-45C9-A7F2-BC6F742635ED}"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0B80C-89B8-4D04-9321-9B587D70F05D}" type="datetimeFigureOut">
              <a:rPr lang="en-US" smtClean="0"/>
              <a:pPr/>
              <a:t>12/17/2022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3BF41-22C4-45C9-A7F2-BC6F742635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820B80C-89B8-4D04-9321-9B587D70F05D}" type="datetimeFigureOut">
              <a:rPr lang="en-US" smtClean="0"/>
              <a:pPr/>
              <a:t>12/17/2022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9A3BF41-22C4-45C9-A7F2-BC6F742635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04800" y="304800"/>
            <a:ext cx="8686800" cy="4094914"/>
          </a:xfrm>
        </p:spPr>
        <p:txBody>
          <a:bodyPr anchor="b">
            <a:noAutofit/>
          </a:bodyPr>
          <a:lstStyle/>
          <a:p>
            <a:pPr>
              <a:lnSpc>
                <a:spcPct val="80000"/>
              </a:lnSpc>
            </a:pPr>
            <a:r>
              <a:rPr lang="en-US" b="1" dirty="0">
                <a:solidFill>
                  <a:schemeClr val="bg1"/>
                </a:solidFill>
                <a:latin typeface="+mj-lt"/>
                <a:ea typeface="Open Sans Semibold" panose="020B0706030804020204" pitchFamily="34" charset="0"/>
                <a:cs typeface="Open Sans Semibold" panose="020B0706030804020204" pitchFamily="34" charset="0"/>
              </a:rPr>
              <a:t>Unit – 4</a:t>
            </a:r>
            <a:br>
              <a:rPr lang="en-US" b="1" dirty="0">
                <a:solidFill>
                  <a:schemeClr val="bg1"/>
                </a:solidFill>
                <a:latin typeface="+mj-lt"/>
                <a:ea typeface="Open Sans Semibold" panose="020B0706030804020204" pitchFamily="34" charset="0"/>
                <a:cs typeface="Open Sans Semibold" panose="020B0706030804020204" pitchFamily="34" charset="0"/>
              </a:rPr>
            </a:br>
            <a:r>
              <a:rPr lang="en-US" b="1" dirty="0">
                <a:solidFill>
                  <a:schemeClr val="bg1"/>
                </a:solidFill>
                <a:ea typeface="Open Sans Semibold" panose="020B0706030804020204" pitchFamily="34" charset="0"/>
                <a:cs typeface="Open Sans Semibold" panose="020B0706030804020204" pitchFamily="34" charset="0"/>
              </a:rPr>
              <a:t>Linked List</a:t>
            </a:r>
            <a:endParaRPr lang="en-US" b="1" dirty="0">
              <a:solidFill>
                <a:schemeClr val="bg1"/>
              </a:solidFill>
              <a:latin typeface="+mj-lt"/>
              <a:ea typeface="Open Sans Semibold" panose="020B0706030804020204" pitchFamily="34" charset="0"/>
              <a:cs typeface="Open Sans Semibold" panose="020B0706030804020204" pitchFamily="34" charset="0"/>
            </a:endParaRPr>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endParaRPr lang="en-US" sz="3200" dirty="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p:txBody>
      </p:sp>
    </p:spTree>
    <p:extLst>
      <p:ext uri="{BB962C8B-B14F-4D97-AF65-F5344CB8AC3E}">
        <p14:creationId xmlns:p14="http://schemas.microsoft.com/office/powerpoint/2010/main" val="398724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49740"/>
          </a:xfrm>
        </p:spPr>
        <p:txBody>
          <a:bodyPr/>
          <a:lstStyle/>
          <a:p>
            <a:pPr algn="ctr"/>
            <a:r>
              <a:rPr lang="en-US" dirty="0"/>
              <a:t>Dynamic Memory Allocation</a:t>
            </a:r>
          </a:p>
        </p:txBody>
      </p:sp>
      <p:sp>
        <p:nvSpPr>
          <p:cNvPr id="3" name="Content Placeholder 2"/>
          <p:cNvSpPr>
            <a:spLocks noGrp="1"/>
          </p:cNvSpPr>
          <p:nvPr>
            <p:ph idx="1"/>
          </p:nvPr>
        </p:nvSpPr>
        <p:spPr>
          <a:xfrm>
            <a:off x="457200" y="1447800"/>
            <a:ext cx="8229600" cy="5410200"/>
          </a:xfrm>
        </p:spPr>
        <p:txBody>
          <a:bodyPr>
            <a:normAutofit fontScale="92500" lnSpcReduction="20000"/>
          </a:bodyPr>
          <a:lstStyle/>
          <a:p>
            <a:pPr lvl="0" fontAlgn="base"/>
            <a:r>
              <a:rPr lang="en-US" dirty="0"/>
              <a:t>Hence, there is no wastage of memory.</a:t>
            </a:r>
          </a:p>
          <a:p>
            <a:pPr lvl="0" fontAlgn="base"/>
            <a:r>
              <a:rPr lang="en-US" dirty="0"/>
              <a:t>The dynamic allocation increases the execution time of the program because of run time allocation, but it gives total control of memory in hands of programmer.</a:t>
            </a:r>
          </a:p>
          <a:p>
            <a:pPr lvl="0" fontAlgn="base"/>
            <a:r>
              <a:rPr lang="en-US" dirty="0"/>
              <a:t>C provides memory management function in library using &lt;</a:t>
            </a:r>
            <a:r>
              <a:rPr lang="en-US" dirty="0" err="1"/>
              <a:t>malloc.h</a:t>
            </a:r>
            <a:r>
              <a:rPr lang="en-US" dirty="0"/>
              <a:t>&gt;header file.</a:t>
            </a:r>
          </a:p>
          <a:p>
            <a:pPr lvl="0" fontAlgn="base"/>
            <a:r>
              <a:rPr lang="en-US" dirty="0"/>
              <a:t>The function which is widely used to allocate memory at run time is </a:t>
            </a:r>
            <a:r>
              <a:rPr lang="en-US" dirty="0" err="1"/>
              <a:t>malloc</a:t>
            </a:r>
            <a:r>
              <a:rPr lang="en-US" dirty="0"/>
              <a:t>.</a:t>
            </a:r>
          </a:p>
          <a:p>
            <a:pPr marL="0" indent="0">
              <a:buNone/>
            </a:pPr>
            <a:r>
              <a:rPr lang="en-US" dirty="0"/>
              <a:t>	</a:t>
            </a:r>
            <a:r>
              <a:rPr lang="en-US" b="1" dirty="0"/>
              <a:t>void *</a:t>
            </a:r>
            <a:r>
              <a:rPr lang="en-US" b="1" dirty="0" err="1"/>
              <a:t>malloc</a:t>
            </a:r>
            <a:r>
              <a:rPr lang="en-US" b="1" dirty="0"/>
              <a:t>(</a:t>
            </a:r>
            <a:r>
              <a:rPr lang="en-US" b="1" dirty="0" err="1"/>
              <a:t>int</a:t>
            </a:r>
            <a:r>
              <a:rPr lang="en-US" b="1" dirty="0"/>
              <a:t>);</a:t>
            </a:r>
            <a:endParaRPr lang="en-US" dirty="0"/>
          </a:p>
          <a:p>
            <a:pPr lvl="0" fontAlgn="base"/>
            <a:r>
              <a:rPr lang="en-US" dirty="0"/>
              <a:t>It returns an address of starting of the block of memory which is allocated.</a:t>
            </a:r>
          </a:p>
          <a:p>
            <a:pPr marL="274320" lvl="1" indent="0">
              <a:buNone/>
            </a:pPr>
            <a:r>
              <a:rPr lang="en-US" dirty="0"/>
              <a:t>	</a:t>
            </a:r>
            <a:r>
              <a:rPr lang="en-US" b="1" dirty="0" err="1"/>
              <a:t>ptr</a:t>
            </a:r>
            <a:r>
              <a:rPr lang="en-US" b="1" dirty="0"/>
              <a:t> = (target type *) </a:t>
            </a:r>
            <a:r>
              <a:rPr lang="en-US" b="1" dirty="0" err="1"/>
              <a:t>malloc</a:t>
            </a:r>
            <a:r>
              <a:rPr lang="en-US" b="1" dirty="0"/>
              <a:t> (no of bytes);</a:t>
            </a:r>
          </a:p>
          <a:p>
            <a:r>
              <a:rPr lang="en-US" dirty="0"/>
              <a:t>Above statement returns void pointer to block of memory of size no of bytes which must be casted to target data type which is the type of pointer.</a:t>
            </a:r>
          </a:p>
          <a:p>
            <a:pPr lvl="0" fontAlgn="base"/>
            <a:r>
              <a:rPr lang="en-US" dirty="0"/>
              <a:t>Then the pointer </a:t>
            </a:r>
            <a:r>
              <a:rPr lang="en-US" dirty="0" err="1"/>
              <a:t>ptr</a:t>
            </a:r>
            <a:r>
              <a:rPr lang="en-US" dirty="0"/>
              <a:t> can be used to access memory block allocated by </a:t>
            </a:r>
            <a:r>
              <a:rPr lang="en-US" dirty="0" err="1"/>
              <a:t>malloc</a:t>
            </a:r>
            <a:r>
              <a:rPr lang="en-US" dirty="0"/>
              <a:t> function.</a:t>
            </a:r>
          </a:p>
        </p:txBody>
      </p:sp>
    </p:spTree>
    <p:extLst>
      <p:ext uri="{BB962C8B-B14F-4D97-AF65-F5344CB8AC3E}">
        <p14:creationId xmlns:p14="http://schemas.microsoft.com/office/powerpoint/2010/main" val="75403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a:t>Dynamic Memory Allocation</a:t>
            </a:r>
          </a:p>
        </p:txBody>
      </p:sp>
      <p:sp>
        <p:nvSpPr>
          <p:cNvPr id="3" name="Content Placeholder 2"/>
          <p:cNvSpPr>
            <a:spLocks noGrp="1"/>
          </p:cNvSpPr>
          <p:nvPr>
            <p:ph idx="1"/>
          </p:nvPr>
        </p:nvSpPr>
        <p:spPr>
          <a:xfrm>
            <a:off x="457200" y="1447800"/>
            <a:ext cx="8229600" cy="5105400"/>
          </a:xfrm>
        </p:spPr>
        <p:txBody>
          <a:bodyPr>
            <a:normAutofit fontScale="92500" lnSpcReduction="20000"/>
          </a:bodyPr>
          <a:lstStyle/>
          <a:p>
            <a:pPr marL="0" indent="0">
              <a:buNone/>
            </a:pPr>
            <a:r>
              <a:rPr lang="en-US" dirty="0"/>
              <a:t>1) </a:t>
            </a:r>
            <a:r>
              <a:rPr lang="en-US" dirty="0" err="1"/>
              <a:t>int</a:t>
            </a:r>
            <a:r>
              <a:rPr lang="en-US" dirty="0"/>
              <a:t> *p;</a:t>
            </a:r>
          </a:p>
          <a:p>
            <a:pPr marL="0" indent="0" algn="ctr">
              <a:buNone/>
            </a:pPr>
            <a:r>
              <a:rPr lang="en-US" dirty="0"/>
              <a:t>p =(</a:t>
            </a:r>
            <a:r>
              <a:rPr lang="en-US" dirty="0" err="1"/>
              <a:t>int</a:t>
            </a:r>
            <a:r>
              <a:rPr lang="en-US" dirty="0"/>
              <a:t> *) </a:t>
            </a:r>
            <a:r>
              <a:rPr lang="en-US" dirty="0" err="1"/>
              <a:t>malloc</a:t>
            </a:r>
            <a:r>
              <a:rPr lang="en-US" dirty="0"/>
              <a:t> (</a:t>
            </a:r>
            <a:r>
              <a:rPr lang="en-US" dirty="0" err="1"/>
              <a:t>sizeof</a:t>
            </a:r>
            <a:r>
              <a:rPr lang="en-US" dirty="0"/>
              <a:t> (</a:t>
            </a:r>
            <a:r>
              <a:rPr lang="en-US" dirty="0" err="1"/>
              <a:t>int</a:t>
            </a:r>
            <a:r>
              <a:rPr lang="en-US" dirty="0"/>
              <a:t>)) </a:t>
            </a:r>
          </a:p>
          <a:p>
            <a:r>
              <a:rPr lang="en-US" dirty="0"/>
              <a:t>The above statement allocates memory for one integer. To store the value, we can write</a:t>
            </a:r>
          </a:p>
          <a:p>
            <a:pPr marL="0" indent="0" algn="ctr">
              <a:buNone/>
            </a:pPr>
            <a:r>
              <a:rPr lang="en-US" dirty="0"/>
              <a:t>*p = 10;</a:t>
            </a:r>
          </a:p>
          <a:p>
            <a:pPr marL="0" lvl="0" indent="0" fontAlgn="base">
              <a:buNone/>
            </a:pPr>
            <a:r>
              <a:rPr lang="en-US" dirty="0"/>
              <a:t>2) float *f;</a:t>
            </a:r>
          </a:p>
          <a:p>
            <a:pPr marL="0" indent="0" algn="ctr">
              <a:buNone/>
            </a:pPr>
            <a:r>
              <a:rPr lang="en-US" dirty="0"/>
              <a:t>f = (float *) </a:t>
            </a:r>
            <a:r>
              <a:rPr lang="en-US" dirty="0" err="1"/>
              <a:t>malloc</a:t>
            </a:r>
            <a:r>
              <a:rPr lang="en-US" dirty="0"/>
              <a:t> (</a:t>
            </a:r>
            <a:r>
              <a:rPr lang="en-US" dirty="0" err="1"/>
              <a:t>sizeof</a:t>
            </a:r>
            <a:r>
              <a:rPr lang="en-US" dirty="0"/>
              <a:t> (float));</a:t>
            </a:r>
          </a:p>
          <a:p>
            <a:r>
              <a:rPr lang="en-US" dirty="0"/>
              <a:t>This creates a floating point variable pointed by pointer variable f dynamically.</a:t>
            </a:r>
          </a:p>
          <a:p>
            <a:pPr marL="0" lvl="0" indent="0" fontAlgn="base">
              <a:buNone/>
            </a:pPr>
            <a:r>
              <a:rPr lang="en-US" dirty="0"/>
              <a:t>3) char *</a:t>
            </a:r>
            <a:r>
              <a:rPr lang="en-US" dirty="0" err="1"/>
              <a:t>str</a:t>
            </a:r>
            <a:r>
              <a:rPr lang="en-US" dirty="0"/>
              <a:t>;</a:t>
            </a:r>
          </a:p>
          <a:p>
            <a:pPr marL="0" indent="0" algn="ctr">
              <a:buNone/>
            </a:pPr>
            <a:r>
              <a:rPr lang="en-US" dirty="0" err="1"/>
              <a:t>str</a:t>
            </a:r>
            <a:r>
              <a:rPr lang="en-US" dirty="0"/>
              <a:t> = (char *) </a:t>
            </a:r>
            <a:r>
              <a:rPr lang="en-US" dirty="0" err="1"/>
              <a:t>malloc</a:t>
            </a:r>
            <a:r>
              <a:rPr lang="en-US" dirty="0"/>
              <a:t> (10 * </a:t>
            </a:r>
            <a:r>
              <a:rPr lang="en-US" dirty="0" err="1"/>
              <a:t>sizeof</a:t>
            </a:r>
            <a:r>
              <a:rPr lang="en-US" dirty="0"/>
              <a:t>(char));</a:t>
            </a:r>
          </a:p>
          <a:p>
            <a:r>
              <a:rPr lang="en-US" dirty="0"/>
              <a:t>This creates a string of maximum 10 character pointed by str.</a:t>
            </a:r>
          </a:p>
          <a:p>
            <a:pPr marL="0" lvl="0" indent="0" fontAlgn="base">
              <a:buNone/>
            </a:pPr>
            <a:r>
              <a:rPr lang="en-US" dirty="0"/>
              <a:t>4) </a:t>
            </a:r>
            <a:r>
              <a:rPr lang="en-US" dirty="0" err="1"/>
              <a:t>int</a:t>
            </a:r>
            <a:r>
              <a:rPr lang="en-US" dirty="0"/>
              <a:t> *13;</a:t>
            </a:r>
          </a:p>
          <a:p>
            <a:pPr marL="0" indent="0" algn="ctr">
              <a:buNone/>
            </a:pPr>
            <a:r>
              <a:rPr lang="en-US" dirty="0"/>
              <a:t>P =(</a:t>
            </a:r>
            <a:r>
              <a:rPr lang="en-US" dirty="0" err="1"/>
              <a:t>int</a:t>
            </a:r>
            <a:r>
              <a:rPr lang="en-US" dirty="0"/>
              <a:t> *) </a:t>
            </a:r>
            <a:r>
              <a:rPr lang="en-US" dirty="0" err="1"/>
              <a:t>malloc</a:t>
            </a:r>
            <a:r>
              <a:rPr lang="en-US" dirty="0"/>
              <a:t> (5 * </a:t>
            </a:r>
            <a:r>
              <a:rPr lang="en-US" dirty="0" err="1"/>
              <a:t>sizeof</a:t>
            </a:r>
            <a:r>
              <a:rPr lang="en-US" dirty="0"/>
              <a:t>(char));</a:t>
            </a:r>
          </a:p>
          <a:p>
            <a:pPr lvl="0" fontAlgn="base"/>
            <a:r>
              <a:rPr lang="en-US" dirty="0"/>
              <a:t>This creates an array of 5 integers pointed by p.</a:t>
            </a:r>
          </a:p>
        </p:txBody>
      </p:sp>
    </p:spTree>
    <p:extLst>
      <p:ext uri="{BB962C8B-B14F-4D97-AF65-F5344CB8AC3E}">
        <p14:creationId xmlns:p14="http://schemas.microsoft.com/office/powerpoint/2010/main" val="2312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en-US" dirty="0"/>
              <a:t>Linked List Presentation</a:t>
            </a:r>
          </a:p>
        </p:txBody>
      </p:sp>
      <p:sp>
        <p:nvSpPr>
          <p:cNvPr id="3" name="Content Placeholder 2"/>
          <p:cNvSpPr>
            <a:spLocks noGrp="1"/>
          </p:cNvSpPr>
          <p:nvPr>
            <p:ph idx="1"/>
          </p:nvPr>
        </p:nvSpPr>
        <p:spPr>
          <a:xfrm>
            <a:off x="457200" y="1447800"/>
            <a:ext cx="8229600" cy="5105400"/>
          </a:xfrm>
        </p:spPr>
        <p:txBody>
          <a:bodyPr>
            <a:normAutofit/>
          </a:bodyPr>
          <a:lstStyle/>
          <a:p>
            <a:pPr lvl="0" fontAlgn="base"/>
            <a:r>
              <a:rPr lang="en-US" dirty="0"/>
              <a:t>A simple way to represent a linear list is to expand each node to contain a link or pointer to the next rode,</a:t>
            </a:r>
          </a:p>
          <a:p>
            <a:pPr lvl="0" fontAlgn="base"/>
            <a:r>
              <a:rPr lang="en-US" dirty="0"/>
              <a:t>This representation is called a one way chain or singly Linked List.</a:t>
            </a:r>
          </a:p>
          <a:p>
            <a:pPr lvl="0" fontAlgn="base"/>
            <a:r>
              <a:rPr lang="en-US" dirty="0"/>
              <a:t>It can be displayed as below:</a:t>
            </a:r>
          </a:p>
          <a:p>
            <a:pPr lvl="0" fontAlgn="base"/>
            <a:endParaRPr lang="en-US" dirty="0"/>
          </a:p>
          <a:p>
            <a:pPr lvl="0" fontAlgn="base"/>
            <a:endParaRPr lang="en-US" dirty="0"/>
          </a:p>
          <a:p>
            <a:pPr fontAlgn="base"/>
            <a:r>
              <a:rPr lang="en-US" dirty="0"/>
              <a:t>The variable FIRST contain the address of first node of the list.</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09" y="3733800"/>
            <a:ext cx="7973291"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97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en-US" dirty="0"/>
              <a:t>Linked List Presentation</a:t>
            </a:r>
          </a:p>
        </p:txBody>
      </p:sp>
      <p:sp>
        <p:nvSpPr>
          <p:cNvPr id="3" name="Content Placeholder 2"/>
          <p:cNvSpPr>
            <a:spLocks noGrp="1"/>
          </p:cNvSpPr>
          <p:nvPr>
            <p:ph idx="1"/>
          </p:nvPr>
        </p:nvSpPr>
        <p:spPr>
          <a:xfrm>
            <a:off x="457200" y="1447800"/>
            <a:ext cx="8229600" cy="5105400"/>
          </a:xfrm>
        </p:spPr>
        <p:txBody>
          <a:bodyPr>
            <a:normAutofit/>
          </a:bodyPr>
          <a:lstStyle/>
          <a:p>
            <a:pPr lvl="0" fontAlgn="base"/>
            <a:r>
              <a:rPr lang="en-US" dirty="0"/>
              <a:t>A linked list is a collection of nodes and each node has two pair:</a:t>
            </a:r>
          </a:p>
          <a:p>
            <a:pPr marL="515938" lvl="0" indent="0" fontAlgn="base">
              <a:buNone/>
            </a:pPr>
            <a:r>
              <a:rPr lang="en-US" dirty="0"/>
              <a:t>1) Information (INFO) - It contains the actual element of the list.</a:t>
            </a:r>
          </a:p>
          <a:p>
            <a:pPr marL="515938" lvl="0" indent="0" fontAlgn="base">
              <a:buNone/>
            </a:pPr>
            <a:r>
              <a:rPr lang="en-US" dirty="0"/>
              <a:t>2) Address or pointer to next node (LINK) - It contain the address of the next rode in the list</a:t>
            </a:r>
          </a:p>
          <a:p>
            <a:pPr fontAlgn="base"/>
            <a:endParaRPr lang="en-US" dirty="0"/>
          </a:p>
          <a:p>
            <a:pPr fontAlgn="base"/>
            <a:endParaRPr lang="en-US" dirty="0"/>
          </a:p>
          <a:p>
            <a:pPr fontAlgn="base"/>
            <a:endParaRPr lang="en-US" dirty="0"/>
          </a:p>
          <a:p>
            <a:pPr fontAlgn="base"/>
            <a:r>
              <a:rPr lang="en-US" dirty="0"/>
              <a:t>In a linear list, each node contains a link or pointer to the next node. The pointer contains the address of location where next information is stored.</a:t>
            </a:r>
          </a:p>
          <a:p>
            <a:pPr lvl="0" fontAlgn="base"/>
            <a:endParaRPr lang="en-US" dirty="0"/>
          </a:p>
          <a:p>
            <a:pPr marL="515938" lvl="0" indent="0" fontAlgn="base">
              <a:buNone/>
            </a:pPr>
            <a:endParaRPr lang="en-US" dirty="0"/>
          </a:p>
          <a:p>
            <a:pPr marL="515938" lvl="0" indent="0" fontAlgn="base">
              <a:buNone/>
            </a:pPr>
            <a:endParaRPr lang="en-US" dirty="0"/>
          </a:p>
          <a:p>
            <a:pPr marL="515938" lvl="0" indent="0" fontAlgn="base">
              <a:buNone/>
            </a:pPr>
            <a:endParaRPr lang="en-US" dirty="0"/>
          </a:p>
          <a:p>
            <a:pPr marL="515938" lvl="0" indent="0" fontAlgn="base">
              <a:buNone/>
            </a:pP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309562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53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en-US" dirty="0"/>
              <a:t>Linked List Presentation</a:t>
            </a:r>
          </a:p>
        </p:txBody>
      </p:sp>
      <p:sp>
        <p:nvSpPr>
          <p:cNvPr id="3" name="Content Placeholder 2"/>
          <p:cNvSpPr>
            <a:spLocks noGrp="1"/>
          </p:cNvSpPr>
          <p:nvPr>
            <p:ph idx="1"/>
          </p:nvPr>
        </p:nvSpPr>
        <p:spPr>
          <a:xfrm>
            <a:off x="457200" y="1447800"/>
            <a:ext cx="8229600" cy="5105400"/>
          </a:xfrm>
        </p:spPr>
        <p:txBody>
          <a:bodyPr>
            <a:normAutofit/>
          </a:bodyPr>
          <a:lstStyle/>
          <a:p>
            <a:pPr lvl="0" fontAlgn="base"/>
            <a:r>
              <a:rPr lang="en-US" dirty="0"/>
              <a:t>LINK of the last node contain a special value known as a "NULL", which indicate end of the list.</a:t>
            </a:r>
          </a:p>
          <a:p>
            <a:pPr lvl="0" fontAlgn="base"/>
            <a:r>
              <a:rPr lang="en-US" dirty="0"/>
              <a:t>The list with no node is called empty list. The empty list has FIRST = NULL.</a:t>
            </a:r>
          </a:p>
          <a:p>
            <a:pPr lvl="0" fontAlgn="base"/>
            <a:r>
              <a:rPr lang="en-US" dirty="0"/>
              <a:t>For any operation, first step is to check whether list is empty or not.</a:t>
            </a:r>
          </a:p>
          <a:p>
            <a:pPr lvl="0" fontAlgn="base"/>
            <a:r>
              <a:rPr lang="en-US" dirty="0"/>
              <a:t>If list is empty and if we try to delete a node then "List underflow error" occurs.</a:t>
            </a:r>
          </a:p>
          <a:p>
            <a:pPr marL="0" lvl="0" indent="0" fontAlgn="base">
              <a:buNone/>
            </a:pPr>
            <a:endParaRPr lang="en-US" dirty="0"/>
          </a:p>
          <a:p>
            <a:pPr marL="0" lvl="0" indent="0" fontAlgn="base">
              <a:buNone/>
            </a:pPr>
            <a:endParaRPr lang="en-US" dirty="0"/>
          </a:p>
          <a:p>
            <a:pPr marL="0" lvl="0" indent="0" fontAlgn="base">
              <a:buNone/>
            </a:pPr>
            <a:endParaRPr lang="en-US" dirty="0"/>
          </a:p>
          <a:p>
            <a:pPr marL="0" lvl="0" indent="0" fontAlgn="base">
              <a:buNone/>
            </a:pPr>
            <a:endParaRPr lang="en-US" dirty="0"/>
          </a:p>
          <a:p>
            <a:pPr marL="0" lvl="0" indent="0" fontAlgn="base">
              <a:buNone/>
            </a:pPr>
            <a:endParaRPr lang="en-US" dirty="0"/>
          </a:p>
          <a:p>
            <a:pPr lvl="0" fontAlgn="base"/>
            <a:endParaRPr lang="en-US" dirty="0"/>
          </a:p>
          <a:p>
            <a:pPr lvl="0" fontAlgn="base"/>
            <a:endParaRPr lang="en-US" dirty="0"/>
          </a:p>
          <a:p>
            <a:pPr lvl="0" fontAlgn="base"/>
            <a:endParaRPr lang="en-US" dirty="0"/>
          </a:p>
          <a:p>
            <a:pPr lvl="0" fontAlgn="base"/>
            <a:endParaRPr lang="en-US" dirty="0"/>
          </a:p>
          <a:p>
            <a:pPr lvl="0" fontAlgn="base"/>
            <a:endParaRPr lang="en-US" dirty="0"/>
          </a:p>
          <a:p>
            <a:pPr lvl="0" fontAlgn="base"/>
            <a:endParaRPr lang="en-US" dirty="0"/>
          </a:p>
          <a:p>
            <a:pPr lvl="0" fontAlgn="base"/>
            <a:endParaRPr lang="en-US" dirty="0"/>
          </a:p>
          <a:p>
            <a:pPr lvl="0" fontAlgn="base"/>
            <a:endParaRPr lang="en-US" dirty="0"/>
          </a:p>
          <a:p>
            <a:pPr lvl="0" fontAlgn="base"/>
            <a:endParaRPr lang="en-US" dirty="0"/>
          </a:p>
          <a:p>
            <a:pPr marL="515938" lvl="0" indent="0" fontAlgn="base">
              <a:buNone/>
            </a:pPr>
            <a:endParaRPr lang="en-US" dirty="0"/>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648200"/>
            <a:ext cx="79438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76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pPr algn="ctr"/>
            <a:r>
              <a:rPr lang="en-US" dirty="0"/>
              <a:t>Types of Linked List</a:t>
            </a:r>
          </a:p>
        </p:txBody>
      </p:sp>
      <p:sp>
        <p:nvSpPr>
          <p:cNvPr id="3" name="Content Placeholder 2"/>
          <p:cNvSpPr>
            <a:spLocks noGrp="1"/>
          </p:cNvSpPr>
          <p:nvPr>
            <p:ph idx="1"/>
          </p:nvPr>
        </p:nvSpPr>
        <p:spPr>
          <a:xfrm>
            <a:off x="457200" y="1447800"/>
            <a:ext cx="8229600" cy="4876800"/>
          </a:xfrm>
        </p:spPr>
        <p:txBody>
          <a:bodyPr/>
          <a:lstStyle/>
          <a:p>
            <a:pPr marL="457200" lvl="0" indent="-457200" fontAlgn="base">
              <a:buFont typeface="+mj-lt"/>
              <a:buAutoNum type="arabicPeriod"/>
            </a:pPr>
            <a:r>
              <a:rPr lang="en-US" dirty="0"/>
              <a:t>Singly Linked List</a:t>
            </a:r>
          </a:p>
          <a:p>
            <a:pPr marL="457200" lvl="0" indent="-457200" fontAlgn="base">
              <a:buFont typeface="+mj-lt"/>
              <a:buAutoNum type="arabicPeriod"/>
            </a:pPr>
            <a:r>
              <a:rPr lang="en-US" dirty="0"/>
              <a:t>Singly Circular Linked List</a:t>
            </a:r>
          </a:p>
          <a:p>
            <a:pPr marL="457200" lvl="0" indent="-457200" fontAlgn="base">
              <a:buFont typeface="+mj-lt"/>
              <a:buAutoNum type="arabicPeriod"/>
            </a:pPr>
            <a:r>
              <a:rPr lang="en-US" dirty="0"/>
              <a:t>Doubly Linked List</a:t>
            </a:r>
          </a:p>
          <a:p>
            <a:pPr marL="457200" lvl="0" indent="-457200" fontAlgn="base">
              <a:buFont typeface="+mj-lt"/>
              <a:buAutoNum type="arabicPeriod"/>
            </a:pPr>
            <a:r>
              <a:rPr lang="en-US" dirty="0"/>
              <a:t>Doubly Circular Linked List</a:t>
            </a:r>
          </a:p>
          <a:p>
            <a:pPr marL="457200" lvl="0" indent="-457200" fontAlgn="base">
              <a:buFont typeface="+mj-lt"/>
              <a:buAutoNum type="arabicPeriod"/>
            </a:pPr>
            <a:r>
              <a:rPr lang="en-US" dirty="0"/>
              <a:t>Ordered Linked List</a:t>
            </a:r>
          </a:p>
          <a:p>
            <a:endParaRPr lang="en-US" dirty="0"/>
          </a:p>
        </p:txBody>
      </p:sp>
    </p:spTree>
    <p:extLst>
      <p:ext uri="{BB962C8B-B14F-4D97-AF65-F5344CB8AC3E}">
        <p14:creationId xmlns:p14="http://schemas.microsoft.com/office/powerpoint/2010/main" val="5932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10600" cy="990600"/>
          </a:xfrm>
        </p:spPr>
        <p:txBody>
          <a:bodyPr>
            <a:normAutofit fontScale="90000"/>
          </a:bodyPr>
          <a:lstStyle/>
          <a:p>
            <a:r>
              <a:rPr lang="en-US" dirty="0"/>
              <a:t>Basic Operation on Singly Linked Linear List</a:t>
            </a:r>
          </a:p>
        </p:txBody>
      </p:sp>
      <p:sp>
        <p:nvSpPr>
          <p:cNvPr id="3" name="Content Placeholder 2"/>
          <p:cNvSpPr>
            <a:spLocks noGrp="1"/>
          </p:cNvSpPr>
          <p:nvPr>
            <p:ph idx="1"/>
          </p:nvPr>
        </p:nvSpPr>
        <p:spPr>
          <a:xfrm>
            <a:off x="304800" y="1447800"/>
            <a:ext cx="8610600" cy="4876800"/>
          </a:xfrm>
        </p:spPr>
        <p:txBody>
          <a:bodyPr/>
          <a:lstStyle/>
          <a:p>
            <a:pPr marL="457200" lvl="0" indent="-457200" fontAlgn="base">
              <a:buFont typeface="+mj-lt"/>
              <a:buAutoNum type="arabicPeriod"/>
            </a:pPr>
            <a:r>
              <a:rPr lang="en-US" dirty="0"/>
              <a:t>To create a linked list</a:t>
            </a:r>
          </a:p>
          <a:p>
            <a:pPr marL="457200" lvl="0" indent="-457200" fontAlgn="base">
              <a:buFont typeface="+mj-lt"/>
              <a:buAutoNum type="arabicPeriod"/>
            </a:pPr>
            <a:r>
              <a:rPr lang="en-US" dirty="0"/>
              <a:t>Traversing a linked list</a:t>
            </a:r>
          </a:p>
          <a:p>
            <a:pPr marL="457200" lvl="0" indent="-457200" fontAlgn="base">
              <a:buFont typeface="+mj-lt"/>
              <a:buAutoNum type="arabicPeriod"/>
            </a:pPr>
            <a:r>
              <a:rPr lang="en-US" dirty="0"/>
              <a:t>Insert new node at beginning of linked list</a:t>
            </a:r>
          </a:p>
          <a:p>
            <a:pPr marL="457200" lvl="0" indent="-457200" fontAlgn="base">
              <a:buFont typeface="+mj-lt"/>
              <a:buAutoNum type="arabicPeriod"/>
            </a:pPr>
            <a:r>
              <a:rPr lang="en-US" dirty="0"/>
              <a:t>Insert new node at the end of linked list</a:t>
            </a:r>
          </a:p>
          <a:p>
            <a:pPr marL="457200" lvl="0" indent="-457200" fontAlgn="base">
              <a:buFont typeface="+mj-lt"/>
              <a:buAutoNum type="arabicPeriod"/>
            </a:pPr>
            <a:r>
              <a:rPr lang="en-US" dirty="0"/>
              <a:t>Insert a node at any location or in between the list</a:t>
            </a:r>
          </a:p>
          <a:p>
            <a:pPr marL="457200" lvl="0" indent="-457200" fontAlgn="base">
              <a:buFont typeface="+mj-lt"/>
              <a:buAutoNum type="arabicPeriod"/>
            </a:pPr>
            <a:r>
              <a:rPr lang="en-US" dirty="0"/>
              <a:t>Inserting a node into an ordered linear list</a:t>
            </a:r>
          </a:p>
          <a:p>
            <a:pPr marL="457200" lvl="0" indent="-457200" fontAlgn="base">
              <a:buFont typeface="+mj-lt"/>
              <a:buAutoNum type="arabicPeriod"/>
            </a:pPr>
            <a:r>
              <a:rPr lang="en-US" dirty="0"/>
              <a:t>Delete a first node(at beginning ) of linked list</a:t>
            </a:r>
          </a:p>
          <a:p>
            <a:pPr marL="457200" lvl="0" indent="-457200" fontAlgn="base">
              <a:buFont typeface="+mj-lt"/>
              <a:buAutoNum type="arabicPeriod"/>
            </a:pPr>
            <a:r>
              <a:rPr lang="en-US" dirty="0"/>
              <a:t>Delete a last node(at end) of linked list</a:t>
            </a:r>
          </a:p>
          <a:p>
            <a:pPr marL="457200" lvl="0" indent="-457200" fontAlgn="base">
              <a:buFont typeface="+mj-lt"/>
              <a:buAutoNum type="arabicPeriod"/>
            </a:pPr>
            <a:r>
              <a:rPr lang="en-US" dirty="0"/>
              <a:t>Delete a node on basis of node number</a:t>
            </a:r>
          </a:p>
          <a:p>
            <a:pPr marL="457200" lvl="0" indent="-457200" fontAlgn="base">
              <a:buFont typeface="+mj-lt"/>
              <a:buAutoNum type="arabicPeriod"/>
            </a:pPr>
            <a:r>
              <a:rPr lang="en-US" dirty="0"/>
              <a:t>Searching element in linked list</a:t>
            </a:r>
          </a:p>
          <a:p>
            <a:pPr marL="457200" lvl="0" indent="-457200" fontAlgn="base">
              <a:buFont typeface="+mj-lt"/>
              <a:buAutoNum type="arabicPeriod"/>
            </a:pPr>
            <a:r>
              <a:rPr lang="en-US" dirty="0"/>
              <a:t>Count the number of nodes in linked list</a:t>
            </a:r>
          </a:p>
          <a:p>
            <a:endParaRPr lang="en-US" dirty="0"/>
          </a:p>
        </p:txBody>
      </p:sp>
    </p:spTree>
    <p:extLst>
      <p:ext uri="{BB962C8B-B14F-4D97-AF65-F5344CB8AC3E}">
        <p14:creationId xmlns:p14="http://schemas.microsoft.com/office/powerpoint/2010/main" val="139838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a:t>Linked List</a:t>
            </a:r>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pPr marL="0" indent="0">
              <a:buNone/>
            </a:pPr>
            <a:r>
              <a:rPr lang="en-US" b="1" dirty="0"/>
              <a:t>To perform operation on Link List following fundamental things are to be considered:</a:t>
            </a:r>
          </a:p>
          <a:p>
            <a:r>
              <a:rPr lang="en-US" dirty="0"/>
              <a:t>Linked list has a pointer variable FIRST which stores address of the first node of the list.</a:t>
            </a:r>
          </a:p>
          <a:p>
            <a:r>
              <a:rPr lang="en-US" dirty="0"/>
              <a:t>Likewise, we have a pointer variable AVAIL which stores the address of the first free space of the free pool (Which is linked list of all the free memory cells).This free pool is called availability list.</a:t>
            </a:r>
          </a:p>
          <a:p>
            <a:pPr lvl="0" fontAlgn="base"/>
            <a:r>
              <a:rPr lang="en-US" dirty="0"/>
              <a:t>Whenever a node is to be inserted in a list, the memory address pointed by AVAIL pointer will be taken from the availability list and used to More the information.</a:t>
            </a:r>
          </a:p>
          <a:p>
            <a:r>
              <a:rPr lang="en-US" dirty="0"/>
              <a:t>After the insertion, the next available free space's address will be stored in AVAIL pointer.</a:t>
            </a:r>
          </a:p>
          <a:p>
            <a:r>
              <a:rPr lang="en-US" dirty="0"/>
              <a:t>When we delete a particular node from an existing list, the space occupied by it must be given back to the free pool.</a:t>
            </a:r>
          </a:p>
          <a:p>
            <a:r>
              <a:rPr lang="en-US" dirty="0"/>
              <a:t>So that, the memory can be reused by some other program.</a:t>
            </a:r>
          </a:p>
        </p:txBody>
      </p:sp>
    </p:spTree>
    <p:extLst>
      <p:ext uri="{BB962C8B-B14F-4D97-AF65-F5344CB8AC3E}">
        <p14:creationId xmlns:p14="http://schemas.microsoft.com/office/powerpoint/2010/main" val="116098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Creation</a:t>
            </a:r>
          </a:p>
        </p:txBody>
      </p:sp>
      <p:sp>
        <p:nvSpPr>
          <p:cNvPr id="4" name="Rectangle 3"/>
          <p:cNvSpPr/>
          <p:nvPr/>
        </p:nvSpPr>
        <p:spPr>
          <a:xfrm>
            <a:off x="228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121</a:t>
            </a:r>
          </a:p>
        </p:txBody>
      </p:sp>
      <p:sp>
        <p:nvSpPr>
          <p:cNvPr id="5" name="Rectangle 4"/>
          <p:cNvSpPr/>
          <p:nvPr/>
        </p:nvSpPr>
        <p:spPr>
          <a:xfrm>
            <a:off x="12192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2590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276</a:t>
            </a:r>
          </a:p>
        </p:txBody>
      </p:sp>
      <p:sp>
        <p:nvSpPr>
          <p:cNvPr id="9" name="Rectangle 8"/>
          <p:cNvSpPr/>
          <p:nvPr/>
        </p:nvSpPr>
        <p:spPr>
          <a:xfrm>
            <a:off x="3581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4800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147</a:t>
            </a:r>
          </a:p>
        </p:txBody>
      </p:sp>
      <p:sp>
        <p:nvSpPr>
          <p:cNvPr id="11" name="Rectangle 10"/>
          <p:cNvSpPr/>
          <p:nvPr/>
        </p:nvSpPr>
        <p:spPr>
          <a:xfrm>
            <a:off x="57912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1004</a:t>
            </a:r>
          </a:p>
        </p:txBody>
      </p:sp>
      <p:sp>
        <p:nvSpPr>
          <p:cNvPr id="12" name="Rectangle 11"/>
          <p:cNvSpPr/>
          <p:nvPr/>
        </p:nvSpPr>
        <p:spPr>
          <a:xfrm>
            <a:off x="70104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854</a:t>
            </a:r>
          </a:p>
        </p:txBody>
      </p:sp>
      <p:sp>
        <p:nvSpPr>
          <p:cNvPr id="13" name="Rectangle 12"/>
          <p:cNvSpPr/>
          <p:nvPr/>
        </p:nvSpPr>
        <p:spPr>
          <a:xfrm>
            <a:off x="8001000" y="2743200"/>
            <a:ext cx="9906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6" name="TextBox 15"/>
          <p:cNvSpPr txBox="1"/>
          <p:nvPr/>
        </p:nvSpPr>
        <p:spPr>
          <a:xfrm>
            <a:off x="8382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31885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53983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7684373" y="3429000"/>
            <a:ext cx="697627" cy="369332"/>
          </a:xfrm>
          <a:prstGeom prst="rect">
            <a:avLst/>
          </a:prstGeom>
          <a:noFill/>
        </p:spPr>
        <p:txBody>
          <a:bodyPr wrap="none" rtlCol="0">
            <a:spAutoFit/>
          </a:bodyPr>
          <a:lstStyle/>
          <a:p>
            <a:r>
              <a:rPr lang="en-US" dirty="0"/>
              <a:t>1004</a:t>
            </a:r>
          </a:p>
        </p:txBody>
      </p:sp>
      <p:sp>
        <p:nvSpPr>
          <p:cNvPr id="20" name="TextBox 19"/>
          <p:cNvSpPr txBox="1"/>
          <p:nvPr/>
        </p:nvSpPr>
        <p:spPr>
          <a:xfrm>
            <a:off x="304800" y="3886200"/>
            <a:ext cx="851515" cy="369332"/>
          </a:xfrm>
          <a:prstGeom prst="rect">
            <a:avLst/>
          </a:prstGeom>
          <a:noFill/>
        </p:spPr>
        <p:txBody>
          <a:bodyPr wrap="none" rtlCol="0">
            <a:spAutoFit/>
          </a:bodyPr>
          <a:lstStyle/>
          <a:p>
            <a:r>
              <a:rPr lang="en-US" dirty="0"/>
              <a:t>FIRST</a:t>
            </a:r>
          </a:p>
        </p:txBody>
      </p:sp>
      <p:cxnSp>
        <p:nvCxnSpPr>
          <p:cNvPr id="22" name="Straight Arrow Connector 21"/>
          <p:cNvCxnSpPr>
            <a:stCxn id="20" idx="0"/>
            <a:endCxn id="4" idx="2"/>
          </p:cNvCxnSpPr>
          <p:nvPr/>
        </p:nvCxnSpPr>
        <p:spPr>
          <a:xfrm rot="16200000" flipV="1">
            <a:off x="460529"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8" idx="1"/>
          </p:cNvCxnSpPr>
          <p:nvPr/>
        </p:nvCxnSpPr>
        <p:spPr>
          <a:xfrm>
            <a:off x="19812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43434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p:cNvCxnSpPr>
            <a:endCxn id="12" idx="1"/>
          </p:cNvCxnSpPr>
          <p:nvPr/>
        </p:nvCxnSpPr>
        <p:spPr>
          <a:xfrm>
            <a:off x="65532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609600" y="2133600"/>
            <a:ext cx="1700145" cy="369332"/>
          </a:xfrm>
          <a:prstGeom prst="rect">
            <a:avLst/>
          </a:prstGeom>
          <a:noFill/>
        </p:spPr>
        <p:txBody>
          <a:bodyPr wrap="none" rtlCol="0">
            <a:spAutoFit/>
          </a:bodyPr>
          <a:lstStyle/>
          <a:p>
            <a:r>
              <a:rPr lang="en-US" dirty="0"/>
              <a:t>FIRST =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grpId="1" nodeType="clickEffect">
                                  <p:stCondLst>
                                    <p:cond delay="0"/>
                                  </p:stCondLst>
                                  <p:childTnLst>
                                    <p:animEffect transition="out" filter="dissolve">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bg/>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3">
                                            <p:bg/>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P spid="8" grpId="0" animBg="1"/>
      <p:bldP spid="9" grpId="0" uiExpand="1" build="allAtOnce" animBg="1"/>
      <p:bldP spid="10" grpId="0" animBg="1"/>
      <p:bldP spid="11" grpId="0" uiExpand="1" build="allAtOnce" animBg="1"/>
      <p:bldP spid="12" grpId="0" animBg="1"/>
      <p:bldP spid="13" grpId="0" uiExpand="1" build="allAtOnce" animBg="1"/>
      <p:bldP spid="16" grpId="0"/>
      <p:bldP spid="17" grpId="0"/>
      <p:bldP spid="18" grpId="0"/>
      <p:bldP spid="19" grpId="0"/>
      <p:bldP spid="20" grpId="0"/>
      <p:bldP spid="35" grpId="0"/>
      <p:bldP spid="3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Linked List Creation Algorithm:</a:t>
            </a:r>
          </a:p>
        </p:txBody>
      </p:sp>
      <p:sp>
        <p:nvSpPr>
          <p:cNvPr id="3" name="Content Placeholder 2"/>
          <p:cNvSpPr>
            <a:spLocks noGrp="1"/>
          </p:cNvSpPr>
          <p:nvPr>
            <p:ph idx="1"/>
          </p:nvPr>
        </p:nvSpPr>
        <p:spPr>
          <a:xfrm>
            <a:off x="457200" y="1447800"/>
            <a:ext cx="8229600" cy="5181600"/>
          </a:xfrm>
        </p:spPr>
        <p:txBody>
          <a:bodyPr>
            <a:normAutofit/>
          </a:bodyPr>
          <a:lstStyle/>
          <a:p>
            <a:pPr marL="0" indent="0">
              <a:buNone/>
            </a:pPr>
            <a:r>
              <a:rPr lang="en-US" b="1" dirty="0"/>
              <a:t>We consider some variable for writing a algorithm</a:t>
            </a:r>
          </a:p>
          <a:p>
            <a:pPr marL="0" indent="0">
              <a:buNone/>
            </a:pPr>
            <a:r>
              <a:rPr lang="en-US" dirty="0"/>
              <a:t>New Node -&gt; It is temporary variable of node type.</a:t>
            </a:r>
          </a:p>
          <a:p>
            <a:pPr marL="0" indent="0">
              <a:buNone/>
            </a:pPr>
            <a:r>
              <a:rPr lang="en-US" dirty="0"/>
              <a:t>Avail -&gt; It is a top pointer of availability of stack of nodes.</a:t>
            </a:r>
          </a:p>
          <a:p>
            <a:pPr marL="0" indent="0">
              <a:buNone/>
            </a:pPr>
            <a:r>
              <a:rPr lang="en-US" dirty="0"/>
              <a:t>First -&gt; It is the pointer which will points to front (first) node having INFO &amp; LINK portion</a:t>
            </a:r>
          </a:p>
          <a:p>
            <a:pPr marL="0" indent="0">
              <a:buNone/>
            </a:pPr>
            <a:r>
              <a:rPr lang="en-US" dirty="0"/>
              <a:t>X -&gt; It is the variable which will store the value/item at information part</a:t>
            </a:r>
          </a:p>
          <a:p>
            <a:pPr marL="0" indent="0">
              <a:buNone/>
            </a:pPr>
            <a:endParaRPr lang="en-US" dirty="0"/>
          </a:p>
          <a:p>
            <a:endParaRPr lang="en-US" dirty="0"/>
          </a:p>
        </p:txBody>
      </p:sp>
    </p:spTree>
    <p:extLst>
      <p:ext uri="{BB962C8B-B14F-4D97-AF65-F5344CB8AC3E}">
        <p14:creationId xmlns:p14="http://schemas.microsoft.com/office/powerpoint/2010/main" val="186851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500" y="381000"/>
            <a:ext cx="8763000" cy="808037"/>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IN" dirty="0"/>
              <a:t>Outline</a:t>
            </a:r>
          </a:p>
        </p:txBody>
      </p:sp>
      <p:sp>
        <p:nvSpPr>
          <p:cNvPr id="3" name="Content Placeholder 2"/>
          <p:cNvSpPr txBox="1">
            <a:spLocks/>
          </p:cNvSpPr>
          <p:nvPr/>
        </p:nvSpPr>
        <p:spPr>
          <a:xfrm>
            <a:off x="190500" y="1265237"/>
            <a:ext cx="8763000" cy="5638800"/>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IN" dirty="0"/>
              <a:t>Pointer</a:t>
            </a:r>
          </a:p>
          <a:p>
            <a:r>
              <a:rPr lang="en-US" dirty="0"/>
              <a:t>Structure</a:t>
            </a:r>
          </a:p>
          <a:p>
            <a:r>
              <a:rPr lang="en-US" dirty="0"/>
              <a:t>Dynamic Memory Allocation</a:t>
            </a:r>
          </a:p>
          <a:p>
            <a:r>
              <a:rPr lang="en-US" dirty="0"/>
              <a:t>Linked List</a:t>
            </a:r>
          </a:p>
          <a:p>
            <a:r>
              <a:rPr lang="en-US" dirty="0"/>
              <a:t>Types of Linked List</a:t>
            </a:r>
          </a:p>
          <a:p>
            <a:r>
              <a:rPr lang="en-US" dirty="0"/>
              <a:t>Basic Operation on Singly Linked Linear List</a:t>
            </a:r>
          </a:p>
          <a:p>
            <a:r>
              <a:rPr lang="en-US" dirty="0"/>
              <a:t>Circular Linked List</a:t>
            </a:r>
          </a:p>
          <a:p>
            <a:r>
              <a:rPr lang="en-US" dirty="0"/>
              <a:t>Doubly Linked List</a:t>
            </a:r>
            <a:endParaRPr lang="en-IN" dirty="0"/>
          </a:p>
          <a:p>
            <a:pPr>
              <a:buFont typeface="Arial" pitchFamily="34" charset="0"/>
              <a:buNone/>
            </a:pPr>
            <a:endParaRPr lang="en-IN" dirty="0"/>
          </a:p>
        </p:txBody>
      </p:sp>
    </p:spTree>
    <p:extLst>
      <p:ext uri="{BB962C8B-B14F-4D97-AF65-F5344CB8AC3E}">
        <p14:creationId xmlns:p14="http://schemas.microsoft.com/office/powerpoint/2010/main" val="291976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Linked List Creation Algorithm:</a:t>
            </a:r>
          </a:p>
        </p:txBody>
      </p:sp>
      <p:sp>
        <p:nvSpPr>
          <p:cNvPr id="3" name="Content Placeholder 2"/>
          <p:cNvSpPr>
            <a:spLocks noGrp="1"/>
          </p:cNvSpPr>
          <p:nvPr>
            <p:ph idx="1"/>
          </p:nvPr>
        </p:nvSpPr>
        <p:spPr>
          <a:xfrm>
            <a:off x="457200" y="1447800"/>
            <a:ext cx="8229600" cy="5029200"/>
          </a:xfrm>
        </p:spPr>
        <p:txBody>
          <a:bodyPr>
            <a:normAutofit/>
          </a:bodyPr>
          <a:lstStyle/>
          <a:p>
            <a:pPr marL="0" indent="0">
              <a:buNone/>
            </a:pPr>
            <a:r>
              <a:rPr lang="en-US" b="1" dirty="0"/>
              <a:t>ALGORITHM: CREATELIST( item, First )</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marL="0" indent="0">
              <a:buNone/>
            </a:pPr>
            <a:r>
              <a:rPr lang="en-US" b="1" dirty="0"/>
              <a:t>Step 3</a:t>
            </a:r>
            <a:r>
              <a:rPr lang="en-US" dirty="0"/>
              <a:t>: [Prepare a newnode]</a:t>
            </a:r>
          </a:p>
          <a:p>
            <a:pPr marL="0" indent="0">
              <a:buNone/>
            </a:pPr>
            <a:r>
              <a:rPr lang="en-US" dirty="0"/>
              <a:t>	  INFO[newnode]=item</a:t>
            </a:r>
          </a:p>
          <a:p>
            <a:pPr marL="0" indent="0">
              <a:buNone/>
            </a:pPr>
            <a:r>
              <a:rPr lang="en-US" dirty="0"/>
              <a:t>	  LINK[newnode]=NULL</a:t>
            </a:r>
          </a:p>
          <a:p>
            <a:pPr marL="0" indent="0">
              <a:buNone/>
            </a:pPr>
            <a:endParaRPr lang="en-US" dirty="0"/>
          </a:p>
        </p:txBody>
      </p:sp>
    </p:spTree>
    <p:extLst>
      <p:ext uri="{BB962C8B-B14F-4D97-AF65-F5344CB8AC3E}">
        <p14:creationId xmlns:p14="http://schemas.microsoft.com/office/powerpoint/2010/main" val="294249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Linked List Creation Algorithm:</a:t>
            </a:r>
          </a:p>
        </p:txBody>
      </p:sp>
      <p:sp>
        <p:nvSpPr>
          <p:cNvPr id="3" name="Content Placeholder 2"/>
          <p:cNvSpPr>
            <a:spLocks noGrp="1"/>
          </p:cNvSpPr>
          <p:nvPr>
            <p:ph idx="1"/>
          </p:nvPr>
        </p:nvSpPr>
        <p:spPr>
          <a:xfrm>
            <a:off x="457200" y="1447800"/>
            <a:ext cx="8229600" cy="5410200"/>
          </a:xfrm>
        </p:spPr>
        <p:txBody>
          <a:bodyPr>
            <a:normAutofit fontScale="92500" lnSpcReduction="10000"/>
          </a:bodyPr>
          <a:lstStyle/>
          <a:p>
            <a:pPr marL="0" indent="0">
              <a:buNone/>
            </a:pPr>
            <a:r>
              <a:rPr lang="en-US" b="1" dirty="0"/>
              <a:t>Step 4</a:t>
            </a:r>
            <a:r>
              <a:rPr lang="en-US" dirty="0"/>
              <a:t> :[Check for insertion in empty list]</a:t>
            </a:r>
          </a:p>
          <a:p>
            <a:pPr marL="0" indent="0">
              <a:buNone/>
            </a:pPr>
            <a:r>
              <a:rPr lang="en-US" dirty="0"/>
              <a:t>	 If First=NULL then</a:t>
            </a:r>
          </a:p>
          <a:p>
            <a:pPr marL="0" indent="0">
              <a:buNone/>
            </a:pPr>
            <a:r>
              <a:rPr lang="en-US" dirty="0"/>
              <a:t>		First=newnode;</a:t>
            </a:r>
          </a:p>
          <a:p>
            <a:pPr marL="0" indent="0">
              <a:buNone/>
            </a:pPr>
            <a:r>
              <a:rPr lang="en-US" dirty="0"/>
              <a:t>		Exit</a:t>
            </a:r>
          </a:p>
          <a:p>
            <a:pPr marL="0" indent="0">
              <a:buNone/>
            </a:pPr>
            <a:r>
              <a:rPr lang="en-US" dirty="0"/>
              <a:t>	 [End if structure]</a:t>
            </a:r>
          </a:p>
          <a:p>
            <a:pPr marL="0" indent="0">
              <a:buNone/>
            </a:pPr>
            <a:r>
              <a:rPr lang="en-US" b="1" dirty="0"/>
              <a:t>Step 5</a:t>
            </a:r>
            <a:r>
              <a:rPr lang="en-US" dirty="0"/>
              <a:t> :[Find last node]	</a:t>
            </a:r>
          </a:p>
          <a:p>
            <a:pPr marL="0" indent="0">
              <a:buNone/>
            </a:pPr>
            <a:r>
              <a:rPr lang="en-US" dirty="0"/>
              <a:t>	 TEMP=First</a:t>
            </a:r>
          </a:p>
          <a:p>
            <a:pPr marL="0" indent="0">
              <a:buNone/>
            </a:pPr>
            <a:r>
              <a:rPr lang="en-US" dirty="0"/>
              <a:t>	 Repeat while LINK[TEMP]!=NULL</a:t>
            </a:r>
          </a:p>
          <a:p>
            <a:pPr marL="0" indent="0">
              <a:buNone/>
            </a:pPr>
            <a:r>
              <a:rPr lang="en-US" dirty="0"/>
              <a:t>		TEMP=LINK[TEMP]</a:t>
            </a:r>
          </a:p>
          <a:p>
            <a:pPr marL="0" indent="0">
              <a:buNone/>
            </a:pPr>
            <a:r>
              <a:rPr lang="en-US" dirty="0"/>
              <a:t>	 [End of while structure]</a:t>
            </a:r>
          </a:p>
          <a:p>
            <a:pPr marL="0" indent="0">
              <a:buNone/>
            </a:pPr>
            <a:r>
              <a:rPr lang="en-US" b="1" dirty="0"/>
              <a:t>Step 6</a:t>
            </a:r>
            <a:r>
              <a:rPr lang="en-US" dirty="0"/>
              <a:t>:[Add the new node] </a:t>
            </a:r>
          </a:p>
          <a:p>
            <a:pPr marL="0" indent="0">
              <a:buNone/>
            </a:pPr>
            <a:r>
              <a:rPr lang="en-US" dirty="0"/>
              <a:t>	 LINK[TEMP]=newnode;</a:t>
            </a:r>
          </a:p>
          <a:p>
            <a:pPr marL="0" indent="0">
              <a:buNone/>
            </a:pPr>
            <a:r>
              <a:rPr lang="en-US" b="1" dirty="0"/>
              <a:t>Step 7</a:t>
            </a:r>
            <a:r>
              <a:rPr lang="en-US" dirty="0"/>
              <a:t>:[Finished]</a:t>
            </a:r>
          </a:p>
          <a:p>
            <a:pPr marL="0" indent="0">
              <a:buNone/>
            </a:pPr>
            <a:r>
              <a:rPr lang="en-US" dirty="0"/>
              <a:t>	 Exit</a:t>
            </a:r>
          </a:p>
        </p:txBody>
      </p:sp>
    </p:spTree>
    <p:extLst>
      <p:ext uri="{BB962C8B-B14F-4D97-AF65-F5344CB8AC3E}">
        <p14:creationId xmlns:p14="http://schemas.microsoft.com/office/powerpoint/2010/main" val="294249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90600"/>
          </a:xfrm>
        </p:spPr>
        <p:txBody>
          <a:bodyPr>
            <a:normAutofit fontScale="90000"/>
          </a:bodyPr>
          <a:lstStyle/>
          <a:p>
            <a:r>
              <a:rPr lang="en-US" dirty="0"/>
              <a:t>Inserting a node at the beginning of the list</a:t>
            </a:r>
          </a:p>
        </p:txBody>
      </p:sp>
      <p:sp>
        <p:nvSpPr>
          <p:cNvPr id="4" name="Rectangle 3"/>
          <p:cNvSpPr/>
          <p:nvPr/>
        </p:nvSpPr>
        <p:spPr>
          <a:xfrm>
            <a:off x="2514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11</a:t>
            </a:r>
          </a:p>
        </p:txBody>
      </p:sp>
      <p:sp>
        <p:nvSpPr>
          <p:cNvPr id="5" name="Rectangle 4"/>
          <p:cNvSpPr/>
          <p:nvPr/>
        </p:nvSpPr>
        <p:spPr>
          <a:xfrm>
            <a:off x="35052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4876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26</a:t>
            </a:r>
          </a:p>
        </p:txBody>
      </p:sp>
      <p:sp>
        <p:nvSpPr>
          <p:cNvPr id="9" name="Rectangle 8"/>
          <p:cNvSpPr/>
          <p:nvPr/>
        </p:nvSpPr>
        <p:spPr>
          <a:xfrm>
            <a:off x="5867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7086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17</a:t>
            </a:r>
          </a:p>
        </p:txBody>
      </p:sp>
      <p:sp>
        <p:nvSpPr>
          <p:cNvPr id="11" name="Rectangle 10"/>
          <p:cNvSpPr/>
          <p:nvPr/>
        </p:nvSpPr>
        <p:spPr>
          <a:xfrm>
            <a:off x="80772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2" name="Rectangle 11"/>
          <p:cNvSpPr/>
          <p:nvPr/>
        </p:nvSpPr>
        <p:spPr>
          <a:xfrm>
            <a:off x="1524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84</a:t>
            </a:r>
          </a:p>
        </p:txBody>
      </p:sp>
      <p:sp>
        <p:nvSpPr>
          <p:cNvPr id="13" name="Rectangle 12"/>
          <p:cNvSpPr/>
          <p:nvPr/>
        </p:nvSpPr>
        <p:spPr>
          <a:xfrm>
            <a:off x="11430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1001</a:t>
            </a:r>
          </a:p>
        </p:txBody>
      </p:sp>
      <p:sp>
        <p:nvSpPr>
          <p:cNvPr id="16" name="TextBox 15"/>
          <p:cNvSpPr txBox="1"/>
          <p:nvPr/>
        </p:nvSpPr>
        <p:spPr>
          <a:xfrm>
            <a:off x="31242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54745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76843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826373" y="3429000"/>
            <a:ext cx="697627" cy="369332"/>
          </a:xfrm>
          <a:prstGeom prst="rect">
            <a:avLst/>
          </a:prstGeom>
          <a:noFill/>
        </p:spPr>
        <p:txBody>
          <a:bodyPr wrap="none" rtlCol="0">
            <a:spAutoFit/>
          </a:bodyPr>
          <a:lstStyle/>
          <a:p>
            <a:r>
              <a:rPr lang="en-US" dirty="0"/>
              <a:t>2004</a:t>
            </a:r>
          </a:p>
        </p:txBody>
      </p:sp>
      <p:sp>
        <p:nvSpPr>
          <p:cNvPr id="20" name="TextBox 19"/>
          <p:cNvSpPr txBox="1"/>
          <p:nvPr/>
        </p:nvSpPr>
        <p:spPr>
          <a:xfrm>
            <a:off x="2590800" y="3886200"/>
            <a:ext cx="851515" cy="369332"/>
          </a:xfrm>
          <a:prstGeom prst="rect">
            <a:avLst/>
          </a:prstGeom>
          <a:noFill/>
        </p:spPr>
        <p:txBody>
          <a:bodyPr wrap="none" rtlCol="0">
            <a:spAutoFit/>
          </a:bodyPr>
          <a:lstStyle/>
          <a:p>
            <a:r>
              <a:rPr lang="en-US" dirty="0"/>
              <a:t>FIRST</a:t>
            </a:r>
          </a:p>
        </p:txBody>
      </p:sp>
      <p:cxnSp>
        <p:nvCxnSpPr>
          <p:cNvPr id="22" name="Straight Arrow Connector 21"/>
          <p:cNvCxnSpPr>
            <a:stCxn id="20" idx="0"/>
            <a:endCxn id="4" idx="2"/>
          </p:cNvCxnSpPr>
          <p:nvPr/>
        </p:nvCxnSpPr>
        <p:spPr>
          <a:xfrm rot="16200000" flipV="1">
            <a:off x="2746529"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8" idx="1"/>
          </p:cNvCxnSpPr>
          <p:nvPr/>
        </p:nvCxnSpPr>
        <p:spPr>
          <a:xfrm>
            <a:off x="42672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66294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2057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9085" y="3886200"/>
            <a:ext cx="851515" cy="369332"/>
          </a:xfrm>
          <a:prstGeom prst="rect">
            <a:avLst/>
          </a:prstGeom>
          <a:noFill/>
        </p:spPr>
        <p:txBody>
          <a:bodyPr wrap="none" rtlCol="0">
            <a:spAutoFit/>
          </a:bodyPr>
          <a:lstStyle/>
          <a:p>
            <a:r>
              <a:rPr lang="en-US" dirty="0"/>
              <a:t>FIRST</a:t>
            </a:r>
          </a:p>
        </p:txBody>
      </p:sp>
      <p:cxnSp>
        <p:nvCxnSpPr>
          <p:cNvPr id="24" name="Straight Arrow Connector 23"/>
          <p:cNvCxnSpPr/>
          <p:nvPr/>
        </p:nvCxnSpPr>
        <p:spPr>
          <a:xfrm rot="16200000" flipV="1">
            <a:off x="263371"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20">
                                            <p:txEl>
                                              <p:pRg st="0" end="0"/>
                                            </p:txEl>
                                          </p:spTgt>
                                        </p:tgtEl>
                                      </p:cBhvr>
                                    </p:animEffect>
                                    <p:set>
                                      <p:cBhvr>
                                        <p:cTn id="34" dur="1" fill="hold">
                                          <p:stCondLst>
                                            <p:cond delay="499"/>
                                          </p:stCondLst>
                                        </p:cTn>
                                        <p:tgtEl>
                                          <p:spTgt spid="20">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uiExpand="1" build="allAtOnce" animBg="1"/>
      <p:bldP spid="19"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node at the beginning of the list</a:t>
            </a:r>
          </a:p>
        </p:txBody>
      </p:sp>
      <p:sp>
        <p:nvSpPr>
          <p:cNvPr id="3" name="Content Placeholder 2"/>
          <p:cNvSpPr>
            <a:spLocks noGrp="1"/>
          </p:cNvSpPr>
          <p:nvPr>
            <p:ph idx="1"/>
          </p:nvPr>
        </p:nvSpPr>
        <p:spPr>
          <a:xfrm>
            <a:off x="457200" y="1447800"/>
            <a:ext cx="8229600" cy="4876800"/>
          </a:xfrm>
        </p:spPr>
        <p:txBody>
          <a:bodyPr>
            <a:normAutofit/>
          </a:bodyPr>
          <a:lstStyle/>
          <a:p>
            <a:pPr marL="0" indent="0">
              <a:buNone/>
            </a:pPr>
            <a:r>
              <a:rPr lang="en-US" b="1" dirty="0"/>
              <a:t>ALGORITHM: INSBEG (item, First)</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marL="0" indent="0">
              <a:buNone/>
            </a:pPr>
            <a:r>
              <a:rPr lang="en-US" b="1" dirty="0"/>
              <a:t>Step 3</a:t>
            </a:r>
            <a:r>
              <a:rPr lang="en-US" dirty="0"/>
              <a:t>: [Set Information Part of newnode]</a:t>
            </a:r>
          </a:p>
          <a:p>
            <a:pPr marL="0" indent="0">
              <a:buNone/>
            </a:pPr>
            <a:r>
              <a:rPr lang="en-US" dirty="0"/>
              <a:t>	 INFO[newnode]=item</a:t>
            </a:r>
          </a:p>
          <a:p>
            <a:pPr marL="0" indent="0">
              <a:buNone/>
            </a:pPr>
            <a:endParaRPr lang="en-US" dirty="0"/>
          </a:p>
          <a:p>
            <a:endParaRPr lang="en-US" dirty="0"/>
          </a:p>
        </p:txBody>
      </p:sp>
    </p:spTree>
    <p:extLst>
      <p:ext uri="{BB962C8B-B14F-4D97-AF65-F5344CB8AC3E}">
        <p14:creationId xmlns:p14="http://schemas.microsoft.com/office/powerpoint/2010/main" val="2119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node at the beginning of the list</a:t>
            </a:r>
          </a:p>
        </p:txBody>
      </p:sp>
      <p:sp>
        <p:nvSpPr>
          <p:cNvPr id="3" name="Content Placeholder 2"/>
          <p:cNvSpPr>
            <a:spLocks noGrp="1"/>
          </p:cNvSpPr>
          <p:nvPr>
            <p:ph idx="1"/>
          </p:nvPr>
        </p:nvSpPr>
        <p:spPr>
          <a:xfrm>
            <a:off x="457200" y="1447800"/>
            <a:ext cx="8229600" cy="5029200"/>
          </a:xfrm>
        </p:spPr>
        <p:txBody>
          <a:bodyPr>
            <a:normAutofit lnSpcReduction="10000"/>
          </a:bodyPr>
          <a:lstStyle/>
          <a:p>
            <a:pPr marL="0" indent="0">
              <a:buNone/>
            </a:pPr>
            <a:r>
              <a:rPr lang="en-US" b="1" dirty="0"/>
              <a:t>Step 4</a:t>
            </a:r>
            <a:r>
              <a:rPr lang="en-US" dirty="0"/>
              <a:t>: :[Check for insertion in empty list]</a:t>
            </a:r>
          </a:p>
          <a:p>
            <a:pPr marL="0" indent="0">
              <a:buNone/>
            </a:pPr>
            <a:r>
              <a:rPr lang="en-US" dirty="0"/>
              <a:t>	 If First=NULL then</a:t>
            </a:r>
          </a:p>
          <a:p>
            <a:pPr marL="0" indent="0">
              <a:buNone/>
            </a:pPr>
            <a:r>
              <a:rPr lang="en-US" dirty="0"/>
              <a:t>		First=newnode;</a:t>
            </a:r>
          </a:p>
          <a:p>
            <a:pPr marL="0" indent="0">
              <a:buNone/>
            </a:pPr>
            <a:r>
              <a:rPr lang="en-US" dirty="0"/>
              <a:t>		 LINK[newnode]=NULL</a:t>
            </a:r>
          </a:p>
          <a:p>
            <a:pPr marL="0" indent="0">
              <a:buNone/>
            </a:pPr>
            <a:r>
              <a:rPr lang="en-US" dirty="0"/>
              <a:t>		Exit</a:t>
            </a:r>
          </a:p>
          <a:p>
            <a:pPr marL="0" indent="0">
              <a:buNone/>
            </a:pPr>
            <a:r>
              <a:rPr lang="en-US" dirty="0"/>
              <a:t>	 [End if structure]</a:t>
            </a:r>
          </a:p>
          <a:p>
            <a:pPr>
              <a:buNone/>
            </a:pPr>
            <a:r>
              <a:rPr lang="en-US" b="1" dirty="0"/>
              <a:t>Step 5: </a:t>
            </a:r>
            <a:r>
              <a:rPr lang="en-US" dirty="0"/>
              <a:t>[link the newnode to list]</a:t>
            </a:r>
          </a:p>
          <a:p>
            <a:pPr>
              <a:buNone/>
            </a:pPr>
            <a:r>
              <a:rPr lang="en-US" dirty="0"/>
              <a:t>		LINK[newnode]=First</a:t>
            </a:r>
          </a:p>
          <a:p>
            <a:pPr>
              <a:buNone/>
            </a:pPr>
            <a:r>
              <a:rPr lang="en-US" b="1" dirty="0"/>
              <a:t>Step 6</a:t>
            </a:r>
            <a:r>
              <a:rPr lang="en-US" dirty="0"/>
              <a:t>:[Update first node]</a:t>
            </a:r>
          </a:p>
          <a:p>
            <a:pPr>
              <a:buNone/>
            </a:pPr>
            <a:r>
              <a:rPr lang="en-US" dirty="0"/>
              <a:t>		First=newnode</a:t>
            </a:r>
          </a:p>
          <a:p>
            <a:pPr marL="0" indent="0">
              <a:buNone/>
            </a:pPr>
            <a:r>
              <a:rPr lang="en-US" b="1" dirty="0"/>
              <a:t>Step 7</a:t>
            </a:r>
            <a:r>
              <a:rPr lang="en-US" dirty="0"/>
              <a:t>: [finished]</a:t>
            </a:r>
          </a:p>
          <a:p>
            <a:pPr marL="0" indent="0">
              <a:buNone/>
            </a:pPr>
            <a:r>
              <a:rPr lang="en-US" dirty="0"/>
              <a:t>	Exit</a:t>
            </a:r>
          </a:p>
        </p:txBody>
      </p:sp>
    </p:spTree>
    <p:extLst>
      <p:ext uri="{BB962C8B-B14F-4D97-AF65-F5344CB8AC3E}">
        <p14:creationId xmlns:p14="http://schemas.microsoft.com/office/powerpoint/2010/main" val="12119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90600"/>
          </a:xfrm>
        </p:spPr>
        <p:txBody>
          <a:bodyPr>
            <a:normAutofit/>
          </a:bodyPr>
          <a:lstStyle/>
          <a:p>
            <a:r>
              <a:rPr lang="en-US" dirty="0"/>
              <a:t>Inserting a node at the end of the list</a:t>
            </a:r>
          </a:p>
        </p:txBody>
      </p:sp>
      <p:sp>
        <p:nvSpPr>
          <p:cNvPr id="4" name="Rectangle 3"/>
          <p:cNvSpPr/>
          <p:nvPr/>
        </p:nvSpPr>
        <p:spPr>
          <a:xfrm>
            <a:off x="304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121</a:t>
            </a:r>
          </a:p>
        </p:txBody>
      </p:sp>
      <p:sp>
        <p:nvSpPr>
          <p:cNvPr id="5" name="Rectangle 4"/>
          <p:cNvSpPr/>
          <p:nvPr/>
        </p:nvSpPr>
        <p:spPr>
          <a:xfrm>
            <a:off x="1295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26670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276</a:t>
            </a:r>
          </a:p>
        </p:txBody>
      </p:sp>
      <p:sp>
        <p:nvSpPr>
          <p:cNvPr id="9" name="Rectangle 8"/>
          <p:cNvSpPr/>
          <p:nvPr/>
        </p:nvSpPr>
        <p:spPr>
          <a:xfrm>
            <a:off x="36576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4876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147</a:t>
            </a:r>
          </a:p>
        </p:txBody>
      </p:sp>
      <p:sp>
        <p:nvSpPr>
          <p:cNvPr id="11" name="Rectangle 10"/>
          <p:cNvSpPr/>
          <p:nvPr/>
        </p:nvSpPr>
        <p:spPr>
          <a:xfrm>
            <a:off x="58674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2" name="Rectangle 11"/>
          <p:cNvSpPr/>
          <p:nvPr/>
        </p:nvSpPr>
        <p:spPr>
          <a:xfrm>
            <a:off x="7176115"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854</a:t>
            </a:r>
          </a:p>
        </p:txBody>
      </p:sp>
      <p:sp>
        <p:nvSpPr>
          <p:cNvPr id="13" name="Rectangle 12"/>
          <p:cNvSpPr/>
          <p:nvPr/>
        </p:nvSpPr>
        <p:spPr>
          <a:xfrm>
            <a:off x="8166715"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6" name="TextBox 15"/>
          <p:cNvSpPr txBox="1"/>
          <p:nvPr/>
        </p:nvSpPr>
        <p:spPr>
          <a:xfrm>
            <a:off x="9144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32647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54745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7850088" y="3429000"/>
            <a:ext cx="697627" cy="369332"/>
          </a:xfrm>
          <a:prstGeom prst="rect">
            <a:avLst/>
          </a:prstGeom>
          <a:noFill/>
        </p:spPr>
        <p:txBody>
          <a:bodyPr wrap="none" rtlCol="0">
            <a:spAutoFit/>
          </a:bodyPr>
          <a:lstStyle/>
          <a:p>
            <a:r>
              <a:rPr lang="en-US" dirty="0"/>
              <a:t>2004</a:t>
            </a:r>
          </a:p>
        </p:txBody>
      </p:sp>
      <p:sp>
        <p:nvSpPr>
          <p:cNvPr id="20" name="TextBox 19"/>
          <p:cNvSpPr txBox="1"/>
          <p:nvPr/>
        </p:nvSpPr>
        <p:spPr>
          <a:xfrm>
            <a:off x="381000" y="3886200"/>
            <a:ext cx="851515" cy="369332"/>
          </a:xfrm>
          <a:prstGeom prst="rect">
            <a:avLst/>
          </a:prstGeom>
          <a:noFill/>
        </p:spPr>
        <p:txBody>
          <a:bodyPr wrap="none" rtlCol="0">
            <a:spAutoFit/>
          </a:bodyPr>
          <a:lstStyle/>
          <a:p>
            <a:r>
              <a:rPr lang="en-US" dirty="0"/>
              <a:t>FIRST</a:t>
            </a:r>
          </a:p>
        </p:txBody>
      </p:sp>
      <p:cxnSp>
        <p:nvCxnSpPr>
          <p:cNvPr id="22" name="Straight Arrow Connector 21"/>
          <p:cNvCxnSpPr>
            <a:endCxn id="4" idx="2"/>
          </p:cNvCxnSpPr>
          <p:nvPr/>
        </p:nvCxnSpPr>
        <p:spPr>
          <a:xfrm rot="16200000" flipV="1">
            <a:off x="536729"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8" idx="1"/>
          </p:cNvCxnSpPr>
          <p:nvPr/>
        </p:nvCxnSpPr>
        <p:spPr>
          <a:xfrm>
            <a:off x="20574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44196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67818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6019800" y="2907268"/>
            <a:ext cx="762000" cy="369332"/>
          </a:xfrm>
          <a:prstGeom prst="rect">
            <a:avLst/>
          </a:prstGeom>
          <a:noFill/>
        </p:spPr>
        <p:txBody>
          <a:bodyPr wrap="square" rtlCol="0">
            <a:spAutoFit/>
          </a:bodyPr>
          <a:lstStyle/>
          <a:p>
            <a:r>
              <a:rPr lang="en-US" dirty="0"/>
              <a:t>2004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nodeType="clickEffect">
                                  <p:stCondLst>
                                    <p:cond delay="0"/>
                                  </p:stCondLst>
                                  <p:childTnLst>
                                    <p:animEffect transition="out" filter="dissolve">
                                      <p:cBhvr>
                                        <p:cTn id="22" dur="500"/>
                                        <p:tgtEl>
                                          <p:spTgt spid="11">
                                            <p:txEl>
                                              <p:pRg st="0" end="0"/>
                                            </p:txEl>
                                          </p:spTgt>
                                        </p:tgtEl>
                                      </p:cBhvr>
                                    </p:animEffect>
                                    <p:set>
                                      <p:cBhvr>
                                        <p:cTn id="2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build="allAtOnce" animBg="1"/>
      <p:bldP spid="19"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an element at the end of the Linked List</a:t>
            </a:r>
          </a:p>
        </p:txBody>
      </p:sp>
      <p:sp>
        <p:nvSpPr>
          <p:cNvPr id="3" name="Content Placeholder 2"/>
          <p:cNvSpPr>
            <a:spLocks noGrp="1"/>
          </p:cNvSpPr>
          <p:nvPr>
            <p:ph idx="1"/>
          </p:nvPr>
        </p:nvSpPr>
        <p:spPr>
          <a:xfrm>
            <a:off x="457200" y="1447800"/>
            <a:ext cx="8229600" cy="5105400"/>
          </a:xfrm>
        </p:spPr>
        <p:txBody>
          <a:bodyPr>
            <a:normAutofit/>
          </a:bodyPr>
          <a:lstStyle/>
          <a:p>
            <a:pPr marL="0" indent="0">
              <a:buNone/>
            </a:pPr>
            <a:r>
              <a:rPr lang="en-US" b="1" dirty="0"/>
              <a:t>ALGORITHM: INSEND (item, First)</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marL="0" indent="0">
              <a:buNone/>
            </a:pPr>
            <a:r>
              <a:rPr lang="en-US" b="1" dirty="0"/>
              <a:t>Step 3</a:t>
            </a:r>
            <a:r>
              <a:rPr lang="en-US" dirty="0"/>
              <a:t>: [Prepare a newnode]</a:t>
            </a:r>
          </a:p>
          <a:p>
            <a:pPr marL="0" indent="0">
              <a:buNone/>
            </a:pPr>
            <a:r>
              <a:rPr lang="en-US" dirty="0"/>
              <a:t>	  INFO[newnode]=item</a:t>
            </a:r>
          </a:p>
          <a:p>
            <a:pPr marL="0" indent="0">
              <a:buNone/>
            </a:pPr>
            <a:r>
              <a:rPr lang="en-US" dirty="0"/>
              <a:t>	  LINK[newnode]=NULL</a:t>
            </a:r>
          </a:p>
          <a:p>
            <a:endParaRPr lang="en-US" dirty="0"/>
          </a:p>
        </p:txBody>
      </p:sp>
    </p:spTree>
    <p:extLst>
      <p:ext uri="{BB962C8B-B14F-4D97-AF65-F5344CB8AC3E}">
        <p14:creationId xmlns:p14="http://schemas.microsoft.com/office/powerpoint/2010/main" val="294051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an element at the end of the Linked List</a:t>
            </a:r>
          </a:p>
        </p:txBody>
      </p:sp>
      <p:sp>
        <p:nvSpPr>
          <p:cNvPr id="3" name="Content Placeholder 2"/>
          <p:cNvSpPr>
            <a:spLocks noGrp="1"/>
          </p:cNvSpPr>
          <p:nvPr>
            <p:ph idx="1"/>
          </p:nvPr>
        </p:nvSpPr>
        <p:spPr>
          <a:xfrm>
            <a:off x="457200" y="1447800"/>
            <a:ext cx="8229600" cy="5029200"/>
          </a:xfrm>
        </p:spPr>
        <p:txBody>
          <a:bodyPr>
            <a:normAutofit fontScale="92500" lnSpcReduction="20000"/>
          </a:bodyPr>
          <a:lstStyle/>
          <a:p>
            <a:pPr marL="0" indent="0">
              <a:buNone/>
            </a:pPr>
            <a:r>
              <a:rPr lang="en-US" b="1" dirty="0"/>
              <a:t>Step 4</a:t>
            </a:r>
            <a:r>
              <a:rPr lang="en-US" dirty="0"/>
              <a:t> :[Check for insertion in empty list]</a:t>
            </a:r>
          </a:p>
          <a:p>
            <a:pPr marL="0" indent="0">
              <a:buNone/>
            </a:pPr>
            <a:r>
              <a:rPr lang="en-US" dirty="0"/>
              <a:t>	 If First=NULL then</a:t>
            </a:r>
          </a:p>
          <a:p>
            <a:pPr marL="0" indent="0">
              <a:buNone/>
            </a:pPr>
            <a:r>
              <a:rPr lang="en-US" dirty="0"/>
              <a:t>		First=newnode;</a:t>
            </a:r>
          </a:p>
          <a:p>
            <a:pPr marL="0" indent="0">
              <a:buNone/>
            </a:pPr>
            <a:r>
              <a:rPr lang="en-US" dirty="0"/>
              <a:t>		Exit</a:t>
            </a:r>
          </a:p>
          <a:p>
            <a:pPr marL="0" indent="0">
              <a:buNone/>
            </a:pPr>
            <a:r>
              <a:rPr lang="en-US" dirty="0"/>
              <a:t>	 [End if structure]</a:t>
            </a:r>
          </a:p>
          <a:p>
            <a:pPr marL="0" indent="0">
              <a:buNone/>
            </a:pPr>
            <a:r>
              <a:rPr lang="en-US" b="1" dirty="0"/>
              <a:t>Step 5</a:t>
            </a:r>
            <a:r>
              <a:rPr lang="en-US" dirty="0"/>
              <a:t> :[Find last node]	</a:t>
            </a:r>
          </a:p>
          <a:p>
            <a:pPr marL="0" indent="0">
              <a:buNone/>
            </a:pPr>
            <a:r>
              <a:rPr lang="en-US" dirty="0"/>
              <a:t>	 TEMP=First</a:t>
            </a:r>
          </a:p>
          <a:p>
            <a:pPr marL="0" indent="0">
              <a:buNone/>
            </a:pPr>
            <a:r>
              <a:rPr lang="en-US" dirty="0"/>
              <a:t>	 Repeat while LINK[TEMP]!=NULL</a:t>
            </a:r>
          </a:p>
          <a:p>
            <a:pPr marL="0" indent="0">
              <a:buNone/>
            </a:pPr>
            <a:r>
              <a:rPr lang="en-US" dirty="0"/>
              <a:t>		TEMP=LINK[TEMP]</a:t>
            </a:r>
          </a:p>
          <a:p>
            <a:pPr marL="0" indent="0">
              <a:buNone/>
            </a:pPr>
            <a:r>
              <a:rPr lang="en-US" dirty="0"/>
              <a:t>	 [End of while structure]</a:t>
            </a:r>
          </a:p>
          <a:p>
            <a:pPr marL="0" indent="0">
              <a:buNone/>
            </a:pPr>
            <a:r>
              <a:rPr lang="en-US" b="1" dirty="0"/>
              <a:t>Step 6</a:t>
            </a:r>
            <a:r>
              <a:rPr lang="en-US" dirty="0"/>
              <a:t>:[Add the new node] </a:t>
            </a:r>
          </a:p>
          <a:p>
            <a:pPr marL="0" indent="0">
              <a:buNone/>
            </a:pPr>
            <a:r>
              <a:rPr lang="en-US" dirty="0"/>
              <a:t>	 LINK[TEMP]=newnode;</a:t>
            </a:r>
          </a:p>
          <a:p>
            <a:pPr marL="0" indent="0">
              <a:buNone/>
            </a:pPr>
            <a:r>
              <a:rPr lang="en-US" b="1" dirty="0"/>
              <a:t>Step 7</a:t>
            </a:r>
            <a:r>
              <a:rPr lang="en-US" dirty="0"/>
              <a:t>:[Finished]</a:t>
            </a:r>
          </a:p>
          <a:p>
            <a:pPr marL="0" indent="0">
              <a:buNone/>
            </a:pPr>
            <a:r>
              <a:rPr lang="en-US" dirty="0"/>
              <a:t>	 Exit</a:t>
            </a:r>
          </a:p>
        </p:txBody>
      </p:sp>
    </p:spTree>
    <p:extLst>
      <p:ext uri="{BB962C8B-B14F-4D97-AF65-F5344CB8AC3E}">
        <p14:creationId xmlns:p14="http://schemas.microsoft.com/office/powerpoint/2010/main" val="14836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90600"/>
          </a:xfrm>
        </p:spPr>
        <p:txBody>
          <a:bodyPr>
            <a:normAutofit fontScale="90000"/>
          </a:bodyPr>
          <a:lstStyle/>
          <a:p>
            <a:r>
              <a:rPr lang="en-US" dirty="0"/>
              <a:t>Inserting a node after a given node in the linked list</a:t>
            </a:r>
          </a:p>
        </p:txBody>
      </p:sp>
      <p:sp>
        <p:nvSpPr>
          <p:cNvPr id="4" name="Rectangle 3"/>
          <p:cNvSpPr/>
          <p:nvPr/>
        </p:nvSpPr>
        <p:spPr>
          <a:xfrm>
            <a:off x="304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121</a:t>
            </a:r>
          </a:p>
        </p:txBody>
      </p:sp>
      <p:sp>
        <p:nvSpPr>
          <p:cNvPr id="5" name="Rectangle 4"/>
          <p:cNvSpPr/>
          <p:nvPr/>
        </p:nvSpPr>
        <p:spPr>
          <a:xfrm>
            <a:off x="1295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26670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276</a:t>
            </a:r>
          </a:p>
        </p:txBody>
      </p:sp>
      <p:sp>
        <p:nvSpPr>
          <p:cNvPr id="9" name="Rectangle 8"/>
          <p:cNvSpPr/>
          <p:nvPr/>
        </p:nvSpPr>
        <p:spPr>
          <a:xfrm>
            <a:off x="36576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4876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147</a:t>
            </a:r>
          </a:p>
        </p:txBody>
      </p:sp>
      <p:sp>
        <p:nvSpPr>
          <p:cNvPr id="11" name="Rectangle 10"/>
          <p:cNvSpPr/>
          <p:nvPr/>
        </p:nvSpPr>
        <p:spPr>
          <a:xfrm>
            <a:off x="58674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2" name="Rectangle 11"/>
          <p:cNvSpPr/>
          <p:nvPr/>
        </p:nvSpPr>
        <p:spPr>
          <a:xfrm>
            <a:off x="3505200" y="4812268"/>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854</a:t>
            </a:r>
          </a:p>
        </p:txBody>
      </p:sp>
      <p:sp>
        <p:nvSpPr>
          <p:cNvPr id="13" name="Rectangle 12"/>
          <p:cNvSpPr/>
          <p:nvPr/>
        </p:nvSpPr>
        <p:spPr>
          <a:xfrm>
            <a:off x="4495800" y="4812268"/>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6" name="TextBox 15"/>
          <p:cNvSpPr txBox="1"/>
          <p:nvPr/>
        </p:nvSpPr>
        <p:spPr>
          <a:xfrm>
            <a:off x="9144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32647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54745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4179173" y="5498068"/>
            <a:ext cx="697627" cy="369332"/>
          </a:xfrm>
          <a:prstGeom prst="rect">
            <a:avLst/>
          </a:prstGeom>
          <a:noFill/>
        </p:spPr>
        <p:txBody>
          <a:bodyPr wrap="none" rtlCol="0">
            <a:spAutoFit/>
          </a:bodyPr>
          <a:lstStyle/>
          <a:p>
            <a:r>
              <a:rPr lang="en-US" dirty="0"/>
              <a:t>2004</a:t>
            </a:r>
          </a:p>
        </p:txBody>
      </p:sp>
      <p:sp>
        <p:nvSpPr>
          <p:cNvPr id="20" name="TextBox 19"/>
          <p:cNvSpPr txBox="1"/>
          <p:nvPr/>
        </p:nvSpPr>
        <p:spPr>
          <a:xfrm>
            <a:off x="381000" y="3886200"/>
            <a:ext cx="851515" cy="369332"/>
          </a:xfrm>
          <a:prstGeom prst="rect">
            <a:avLst/>
          </a:prstGeom>
          <a:noFill/>
        </p:spPr>
        <p:txBody>
          <a:bodyPr wrap="none" rtlCol="0">
            <a:spAutoFit/>
          </a:bodyPr>
          <a:lstStyle/>
          <a:p>
            <a:r>
              <a:rPr lang="en-US" dirty="0"/>
              <a:t>FIRST</a:t>
            </a:r>
          </a:p>
        </p:txBody>
      </p:sp>
      <p:cxnSp>
        <p:nvCxnSpPr>
          <p:cNvPr id="22" name="Straight Arrow Connector 21"/>
          <p:cNvCxnSpPr>
            <a:endCxn id="4" idx="2"/>
          </p:cNvCxnSpPr>
          <p:nvPr/>
        </p:nvCxnSpPr>
        <p:spPr>
          <a:xfrm rot="16200000" flipV="1">
            <a:off x="536729"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8" idx="1"/>
          </p:cNvCxnSpPr>
          <p:nvPr/>
        </p:nvCxnSpPr>
        <p:spPr>
          <a:xfrm>
            <a:off x="20574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44196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810000" y="5879068"/>
            <a:ext cx="1752600" cy="369332"/>
          </a:xfrm>
          <a:prstGeom prst="rect">
            <a:avLst/>
          </a:prstGeom>
          <a:noFill/>
        </p:spPr>
        <p:txBody>
          <a:bodyPr wrap="square" rtlCol="0">
            <a:spAutoFit/>
          </a:bodyPr>
          <a:lstStyle/>
          <a:p>
            <a:r>
              <a:rPr lang="en-US" dirty="0"/>
              <a:t>(New Node)</a:t>
            </a:r>
          </a:p>
        </p:txBody>
      </p:sp>
      <p:sp>
        <p:nvSpPr>
          <p:cNvPr id="24" name="TextBox 23"/>
          <p:cNvSpPr txBox="1"/>
          <p:nvPr/>
        </p:nvSpPr>
        <p:spPr>
          <a:xfrm>
            <a:off x="5449669" y="2221468"/>
            <a:ext cx="646331" cy="369332"/>
          </a:xfrm>
          <a:prstGeom prst="rect">
            <a:avLst/>
          </a:prstGeom>
          <a:noFill/>
        </p:spPr>
        <p:txBody>
          <a:bodyPr wrap="none" rtlCol="0">
            <a:spAutoFit/>
          </a:bodyPr>
          <a:lstStyle/>
          <a:p>
            <a:r>
              <a:rPr lang="en-US" dirty="0"/>
              <a:t>PTR</a:t>
            </a:r>
          </a:p>
        </p:txBody>
      </p:sp>
      <p:sp>
        <p:nvSpPr>
          <p:cNvPr id="26" name="TextBox 25"/>
          <p:cNvSpPr txBox="1"/>
          <p:nvPr/>
        </p:nvSpPr>
        <p:spPr>
          <a:xfrm>
            <a:off x="3124200" y="2209800"/>
            <a:ext cx="1120820" cy="369332"/>
          </a:xfrm>
          <a:prstGeom prst="rect">
            <a:avLst/>
          </a:prstGeom>
          <a:noFill/>
        </p:spPr>
        <p:txBody>
          <a:bodyPr wrap="none" rtlCol="0">
            <a:spAutoFit/>
          </a:bodyPr>
          <a:lstStyle/>
          <a:p>
            <a:r>
              <a:rPr lang="en-US" dirty="0"/>
              <a:t>PREPTR</a:t>
            </a:r>
          </a:p>
        </p:txBody>
      </p:sp>
      <p:cxnSp>
        <p:nvCxnSpPr>
          <p:cNvPr id="29" name="Shape 28"/>
          <p:cNvCxnSpPr>
            <a:stCxn id="9" idx="3"/>
            <a:endCxn id="12" idx="0"/>
          </p:cNvCxnSpPr>
          <p:nvPr/>
        </p:nvCxnSpPr>
        <p:spPr>
          <a:xfrm flipH="1">
            <a:off x="4000500" y="3048000"/>
            <a:ext cx="419100" cy="1764268"/>
          </a:xfrm>
          <a:prstGeom prst="curvedConnector4">
            <a:avLst>
              <a:gd name="adj1" fmla="val -54545"/>
              <a:gd name="adj2" fmla="val 57789"/>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721973" y="2819400"/>
            <a:ext cx="697627" cy="369332"/>
          </a:xfrm>
          <a:prstGeom prst="rect">
            <a:avLst/>
          </a:prstGeom>
          <a:noFill/>
        </p:spPr>
        <p:txBody>
          <a:bodyPr wrap="none" rtlCol="0">
            <a:spAutoFit/>
          </a:bodyPr>
          <a:lstStyle/>
          <a:p>
            <a:r>
              <a:rPr lang="en-US" dirty="0"/>
              <a:t>2004</a:t>
            </a:r>
          </a:p>
        </p:txBody>
      </p:sp>
      <p:cxnSp>
        <p:nvCxnSpPr>
          <p:cNvPr id="42" name="Shape 41"/>
          <p:cNvCxnSpPr>
            <a:stCxn id="13" idx="3"/>
            <a:endCxn id="10" idx="2"/>
          </p:cNvCxnSpPr>
          <p:nvPr/>
        </p:nvCxnSpPr>
        <p:spPr>
          <a:xfrm flipH="1" flipV="1">
            <a:off x="5372100" y="3352800"/>
            <a:ext cx="38100" cy="1764268"/>
          </a:xfrm>
          <a:prstGeom prst="curvedConnector4">
            <a:avLst>
              <a:gd name="adj1" fmla="val -1308197"/>
              <a:gd name="adj2" fmla="val 64586"/>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31"/>
                                        </p:tgtEl>
                                      </p:cBhvr>
                                    </p:animEffect>
                                    <p:set>
                                      <p:cBhvr>
                                        <p:cTn id="17" dur="1" fill="hold">
                                          <p:stCondLst>
                                            <p:cond delay="499"/>
                                          </p:stCondLst>
                                        </p:cTn>
                                        <p:tgtEl>
                                          <p:spTgt spid="3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9">
                                            <p:txEl>
                                              <p:pRg st="0" end="0"/>
                                            </p:txEl>
                                          </p:spTgt>
                                        </p:tgtEl>
                                      </p:cBhvr>
                                    </p:animEffect>
                                    <p:set>
                                      <p:cBhvr>
                                        <p:cTn id="26"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uiExpand="1" build="allAtOnce" animBg="1"/>
      <p:bldP spid="19" grpId="0"/>
      <p:bldP spid="23" grpId="0"/>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node after a given node in the linked list</a:t>
            </a:r>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b="1" dirty="0"/>
              <a:t>ALGORITHM: INSAFTERLOC (item, First)</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marL="0" indent="0">
              <a:buNone/>
            </a:pPr>
            <a:r>
              <a:rPr lang="en-US" b="1" dirty="0"/>
              <a:t>Step 3</a:t>
            </a:r>
            <a:r>
              <a:rPr lang="en-US" dirty="0"/>
              <a:t>: [Prepare a newnode]</a:t>
            </a:r>
          </a:p>
          <a:p>
            <a:pPr marL="0" indent="0">
              <a:buNone/>
            </a:pPr>
            <a:r>
              <a:rPr lang="en-US" dirty="0"/>
              <a:t>	  INFO[newnode]=item</a:t>
            </a:r>
          </a:p>
          <a:p>
            <a:pPr>
              <a:buNone/>
            </a:pPr>
            <a:r>
              <a:rPr lang="en-US" b="1" dirty="0"/>
              <a:t>Step 4</a:t>
            </a:r>
            <a:r>
              <a:rPr lang="en-US" dirty="0"/>
              <a:t>: [Read location]</a:t>
            </a:r>
          </a:p>
          <a:p>
            <a:pPr>
              <a:buNone/>
            </a:pPr>
            <a:r>
              <a:rPr lang="en-US" dirty="0"/>
              <a:t>		Read 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5299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500" y="381000"/>
            <a:ext cx="8763000" cy="808037"/>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IN" dirty="0"/>
              <a:t>Pointer</a:t>
            </a:r>
          </a:p>
        </p:txBody>
      </p:sp>
      <p:sp>
        <p:nvSpPr>
          <p:cNvPr id="3" name="Content Placeholder 2"/>
          <p:cNvSpPr txBox="1">
            <a:spLocks/>
          </p:cNvSpPr>
          <p:nvPr/>
        </p:nvSpPr>
        <p:spPr>
          <a:xfrm>
            <a:off x="190500" y="1265237"/>
            <a:ext cx="8953500" cy="5592763"/>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0" fontAlgn="base"/>
            <a:r>
              <a:rPr lang="en-US" dirty="0"/>
              <a:t>A pointer is a variable that contains address or location of another variable.</a:t>
            </a:r>
          </a:p>
          <a:p>
            <a:pPr lvl="0" fontAlgn="base"/>
            <a:r>
              <a:rPr lang="en-US" dirty="0"/>
              <a:t>Pointer is a derived data type in C.</a:t>
            </a:r>
          </a:p>
          <a:p>
            <a:pPr lvl="0" fontAlgn="base"/>
            <a:r>
              <a:rPr lang="en-US" dirty="0"/>
              <a:t>Pointers contain memory address as their values, so they can also be used to access and manipulate data stored in memory.</a:t>
            </a:r>
          </a:p>
          <a:p>
            <a:pPr marL="0" indent="0">
              <a:buNone/>
            </a:pPr>
            <a:r>
              <a:rPr lang="en-US" dirty="0"/>
              <a:t>   void main()</a:t>
            </a:r>
          </a:p>
          <a:p>
            <a:pPr marL="0" indent="0">
              <a:buNone/>
            </a:pPr>
            <a:r>
              <a:rPr lang="en-US" dirty="0"/>
              <a:t>   {</a:t>
            </a:r>
          </a:p>
          <a:p>
            <a:pPr marL="0" indent="0">
              <a:buNone/>
            </a:pPr>
            <a:r>
              <a:rPr lang="en-US" dirty="0"/>
              <a:t>	</a:t>
            </a:r>
            <a:r>
              <a:rPr lang="en-US" dirty="0" err="1"/>
              <a:t>int</a:t>
            </a:r>
            <a:r>
              <a:rPr lang="en-US" dirty="0"/>
              <a:t> a=10, *p;</a:t>
            </a:r>
          </a:p>
          <a:p>
            <a:pPr marL="0" indent="0">
              <a:buNone/>
            </a:pPr>
            <a:r>
              <a:rPr lang="en-US" dirty="0"/>
              <a:t>	p=&amp;a;	//Assign memory address of a to pointer variable p</a:t>
            </a:r>
          </a:p>
          <a:p>
            <a:pPr marL="0" indent="0">
              <a:buNone/>
            </a:pPr>
            <a:r>
              <a:rPr lang="en-US" dirty="0"/>
              <a:t>	</a:t>
            </a:r>
            <a:r>
              <a:rPr lang="en-US" dirty="0" err="1"/>
              <a:t>printf</a:t>
            </a:r>
            <a:r>
              <a:rPr lang="en-US" dirty="0"/>
              <a:t>("%d %d %d", a, *p, p);</a:t>
            </a:r>
          </a:p>
          <a:p>
            <a:pPr marL="0" indent="0">
              <a:buNone/>
            </a:pPr>
            <a:r>
              <a:rPr lang="en-US" dirty="0"/>
              <a:t>    }</a:t>
            </a:r>
          </a:p>
          <a:p>
            <a:pPr marL="0" indent="0">
              <a:buNone/>
            </a:pPr>
            <a:r>
              <a:rPr lang="en-US" dirty="0"/>
              <a:t>   Output: 10 10 5000</a:t>
            </a:r>
          </a:p>
          <a:p>
            <a:endParaRPr lang="en-IN" dirty="0"/>
          </a:p>
          <a:p>
            <a:pPr>
              <a:buFont typeface="Arial" pitchFamily="34" charset="0"/>
              <a:buNone/>
            </a:pPr>
            <a:endParaRPr lang="en-IN" dirty="0"/>
          </a:p>
        </p:txBody>
      </p:sp>
    </p:spTree>
    <p:extLst>
      <p:ext uri="{BB962C8B-B14F-4D97-AF65-F5344CB8AC3E}">
        <p14:creationId xmlns:p14="http://schemas.microsoft.com/office/powerpoint/2010/main" val="42794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node after a given node in the linked list</a:t>
            </a:r>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b="1" dirty="0"/>
              <a:t>Step 5</a:t>
            </a:r>
            <a:r>
              <a:rPr lang="en-US" dirty="0"/>
              <a:t>: [Set two pointer PTR and PREPTR to First]</a:t>
            </a:r>
          </a:p>
          <a:p>
            <a:pPr>
              <a:buNone/>
            </a:pPr>
            <a:r>
              <a:rPr lang="en-US" dirty="0"/>
              <a:t>		PTR &lt;- First</a:t>
            </a:r>
          </a:p>
          <a:p>
            <a:pPr>
              <a:buNone/>
            </a:pPr>
            <a:r>
              <a:rPr lang="en-US" dirty="0"/>
              <a:t>		PREPTR &lt;- PTR</a:t>
            </a:r>
          </a:p>
          <a:p>
            <a:pPr>
              <a:buNone/>
            </a:pPr>
            <a:r>
              <a:rPr lang="en-US" b="1" dirty="0"/>
              <a:t>Step 6</a:t>
            </a:r>
            <a:r>
              <a:rPr lang="en-US" dirty="0"/>
              <a:t>: [Reach to specific location]</a:t>
            </a:r>
          </a:p>
          <a:p>
            <a:pPr>
              <a:buNone/>
            </a:pPr>
            <a:r>
              <a:rPr lang="en-US" dirty="0"/>
              <a:t>		Repeat while (INFO(PREPTR) &lt;&gt; N)</a:t>
            </a:r>
          </a:p>
          <a:p>
            <a:pPr>
              <a:buNone/>
            </a:pPr>
            <a:r>
              <a:rPr lang="en-US" dirty="0"/>
              <a:t>			PREPTR &lt;- PTR</a:t>
            </a:r>
          </a:p>
          <a:p>
            <a:pPr>
              <a:buNone/>
            </a:pPr>
            <a:r>
              <a:rPr lang="en-US" dirty="0"/>
              <a:t>			PTR &lt;- LINK(PTR)</a:t>
            </a:r>
          </a:p>
          <a:p>
            <a:pPr>
              <a:buNone/>
            </a:pPr>
            <a:r>
              <a:rPr lang="en-US" b="1" dirty="0"/>
              <a:t>Step 7</a:t>
            </a:r>
            <a:r>
              <a:rPr lang="en-US" dirty="0"/>
              <a:t>: [Insert New Node after given location]</a:t>
            </a:r>
          </a:p>
          <a:p>
            <a:pPr>
              <a:buNone/>
            </a:pPr>
            <a:r>
              <a:rPr lang="en-US" dirty="0"/>
              <a:t>		LINK(PREPTR) &lt;- </a:t>
            </a:r>
            <a:r>
              <a:rPr lang="en-US" dirty="0" err="1"/>
              <a:t>New_Node</a:t>
            </a:r>
            <a:endParaRPr lang="en-US" dirty="0"/>
          </a:p>
          <a:p>
            <a:pPr>
              <a:buNone/>
            </a:pPr>
            <a:r>
              <a:rPr lang="en-US" dirty="0"/>
              <a:t>		LINK(</a:t>
            </a:r>
            <a:r>
              <a:rPr lang="en-US" dirty="0" err="1"/>
              <a:t>New_Node</a:t>
            </a:r>
            <a:r>
              <a:rPr lang="en-US" dirty="0"/>
              <a:t>) &lt;- PTR</a:t>
            </a:r>
          </a:p>
          <a:p>
            <a:pPr>
              <a:buNone/>
            </a:pPr>
            <a:r>
              <a:rPr lang="en-US" b="1" dirty="0"/>
              <a:t>Step 8</a:t>
            </a:r>
            <a:r>
              <a:rPr lang="en-US" dirty="0"/>
              <a:t>: [Finished]</a:t>
            </a:r>
          </a:p>
          <a:p>
            <a:pPr>
              <a:buNone/>
            </a:pPr>
            <a:r>
              <a:rPr lang="en-US" dirty="0"/>
              <a:t>		Exit</a:t>
            </a:r>
          </a:p>
        </p:txBody>
      </p:sp>
    </p:spTree>
    <p:extLst>
      <p:ext uri="{BB962C8B-B14F-4D97-AF65-F5344CB8AC3E}">
        <p14:creationId xmlns:p14="http://schemas.microsoft.com/office/powerpoint/2010/main" val="39341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90600"/>
          </a:xfrm>
        </p:spPr>
        <p:txBody>
          <a:bodyPr>
            <a:normAutofit fontScale="90000"/>
          </a:bodyPr>
          <a:lstStyle/>
          <a:p>
            <a:r>
              <a:rPr lang="en-US" dirty="0"/>
              <a:t>Inserting a node before given node in the list:</a:t>
            </a:r>
          </a:p>
        </p:txBody>
      </p:sp>
      <p:sp>
        <p:nvSpPr>
          <p:cNvPr id="4" name="Rectangle 3"/>
          <p:cNvSpPr/>
          <p:nvPr/>
        </p:nvSpPr>
        <p:spPr>
          <a:xfrm>
            <a:off x="304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121</a:t>
            </a:r>
          </a:p>
        </p:txBody>
      </p:sp>
      <p:sp>
        <p:nvSpPr>
          <p:cNvPr id="5" name="Rectangle 4"/>
          <p:cNvSpPr/>
          <p:nvPr/>
        </p:nvSpPr>
        <p:spPr>
          <a:xfrm>
            <a:off x="1295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26670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276</a:t>
            </a:r>
          </a:p>
        </p:txBody>
      </p:sp>
      <p:sp>
        <p:nvSpPr>
          <p:cNvPr id="9" name="Rectangle 8"/>
          <p:cNvSpPr/>
          <p:nvPr/>
        </p:nvSpPr>
        <p:spPr>
          <a:xfrm>
            <a:off x="36576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4876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147</a:t>
            </a:r>
          </a:p>
        </p:txBody>
      </p:sp>
      <p:sp>
        <p:nvSpPr>
          <p:cNvPr id="11" name="Rectangle 10"/>
          <p:cNvSpPr/>
          <p:nvPr/>
        </p:nvSpPr>
        <p:spPr>
          <a:xfrm>
            <a:off x="58674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2" name="Rectangle 11"/>
          <p:cNvSpPr/>
          <p:nvPr/>
        </p:nvSpPr>
        <p:spPr>
          <a:xfrm>
            <a:off x="1295400" y="4888468"/>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854</a:t>
            </a:r>
          </a:p>
        </p:txBody>
      </p:sp>
      <p:sp>
        <p:nvSpPr>
          <p:cNvPr id="13" name="Rectangle 12"/>
          <p:cNvSpPr/>
          <p:nvPr/>
        </p:nvSpPr>
        <p:spPr>
          <a:xfrm>
            <a:off x="2286000" y="4888468"/>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16" name="TextBox 15"/>
          <p:cNvSpPr txBox="1"/>
          <p:nvPr/>
        </p:nvSpPr>
        <p:spPr>
          <a:xfrm>
            <a:off x="9144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32647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54745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1969373" y="5574268"/>
            <a:ext cx="697627" cy="369332"/>
          </a:xfrm>
          <a:prstGeom prst="rect">
            <a:avLst/>
          </a:prstGeom>
          <a:noFill/>
        </p:spPr>
        <p:txBody>
          <a:bodyPr wrap="none" rtlCol="0">
            <a:spAutoFit/>
          </a:bodyPr>
          <a:lstStyle/>
          <a:p>
            <a:r>
              <a:rPr lang="en-US" dirty="0"/>
              <a:t>2004</a:t>
            </a:r>
          </a:p>
        </p:txBody>
      </p:sp>
      <p:sp>
        <p:nvSpPr>
          <p:cNvPr id="20" name="TextBox 19"/>
          <p:cNvSpPr txBox="1"/>
          <p:nvPr/>
        </p:nvSpPr>
        <p:spPr>
          <a:xfrm>
            <a:off x="381000" y="3886200"/>
            <a:ext cx="851515" cy="369332"/>
          </a:xfrm>
          <a:prstGeom prst="rect">
            <a:avLst/>
          </a:prstGeom>
          <a:noFill/>
        </p:spPr>
        <p:txBody>
          <a:bodyPr wrap="none" rtlCol="0">
            <a:spAutoFit/>
          </a:bodyPr>
          <a:lstStyle/>
          <a:p>
            <a:r>
              <a:rPr lang="en-US" dirty="0"/>
              <a:t>FIRST</a:t>
            </a:r>
          </a:p>
        </p:txBody>
      </p:sp>
      <p:cxnSp>
        <p:nvCxnSpPr>
          <p:cNvPr id="22" name="Straight Arrow Connector 21"/>
          <p:cNvCxnSpPr>
            <a:endCxn id="4" idx="2"/>
          </p:cNvCxnSpPr>
          <p:nvPr/>
        </p:nvCxnSpPr>
        <p:spPr>
          <a:xfrm rot="16200000" flipV="1">
            <a:off x="536729"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8" idx="1"/>
          </p:cNvCxnSpPr>
          <p:nvPr/>
        </p:nvCxnSpPr>
        <p:spPr>
          <a:xfrm>
            <a:off x="20574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44196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600200" y="5879068"/>
            <a:ext cx="1752600" cy="369332"/>
          </a:xfrm>
          <a:prstGeom prst="rect">
            <a:avLst/>
          </a:prstGeom>
          <a:noFill/>
        </p:spPr>
        <p:txBody>
          <a:bodyPr wrap="square" rtlCol="0">
            <a:spAutoFit/>
          </a:bodyPr>
          <a:lstStyle/>
          <a:p>
            <a:r>
              <a:rPr lang="en-US" dirty="0"/>
              <a:t>(New Node)</a:t>
            </a:r>
          </a:p>
        </p:txBody>
      </p:sp>
      <p:sp>
        <p:nvSpPr>
          <p:cNvPr id="24" name="TextBox 23"/>
          <p:cNvSpPr txBox="1"/>
          <p:nvPr/>
        </p:nvSpPr>
        <p:spPr>
          <a:xfrm>
            <a:off x="3276600" y="2221468"/>
            <a:ext cx="646331" cy="369332"/>
          </a:xfrm>
          <a:prstGeom prst="rect">
            <a:avLst/>
          </a:prstGeom>
          <a:noFill/>
        </p:spPr>
        <p:txBody>
          <a:bodyPr wrap="none" rtlCol="0">
            <a:spAutoFit/>
          </a:bodyPr>
          <a:lstStyle/>
          <a:p>
            <a:r>
              <a:rPr lang="en-US" dirty="0"/>
              <a:t>PTR</a:t>
            </a:r>
          </a:p>
        </p:txBody>
      </p:sp>
      <p:sp>
        <p:nvSpPr>
          <p:cNvPr id="26" name="TextBox 25"/>
          <p:cNvSpPr txBox="1"/>
          <p:nvPr/>
        </p:nvSpPr>
        <p:spPr>
          <a:xfrm>
            <a:off x="762000" y="2209800"/>
            <a:ext cx="1120820" cy="369332"/>
          </a:xfrm>
          <a:prstGeom prst="rect">
            <a:avLst/>
          </a:prstGeom>
          <a:noFill/>
        </p:spPr>
        <p:txBody>
          <a:bodyPr wrap="none" rtlCol="0">
            <a:spAutoFit/>
          </a:bodyPr>
          <a:lstStyle/>
          <a:p>
            <a:r>
              <a:rPr lang="en-US" dirty="0"/>
              <a:t>PREPTR</a:t>
            </a:r>
          </a:p>
        </p:txBody>
      </p:sp>
      <p:cxnSp>
        <p:nvCxnSpPr>
          <p:cNvPr id="29" name="Shape 28"/>
          <p:cNvCxnSpPr>
            <a:endCxn id="12" idx="1"/>
          </p:cNvCxnSpPr>
          <p:nvPr/>
        </p:nvCxnSpPr>
        <p:spPr>
          <a:xfrm rot="5400000">
            <a:off x="603766" y="3739634"/>
            <a:ext cx="2145268" cy="762000"/>
          </a:xfrm>
          <a:prstGeom prst="curvedConnector4">
            <a:avLst>
              <a:gd name="adj1" fmla="val 42896"/>
              <a:gd name="adj2" fmla="val 130000"/>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359773" y="2907268"/>
            <a:ext cx="697627" cy="369332"/>
          </a:xfrm>
          <a:prstGeom prst="rect">
            <a:avLst/>
          </a:prstGeom>
          <a:noFill/>
        </p:spPr>
        <p:txBody>
          <a:bodyPr wrap="none" rtlCol="0">
            <a:spAutoFit/>
          </a:bodyPr>
          <a:lstStyle/>
          <a:p>
            <a:r>
              <a:rPr lang="en-US" dirty="0"/>
              <a:t>2004</a:t>
            </a:r>
          </a:p>
        </p:txBody>
      </p:sp>
      <p:cxnSp>
        <p:nvCxnSpPr>
          <p:cNvPr id="42" name="Shape 41"/>
          <p:cNvCxnSpPr>
            <a:stCxn id="13" idx="3"/>
          </p:cNvCxnSpPr>
          <p:nvPr/>
        </p:nvCxnSpPr>
        <p:spPr>
          <a:xfrm flipH="1" flipV="1">
            <a:off x="2895600" y="3352800"/>
            <a:ext cx="304800" cy="1840468"/>
          </a:xfrm>
          <a:prstGeom prst="curvedConnector4">
            <a:avLst>
              <a:gd name="adj1" fmla="val -75000"/>
              <a:gd name="adj2" fmla="val 5828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28"/>
                                        </p:tgtEl>
                                      </p:cBhvr>
                                    </p:animEffect>
                                    <p:set>
                                      <p:cBhvr>
                                        <p:cTn id="21" dur="1" fill="hold">
                                          <p:stCondLst>
                                            <p:cond delay="499"/>
                                          </p:stCondLst>
                                        </p:cTn>
                                        <p:tgtEl>
                                          <p:spTgt spid="2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nodeType="clickEffect">
                                  <p:stCondLst>
                                    <p:cond delay="0"/>
                                  </p:stCondLst>
                                  <p:childTnLst>
                                    <p:animEffect transition="out" filter="dissolve">
                                      <p:cBhvr>
                                        <p:cTn id="25" dur="500"/>
                                        <p:tgtEl>
                                          <p:spTgt spid="5">
                                            <p:txEl>
                                              <p:pRg st="0" end="0"/>
                                            </p:txEl>
                                          </p:spTgt>
                                        </p:tgtEl>
                                      </p:cBhvr>
                                    </p:animEffect>
                                    <p:set>
                                      <p:cBhvr>
                                        <p:cTn id="26"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build="allAtOnce" animBg="1"/>
      <p:bldP spid="19" grpId="0"/>
      <p:bldP spid="23"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node before given node in the list:</a:t>
            </a:r>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b="1" dirty="0"/>
              <a:t>ALGORITHM: INSBEFORELOC (item , First)</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marL="0" indent="0">
              <a:buNone/>
            </a:pPr>
            <a:r>
              <a:rPr lang="en-US" b="1" dirty="0"/>
              <a:t>Step 3</a:t>
            </a:r>
            <a:r>
              <a:rPr lang="en-US" dirty="0"/>
              <a:t>: [Prepare a newnode]</a:t>
            </a:r>
          </a:p>
          <a:p>
            <a:pPr marL="0" indent="0">
              <a:buNone/>
            </a:pPr>
            <a:r>
              <a:rPr lang="en-US" dirty="0"/>
              <a:t>	  INFO[newnode]=item</a:t>
            </a:r>
          </a:p>
          <a:p>
            <a:pPr>
              <a:buNone/>
            </a:pPr>
            <a:r>
              <a:rPr lang="en-US" b="1" dirty="0"/>
              <a:t>Step 4</a:t>
            </a:r>
            <a:r>
              <a:rPr lang="en-US" dirty="0"/>
              <a:t>: [Read location]</a:t>
            </a:r>
          </a:p>
          <a:p>
            <a:pPr>
              <a:buNone/>
            </a:pPr>
            <a:r>
              <a:rPr lang="en-US" dirty="0"/>
              <a:t>		Read N</a:t>
            </a:r>
          </a:p>
          <a:p>
            <a:pPr marL="0" indent="0">
              <a:buNone/>
            </a:pPr>
            <a:endParaRPr lang="en-US" dirty="0"/>
          </a:p>
        </p:txBody>
      </p:sp>
    </p:spTree>
    <p:extLst>
      <p:ext uri="{BB962C8B-B14F-4D97-AF65-F5344CB8AC3E}">
        <p14:creationId xmlns:p14="http://schemas.microsoft.com/office/powerpoint/2010/main" val="129128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node before given node in the list:</a:t>
            </a:r>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b="1" dirty="0"/>
              <a:t>Step 5</a:t>
            </a:r>
            <a:r>
              <a:rPr lang="en-US" dirty="0"/>
              <a:t>: [Set two pointer PTR and PREPTR to First]</a:t>
            </a:r>
          </a:p>
          <a:p>
            <a:pPr>
              <a:buNone/>
            </a:pPr>
            <a:r>
              <a:rPr lang="en-US" dirty="0"/>
              <a:t>		PTR &lt;- First</a:t>
            </a:r>
          </a:p>
          <a:p>
            <a:pPr>
              <a:buNone/>
            </a:pPr>
            <a:r>
              <a:rPr lang="en-US" dirty="0"/>
              <a:t>		PREPTR &lt;- PTR</a:t>
            </a:r>
          </a:p>
          <a:p>
            <a:pPr>
              <a:buNone/>
            </a:pPr>
            <a:r>
              <a:rPr lang="en-US" b="1" dirty="0"/>
              <a:t>Step 6</a:t>
            </a:r>
            <a:r>
              <a:rPr lang="en-US" dirty="0"/>
              <a:t>: [Reach to specific location]</a:t>
            </a:r>
          </a:p>
          <a:p>
            <a:pPr>
              <a:buNone/>
            </a:pPr>
            <a:r>
              <a:rPr lang="en-US" dirty="0"/>
              <a:t>		Repeat while(INFO(PTR) &lt;&gt; N)</a:t>
            </a:r>
          </a:p>
          <a:p>
            <a:pPr>
              <a:buNone/>
            </a:pPr>
            <a:r>
              <a:rPr lang="en-US" dirty="0"/>
              <a:t>			PREPTR &lt;- PTR</a:t>
            </a:r>
          </a:p>
          <a:p>
            <a:pPr>
              <a:buNone/>
            </a:pPr>
            <a:r>
              <a:rPr lang="en-US" dirty="0"/>
              <a:t>			 PTR&lt;- LINK(PTR)</a:t>
            </a:r>
          </a:p>
          <a:p>
            <a:pPr>
              <a:buNone/>
            </a:pPr>
            <a:r>
              <a:rPr lang="en-US" b="1" dirty="0"/>
              <a:t>Step 7</a:t>
            </a:r>
            <a:r>
              <a:rPr lang="en-US" dirty="0"/>
              <a:t>: [Insert </a:t>
            </a:r>
            <a:r>
              <a:rPr lang="en-US" dirty="0" err="1"/>
              <a:t>New_Node</a:t>
            </a:r>
            <a:r>
              <a:rPr lang="en-US" dirty="0"/>
              <a:t> before given Location]</a:t>
            </a:r>
          </a:p>
          <a:p>
            <a:pPr>
              <a:buNone/>
            </a:pPr>
            <a:r>
              <a:rPr lang="en-US" dirty="0"/>
              <a:t>		LINK(PREPTR) &lt;- New Node</a:t>
            </a:r>
          </a:p>
          <a:p>
            <a:pPr>
              <a:buNone/>
            </a:pPr>
            <a:r>
              <a:rPr lang="en-US" dirty="0"/>
              <a:t>		LINK(</a:t>
            </a:r>
            <a:r>
              <a:rPr lang="en-US" dirty="0" err="1"/>
              <a:t>New_Node</a:t>
            </a:r>
            <a:r>
              <a:rPr lang="en-US" dirty="0"/>
              <a:t>) &lt;- PTR</a:t>
            </a:r>
          </a:p>
          <a:p>
            <a:pPr>
              <a:buNone/>
            </a:pPr>
            <a:r>
              <a:rPr lang="en-US" b="1"/>
              <a:t>Step 8</a:t>
            </a:r>
            <a:r>
              <a:rPr lang="en-US"/>
              <a:t>: </a:t>
            </a:r>
            <a:r>
              <a:rPr lang="en-US" dirty="0"/>
              <a:t>[Finished]</a:t>
            </a:r>
          </a:p>
          <a:p>
            <a:pPr>
              <a:buNone/>
            </a:pPr>
            <a:r>
              <a:rPr lang="en-US" dirty="0"/>
              <a:t>		Exit</a:t>
            </a:r>
          </a:p>
        </p:txBody>
      </p:sp>
    </p:spTree>
    <p:extLst>
      <p:ext uri="{BB962C8B-B14F-4D97-AF65-F5344CB8AC3E}">
        <p14:creationId xmlns:p14="http://schemas.microsoft.com/office/powerpoint/2010/main" val="51541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Inserting node into sorted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ALGORITHM: INSORDER (item, First)</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 </a:t>
            </a:r>
          </a:p>
          <a:p>
            <a:pPr marL="0" indent="0">
              <a:buNone/>
            </a:pPr>
            <a:r>
              <a:rPr lang="en-US" b="1" dirty="0"/>
              <a:t>Step 3</a:t>
            </a:r>
            <a:r>
              <a:rPr lang="en-US" dirty="0"/>
              <a:t>: [Prepare a newnode]</a:t>
            </a:r>
          </a:p>
          <a:p>
            <a:pPr marL="0" indent="0">
              <a:buNone/>
            </a:pPr>
            <a:r>
              <a:rPr lang="en-US" dirty="0"/>
              <a:t>	  INFO[newnode]=item</a:t>
            </a:r>
          </a:p>
          <a:p>
            <a:endParaRPr lang="en-US" dirty="0"/>
          </a:p>
        </p:txBody>
      </p:sp>
    </p:spTree>
    <p:extLst>
      <p:ext uri="{BB962C8B-B14F-4D97-AF65-F5344CB8AC3E}">
        <p14:creationId xmlns:p14="http://schemas.microsoft.com/office/powerpoint/2010/main" val="62726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Inserting node into sorted linked list</a:t>
            </a:r>
          </a:p>
        </p:txBody>
      </p:sp>
      <p:sp>
        <p:nvSpPr>
          <p:cNvPr id="3" name="Content Placeholder 2"/>
          <p:cNvSpPr>
            <a:spLocks noGrp="1"/>
          </p:cNvSpPr>
          <p:nvPr>
            <p:ph idx="1"/>
          </p:nvPr>
        </p:nvSpPr>
        <p:spPr>
          <a:xfrm>
            <a:off x="457200" y="1447800"/>
            <a:ext cx="8229600" cy="4953000"/>
          </a:xfrm>
        </p:spPr>
        <p:txBody>
          <a:bodyPr>
            <a:normAutofit/>
          </a:bodyPr>
          <a:lstStyle/>
          <a:p>
            <a:pPr marL="0" indent="0">
              <a:buNone/>
            </a:pPr>
            <a:r>
              <a:rPr lang="en-US" b="1" dirty="0"/>
              <a:t>Step 4</a:t>
            </a:r>
            <a:r>
              <a:rPr lang="en-US" dirty="0"/>
              <a:t> :[Check for insertion in empty list]</a:t>
            </a:r>
          </a:p>
          <a:p>
            <a:pPr marL="0" indent="0">
              <a:buNone/>
            </a:pPr>
            <a:r>
              <a:rPr lang="en-US" dirty="0"/>
              <a:t>	 If First=NULL then</a:t>
            </a:r>
          </a:p>
          <a:p>
            <a:pPr marL="0" indent="0">
              <a:buNone/>
            </a:pPr>
            <a:r>
              <a:rPr lang="en-US" dirty="0"/>
              <a:t>		First=newnode;</a:t>
            </a:r>
          </a:p>
          <a:p>
            <a:pPr marL="0" indent="0">
              <a:buNone/>
            </a:pPr>
            <a:r>
              <a:rPr lang="en-US" dirty="0"/>
              <a:t>		Exit</a:t>
            </a:r>
          </a:p>
          <a:p>
            <a:pPr marL="0" indent="0">
              <a:buNone/>
            </a:pPr>
            <a:r>
              <a:rPr lang="en-US" dirty="0"/>
              <a:t>	 [End if structure]</a:t>
            </a:r>
          </a:p>
          <a:p>
            <a:pPr>
              <a:buNone/>
            </a:pPr>
            <a:r>
              <a:rPr lang="en-US" b="1" dirty="0"/>
              <a:t>Step 5 : </a:t>
            </a:r>
            <a:r>
              <a:rPr lang="en-US" dirty="0"/>
              <a:t>[Insert node non empty list]</a:t>
            </a:r>
          </a:p>
          <a:p>
            <a:pPr>
              <a:buNone/>
            </a:pPr>
            <a:r>
              <a:rPr lang="en-US" dirty="0"/>
              <a:t> 	           (A) [compare newnode with first node]</a:t>
            </a:r>
          </a:p>
          <a:p>
            <a:pPr>
              <a:buNone/>
            </a:pPr>
            <a:r>
              <a:rPr lang="en-US" dirty="0"/>
              <a:t>	           If(item&lt;INFO[First]) then</a:t>
            </a:r>
          </a:p>
          <a:p>
            <a:pPr>
              <a:buNone/>
            </a:pPr>
            <a:r>
              <a:rPr lang="en-US" dirty="0"/>
              <a:t>		LINK[newnode]=First;</a:t>
            </a:r>
          </a:p>
          <a:p>
            <a:pPr>
              <a:buNone/>
            </a:pPr>
            <a:r>
              <a:rPr lang="en-US" dirty="0"/>
              <a:t>		First=newnode;</a:t>
            </a:r>
          </a:p>
          <a:p>
            <a:pPr>
              <a:buNone/>
            </a:pPr>
            <a:r>
              <a:rPr lang="en-US" dirty="0"/>
              <a:t>	</a:t>
            </a:r>
          </a:p>
        </p:txBody>
      </p:sp>
    </p:spTree>
    <p:extLst>
      <p:ext uri="{BB962C8B-B14F-4D97-AF65-F5344CB8AC3E}">
        <p14:creationId xmlns:p14="http://schemas.microsoft.com/office/powerpoint/2010/main" val="333183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Inserting node into sorted linked list</a:t>
            </a:r>
          </a:p>
        </p:txBody>
      </p:sp>
      <p:sp>
        <p:nvSpPr>
          <p:cNvPr id="3" name="Content Placeholder 2"/>
          <p:cNvSpPr>
            <a:spLocks noGrp="1"/>
          </p:cNvSpPr>
          <p:nvPr>
            <p:ph idx="1"/>
          </p:nvPr>
        </p:nvSpPr>
        <p:spPr>
          <a:xfrm>
            <a:off x="457200" y="1447800"/>
            <a:ext cx="8229600" cy="5410200"/>
          </a:xfrm>
        </p:spPr>
        <p:txBody>
          <a:bodyPr>
            <a:normAutofit fontScale="85000" lnSpcReduction="10000"/>
          </a:bodyPr>
          <a:lstStyle/>
          <a:p>
            <a:pPr>
              <a:buNone/>
            </a:pPr>
            <a:r>
              <a:rPr lang="en-US" dirty="0"/>
              <a:t>		(B)[compare with other node]</a:t>
            </a:r>
          </a:p>
          <a:p>
            <a:pPr>
              <a:buNone/>
            </a:pPr>
            <a:r>
              <a:rPr lang="en-US" dirty="0"/>
              <a:t>		TEMP=First;</a:t>
            </a:r>
          </a:p>
          <a:p>
            <a:pPr>
              <a:buNone/>
            </a:pPr>
            <a:r>
              <a:rPr lang="en-US" dirty="0"/>
              <a:t>		repeat while LINK[TEMP]!=NULL</a:t>
            </a:r>
          </a:p>
          <a:p>
            <a:pPr>
              <a:buNone/>
            </a:pPr>
            <a:r>
              <a:rPr lang="en-US" dirty="0"/>
              <a:t>		      if (item&gt;INFO[TEMP] ) &amp;&amp; (item&lt;=INFO[LINK[TEMP]]) then</a:t>
            </a:r>
          </a:p>
          <a:p>
            <a:pPr>
              <a:buNone/>
            </a:pPr>
            <a:r>
              <a:rPr lang="en-US" dirty="0"/>
              <a:t>				LINK[newnode]=LINK[TEMP];</a:t>
            </a:r>
          </a:p>
          <a:p>
            <a:pPr>
              <a:buNone/>
            </a:pPr>
            <a:r>
              <a:rPr lang="en-US" dirty="0"/>
              <a:t>				LINK[TEMP]=newnode;</a:t>
            </a:r>
          </a:p>
          <a:p>
            <a:pPr>
              <a:buNone/>
            </a:pPr>
            <a:r>
              <a:rPr lang="en-US" dirty="0"/>
              <a:t>				flag=1</a:t>
            </a:r>
          </a:p>
          <a:p>
            <a:pPr>
              <a:buNone/>
            </a:pPr>
            <a:r>
              <a:rPr lang="en-US" dirty="0"/>
              <a:t>		       [End if Structure]</a:t>
            </a:r>
          </a:p>
          <a:p>
            <a:pPr>
              <a:buNone/>
            </a:pPr>
            <a:r>
              <a:rPr lang="en-US" dirty="0"/>
              <a:t>		       TEMP=LINK[TEMP]</a:t>
            </a:r>
          </a:p>
          <a:p>
            <a:pPr>
              <a:buNone/>
            </a:pPr>
            <a:r>
              <a:rPr lang="en-US" dirty="0"/>
              <a:t>		[End while structure]</a:t>
            </a:r>
          </a:p>
          <a:p>
            <a:pPr>
              <a:buNone/>
            </a:pPr>
            <a:r>
              <a:rPr lang="en-US" b="1" dirty="0"/>
              <a:t>		</a:t>
            </a:r>
            <a:r>
              <a:rPr lang="en-US" dirty="0"/>
              <a:t>If flag=0 then</a:t>
            </a:r>
          </a:p>
          <a:p>
            <a:pPr>
              <a:buNone/>
            </a:pPr>
            <a:r>
              <a:rPr lang="en-US" dirty="0"/>
              <a:t>			LINK[TEMP]=newnode;</a:t>
            </a:r>
          </a:p>
          <a:p>
            <a:pPr>
              <a:buNone/>
            </a:pPr>
            <a:r>
              <a:rPr lang="en-US" dirty="0"/>
              <a:t>			LINK[newnode]=NULL;</a:t>
            </a:r>
          </a:p>
          <a:p>
            <a:pPr>
              <a:buNone/>
            </a:pPr>
            <a:r>
              <a:rPr lang="en-US" dirty="0"/>
              <a:t>		[End if Structure]</a:t>
            </a:r>
          </a:p>
          <a:p>
            <a:pPr>
              <a:buNone/>
            </a:pPr>
            <a:r>
              <a:rPr lang="en-US" dirty="0"/>
              <a:t>	</a:t>
            </a:r>
            <a:r>
              <a:rPr lang="en-US" b="1" dirty="0"/>
              <a:t>Step 6</a:t>
            </a:r>
            <a:r>
              <a:rPr lang="en-US" dirty="0"/>
              <a:t>: [Finished]</a:t>
            </a:r>
          </a:p>
          <a:p>
            <a:pPr>
              <a:buNone/>
            </a:pPr>
            <a:r>
              <a:rPr lang="en-US" dirty="0"/>
              <a:t>		Exit</a:t>
            </a:r>
          </a:p>
        </p:txBody>
      </p:sp>
    </p:spTree>
    <p:extLst>
      <p:ext uri="{BB962C8B-B14F-4D97-AF65-F5344CB8AC3E}">
        <p14:creationId xmlns:p14="http://schemas.microsoft.com/office/powerpoint/2010/main" val="333183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90600"/>
          </a:xfrm>
        </p:spPr>
        <p:txBody>
          <a:bodyPr>
            <a:normAutofit/>
          </a:bodyPr>
          <a:lstStyle/>
          <a:p>
            <a:r>
              <a:rPr lang="en-US" dirty="0"/>
              <a:t>Deleting a first node of the linked list</a:t>
            </a:r>
          </a:p>
        </p:txBody>
      </p:sp>
      <p:sp>
        <p:nvSpPr>
          <p:cNvPr id="4" name="Rectangle 3"/>
          <p:cNvSpPr/>
          <p:nvPr/>
        </p:nvSpPr>
        <p:spPr>
          <a:xfrm>
            <a:off x="2514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121</a:t>
            </a:r>
          </a:p>
        </p:txBody>
      </p:sp>
      <p:sp>
        <p:nvSpPr>
          <p:cNvPr id="5" name="Rectangle 4"/>
          <p:cNvSpPr/>
          <p:nvPr/>
        </p:nvSpPr>
        <p:spPr>
          <a:xfrm>
            <a:off x="35052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4876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276</a:t>
            </a:r>
          </a:p>
        </p:txBody>
      </p:sp>
      <p:sp>
        <p:nvSpPr>
          <p:cNvPr id="9" name="Rectangle 8"/>
          <p:cNvSpPr/>
          <p:nvPr/>
        </p:nvSpPr>
        <p:spPr>
          <a:xfrm>
            <a:off x="5867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7086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147</a:t>
            </a:r>
          </a:p>
        </p:txBody>
      </p:sp>
      <p:sp>
        <p:nvSpPr>
          <p:cNvPr id="11" name="Rectangle 10"/>
          <p:cNvSpPr/>
          <p:nvPr/>
        </p:nvSpPr>
        <p:spPr>
          <a:xfrm>
            <a:off x="80772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2" name="Rectangle 11"/>
          <p:cNvSpPr/>
          <p:nvPr/>
        </p:nvSpPr>
        <p:spPr>
          <a:xfrm>
            <a:off x="1524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854</a:t>
            </a:r>
          </a:p>
        </p:txBody>
      </p:sp>
      <p:sp>
        <p:nvSpPr>
          <p:cNvPr id="13" name="Rectangle 12"/>
          <p:cNvSpPr/>
          <p:nvPr/>
        </p:nvSpPr>
        <p:spPr>
          <a:xfrm>
            <a:off x="11430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1001</a:t>
            </a:r>
          </a:p>
        </p:txBody>
      </p:sp>
      <p:sp>
        <p:nvSpPr>
          <p:cNvPr id="16" name="TextBox 15"/>
          <p:cNvSpPr txBox="1"/>
          <p:nvPr/>
        </p:nvSpPr>
        <p:spPr>
          <a:xfrm>
            <a:off x="31242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54745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76843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826373" y="3429000"/>
            <a:ext cx="697627" cy="369332"/>
          </a:xfrm>
          <a:prstGeom prst="rect">
            <a:avLst/>
          </a:prstGeom>
          <a:noFill/>
        </p:spPr>
        <p:txBody>
          <a:bodyPr wrap="none" rtlCol="0">
            <a:spAutoFit/>
          </a:bodyPr>
          <a:lstStyle/>
          <a:p>
            <a:r>
              <a:rPr lang="en-US" dirty="0"/>
              <a:t>2004</a:t>
            </a:r>
          </a:p>
        </p:txBody>
      </p:sp>
      <p:sp>
        <p:nvSpPr>
          <p:cNvPr id="20" name="TextBox 19"/>
          <p:cNvSpPr txBox="1"/>
          <p:nvPr/>
        </p:nvSpPr>
        <p:spPr>
          <a:xfrm>
            <a:off x="2590800" y="3886200"/>
            <a:ext cx="851515" cy="369332"/>
          </a:xfrm>
          <a:prstGeom prst="rect">
            <a:avLst/>
          </a:prstGeom>
          <a:noFill/>
        </p:spPr>
        <p:txBody>
          <a:bodyPr wrap="none" rtlCol="0">
            <a:spAutoFit/>
          </a:bodyPr>
          <a:lstStyle/>
          <a:p>
            <a:r>
              <a:rPr lang="en-US" dirty="0"/>
              <a:t>FIRST</a:t>
            </a:r>
          </a:p>
        </p:txBody>
      </p:sp>
      <p:cxnSp>
        <p:nvCxnSpPr>
          <p:cNvPr id="22" name="Straight Arrow Connector 21"/>
          <p:cNvCxnSpPr>
            <a:stCxn id="20" idx="0"/>
            <a:endCxn id="4" idx="2"/>
          </p:cNvCxnSpPr>
          <p:nvPr/>
        </p:nvCxnSpPr>
        <p:spPr>
          <a:xfrm rot="16200000" flipV="1">
            <a:off x="2746529"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endCxn id="8" idx="1"/>
          </p:cNvCxnSpPr>
          <p:nvPr/>
        </p:nvCxnSpPr>
        <p:spPr>
          <a:xfrm>
            <a:off x="42672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66294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2057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9085" y="3886200"/>
            <a:ext cx="851515" cy="369332"/>
          </a:xfrm>
          <a:prstGeom prst="rect">
            <a:avLst/>
          </a:prstGeom>
          <a:noFill/>
        </p:spPr>
        <p:txBody>
          <a:bodyPr wrap="none" rtlCol="0">
            <a:spAutoFit/>
          </a:bodyPr>
          <a:lstStyle/>
          <a:p>
            <a:r>
              <a:rPr lang="en-US" dirty="0"/>
              <a:t>FIRST</a:t>
            </a:r>
          </a:p>
        </p:txBody>
      </p:sp>
      <p:cxnSp>
        <p:nvCxnSpPr>
          <p:cNvPr id="24" name="Straight Arrow Connector 23"/>
          <p:cNvCxnSpPr/>
          <p:nvPr/>
        </p:nvCxnSpPr>
        <p:spPr>
          <a:xfrm rot="16200000" flipV="1">
            <a:off x="263371"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23"/>
                                        </p:tgtEl>
                                      </p:cBhvr>
                                    </p:animEffect>
                                    <p:set>
                                      <p:cBhvr>
                                        <p:cTn id="16" dur="1" fill="hold">
                                          <p:stCondLst>
                                            <p:cond delay="499"/>
                                          </p:stCondLst>
                                        </p:cTn>
                                        <p:tgtEl>
                                          <p:spTgt spid="2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0" nodeType="clickEffect">
                                  <p:stCondLst>
                                    <p:cond delay="0"/>
                                  </p:stCondLst>
                                  <p:childTnLst>
                                    <p:animEffect transition="out" filter="dissolv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par>
                                <p:cTn id="30" presetID="9" presetClass="exit" presetSubtype="0" fill="hold" grpId="0" nodeType="withEffect">
                                  <p:stCondLst>
                                    <p:cond delay="0"/>
                                  </p:stCondLst>
                                  <p:childTnLst>
                                    <p:animEffect transition="out" filter="dissolv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9" grpId="0"/>
      <p:bldP spid="20"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Deleting a first node of the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ALGORITHM: DELFIRST (First)</a:t>
            </a:r>
          </a:p>
          <a:p>
            <a:pPr>
              <a:buNone/>
            </a:pPr>
            <a:r>
              <a:rPr lang="en-US" b="1" dirty="0"/>
              <a:t>Step 1:</a:t>
            </a:r>
            <a:r>
              <a:rPr lang="en-US" dirty="0"/>
              <a:t> [Check for empty list]</a:t>
            </a:r>
          </a:p>
          <a:p>
            <a:pPr>
              <a:buNone/>
            </a:pPr>
            <a:r>
              <a:rPr lang="en-US" dirty="0"/>
              <a:t>		if (First = NULL)</a:t>
            </a:r>
          </a:p>
          <a:p>
            <a:pPr>
              <a:buNone/>
            </a:pPr>
            <a:r>
              <a:rPr lang="en-US" dirty="0"/>
              <a:t>		then</a:t>
            </a:r>
          </a:p>
          <a:p>
            <a:pPr>
              <a:buNone/>
            </a:pPr>
            <a:r>
              <a:rPr lang="en-US" dirty="0"/>
              <a:t>			Write ("Linked list is empty and Underflow")</a:t>
            </a:r>
          </a:p>
          <a:p>
            <a:pPr>
              <a:buNone/>
            </a:pPr>
            <a:r>
              <a:rPr lang="en-US" dirty="0"/>
              <a:t>		Exit</a:t>
            </a:r>
          </a:p>
          <a:p>
            <a:pPr>
              <a:buNone/>
            </a:pPr>
            <a:r>
              <a:rPr lang="en-US" b="1" dirty="0"/>
              <a:t>Step 2</a:t>
            </a:r>
            <a:r>
              <a:rPr lang="en-US" dirty="0"/>
              <a:t>: [Delete first node]</a:t>
            </a:r>
          </a:p>
          <a:p>
            <a:pPr>
              <a:buNone/>
            </a:pPr>
            <a:r>
              <a:rPr lang="en-US" dirty="0"/>
              <a:t>		If (LINK[First] =NULL)</a:t>
            </a:r>
          </a:p>
          <a:p>
            <a:pPr>
              <a:buNone/>
            </a:pPr>
            <a:r>
              <a:rPr lang="en-US" dirty="0"/>
              <a:t>			Free (First)</a:t>
            </a:r>
          </a:p>
          <a:p>
            <a:pPr>
              <a:buNone/>
            </a:pPr>
            <a:r>
              <a:rPr lang="en-US" dirty="0"/>
              <a:t>		[Now list is empty]</a:t>
            </a:r>
          </a:p>
          <a:p>
            <a:pPr>
              <a:buNone/>
            </a:pPr>
            <a:r>
              <a:rPr lang="en-US" dirty="0"/>
              <a:t>			First &lt;- NULL</a:t>
            </a:r>
          </a:p>
        </p:txBody>
      </p:sp>
    </p:spTree>
    <p:extLst>
      <p:ext uri="{BB962C8B-B14F-4D97-AF65-F5344CB8AC3E}">
        <p14:creationId xmlns:p14="http://schemas.microsoft.com/office/powerpoint/2010/main" val="21773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Deleting a first node of the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Step 3</a:t>
            </a:r>
            <a:r>
              <a:rPr lang="en-US" dirty="0"/>
              <a:t>: [If more than one node exist]</a:t>
            </a:r>
          </a:p>
          <a:p>
            <a:pPr lvl="0" fontAlgn="base">
              <a:buNone/>
            </a:pPr>
            <a:r>
              <a:rPr lang="en-US" dirty="0"/>
              <a:t>		  [Assign address of first node to PTR]</a:t>
            </a:r>
          </a:p>
          <a:p>
            <a:pPr>
              <a:buNone/>
            </a:pPr>
            <a:r>
              <a:rPr lang="en-US" dirty="0"/>
              <a:t>			PTR &lt;- First</a:t>
            </a:r>
          </a:p>
          <a:p>
            <a:pPr lvl="0" fontAlgn="base">
              <a:buNone/>
            </a:pPr>
            <a:r>
              <a:rPr lang="en-US" dirty="0"/>
              <a:t>		  [Move First pointer to second node]</a:t>
            </a:r>
          </a:p>
          <a:p>
            <a:pPr>
              <a:buNone/>
            </a:pPr>
            <a:r>
              <a:rPr lang="en-US" dirty="0"/>
              <a:t>			First &lt;- LINK(PTR)</a:t>
            </a:r>
          </a:p>
          <a:p>
            <a:pPr lvl="0" fontAlgn="base">
              <a:buNone/>
            </a:pPr>
            <a:r>
              <a:rPr lang="en-US" dirty="0"/>
              <a:t>		  [Delete node &amp; free space]</a:t>
            </a:r>
          </a:p>
          <a:p>
            <a:pPr>
              <a:buNone/>
            </a:pPr>
            <a:r>
              <a:rPr lang="en-US" dirty="0"/>
              <a:t>			Free (PTR)</a:t>
            </a:r>
          </a:p>
          <a:p>
            <a:pPr>
              <a:buNone/>
            </a:pPr>
            <a:r>
              <a:rPr lang="en-US" b="1" dirty="0"/>
              <a:t>Step 4</a:t>
            </a:r>
            <a:r>
              <a:rPr lang="en-US" dirty="0"/>
              <a:t>: [Finished]</a:t>
            </a:r>
          </a:p>
          <a:p>
            <a:pPr>
              <a:buNone/>
            </a:pPr>
            <a:r>
              <a:rPr lang="en-US" dirty="0"/>
              <a:t>		Exit</a:t>
            </a:r>
          </a:p>
        </p:txBody>
      </p:sp>
    </p:spTree>
    <p:extLst>
      <p:ext uri="{BB962C8B-B14F-4D97-AF65-F5344CB8AC3E}">
        <p14:creationId xmlns:p14="http://schemas.microsoft.com/office/powerpoint/2010/main" val="21773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500" y="381000"/>
            <a:ext cx="8763000" cy="808037"/>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IN" dirty="0"/>
              <a:t>Pointer</a:t>
            </a:r>
          </a:p>
        </p:txBody>
      </p:sp>
      <p:sp>
        <p:nvSpPr>
          <p:cNvPr id="3" name="Content Placeholder 2"/>
          <p:cNvSpPr txBox="1">
            <a:spLocks/>
          </p:cNvSpPr>
          <p:nvPr/>
        </p:nvSpPr>
        <p:spPr>
          <a:xfrm>
            <a:off x="190500" y="1265237"/>
            <a:ext cx="8953500" cy="5592763"/>
          </a:xfrm>
          <a:prstGeom prst="rect">
            <a:avLst/>
          </a:prstGeom>
        </p:spPr>
        <p:txBody>
          <a:bodyPr>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pPr marL="0" indent="0">
              <a:buNone/>
            </a:pPr>
            <a:r>
              <a:rPr lang="en-US" b="1" dirty="0"/>
              <a:t>Declaration of pointers</a:t>
            </a:r>
          </a:p>
          <a:p>
            <a:r>
              <a:rPr lang="en-US" dirty="0"/>
              <a:t>Syntax: </a:t>
            </a:r>
            <a:r>
              <a:rPr lang="en-US" dirty="0" err="1"/>
              <a:t>data_type</a:t>
            </a:r>
            <a:r>
              <a:rPr lang="en-US" dirty="0"/>
              <a:t> *</a:t>
            </a:r>
            <a:r>
              <a:rPr lang="en-US" dirty="0" err="1"/>
              <a:t>pt_name</a:t>
            </a:r>
            <a:r>
              <a:rPr lang="en-US" dirty="0"/>
              <a:t>;</a:t>
            </a:r>
          </a:p>
          <a:p>
            <a:r>
              <a:rPr lang="en-US" dirty="0"/>
              <a:t>Example: </a:t>
            </a:r>
            <a:r>
              <a:rPr lang="en-US" dirty="0" err="1"/>
              <a:t>int</a:t>
            </a:r>
            <a:r>
              <a:rPr lang="en-US" dirty="0"/>
              <a:t> *ID, float *q, char *c;</a:t>
            </a:r>
          </a:p>
          <a:p>
            <a:pPr lvl="0" fontAlgn="base"/>
            <a:r>
              <a:rPr lang="en-US" dirty="0"/>
              <a:t>The asterisk (*) tells that the variable </a:t>
            </a:r>
            <a:r>
              <a:rPr lang="en-US" dirty="0" err="1"/>
              <a:t>pt</a:t>
            </a:r>
            <a:r>
              <a:rPr lang="en-US" dirty="0"/>
              <a:t> name is a pointer variable.</a:t>
            </a:r>
          </a:p>
          <a:p>
            <a:pPr lvl="0" fontAlgn="base"/>
            <a:r>
              <a:rPr lang="en-US" dirty="0" err="1"/>
              <a:t>pt_name</a:t>
            </a:r>
            <a:r>
              <a:rPr lang="en-US" dirty="0"/>
              <a:t> needs a memory location to store address of another </a:t>
            </a:r>
            <a:r>
              <a:rPr lang="en-US" dirty="0" err="1"/>
              <a:t>variabie</a:t>
            </a:r>
            <a:r>
              <a:rPr lang="en-US" dirty="0"/>
              <a:t>.</a:t>
            </a:r>
          </a:p>
          <a:p>
            <a:pPr lvl="0" fontAlgn="base"/>
            <a:r>
              <a:rPr lang="en-US" dirty="0" err="1"/>
              <a:t>pt_name</a:t>
            </a:r>
            <a:r>
              <a:rPr lang="en-US" dirty="0"/>
              <a:t> points to a variable of type </a:t>
            </a:r>
            <a:r>
              <a:rPr lang="en-US" dirty="0" err="1"/>
              <a:t>data_type</a:t>
            </a:r>
            <a:r>
              <a:rPr lang="en-US" dirty="0"/>
              <a:t>.</a:t>
            </a:r>
          </a:p>
          <a:p>
            <a:pPr marL="0" indent="0">
              <a:buNone/>
            </a:pPr>
            <a:endParaRPr lang="en-IN" dirty="0"/>
          </a:p>
          <a:p>
            <a:endParaRPr lang="en-IN" dirty="0"/>
          </a:p>
          <a:p>
            <a:pPr>
              <a:buFont typeface="Arial" pitchFamily="34" charset="0"/>
              <a:buNone/>
            </a:pP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189037"/>
            <a:ext cx="5162550" cy="2443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54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90600"/>
          </a:xfrm>
        </p:spPr>
        <p:txBody>
          <a:bodyPr>
            <a:normAutofit fontScale="90000"/>
          </a:bodyPr>
          <a:lstStyle/>
          <a:p>
            <a:r>
              <a:rPr lang="en-US" dirty="0"/>
              <a:t>Deleting a last node from given linked list</a:t>
            </a:r>
          </a:p>
        </p:txBody>
      </p:sp>
      <p:sp>
        <p:nvSpPr>
          <p:cNvPr id="4" name="Rectangle 3"/>
          <p:cNvSpPr/>
          <p:nvPr/>
        </p:nvSpPr>
        <p:spPr>
          <a:xfrm>
            <a:off x="2514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121</a:t>
            </a:r>
          </a:p>
        </p:txBody>
      </p:sp>
      <p:sp>
        <p:nvSpPr>
          <p:cNvPr id="5" name="Rectangle 4"/>
          <p:cNvSpPr/>
          <p:nvPr/>
        </p:nvSpPr>
        <p:spPr>
          <a:xfrm>
            <a:off x="35052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4876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276</a:t>
            </a:r>
          </a:p>
        </p:txBody>
      </p:sp>
      <p:sp>
        <p:nvSpPr>
          <p:cNvPr id="9" name="Rectangle 8"/>
          <p:cNvSpPr/>
          <p:nvPr/>
        </p:nvSpPr>
        <p:spPr>
          <a:xfrm>
            <a:off x="5867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7086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147</a:t>
            </a:r>
          </a:p>
        </p:txBody>
      </p:sp>
      <p:sp>
        <p:nvSpPr>
          <p:cNvPr id="11" name="Rectangle 10"/>
          <p:cNvSpPr/>
          <p:nvPr/>
        </p:nvSpPr>
        <p:spPr>
          <a:xfrm>
            <a:off x="80772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2" name="Rectangle 11"/>
          <p:cNvSpPr/>
          <p:nvPr/>
        </p:nvSpPr>
        <p:spPr>
          <a:xfrm>
            <a:off x="1524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854</a:t>
            </a:r>
          </a:p>
        </p:txBody>
      </p:sp>
      <p:sp>
        <p:nvSpPr>
          <p:cNvPr id="13" name="Rectangle 12"/>
          <p:cNvSpPr/>
          <p:nvPr/>
        </p:nvSpPr>
        <p:spPr>
          <a:xfrm>
            <a:off x="11430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1001</a:t>
            </a:r>
          </a:p>
        </p:txBody>
      </p:sp>
      <p:sp>
        <p:nvSpPr>
          <p:cNvPr id="16" name="TextBox 15"/>
          <p:cNvSpPr txBox="1"/>
          <p:nvPr/>
        </p:nvSpPr>
        <p:spPr>
          <a:xfrm>
            <a:off x="31242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54745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76843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826373" y="3429000"/>
            <a:ext cx="697627" cy="369332"/>
          </a:xfrm>
          <a:prstGeom prst="rect">
            <a:avLst/>
          </a:prstGeom>
          <a:noFill/>
        </p:spPr>
        <p:txBody>
          <a:bodyPr wrap="none" rtlCol="0">
            <a:spAutoFit/>
          </a:bodyPr>
          <a:lstStyle/>
          <a:p>
            <a:r>
              <a:rPr lang="en-US" dirty="0"/>
              <a:t>2004</a:t>
            </a:r>
          </a:p>
        </p:txBody>
      </p:sp>
      <p:cxnSp>
        <p:nvCxnSpPr>
          <p:cNvPr id="28" name="Straight Arrow Connector 27"/>
          <p:cNvCxnSpPr>
            <a:endCxn id="8" idx="1"/>
          </p:cNvCxnSpPr>
          <p:nvPr/>
        </p:nvCxnSpPr>
        <p:spPr>
          <a:xfrm>
            <a:off x="42672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66294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2057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9085" y="3886200"/>
            <a:ext cx="851515" cy="369332"/>
          </a:xfrm>
          <a:prstGeom prst="rect">
            <a:avLst/>
          </a:prstGeom>
          <a:noFill/>
        </p:spPr>
        <p:txBody>
          <a:bodyPr wrap="none" rtlCol="0">
            <a:spAutoFit/>
          </a:bodyPr>
          <a:lstStyle/>
          <a:p>
            <a:r>
              <a:rPr lang="en-US" dirty="0"/>
              <a:t>FIRST</a:t>
            </a:r>
          </a:p>
        </p:txBody>
      </p:sp>
      <p:cxnSp>
        <p:nvCxnSpPr>
          <p:cNvPr id="24" name="Straight Arrow Connector 23"/>
          <p:cNvCxnSpPr/>
          <p:nvPr/>
        </p:nvCxnSpPr>
        <p:spPr>
          <a:xfrm rot="16200000" flipV="1">
            <a:off x="263371"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5854829" y="2907268"/>
            <a:ext cx="774571" cy="369332"/>
          </a:xfrm>
          <a:prstGeom prst="rect">
            <a:avLst/>
          </a:prstGeom>
          <a:noFill/>
        </p:spPr>
        <p:txBody>
          <a:bodyPr wrap="none" rtlCol="0">
            <a:spAutoFit/>
          </a:bodyPr>
          <a:lstStyle/>
          <a:p>
            <a:r>
              <a:rPr lang="en-US" dirty="0"/>
              <a:t>NULL</a:t>
            </a:r>
          </a:p>
        </p:txBody>
      </p:sp>
      <p:sp>
        <p:nvSpPr>
          <p:cNvPr id="22" name="TextBox 21"/>
          <p:cNvSpPr txBox="1"/>
          <p:nvPr/>
        </p:nvSpPr>
        <p:spPr>
          <a:xfrm>
            <a:off x="5334000" y="2286000"/>
            <a:ext cx="1371600" cy="369332"/>
          </a:xfrm>
          <a:prstGeom prst="rect">
            <a:avLst/>
          </a:prstGeom>
          <a:noFill/>
        </p:spPr>
        <p:txBody>
          <a:bodyPr wrap="square" rtlCol="0">
            <a:spAutoFit/>
          </a:bodyPr>
          <a:lstStyle/>
          <a:p>
            <a:r>
              <a:rPr lang="en-US" dirty="0"/>
              <a:t>PREPTR</a:t>
            </a:r>
          </a:p>
        </p:txBody>
      </p:sp>
      <p:sp>
        <p:nvSpPr>
          <p:cNvPr id="26" name="TextBox 25"/>
          <p:cNvSpPr txBox="1"/>
          <p:nvPr/>
        </p:nvSpPr>
        <p:spPr>
          <a:xfrm>
            <a:off x="7543800" y="2286000"/>
            <a:ext cx="762000" cy="369332"/>
          </a:xfrm>
          <a:prstGeom prst="rect">
            <a:avLst/>
          </a:prstGeom>
          <a:noFill/>
        </p:spPr>
        <p:txBody>
          <a:bodyPr wrap="square" rtlCol="0">
            <a:spAutoFit/>
          </a:bodyPr>
          <a:lstStyle/>
          <a:p>
            <a:r>
              <a:rPr lang="en-US" dirty="0"/>
              <a:t>PTR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9">
                                            <p:txEl>
                                              <p:pRg st="0" end="0"/>
                                            </p:txEl>
                                          </p:spTgt>
                                        </p:tgtEl>
                                      </p:cBhvr>
                                    </p:animEffect>
                                    <p:set>
                                      <p:cBhvr>
                                        <p:cTn id="12"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0" nodeType="clickEffect">
                                  <p:stCondLst>
                                    <p:cond delay="0"/>
                                  </p:stCondLst>
                                  <p:childTnLst>
                                    <p:animEffect transition="out" filter="dissolv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a last node from given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ALGORITHM: DELLAST (First)</a:t>
            </a:r>
          </a:p>
          <a:p>
            <a:pPr>
              <a:buNone/>
            </a:pPr>
            <a:r>
              <a:rPr lang="en-US" b="1" dirty="0"/>
              <a:t>Step 1</a:t>
            </a:r>
            <a:r>
              <a:rPr lang="en-US" dirty="0"/>
              <a:t>: [Check for empty list]</a:t>
            </a:r>
          </a:p>
          <a:p>
            <a:pPr>
              <a:buNone/>
            </a:pPr>
            <a:r>
              <a:rPr lang="en-US" dirty="0"/>
              <a:t>		If (First = NULL)</a:t>
            </a:r>
          </a:p>
          <a:p>
            <a:pPr>
              <a:buNone/>
            </a:pPr>
            <a:r>
              <a:rPr lang="en-US" dirty="0"/>
              <a:t>		then</a:t>
            </a:r>
          </a:p>
          <a:p>
            <a:pPr>
              <a:buNone/>
            </a:pPr>
            <a:r>
              <a:rPr lang="en-US" dirty="0"/>
              <a:t>			 Write ("Linked list is empty and Underflow")</a:t>
            </a:r>
          </a:p>
          <a:p>
            <a:pPr>
              <a:buNone/>
            </a:pPr>
            <a:r>
              <a:rPr lang="en-US" dirty="0"/>
              <a:t>		Exit</a:t>
            </a:r>
          </a:p>
          <a:p>
            <a:pPr>
              <a:buNone/>
            </a:pPr>
            <a:r>
              <a:rPr lang="en-US" b="1" dirty="0"/>
              <a:t>Step 2</a:t>
            </a:r>
            <a:r>
              <a:rPr lang="en-US" dirty="0"/>
              <a:t>: [Assign address of first node to PTR]</a:t>
            </a:r>
          </a:p>
          <a:p>
            <a:pPr>
              <a:buNone/>
            </a:pPr>
            <a:r>
              <a:rPr lang="en-US" dirty="0"/>
              <a:t>		PTR &lt;- First</a:t>
            </a:r>
          </a:p>
        </p:txBody>
      </p:sp>
    </p:spTree>
    <p:extLst>
      <p:ext uri="{BB962C8B-B14F-4D97-AF65-F5344CB8AC3E}">
        <p14:creationId xmlns:p14="http://schemas.microsoft.com/office/powerpoint/2010/main" val="406745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a last node from given linked list</a:t>
            </a:r>
          </a:p>
        </p:txBody>
      </p:sp>
      <p:sp>
        <p:nvSpPr>
          <p:cNvPr id="3" name="Content Placeholder 2"/>
          <p:cNvSpPr>
            <a:spLocks noGrp="1"/>
          </p:cNvSpPr>
          <p:nvPr>
            <p:ph idx="1"/>
          </p:nvPr>
        </p:nvSpPr>
        <p:spPr>
          <a:xfrm>
            <a:off x="457200" y="1447800"/>
            <a:ext cx="8686800" cy="4876800"/>
          </a:xfrm>
        </p:spPr>
        <p:txBody>
          <a:bodyPr>
            <a:normAutofit/>
          </a:bodyPr>
          <a:lstStyle/>
          <a:p>
            <a:pPr>
              <a:buNone/>
            </a:pPr>
            <a:r>
              <a:rPr lang="en-US" b="1" dirty="0"/>
              <a:t>Step 3</a:t>
            </a:r>
            <a:r>
              <a:rPr lang="en-US" dirty="0"/>
              <a:t>: [Traverse the list till last node is reached]</a:t>
            </a:r>
          </a:p>
          <a:p>
            <a:pPr>
              <a:buNone/>
            </a:pPr>
            <a:r>
              <a:rPr lang="en-US" dirty="0"/>
              <a:t>		Repeat while (LINK[PTR] &lt;&gt; NULL)</a:t>
            </a:r>
          </a:p>
          <a:p>
            <a:pPr>
              <a:buNone/>
            </a:pPr>
            <a:r>
              <a:rPr lang="en-US" dirty="0"/>
              <a:t>			PREPTR&lt;-PTR</a:t>
            </a:r>
          </a:p>
          <a:p>
            <a:pPr>
              <a:buNone/>
            </a:pPr>
            <a:r>
              <a:rPr lang="en-US" dirty="0"/>
              <a:t>			PTR &lt;- LINK[PTR]</a:t>
            </a:r>
          </a:p>
          <a:p>
            <a:pPr>
              <a:buNone/>
            </a:pPr>
            <a:r>
              <a:rPr lang="en-US" b="1" dirty="0"/>
              <a:t>Step 4</a:t>
            </a:r>
            <a:r>
              <a:rPr lang="en-US" dirty="0"/>
              <a:t>: [Assign link of PREPTR to NULL which will terminates the list]</a:t>
            </a:r>
          </a:p>
          <a:p>
            <a:pPr>
              <a:buNone/>
            </a:pPr>
            <a:r>
              <a:rPr lang="en-US" dirty="0"/>
              <a:t>		LINK[PREPTR] &lt;- NULL</a:t>
            </a:r>
          </a:p>
          <a:p>
            <a:pPr>
              <a:buNone/>
            </a:pPr>
            <a:r>
              <a:rPr lang="en-US" dirty="0"/>
              <a:t>		Free (PTR)</a:t>
            </a:r>
          </a:p>
          <a:p>
            <a:pPr>
              <a:buNone/>
            </a:pPr>
            <a:r>
              <a:rPr lang="en-US" b="1" dirty="0"/>
              <a:t>Step 5</a:t>
            </a:r>
            <a:r>
              <a:rPr lang="en-US" dirty="0"/>
              <a:t>: [Finished]</a:t>
            </a:r>
          </a:p>
          <a:p>
            <a:pPr>
              <a:buNone/>
            </a:pPr>
            <a:r>
              <a:rPr lang="en-US" dirty="0"/>
              <a:t>		Exit</a:t>
            </a:r>
          </a:p>
        </p:txBody>
      </p:sp>
    </p:spTree>
    <p:extLst>
      <p:ext uri="{BB962C8B-B14F-4D97-AF65-F5344CB8AC3E}">
        <p14:creationId xmlns:p14="http://schemas.microsoft.com/office/powerpoint/2010/main" val="406745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90600"/>
          </a:xfrm>
        </p:spPr>
        <p:txBody>
          <a:bodyPr>
            <a:normAutofit fontScale="90000"/>
          </a:bodyPr>
          <a:lstStyle/>
          <a:p>
            <a:r>
              <a:rPr lang="en-US" dirty="0"/>
              <a:t>Deleting a given node from the linked list</a:t>
            </a:r>
          </a:p>
        </p:txBody>
      </p:sp>
      <p:sp>
        <p:nvSpPr>
          <p:cNvPr id="4" name="Rectangle 3"/>
          <p:cNvSpPr/>
          <p:nvPr/>
        </p:nvSpPr>
        <p:spPr>
          <a:xfrm>
            <a:off x="2514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121</a:t>
            </a:r>
          </a:p>
        </p:txBody>
      </p:sp>
      <p:sp>
        <p:nvSpPr>
          <p:cNvPr id="5" name="Rectangle 4"/>
          <p:cNvSpPr/>
          <p:nvPr/>
        </p:nvSpPr>
        <p:spPr>
          <a:xfrm>
            <a:off x="35052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1002</a:t>
            </a:r>
          </a:p>
        </p:txBody>
      </p:sp>
      <p:sp>
        <p:nvSpPr>
          <p:cNvPr id="8" name="Rectangle 7"/>
          <p:cNvSpPr/>
          <p:nvPr/>
        </p:nvSpPr>
        <p:spPr>
          <a:xfrm>
            <a:off x="48768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276</a:t>
            </a:r>
          </a:p>
        </p:txBody>
      </p:sp>
      <p:sp>
        <p:nvSpPr>
          <p:cNvPr id="9" name="Rectangle 8"/>
          <p:cNvSpPr/>
          <p:nvPr/>
        </p:nvSpPr>
        <p:spPr>
          <a:xfrm>
            <a:off x="5867400" y="2743200"/>
            <a:ext cx="7620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1003</a:t>
            </a:r>
          </a:p>
        </p:txBody>
      </p:sp>
      <p:sp>
        <p:nvSpPr>
          <p:cNvPr id="10" name="Rectangle 9"/>
          <p:cNvSpPr/>
          <p:nvPr/>
        </p:nvSpPr>
        <p:spPr>
          <a:xfrm>
            <a:off x="70866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147</a:t>
            </a:r>
          </a:p>
        </p:txBody>
      </p:sp>
      <p:sp>
        <p:nvSpPr>
          <p:cNvPr id="11" name="Rectangle 10"/>
          <p:cNvSpPr/>
          <p:nvPr/>
        </p:nvSpPr>
        <p:spPr>
          <a:xfrm>
            <a:off x="80772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NULL</a:t>
            </a:r>
          </a:p>
        </p:txBody>
      </p:sp>
      <p:sp>
        <p:nvSpPr>
          <p:cNvPr id="12" name="Rectangle 11"/>
          <p:cNvSpPr/>
          <p:nvPr/>
        </p:nvSpPr>
        <p:spPr>
          <a:xfrm>
            <a:off x="152400" y="2743200"/>
            <a:ext cx="990600" cy="6096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854</a:t>
            </a:r>
          </a:p>
        </p:txBody>
      </p:sp>
      <p:sp>
        <p:nvSpPr>
          <p:cNvPr id="13" name="Rectangle 12"/>
          <p:cNvSpPr/>
          <p:nvPr/>
        </p:nvSpPr>
        <p:spPr>
          <a:xfrm>
            <a:off x="1143000" y="2743200"/>
            <a:ext cx="914400" cy="6096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1001</a:t>
            </a:r>
          </a:p>
        </p:txBody>
      </p:sp>
      <p:sp>
        <p:nvSpPr>
          <p:cNvPr id="16" name="TextBox 15"/>
          <p:cNvSpPr txBox="1"/>
          <p:nvPr/>
        </p:nvSpPr>
        <p:spPr>
          <a:xfrm>
            <a:off x="3124200" y="3429000"/>
            <a:ext cx="762000" cy="369332"/>
          </a:xfrm>
          <a:prstGeom prst="rect">
            <a:avLst/>
          </a:prstGeom>
          <a:noFill/>
        </p:spPr>
        <p:txBody>
          <a:bodyPr wrap="square" rtlCol="0">
            <a:spAutoFit/>
          </a:bodyPr>
          <a:lstStyle/>
          <a:p>
            <a:r>
              <a:rPr lang="en-US" dirty="0"/>
              <a:t>1001</a:t>
            </a:r>
          </a:p>
        </p:txBody>
      </p:sp>
      <p:sp>
        <p:nvSpPr>
          <p:cNvPr id="17" name="TextBox 16"/>
          <p:cNvSpPr txBox="1"/>
          <p:nvPr/>
        </p:nvSpPr>
        <p:spPr>
          <a:xfrm>
            <a:off x="5474573" y="3429000"/>
            <a:ext cx="697627" cy="369332"/>
          </a:xfrm>
          <a:prstGeom prst="rect">
            <a:avLst/>
          </a:prstGeom>
          <a:noFill/>
        </p:spPr>
        <p:txBody>
          <a:bodyPr wrap="none" rtlCol="0">
            <a:spAutoFit/>
          </a:bodyPr>
          <a:lstStyle/>
          <a:p>
            <a:r>
              <a:rPr lang="en-US" dirty="0"/>
              <a:t>1002</a:t>
            </a:r>
          </a:p>
        </p:txBody>
      </p:sp>
      <p:sp>
        <p:nvSpPr>
          <p:cNvPr id="18" name="TextBox 17"/>
          <p:cNvSpPr txBox="1"/>
          <p:nvPr/>
        </p:nvSpPr>
        <p:spPr>
          <a:xfrm>
            <a:off x="7684373" y="3429000"/>
            <a:ext cx="697627" cy="369332"/>
          </a:xfrm>
          <a:prstGeom prst="rect">
            <a:avLst/>
          </a:prstGeom>
          <a:noFill/>
        </p:spPr>
        <p:txBody>
          <a:bodyPr wrap="none" rtlCol="0">
            <a:spAutoFit/>
          </a:bodyPr>
          <a:lstStyle/>
          <a:p>
            <a:r>
              <a:rPr lang="en-US" dirty="0"/>
              <a:t>1003</a:t>
            </a:r>
          </a:p>
        </p:txBody>
      </p:sp>
      <p:sp>
        <p:nvSpPr>
          <p:cNvPr id="19" name="TextBox 18"/>
          <p:cNvSpPr txBox="1"/>
          <p:nvPr/>
        </p:nvSpPr>
        <p:spPr>
          <a:xfrm>
            <a:off x="826373" y="3429000"/>
            <a:ext cx="697627" cy="369332"/>
          </a:xfrm>
          <a:prstGeom prst="rect">
            <a:avLst/>
          </a:prstGeom>
          <a:noFill/>
        </p:spPr>
        <p:txBody>
          <a:bodyPr wrap="none" rtlCol="0">
            <a:spAutoFit/>
          </a:bodyPr>
          <a:lstStyle/>
          <a:p>
            <a:r>
              <a:rPr lang="en-US" dirty="0"/>
              <a:t>2004</a:t>
            </a:r>
          </a:p>
        </p:txBody>
      </p:sp>
      <p:cxnSp>
        <p:nvCxnSpPr>
          <p:cNvPr id="28" name="Straight Arrow Connector 27"/>
          <p:cNvCxnSpPr>
            <a:endCxn id="8" idx="1"/>
          </p:cNvCxnSpPr>
          <p:nvPr/>
        </p:nvCxnSpPr>
        <p:spPr>
          <a:xfrm>
            <a:off x="4267200" y="30480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a:endCxn id="10" idx="1"/>
          </p:cNvCxnSpPr>
          <p:nvPr/>
        </p:nvCxnSpPr>
        <p:spPr>
          <a:xfrm>
            <a:off x="6629400" y="30480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2057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9085" y="3886200"/>
            <a:ext cx="851515" cy="369332"/>
          </a:xfrm>
          <a:prstGeom prst="rect">
            <a:avLst/>
          </a:prstGeom>
          <a:noFill/>
        </p:spPr>
        <p:txBody>
          <a:bodyPr wrap="none" rtlCol="0">
            <a:spAutoFit/>
          </a:bodyPr>
          <a:lstStyle/>
          <a:p>
            <a:r>
              <a:rPr lang="en-US" dirty="0"/>
              <a:t>FIRST</a:t>
            </a:r>
          </a:p>
        </p:txBody>
      </p:sp>
      <p:cxnSp>
        <p:nvCxnSpPr>
          <p:cNvPr id="24" name="Straight Arrow Connector 23"/>
          <p:cNvCxnSpPr/>
          <p:nvPr/>
        </p:nvCxnSpPr>
        <p:spPr>
          <a:xfrm rot="16200000" flipV="1">
            <a:off x="263371" y="3616171"/>
            <a:ext cx="533400" cy="66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971800" y="2286000"/>
            <a:ext cx="1120820" cy="369332"/>
          </a:xfrm>
          <a:prstGeom prst="rect">
            <a:avLst/>
          </a:prstGeom>
          <a:noFill/>
        </p:spPr>
        <p:txBody>
          <a:bodyPr wrap="none" rtlCol="0">
            <a:spAutoFit/>
          </a:bodyPr>
          <a:lstStyle/>
          <a:p>
            <a:r>
              <a:rPr lang="en-US" dirty="0"/>
              <a:t>PREPTR</a:t>
            </a:r>
          </a:p>
        </p:txBody>
      </p:sp>
      <p:sp>
        <p:nvSpPr>
          <p:cNvPr id="26" name="TextBox 25"/>
          <p:cNvSpPr txBox="1"/>
          <p:nvPr/>
        </p:nvSpPr>
        <p:spPr>
          <a:xfrm>
            <a:off x="5525869" y="2286000"/>
            <a:ext cx="646331" cy="369332"/>
          </a:xfrm>
          <a:prstGeom prst="rect">
            <a:avLst/>
          </a:prstGeom>
          <a:noFill/>
        </p:spPr>
        <p:txBody>
          <a:bodyPr wrap="none" rtlCol="0">
            <a:spAutoFit/>
          </a:bodyPr>
          <a:lstStyle/>
          <a:p>
            <a:r>
              <a:rPr lang="en-US" dirty="0"/>
              <a:t>PTR</a:t>
            </a:r>
          </a:p>
        </p:txBody>
      </p:sp>
      <p:cxnSp>
        <p:nvCxnSpPr>
          <p:cNvPr id="35" name="Curved Connector 34"/>
          <p:cNvCxnSpPr>
            <a:endCxn id="10" idx="0"/>
          </p:cNvCxnSpPr>
          <p:nvPr/>
        </p:nvCxnSpPr>
        <p:spPr>
          <a:xfrm flipV="1">
            <a:off x="4267200" y="2743200"/>
            <a:ext cx="3314700" cy="152400"/>
          </a:xfrm>
          <a:prstGeom prst="curvedConnector4">
            <a:avLst>
              <a:gd name="adj1" fmla="val 11777"/>
              <a:gd name="adj2" fmla="val 564754"/>
            </a:avLst>
          </a:prstGeom>
          <a:ln>
            <a:tailEnd type="arrow"/>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3505200" y="2907268"/>
            <a:ext cx="697627" cy="369332"/>
          </a:xfrm>
          <a:prstGeom prst="rect">
            <a:avLst/>
          </a:prstGeom>
          <a:noFill/>
        </p:spPr>
        <p:txBody>
          <a:bodyPr wrap="none" rtlCol="0">
            <a:spAutoFit/>
          </a:bodyPr>
          <a:lstStyle/>
          <a:p>
            <a:r>
              <a:rPr lang="en-US" dirty="0"/>
              <a:t>1003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nodeType="clickEffect">
                                  <p:stCondLst>
                                    <p:cond delay="0"/>
                                  </p:stCondLst>
                                  <p:childTnLst>
                                    <p:animEffect transition="out" filter="dissolve">
                                      <p:cBhvr>
                                        <p:cTn id="15" dur="500"/>
                                        <p:tgtEl>
                                          <p:spTgt spid="5">
                                            <p:txEl>
                                              <p:pRg st="0" end="0"/>
                                            </p:txEl>
                                          </p:spTgt>
                                        </p:tgtEl>
                                      </p:cBhvr>
                                    </p:animEffect>
                                    <p:set>
                                      <p:cBhvr>
                                        <p:cTn id="16"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0" nodeType="clickEffect">
                                  <p:stCondLst>
                                    <p:cond delay="0"/>
                                  </p:stCondLst>
                                  <p:childTnLst>
                                    <p:animEffect transition="out" filter="dissolv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7" grpId="0"/>
      <p:bldP spid="26" grpId="0"/>
      <p:bldP spid="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a given node from the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ALGORITHM: DELPOS (N, First)</a:t>
            </a:r>
          </a:p>
          <a:p>
            <a:pPr>
              <a:buNone/>
            </a:pPr>
            <a:r>
              <a:rPr lang="en-US" b="1" dirty="0"/>
              <a:t>Step 1</a:t>
            </a:r>
            <a:r>
              <a:rPr lang="en-US" dirty="0"/>
              <a:t>: [Check for empty list]</a:t>
            </a:r>
          </a:p>
          <a:p>
            <a:pPr>
              <a:buNone/>
            </a:pPr>
            <a:r>
              <a:rPr lang="en-US" dirty="0"/>
              <a:t>		If (First = NULL)</a:t>
            </a:r>
          </a:p>
          <a:p>
            <a:pPr>
              <a:buNone/>
            </a:pPr>
            <a:r>
              <a:rPr lang="en-US" dirty="0"/>
              <a:t>		then</a:t>
            </a:r>
          </a:p>
          <a:p>
            <a:pPr>
              <a:buNone/>
            </a:pPr>
            <a:r>
              <a:rPr lang="en-US" dirty="0"/>
              <a:t>			 Write ("Linked list is empty and Underflow")</a:t>
            </a:r>
          </a:p>
          <a:p>
            <a:pPr>
              <a:buNone/>
            </a:pPr>
            <a:r>
              <a:rPr lang="en-US" dirty="0"/>
              <a:t>		Exit</a:t>
            </a:r>
          </a:p>
          <a:p>
            <a:pPr>
              <a:buNone/>
            </a:pPr>
            <a:r>
              <a:rPr lang="en-US" b="1" dirty="0"/>
              <a:t>Step 2</a:t>
            </a:r>
            <a:r>
              <a:rPr lang="en-US" dirty="0"/>
              <a:t>: [Read position]</a:t>
            </a:r>
          </a:p>
          <a:p>
            <a:pPr>
              <a:buNone/>
            </a:pPr>
            <a:r>
              <a:rPr lang="en-US" dirty="0"/>
              <a:t>		Read N</a:t>
            </a:r>
          </a:p>
          <a:p>
            <a:pPr>
              <a:buNone/>
            </a:pPr>
            <a:r>
              <a:rPr lang="en-US" b="1" dirty="0"/>
              <a:t>Step 3</a:t>
            </a:r>
            <a:r>
              <a:rPr lang="en-US" dirty="0"/>
              <a:t>:[Assign first node address to PTR &amp; PREPTR]</a:t>
            </a:r>
          </a:p>
          <a:p>
            <a:pPr>
              <a:buNone/>
            </a:pPr>
            <a:r>
              <a:rPr lang="en-US" dirty="0"/>
              <a:t>		PTR &lt;- First</a:t>
            </a:r>
          </a:p>
          <a:p>
            <a:pPr>
              <a:buNone/>
            </a:pPr>
            <a:r>
              <a:rPr lang="en-US" dirty="0"/>
              <a:t>		PREPTR &lt;- PTR</a:t>
            </a:r>
          </a:p>
          <a:p>
            <a:endParaRPr lang="en-US" dirty="0"/>
          </a:p>
        </p:txBody>
      </p:sp>
    </p:spTree>
    <p:extLst>
      <p:ext uri="{BB962C8B-B14F-4D97-AF65-F5344CB8AC3E}">
        <p14:creationId xmlns:p14="http://schemas.microsoft.com/office/powerpoint/2010/main" val="30208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a given node from the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Step 4</a:t>
            </a:r>
            <a:r>
              <a:rPr lang="en-US" dirty="0"/>
              <a:t>: [Reached at specific location]</a:t>
            </a:r>
          </a:p>
          <a:p>
            <a:pPr>
              <a:buNone/>
            </a:pPr>
            <a:r>
              <a:rPr lang="en-US" dirty="0"/>
              <a:t>		Repeat while( INFO[PTR] &lt;&gt; N)</a:t>
            </a:r>
          </a:p>
          <a:p>
            <a:pPr>
              <a:buNone/>
            </a:pPr>
            <a:r>
              <a:rPr lang="en-US" dirty="0"/>
              <a:t>			PREPTR &lt;- PTR</a:t>
            </a:r>
          </a:p>
          <a:p>
            <a:pPr>
              <a:buNone/>
            </a:pPr>
            <a:r>
              <a:rPr lang="en-US" dirty="0"/>
              <a:t>			PTR &lt;- LINK[PTR]</a:t>
            </a:r>
          </a:p>
          <a:p>
            <a:pPr>
              <a:buNone/>
            </a:pPr>
            <a:r>
              <a:rPr lang="en-US" b="1" dirty="0"/>
              <a:t>Step 5</a:t>
            </a:r>
            <a:r>
              <a:rPr lang="en-US" dirty="0"/>
              <a:t>:[Delete node &amp; free space]</a:t>
            </a:r>
          </a:p>
          <a:p>
            <a:pPr>
              <a:buNone/>
            </a:pPr>
            <a:r>
              <a:rPr lang="en-US" dirty="0"/>
              <a:t>		LINK[PREPTR] &lt;- LINK[PTR]</a:t>
            </a:r>
          </a:p>
          <a:p>
            <a:pPr>
              <a:buNone/>
            </a:pPr>
            <a:r>
              <a:rPr lang="en-US" dirty="0"/>
              <a:t>		Free (PTR)</a:t>
            </a:r>
          </a:p>
          <a:p>
            <a:pPr>
              <a:buNone/>
            </a:pPr>
            <a:r>
              <a:rPr lang="en-US" b="1" dirty="0"/>
              <a:t>Step 6</a:t>
            </a:r>
            <a:r>
              <a:rPr lang="en-US" dirty="0"/>
              <a:t>: [Finished]</a:t>
            </a:r>
          </a:p>
          <a:p>
            <a:pPr>
              <a:buNone/>
            </a:pPr>
            <a:r>
              <a:rPr lang="en-US" dirty="0"/>
              <a:t>		Exit</a:t>
            </a:r>
          </a:p>
          <a:p>
            <a:endParaRPr lang="en-US" dirty="0"/>
          </a:p>
        </p:txBody>
      </p:sp>
    </p:spTree>
    <p:extLst>
      <p:ext uri="{BB962C8B-B14F-4D97-AF65-F5344CB8AC3E}">
        <p14:creationId xmlns:p14="http://schemas.microsoft.com/office/powerpoint/2010/main" val="30208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Searching node from given linked list</a:t>
            </a: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buNone/>
            </a:pPr>
            <a:r>
              <a:rPr lang="en-US" b="1" dirty="0"/>
              <a:t>ALGORITHM: SEARCH (X, First)</a:t>
            </a:r>
          </a:p>
          <a:p>
            <a:pPr>
              <a:buNone/>
            </a:pPr>
            <a:r>
              <a:rPr lang="en-US" b="1" dirty="0"/>
              <a:t>Step 1</a:t>
            </a:r>
            <a:r>
              <a:rPr lang="en-US" dirty="0"/>
              <a:t>: [Check for empty list]</a:t>
            </a:r>
          </a:p>
          <a:p>
            <a:pPr>
              <a:buNone/>
            </a:pPr>
            <a:r>
              <a:rPr lang="en-US" dirty="0"/>
              <a:t>		If(First = NULL) Then</a:t>
            </a:r>
          </a:p>
          <a:p>
            <a:pPr>
              <a:buNone/>
            </a:pPr>
            <a:r>
              <a:rPr lang="en-US" dirty="0"/>
              <a:t>			 Write ("Linked list is empty and Underflow")</a:t>
            </a:r>
          </a:p>
          <a:p>
            <a:pPr>
              <a:buNone/>
            </a:pPr>
            <a:r>
              <a:rPr lang="en-US" dirty="0"/>
              <a:t>		Exit</a:t>
            </a:r>
          </a:p>
          <a:p>
            <a:pPr>
              <a:buNone/>
            </a:pPr>
            <a:r>
              <a:rPr lang="en-US" b="1" dirty="0"/>
              <a:t>Step 2</a:t>
            </a:r>
            <a:r>
              <a:rPr lang="en-US" dirty="0"/>
              <a:t>:[Initialize]</a:t>
            </a:r>
          </a:p>
          <a:p>
            <a:pPr>
              <a:buNone/>
            </a:pPr>
            <a:r>
              <a:rPr lang="en-US" dirty="0"/>
              <a:t>		Flag &lt;- 0</a:t>
            </a:r>
          </a:p>
          <a:p>
            <a:pPr>
              <a:buNone/>
            </a:pPr>
            <a:r>
              <a:rPr lang="en-US" dirty="0"/>
              <a:t>		PTR &lt;- First</a:t>
            </a:r>
          </a:p>
          <a:p>
            <a:pPr>
              <a:buNone/>
            </a:pPr>
            <a:r>
              <a:rPr lang="en-US" b="1" dirty="0"/>
              <a:t>Step 3</a:t>
            </a:r>
            <a:r>
              <a:rPr lang="en-US" dirty="0"/>
              <a:t>: [Traverse entire list for search X]</a:t>
            </a:r>
          </a:p>
          <a:p>
            <a:pPr>
              <a:buNone/>
            </a:pPr>
            <a:r>
              <a:rPr lang="en-US" dirty="0"/>
              <a:t>		Repeat while (LINK[PTR]&lt;&gt; NULL)</a:t>
            </a:r>
          </a:p>
          <a:p>
            <a:pPr>
              <a:buNone/>
            </a:pPr>
            <a:r>
              <a:rPr lang="en-US" dirty="0"/>
              <a:t>		If(INFO [PTR]= X) Then</a:t>
            </a:r>
          </a:p>
          <a:p>
            <a:pPr>
              <a:buNone/>
            </a:pPr>
            <a:r>
              <a:rPr lang="en-US" dirty="0"/>
              <a:t>			Flag &lt;-1</a:t>
            </a:r>
          </a:p>
          <a:p>
            <a:pPr>
              <a:buNone/>
            </a:pPr>
            <a:r>
              <a:rPr lang="en-US" dirty="0"/>
              <a:t>			PTR &lt;- LINK[PTR]</a:t>
            </a:r>
          </a:p>
        </p:txBody>
      </p:sp>
    </p:spTree>
    <p:extLst>
      <p:ext uri="{BB962C8B-B14F-4D97-AF65-F5344CB8AC3E}">
        <p14:creationId xmlns:p14="http://schemas.microsoft.com/office/powerpoint/2010/main" val="408147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Searching node from given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dirty="0"/>
              <a:t>		Else</a:t>
            </a:r>
          </a:p>
          <a:p>
            <a:pPr>
              <a:buNone/>
            </a:pPr>
            <a:r>
              <a:rPr lang="en-US" dirty="0"/>
              <a:t>			PTR &lt;- LINK[PTR]</a:t>
            </a:r>
          </a:p>
          <a:p>
            <a:pPr>
              <a:buNone/>
            </a:pPr>
            <a:r>
              <a:rPr lang="en-US" b="1" dirty="0"/>
              <a:t>Step 4</a:t>
            </a:r>
            <a:r>
              <a:rPr lang="en-US" dirty="0"/>
              <a:t>: [Check for node found or not]</a:t>
            </a:r>
          </a:p>
          <a:p>
            <a:pPr>
              <a:buNone/>
            </a:pPr>
            <a:r>
              <a:rPr lang="en-US" dirty="0"/>
              <a:t>		If(Flag =1)</a:t>
            </a:r>
          </a:p>
          <a:p>
            <a:pPr>
              <a:buNone/>
            </a:pPr>
            <a:r>
              <a:rPr lang="en-US" dirty="0"/>
              <a:t>		Then</a:t>
            </a:r>
          </a:p>
          <a:p>
            <a:pPr>
              <a:buNone/>
            </a:pPr>
            <a:r>
              <a:rPr lang="en-US" dirty="0"/>
              <a:t>			Write("Node found")</a:t>
            </a:r>
          </a:p>
          <a:p>
            <a:pPr>
              <a:buNone/>
            </a:pPr>
            <a:r>
              <a:rPr lang="en-US" dirty="0"/>
              <a:t>		Else</a:t>
            </a:r>
          </a:p>
          <a:p>
            <a:pPr>
              <a:buNone/>
            </a:pPr>
            <a:r>
              <a:rPr lang="en-US" dirty="0"/>
              <a:t>			Write(“Node not found")</a:t>
            </a:r>
          </a:p>
          <a:p>
            <a:pPr>
              <a:buNone/>
            </a:pPr>
            <a:r>
              <a:rPr lang="en-US" b="1" dirty="0"/>
              <a:t>Step 5</a:t>
            </a:r>
            <a:r>
              <a:rPr lang="en-US" dirty="0"/>
              <a:t>: [Finished]</a:t>
            </a:r>
          </a:p>
          <a:p>
            <a:pPr>
              <a:buNone/>
            </a:pPr>
            <a:r>
              <a:rPr lang="en-US" dirty="0"/>
              <a:t>		Exit</a:t>
            </a:r>
          </a:p>
        </p:txBody>
      </p:sp>
    </p:spTree>
    <p:extLst>
      <p:ext uri="{BB962C8B-B14F-4D97-AF65-F5344CB8AC3E}">
        <p14:creationId xmlns:p14="http://schemas.microsoft.com/office/powerpoint/2010/main" val="408147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Count number of node in the linked list</a:t>
            </a:r>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b="1" dirty="0"/>
              <a:t>ALGORITHM: COUNT(First)</a:t>
            </a:r>
          </a:p>
          <a:p>
            <a:pPr>
              <a:buNone/>
            </a:pPr>
            <a:r>
              <a:rPr lang="en-US" b="1" dirty="0"/>
              <a:t>Step 1</a:t>
            </a:r>
            <a:r>
              <a:rPr lang="en-US" dirty="0"/>
              <a:t>: [Initialize]</a:t>
            </a:r>
          </a:p>
          <a:p>
            <a:pPr>
              <a:buNone/>
            </a:pPr>
            <a:r>
              <a:rPr lang="en-US" dirty="0"/>
              <a:t>		count&lt;-0</a:t>
            </a:r>
          </a:p>
          <a:p>
            <a:pPr>
              <a:buNone/>
            </a:pPr>
            <a:r>
              <a:rPr lang="en-US" dirty="0"/>
              <a:t>		PTR &lt;- First</a:t>
            </a:r>
          </a:p>
          <a:p>
            <a:pPr>
              <a:buNone/>
            </a:pPr>
            <a:r>
              <a:rPr lang="en-US" b="1" dirty="0"/>
              <a:t>Step 2</a:t>
            </a:r>
            <a:r>
              <a:rPr lang="en-US" dirty="0"/>
              <a:t>: [Traverse the list until end of the list]</a:t>
            </a:r>
          </a:p>
          <a:p>
            <a:pPr>
              <a:buNone/>
            </a:pPr>
            <a:r>
              <a:rPr lang="en-US" dirty="0"/>
              <a:t>		Repeat while (LINK[PTR] &lt;&gt; NULL)</a:t>
            </a:r>
          </a:p>
          <a:p>
            <a:pPr>
              <a:buNone/>
            </a:pPr>
            <a:r>
              <a:rPr lang="en-US" dirty="0"/>
              <a:t>			count&lt;- count + 1</a:t>
            </a:r>
          </a:p>
          <a:p>
            <a:pPr>
              <a:buNone/>
            </a:pPr>
            <a:r>
              <a:rPr lang="en-US" dirty="0"/>
              <a:t>			PTR &lt;- LINK[PTR]</a:t>
            </a:r>
          </a:p>
          <a:p>
            <a:pPr>
              <a:buNone/>
            </a:pPr>
            <a:r>
              <a:rPr lang="en-US" b="1" dirty="0"/>
              <a:t>Step 3</a:t>
            </a:r>
            <a:r>
              <a:rPr lang="en-US" dirty="0"/>
              <a:t>: [Display Count]</a:t>
            </a:r>
          </a:p>
          <a:p>
            <a:pPr>
              <a:buNone/>
            </a:pPr>
            <a:r>
              <a:rPr lang="en-US" dirty="0"/>
              <a:t>		Write(count)</a:t>
            </a:r>
          </a:p>
          <a:p>
            <a:pPr>
              <a:buNone/>
            </a:pPr>
            <a:r>
              <a:rPr lang="en-US" b="1" dirty="0"/>
              <a:t>Step 4</a:t>
            </a:r>
            <a:r>
              <a:rPr lang="en-US" dirty="0"/>
              <a:t>: [Finished]</a:t>
            </a:r>
          </a:p>
          <a:p>
            <a:pPr>
              <a:buNone/>
            </a:pPr>
            <a:r>
              <a:rPr lang="en-US" dirty="0"/>
              <a:t>		Exit</a:t>
            </a:r>
          </a:p>
        </p:txBody>
      </p:sp>
    </p:spTree>
    <p:extLst>
      <p:ext uri="{BB962C8B-B14F-4D97-AF65-F5344CB8AC3E}">
        <p14:creationId xmlns:p14="http://schemas.microsoft.com/office/powerpoint/2010/main" val="536823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Circular Linked List</a:t>
            </a:r>
          </a:p>
        </p:txBody>
      </p:sp>
      <p:sp>
        <p:nvSpPr>
          <p:cNvPr id="3" name="Content Placeholder 2"/>
          <p:cNvSpPr>
            <a:spLocks noGrp="1"/>
          </p:cNvSpPr>
          <p:nvPr>
            <p:ph idx="1"/>
          </p:nvPr>
        </p:nvSpPr>
        <p:spPr>
          <a:xfrm>
            <a:off x="457200" y="1447800"/>
            <a:ext cx="8229600" cy="4876800"/>
          </a:xfrm>
        </p:spPr>
        <p:txBody>
          <a:bodyPr/>
          <a:lstStyle/>
          <a:p>
            <a:r>
              <a:rPr lang="en-US" dirty="0"/>
              <a:t>The pointer of the last node contains the address of the first node then this type of linked list is called Circular Linked List.</a:t>
            </a:r>
          </a:p>
          <a:p>
            <a:endParaRPr lang="en-US" dirty="0"/>
          </a:p>
          <a:p>
            <a:endParaRPr lang="en-US" dirty="0"/>
          </a:p>
          <a:p>
            <a:endParaRPr lang="en-US" dirty="0"/>
          </a:p>
          <a:p>
            <a:endParaRPr lang="en-US" dirty="0"/>
          </a:p>
          <a:p>
            <a:pPr lvl="0" fontAlgn="base"/>
            <a:r>
              <a:rPr lang="en-US" dirty="0"/>
              <a:t>From above diagram, we can see that the address of last node (LINK) doesn't contain NULL value.</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667000"/>
            <a:ext cx="5257800" cy="15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92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500" y="381000"/>
            <a:ext cx="8763000" cy="808037"/>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IN" dirty="0"/>
              <a:t>Structure</a:t>
            </a:r>
          </a:p>
        </p:txBody>
      </p:sp>
      <p:sp>
        <p:nvSpPr>
          <p:cNvPr id="3" name="Content Placeholder 2"/>
          <p:cNvSpPr txBox="1">
            <a:spLocks/>
          </p:cNvSpPr>
          <p:nvPr/>
        </p:nvSpPr>
        <p:spPr>
          <a:xfrm>
            <a:off x="190500" y="1265237"/>
            <a:ext cx="8953500" cy="5592763"/>
          </a:xfrm>
          <a:prstGeom prst="rect">
            <a:avLst/>
          </a:prstGeom>
        </p:spPr>
        <p:txBody>
          <a:bodyPr>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lvl="0" fontAlgn="base"/>
            <a:r>
              <a:rPr lang="en-US" dirty="0"/>
              <a:t>Structure is a collection of logically related data items of different data types grouped together under a single name.</a:t>
            </a:r>
          </a:p>
          <a:p>
            <a:pPr lvl="0" fontAlgn="base"/>
            <a:r>
              <a:rPr lang="en-US" dirty="0"/>
              <a:t>Structure is a user defined data type.</a:t>
            </a:r>
          </a:p>
          <a:p>
            <a:pPr lvl="0" fontAlgn="base"/>
            <a:r>
              <a:rPr lang="en-US" dirty="0"/>
              <a:t>Structure helps to organize complex data in a more meaningful way.</a:t>
            </a:r>
          </a:p>
          <a:p>
            <a:r>
              <a:rPr lang="en-US" dirty="0"/>
              <a:t>Syntax of Structure:</a:t>
            </a:r>
          </a:p>
          <a:p>
            <a:pPr marL="0" indent="0">
              <a:buNone/>
            </a:pPr>
            <a:r>
              <a:rPr lang="en-US" dirty="0"/>
              <a:t>   </a:t>
            </a:r>
            <a:r>
              <a:rPr lang="en-US" dirty="0" err="1"/>
              <a:t>struct</a:t>
            </a:r>
            <a:r>
              <a:rPr lang="en-US" dirty="0"/>
              <a:t> structure name</a:t>
            </a:r>
          </a:p>
          <a:p>
            <a:pPr marL="0" indent="0">
              <a:buNone/>
            </a:pPr>
            <a:r>
              <a:rPr lang="en-US" dirty="0"/>
              <a:t>   {</a:t>
            </a:r>
          </a:p>
          <a:p>
            <a:pPr marL="0" indent="0">
              <a:buNone/>
            </a:pPr>
            <a:r>
              <a:rPr lang="en-US" dirty="0"/>
              <a:t>	data type member1;</a:t>
            </a:r>
          </a:p>
          <a:p>
            <a:pPr marL="0" indent="0">
              <a:buNone/>
            </a:pPr>
            <a:r>
              <a:rPr lang="en-US" dirty="0"/>
              <a:t>	data type member2;</a:t>
            </a:r>
          </a:p>
          <a:p>
            <a:pPr marL="0" indent="0">
              <a:buNone/>
            </a:pPr>
            <a:r>
              <a:rPr lang="en-US" dirty="0"/>
              <a:t>   } ;</a:t>
            </a:r>
          </a:p>
        </p:txBody>
      </p:sp>
    </p:spTree>
    <p:extLst>
      <p:ext uri="{BB962C8B-B14F-4D97-AF65-F5344CB8AC3E}">
        <p14:creationId xmlns:p14="http://schemas.microsoft.com/office/powerpoint/2010/main" val="18565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Difference between Circular Linked List and Singly Linked List</a:t>
            </a:r>
          </a:p>
        </p:txBody>
      </p:sp>
      <p:sp>
        <p:nvSpPr>
          <p:cNvPr id="3" name="Content Placeholder 2"/>
          <p:cNvSpPr>
            <a:spLocks noGrp="1"/>
          </p:cNvSpPr>
          <p:nvPr>
            <p:ph idx="1"/>
          </p:nvPr>
        </p:nvSpPr>
        <p:spPr>
          <a:xfrm>
            <a:off x="457200" y="1447800"/>
            <a:ext cx="8229600" cy="4876800"/>
          </a:xfrm>
        </p:spPr>
        <p:txBody>
          <a:bodyPr>
            <a:normAutofit lnSpcReduction="10000"/>
          </a:bodyPr>
          <a:lstStyle/>
          <a:p>
            <a:pPr lvl="0" fontAlgn="base"/>
            <a:r>
              <a:rPr lang="en-US" dirty="0"/>
              <a:t>Every node is accessible from a given node that is from this given node, all nodes can be reached by chaining through the list.</a:t>
            </a:r>
          </a:p>
          <a:p>
            <a:pPr lvl="0" fontAlgn="base"/>
            <a:r>
              <a:rPr lang="en-US" dirty="0"/>
              <a:t>To delete a node from a singly linked list. It is require to have the first node's address.</a:t>
            </a:r>
          </a:p>
          <a:p>
            <a:r>
              <a:rPr lang="en-US" dirty="0"/>
              <a:t>Such a requirement does not exist for a circular linked list.</a:t>
            </a:r>
          </a:p>
          <a:p>
            <a:pPr lvl="0" fontAlgn="base"/>
            <a:r>
              <a:rPr lang="en-US" dirty="0"/>
              <a:t>Certain operation such as splitting, concatenation becomes more efficient in the circular list.</a:t>
            </a:r>
          </a:p>
          <a:p>
            <a:pPr lvl="0" fontAlgn="base"/>
            <a:r>
              <a:rPr lang="en-US" dirty="0"/>
              <a:t>The disadvantage of a circular list, it is possible to get into an infinite loop.</a:t>
            </a:r>
          </a:p>
          <a:p>
            <a:pPr lvl="0" fontAlgn="base"/>
            <a:r>
              <a:rPr lang="en-US" dirty="0"/>
              <a:t>In circular linked list, the detection of the end by placing a special node which can be easily identified in the circular list is called a list head.</a:t>
            </a:r>
          </a:p>
          <a:p>
            <a:endParaRPr lang="en-US" dirty="0"/>
          </a:p>
        </p:txBody>
      </p:sp>
    </p:spTree>
    <p:extLst>
      <p:ext uri="{BB962C8B-B14F-4D97-AF65-F5344CB8AC3E}">
        <p14:creationId xmlns:p14="http://schemas.microsoft.com/office/powerpoint/2010/main" val="262555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Difference between Circular Linked List and Singly Linked List</a:t>
            </a:r>
          </a:p>
        </p:txBody>
      </p:sp>
      <p:sp>
        <p:nvSpPr>
          <p:cNvPr id="3" name="Content Placeholder 2"/>
          <p:cNvSpPr>
            <a:spLocks noGrp="1"/>
          </p:cNvSpPr>
          <p:nvPr>
            <p:ph idx="1"/>
          </p:nvPr>
        </p:nvSpPr>
        <p:spPr>
          <a:xfrm>
            <a:off x="457200" y="1447800"/>
            <a:ext cx="8229600" cy="4876800"/>
          </a:xfrm>
        </p:spPr>
        <p:txBody>
          <a:bodyPr>
            <a:normAutofit/>
          </a:bodyPr>
          <a:lstStyle/>
          <a:p>
            <a:pPr lvl="0" fontAlgn="base"/>
            <a:endParaRPr lang="en-US" dirty="0"/>
          </a:p>
          <a:p>
            <a:pPr lvl="0" fontAlgn="base"/>
            <a:endParaRPr lang="en-US" dirty="0"/>
          </a:p>
          <a:p>
            <a:pPr lvl="0" fontAlgn="base"/>
            <a:endParaRPr lang="en-US" dirty="0"/>
          </a:p>
          <a:p>
            <a:pPr lvl="0" fontAlgn="base"/>
            <a:r>
              <a:rPr lang="en-US" dirty="0"/>
              <a:t>In above figure the variable HEAD indicates the address of the list head.</a:t>
            </a:r>
          </a:p>
          <a:p>
            <a:pPr lvl="0" fontAlgn="base"/>
            <a:r>
              <a:rPr lang="en-US" dirty="0"/>
              <a:t>The INFO field of list head is not used which is shown by shading the field.</a:t>
            </a:r>
          </a:p>
          <a:p>
            <a:pPr lvl="0" fontAlgn="base"/>
            <a:r>
              <a:rPr lang="en-US" dirty="0"/>
              <a:t>This list can never be empty, so there is no need to test for empty list in circular list algorithm.</a:t>
            </a:r>
          </a:p>
          <a:p>
            <a:pPr lvl="0" fontAlgn="base"/>
            <a:r>
              <a:rPr lang="en-US" dirty="0"/>
              <a:t>An empty list is represented by having link (Head) = Head.</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484407"/>
            <a:ext cx="7258050" cy="1182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320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Doubly Linked Linear Lists</a:t>
            </a:r>
          </a:p>
        </p:txBody>
      </p:sp>
      <p:sp>
        <p:nvSpPr>
          <p:cNvPr id="3" name="Content Placeholder 2"/>
          <p:cNvSpPr>
            <a:spLocks noGrp="1"/>
          </p:cNvSpPr>
          <p:nvPr>
            <p:ph idx="1"/>
          </p:nvPr>
        </p:nvSpPr>
        <p:spPr>
          <a:xfrm>
            <a:off x="457200" y="1447800"/>
            <a:ext cx="8229600" cy="4876800"/>
          </a:xfrm>
        </p:spPr>
        <p:txBody>
          <a:bodyPr>
            <a:normAutofit/>
          </a:bodyPr>
          <a:lstStyle/>
          <a:p>
            <a:pPr lvl="0" fontAlgn="base"/>
            <a:r>
              <a:rPr lang="en-US" dirty="0"/>
              <a:t>In Linear (Singly &amp; Circular Linked) list structure, traversing is possible in one direction only.</a:t>
            </a:r>
          </a:p>
          <a:p>
            <a:pPr lvl="0" fontAlgn="base"/>
            <a:r>
              <a:rPr lang="en-US" dirty="0"/>
              <a:t>Sometimes, it is required to traverse the list in either direction, forward or backward.</a:t>
            </a:r>
          </a:p>
          <a:p>
            <a:r>
              <a:rPr lang="en-US" dirty="0"/>
              <a:t>This property of linked list has two links field in a node instead of one.</a:t>
            </a:r>
          </a:p>
          <a:p>
            <a:pPr lvl="0" fontAlgn="base"/>
            <a:r>
              <a:rPr lang="en-US" dirty="0"/>
              <a:t>The links are denoted as predecessor and successor of a node.</a:t>
            </a:r>
          </a:p>
          <a:p>
            <a:pPr lvl="0" fontAlgn="base"/>
            <a:r>
              <a:rPr lang="en-US" dirty="0"/>
              <a:t>The link denoting the predecessor (Previous) of node is called left link and successor(Next) is called right link.</a:t>
            </a:r>
          </a:p>
          <a:p>
            <a:pPr lvl="0" fontAlgn="base"/>
            <a:r>
              <a:rPr lang="en-US" dirty="0"/>
              <a:t>A list containing this type of node is called doubly linked list or two way chain.</a:t>
            </a:r>
          </a:p>
          <a:p>
            <a:endParaRPr lang="en-US" dirty="0"/>
          </a:p>
        </p:txBody>
      </p:sp>
    </p:spTree>
    <p:extLst>
      <p:ext uri="{BB962C8B-B14F-4D97-AF65-F5344CB8AC3E}">
        <p14:creationId xmlns:p14="http://schemas.microsoft.com/office/powerpoint/2010/main" val="350773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a:t>Doubly Linked Linear Lists</a:t>
            </a:r>
          </a:p>
        </p:txBody>
      </p:sp>
      <p:sp>
        <p:nvSpPr>
          <p:cNvPr id="4" name="Content Placeholder 3"/>
          <p:cNvSpPr>
            <a:spLocks noGrp="1"/>
          </p:cNvSpPr>
          <p:nvPr>
            <p:ph idx="1"/>
          </p:nvPr>
        </p:nvSpPr>
        <p:spPr>
          <a:xfrm>
            <a:off x="457200" y="1447800"/>
            <a:ext cx="8229600" cy="4876800"/>
          </a:xfrm>
        </p:spPr>
        <p:txBody>
          <a:bodyPr>
            <a:normAutofit/>
          </a:bodyPr>
          <a:lstStyle/>
          <a:p>
            <a:endParaRPr lang="en-US" dirty="0"/>
          </a:p>
          <a:p>
            <a:endParaRPr lang="en-US" dirty="0"/>
          </a:p>
          <a:p>
            <a:pPr fontAlgn="base"/>
            <a:r>
              <a:rPr lang="en-US" dirty="0"/>
              <a:t>In above fig. L and R as pointers variable which represent left most node and right most node in the list.</a:t>
            </a:r>
          </a:p>
          <a:p>
            <a:pPr lvl="0" fontAlgn="base"/>
            <a:r>
              <a:rPr lang="en-US" dirty="0"/>
              <a:t>A doubly linked list as a collection of nodes, each node having three fields,</a:t>
            </a:r>
          </a:p>
          <a:p>
            <a:pPr marL="514350" lvl="0" indent="-514350" fontAlgn="base">
              <a:buFont typeface="+mj-lt"/>
              <a:buAutoNum type="romanUcPeriod"/>
            </a:pPr>
            <a:r>
              <a:rPr lang="en-US" dirty="0"/>
              <a:t>Pointer to previous node (Pointer to Predecessor(</a:t>
            </a:r>
            <a:r>
              <a:rPr lang="en-US" dirty="0" err="1"/>
              <a:t>prev</a:t>
            </a:r>
            <a:r>
              <a:rPr lang="en-US" dirty="0"/>
              <a:t>))</a:t>
            </a:r>
          </a:p>
          <a:p>
            <a:pPr marL="514350" lvl="0" indent="-514350" fontAlgn="base">
              <a:buFont typeface="+mj-lt"/>
              <a:buAutoNum type="romanUcPeriod"/>
            </a:pPr>
            <a:r>
              <a:rPr lang="en-US" dirty="0"/>
              <a:t>Information Field (INFO)</a:t>
            </a:r>
          </a:p>
          <a:p>
            <a:pPr marL="514350" lvl="0" indent="-514350" fontAlgn="base">
              <a:buFont typeface="+mj-lt"/>
              <a:buAutoNum type="romanUcPeriod"/>
            </a:pPr>
            <a:r>
              <a:rPr lang="en-US" dirty="0"/>
              <a:t>Pointer to next node (Pointer to Successor (Next))</a:t>
            </a:r>
          </a:p>
          <a:p>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02812"/>
            <a:ext cx="8067675" cy="7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21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Linear Lists</a:t>
            </a:r>
          </a:p>
        </p:txBody>
      </p:sp>
      <p:sp>
        <p:nvSpPr>
          <p:cNvPr id="4" name="Rectangle 3"/>
          <p:cNvSpPr/>
          <p:nvPr/>
        </p:nvSpPr>
        <p:spPr>
          <a:xfrm>
            <a:off x="762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21</a:t>
            </a:r>
          </a:p>
        </p:txBody>
      </p:sp>
      <p:sp>
        <p:nvSpPr>
          <p:cNvPr id="5" name="Rectangle 4"/>
          <p:cNvSpPr/>
          <p:nvPr/>
        </p:nvSpPr>
        <p:spPr>
          <a:xfrm>
            <a:off x="1371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16" name="TextBox 15"/>
          <p:cNvSpPr txBox="1"/>
          <p:nvPr/>
        </p:nvSpPr>
        <p:spPr>
          <a:xfrm>
            <a:off x="838200" y="3429000"/>
            <a:ext cx="762000" cy="323165"/>
          </a:xfrm>
          <a:prstGeom prst="rect">
            <a:avLst/>
          </a:prstGeom>
          <a:noFill/>
        </p:spPr>
        <p:txBody>
          <a:bodyPr wrap="square" rtlCol="0">
            <a:spAutoFit/>
          </a:bodyPr>
          <a:lstStyle/>
          <a:p>
            <a:r>
              <a:rPr lang="en-US" sz="1500" dirty="0"/>
              <a:t>1001</a:t>
            </a:r>
          </a:p>
        </p:txBody>
      </p:sp>
      <p:sp>
        <p:nvSpPr>
          <p:cNvPr id="20" name="TextBox 19"/>
          <p:cNvSpPr txBox="1"/>
          <p:nvPr/>
        </p:nvSpPr>
        <p:spPr>
          <a:xfrm>
            <a:off x="381000" y="3821668"/>
            <a:ext cx="312906" cy="369332"/>
          </a:xfrm>
          <a:prstGeom prst="rect">
            <a:avLst/>
          </a:prstGeom>
          <a:noFill/>
        </p:spPr>
        <p:txBody>
          <a:bodyPr wrap="none" rtlCol="0">
            <a:spAutoFit/>
          </a:bodyPr>
          <a:lstStyle/>
          <a:p>
            <a:r>
              <a:rPr lang="en-US" dirty="0"/>
              <a:t>L</a:t>
            </a:r>
          </a:p>
        </p:txBody>
      </p:sp>
      <p:cxnSp>
        <p:nvCxnSpPr>
          <p:cNvPr id="22" name="Straight Arrow Connector 21"/>
          <p:cNvCxnSpPr/>
          <p:nvPr/>
        </p:nvCxnSpPr>
        <p:spPr>
          <a:xfrm rot="5400000" flipH="1" flipV="1">
            <a:off x="266701"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457200" y="1981200"/>
            <a:ext cx="1308371" cy="323165"/>
          </a:xfrm>
          <a:prstGeom prst="rect">
            <a:avLst/>
          </a:prstGeom>
          <a:noFill/>
        </p:spPr>
        <p:txBody>
          <a:bodyPr wrap="none" rtlCol="0">
            <a:spAutoFit/>
          </a:bodyPr>
          <a:lstStyle/>
          <a:p>
            <a:r>
              <a:rPr lang="en-US" sz="1500" dirty="0"/>
              <a:t>L= R = NULL</a:t>
            </a:r>
          </a:p>
        </p:txBody>
      </p:sp>
      <p:sp>
        <p:nvSpPr>
          <p:cNvPr id="24" name="Rectangle 23"/>
          <p:cNvSpPr/>
          <p:nvPr/>
        </p:nvSpPr>
        <p:spPr>
          <a:xfrm>
            <a:off x="76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1" name="Rectangle 40"/>
          <p:cNvSpPr/>
          <p:nvPr/>
        </p:nvSpPr>
        <p:spPr>
          <a:xfrm>
            <a:off x="3048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2" name="Rectangle 41"/>
          <p:cNvSpPr/>
          <p:nvPr/>
        </p:nvSpPr>
        <p:spPr>
          <a:xfrm>
            <a:off x="3657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sp>
        <p:nvSpPr>
          <p:cNvPr id="43" name="TextBox 42"/>
          <p:cNvSpPr txBox="1"/>
          <p:nvPr/>
        </p:nvSpPr>
        <p:spPr>
          <a:xfrm>
            <a:off x="3124200" y="3429000"/>
            <a:ext cx="762000" cy="323165"/>
          </a:xfrm>
          <a:prstGeom prst="rect">
            <a:avLst/>
          </a:prstGeom>
          <a:noFill/>
        </p:spPr>
        <p:txBody>
          <a:bodyPr wrap="square" rtlCol="0">
            <a:spAutoFit/>
          </a:bodyPr>
          <a:lstStyle/>
          <a:p>
            <a:r>
              <a:rPr lang="en-US" sz="1500" dirty="0"/>
              <a:t>1002</a:t>
            </a:r>
          </a:p>
        </p:txBody>
      </p:sp>
      <p:sp>
        <p:nvSpPr>
          <p:cNvPr id="46" name="Rectangle 45"/>
          <p:cNvSpPr/>
          <p:nvPr/>
        </p:nvSpPr>
        <p:spPr>
          <a:xfrm>
            <a:off x="2362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1001</a:t>
            </a:r>
          </a:p>
        </p:txBody>
      </p:sp>
      <p:sp>
        <p:nvSpPr>
          <p:cNvPr id="47" name="Rectangle 46"/>
          <p:cNvSpPr/>
          <p:nvPr/>
        </p:nvSpPr>
        <p:spPr>
          <a:xfrm>
            <a:off x="54102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8" name="Rectangle 47"/>
          <p:cNvSpPr/>
          <p:nvPr/>
        </p:nvSpPr>
        <p:spPr>
          <a:xfrm>
            <a:off x="60198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1004</a:t>
            </a:r>
          </a:p>
        </p:txBody>
      </p:sp>
      <p:sp>
        <p:nvSpPr>
          <p:cNvPr id="49" name="TextBox 48"/>
          <p:cNvSpPr txBox="1"/>
          <p:nvPr/>
        </p:nvSpPr>
        <p:spPr>
          <a:xfrm>
            <a:off x="5486400" y="3429000"/>
            <a:ext cx="762000" cy="323165"/>
          </a:xfrm>
          <a:prstGeom prst="rect">
            <a:avLst/>
          </a:prstGeom>
          <a:noFill/>
        </p:spPr>
        <p:txBody>
          <a:bodyPr wrap="square" rtlCol="0">
            <a:spAutoFit/>
          </a:bodyPr>
          <a:lstStyle/>
          <a:p>
            <a:r>
              <a:rPr lang="en-US" sz="1500" dirty="0"/>
              <a:t>1003</a:t>
            </a:r>
          </a:p>
        </p:txBody>
      </p:sp>
      <p:sp>
        <p:nvSpPr>
          <p:cNvPr id="50" name="Rectangle 49"/>
          <p:cNvSpPr/>
          <p:nvPr/>
        </p:nvSpPr>
        <p:spPr>
          <a:xfrm>
            <a:off x="47244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51" name="Rectangle 50"/>
          <p:cNvSpPr/>
          <p:nvPr/>
        </p:nvSpPr>
        <p:spPr>
          <a:xfrm>
            <a:off x="77724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52" name="Rectangle 51"/>
          <p:cNvSpPr/>
          <p:nvPr/>
        </p:nvSpPr>
        <p:spPr>
          <a:xfrm>
            <a:off x="83820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53" name="TextBox 52"/>
          <p:cNvSpPr txBox="1"/>
          <p:nvPr/>
        </p:nvSpPr>
        <p:spPr>
          <a:xfrm>
            <a:off x="7848600" y="3429000"/>
            <a:ext cx="762000" cy="323165"/>
          </a:xfrm>
          <a:prstGeom prst="rect">
            <a:avLst/>
          </a:prstGeom>
          <a:noFill/>
        </p:spPr>
        <p:txBody>
          <a:bodyPr wrap="square" rtlCol="0">
            <a:spAutoFit/>
          </a:bodyPr>
          <a:lstStyle/>
          <a:p>
            <a:r>
              <a:rPr lang="en-US" sz="1500" dirty="0"/>
              <a:t>1004</a:t>
            </a:r>
          </a:p>
        </p:txBody>
      </p:sp>
      <p:sp>
        <p:nvSpPr>
          <p:cNvPr id="54" name="Rectangle 53"/>
          <p:cNvSpPr/>
          <p:nvPr/>
        </p:nvSpPr>
        <p:spPr>
          <a:xfrm>
            <a:off x="7086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cxnSp>
        <p:nvCxnSpPr>
          <p:cNvPr id="55" name="Straight Arrow Connector 54"/>
          <p:cNvCxnSpPr/>
          <p:nvPr/>
        </p:nvCxnSpPr>
        <p:spPr>
          <a:xfrm>
            <a:off x="19812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10800000">
            <a:off x="19812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43434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rot="10800000">
            <a:off x="4343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67056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rot="10800000">
            <a:off x="67056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8450094" y="3733798"/>
            <a:ext cx="351378" cy="369332"/>
          </a:xfrm>
          <a:prstGeom prst="rect">
            <a:avLst/>
          </a:prstGeom>
          <a:noFill/>
        </p:spPr>
        <p:txBody>
          <a:bodyPr wrap="none" rtlCol="0">
            <a:spAutoFit/>
          </a:bodyPr>
          <a:lstStyle/>
          <a:p>
            <a:r>
              <a:rPr lang="en-US" dirty="0"/>
              <a:t>R</a:t>
            </a:r>
          </a:p>
        </p:txBody>
      </p:sp>
      <p:cxnSp>
        <p:nvCxnSpPr>
          <p:cNvPr id="83" name="Straight Arrow Connector 82"/>
          <p:cNvCxnSpPr>
            <a:stCxn id="82" idx="0"/>
          </p:cNvCxnSpPr>
          <p:nvPr/>
        </p:nvCxnSpPr>
        <p:spPr>
          <a:xfrm rot="5400000" flipH="1" flipV="1">
            <a:off x="8399025" y="3503360"/>
            <a:ext cx="457196" cy="36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35"/>
                                        </p:tgtEl>
                                      </p:cBhvr>
                                    </p:animEffect>
                                    <p:set>
                                      <p:cBhvr>
                                        <p:cTn id="27" dur="1" fill="hold">
                                          <p:stCondLst>
                                            <p:cond delay="499"/>
                                          </p:stCondLst>
                                        </p:cTn>
                                        <p:tgtEl>
                                          <p:spTgt spid="3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2">
                                            <p:bg/>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6">
                                            <p:bg/>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8">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0">
                                            <p:bg/>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6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2">
                                            <p:bg/>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4">
                                            <p:bg/>
                                          </p:spTgt>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8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6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83"/>
                                        </p:tgtEl>
                                        <p:attrNameLst>
                                          <p:attrName>style.visibility</p:attrName>
                                        </p:attrNameLst>
                                      </p:cBhvr>
                                      <p:to>
                                        <p:strVal val="visible"/>
                                      </p:to>
                                    </p:set>
                                  </p:childTnLst>
                                </p:cTn>
                              </p:par>
                              <p:par>
                                <p:cTn id="128" presetID="1" presetClass="entr" presetSubtype="0" fill="hold" grpId="1" nodeType="withEffect">
                                  <p:stCondLst>
                                    <p:cond delay="0"/>
                                  </p:stCondLst>
                                  <p:childTnLst>
                                    <p:set>
                                      <p:cBhvr>
                                        <p:cTn id="129"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P spid="16" grpId="0"/>
      <p:bldP spid="20" grpId="0"/>
      <p:bldP spid="35" grpId="0"/>
      <p:bldP spid="35" grpId="1"/>
      <p:bldP spid="24" grpId="0" uiExpand="1" build="allAtOnce" animBg="1"/>
      <p:bldP spid="41" grpId="0" animBg="1"/>
      <p:bldP spid="42" grpId="0" uiExpand="1" build="allAtOnce" animBg="1"/>
      <p:bldP spid="43" grpId="0"/>
      <p:bldP spid="46" grpId="0" uiExpand="1" build="allAtOnce" animBg="1"/>
      <p:bldP spid="47" grpId="0" animBg="1"/>
      <p:bldP spid="48" grpId="0" uiExpand="1" build="allAtOnce" animBg="1"/>
      <p:bldP spid="49" grpId="0"/>
      <p:bldP spid="50" grpId="0" uiExpand="1" build="allAtOnce" animBg="1"/>
      <p:bldP spid="51" grpId="0" animBg="1"/>
      <p:bldP spid="52" grpId="0" uiExpand="1" build="allAtOnce" animBg="1"/>
      <p:bldP spid="53" grpId="0"/>
      <p:bldP spid="54" grpId="0" uiExpand="1" build="allAtOnce" animBg="1"/>
      <p:bldP spid="82" grpId="0"/>
      <p:bldP spid="82"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a:t>Doubly Linked Linear Lists</a:t>
            </a:r>
          </a:p>
        </p:txBody>
      </p:sp>
      <p:sp>
        <p:nvSpPr>
          <p:cNvPr id="3" name="Content Placeholder 2"/>
          <p:cNvSpPr>
            <a:spLocks noGrp="1"/>
          </p:cNvSpPr>
          <p:nvPr>
            <p:ph idx="1"/>
          </p:nvPr>
        </p:nvSpPr>
        <p:spPr>
          <a:xfrm>
            <a:off x="457200" y="1447800"/>
            <a:ext cx="8229600" cy="5410200"/>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b="1" dirty="0"/>
              <a:t>Consider following variables to write an algorithm of the doubly linked list</a:t>
            </a:r>
            <a:r>
              <a:rPr lang="en-US" dirty="0"/>
              <a:t>:</a:t>
            </a:r>
          </a:p>
          <a:p>
            <a:r>
              <a:rPr lang="en-US" dirty="0"/>
              <a:t>FIRST -&gt; It is pointer which will points to left most node having INFO &amp; LINKS portion.</a:t>
            </a:r>
          </a:p>
          <a:p>
            <a:r>
              <a:rPr lang="en-US" dirty="0"/>
              <a:t>Prev -&gt; It is pointer which will points to previous node portion,</a:t>
            </a:r>
          </a:p>
          <a:p>
            <a:r>
              <a:rPr lang="en-US" dirty="0"/>
              <a:t>Next -&gt; It is pointer which will points to next node portion.</a:t>
            </a:r>
          </a:p>
          <a:p>
            <a:r>
              <a:rPr lang="en-US" dirty="0"/>
              <a:t>newnode -&gt; It is temporary variable of node type.</a:t>
            </a:r>
          </a:p>
          <a:p>
            <a:r>
              <a:rPr lang="en-US" dirty="0"/>
              <a:t>item -&gt; It is the variable which will store the value/item at information part.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38" y="1619250"/>
            <a:ext cx="404812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66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Inserting a new node at the beginning of the Doubly Linked List</a:t>
            </a:r>
          </a:p>
        </p:txBody>
      </p:sp>
      <p:sp>
        <p:nvSpPr>
          <p:cNvPr id="4" name="Rectangle 3"/>
          <p:cNvSpPr/>
          <p:nvPr/>
        </p:nvSpPr>
        <p:spPr>
          <a:xfrm>
            <a:off x="762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21</a:t>
            </a:r>
          </a:p>
        </p:txBody>
      </p:sp>
      <p:sp>
        <p:nvSpPr>
          <p:cNvPr id="5" name="Rectangle 4"/>
          <p:cNvSpPr/>
          <p:nvPr/>
        </p:nvSpPr>
        <p:spPr>
          <a:xfrm>
            <a:off x="1371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16" name="TextBox 15"/>
          <p:cNvSpPr txBox="1"/>
          <p:nvPr/>
        </p:nvSpPr>
        <p:spPr>
          <a:xfrm>
            <a:off x="838200" y="3429000"/>
            <a:ext cx="762000" cy="323165"/>
          </a:xfrm>
          <a:prstGeom prst="rect">
            <a:avLst/>
          </a:prstGeom>
          <a:noFill/>
        </p:spPr>
        <p:txBody>
          <a:bodyPr wrap="square" rtlCol="0">
            <a:spAutoFit/>
          </a:bodyPr>
          <a:lstStyle/>
          <a:p>
            <a:r>
              <a:rPr lang="en-US" sz="1500" dirty="0"/>
              <a:t>1001</a:t>
            </a:r>
          </a:p>
        </p:txBody>
      </p:sp>
      <p:sp>
        <p:nvSpPr>
          <p:cNvPr id="20" name="TextBox 19"/>
          <p:cNvSpPr txBox="1"/>
          <p:nvPr/>
        </p:nvSpPr>
        <p:spPr>
          <a:xfrm>
            <a:off x="2582694" y="3821668"/>
            <a:ext cx="312906" cy="369332"/>
          </a:xfrm>
          <a:prstGeom prst="rect">
            <a:avLst/>
          </a:prstGeom>
          <a:noFill/>
        </p:spPr>
        <p:txBody>
          <a:bodyPr wrap="none" rtlCol="0">
            <a:spAutoFit/>
          </a:bodyPr>
          <a:lstStyle/>
          <a:p>
            <a:r>
              <a:rPr lang="en-US" dirty="0"/>
              <a:t>L</a:t>
            </a:r>
          </a:p>
        </p:txBody>
      </p:sp>
      <p:cxnSp>
        <p:nvCxnSpPr>
          <p:cNvPr id="22" name="Straight Arrow Connector 21"/>
          <p:cNvCxnSpPr/>
          <p:nvPr/>
        </p:nvCxnSpPr>
        <p:spPr>
          <a:xfrm rot="5400000" flipH="1" flipV="1">
            <a:off x="2468395"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76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1" name="Rectangle 40"/>
          <p:cNvSpPr/>
          <p:nvPr/>
        </p:nvSpPr>
        <p:spPr>
          <a:xfrm>
            <a:off x="3048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2" name="Rectangle 41"/>
          <p:cNvSpPr/>
          <p:nvPr/>
        </p:nvSpPr>
        <p:spPr>
          <a:xfrm>
            <a:off x="3657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sp>
        <p:nvSpPr>
          <p:cNvPr id="43" name="TextBox 42"/>
          <p:cNvSpPr txBox="1"/>
          <p:nvPr/>
        </p:nvSpPr>
        <p:spPr>
          <a:xfrm>
            <a:off x="3124200" y="3429000"/>
            <a:ext cx="762000" cy="323165"/>
          </a:xfrm>
          <a:prstGeom prst="rect">
            <a:avLst/>
          </a:prstGeom>
          <a:noFill/>
        </p:spPr>
        <p:txBody>
          <a:bodyPr wrap="square" rtlCol="0">
            <a:spAutoFit/>
          </a:bodyPr>
          <a:lstStyle/>
          <a:p>
            <a:r>
              <a:rPr lang="en-US" sz="1500" dirty="0"/>
              <a:t>1002</a:t>
            </a:r>
          </a:p>
        </p:txBody>
      </p:sp>
      <p:sp>
        <p:nvSpPr>
          <p:cNvPr id="46" name="Rectangle 45"/>
          <p:cNvSpPr/>
          <p:nvPr/>
        </p:nvSpPr>
        <p:spPr>
          <a:xfrm>
            <a:off x="2362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7" name="Rectangle 46"/>
          <p:cNvSpPr/>
          <p:nvPr/>
        </p:nvSpPr>
        <p:spPr>
          <a:xfrm>
            <a:off x="54102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8" name="Rectangle 47"/>
          <p:cNvSpPr/>
          <p:nvPr/>
        </p:nvSpPr>
        <p:spPr>
          <a:xfrm>
            <a:off x="60198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1004</a:t>
            </a:r>
          </a:p>
        </p:txBody>
      </p:sp>
      <p:sp>
        <p:nvSpPr>
          <p:cNvPr id="49" name="TextBox 48"/>
          <p:cNvSpPr txBox="1"/>
          <p:nvPr/>
        </p:nvSpPr>
        <p:spPr>
          <a:xfrm>
            <a:off x="5486400" y="3429000"/>
            <a:ext cx="762000" cy="323165"/>
          </a:xfrm>
          <a:prstGeom prst="rect">
            <a:avLst/>
          </a:prstGeom>
          <a:noFill/>
        </p:spPr>
        <p:txBody>
          <a:bodyPr wrap="square" rtlCol="0">
            <a:spAutoFit/>
          </a:bodyPr>
          <a:lstStyle/>
          <a:p>
            <a:r>
              <a:rPr lang="en-US" sz="1500" dirty="0"/>
              <a:t>1003</a:t>
            </a:r>
          </a:p>
        </p:txBody>
      </p:sp>
      <p:sp>
        <p:nvSpPr>
          <p:cNvPr id="50" name="Rectangle 49"/>
          <p:cNvSpPr/>
          <p:nvPr/>
        </p:nvSpPr>
        <p:spPr>
          <a:xfrm>
            <a:off x="47244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51" name="Rectangle 50"/>
          <p:cNvSpPr/>
          <p:nvPr/>
        </p:nvSpPr>
        <p:spPr>
          <a:xfrm>
            <a:off x="77724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52" name="Rectangle 51"/>
          <p:cNvSpPr/>
          <p:nvPr/>
        </p:nvSpPr>
        <p:spPr>
          <a:xfrm>
            <a:off x="83820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53" name="TextBox 52"/>
          <p:cNvSpPr txBox="1"/>
          <p:nvPr/>
        </p:nvSpPr>
        <p:spPr>
          <a:xfrm>
            <a:off x="7848600" y="3429000"/>
            <a:ext cx="762000" cy="323165"/>
          </a:xfrm>
          <a:prstGeom prst="rect">
            <a:avLst/>
          </a:prstGeom>
          <a:noFill/>
        </p:spPr>
        <p:txBody>
          <a:bodyPr wrap="square" rtlCol="0">
            <a:spAutoFit/>
          </a:bodyPr>
          <a:lstStyle/>
          <a:p>
            <a:r>
              <a:rPr lang="en-US" sz="1500" dirty="0"/>
              <a:t>1004</a:t>
            </a:r>
          </a:p>
        </p:txBody>
      </p:sp>
      <p:sp>
        <p:nvSpPr>
          <p:cNvPr id="54" name="Rectangle 53"/>
          <p:cNvSpPr/>
          <p:nvPr/>
        </p:nvSpPr>
        <p:spPr>
          <a:xfrm>
            <a:off x="7086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cxnSp>
        <p:nvCxnSpPr>
          <p:cNvPr id="55" name="Straight Arrow Connector 54"/>
          <p:cNvCxnSpPr/>
          <p:nvPr/>
        </p:nvCxnSpPr>
        <p:spPr>
          <a:xfrm>
            <a:off x="19812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10800000">
            <a:off x="19812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43434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rot="10800000">
            <a:off x="4343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67056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rot="10800000">
            <a:off x="67056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8450094" y="3733798"/>
            <a:ext cx="351378" cy="369332"/>
          </a:xfrm>
          <a:prstGeom prst="rect">
            <a:avLst/>
          </a:prstGeom>
          <a:noFill/>
        </p:spPr>
        <p:txBody>
          <a:bodyPr wrap="none" rtlCol="0">
            <a:spAutoFit/>
          </a:bodyPr>
          <a:lstStyle/>
          <a:p>
            <a:r>
              <a:rPr lang="en-US" dirty="0"/>
              <a:t>R</a:t>
            </a:r>
          </a:p>
        </p:txBody>
      </p:sp>
      <p:cxnSp>
        <p:nvCxnSpPr>
          <p:cNvPr id="83" name="Straight Arrow Connector 82"/>
          <p:cNvCxnSpPr>
            <a:stCxn id="82" idx="0"/>
          </p:cNvCxnSpPr>
          <p:nvPr/>
        </p:nvCxnSpPr>
        <p:spPr>
          <a:xfrm rot="5400000" flipH="1" flipV="1">
            <a:off x="8399025" y="3503360"/>
            <a:ext cx="457196" cy="36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28600" y="3821668"/>
            <a:ext cx="312906" cy="369332"/>
          </a:xfrm>
          <a:prstGeom prst="rect">
            <a:avLst/>
          </a:prstGeom>
          <a:noFill/>
        </p:spPr>
        <p:txBody>
          <a:bodyPr wrap="none" rtlCol="0">
            <a:spAutoFit/>
          </a:bodyPr>
          <a:lstStyle/>
          <a:p>
            <a:r>
              <a:rPr lang="en-US" dirty="0"/>
              <a:t>L</a:t>
            </a:r>
          </a:p>
        </p:txBody>
      </p:sp>
      <p:cxnSp>
        <p:nvCxnSpPr>
          <p:cNvPr id="31" name="Straight Arrow Connector 30"/>
          <p:cNvCxnSpPr/>
          <p:nvPr/>
        </p:nvCxnSpPr>
        <p:spPr>
          <a:xfrm rot="5400000" flipH="1" flipV="1">
            <a:off x="114301"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362200" y="2819400"/>
            <a:ext cx="614271" cy="323165"/>
          </a:xfrm>
          <a:prstGeom prst="rect">
            <a:avLst/>
          </a:prstGeom>
          <a:noFill/>
        </p:spPr>
        <p:txBody>
          <a:bodyPr wrap="none" rtlCol="0">
            <a:spAutoFit/>
          </a:bodyPr>
          <a:lstStyle/>
          <a:p>
            <a:r>
              <a:rPr lang="en-US" sz="1500" dirty="0"/>
              <a:t>1001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46">
                                            <p:txEl>
                                              <p:pRg st="0" end="0"/>
                                            </p:txEl>
                                          </p:spTgt>
                                        </p:tgtEl>
                                      </p:cBhvr>
                                    </p:animEffect>
                                    <p:set>
                                      <p:cBhvr>
                                        <p:cTn id="29" dur="1" fill="hold">
                                          <p:stCondLst>
                                            <p:cond delay="499"/>
                                          </p:stCondLst>
                                        </p:cTn>
                                        <p:tgtEl>
                                          <p:spTgt spid="46">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nodeType="clickEffect">
                                  <p:stCondLst>
                                    <p:cond delay="0"/>
                                  </p:stCondLst>
                                  <p:childTnLst>
                                    <p:animEffect transition="out" filter="dissolv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9" presetClass="exit" presetSubtype="0" fill="hold" grpId="0" nodeType="withEffect">
                                  <p:stCondLst>
                                    <p:cond delay="0"/>
                                  </p:stCondLst>
                                  <p:childTnLst>
                                    <p:animEffect transition="out" filter="dissolv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P spid="16" grpId="0"/>
      <p:bldP spid="20" grpId="0"/>
      <p:bldP spid="24" grpId="0" uiExpand="1" build="allAtOnce" animBg="1"/>
      <p:bldP spid="30" grpId="0"/>
      <p:bldP spid="3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at the beginning of the Doubly Linked List</a:t>
            </a: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buNone/>
            </a:pPr>
            <a:r>
              <a:rPr lang="en-US" b="1" dirty="0"/>
              <a:t>Algorithm: DOUBLYFINSERT(L, item)</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a:buNone/>
            </a:pPr>
            <a:r>
              <a:rPr lang="en-US" b="1" dirty="0"/>
              <a:t>Step 3</a:t>
            </a:r>
            <a:r>
              <a:rPr lang="en-US" dirty="0"/>
              <a:t>: [Check whether any nodes exist or not in a list)</a:t>
            </a:r>
          </a:p>
          <a:p>
            <a:pPr>
              <a:buNone/>
            </a:pPr>
            <a:r>
              <a:rPr lang="en-US" dirty="0"/>
              <a:t>		(A) [If there is not any node in the list)</a:t>
            </a:r>
          </a:p>
          <a:p>
            <a:pPr>
              <a:buNone/>
            </a:pPr>
            <a:r>
              <a:rPr lang="en-US" dirty="0"/>
              <a:t>		if(L =NULL) Then</a:t>
            </a:r>
          </a:p>
          <a:p>
            <a:pPr lvl="0" fontAlgn="base">
              <a:buNone/>
            </a:pPr>
            <a:r>
              <a:rPr lang="en-US" dirty="0"/>
              <a:t>			[Assign data to node]</a:t>
            </a:r>
          </a:p>
          <a:p>
            <a:pPr>
              <a:buNone/>
            </a:pPr>
            <a:r>
              <a:rPr lang="en-US" dirty="0"/>
              <a:t>			INFO(newnode) &lt;- item</a:t>
            </a:r>
          </a:p>
          <a:p>
            <a:endParaRPr lang="en-US" dirty="0"/>
          </a:p>
        </p:txBody>
      </p:sp>
    </p:spTree>
    <p:extLst>
      <p:ext uri="{BB962C8B-B14F-4D97-AF65-F5344CB8AC3E}">
        <p14:creationId xmlns:p14="http://schemas.microsoft.com/office/powerpoint/2010/main" val="110732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at the beginning of the Doubly Linked List</a:t>
            </a: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pPr lvl="0" fontAlgn="base">
              <a:buNone/>
            </a:pPr>
            <a:r>
              <a:rPr lang="en-US" dirty="0"/>
              <a:t>			[Set Prev&amp; Next of node to null]</a:t>
            </a:r>
          </a:p>
          <a:p>
            <a:pPr>
              <a:buNone/>
            </a:pPr>
            <a:r>
              <a:rPr lang="en-US" dirty="0"/>
              <a:t>				Prev(newnode) &lt;- NULL</a:t>
            </a:r>
          </a:p>
          <a:p>
            <a:pPr>
              <a:buNone/>
            </a:pPr>
            <a:r>
              <a:rPr lang="en-US" dirty="0"/>
              <a:t>				Next(newnode) &lt;- NULL</a:t>
            </a:r>
          </a:p>
          <a:p>
            <a:pPr>
              <a:buNone/>
            </a:pPr>
            <a:r>
              <a:rPr lang="en-US" dirty="0"/>
              <a:t>		(B)[If there is any node available in list]</a:t>
            </a:r>
          </a:p>
          <a:p>
            <a:pPr lvl="0" fontAlgn="base">
              <a:buNone/>
            </a:pPr>
            <a:r>
              <a:rPr lang="en-US" dirty="0"/>
              <a:t>			[Assign data to node]</a:t>
            </a:r>
          </a:p>
          <a:p>
            <a:pPr>
              <a:buNone/>
            </a:pPr>
            <a:r>
              <a:rPr lang="en-US" dirty="0"/>
              <a:t>				INFO(newnode) &lt;- item</a:t>
            </a:r>
          </a:p>
          <a:p>
            <a:pPr lvl="0" fontAlgn="base">
              <a:buNone/>
            </a:pPr>
            <a:r>
              <a:rPr lang="en-US" dirty="0"/>
              <a:t>			[Set Prev&amp; Next of the new node]</a:t>
            </a:r>
          </a:p>
          <a:p>
            <a:pPr>
              <a:buNone/>
            </a:pPr>
            <a:r>
              <a:rPr lang="en-US" dirty="0"/>
              <a:t>				 Next(newnode) &lt;- L</a:t>
            </a:r>
          </a:p>
          <a:p>
            <a:pPr>
              <a:buNone/>
            </a:pPr>
            <a:r>
              <a:rPr lang="en-US" dirty="0"/>
              <a:t>				Prev(L) &lt;- newnode</a:t>
            </a:r>
          </a:p>
          <a:p>
            <a:pPr>
              <a:buNone/>
            </a:pPr>
            <a:r>
              <a:rPr lang="en-US" dirty="0"/>
              <a:t>				Prev(newnode) &lt;- NULL		</a:t>
            </a:r>
          </a:p>
          <a:p>
            <a:pPr>
              <a:buNone/>
            </a:pPr>
            <a:r>
              <a:rPr lang="en-US" b="1" dirty="0"/>
              <a:t>Step 4</a:t>
            </a:r>
            <a:r>
              <a:rPr lang="en-US" dirty="0"/>
              <a:t>: [Assign the address of temporary pointer to first pointer]</a:t>
            </a:r>
          </a:p>
          <a:p>
            <a:pPr>
              <a:buNone/>
            </a:pPr>
            <a:r>
              <a:rPr lang="en-US" dirty="0"/>
              <a:t>			L&lt;- newnode</a:t>
            </a:r>
          </a:p>
          <a:p>
            <a:pPr>
              <a:buNone/>
            </a:pPr>
            <a:r>
              <a:rPr lang="en-US" b="1" dirty="0"/>
              <a:t>Step 5</a:t>
            </a:r>
            <a:r>
              <a:rPr lang="en-US" dirty="0"/>
              <a:t>: [finished]</a:t>
            </a:r>
          </a:p>
          <a:p>
            <a:pPr>
              <a:buNone/>
            </a:pPr>
            <a:r>
              <a:rPr lang="en-US" dirty="0"/>
              <a:t>		Exit</a:t>
            </a:r>
          </a:p>
          <a:p>
            <a:endParaRPr lang="en-US" dirty="0"/>
          </a:p>
        </p:txBody>
      </p:sp>
    </p:spTree>
    <p:extLst>
      <p:ext uri="{BB962C8B-B14F-4D97-AF65-F5344CB8AC3E}">
        <p14:creationId xmlns:p14="http://schemas.microsoft.com/office/powerpoint/2010/main" val="365239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Inserting a new node at the end of the Doubly Linked List</a:t>
            </a:r>
          </a:p>
        </p:txBody>
      </p:sp>
      <p:sp>
        <p:nvSpPr>
          <p:cNvPr id="4" name="Rectangle 3"/>
          <p:cNvSpPr/>
          <p:nvPr/>
        </p:nvSpPr>
        <p:spPr>
          <a:xfrm>
            <a:off x="762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21</a:t>
            </a:r>
          </a:p>
        </p:txBody>
      </p:sp>
      <p:sp>
        <p:nvSpPr>
          <p:cNvPr id="5" name="Rectangle 4"/>
          <p:cNvSpPr/>
          <p:nvPr/>
        </p:nvSpPr>
        <p:spPr>
          <a:xfrm>
            <a:off x="1371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16" name="TextBox 15"/>
          <p:cNvSpPr txBox="1"/>
          <p:nvPr/>
        </p:nvSpPr>
        <p:spPr>
          <a:xfrm>
            <a:off x="838200" y="3429000"/>
            <a:ext cx="762000" cy="323165"/>
          </a:xfrm>
          <a:prstGeom prst="rect">
            <a:avLst/>
          </a:prstGeom>
          <a:noFill/>
        </p:spPr>
        <p:txBody>
          <a:bodyPr wrap="square" rtlCol="0">
            <a:spAutoFit/>
          </a:bodyPr>
          <a:lstStyle/>
          <a:p>
            <a:r>
              <a:rPr lang="en-US" sz="1500" dirty="0"/>
              <a:t>1001</a:t>
            </a:r>
          </a:p>
        </p:txBody>
      </p:sp>
      <p:sp>
        <p:nvSpPr>
          <p:cNvPr id="20" name="TextBox 19"/>
          <p:cNvSpPr txBox="1"/>
          <p:nvPr/>
        </p:nvSpPr>
        <p:spPr>
          <a:xfrm>
            <a:off x="6248400" y="3733800"/>
            <a:ext cx="351378" cy="369332"/>
          </a:xfrm>
          <a:prstGeom prst="rect">
            <a:avLst/>
          </a:prstGeom>
          <a:noFill/>
        </p:spPr>
        <p:txBody>
          <a:bodyPr wrap="none" rtlCol="0">
            <a:spAutoFit/>
          </a:bodyPr>
          <a:lstStyle/>
          <a:p>
            <a:r>
              <a:rPr lang="en-US" dirty="0"/>
              <a:t>R</a:t>
            </a:r>
          </a:p>
        </p:txBody>
      </p:sp>
      <p:cxnSp>
        <p:nvCxnSpPr>
          <p:cNvPr id="22" name="Straight Arrow Connector 21"/>
          <p:cNvCxnSpPr/>
          <p:nvPr/>
        </p:nvCxnSpPr>
        <p:spPr>
          <a:xfrm rot="5400000" flipH="1" flipV="1">
            <a:off x="6134101" y="3543299"/>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76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1" name="Rectangle 40"/>
          <p:cNvSpPr/>
          <p:nvPr/>
        </p:nvSpPr>
        <p:spPr>
          <a:xfrm>
            <a:off x="3048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2" name="Rectangle 41"/>
          <p:cNvSpPr/>
          <p:nvPr/>
        </p:nvSpPr>
        <p:spPr>
          <a:xfrm>
            <a:off x="3657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sp>
        <p:nvSpPr>
          <p:cNvPr id="43" name="TextBox 42"/>
          <p:cNvSpPr txBox="1"/>
          <p:nvPr/>
        </p:nvSpPr>
        <p:spPr>
          <a:xfrm>
            <a:off x="3124200" y="3429000"/>
            <a:ext cx="762000" cy="323165"/>
          </a:xfrm>
          <a:prstGeom prst="rect">
            <a:avLst/>
          </a:prstGeom>
          <a:noFill/>
        </p:spPr>
        <p:txBody>
          <a:bodyPr wrap="square" rtlCol="0">
            <a:spAutoFit/>
          </a:bodyPr>
          <a:lstStyle/>
          <a:p>
            <a:r>
              <a:rPr lang="en-US" sz="1500" dirty="0"/>
              <a:t>1002</a:t>
            </a:r>
          </a:p>
        </p:txBody>
      </p:sp>
      <p:sp>
        <p:nvSpPr>
          <p:cNvPr id="46" name="Rectangle 45"/>
          <p:cNvSpPr/>
          <p:nvPr/>
        </p:nvSpPr>
        <p:spPr>
          <a:xfrm>
            <a:off x="2362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7" name="Rectangle 46"/>
          <p:cNvSpPr/>
          <p:nvPr/>
        </p:nvSpPr>
        <p:spPr>
          <a:xfrm>
            <a:off x="54102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8" name="Rectangle 47"/>
          <p:cNvSpPr/>
          <p:nvPr/>
        </p:nvSpPr>
        <p:spPr>
          <a:xfrm>
            <a:off x="60198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9" name="TextBox 48"/>
          <p:cNvSpPr txBox="1"/>
          <p:nvPr/>
        </p:nvSpPr>
        <p:spPr>
          <a:xfrm>
            <a:off x="5486400" y="3429000"/>
            <a:ext cx="762000" cy="323165"/>
          </a:xfrm>
          <a:prstGeom prst="rect">
            <a:avLst/>
          </a:prstGeom>
          <a:noFill/>
        </p:spPr>
        <p:txBody>
          <a:bodyPr wrap="square" rtlCol="0">
            <a:spAutoFit/>
          </a:bodyPr>
          <a:lstStyle/>
          <a:p>
            <a:r>
              <a:rPr lang="en-US" sz="1500" dirty="0"/>
              <a:t>1003</a:t>
            </a:r>
          </a:p>
        </p:txBody>
      </p:sp>
      <p:sp>
        <p:nvSpPr>
          <p:cNvPr id="50" name="Rectangle 49"/>
          <p:cNvSpPr/>
          <p:nvPr/>
        </p:nvSpPr>
        <p:spPr>
          <a:xfrm>
            <a:off x="47244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51" name="Rectangle 50"/>
          <p:cNvSpPr/>
          <p:nvPr/>
        </p:nvSpPr>
        <p:spPr>
          <a:xfrm>
            <a:off x="77724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52" name="Rectangle 51"/>
          <p:cNvSpPr/>
          <p:nvPr/>
        </p:nvSpPr>
        <p:spPr>
          <a:xfrm>
            <a:off x="83820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53" name="TextBox 52"/>
          <p:cNvSpPr txBox="1"/>
          <p:nvPr/>
        </p:nvSpPr>
        <p:spPr>
          <a:xfrm>
            <a:off x="7848600" y="3429000"/>
            <a:ext cx="762000" cy="323165"/>
          </a:xfrm>
          <a:prstGeom prst="rect">
            <a:avLst/>
          </a:prstGeom>
          <a:noFill/>
        </p:spPr>
        <p:txBody>
          <a:bodyPr wrap="square" rtlCol="0">
            <a:spAutoFit/>
          </a:bodyPr>
          <a:lstStyle/>
          <a:p>
            <a:r>
              <a:rPr lang="en-US" sz="1500" dirty="0"/>
              <a:t>1004</a:t>
            </a:r>
          </a:p>
        </p:txBody>
      </p:sp>
      <p:sp>
        <p:nvSpPr>
          <p:cNvPr id="54" name="Rectangle 53"/>
          <p:cNvSpPr/>
          <p:nvPr/>
        </p:nvSpPr>
        <p:spPr>
          <a:xfrm>
            <a:off x="7086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cxnSp>
        <p:nvCxnSpPr>
          <p:cNvPr id="55" name="Straight Arrow Connector 54"/>
          <p:cNvCxnSpPr/>
          <p:nvPr/>
        </p:nvCxnSpPr>
        <p:spPr>
          <a:xfrm>
            <a:off x="19812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10800000">
            <a:off x="19812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43434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rot="10800000">
            <a:off x="4343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67056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rot="10800000">
            <a:off x="67056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8450094" y="3733798"/>
            <a:ext cx="351378" cy="369332"/>
          </a:xfrm>
          <a:prstGeom prst="rect">
            <a:avLst/>
          </a:prstGeom>
          <a:noFill/>
        </p:spPr>
        <p:txBody>
          <a:bodyPr wrap="none" rtlCol="0">
            <a:spAutoFit/>
          </a:bodyPr>
          <a:lstStyle/>
          <a:p>
            <a:r>
              <a:rPr lang="en-US" dirty="0"/>
              <a:t>R</a:t>
            </a:r>
          </a:p>
        </p:txBody>
      </p:sp>
      <p:cxnSp>
        <p:nvCxnSpPr>
          <p:cNvPr id="83" name="Straight Arrow Connector 82"/>
          <p:cNvCxnSpPr/>
          <p:nvPr/>
        </p:nvCxnSpPr>
        <p:spPr>
          <a:xfrm rot="5400000" flipH="1" flipV="1">
            <a:off x="8383843" y="3503357"/>
            <a:ext cx="457196" cy="36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28600" y="3821668"/>
            <a:ext cx="312906" cy="369332"/>
          </a:xfrm>
          <a:prstGeom prst="rect">
            <a:avLst/>
          </a:prstGeom>
          <a:noFill/>
        </p:spPr>
        <p:txBody>
          <a:bodyPr wrap="none" rtlCol="0">
            <a:spAutoFit/>
          </a:bodyPr>
          <a:lstStyle/>
          <a:p>
            <a:r>
              <a:rPr lang="en-US" dirty="0"/>
              <a:t>L</a:t>
            </a:r>
          </a:p>
        </p:txBody>
      </p:sp>
      <p:cxnSp>
        <p:nvCxnSpPr>
          <p:cNvPr id="31" name="Straight Arrow Connector 30"/>
          <p:cNvCxnSpPr/>
          <p:nvPr/>
        </p:nvCxnSpPr>
        <p:spPr>
          <a:xfrm rot="5400000" flipH="1" flipV="1">
            <a:off x="114301"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6096000" y="2819400"/>
            <a:ext cx="614271" cy="323165"/>
          </a:xfrm>
          <a:prstGeom prst="rect">
            <a:avLst/>
          </a:prstGeom>
          <a:noFill/>
        </p:spPr>
        <p:txBody>
          <a:bodyPr wrap="none" rtlCol="0">
            <a:spAutoFit/>
          </a:bodyPr>
          <a:lstStyle/>
          <a:p>
            <a:r>
              <a:rPr lang="en-US" sz="1500" dirty="0"/>
              <a:t>1004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48">
                                            <p:txEl>
                                              <p:pRg st="0" end="0"/>
                                            </p:txEl>
                                          </p:spTgt>
                                        </p:tgtEl>
                                      </p:cBhvr>
                                    </p:animEffect>
                                    <p:set>
                                      <p:cBhvr>
                                        <p:cTn id="29" dur="1" fill="hold">
                                          <p:stCondLst>
                                            <p:cond delay="499"/>
                                          </p:stCondLst>
                                        </p:cTn>
                                        <p:tgtEl>
                                          <p:spTgt spid="48">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0" nodeType="clickEffect">
                                  <p:stCondLst>
                                    <p:cond delay="0"/>
                                  </p:stCondLst>
                                  <p:childTnLst>
                                    <p:animEffect transition="out" filter="dissolv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1" grpId="0" animBg="1"/>
      <p:bldP spid="52" grpId="0" uiExpand="1" build="allAtOnce" animBg="1"/>
      <p:bldP spid="53" grpId="0"/>
      <p:bldP spid="54" grpId="0" uiExpand="1" build="allAtOnce" animBg="1"/>
      <p:bldP spid="8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pPr algn="ctr"/>
            <a:r>
              <a:rPr lang="en-US" dirty="0"/>
              <a:t>Structure</a:t>
            </a:r>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pPr>
              <a:buNone/>
            </a:pPr>
            <a:r>
              <a:rPr lang="en-US" sz="2800" dirty="0"/>
              <a:t>Below Program reads and prints employee information:</a:t>
            </a:r>
          </a:p>
          <a:p>
            <a:pPr marL="0" indent="0">
              <a:buNone/>
            </a:pPr>
            <a:r>
              <a:rPr lang="en-US" sz="2800" dirty="0"/>
              <a:t>#include &lt;</a:t>
            </a:r>
            <a:r>
              <a:rPr lang="en-US" sz="2800" dirty="0" err="1"/>
              <a:t>stdio.h</a:t>
            </a:r>
            <a:r>
              <a:rPr lang="en-US" sz="2800" dirty="0"/>
              <a:t>&gt;</a:t>
            </a:r>
          </a:p>
          <a:p>
            <a:pPr marL="0" indent="0">
              <a:buNone/>
            </a:pPr>
            <a:r>
              <a:rPr lang="en-US" sz="2800" dirty="0" err="1"/>
              <a:t>struct</a:t>
            </a:r>
            <a:r>
              <a:rPr lang="en-US" sz="2800" dirty="0"/>
              <a:t> employee {</a:t>
            </a:r>
          </a:p>
          <a:p>
            <a:pPr marL="0" indent="0">
              <a:buNone/>
            </a:pPr>
            <a:r>
              <a:rPr lang="en-US" sz="2800" dirty="0"/>
              <a:t>	</a:t>
            </a:r>
            <a:r>
              <a:rPr lang="en-US" sz="2800" dirty="0" err="1"/>
              <a:t>int</a:t>
            </a:r>
            <a:r>
              <a:rPr lang="en-US" sz="2800" dirty="0"/>
              <a:t> </a:t>
            </a:r>
            <a:r>
              <a:rPr lang="en-US" sz="2800" dirty="0" err="1"/>
              <a:t>emp_no</a:t>
            </a:r>
            <a:r>
              <a:rPr lang="en-US" sz="2800" dirty="0"/>
              <a:t>;</a:t>
            </a:r>
          </a:p>
          <a:p>
            <a:pPr marL="0" indent="0">
              <a:buNone/>
            </a:pPr>
            <a:r>
              <a:rPr lang="en-US" sz="2800" dirty="0"/>
              <a:t>	char name[20];</a:t>
            </a:r>
          </a:p>
          <a:p>
            <a:pPr marL="0" indent="0">
              <a:buNone/>
            </a:pPr>
            <a:r>
              <a:rPr lang="en-US" sz="2800" dirty="0"/>
              <a:t>	</a:t>
            </a:r>
            <a:r>
              <a:rPr lang="en-US" sz="2800" dirty="0" err="1"/>
              <a:t>int</a:t>
            </a:r>
            <a:r>
              <a:rPr lang="en-US" sz="2800" dirty="0"/>
              <a:t> age;</a:t>
            </a:r>
          </a:p>
          <a:p>
            <a:pPr marL="0" indent="0">
              <a:buNone/>
            </a:pPr>
            <a:r>
              <a:rPr lang="en-US" sz="2800" dirty="0"/>
              <a:t>};</a:t>
            </a:r>
          </a:p>
          <a:p>
            <a:pPr marL="0" indent="0">
              <a:buNone/>
            </a:pPr>
            <a:r>
              <a:rPr lang="en-US" sz="2800" dirty="0"/>
              <a:t>void main()</a:t>
            </a:r>
          </a:p>
          <a:p>
            <a:pPr marL="0" indent="0">
              <a:buNone/>
            </a:pPr>
            <a:r>
              <a:rPr lang="en-US" sz="2800" dirty="0"/>
              <a:t>{</a:t>
            </a:r>
          </a:p>
          <a:p>
            <a:pPr marL="0" indent="0">
              <a:buNone/>
            </a:pPr>
            <a:r>
              <a:rPr lang="en-US" sz="2800" dirty="0"/>
              <a:t>	</a:t>
            </a:r>
            <a:r>
              <a:rPr lang="en-US" sz="2800" dirty="0" err="1"/>
              <a:t>struct</a:t>
            </a:r>
            <a:r>
              <a:rPr lang="en-US" sz="2800" dirty="0"/>
              <a:t> employee e1;</a:t>
            </a:r>
          </a:p>
          <a:p>
            <a:pPr marL="0" indent="0">
              <a:buNone/>
            </a:pPr>
            <a:r>
              <a:rPr lang="en-US" sz="2800" dirty="0"/>
              <a:t>	</a:t>
            </a:r>
            <a:r>
              <a:rPr lang="en-US" sz="2800" dirty="0" err="1"/>
              <a:t>printf</a:t>
            </a:r>
            <a:r>
              <a:rPr lang="en-US" sz="2800" dirty="0"/>
              <a:t>("Enter employee details\n");</a:t>
            </a:r>
          </a:p>
          <a:p>
            <a:pPr marL="0" indent="0">
              <a:buNone/>
            </a:pPr>
            <a:r>
              <a:rPr lang="en-US" sz="2800" dirty="0"/>
              <a:t>	</a:t>
            </a:r>
            <a:r>
              <a:rPr lang="en-US" sz="2800" dirty="0" err="1"/>
              <a:t>scanf</a:t>
            </a:r>
            <a:r>
              <a:rPr lang="en-US" sz="2800" dirty="0"/>
              <a:t>(“%d %s %d ", &amp;e1.emp_no, e1.name, &amp;e1.age);</a:t>
            </a:r>
          </a:p>
          <a:p>
            <a:pPr marL="0" indent="0">
              <a:buNone/>
            </a:pPr>
            <a:r>
              <a:rPr lang="en-US" sz="2800" dirty="0"/>
              <a:t>	</a:t>
            </a:r>
            <a:r>
              <a:rPr lang="en-US" sz="2800" dirty="0" err="1"/>
              <a:t>printf</a:t>
            </a:r>
            <a:r>
              <a:rPr lang="en-US" sz="2800" dirty="0"/>
              <a:t>("Employee data is::\n");</a:t>
            </a:r>
          </a:p>
          <a:p>
            <a:pPr marL="0" indent="0">
              <a:buNone/>
            </a:pPr>
            <a:r>
              <a:rPr lang="en-US" sz="2800" dirty="0"/>
              <a:t>	</a:t>
            </a:r>
            <a:r>
              <a:rPr lang="en-US" sz="2800" dirty="0" err="1"/>
              <a:t>printf</a:t>
            </a:r>
            <a:r>
              <a:rPr lang="en-US" sz="2800" dirty="0"/>
              <a:t>("%d \n %s \n %d \n", e1.emp_no, e1.name, e1.age)</a:t>
            </a:r>
          </a:p>
          <a:p>
            <a:pPr marL="0" indent="0">
              <a:buNone/>
            </a:pPr>
            <a:r>
              <a:rPr lang="en-US" sz="2800" dirty="0"/>
              <a:t>	</a:t>
            </a:r>
            <a:r>
              <a:rPr lang="en-US" sz="2800" dirty="0" err="1"/>
              <a:t>printf</a:t>
            </a:r>
            <a:r>
              <a:rPr lang="en-US" sz="2800" dirty="0"/>
              <a:t>(“print occupies %d bytes in memory \n", </a:t>
            </a:r>
            <a:r>
              <a:rPr lang="en-US" sz="2800" dirty="0" err="1"/>
              <a:t>sizeof</a:t>
            </a:r>
            <a:r>
              <a:rPr lang="en-US" sz="2800" dirty="0"/>
              <a:t> (</a:t>
            </a:r>
            <a:r>
              <a:rPr lang="en-US" sz="2800" dirty="0" err="1"/>
              <a:t>struct</a:t>
            </a:r>
            <a:r>
              <a:rPr lang="en-US" sz="2800" dirty="0"/>
              <a:t> employee));</a:t>
            </a:r>
          </a:p>
          <a:p>
            <a:pPr marL="0" indent="0">
              <a:buNone/>
            </a:pPr>
            <a:r>
              <a:rPr lang="en-US" sz="2800" dirty="0"/>
              <a:t>}</a:t>
            </a:r>
          </a:p>
          <a:p>
            <a:endParaRPr lang="en-US" dirty="0"/>
          </a:p>
        </p:txBody>
      </p:sp>
    </p:spTree>
    <p:extLst>
      <p:ext uri="{BB962C8B-B14F-4D97-AF65-F5344CB8AC3E}">
        <p14:creationId xmlns:p14="http://schemas.microsoft.com/office/powerpoint/2010/main" val="409342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at the end of the Doubly Linked List</a:t>
            </a:r>
          </a:p>
        </p:txBody>
      </p:sp>
      <p:sp>
        <p:nvSpPr>
          <p:cNvPr id="3" name="Content Placeholder 2"/>
          <p:cNvSpPr>
            <a:spLocks noGrp="1"/>
          </p:cNvSpPr>
          <p:nvPr>
            <p:ph idx="1"/>
          </p:nvPr>
        </p:nvSpPr>
        <p:spPr>
          <a:xfrm>
            <a:off x="457200" y="1447800"/>
            <a:ext cx="8229600" cy="5410200"/>
          </a:xfrm>
        </p:spPr>
        <p:txBody>
          <a:bodyPr>
            <a:normAutofit lnSpcReduction="10000"/>
          </a:bodyPr>
          <a:lstStyle/>
          <a:p>
            <a:pPr>
              <a:buNone/>
            </a:pPr>
            <a:r>
              <a:rPr lang="en-US" b="1" dirty="0"/>
              <a:t>Algorithm: DOUBLYEINSERT(R, item)</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a:buNone/>
            </a:pPr>
            <a:r>
              <a:rPr lang="en-US" b="1" dirty="0"/>
              <a:t>Step 3</a:t>
            </a:r>
            <a:r>
              <a:rPr lang="en-US" dirty="0"/>
              <a:t>: [Check whether any nodes exist or not in a list)</a:t>
            </a:r>
          </a:p>
          <a:p>
            <a:pPr>
              <a:buNone/>
            </a:pPr>
            <a:r>
              <a:rPr lang="en-US" dirty="0"/>
              <a:t>		(A) [If there is not any node in the list)</a:t>
            </a:r>
          </a:p>
          <a:p>
            <a:pPr>
              <a:buNone/>
            </a:pPr>
            <a:r>
              <a:rPr lang="en-US" dirty="0"/>
              <a:t>		if(L =NULL) Then</a:t>
            </a:r>
          </a:p>
          <a:p>
            <a:pPr lvl="0" fontAlgn="base">
              <a:buNone/>
            </a:pPr>
            <a:r>
              <a:rPr lang="en-US" dirty="0"/>
              <a:t>			[Assign data to node]</a:t>
            </a:r>
          </a:p>
          <a:p>
            <a:pPr>
              <a:buNone/>
            </a:pPr>
            <a:r>
              <a:rPr lang="en-US" dirty="0"/>
              <a:t>			INFO(newnode) &lt;- item</a:t>
            </a:r>
          </a:p>
        </p:txBody>
      </p:sp>
    </p:spTree>
    <p:extLst>
      <p:ext uri="{BB962C8B-B14F-4D97-AF65-F5344CB8AC3E}">
        <p14:creationId xmlns:p14="http://schemas.microsoft.com/office/powerpoint/2010/main" val="2062240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at the end of the Doubly Linked List</a:t>
            </a:r>
          </a:p>
        </p:txBody>
      </p:sp>
      <p:sp>
        <p:nvSpPr>
          <p:cNvPr id="3" name="Content Placeholder 2"/>
          <p:cNvSpPr>
            <a:spLocks noGrp="1"/>
          </p:cNvSpPr>
          <p:nvPr>
            <p:ph idx="1"/>
          </p:nvPr>
        </p:nvSpPr>
        <p:spPr>
          <a:xfrm>
            <a:off x="457200" y="1447800"/>
            <a:ext cx="8229600" cy="5410200"/>
          </a:xfrm>
        </p:spPr>
        <p:txBody>
          <a:bodyPr>
            <a:normAutofit fontScale="92500" lnSpcReduction="10000"/>
          </a:bodyPr>
          <a:lstStyle/>
          <a:p>
            <a:pPr lvl="0" fontAlgn="base">
              <a:buNone/>
            </a:pPr>
            <a:r>
              <a:rPr lang="en-US" dirty="0"/>
              <a:t>	[Set Prev&amp; Next of node to null]</a:t>
            </a:r>
          </a:p>
          <a:p>
            <a:pPr>
              <a:buNone/>
            </a:pPr>
            <a:r>
              <a:rPr lang="en-US" dirty="0"/>
              <a:t>				Prev(newnode) &lt;- NULL</a:t>
            </a:r>
          </a:p>
          <a:p>
            <a:pPr>
              <a:buNone/>
            </a:pPr>
            <a:r>
              <a:rPr lang="en-US" dirty="0"/>
              <a:t>				Next(newnode) &lt;- NULL</a:t>
            </a:r>
          </a:p>
          <a:p>
            <a:pPr>
              <a:buNone/>
            </a:pPr>
            <a:r>
              <a:rPr lang="en-US" dirty="0"/>
              <a:t>		(B)[If there is any node available in list]</a:t>
            </a:r>
          </a:p>
          <a:p>
            <a:pPr lvl="0" fontAlgn="base">
              <a:buNone/>
            </a:pPr>
            <a:r>
              <a:rPr lang="en-US" dirty="0"/>
              <a:t>			[Assign data to node]</a:t>
            </a:r>
          </a:p>
          <a:p>
            <a:pPr>
              <a:buNone/>
            </a:pPr>
            <a:r>
              <a:rPr lang="en-US" dirty="0"/>
              <a:t>				INFO(newnode) &lt;- item</a:t>
            </a:r>
          </a:p>
          <a:p>
            <a:pPr lvl="0" fontAlgn="base">
              <a:buNone/>
            </a:pPr>
            <a:r>
              <a:rPr lang="en-US" dirty="0"/>
              <a:t>			[Set Prev&amp; Next of the new node]</a:t>
            </a:r>
          </a:p>
          <a:p>
            <a:pPr>
              <a:buNone/>
            </a:pPr>
            <a:r>
              <a:rPr lang="en-US" dirty="0"/>
              <a:t>				 Next(R) &lt;- newnode </a:t>
            </a:r>
          </a:p>
          <a:p>
            <a:pPr>
              <a:buNone/>
            </a:pPr>
            <a:r>
              <a:rPr lang="en-US" dirty="0"/>
              <a:t>				Prev(newnode) &lt;- R</a:t>
            </a:r>
          </a:p>
          <a:p>
            <a:pPr>
              <a:buNone/>
            </a:pPr>
            <a:r>
              <a:rPr lang="en-US" dirty="0"/>
              <a:t>				Next(newnode) &lt;- NULL		</a:t>
            </a:r>
          </a:p>
          <a:p>
            <a:pPr>
              <a:buNone/>
            </a:pPr>
            <a:r>
              <a:rPr lang="en-US" b="1" dirty="0"/>
              <a:t>Step 4</a:t>
            </a:r>
            <a:r>
              <a:rPr lang="en-US" dirty="0"/>
              <a:t>: [Assign the address of temporary pointer to first pointer]</a:t>
            </a:r>
          </a:p>
          <a:p>
            <a:pPr>
              <a:buNone/>
            </a:pPr>
            <a:r>
              <a:rPr lang="en-US" dirty="0"/>
              <a:t>			R&lt;- newnode</a:t>
            </a:r>
          </a:p>
          <a:p>
            <a:pPr>
              <a:buNone/>
            </a:pPr>
            <a:r>
              <a:rPr lang="en-US" b="1" dirty="0"/>
              <a:t>Step 5</a:t>
            </a:r>
            <a:r>
              <a:rPr lang="en-US" dirty="0"/>
              <a:t>: [finished]</a:t>
            </a:r>
          </a:p>
          <a:p>
            <a:pPr>
              <a:buNone/>
            </a:pPr>
            <a:r>
              <a:rPr lang="en-US" dirty="0"/>
              <a:t>		Exit</a:t>
            </a:r>
          </a:p>
          <a:p>
            <a:pPr>
              <a:buNone/>
            </a:pPr>
            <a:endParaRPr lang="en-US" dirty="0"/>
          </a:p>
          <a:p>
            <a:endParaRPr lang="en-US" dirty="0"/>
          </a:p>
        </p:txBody>
      </p:sp>
    </p:spTree>
    <p:extLst>
      <p:ext uri="{BB962C8B-B14F-4D97-AF65-F5344CB8AC3E}">
        <p14:creationId xmlns:p14="http://schemas.microsoft.com/office/powerpoint/2010/main" val="133000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after a given node in the Doubly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Algorithm: DOUBLYAFTERLOCINSERT(FIRST, item, Prev, Next)</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a:buNone/>
            </a:pPr>
            <a:r>
              <a:rPr lang="en-US" b="1" dirty="0"/>
              <a:t>Step 3</a:t>
            </a:r>
            <a:r>
              <a:rPr lang="en-US" dirty="0"/>
              <a:t>: [Read location]</a:t>
            </a:r>
          </a:p>
          <a:p>
            <a:pPr>
              <a:buNone/>
            </a:pPr>
            <a:r>
              <a:rPr lang="en-US" dirty="0"/>
              <a:t>		Read N</a:t>
            </a:r>
          </a:p>
          <a:p>
            <a:pPr>
              <a:buNone/>
            </a:pPr>
            <a:endParaRPr lang="en-US" dirty="0"/>
          </a:p>
          <a:p>
            <a:pPr>
              <a:buNone/>
            </a:pPr>
            <a:endParaRPr lang="en-US" dirty="0"/>
          </a:p>
        </p:txBody>
      </p:sp>
    </p:spTree>
    <p:extLst>
      <p:ext uri="{BB962C8B-B14F-4D97-AF65-F5344CB8AC3E}">
        <p14:creationId xmlns:p14="http://schemas.microsoft.com/office/powerpoint/2010/main" val="404374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after a given node in the Doubly Linked List</a:t>
            </a:r>
          </a:p>
        </p:txBody>
      </p:sp>
      <p:sp>
        <p:nvSpPr>
          <p:cNvPr id="3" name="Content Placeholder 2"/>
          <p:cNvSpPr>
            <a:spLocks noGrp="1"/>
          </p:cNvSpPr>
          <p:nvPr>
            <p:ph idx="1"/>
          </p:nvPr>
        </p:nvSpPr>
        <p:spPr>
          <a:xfrm>
            <a:off x="457200" y="1447800"/>
            <a:ext cx="8458200" cy="5181600"/>
          </a:xfrm>
        </p:spPr>
        <p:txBody>
          <a:bodyPr>
            <a:normAutofit fontScale="92500" lnSpcReduction="20000"/>
          </a:bodyPr>
          <a:lstStyle/>
          <a:p>
            <a:pPr>
              <a:buNone/>
            </a:pPr>
            <a:r>
              <a:rPr lang="en-US" b="1" dirty="0"/>
              <a:t>Step 4</a:t>
            </a:r>
            <a:r>
              <a:rPr lang="en-US" dirty="0"/>
              <a:t>: [Set INFO part of the New Node&amp; Take temporary pointer PTR which is point to L]</a:t>
            </a:r>
          </a:p>
          <a:p>
            <a:pPr>
              <a:buNone/>
            </a:pPr>
            <a:r>
              <a:rPr lang="en-US" dirty="0"/>
              <a:t>		INFO(newnode) &lt;- item</a:t>
            </a:r>
          </a:p>
          <a:p>
            <a:pPr>
              <a:buNone/>
            </a:pPr>
            <a:r>
              <a:rPr lang="en-US" dirty="0"/>
              <a:t>		PTR &lt;- L</a:t>
            </a:r>
          </a:p>
          <a:p>
            <a:pPr>
              <a:buNone/>
            </a:pPr>
            <a:r>
              <a:rPr lang="en-US" b="1" dirty="0"/>
              <a:t>Step 5</a:t>
            </a:r>
            <a:r>
              <a:rPr lang="en-US" dirty="0"/>
              <a:t>: [To reach at the specific location in the list]</a:t>
            </a:r>
          </a:p>
          <a:p>
            <a:pPr>
              <a:buNone/>
            </a:pPr>
            <a:r>
              <a:rPr lang="en-US" dirty="0"/>
              <a:t>		Repeat while (INFO(PTR) != N)</a:t>
            </a:r>
          </a:p>
          <a:p>
            <a:pPr>
              <a:buNone/>
            </a:pPr>
            <a:r>
              <a:rPr lang="en-US" dirty="0"/>
              <a:t>			PTR &lt;- Next(PTR)</a:t>
            </a:r>
          </a:p>
          <a:p>
            <a:pPr>
              <a:buNone/>
            </a:pPr>
            <a:r>
              <a:rPr lang="en-US" b="1" dirty="0"/>
              <a:t>Step 6</a:t>
            </a:r>
            <a:r>
              <a:rPr lang="en-US" dirty="0"/>
              <a:t>: [Insert New Node after PTR &amp; set Prev and Next of the newnode]</a:t>
            </a:r>
          </a:p>
          <a:p>
            <a:pPr>
              <a:buNone/>
            </a:pPr>
            <a:r>
              <a:rPr lang="en-US" dirty="0"/>
              <a:t>		Next(newnode) &lt;- Next (PTR)</a:t>
            </a:r>
          </a:p>
          <a:p>
            <a:pPr>
              <a:buNone/>
            </a:pPr>
            <a:r>
              <a:rPr lang="en-US" dirty="0"/>
              <a:t>		Prev(newnode) &lt;- PTR</a:t>
            </a:r>
          </a:p>
          <a:p>
            <a:pPr>
              <a:buNone/>
            </a:pPr>
            <a:r>
              <a:rPr lang="en-US" dirty="0"/>
              <a:t>		Prev(Next(PTR)) &lt; - newnode</a:t>
            </a:r>
          </a:p>
          <a:p>
            <a:pPr>
              <a:buNone/>
            </a:pPr>
            <a:r>
              <a:rPr lang="en-US" dirty="0"/>
              <a:t>		Next(PTR) &lt;- newnode</a:t>
            </a:r>
          </a:p>
          <a:p>
            <a:pPr>
              <a:buNone/>
            </a:pPr>
            <a:r>
              <a:rPr lang="en-US" b="1" dirty="0"/>
              <a:t>Step 7</a:t>
            </a:r>
            <a:r>
              <a:rPr lang="en-US" dirty="0"/>
              <a:t>: [Finished]</a:t>
            </a:r>
          </a:p>
          <a:p>
            <a:pPr>
              <a:buNone/>
            </a:pPr>
            <a:r>
              <a:rPr lang="en-US" dirty="0"/>
              <a:t>		Exit</a:t>
            </a:r>
          </a:p>
          <a:p>
            <a:endParaRPr lang="en-US" dirty="0"/>
          </a:p>
        </p:txBody>
      </p:sp>
    </p:spTree>
    <p:extLst>
      <p:ext uri="{BB962C8B-B14F-4D97-AF65-F5344CB8AC3E}">
        <p14:creationId xmlns:p14="http://schemas.microsoft.com/office/powerpoint/2010/main" val="404374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before a given node in the Doubly Linked List</a:t>
            </a:r>
          </a:p>
        </p:txBody>
      </p:sp>
      <p:sp>
        <p:nvSpPr>
          <p:cNvPr id="3" name="Content Placeholder 2"/>
          <p:cNvSpPr>
            <a:spLocks noGrp="1"/>
          </p:cNvSpPr>
          <p:nvPr>
            <p:ph idx="1"/>
          </p:nvPr>
        </p:nvSpPr>
        <p:spPr>
          <a:xfrm>
            <a:off x="457200" y="1447800"/>
            <a:ext cx="8458200" cy="5410200"/>
          </a:xfrm>
        </p:spPr>
        <p:txBody>
          <a:bodyPr>
            <a:normAutofit/>
          </a:bodyPr>
          <a:lstStyle/>
          <a:p>
            <a:pPr>
              <a:buNone/>
            </a:pPr>
            <a:r>
              <a:rPr lang="en-US" b="1" dirty="0"/>
              <a:t>Algorithm: DOUBLYBEFORELOCINSERT(FIRST, X, Prev, Next)</a:t>
            </a:r>
          </a:p>
          <a:p>
            <a:pPr>
              <a:buNone/>
            </a:pPr>
            <a:r>
              <a:rPr lang="en-US" b="1" dirty="0"/>
              <a:t>Step 1</a:t>
            </a:r>
            <a:r>
              <a:rPr lang="en-US" dirty="0"/>
              <a:t>: [Allocate memory for new node]</a:t>
            </a:r>
          </a:p>
          <a:p>
            <a:pPr>
              <a:buNone/>
            </a:pPr>
            <a:r>
              <a:rPr lang="en-US" dirty="0"/>
              <a:t>		  newnode=Create new node		</a:t>
            </a:r>
          </a:p>
          <a:p>
            <a:pPr>
              <a:buNone/>
            </a:pPr>
            <a:r>
              <a:rPr lang="en-US" b="1" dirty="0"/>
              <a:t>Step 2</a:t>
            </a:r>
            <a:r>
              <a:rPr lang="en-US" dirty="0"/>
              <a:t>: [Check for Successful allocation of memory]</a:t>
            </a:r>
          </a:p>
          <a:p>
            <a:pPr marL="0" indent="0">
              <a:buNone/>
            </a:pPr>
            <a:r>
              <a:rPr lang="en-US" dirty="0"/>
              <a:t>	  If newnode=NULL then</a:t>
            </a:r>
          </a:p>
          <a:p>
            <a:pPr marL="0" indent="0">
              <a:buNone/>
            </a:pPr>
            <a:r>
              <a:rPr lang="en-US" dirty="0"/>
              <a:t>		Write "memory not allocated"</a:t>
            </a:r>
          </a:p>
          <a:p>
            <a:pPr marL="0" indent="0">
              <a:buNone/>
            </a:pPr>
            <a:r>
              <a:rPr lang="en-US" dirty="0"/>
              <a:t>		Exit</a:t>
            </a:r>
          </a:p>
          <a:p>
            <a:pPr marL="0" indent="0">
              <a:buNone/>
            </a:pPr>
            <a:r>
              <a:rPr lang="en-US" dirty="0"/>
              <a:t>	  [End If structure]</a:t>
            </a:r>
          </a:p>
          <a:p>
            <a:pPr>
              <a:buNone/>
            </a:pPr>
            <a:r>
              <a:rPr lang="en-US" b="1" dirty="0"/>
              <a:t>Step 3</a:t>
            </a:r>
            <a:r>
              <a:rPr lang="en-US" dirty="0"/>
              <a:t>: [Read location]</a:t>
            </a:r>
          </a:p>
          <a:p>
            <a:pPr>
              <a:buNone/>
            </a:pPr>
            <a:r>
              <a:rPr lang="en-US" dirty="0"/>
              <a:t>		Read N</a:t>
            </a:r>
          </a:p>
        </p:txBody>
      </p:sp>
    </p:spTree>
    <p:extLst>
      <p:ext uri="{BB962C8B-B14F-4D97-AF65-F5344CB8AC3E}">
        <p14:creationId xmlns:p14="http://schemas.microsoft.com/office/powerpoint/2010/main" val="42809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Inserting a new node before a given node in the Doubly Linked List</a:t>
            </a:r>
          </a:p>
        </p:txBody>
      </p:sp>
      <p:sp>
        <p:nvSpPr>
          <p:cNvPr id="3" name="Content Placeholder 2"/>
          <p:cNvSpPr>
            <a:spLocks noGrp="1"/>
          </p:cNvSpPr>
          <p:nvPr>
            <p:ph idx="1"/>
          </p:nvPr>
        </p:nvSpPr>
        <p:spPr>
          <a:xfrm>
            <a:off x="457200" y="1447800"/>
            <a:ext cx="8382000" cy="5257800"/>
          </a:xfrm>
        </p:spPr>
        <p:txBody>
          <a:bodyPr>
            <a:normAutofit fontScale="92500" lnSpcReduction="20000"/>
          </a:bodyPr>
          <a:lstStyle/>
          <a:p>
            <a:pPr>
              <a:buNone/>
            </a:pPr>
            <a:r>
              <a:rPr lang="en-US" b="1" dirty="0"/>
              <a:t>Step 4</a:t>
            </a:r>
            <a:r>
              <a:rPr lang="en-US" dirty="0"/>
              <a:t>: [Set INFO part of the newnode &amp; Take temporary pointer PTR which is point to L]</a:t>
            </a:r>
          </a:p>
          <a:p>
            <a:pPr>
              <a:buNone/>
            </a:pPr>
            <a:r>
              <a:rPr lang="en-US" dirty="0"/>
              <a:t>		INFO(newnode) &lt;- item</a:t>
            </a:r>
          </a:p>
          <a:p>
            <a:pPr>
              <a:buNone/>
            </a:pPr>
            <a:r>
              <a:rPr lang="en-US" dirty="0"/>
              <a:t>		PTR &lt;- L</a:t>
            </a:r>
          </a:p>
          <a:p>
            <a:pPr>
              <a:buNone/>
            </a:pPr>
            <a:r>
              <a:rPr lang="en-US" b="1" dirty="0"/>
              <a:t>Step 5</a:t>
            </a:r>
            <a:r>
              <a:rPr lang="en-US" dirty="0"/>
              <a:t>: [To reach at the specific location in the list]</a:t>
            </a:r>
          </a:p>
          <a:p>
            <a:pPr>
              <a:buNone/>
            </a:pPr>
            <a:r>
              <a:rPr lang="en-US" dirty="0"/>
              <a:t>		Repeat while (INFO(PTR) != N)</a:t>
            </a:r>
          </a:p>
          <a:p>
            <a:pPr>
              <a:buNone/>
            </a:pPr>
            <a:r>
              <a:rPr lang="en-US" dirty="0"/>
              <a:t>			PTR &lt;- Next(PTR)</a:t>
            </a:r>
          </a:p>
          <a:p>
            <a:pPr>
              <a:buNone/>
            </a:pPr>
            <a:r>
              <a:rPr lang="en-US" b="1" dirty="0"/>
              <a:t>Step 6</a:t>
            </a:r>
            <a:r>
              <a:rPr lang="en-US" dirty="0"/>
              <a:t>: [Insert newnode before PTR set Prev and Next of the New Node]</a:t>
            </a:r>
          </a:p>
          <a:p>
            <a:pPr>
              <a:buNone/>
            </a:pPr>
            <a:r>
              <a:rPr lang="en-US" dirty="0"/>
              <a:t>		Prev(newnode) &lt;- Prev (PTR)</a:t>
            </a:r>
          </a:p>
          <a:p>
            <a:pPr>
              <a:buNone/>
            </a:pPr>
            <a:r>
              <a:rPr lang="en-US" dirty="0"/>
              <a:t>		Next(newnode) &lt;- PTR</a:t>
            </a:r>
          </a:p>
          <a:p>
            <a:pPr>
              <a:buNone/>
            </a:pPr>
            <a:r>
              <a:rPr lang="en-US" dirty="0"/>
              <a:t>           Next(Prev(PTR)) &lt;- newnode</a:t>
            </a:r>
          </a:p>
          <a:p>
            <a:pPr>
              <a:buNone/>
            </a:pPr>
            <a:r>
              <a:rPr lang="en-US" dirty="0"/>
              <a:t>		Prev(PTR) &lt;- newnode</a:t>
            </a:r>
          </a:p>
          <a:p>
            <a:pPr>
              <a:buNone/>
            </a:pPr>
            <a:r>
              <a:rPr lang="en-US" b="1" dirty="0"/>
              <a:t>Step 7</a:t>
            </a:r>
            <a:r>
              <a:rPr lang="en-US" dirty="0"/>
              <a:t>: [Finished]</a:t>
            </a:r>
          </a:p>
          <a:p>
            <a:pPr>
              <a:buNone/>
            </a:pPr>
            <a:r>
              <a:rPr lang="en-US" dirty="0"/>
              <a:t>		Exit</a:t>
            </a:r>
          </a:p>
          <a:p>
            <a:endParaRPr lang="en-US" dirty="0"/>
          </a:p>
        </p:txBody>
      </p:sp>
    </p:spTree>
    <p:extLst>
      <p:ext uri="{BB962C8B-B14F-4D97-AF65-F5344CB8AC3E}">
        <p14:creationId xmlns:p14="http://schemas.microsoft.com/office/powerpoint/2010/main" val="42809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first node of the Doubly Linked List</a:t>
            </a:r>
          </a:p>
        </p:txBody>
      </p:sp>
      <p:sp>
        <p:nvSpPr>
          <p:cNvPr id="4" name="Rectangle 3"/>
          <p:cNvSpPr/>
          <p:nvPr/>
        </p:nvSpPr>
        <p:spPr>
          <a:xfrm>
            <a:off x="762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21</a:t>
            </a:r>
          </a:p>
        </p:txBody>
      </p:sp>
      <p:sp>
        <p:nvSpPr>
          <p:cNvPr id="5" name="Rectangle 4"/>
          <p:cNvSpPr/>
          <p:nvPr/>
        </p:nvSpPr>
        <p:spPr>
          <a:xfrm>
            <a:off x="1371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16" name="TextBox 15"/>
          <p:cNvSpPr txBox="1"/>
          <p:nvPr/>
        </p:nvSpPr>
        <p:spPr>
          <a:xfrm>
            <a:off x="838200" y="3429000"/>
            <a:ext cx="762000" cy="323165"/>
          </a:xfrm>
          <a:prstGeom prst="rect">
            <a:avLst/>
          </a:prstGeom>
          <a:noFill/>
        </p:spPr>
        <p:txBody>
          <a:bodyPr wrap="square" rtlCol="0">
            <a:spAutoFit/>
          </a:bodyPr>
          <a:lstStyle/>
          <a:p>
            <a:r>
              <a:rPr lang="en-US" sz="1500" dirty="0"/>
              <a:t>1001</a:t>
            </a:r>
          </a:p>
        </p:txBody>
      </p:sp>
      <p:sp>
        <p:nvSpPr>
          <p:cNvPr id="20" name="TextBox 19"/>
          <p:cNvSpPr txBox="1"/>
          <p:nvPr/>
        </p:nvSpPr>
        <p:spPr>
          <a:xfrm>
            <a:off x="2582694" y="3821668"/>
            <a:ext cx="312906" cy="369332"/>
          </a:xfrm>
          <a:prstGeom prst="rect">
            <a:avLst/>
          </a:prstGeom>
          <a:noFill/>
        </p:spPr>
        <p:txBody>
          <a:bodyPr wrap="none" rtlCol="0">
            <a:spAutoFit/>
          </a:bodyPr>
          <a:lstStyle/>
          <a:p>
            <a:r>
              <a:rPr lang="en-US" dirty="0"/>
              <a:t>L</a:t>
            </a:r>
          </a:p>
        </p:txBody>
      </p:sp>
      <p:cxnSp>
        <p:nvCxnSpPr>
          <p:cNvPr id="22" name="Straight Arrow Connector 21"/>
          <p:cNvCxnSpPr/>
          <p:nvPr/>
        </p:nvCxnSpPr>
        <p:spPr>
          <a:xfrm rot="5400000" flipH="1" flipV="1">
            <a:off x="2468395"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76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1" name="Rectangle 40"/>
          <p:cNvSpPr/>
          <p:nvPr/>
        </p:nvSpPr>
        <p:spPr>
          <a:xfrm>
            <a:off x="3048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2" name="Rectangle 41"/>
          <p:cNvSpPr/>
          <p:nvPr/>
        </p:nvSpPr>
        <p:spPr>
          <a:xfrm>
            <a:off x="3657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sp>
        <p:nvSpPr>
          <p:cNvPr id="43" name="TextBox 42"/>
          <p:cNvSpPr txBox="1"/>
          <p:nvPr/>
        </p:nvSpPr>
        <p:spPr>
          <a:xfrm>
            <a:off x="3124200" y="3429000"/>
            <a:ext cx="762000" cy="323165"/>
          </a:xfrm>
          <a:prstGeom prst="rect">
            <a:avLst/>
          </a:prstGeom>
          <a:noFill/>
        </p:spPr>
        <p:txBody>
          <a:bodyPr wrap="square" rtlCol="0">
            <a:spAutoFit/>
          </a:bodyPr>
          <a:lstStyle/>
          <a:p>
            <a:r>
              <a:rPr lang="en-US" sz="1500" dirty="0"/>
              <a:t>1002</a:t>
            </a:r>
          </a:p>
        </p:txBody>
      </p:sp>
      <p:sp>
        <p:nvSpPr>
          <p:cNvPr id="46" name="Rectangle 45"/>
          <p:cNvSpPr/>
          <p:nvPr/>
        </p:nvSpPr>
        <p:spPr>
          <a:xfrm>
            <a:off x="2362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1001</a:t>
            </a:r>
          </a:p>
        </p:txBody>
      </p:sp>
      <p:sp>
        <p:nvSpPr>
          <p:cNvPr id="47" name="Rectangle 46"/>
          <p:cNvSpPr/>
          <p:nvPr/>
        </p:nvSpPr>
        <p:spPr>
          <a:xfrm>
            <a:off x="54102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8" name="Rectangle 47"/>
          <p:cNvSpPr/>
          <p:nvPr/>
        </p:nvSpPr>
        <p:spPr>
          <a:xfrm>
            <a:off x="60198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1004</a:t>
            </a:r>
          </a:p>
        </p:txBody>
      </p:sp>
      <p:sp>
        <p:nvSpPr>
          <p:cNvPr id="49" name="TextBox 48"/>
          <p:cNvSpPr txBox="1"/>
          <p:nvPr/>
        </p:nvSpPr>
        <p:spPr>
          <a:xfrm>
            <a:off x="5486400" y="3429000"/>
            <a:ext cx="762000" cy="323165"/>
          </a:xfrm>
          <a:prstGeom prst="rect">
            <a:avLst/>
          </a:prstGeom>
          <a:noFill/>
        </p:spPr>
        <p:txBody>
          <a:bodyPr wrap="square" rtlCol="0">
            <a:spAutoFit/>
          </a:bodyPr>
          <a:lstStyle/>
          <a:p>
            <a:r>
              <a:rPr lang="en-US" sz="1500" dirty="0"/>
              <a:t>1003</a:t>
            </a:r>
          </a:p>
        </p:txBody>
      </p:sp>
      <p:sp>
        <p:nvSpPr>
          <p:cNvPr id="50" name="Rectangle 49"/>
          <p:cNvSpPr/>
          <p:nvPr/>
        </p:nvSpPr>
        <p:spPr>
          <a:xfrm>
            <a:off x="47244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51" name="Rectangle 50"/>
          <p:cNvSpPr/>
          <p:nvPr/>
        </p:nvSpPr>
        <p:spPr>
          <a:xfrm>
            <a:off x="77724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52" name="Rectangle 51"/>
          <p:cNvSpPr/>
          <p:nvPr/>
        </p:nvSpPr>
        <p:spPr>
          <a:xfrm>
            <a:off x="83820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53" name="TextBox 52"/>
          <p:cNvSpPr txBox="1"/>
          <p:nvPr/>
        </p:nvSpPr>
        <p:spPr>
          <a:xfrm>
            <a:off x="7848600" y="3429000"/>
            <a:ext cx="762000" cy="323165"/>
          </a:xfrm>
          <a:prstGeom prst="rect">
            <a:avLst/>
          </a:prstGeom>
          <a:noFill/>
        </p:spPr>
        <p:txBody>
          <a:bodyPr wrap="square" rtlCol="0">
            <a:spAutoFit/>
          </a:bodyPr>
          <a:lstStyle/>
          <a:p>
            <a:r>
              <a:rPr lang="en-US" sz="1500" dirty="0"/>
              <a:t>1004</a:t>
            </a:r>
          </a:p>
        </p:txBody>
      </p:sp>
      <p:sp>
        <p:nvSpPr>
          <p:cNvPr id="54" name="Rectangle 53"/>
          <p:cNvSpPr/>
          <p:nvPr/>
        </p:nvSpPr>
        <p:spPr>
          <a:xfrm>
            <a:off x="7086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cxnSp>
        <p:nvCxnSpPr>
          <p:cNvPr id="55" name="Straight Arrow Connector 54"/>
          <p:cNvCxnSpPr/>
          <p:nvPr/>
        </p:nvCxnSpPr>
        <p:spPr>
          <a:xfrm>
            <a:off x="19812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10800000">
            <a:off x="19812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43434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rot="10800000">
            <a:off x="4343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67056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rot="10800000">
            <a:off x="67056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8450094" y="3733798"/>
            <a:ext cx="351378" cy="369332"/>
          </a:xfrm>
          <a:prstGeom prst="rect">
            <a:avLst/>
          </a:prstGeom>
          <a:noFill/>
        </p:spPr>
        <p:txBody>
          <a:bodyPr wrap="none" rtlCol="0">
            <a:spAutoFit/>
          </a:bodyPr>
          <a:lstStyle/>
          <a:p>
            <a:r>
              <a:rPr lang="en-US" dirty="0"/>
              <a:t>R</a:t>
            </a:r>
          </a:p>
        </p:txBody>
      </p:sp>
      <p:cxnSp>
        <p:nvCxnSpPr>
          <p:cNvPr id="83" name="Straight Arrow Connector 82"/>
          <p:cNvCxnSpPr>
            <a:stCxn id="82" idx="0"/>
          </p:cNvCxnSpPr>
          <p:nvPr/>
        </p:nvCxnSpPr>
        <p:spPr>
          <a:xfrm rot="5400000" flipH="1" flipV="1">
            <a:off x="8399025" y="3503360"/>
            <a:ext cx="457196" cy="36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28600" y="3821668"/>
            <a:ext cx="312906" cy="369332"/>
          </a:xfrm>
          <a:prstGeom prst="rect">
            <a:avLst/>
          </a:prstGeom>
          <a:noFill/>
        </p:spPr>
        <p:txBody>
          <a:bodyPr wrap="none" rtlCol="0">
            <a:spAutoFit/>
          </a:bodyPr>
          <a:lstStyle/>
          <a:p>
            <a:r>
              <a:rPr lang="en-US" dirty="0"/>
              <a:t>L</a:t>
            </a:r>
          </a:p>
        </p:txBody>
      </p:sp>
      <p:cxnSp>
        <p:nvCxnSpPr>
          <p:cNvPr id="31" name="Straight Arrow Connector 30"/>
          <p:cNvCxnSpPr/>
          <p:nvPr/>
        </p:nvCxnSpPr>
        <p:spPr>
          <a:xfrm rot="5400000" flipH="1" flipV="1">
            <a:off x="114301"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362200" y="2819400"/>
            <a:ext cx="678391" cy="323165"/>
          </a:xfrm>
          <a:prstGeom prst="rect">
            <a:avLst/>
          </a:prstGeom>
          <a:noFill/>
        </p:spPr>
        <p:txBody>
          <a:bodyPr wrap="none" rtlCol="0">
            <a:spAutoFit/>
          </a:bodyPr>
          <a:lstStyle/>
          <a:p>
            <a:r>
              <a:rPr lang="en-US" sz="1500" dirty="0"/>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par>
                                <p:cTn id="8" presetID="9" presetClass="exit" presetSubtype="0" fill="hold" grpId="1" nodeType="withEffect">
                                  <p:stCondLst>
                                    <p:cond delay="0"/>
                                  </p:stCondLst>
                                  <p:childTnLst>
                                    <p:animEffect transition="out" filter="dissolv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46">
                                            <p:txEl>
                                              <p:pRg st="0" end="0"/>
                                            </p:txEl>
                                          </p:spTgt>
                                        </p:tgtEl>
                                      </p:cBhvr>
                                    </p:animEffect>
                                    <p:set>
                                      <p:cBhvr>
                                        <p:cTn id="21" dur="1" fill="hold">
                                          <p:stCondLst>
                                            <p:cond delay="499"/>
                                          </p:stCondLst>
                                        </p:cTn>
                                        <p:tgtEl>
                                          <p:spTgt spid="46">
                                            <p:txEl>
                                              <p:pRg st="0" end="0"/>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0" nodeType="clickEffect">
                                  <p:stCondLst>
                                    <p:cond delay="0"/>
                                  </p:stCondLst>
                                  <p:childTnLst>
                                    <p:animEffect transition="out" filter="dissolv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24"/>
                                        </p:tgtEl>
                                      </p:cBhvr>
                                    </p:animEffect>
                                    <p:set>
                                      <p:cBhvr>
                                        <p:cTn id="39" dur="1" fill="hold">
                                          <p:stCondLst>
                                            <p:cond delay="499"/>
                                          </p:stCondLst>
                                        </p:cTn>
                                        <p:tgtEl>
                                          <p:spTgt spid="24"/>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55"/>
                                        </p:tgtEl>
                                      </p:cBhvr>
                                    </p:animEffect>
                                    <p:set>
                                      <p:cBhvr>
                                        <p:cTn id="42" dur="1" fill="hold">
                                          <p:stCondLst>
                                            <p:cond delay="499"/>
                                          </p:stCondLst>
                                        </p:cTn>
                                        <p:tgtEl>
                                          <p:spTgt spid="55"/>
                                        </p:tgtEl>
                                        <p:attrNameLst>
                                          <p:attrName>style.visibility</p:attrName>
                                        </p:attrNameLst>
                                      </p:cBhvr>
                                      <p:to>
                                        <p:strVal val="hidden"/>
                                      </p:to>
                                    </p:set>
                                  </p:childTnLst>
                                </p:cTn>
                              </p:par>
                              <p:par>
                                <p:cTn id="43" presetID="9" presetClass="exit" presetSubtype="0" fill="hold" nodeType="withEffect">
                                  <p:stCondLst>
                                    <p:cond delay="0"/>
                                  </p:stCondLst>
                                  <p:childTnLst>
                                    <p:animEffect transition="out" filter="dissolve">
                                      <p:cBhvr>
                                        <p:cTn id="44" dur="500"/>
                                        <p:tgtEl>
                                          <p:spTgt spid="60"/>
                                        </p:tgtEl>
                                      </p:cBhvr>
                                    </p:animEffect>
                                    <p:set>
                                      <p:cBhvr>
                                        <p:cTn id="45"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p:bldP spid="20" grpId="0"/>
      <p:bldP spid="24" grpId="0" animBg="1"/>
      <p:bldP spid="30" grpId="1"/>
      <p:bldP spid="3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the first node of the Doubly Linked List (delete left most node)</a:t>
            </a:r>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pPr>
              <a:buNone/>
            </a:pPr>
            <a:r>
              <a:rPr lang="en-US" b="1" dirty="0"/>
              <a:t>Algorithm: DOUBLYFIRSTDEL(L)</a:t>
            </a:r>
          </a:p>
          <a:p>
            <a:pPr>
              <a:buNone/>
            </a:pPr>
            <a:r>
              <a:rPr lang="en-US" b="1" dirty="0"/>
              <a:t>Step 1</a:t>
            </a:r>
            <a:r>
              <a:rPr lang="en-US" dirty="0"/>
              <a:t>: [Check for empty list]</a:t>
            </a:r>
          </a:p>
          <a:p>
            <a:pPr>
              <a:buNone/>
            </a:pPr>
            <a:r>
              <a:rPr lang="en-US" dirty="0"/>
              <a:t>		If(L=NULL) then</a:t>
            </a:r>
          </a:p>
          <a:p>
            <a:pPr>
              <a:buNone/>
            </a:pPr>
            <a:r>
              <a:rPr lang="en-US" dirty="0"/>
              <a:t>			Write(“Linked list is underflow")</a:t>
            </a:r>
          </a:p>
          <a:p>
            <a:pPr>
              <a:buNone/>
            </a:pPr>
            <a:r>
              <a:rPr lang="en-US" dirty="0"/>
              <a:t>		Exit</a:t>
            </a:r>
          </a:p>
          <a:p>
            <a:pPr>
              <a:buNone/>
            </a:pPr>
            <a:r>
              <a:rPr lang="en-US" b="1" dirty="0"/>
              <a:t>Step 2</a:t>
            </a:r>
            <a:r>
              <a:rPr lang="en-US" dirty="0"/>
              <a:t>: [Take temporary pointer PTR which is point to L]</a:t>
            </a:r>
          </a:p>
          <a:p>
            <a:pPr>
              <a:buNone/>
            </a:pPr>
            <a:r>
              <a:rPr lang="en-US" dirty="0"/>
              <a:t>		PTR &lt;- L</a:t>
            </a:r>
          </a:p>
          <a:p>
            <a:pPr>
              <a:buNone/>
            </a:pPr>
            <a:r>
              <a:rPr lang="en-US" b="1" dirty="0"/>
              <a:t>Step 3</a:t>
            </a:r>
            <a:r>
              <a:rPr lang="en-US" dirty="0"/>
              <a:t>: [Assign links so that second node becomes first node of the list]</a:t>
            </a:r>
          </a:p>
          <a:p>
            <a:pPr>
              <a:buNone/>
            </a:pPr>
            <a:r>
              <a:rPr lang="en-US" dirty="0"/>
              <a:t>		L&lt;- Next(L)</a:t>
            </a:r>
          </a:p>
          <a:p>
            <a:pPr>
              <a:buNone/>
            </a:pPr>
            <a:r>
              <a:rPr lang="en-US" dirty="0"/>
              <a:t>		Prev(L) &lt;- NULL</a:t>
            </a:r>
          </a:p>
          <a:p>
            <a:pPr>
              <a:buNone/>
            </a:pPr>
            <a:r>
              <a:rPr lang="en-US" b="1" dirty="0"/>
              <a:t>Step 4</a:t>
            </a:r>
            <a:r>
              <a:rPr lang="en-US" dirty="0"/>
              <a:t>: [Free memory allocated to PTR]</a:t>
            </a:r>
          </a:p>
          <a:p>
            <a:pPr>
              <a:buNone/>
            </a:pPr>
            <a:r>
              <a:rPr lang="en-US" dirty="0"/>
              <a:t>		Free (PTR)</a:t>
            </a:r>
          </a:p>
          <a:p>
            <a:pPr>
              <a:buNone/>
            </a:pPr>
            <a:r>
              <a:rPr lang="en-US" b="1" dirty="0"/>
              <a:t>Step 5</a:t>
            </a:r>
            <a:r>
              <a:rPr lang="en-US" dirty="0"/>
              <a:t>: [Finished]</a:t>
            </a:r>
          </a:p>
          <a:p>
            <a:pPr>
              <a:buNone/>
            </a:pPr>
            <a:r>
              <a:rPr lang="en-US" dirty="0"/>
              <a:t>		Exit</a:t>
            </a:r>
          </a:p>
          <a:p>
            <a:endParaRPr lang="en-US" dirty="0"/>
          </a:p>
        </p:txBody>
      </p:sp>
    </p:spTree>
    <p:extLst>
      <p:ext uri="{BB962C8B-B14F-4D97-AF65-F5344CB8AC3E}">
        <p14:creationId xmlns:p14="http://schemas.microsoft.com/office/powerpoint/2010/main" val="19630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last node of the Doubly Linked List</a:t>
            </a:r>
          </a:p>
        </p:txBody>
      </p:sp>
      <p:sp>
        <p:nvSpPr>
          <p:cNvPr id="4" name="Rectangle 3"/>
          <p:cNvSpPr/>
          <p:nvPr/>
        </p:nvSpPr>
        <p:spPr>
          <a:xfrm>
            <a:off x="762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21</a:t>
            </a:r>
          </a:p>
        </p:txBody>
      </p:sp>
      <p:sp>
        <p:nvSpPr>
          <p:cNvPr id="5" name="Rectangle 4"/>
          <p:cNvSpPr/>
          <p:nvPr/>
        </p:nvSpPr>
        <p:spPr>
          <a:xfrm>
            <a:off x="1371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16" name="TextBox 15"/>
          <p:cNvSpPr txBox="1"/>
          <p:nvPr/>
        </p:nvSpPr>
        <p:spPr>
          <a:xfrm>
            <a:off x="838200" y="3429000"/>
            <a:ext cx="762000" cy="323165"/>
          </a:xfrm>
          <a:prstGeom prst="rect">
            <a:avLst/>
          </a:prstGeom>
          <a:noFill/>
        </p:spPr>
        <p:txBody>
          <a:bodyPr wrap="square" rtlCol="0">
            <a:spAutoFit/>
          </a:bodyPr>
          <a:lstStyle/>
          <a:p>
            <a:r>
              <a:rPr lang="en-US" sz="1500" dirty="0"/>
              <a:t>1001</a:t>
            </a:r>
          </a:p>
        </p:txBody>
      </p:sp>
      <p:sp>
        <p:nvSpPr>
          <p:cNvPr id="20" name="TextBox 19"/>
          <p:cNvSpPr txBox="1"/>
          <p:nvPr/>
        </p:nvSpPr>
        <p:spPr>
          <a:xfrm>
            <a:off x="6248400" y="3733800"/>
            <a:ext cx="351378" cy="369332"/>
          </a:xfrm>
          <a:prstGeom prst="rect">
            <a:avLst/>
          </a:prstGeom>
          <a:noFill/>
        </p:spPr>
        <p:txBody>
          <a:bodyPr wrap="none" rtlCol="0">
            <a:spAutoFit/>
          </a:bodyPr>
          <a:lstStyle/>
          <a:p>
            <a:r>
              <a:rPr lang="en-US" dirty="0"/>
              <a:t>R</a:t>
            </a:r>
          </a:p>
        </p:txBody>
      </p:sp>
      <p:cxnSp>
        <p:nvCxnSpPr>
          <p:cNvPr id="22" name="Straight Arrow Connector 21"/>
          <p:cNvCxnSpPr/>
          <p:nvPr/>
        </p:nvCxnSpPr>
        <p:spPr>
          <a:xfrm rot="5400000" flipH="1" flipV="1">
            <a:off x="6134101" y="3543299"/>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76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1" name="Rectangle 40"/>
          <p:cNvSpPr/>
          <p:nvPr/>
        </p:nvSpPr>
        <p:spPr>
          <a:xfrm>
            <a:off x="3048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2" name="Rectangle 41"/>
          <p:cNvSpPr/>
          <p:nvPr/>
        </p:nvSpPr>
        <p:spPr>
          <a:xfrm>
            <a:off x="3657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sp>
        <p:nvSpPr>
          <p:cNvPr id="43" name="TextBox 42"/>
          <p:cNvSpPr txBox="1"/>
          <p:nvPr/>
        </p:nvSpPr>
        <p:spPr>
          <a:xfrm>
            <a:off x="3124200" y="3429000"/>
            <a:ext cx="762000" cy="323165"/>
          </a:xfrm>
          <a:prstGeom prst="rect">
            <a:avLst/>
          </a:prstGeom>
          <a:noFill/>
        </p:spPr>
        <p:txBody>
          <a:bodyPr wrap="square" rtlCol="0">
            <a:spAutoFit/>
          </a:bodyPr>
          <a:lstStyle/>
          <a:p>
            <a:r>
              <a:rPr lang="en-US" sz="1500" dirty="0"/>
              <a:t>1002</a:t>
            </a:r>
          </a:p>
        </p:txBody>
      </p:sp>
      <p:sp>
        <p:nvSpPr>
          <p:cNvPr id="46" name="Rectangle 45"/>
          <p:cNvSpPr/>
          <p:nvPr/>
        </p:nvSpPr>
        <p:spPr>
          <a:xfrm>
            <a:off x="2362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7" name="Rectangle 46"/>
          <p:cNvSpPr/>
          <p:nvPr/>
        </p:nvSpPr>
        <p:spPr>
          <a:xfrm>
            <a:off x="54102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8" name="Rectangle 47"/>
          <p:cNvSpPr/>
          <p:nvPr/>
        </p:nvSpPr>
        <p:spPr>
          <a:xfrm>
            <a:off x="60198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1004</a:t>
            </a:r>
          </a:p>
        </p:txBody>
      </p:sp>
      <p:sp>
        <p:nvSpPr>
          <p:cNvPr id="49" name="TextBox 48"/>
          <p:cNvSpPr txBox="1"/>
          <p:nvPr/>
        </p:nvSpPr>
        <p:spPr>
          <a:xfrm>
            <a:off x="5486400" y="3429000"/>
            <a:ext cx="762000" cy="323165"/>
          </a:xfrm>
          <a:prstGeom prst="rect">
            <a:avLst/>
          </a:prstGeom>
          <a:noFill/>
        </p:spPr>
        <p:txBody>
          <a:bodyPr wrap="square" rtlCol="0">
            <a:spAutoFit/>
          </a:bodyPr>
          <a:lstStyle/>
          <a:p>
            <a:r>
              <a:rPr lang="en-US" sz="1500" dirty="0"/>
              <a:t>1003</a:t>
            </a:r>
          </a:p>
        </p:txBody>
      </p:sp>
      <p:sp>
        <p:nvSpPr>
          <p:cNvPr id="50" name="Rectangle 49"/>
          <p:cNvSpPr/>
          <p:nvPr/>
        </p:nvSpPr>
        <p:spPr>
          <a:xfrm>
            <a:off x="47244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51" name="Rectangle 50"/>
          <p:cNvSpPr/>
          <p:nvPr/>
        </p:nvSpPr>
        <p:spPr>
          <a:xfrm>
            <a:off x="77724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52" name="Rectangle 51"/>
          <p:cNvSpPr/>
          <p:nvPr/>
        </p:nvSpPr>
        <p:spPr>
          <a:xfrm>
            <a:off x="83820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53" name="TextBox 52"/>
          <p:cNvSpPr txBox="1"/>
          <p:nvPr/>
        </p:nvSpPr>
        <p:spPr>
          <a:xfrm>
            <a:off x="7848600" y="3429000"/>
            <a:ext cx="762000" cy="323165"/>
          </a:xfrm>
          <a:prstGeom prst="rect">
            <a:avLst/>
          </a:prstGeom>
          <a:noFill/>
        </p:spPr>
        <p:txBody>
          <a:bodyPr wrap="square" rtlCol="0">
            <a:spAutoFit/>
          </a:bodyPr>
          <a:lstStyle/>
          <a:p>
            <a:r>
              <a:rPr lang="en-US" sz="1500" dirty="0"/>
              <a:t>1004</a:t>
            </a:r>
          </a:p>
        </p:txBody>
      </p:sp>
      <p:sp>
        <p:nvSpPr>
          <p:cNvPr id="54" name="Rectangle 53"/>
          <p:cNvSpPr/>
          <p:nvPr/>
        </p:nvSpPr>
        <p:spPr>
          <a:xfrm>
            <a:off x="7086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cxnSp>
        <p:nvCxnSpPr>
          <p:cNvPr id="55" name="Straight Arrow Connector 54"/>
          <p:cNvCxnSpPr/>
          <p:nvPr/>
        </p:nvCxnSpPr>
        <p:spPr>
          <a:xfrm>
            <a:off x="19812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10800000">
            <a:off x="19812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43434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rot="10800000">
            <a:off x="4343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67056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rot="10800000">
            <a:off x="67056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8450094" y="3733798"/>
            <a:ext cx="351378" cy="369332"/>
          </a:xfrm>
          <a:prstGeom prst="rect">
            <a:avLst/>
          </a:prstGeom>
          <a:noFill/>
        </p:spPr>
        <p:txBody>
          <a:bodyPr wrap="none" rtlCol="0">
            <a:spAutoFit/>
          </a:bodyPr>
          <a:lstStyle/>
          <a:p>
            <a:r>
              <a:rPr lang="en-US" dirty="0"/>
              <a:t>R</a:t>
            </a:r>
          </a:p>
        </p:txBody>
      </p:sp>
      <p:cxnSp>
        <p:nvCxnSpPr>
          <p:cNvPr id="83" name="Straight Arrow Connector 82"/>
          <p:cNvCxnSpPr/>
          <p:nvPr/>
        </p:nvCxnSpPr>
        <p:spPr>
          <a:xfrm rot="5400000" flipH="1" flipV="1">
            <a:off x="8383843" y="3503357"/>
            <a:ext cx="457196" cy="36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28600" y="3821668"/>
            <a:ext cx="312906" cy="369332"/>
          </a:xfrm>
          <a:prstGeom prst="rect">
            <a:avLst/>
          </a:prstGeom>
          <a:noFill/>
        </p:spPr>
        <p:txBody>
          <a:bodyPr wrap="none" rtlCol="0">
            <a:spAutoFit/>
          </a:bodyPr>
          <a:lstStyle/>
          <a:p>
            <a:r>
              <a:rPr lang="en-US" dirty="0"/>
              <a:t>L</a:t>
            </a:r>
          </a:p>
        </p:txBody>
      </p:sp>
      <p:cxnSp>
        <p:nvCxnSpPr>
          <p:cNvPr id="31" name="Straight Arrow Connector 30"/>
          <p:cNvCxnSpPr/>
          <p:nvPr/>
        </p:nvCxnSpPr>
        <p:spPr>
          <a:xfrm rot="5400000" flipH="1" flipV="1">
            <a:off x="114301"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6019800" y="2819400"/>
            <a:ext cx="678391" cy="323165"/>
          </a:xfrm>
          <a:prstGeom prst="rect">
            <a:avLst/>
          </a:prstGeom>
          <a:noFill/>
        </p:spPr>
        <p:txBody>
          <a:bodyPr wrap="none" rtlCol="0">
            <a:spAutoFit/>
          </a:bodyPr>
          <a:lstStyle/>
          <a:p>
            <a:r>
              <a:rPr lang="en-US" sz="1500" dirty="0"/>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82"/>
                                        </p:tgtEl>
                                      </p:cBhvr>
                                    </p:animEffect>
                                    <p:set>
                                      <p:cBhvr>
                                        <p:cTn id="10" dur="1" fill="hold">
                                          <p:stCondLst>
                                            <p:cond delay="499"/>
                                          </p:stCondLst>
                                        </p:cTn>
                                        <p:tgtEl>
                                          <p:spTgt spid="8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48">
                                            <p:txEl>
                                              <p:pRg st="0" end="0"/>
                                            </p:txEl>
                                          </p:spTgt>
                                        </p:tgtEl>
                                      </p:cBhvr>
                                    </p:animEffect>
                                    <p:set>
                                      <p:cBhvr>
                                        <p:cTn id="21" dur="1" fill="hold">
                                          <p:stCondLst>
                                            <p:cond delay="499"/>
                                          </p:stCondLst>
                                        </p:cTn>
                                        <p:tgtEl>
                                          <p:spTgt spid="48">
                                            <p:txEl>
                                              <p:pRg st="0" end="0"/>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0" nodeType="clickEffect">
                                  <p:stCondLst>
                                    <p:cond delay="0"/>
                                  </p:stCondLst>
                                  <p:childTnLst>
                                    <p:animEffect transition="out" filter="dissolve">
                                      <p:cBhvr>
                                        <p:cTn id="29" dur="500"/>
                                        <p:tgtEl>
                                          <p:spTgt spid="51"/>
                                        </p:tgtEl>
                                      </p:cBhvr>
                                    </p:animEffect>
                                    <p:set>
                                      <p:cBhvr>
                                        <p:cTn id="30" dur="1" fill="hold">
                                          <p:stCondLst>
                                            <p:cond delay="499"/>
                                          </p:stCondLst>
                                        </p:cTn>
                                        <p:tgtEl>
                                          <p:spTgt spid="51"/>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52"/>
                                        </p:tgtEl>
                                      </p:cBhvr>
                                    </p:animEffect>
                                    <p:set>
                                      <p:cBhvr>
                                        <p:cTn id="33" dur="1" fill="hold">
                                          <p:stCondLst>
                                            <p:cond delay="499"/>
                                          </p:stCondLst>
                                        </p:cTn>
                                        <p:tgtEl>
                                          <p:spTgt spid="52"/>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53"/>
                                        </p:tgtEl>
                                      </p:cBhvr>
                                    </p:animEffect>
                                    <p:set>
                                      <p:cBhvr>
                                        <p:cTn id="36" dur="1" fill="hold">
                                          <p:stCondLst>
                                            <p:cond delay="499"/>
                                          </p:stCondLst>
                                        </p:cTn>
                                        <p:tgtEl>
                                          <p:spTgt spid="53"/>
                                        </p:tgtEl>
                                        <p:attrNameLst>
                                          <p:attrName>style.visibility</p:attrName>
                                        </p:attrNameLst>
                                      </p:cBhvr>
                                      <p:to>
                                        <p:strVal val="hidden"/>
                                      </p:to>
                                    </p:set>
                                  </p:childTnLst>
                                </p:cTn>
                              </p:par>
                              <p:par>
                                <p:cTn id="37" presetID="9" presetClass="exit" presetSubtype="0" fill="hold" grpId="0" nodeType="withEffect">
                                  <p:stCondLst>
                                    <p:cond delay="0"/>
                                  </p:stCondLst>
                                  <p:childTnLst>
                                    <p:animEffect transition="out" filter="dissolve">
                                      <p:cBhvr>
                                        <p:cTn id="38" dur="500"/>
                                        <p:tgtEl>
                                          <p:spTgt spid="54"/>
                                        </p:tgtEl>
                                      </p:cBhvr>
                                    </p:animEffect>
                                    <p:set>
                                      <p:cBhvr>
                                        <p:cTn id="39" dur="1" fill="hold">
                                          <p:stCondLst>
                                            <p:cond delay="499"/>
                                          </p:stCondLst>
                                        </p:cTn>
                                        <p:tgtEl>
                                          <p:spTgt spid="54"/>
                                        </p:tgtEl>
                                        <p:attrNameLst>
                                          <p:attrName>style.visibility</p:attrName>
                                        </p:attrNameLst>
                                      </p:cBhvr>
                                      <p:to>
                                        <p:strVal val="hidden"/>
                                      </p:to>
                                    </p:set>
                                  </p:childTnLst>
                                </p:cTn>
                              </p:par>
                              <p:par>
                                <p:cTn id="40" presetID="9" presetClass="exit" presetSubtype="0" fill="hold" nodeType="withEffect">
                                  <p:stCondLst>
                                    <p:cond delay="0"/>
                                  </p:stCondLst>
                                  <p:childTnLst>
                                    <p:animEffect transition="out" filter="dissolve">
                                      <p:cBhvr>
                                        <p:cTn id="41" dur="500"/>
                                        <p:tgtEl>
                                          <p:spTgt spid="65"/>
                                        </p:tgtEl>
                                      </p:cBhvr>
                                    </p:animEffect>
                                    <p:set>
                                      <p:cBhvr>
                                        <p:cTn id="42" dur="1" fill="hold">
                                          <p:stCondLst>
                                            <p:cond delay="499"/>
                                          </p:stCondLst>
                                        </p:cTn>
                                        <p:tgtEl>
                                          <p:spTgt spid="65"/>
                                        </p:tgtEl>
                                        <p:attrNameLst>
                                          <p:attrName>style.visibility</p:attrName>
                                        </p:attrNameLst>
                                      </p:cBhvr>
                                      <p:to>
                                        <p:strVal val="hidden"/>
                                      </p:to>
                                    </p:set>
                                  </p:childTnLst>
                                </p:cTn>
                              </p:par>
                              <p:par>
                                <p:cTn id="43" presetID="9" presetClass="exit" presetSubtype="0" fill="hold" nodeType="withEffect">
                                  <p:stCondLst>
                                    <p:cond delay="0"/>
                                  </p:stCondLst>
                                  <p:childTnLst>
                                    <p:animEffect transition="out" filter="dissolve">
                                      <p:cBhvr>
                                        <p:cTn id="44" dur="500"/>
                                        <p:tgtEl>
                                          <p:spTgt spid="66"/>
                                        </p:tgtEl>
                                      </p:cBhvr>
                                    </p:animEffect>
                                    <p:set>
                                      <p:cBhvr>
                                        <p:cTn id="45"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1" grpId="0" animBg="1"/>
      <p:bldP spid="52" grpId="0" animBg="1"/>
      <p:bldP spid="53" grpId="0"/>
      <p:bldP spid="54" grpId="0" animBg="1"/>
      <p:bldP spid="82" grpId="0"/>
      <p:bldP spid="3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the last node of the Doubly Linked List (delete right most node)</a:t>
            </a:r>
          </a:p>
        </p:txBody>
      </p:sp>
      <p:sp>
        <p:nvSpPr>
          <p:cNvPr id="3" name="Content Placeholder 2"/>
          <p:cNvSpPr>
            <a:spLocks noGrp="1"/>
          </p:cNvSpPr>
          <p:nvPr>
            <p:ph idx="1"/>
          </p:nvPr>
        </p:nvSpPr>
        <p:spPr>
          <a:xfrm>
            <a:off x="457200" y="1447800"/>
            <a:ext cx="8229600" cy="5410200"/>
          </a:xfrm>
        </p:spPr>
        <p:txBody>
          <a:bodyPr>
            <a:normAutofit fontScale="92500" lnSpcReduction="20000"/>
          </a:bodyPr>
          <a:lstStyle/>
          <a:p>
            <a:pPr>
              <a:buNone/>
            </a:pPr>
            <a:r>
              <a:rPr lang="en-US" b="1" dirty="0"/>
              <a:t>Algorithm: DOUBLYLASTDEL(L)</a:t>
            </a:r>
          </a:p>
          <a:p>
            <a:pPr>
              <a:buNone/>
            </a:pPr>
            <a:r>
              <a:rPr lang="en-US" b="1" dirty="0"/>
              <a:t>Step 1</a:t>
            </a:r>
            <a:r>
              <a:rPr lang="en-US" dirty="0"/>
              <a:t>: [Check for empty list]</a:t>
            </a:r>
          </a:p>
          <a:p>
            <a:pPr>
              <a:buNone/>
            </a:pPr>
            <a:r>
              <a:rPr lang="en-US" dirty="0"/>
              <a:t>		if(L = NULL) then</a:t>
            </a:r>
          </a:p>
          <a:p>
            <a:pPr>
              <a:buNone/>
            </a:pPr>
            <a:r>
              <a:rPr lang="en-US" dirty="0"/>
              <a:t>			Write("Linked list is underflow")</a:t>
            </a:r>
          </a:p>
          <a:p>
            <a:pPr>
              <a:buNone/>
            </a:pPr>
            <a:r>
              <a:rPr lang="en-US" dirty="0"/>
              <a:t>		Exit</a:t>
            </a:r>
          </a:p>
          <a:p>
            <a:pPr>
              <a:buNone/>
            </a:pPr>
            <a:r>
              <a:rPr lang="en-US" b="1" dirty="0"/>
              <a:t>Step 2</a:t>
            </a:r>
            <a:r>
              <a:rPr lang="en-US" dirty="0"/>
              <a:t>: [Take temporary pointer PTR which is point to R]</a:t>
            </a:r>
          </a:p>
          <a:p>
            <a:pPr>
              <a:buNone/>
            </a:pPr>
            <a:r>
              <a:rPr lang="en-US" dirty="0"/>
              <a:t>		PTR &lt;- R</a:t>
            </a:r>
          </a:p>
          <a:p>
            <a:pPr>
              <a:buNone/>
            </a:pPr>
            <a:r>
              <a:rPr lang="en-US" b="1" dirty="0"/>
              <a:t>Step 3</a:t>
            </a:r>
            <a:r>
              <a:rPr lang="en-US" dirty="0"/>
              <a:t>: [Assign links so that second last node becomes last node of the list]</a:t>
            </a:r>
          </a:p>
          <a:p>
            <a:pPr>
              <a:buNone/>
            </a:pPr>
            <a:r>
              <a:rPr lang="en-US" dirty="0"/>
              <a:t>		R&lt;- Prev(R)</a:t>
            </a:r>
          </a:p>
          <a:p>
            <a:pPr>
              <a:buNone/>
            </a:pPr>
            <a:r>
              <a:rPr lang="en-US" dirty="0"/>
              <a:t>		Next(R) &lt;- NULL</a:t>
            </a:r>
          </a:p>
          <a:p>
            <a:pPr>
              <a:buNone/>
            </a:pPr>
            <a:r>
              <a:rPr lang="en-US" b="1" dirty="0"/>
              <a:t>Step 4</a:t>
            </a:r>
            <a:r>
              <a:rPr lang="en-US" dirty="0"/>
              <a:t>: [Free memory allocated to PTR]</a:t>
            </a:r>
          </a:p>
          <a:p>
            <a:pPr>
              <a:buNone/>
            </a:pPr>
            <a:r>
              <a:rPr lang="en-US" dirty="0"/>
              <a:t>		Free (PTR)</a:t>
            </a:r>
          </a:p>
          <a:p>
            <a:pPr>
              <a:buNone/>
            </a:pPr>
            <a:r>
              <a:rPr lang="en-US" b="1" dirty="0"/>
              <a:t>Step 5</a:t>
            </a:r>
            <a:r>
              <a:rPr lang="en-US" dirty="0"/>
              <a:t>: [Finished]</a:t>
            </a:r>
          </a:p>
          <a:p>
            <a:pPr>
              <a:buNone/>
            </a:pPr>
            <a:r>
              <a:rPr lang="en-US" dirty="0"/>
              <a:t>		Exit</a:t>
            </a:r>
          </a:p>
        </p:txBody>
      </p:sp>
    </p:spTree>
    <p:extLst>
      <p:ext uri="{BB962C8B-B14F-4D97-AF65-F5344CB8AC3E}">
        <p14:creationId xmlns:p14="http://schemas.microsoft.com/office/powerpoint/2010/main" val="284184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a:t>Structure using Pointers</a:t>
            </a:r>
          </a:p>
        </p:txBody>
      </p:sp>
      <p:sp>
        <p:nvSpPr>
          <p:cNvPr id="3" name="Content Placeholder 2"/>
          <p:cNvSpPr>
            <a:spLocks noGrp="1"/>
          </p:cNvSpPr>
          <p:nvPr>
            <p:ph idx="1"/>
          </p:nvPr>
        </p:nvSpPr>
        <p:spPr>
          <a:xfrm>
            <a:off x="457200" y="1600200"/>
            <a:ext cx="8229600" cy="5105400"/>
          </a:xfrm>
        </p:spPr>
        <p:txBody>
          <a:bodyPr>
            <a:normAutofit lnSpcReduction="10000"/>
          </a:bodyPr>
          <a:lstStyle/>
          <a:p>
            <a:pPr lvl="0" fontAlgn="base"/>
            <a:r>
              <a:rPr lang="en-US" dirty="0"/>
              <a:t>Structures and pointers are used together to design complex data structure used in larger and complex application using pointer of any type as member of structure, pointer to point to structure variable or array of structure, to create structure dynamically at run time etc.</a:t>
            </a:r>
          </a:p>
          <a:p>
            <a:r>
              <a:rPr lang="en-US" dirty="0"/>
              <a:t>Example:</a:t>
            </a:r>
          </a:p>
          <a:p>
            <a:pPr marL="0" indent="0">
              <a:buNone/>
            </a:pPr>
            <a:r>
              <a:rPr lang="en-US" dirty="0"/>
              <a:t>	</a:t>
            </a:r>
            <a:r>
              <a:rPr lang="en-US" dirty="0" err="1"/>
              <a:t>struct</a:t>
            </a:r>
            <a:r>
              <a:rPr lang="en-US" dirty="0"/>
              <a:t> point{</a:t>
            </a:r>
          </a:p>
          <a:p>
            <a:pPr marL="0" indent="0">
              <a:buNone/>
            </a:pPr>
            <a:r>
              <a:rPr lang="en-US" dirty="0"/>
              <a:t>		</a:t>
            </a:r>
            <a:r>
              <a:rPr lang="en-US" dirty="0" err="1"/>
              <a:t>int</a:t>
            </a:r>
            <a:r>
              <a:rPr lang="en-US" dirty="0"/>
              <a:t> x;</a:t>
            </a:r>
          </a:p>
          <a:p>
            <a:pPr marL="0" indent="0">
              <a:buNone/>
            </a:pPr>
            <a:r>
              <a:rPr lang="en-US" dirty="0"/>
              <a:t>		</a:t>
            </a:r>
            <a:r>
              <a:rPr lang="en-US" dirty="0" err="1"/>
              <a:t>int</a:t>
            </a:r>
            <a:r>
              <a:rPr lang="en-US" dirty="0"/>
              <a:t> y;</a:t>
            </a:r>
          </a:p>
          <a:p>
            <a:pPr marL="0" indent="0">
              <a:buNone/>
            </a:pPr>
            <a:r>
              <a:rPr lang="en-US" dirty="0"/>
              <a:t>	};</a:t>
            </a:r>
          </a:p>
          <a:p>
            <a:pPr marL="0" indent="0">
              <a:buNone/>
            </a:pPr>
            <a:r>
              <a:rPr lang="en-US" dirty="0"/>
              <a:t>	</a:t>
            </a:r>
            <a:r>
              <a:rPr lang="en-US" dirty="0" err="1"/>
              <a:t>struct</a:t>
            </a:r>
            <a:r>
              <a:rPr lang="en-US" dirty="0"/>
              <a:t> point *p;</a:t>
            </a:r>
          </a:p>
          <a:p>
            <a:pPr marL="0" indent="0">
              <a:buNone/>
            </a:pPr>
            <a:r>
              <a:rPr lang="en-US" dirty="0"/>
              <a:t>	</a:t>
            </a:r>
            <a:r>
              <a:rPr lang="en-US" dirty="0" err="1"/>
              <a:t>struct</a:t>
            </a:r>
            <a:r>
              <a:rPr lang="en-US" dirty="0"/>
              <a:t> point p1= {6,8};</a:t>
            </a:r>
          </a:p>
          <a:p>
            <a:pPr marL="0" indent="0">
              <a:buNone/>
            </a:pPr>
            <a:r>
              <a:rPr lang="en-US" dirty="0"/>
              <a:t>	p = &amp;p1;</a:t>
            </a:r>
          </a:p>
        </p:txBody>
      </p:sp>
    </p:spTree>
    <p:extLst>
      <p:ext uri="{BB962C8B-B14F-4D97-AF65-F5344CB8AC3E}">
        <p14:creationId xmlns:p14="http://schemas.microsoft.com/office/powerpoint/2010/main" val="21418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Deleting the given node in the Doubly Linked List</a:t>
            </a:r>
          </a:p>
        </p:txBody>
      </p:sp>
      <p:sp>
        <p:nvSpPr>
          <p:cNvPr id="4" name="Rectangle 3"/>
          <p:cNvSpPr/>
          <p:nvPr/>
        </p:nvSpPr>
        <p:spPr>
          <a:xfrm>
            <a:off x="762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21</a:t>
            </a:r>
          </a:p>
        </p:txBody>
      </p:sp>
      <p:sp>
        <p:nvSpPr>
          <p:cNvPr id="5" name="Rectangle 4"/>
          <p:cNvSpPr/>
          <p:nvPr/>
        </p:nvSpPr>
        <p:spPr>
          <a:xfrm>
            <a:off x="1371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16" name="TextBox 15"/>
          <p:cNvSpPr txBox="1"/>
          <p:nvPr/>
        </p:nvSpPr>
        <p:spPr>
          <a:xfrm>
            <a:off x="838200" y="3429000"/>
            <a:ext cx="762000" cy="323165"/>
          </a:xfrm>
          <a:prstGeom prst="rect">
            <a:avLst/>
          </a:prstGeom>
          <a:noFill/>
        </p:spPr>
        <p:txBody>
          <a:bodyPr wrap="square" rtlCol="0">
            <a:spAutoFit/>
          </a:bodyPr>
          <a:lstStyle/>
          <a:p>
            <a:r>
              <a:rPr lang="en-US" sz="1500" dirty="0"/>
              <a:t>1001</a:t>
            </a:r>
          </a:p>
        </p:txBody>
      </p:sp>
      <p:sp>
        <p:nvSpPr>
          <p:cNvPr id="24" name="Rectangle 23"/>
          <p:cNvSpPr/>
          <p:nvPr/>
        </p:nvSpPr>
        <p:spPr>
          <a:xfrm>
            <a:off x="76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41" name="Rectangle 40"/>
          <p:cNvSpPr/>
          <p:nvPr/>
        </p:nvSpPr>
        <p:spPr>
          <a:xfrm>
            <a:off x="30480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2" name="Rectangle 41"/>
          <p:cNvSpPr/>
          <p:nvPr/>
        </p:nvSpPr>
        <p:spPr>
          <a:xfrm>
            <a:off x="3657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sp>
        <p:nvSpPr>
          <p:cNvPr id="43" name="TextBox 42"/>
          <p:cNvSpPr txBox="1"/>
          <p:nvPr/>
        </p:nvSpPr>
        <p:spPr>
          <a:xfrm>
            <a:off x="3124200" y="3429000"/>
            <a:ext cx="762000" cy="323165"/>
          </a:xfrm>
          <a:prstGeom prst="rect">
            <a:avLst/>
          </a:prstGeom>
          <a:noFill/>
        </p:spPr>
        <p:txBody>
          <a:bodyPr wrap="square" rtlCol="0">
            <a:spAutoFit/>
          </a:bodyPr>
          <a:lstStyle/>
          <a:p>
            <a:r>
              <a:rPr lang="en-US" sz="1500" dirty="0"/>
              <a:t>1002</a:t>
            </a:r>
          </a:p>
        </p:txBody>
      </p:sp>
      <p:sp>
        <p:nvSpPr>
          <p:cNvPr id="46" name="Rectangle 45"/>
          <p:cNvSpPr/>
          <p:nvPr/>
        </p:nvSpPr>
        <p:spPr>
          <a:xfrm>
            <a:off x="23622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1001</a:t>
            </a:r>
          </a:p>
        </p:txBody>
      </p:sp>
      <p:sp>
        <p:nvSpPr>
          <p:cNvPr id="47" name="Rectangle 46"/>
          <p:cNvSpPr/>
          <p:nvPr/>
        </p:nvSpPr>
        <p:spPr>
          <a:xfrm>
            <a:off x="54102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48" name="Rectangle 47"/>
          <p:cNvSpPr/>
          <p:nvPr/>
        </p:nvSpPr>
        <p:spPr>
          <a:xfrm>
            <a:off x="60198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1004</a:t>
            </a:r>
          </a:p>
        </p:txBody>
      </p:sp>
      <p:sp>
        <p:nvSpPr>
          <p:cNvPr id="49" name="TextBox 48"/>
          <p:cNvSpPr txBox="1"/>
          <p:nvPr/>
        </p:nvSpPr>
        <p:spPr>
          <a:xfrm>
            <a:off x="5486400" y="3429000"/>
            <a:ext cx="762000" cy="323165"/>
          </a:xfrm>
          <a:prstGeom prst="rect">
            <a:avLst/>
          </a:prstGeom>
          <a:noFill/>
        </p:spPr>
        <p:txBody>
          <a:bodyPr wrap="square" rtlCol="0">
            <a:spAutoFit/>
          </a:bodyPr>
          <a:lstStyle/>
          <a:p>
            <a:r>
              <a:rPr lang="en-US" sz="1500" dirty="0"/>
              <a:t>1003</a:t>
            </a:r>
          </a:p>
        </p:txBody>
      </p:sp>
      <p:sp>
        <p:nvSpPr>
          <p:cNvPr id="50" name="Rectangle 49"/>
          <p:cNvSpPr/>
          <p:nvPr/>
        </p:nvSpPr>
        <p:spPr>
          <a:xfrm>
            <a:off x="47244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1002</a:t>
            </a:r>
          </a:p>
        </p:txBody>
      </p:sp>
      <p:sp>
        <p:nvSpPr>
          <p:cNvPr id="51" name="Rectangle 50"/>
          <p:cNvSpPr/>
          <p:nvPr/>
        </p:nvSpPr>
        <p:spPr>
          <a:xfrm>
            <a:off x="7772400" y="2743200"/>
            <a:ext cx="609600" cy="533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500" dirty="0"/>
              <a:t>42</a:t>
            </a:r>
          </a:p>
        </p:txBody>
      </p:sp>
      <p:sp>
        <p:nvSpPr>
          <p:cNvPr id="52" name="Rectangle 51"/>
          <p:cNvSpPr/>
          <p:nvPr/>
        </p:nvSpPr>
        <p:spPr>
          <a:xfrm>
            <a:off x="83820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NULL</a:t>
            </a:r>
          </a:p>
        </p:txBody>
      </p:sp>
      <p:sp>
        <p:nvSpPr>
          <p:cNvPr id="53" name="TextBox 52"/>
          <p:cNvSpPr txBox="1"/>
          <p:nvPr/>
        </p:nvSpPr>
        <p:spPr>
          <a:xfrm>
            <a:off x="7848600" y="3429000"/>
            <a:ext cx="762000" cy="323165"/>
          </a:xfrm>
          <a:prstGeom prst="rect">
            <a:avLst/>
          </a:prstGeom>
          <a:noFill/>
        </p:spPr>
        <p:txBody>
          <a:bodyPr wrap="square" rtlCol="0">
            <a:spAutoFit/>
          </a:bodyPr>
          <a:lstStyle/>
          <a:p>
            <a:r>
              <a:rPr lang="en-US" sz="1500" dirty="0"/>
              <a:t>1004</a:t>
            </a:r>
          </a:p>
        </p:txBody>
      </p:sp>
      <p:sp>
        <p:nvSpPr>
          <p:cNvPr id="54" name="Rectangle 53"/>
          <p:cNvSpPr/>
          <p:nvPr/>
        </p:nvSpPr>
        <p:spPr>
          <a:xfrm>
            <a:off x="7086600" y="2743200"/>
            <a:ext cx="685800" cy="5334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dirty="0"/>
              <a:t>1003</a:t>
            </a:r>
          </a:p>
        </p:txBody>
      </p:sp>
      <p:cxnSp>
        <p:nvCxnSpPr>
          <p:cNvPr id="55" name="Straight Arrow Connector 54"/>
          <p:cNvCxnSpPr/>
          <p:nvPr/>
        </p:nvCxnSpPr>
        <p:spPr>
          <a:xfrm>
            <a:off x="19812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rot="10800000">
            <a:off x="19812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43434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rot="10800000">
            <a:off x="43434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6705600" y="2895600"/>
            <a:ext cx="381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rot="10800000">
            <a:off x="6705600" y="31242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8450094" y="3733798"/>
            <a:ext cx="351378" cy="369332"/>
          </a:xfrm>
          <a:prstGeom prst="rect">
            <a:avLst/>
          </a:prstGeom>
          <a:noFill/>
        </p:spPr>
        <p:txBody>
          <a:bodyPr wrap="none" rtlCol="0">
            <a:spAutoFit/>
          </a:bodyPr>
          <a:lstStyle/>
          <a:p>
            <a:r>
              <a:rPr lang="en-US" dirty="0"/>
              <a:t>R</a:t>
            </a:r>
          </a:p>
        </p:txBody>
      </p:sp>
      <p:cxnSp>
        <p:nvCxnSpPr>
          <p:cNvPr id="83" name="Straight Arrow Connector 82"/>
          <p:cNvCxnSpPr/>
          <p:nvPr/>
        </p:nvCxnSpPr>
        <p:spPr>
          <a:xfrm rot="5400000" flipH="1" flipV="1">
            <a:off x="8383843" y="3503357"/>
            <a:ext cx="457196" cy="36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28600" y="3821668"/>
            <a:ext cx="312906" cy="369332"/>
          </a:xfrm>
          <a:prstGeom prst="rect">
            <a:avLst/>
          </a:prstGeom>
          <a:noFill/>
        </p:spPr>
        <p:txBody>
          <a:bodyPr wrap="none" rtlCol="0">
            <a:spAutoFit/>
          </a:bodyPr>
          <a:lstStyle/>
          <a:p>
            <a:r>
              <a:rPr lang="en-US" dirty="0"/>
              <a:t>L</a:t>
            </a:r>
          </a:p>
        </p:txBody>
      </p:sp>
      <p:cxnSp>
        <p:nvCxnSpPr>
          <p:cNvPr id="31" name="Straight Arrow Connector 30"/>
          <p:cNvCxnSpPr/>
          <p:nvPr/>
        </p:nvCxnSpPr>
        <p:spPr>
          <a:xfrm rot="5400000" flipH="1" flipV="1">
            <a:off x="114301" y="3543301"/>
            <a:ext cx="533399"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3657600" y="2819400"/>
            <a:ext cx="614271" cy="323165"/>
          </a:xfrm>
          <a:prstGeom prst="rect">
            <a:avLst/>
          </a:prstGeom>
          <a:noFill/>
        </p:spPr>
        <p:txBody>
          <a:bodyPr wrap="none" rtlCol="0">
            <a:spAutoFit/>
          </a:bodyPr>
          <a:lstStyle/>
          <a:p>
            <a:r>
              <a:rPr lang="en-US" sz="1500" dirty="0"/>
              <a:t>1004</a:t>
            </a:r>
          </a:p>
        </p:txBody>
      </p:sp>
      <p:cxnSp>
        <p:nvCxnSpPr>
          <p:cNvPr id="45" name="Curved Connector 44"/>
          <p:cNvCxnSpPr>
            <a:stCxn id="32" idx="0"/>
          </p:cNvCxnSpPr>
          <p:nvPr/>
        </p:nvCxnSpPr>
        <p:spPr>
          <a:xfrm rot="5400000" flipH="1" flipV="1">
            <a:off x="4230268" y="1715668"/>
            <a:ext cx="838200" cy="1369264"/>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61" name="Curved Connector 60"/>
          <p:cNvCxnSpPr>
            <a:endCxn id="54" idx="1"/>
          </p:cNvCxnSpPr>
          <p:nvPr/>
        </p:nvCxnSpPr>
        <p:spPr>
          <a:xfrm>
            <a:off x="5334000" y="1981200"/>
            <a:ext cx="1752600" cy="1028700"/>
          </a:xfrm>
          <a:prstGeom prst="curvedConnector3">
            <a:avLst>
              <a:gd name="adj1" fmla="val 85068"/>
            </a:avLst>
          </a:prstGeom>
          <a:ln>
            <a:tailEnd type="arrow"/>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7086600" y="2819400"/>
            <a:ext cx="614271" cy="323165"/>
          </a:xfrm>
          <a:prstGeom prst="rect">
            <a:avLst/>
          </a:prstGeom>
          <a:noFill/>
        </p:spPr>
        <p:txBody>
          <a:bodyPr wrap="none" rtlCol="0">
            <a:spAutoFit/>
          </a:bodyPr>
          <a:lstStyle/>
          <a:p>
            <a:r>
              <a:rPr lang="en-US" sz="1500" dirty="0"/>
              <a:t>1002</a:t>
            </a:r>
          </a:p>
        </p:txBody>
      </p:sp>
      <p:cxnSp>
        <p:nvCxnSpPr>
          <p:cNvPr id="71" name="Shape 70"/>
          <p:cNvCxnSpPr>
            <a:stCxn id="54" idx="2"/>
          </p:cNvCxnSpPr>
          <p:nvPr/>
        </p:nvCxnSpPr>
        <p:spPr>
          <a:xfrm rot="5400000">
            <a:off x="6153150" y="2686050"/>
            <a:ext cx="685800" cy="1866900"/>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95" name="Curved Connector 94"/>
          <p:cNvCxnSpPr/>
          <p:nvPr/>
        </p:nvCxnSpPr>
        <p:spPr>
          <a:xfrm rot="10800000">
            <a:off x="4343400" y="3124200"/>
            <a:ext cx="1143000" cy="838200"/>
          </a:xfrm>
          <a:prstGeom prst="curvedConnector3">
            <a:avLst>
              <a:gd name="adj1" fmla="val 69672"/>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63"/>
                                        </p:tgtEl>
                                      </p:cBhvr>
                                    </p:animEffect>
                                    <p:set>
                                      <p:cBhvr>
                                        <p:cTn id="7" dur="1" fill="hold">
                                          <p:stCondLst>
                                            <p:cond delay="499"/>
                                          </p:stCondLst>
                                        </p:cTn>
                                        <p:tgtEl>
                                          <p:spTgt spid="6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2">
                                            <p:txEl>
                                              <p:pRg st="0" end="0"/>
                                            </p:txEl>
                                          </p:spTgt>
                                        </p:tgtEl>
                                      </p:cBhvr>
                                    </p:animEffect>
                                    <p:set>
                                      <p:cBhvr>
                                        <p:cTn id="12" dur="1" fill="hold">
                                          <p:stCondLst>
                                            <p:cond delay="499"/>
                                          </p:stCondLst>
                                        </p:cTn>
                                        <p:tgtEl>
                                          <p:spTgt spid="42">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66"/>
                                        </p:tgtEl>
                                      </p:cBhvr>
                                    </p:animEffect>
                                    <p:set>
                                      <p:cBhvr>
                                        <p:cTn id="27" dur="1" fill="hold">
                                          <p:stCondLst>
                                            <p:cond delay="499"/>
                                          </p:stCondLst>
                                        </p:cTn>
                                        <p:tgtEl>
                                          <p:spTgt spid="6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54">
                                            <p:txEl>
                                              <p:pRg st="0" end="0"/>
                                            </p:txEl>
                                          </p:spTgt>
                                        </p:tgtEl>
                                      </p:cBhvr>
                                    </p:animEffect>
                                    <p:set>
                                      <p:cBhvr>
                                        <p:cTn id="32" dur="1" fill="hold">
                                          <p:stCondLst>
                                            <p:cond delay="499"/>
                                          </p:stCondLst>
                                        </p:cTn>
                                        <p:tgtEl>
                                          <p:spTgt spid="54">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0" nodeType="clickEffect">
                                  <p:stCondLst>
                                    <p:cond delay="0"/>
                                  </p:stCondLst>
                                  <p:childTnLst>
                                    <p:animEffect transition="out" filter="dissolve">
                                      <p:cBhvr>
                                        <p:cTn id="46" dur="500"/>
                                        <p:tgtEl>
                                          <p:spTgt spid="47"/>
                                        </p:tgtEl>
                                      </p:cBhvr>
                                    </p:animEffect>
                                    <p:set>
                                      <p:cBhvr>
                                        <p:cTn id="47" dur="1" fill="hold">
                                          <p:stCondLst>
                                            <p:cond delay="499"/>
                                          </p:stCondLst>
                                        </p:cTn>
                                        <p:tgtEl>
                                          <p:spTgt spid="47"/>
                                        </p:tgtEl>
                                        <p:attrNameLst>
                                          <p:attrName>style.visibility</p:attrName>
                                        </p:attrNameLst>
                                      </p:cBhvr>
                                      <p:to>
                                        <p:strVal val="hidden"/>
                                      </p:to>
                                    </p:set>
                                  </p:childTnLst>
                                </p:cTn>
                              </p:par>
                              <p:par>
                                <p:cTn id="48" presetID="9" presetClass="exit" presetSubtype="0" fill="hold" grpId="0" nodeType="withEffect">
                                  <p:stCondLst>
                                    <p:cond delay="0"/>
                                  </p:stCondLst>
                                  <p:childTnLst>
                                    <p:animEffect transition="out" filter="dissolve">
                                      <p:cBhvr>
                                        <p:cTn id="49" dur="500"/>
                                        <p:tgtEl>
                                          <p:spTgt spid="48"/>
                                        </p:tgtEl>
                                      </p:cBhvr>
                                    </p:animEffect>
                                    <p:set>
                                      <p:cBhvr>
                                        <p:cTn id="50" dur="1" fill="hold">
                                          <p:stCondLst>
                                            <p:cond delay="499"/>
                                          </p:stCondLst>
                                        </p:cTn>
                                        <p:tgtEl>
                                          <p:spTgt spid="48"/>
                                        </p:tgtEl>
                                        <p:attrNameLst>
                                          <p:attrName>style.visibility</p:attrName>
                                        </p:attrNameLst>
                                      </p:cBhvr>
                                      <p:to>
                                        <p:strVal val="hidden"/>
                                      </p:to>
                                    </p:set>
                                  </p:childTnLst>
                                </p:cTn>
                              </p:par>
                              <p:par>
                                <p:cTn id="51" presetID="9" presetClass="exit" presetSubtype="0" fill="hold" grpId="0" nodeType="withEffect">
                                  <p:stCondLst>
                                    <p:cond delay="0"/>
                                  </p:stCondLst>
                                  <p:childTnLst>
                                    <p:animEffect transition="out" filter="dissolve">
                                      <p:cBhvr>
                                        <p:cTn id="52" dur="500"/>
                                        <p:tgtEl>
                                          <p:spTgt spid="49"/>
                                        </p:tgtEl>
                                      </p:cBhvr>
                                    </p:animEffect>
                                    <p:set>
                                      <p:cBhvr>
                                        <p:cTn id="53" dur="1" fill="hold">
                                          <p:stCondLst>
                                            <p:cond delay="499"/>
                                          </p:stCondLst>
                                        </p:cTn>
                                        <p:tgtEl>
                                          <p:spTgt spid="49"/>
                                        </p:tgtEl>
                                        <p:attrNameLst>
                                          <p:attrName>style.visibility</p:attrName>
                                        </p:attrNameLst>
                                      </p:cBhvr>
                                      <p:to>
                                        <p:strVal val="hidden"/>
                                      </p:to>
                                    </p:set>
                                  </p:childTnLst>
                                </p:cTn>
                              </p:par>
                              <p:par>
                                <p:cTn id="54" presetID="9" presetClass="exit" presetSubtype="0" fill="hold" grpId="0" nodeType="withEffect">
                                  <p:stCondLst>
                                    <p:cond delay="0"/>
                                  </p:stCondLst>
                                  <p:childTnLst>
                                    <p:animEffect transition="out" filter="dissolve">
                                      <p:cBhvr>
                                        <p:cTn id="55" dur="500"/>
                                        <p:tgtEl>
                                          <p:spTgt spid="50"/>
                                        </p:tgtEl>
                                      </p:cBhvr>
                                    </p:animEffect>
                                    <p:set>
                                      <p:cBhvr>
                                        <p:cTn id="56" dur="1" fill="hold">
                                          <p:stCondLst>
                                            <p:cond delay="499"/>
                                          </p:stCondLst>
                                        </p:cTn>
                                        <p:tgtEl>
                                          <p:spTgt spid="50"/>
                                        </p:tgtEl>
                                        <p:attrNameLst>
                                          <p:attrName>style.visibility</p:attrName>
                                        </p:attrNameLst>
                                      </p:cBhvr>
                                      <p:to>
                                        <p:strVal val="hidden"/>
                                      </p:to>
                                    </p:set>
                                  </p:childTnLst>
                                </p:cTn>
                              </p:par>
                              <p:par>
                                <p:cTn id="57" presetID="9" presetClass="exit" presetSubtype="0" fill="hold" nodeType="withEffect">
                                  <p:stCondLst>
                                    <p:cond delay="0"/>
                                  </p:stCondLst>
                                  <p:childTnLst>
                                    <p:animEffect transition="out" filter="dissolve">
                                      <p:cBhvr>
                                        <p:cTn id="58" dur="500"/>
                                        <p:tgtEl>
                                          <p:spTgt spid="64"/>
                                        </p:tgtEl>
                                      </p:cBhvr>
                                    </p:animEffect>
                                    <p:set>
                                      <p:cBhvr>
                                        <p:cTn id="59" dur="1" fill="hold">
                                          <p:stCondLst>
                                            <p:cond delay="499"/>
                                          </p:stCondLst>
                                        </p:cTn>
                                        <p:tgtEl>
                                          <p:spTgt spid="64"/>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65"/>
                                        </p:tgtEl>
                                      </p:cBhvr>
                                    </p:animEffect>
                                    <p:set>
                                      <p:cBhvr>
                                        <p:cTn id="62" dur="1" fill="hold">
                                          <p:stCondLst>
                                            <p:cond delay="499"/>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p:bldP spid="50" grpId="0" animBg="1"/>
      <p:bldP spid="32" grpId="0"/>
      <p:bldP spid="6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the given node in the Doubly Linked List</a:t>
            </a: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buNone/>
            </a:pPr>
            <a:r>
              <a:rPr lang="en-US" b="1" dirty="0"/>
              <a:t>Algorithm: DOUBLYAFTERLOCDEL(L)</a:t>
            </a:r>
          </a:p>
          <a:p>
            <a:pPr>
              <a:buNone/>
            </a:pPr>
            <a:r>
              <a:rPr lang="en-US" b="1" dirty="0"/>
              <a:t>Step 1:</a:t>
            </a:r>
            <a:r>
              <a:rPr lang="en-US" dirty="0"/>
              <a:t> [Check for empty list]</a:t>
            </a:r>
          </a:p>
          <a:p>
            <a:pPr>
              <a:buNone/>
            </a:pPr>
            <a:r>
              <a:rPr lang="en-US" dirty="0"/>
              <a:t>		If(L = NULL)</a:t>
            </a:r>
          </a:p>
          <a:p>
            <a:pPr>
              <a:buNone/>
            </a:pPr>
            <a:r>
              <a:rPr lang="en-US" dirty="0"/>
              <a:t>		then</a:t>
            </a:r>
          </a:p>
          <a:p>
            <a:pPr>
              <a:buNone/>
            </a:pPr>
            <a:r>
              <a:rPr lang="en-US" dirty="0"/>
              <a:t>			Write(“linked list is underflow")</a:t>
            </a:r>
          </a:p>
          <a:p>
            <a:pPr>
              <a:buNone/>
            </a:pPr>
            <a:r>
              <a:rPr lang="en-US" dirty="0"/>
              <a:t>		Exit</a:t>
            </a:r>
          </a:p>
          <a:p>
            <a:pPr>
              <a:buNone/>
            </a:pPr>
            <a:r>
              <a:rPr lang="en-US" b="1" dirty="0"/>
              <a:t>Step 2</a:t>
            </a:r>
            <a:r>
              <a:rPr lang="en-US" dirty="0"/>
              <a:t>: [Take temporary pointer PTR which is point to L]</a:t>
            </a:r>
          </a:p>
          <a:p>
            <a:pPr>
              <a:buNone/>
            </a:pPr>
            <a:r>
              <a:rPr lang="en-US" dirty="0"/>
              <a:t>		PTR &lt;- L</a:t>
            </a:r>
          </a:p>
          <a:p>
            <a:pPr>
              <a:buNone/>
            </a:pPr>
            <a:r>
              <a:rPr lang="en-US" b="1" dirty="0"/>
              <a:t>Step 3</a:t>
            </a:r>
            <a:r>
              <a:rPr lang="en-US" dirty="0"/>
              <a:t>: [Read location]</a:t>
            </a:r>
          </a:p>
          <a:p>
            <a:pPr>
              <a:buNone/>
            </a:pPr>
            <a:r>
              <a:rPr lang="en-US" dirty="0"/>
              <a:t>		Read N</a:t>
            </a:r>
          </a:p>
          <a:p>
            <a:pPr>
              <a:buNone/>
            </a:pPr>
            <a:r>
              <a:rPr lang="en-US" b="1" dirty="0"/>
              <a:t>Step 4</a:t>
            </a:r>
            <a:r>
              <a:rPr lang="en-US" dirty="0"/>
              <a:t>: [To reach at the specific location in the list]</a:t>
            </a:r>
          </a:p>
          <a:p>
            <a:pPr>
              <a:buNone/>
            </a:pPr>
            <a:r>
              <a:rPr lang="en-US" dirty="0"/>
              <a:t>		Repeat while (INFO(PTR) != N)</a:t>
            </a:r>
          </a:p>
          <a:p>
            <a:pPr>
              <a:buNone/>
            </a:pPr>
            <a:r>
              <a:rPr lang="en-US" dirty="0"/>
              <a:t>			PTR &lt;- Next(PTR)</a:t>
            </a:r>
          </a:p>
          <a:p>
            <a:endParaRPr lang="en-US" dirty="0"/>
          </a:p>
        </p:txBody>
      </p:sp>
    </p:spTree>
    <p:extLst>
      <p:ext uri="{BB962C8B-B14F-4D97-AF65-F5344CB8AC3E}">
        <p14:creationId xmlns:p14="http://schemas.microsoft.com/office/powerpoint/2010/main" val="297749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Deleting the given node in the Doubly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Step 5</a:t>
            </a:r>
            <a:r>
              <a:rPr lang="en-US" dirty="0"/>
              <a:t>: [Delete node after a node pointed by PTR]</a:t>
            </a:r>
          </a:p>
          <a:p>
            <a:pPr>
              <a:buNone/>
            </a:pPr>
            <a:r>
              <a:rPr lang="en-US" dirty="0"/>
              <a:t>		Next(Prev(PTR)) &lt;- Next(PTR)</a:t>
            </a:r>
          </a:p>
          <a:p>
            <a:pPr>
              <a:buNone/>
            </a:pPr>
            <a:r>
              <a:rPr lang="en-US" dirty="0"/>
              <a:t>		Prev(Next(PTR))&lt;-Prev(PTR)</a:t>
            </a:r>
          </a:p>
          <a:p>
            <a:pPr>
              <a:buNone/>
            </a:pPr>
            <a:r>
              <a:rPr lang="en-US" b="1" dirty="0"/>
              <a:t>Step 6</a:t>
            </a:r>
            <a:r>
              <a:rPr lang="en-US" dirty="0"/>
              <a:t>: [Free memory allocated to PTR]</a:t>
            </a:r>
          </a:p>
          <a:p>
            <a:pPr>
              <a:buNone/>
            </a:pPr>
            <a:r>
              <a:rPr lang="en-US" dirty="0"/>
              <a:t>		Free (PTR)</a:t>
            </a:r>
          </a:p>
          <a:p>
            <a:pPr>
              <a:buNone/>
            </a:pPr>
            <a:r>
              <a:rPr lang="en-US" b="1" dirty="0"/>
              <a:t>Step 7</a:t>
            </a:r>
            <a:r>
              <a:rPr lang="en-US" dirty="0"/>
              <a:t>: [Finished}</a:t>
            </a:r>
          </a:p>
          <a:p>
            <a:pPr>
              <a:buNone/>
            </a:pPr>
            <a:r>
              <a:rPr lang="en-US" dirty="0"/>
              <a:t>		Exit</a:t>
            </a:r>
          </a:p>
          <a:p>
            <a:endParaRPr lang="en-US" dirty="0"/>
          </a:p>
        </p:txBody>
      </p:sp>
    </p:spTree>
    <p:extLst>
      <p:ext uri="{BB962C8B-B14F-4D97-AF65-F5344CB8AC3E}">
        <p14:creationId xmlns:p14="http://schemas.microsoft.com/office/powerpoint/2010/main" val="297749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Searching node from given Doubly linked list</a:t>
            </a: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buNone/>
            </a:pPr>
            <a:r>
              <a:rPr lang="en-US" b="1" dirty="0"/>
              <a:t>ALGORITHM: SEARCH (L,X)</a:t>
            </a:r>
          </a:p>
          <a:p>
            <a:pPr>
              <a:buNone/>
            </a:pPr>
            <a:r>
              <a:rPr lang="en-US" b="1" dirty="0"/>
              <a:t>Step 1</a:t>
            </a:r>
            <a:r>
              <a:rPr lang="en-US" dirty="0"/>
              <a:t>: [Check for empty list]</a:t>
            </a:r>
          </a:p>
          <a:p>
            <a:pPr>
              <a:buNone/>
            </a:pPr>
            <a:r>
              <a:rPr lang="en-US" dirty="0"/>
              <a:t>		If(L = NULL) Then</a:t>
            </a:r>
          </a:p>
          <a:p>
            <a:pPr>
              <a:buNone/>
            </a:pPr>
            <a:r>
              <a:rPr lang="en-US" dirty="0"/>
              <a:t>			 Write ("Linked list is empty and Underflow")</a:t>
            </a:r>
          </a:p>
          <a:p>
            <a:pPr>
              <a:buNone/>
            </a:pPr>
            <a:r>
              <a:rPr lang="en-US" dirty="0"/>
              <a:t>		Exit</a:t>
            </a:r>
          </a:p>
          <a:p>
            <a:pPr>
              <a:buNone/>
            </a:pPr>
            <a:r>
              <a:rPr lang="en-US" b="1" dirty="0"/>
              <a:t>Step 2</a:t>
            </a:r>
            <a:r>
              <a:rPr lang="en-US" dirty="0"/>
              <a:t>:[Initialize]</a:t>
            </a:r>
          </a:p>
          <a:p>
            <a:pPr>
              <a:buNone/>
            </a:pPr>
            <a:r>
              <a:rPr lang="en-US" dirty="0"/>
              <a:t>		Flag &lt;- 0</a:t>
            </a:r>
          </a:p>
          <a:p>
            <a:pPr>
              <a:buNone/>
            </a:pPr>
            <a:r>
              <a:rPr lang="en-US" dirty="0"/>
              <a:t>		PTR &lt;- L</a:t>
            </a:r>
          </a:p>
          <a:p>
            <a:pPr>
              <a:buNone/>
            </a:pPr>
            <a:r>
              <a:rPr lang="en-US" b="1" dirty="0"/>
              <a:t>Step 3</a:t>
            </a:r>
            <a:r>
              <a:rPr lang="en-US" dirty="0"/>
              <a:t>: [Traverse entire list for search X]</a:t>
            </a:r>
          </a:p>
          <a:p>
            <a:pPr>
              <a:buNone/>
            </a:pPr>
            <a:r>
              <a:rPr lang="en-US" dirty="0"/>
              <a:t>		Repeat while (Next[PTR]&lt;&gt; NULL)</a:t>
            </a:r>
          </a:p>
          <a:p>
            <a:pPr>
              <a:buNone/>
            </a:pPr>
            <a:r>
              <a:rPr lang="en-US" dirty="0"/>
              <a:t>		If(INFO [PTR]= X) Then</a:t>
            </a:r>
          </a:p>
          <a:p>
            <a:pPr>
              <a:buNone/>
            </a:pPr>
            <a:r>
              <a:rPr lang="en-US" dirty="0"/>
              <a:t>			Flag &lt;-1</a:t>
            </a:r>
          </a:p>
          <a:p>
            <a:pPr>
              <a:buNone/>
            </a:pPr>
            <a:r>
              <a:rPr lang="en-US" dirty="0"/>
              <a:t>			PTR &lt;- Next[PTR]</a:t>
            </a:r>
          </a:p>
        </p:txBody>
      </p:sp>
    </p:spTree>
    <p:extLst>
      <p:ext uri="{BB962C8B-B14F-4D97-AF65-F5344CB8AC3E}">
        <p14:creationId xmlns:p14="http://schemas.microsoft.com/office/powerpoint/2010/main" val="408147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Searching node from given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dirty="0"/>
              <a:t>		Else</a:t>
            </a:r>
          </a:p>
          <a:p>
            <a:pPr>
              <a:buNone/>
            </a:pPr>
            <a:r>
              <a:rPr lang="en-US" dirty="0"/>
              <a:t>			PTR &lt;- Next[PTR]</a:t>
            </a:r>
          </a:p>
          <a:p>
            <a:pPr>
              <a:buNone/>
            </a:pPr>
            <a:r>
              <a:rPr lang="en-US" b="1" dirty="0"/>
              <a:t>Step 4</a:t>
            </a:r>
            <a:r>
              <a:rPr lang="en-US" dirty="0"/>
              <a:t>: [Check for node found or not]</a:t>
            </a:r>
          </a:p>
          <a:p>
            <a:pPr>
              <a:buNone/>
            </a:pPr>
            <a:r>
              <a:rPr lang="en-US" dirty="0"/>
              <a:t>		If(Flag =1)</a:t>
            </a:r>
          </a:p>
          <a:p>
            <a:pPr>
              <a:buNone/>
            </a:pPr>
            <a:r>
              <a:rPr lang="en-US" dirty="0"/>
              <a:t>		Then</a:t>
            </a:r>
          </a:p>
          <a:p>
            <a:pPr>
              <a:buNone/>
            </a:pPr>
            <a:r>
              <a:rPr lang="en-US" dirty="0"/>
              <a:t>			Write("Node found")</a:t>
            </a:r>
          </a:p>
          <a:p>
            <a:pPr>
              <a:buNone/>
            </a:pPr>
            <a:r>
              <a:rPr lang="en-US" dirty="0"/>
              <a:t>		Else</a:t>
            </a:r>
          </a:p>
          <a:p>
            <a:pPr>
              <a:buNone/>
            </a:pPr>
            <a:r>
              <a:rPr lang="en-US" dirty="0"/>
              <a:t>			Write(“Node not found")</a:t>
            </a:r>
          </a:p>
          <a:p>
            <a:pPr>
              <a:buNone/>
            </a:pPr>
            <a:r>
              <a:rPr lang="en-US" b="1" dirty="0"/>
              <a:t>Step 5</a:t>
            </a:r>
            <a:r>
              <a:rPr lang="en-US" dirty="0"/>
              <a:t>: [Finished]</a:t>
            </a:r>
          </a:p>
          <a:p>
            <a:pPr>
              <a:buNone/>
            </a:pPr>
            <a:r>
              <a:rPr lang="en-US" dirty="0"/>
              <a:t>		Exit</a:t>
            </a:r>
          </a:p>
        </p:txBody>
      </p:sp>
    </p:spTree>
    <p:extLst>
      <p:ext uri="{BB962C8B-B14F-4D97-AF65-F5344CB8AC3E}">
        <p14:creationId xmlns:p14="http://schemas.microsoft.com/office/powerpoint/2010/main" val="408147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Count number of node in Doubly linked list</a:t>
            </a:r>
          </a:p>
        </p:txBody>
      </p:sp>
      <p:sp>
        <p:nvSpPr>
          <p:cNvPr id="3" name="Content Placeholder 2"/>
          <p:cNvSpPr>
            <a:spLocks noGrp="1"/>
          </p:cNvSpPr>
          <p:nvPr>
            <p:ph idx="1"/>
          </p:nvPr>
        </p:nvSpPr>
        <p:spPr>
          <a:xfrm>
            <a:off x="457200" y="1447800"/>
            <a:ext cx="8229600" cy="4876800"/>
          </a:xfrm>
        </p:spPr>
        <p:txBody>
          <a:bodyPr>
            <a:normAutofit lnSpcReduction="10000"/>
          </a:bodyPr>
          <a:lstStyle/>
          <a:p>
            <a:pPr>
              <a:buNone/>
            </a:pPr>
            <a:r>
              <a:rPr lang="en-US" b="1" dirty="0"/>
              <a:t>ALGORITHM: COUNT(L)</a:t>
            </a:r>
          </a:p>
          <a:p>
            <a:pPr>
              <a:buNone/>
            </a:pPr>
            <a:r>
              <a:rPr lang="en-US" b="1" dirty="0"/>
              <a:t>Step 1</a:t>
            </a:r>
            <a:r>
              <a:rPr lang="en-US" dirty="0"/>
              <a:t>: [Initialize]</a:t>
            </a:r>
          </a:p>
          <a:p>
            <a:pPr>
              <a:buNone/>
            </a:pPr>
            <a:r>
              <a:rPr lang="en-US" dirty="0"/>
              <a:t>		count&lt;-0</a:t>
            </a:r>
          </a:p>
          <a:p>
            <a:pPr>
              <a:buNone/>
            </a:pPr>
            <a:r>
              <a:rPr lang="en-US" dirty="0"/>
              <a:t>		PTR &lt;- L</a:t>
            </a:r>
          </a:p>
          <a:p>
            <a:pPr>
              <a:buNone/>
            </a:pPr>
            <a:r>
              <a:rPr lang="en-US" b="1" dirty="0"/>
              <a:t>Step 2</a:t>
            </a:r>
            <a:r>
              <a:rPr lang="en-US" dirty="0"/>
              <a:t>: [Traverse the list until end of the list]</a:t>
            </a:r>
          </a:p>
          <a:p>
            <a:pPr>
              <a:buNone/>
            </a:pPr>
            <a:r>
              <a:rPr lang="en-US" dirty="0"/>
              <a:t>		Repeat while (Next[PTR] &lt;&gt; NULL)</a:t>
            </a:r>
          </a:p>
          <a:p>
            <a:pPr>
              <a:buNone/>
            </a:pPr>
            <a:r>
              <a:rPr lang="en-US" dirty="0"/>
              <a:t>			count&lt;- count + 1</a:t>
            </a:r>
          </a:p>
          <a:p>
            <a:pPr>
              <a:buNone/>
            </a:pPr>
            <a:r>
              <a:rPr lang="en-US" dirty="0"/>
              <a:t>			PTR &lt;- Next[PTR]</a:t>
            </a:r>
          </a:p>
          <a:p>
            <a:pPr>
              <a:buNone/>
            </a:pPr>
            <a:r>
              <a:rPr lang="en-US" b="1" dirty="0"/>
              <a:t>Step 3</a:t>
            </a:r>
            <a:r>
              <a:rPr lang="en-US" dirty="0"/>
              <a:t>: [Display Count]</a:t>
            </a:r>
          </a:p>
          <a:p>
            <a:pPr>
              <a:buNone/>
            </a:pPr>
            <a:r>
              <a:rPr lang="en-US" dirty="0"/>
              <a:t>		Write(count)</a:t>
            </a:r>
          </a:p>
          <a:p>
            <a:pPr>
              <a:buNone/>
            </a:pPr>
            <a:r>
              <a:rPr lang="en-US" b="1" dirty="0"/>
              <a:t>Step 4</a:t>
            </a:r>
            <a:r>
              <a:rPr lang="en-US" dirty="0"/>
              <a:t>: [Finished]</a:t>
            </a:r>
          </a:p>
          <a:p>
            <a:pPr>
              <a:buNone/>
            </a:pPr>
            <a:r>
              <a:rPr lang="en-US" dirty="0"/>
              <a:t>		Exit</a:t>
            </a:r>
          </a:p>
        </p:txBody>
      </p:sp>
    </p:spTree>
    <p:extLst>
      <p:ext uri="{BB962C8B-B14F-4D97-AF65-F5344CB8AC3E}">
        <p14:creationId xmlns:p14="http://schemas.microsoft.com/office/powerpoint/2010/main" val="536823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Advantages and Disadvantages of Linked List</a:t>
            </a: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buNone/>
            </a:pPr>
            <a:r>
              <a:rPr lang="en-US" b="1" dirty="0"/>
              <a:t>Advantages:</a:t>
            </a:r>
          </a:p>
          <a:p>
            <a:pPr lvl="0" fontAlgn="base"/>
            <a:r>
              <a:rPr lang="en-US" dirty="0"/>
              <a:t>A linked list use pointer &amp; dynamic memory allocation technique, so it allocates memory at run time and save the memory space.</a:t>
            </a:r>
          </a:p>
          <a:p>
            <a:pPr lvl="0" fontAlgn="base"/>
            <a:r>
              <a:rPr lang="en-US" dirty="0"/>
              <a:t>In static memory allocation, insertion and deletion operation is very slow and complicated where using linked list it is very easy and no any shifting of memory location during insertion &amp; deletion operations.</a:t>
            </a:r>
          </a:p>
          <a:p>
            <a:pPr lvl="0" fontAlgn="base"/>
            <a:r>
              <a:rPr lang="en-US" dirty="0"/>
              <a:t>In Circular linked list every node is accessible from the given node.</a:t>
            </a:r>
          </a:p>
          <a:p>
            <a:pPr lvl="0" fontAlgn="base"/>
            <a:r>
              <a:rPr lang="en-US" dirty="0"/>
              <a:t>Concatenation operation and splitting operation become fast in Circular linked list.</a:t>
            </a:r>
          </a:p>
          <a:p>
            <a:pPr lvl="0" fontAlgn="base"/>
            <a:r>
              <a:rPr lang="en-US" dirty="0"/>
              <a:t>We can traverse in both directions in a list using doubly linked list.</a:t>
            </a:r>
          </a:p>
          <a:p>
            <a:endParaRPr lang="en-US" dirty="0"/>
          </a:p>
        </p:txBody>
      </p:sp>
    </p:spTree>
    <p:extLst>
      <p:ext uri="{BB962C8B-B14F-4D97-AF65-F5344CB8AC3E}">
        <p14:creationId xmlns:p14="http://schemas.microsoft.com/office/powerpoint/2010/main" val="18231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Advantages and Disadvantages of Linked List</a:t>
            </a:r>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a:t>Disadvantages:</a:t>
            </a:r>
          </a:p>
          <a:p>
            <a:pPr lvl="0" fontAlgn="base"/>
            <a:r>
              <a:rPr lang="en-US" dirty="0"/>
              <a:t>The disadvantage of Circular linked list is, without some care in processing, it is possible to get into infinite loop.</a:t>
            </a:r>
          </a:p>
          <a:p>
            <a:pPr lvl="0" fontAlgn="base"/>
            <a:r>
              <a:rPr lang="en-US" dirty="0"/>
              <a:t>In case of Doubly linked list, it consume more memory space compare to Singly and Circularly linked list because it has two pointer Next and Previous to hold the address of next &amp; previous node.</a:t>
            </a:r>
          </a:p>
          <a:p>
            <a:pPr lvl="0" fontAlgn="base"/>
            <a:r>
              <a:rPr lang="en-US" dirty="0"/>
              <a:t>In linked list it is very complicated to calculate the address of any node.</a:t>
            </a:r>
          </a:p>
          <a:p>
            <a:pPr lvl="0" fontAlgn="base"/>
            <a:r>
              <a:rPr lang="en-US" dirty="0"/>
              <a:t>The searching and sorting operation become very complicated in linked list.</a:t>
            </a:r>
          </a:p>
        </p:txBody>
      </p:sp>
    </p:spTree>
    <p:extLst>
      <p:ext uri="{BB962C8B-B14F-4D97-AF65-F5344CB8AC3E}">
        <p14:creationId xmlns:p14="http://schemas.microsoft.com/office/powerpoint/2010/main" val="284860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a:t>Application of Linked List</a:t>
            </a:r>
          </a:p>
        </p:txBody>
      </p:sp>
      <p:sp>
        <p:nvSpPr>
          <p:cNvPr id="3" name="Content Placeholder 2"/>
          <p:cNvSpPr>
            <a:spLocks noGrp="1"/>
          </p:cNvSpPr>
          <p:nvPr>
            <p:ph idx="1"/>
          </p:nvPr>
        </p:nvSpPr>
        <p:spPr>
          <a:xfrm>
            <a:off x="457200" y="1447800"/>
            <a:ext cx="8229600" cy="4876800"/>
          </a:xfrm>
        </p:spPr>
        <p:txBody>
          <a:bodyPr/>
          <a:lstStyle/>
          <a:p>
            <a:pPr lvl="0" fontAlgn="base"/>
            <a:r>
              <a:rPr lang="en-US" dirty="0"/>
              <a:t>For Polynomial representation, It means in addition/ subtraction /multiplication of two polynomials.</a:t>
            </a:r>
          </a:p>
          <a:p>
            <a:pPr lvl="0" fontAlgn="base"/>
            <a:r>
              <a:rPr lang="en-US" dirty="0"/>
              <a:t>Creation of Symbol table.</a:t>
            </a:r>
          </a:p>
          <a:p>
            <a:pPr lvl="0" fontAlgn="base"/>
            <a:r>
              <a:rPr lang="en-US" dirty="0"/>
              <a:t>In Dynamic Memory Management, it means allocation and releasing memory at runtime</a:t>
            </a:r>
          </a:p>
          <a:p>
            <a:pPr lvl="0" fontAlgn="base"/>
            <a:r>
              <a:rPr lang="en-US" dirty="0"/>
              <a:t>Representation of Sparse Matrix.</a:t>
            </a:r>
          </a:p>
          <a:p>
            <a:endParaRPr lang="en-US" dirty="0"/>
          </a:p>
        </p:txBody>
      </p:sp>
    </p:spTree>
    <p:extLst>
      <p:ext uri="{BB962C8B-B14F-4D97-AF65-F5344CB8AC3E}">
        <p14:creationId xmlns:p14="http://schemas.microsoft.com/office/powerpoint/2010/main" val="38668994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Explanation of Polynomial manipulation and representation</a:t>
            </a:r>
          </a:p>
        </p:txBody>
      </p:sp>
      <p:sp>
        <p:nvSpPr>
          <p:cNvPr id="3" name="Content Placeholder 2"/>
          <p:cNvSpPr>
            <a:spLocks noGrp="1"/>
          </p:cNvSpPr>
          <p:nvPr>
            <p:ph idx="1"/>
          </p:nvPr>
        </p:nvSpPr>
        <p:spPr>
          <a:xfrm>
            <a:off x="457200" y="1447800"/>
            <a:ext cx="8229600" cy="4876800"/>
          </a:xfrm>
        </p:spPr>
        <p:txBody>
          <a:bodyPr/>
          <a:lstStyle/>
          <a:p>
            <a:pPr lvl="0" fontAlgn="base"/>
            <a:r>
              <a:rPr lang="en-US" dirty="0"/>
              <a:t>The polynomial equations are algebraic expression.</a:t>
            </a:r>
          </a:p>
          <a:p>
            <a:pPr lvl="0" fontAlgn="base"/>
            <a:r>
              <a:rPr lang="en-US" dirty="0"/>
              <a:t>The form of this expression is as below,</a:t>
            </a:r>
          </a:p>
          <a:p>
            <a:pPr lvl="0" fontAlgn="base"/>
            <a:endParaRPr lang="en-US" dirty="0"/>
          </a:p>
          <a:p>
            <a:pPr lvl="0" fontAlgn="base"/>
            <a:r>
              <a:rPr lang="en-US" dirty="0"/>
              <a:t>For example,</a:t>
            </a:r>
          </a:p>
          <a:p>
            <a:r>
              <a:rPr lang="en-US" dirty="0"/>
              <a:t>30x</a:t>
            </a:r>
            <a:r>
              <a:rPr lang="en-US" baseline="30000" dirty="0"/>
              <a:t>3</a:t>
            </a:r>
            <a:r>
              <a:rPr lang="en-US" dirty="0"/>
              <a:t> + 20x</a:t>
            </a:r>
            <a:r>
              <a:rPr lang="en-US" baseline="30000" dirty="0"/>
              <a:t>2</a:t>
            </a:r>
            <a:r>
              <a:rPr lang="en-US" dirty="0"/>
              <a:t> + 15x +1   where a0=1, a1=15, a2=20, a3=30</a:t>
            </a:r>
          </a:p>
          <a:p>
            <a:pPr lvl="0" fontAlgn="base"/>
            <a:r>
              <a:rPr lang="en-US" dirty="0"/>
              <a:t>For above expression, four nodes are required to store the value of aCcal,a2&amp; a3.</a:t>
            </a:r>
          </a:p>
          <a:p>
            <a:pPr lvl="0" fontAlgn="base"/>
            <a:r>
              <a:rPr lang="en-US" dirty="0"/>
              <a:t>Each node contains three part, 1) Co- efficient 2) Exponent 3) Address of next node,</a:t>
            </a:r>
          </a:p>
          <a:p>
            <a:pPr lvl="0" fontAlgn="base"/>
            <a:endParaRPr lang="en-US" dirty="0"/>
          </a:p>
          <a:p>
            <a:pPr lvl="0" fontAlgn="base"/>
            <a:endParaRPr lang="en-US" dirty="0"/>
          </a:p>
          <a:p>
            <a:pPr lvl="0" fontAlgn="base"/>
            <a:endParaRPr lang="en-US" dirty="0"/>
          </a:p>
          <a:p>
            <a:endParaRPr lang="en-US" dirty="0"/>
          </a:p>
          <a:p>
            <a:endParaRPr lang="en-US" dirty="0"/>
          </a:p>
          <a:p>
            <a:pPr lvl="0" fontAlgn="base"/>
            <a:endParaRPr lang="en-US" dirty="0"/>
          </a:p>
          <a:p>
            <a:pPr marL="0"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362200"/>
            <a:ext cx="8343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82" y="5562600"/>
            <a:ext cx="8715836" cy="93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07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a:t>Structure using Pointers</a:t>
            </a:r>
          </a:p>
        </p:txBody>
      </p:sp>
      <p:sp>
        <p:nvSpPr>
          <p:cNvPr id="3" name="Content Placeholder 2"/>
          <p:cNvSpPr>
            <a:spLocks noGrp="1"/>
          </p:cNvSpPr>
          <p:nvPr>
            <p:ph idx="1"/>
          </p:nvPr>
        </p:nvSpPr>
        <p:spPr>
          <a:xfrm>
            <a:off x="457200" y="1447800"/>
            <a:ext cx="8229600" cy="5105400"/>
          </a:xfrm>
        </p:spPr>
        <p:txBody>
          <a:bodyPr>
            <a:normAutofit/>
          </a:bodyPr>
          <a:lstStyle/>
          <a:p>
            <a:pPr lvl="0" fontAlgn="base"/>
            <a:r>
              <a:rPr lang="en-US" dirty="0"/>
              <a:t>Now, p points to p1 and can be used to access x and y coordinates of p1.</a:t>
            </a:r>
          </a:p>
          <a:p>
            <a:pPr lvl="0" fontAlgn="base"/>
            <a:r>
              <a:rPr lang="en-US" dirty="0"/>
              <a:t>When pointer is used to access structure members then we have to use arrow ( -&gt; ) operator, following syntax is used:</a:t>
            </a:r>
          </a:p>
          <a:p>
            <a:pPr marL="0" indent="0">
              <a:buNone/>
            </a:pPr>
            <a:r>
              <a:rPr lang="en-US" dirty="0"/>
              <a:t>		structure pointer -&gt; member name</a:t>
            </a:r>
          </a:p>
          <a:p>
            <a:pPr lvl="0" fontAlgn="base"/>
            <a:r>
              <a:rPr lang="en-US" dirty="0"/>
              <a:t>Similarly, we can use,</a:t>
            </a:r>
          </a:p>
          <a:p>
            <a:pPr marL="274320" lvl="1" indent="0" fontAlgn="base">
              <a:buNone/>
            </a:pPr>
            <a:r>
              <a:rPr lang="en-US" dirty="0"/>
              <a:t>	</a:t>
            </a:r>
            <a:r>
              <a:rPr lang="en-US" sz="2400" dirty="0" err="1"/>
              <a:t>scanf</a:t>
            </a:r>
            <a:r>
              <a:rPr lang="en-US" sz="2400" dirty="0"/>
              <a:t>(“%d %</a:t>
            </a:r>
            <a:r>
              <a:rPr lang="en-US" sz="2400" dirty="0" err="1"/>
              <a:t>d”,&amp;p</a:t>
            </a:r>
            <a:r>
              <a:rPr lang="en-US" sz="2400" dirty="0"/>
              <a:t>-&gt;</a:t>
            </a:r>
            <a:r>
              <a:rPr lang="en-US" sz="2400" dirty="0" err="1"/>
              <a:t>x,&amp;p</a:t>
            </a:r>
            <a:r>
              <a:rPr lang="en-US" sz="2400" dirty="0"/>
              <a:t>-&gt;y);</a:t>
            </a:r>
          </a:p>
          <a:p>
            <a:pPr marL="274320" lvl="1" indent="0" fontAlgn="base">
              <a:buNone/>
            </a:pPr>
            <a:r>
              <a:rPr lang="en-US" sz="2400" dirty="0"/>
              <a:t>	</a:t>
            </a:r>
            <a:r>
              <a:rPr lang="en-US" sz="2400" dirty="0" err="1"/>
              <a:t>printf</a:t>
            </a:r>
            <a:r>
              <a:rPr lang="en-US" sz="2400" dirty="0"/>
              <a:t>(%d\</a:t>
            </a:r>
            <a:r>
              <a:rPr lang="en-US" sz="2400" dirty="0" err="1"/>
              <a:t>n”,p</a:t>
            </a:r>
            <a:r>
              <a:rPr lang="en-US" sz="2400" dirty="0"/>
              <a:t>-&gt;x);</a:t>
            </a:r>
          </a:p>
        </p:txBody>
      </p:sp>
    </p:spTree>
    <p:extLst>
      <p:ext uri="{BB962C8B-B14F-4D97-AF65-F5344CB8AC3E}">
        <p14:creationId xmlns:p14="http://schemas.microsoft.com/office/powerpoint/2010/main" val="170669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618509"/>
            <a:ext cx="6553200" cy="1569660"/>
          </a:xfrm>
          <a:prstGeom prst="rect">
            <a:avLst/>
          </a:prstGeom>
          <a:noFill/>
        </p:spPr>
        <p:txBody>
          <a:bodyPr wrap="square" rtlCol="0">
            <a:spAutoFit/>
          </a:bodyPr>
          <a:lstStyle/>
          <a:p>
            <a:pPr algn="ctr"/>
            <a:r>
              <a:rPr lang="en-US" sz="9600" dirty="0"/>
              <a:t>Thank You</a:t>
            </a:r>
          </a:p>
        </p:txBody>
      </p:sp>
    </p:spTree>
    <p:extLst>
      <p:ext uri="{BB962C8B-B14F-4D97-AF65-F5344CB8AC3E}">
        <p14:creationId xmlns:p14="http://schemas.microsoft.com/office/powerpoint/2010/main" val="224607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pPr algn="ctr"/>
            <a:r>
              <a:rPr lang="en-US" dirty="0"/>
              <a:t>Dynamic Memory Allocation</a:t>
            </a:r>
          </a:p>
        </p:txBody>
      </p:sp>
      <p:sp>
        <p:nvSpPr>
          <p:cNvPr id="3" name="Content Placeholder 2"/>
          <p:cNvSpPr>
            <a:spLocks noGrp="1"/>
          </p:cNvSpPr>
          <p:nvPr>
            <p:ph idx="1"/>
          </p:nvPr>
        </p:nvSpPr>
        <p:spPr>
          <a:xfrm>
            <a:off x="457200" y="1371600"/>
            <a:ext cx="8229600" cy="5486400"/>
          </a:xfrm>
        </p:spPr>
        <p:txBody>
          <a:bodyPr>
            <a:normAutofit fontScale="92500"/>
          </a:bodyPr>
          <a:lstStyle/>
          <a:p>
            <a:r>
              <a:rPr lang="en-US" dirty="0"/>
              <a:t>Using array, we can represent a linear data structure as a sequential allocation (static implementation) method of storage.</a:t>
            </a:r>
          </a:p>
          <a:p>
            <a:pPr lvl="0" fontAlgn="base"/>
            <a:r>
              <a:rPr lang="en-US" dirty="0"/>
              <a:t>But, this method of allocation is suitable for certain application only.</a:t>
            </a:r>
          </a:p>
          <a:p>
            <a:pPr lvl="0" fontAlgn="base"/>
            <a:r>
              <a:rPr lang="en-US" dirty="0"/>
              <a:t>There are so many application where sequential allocation method is not unacceptable such as,</a:t>
            </a:r>
          </a:p>
          <a:p>
            <a:pPr marL="0" lvl="0" indent="0" fontAlgn="base">
              <a:buNone/>
            </a:pPr>
            <a:r>
              <a:rPr lang="en-US" dirty="0"/>
              <a:t>	1) Unpredictable storage requirement</a:t>
            </a:r>
          </a:p>
          <a:p>
            <a:pPr marL="0" lvl="0" indent="0" fontAlgn="base">
              <a:buNone/>
            </a:pPr>
            <a:r>
              <a:rPr lang="en-US" dirty="0"/>
              <a:t>	2) Extensive manipulation of storage data</a:t>
            </a:r>
          </a:p>
          <a:p>
            <a:pPr marL="0" indent="0">
              <a:buNone/>
            </a:pPr>
            <a:r>
              <a:rPr lang="en-US" dirty="0"/>
              <a:t>	</a:t>
            </a:r>
            <a:r>
              <a:rPr lang="en-US" b="1" dirty="0"/>
              <a:t>Example</a:t>
            </a:r>
            <a:r>
              <a:rPr lang="en-US" dirty="0"/>
              <a:t>: In a program operations such as insertion and deletion are performed frequently on the data.</a:t>
            </a:r>
          </a:p>
          <a:p>
            <a:pPr lvl="0" fontAlgn="base"/>
            <a:r>
              <a:rPr lang="en-US" dirty="0"/>
              <a:t>So, Linked list (Dynamic memory allocation) method of storage is efficient for computer storage.</a:t>
            </a:r>
          </a:p>
          <a:p>
            <a:pPr lvl="0" fontAlgn="base"/>
            <a:r>
              <a:rPr lang="en-US" dirty="0"/>
              <a:t>The dynamic allocation does not allocate the memory at compile time but allocates memory at run time.</a:t>
            </a:r>
          </a:p>
        </p:txBody>
      </p:sp>
    </p:spTree>
    <p:extLst>
      <p:ext uri="{BB962C8B-B14F-4D97-AF65-F5344CB8AC3E}">
        <p14:creationId xmlns:p14="http://schemas.microsoft.com/office/powerpoint/2010/main" val="254418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1996</TotalTime>
  <Words>6622</Words>
  <Application>Microsoft Office PowerPoint</Application>
  <PresentationFormat>On-screen Show (4:3)</PresentationFormat>
  <Paragraphs>990</Paragraphs>
  <Slides>80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80</vt:i4>
      </vt:variant>
    </vt:vector>
  </HeadingPairs>
  <TitlesOfParts>
    <vt:vector size="83" baseType="lpstr">
      <vt:lpstr>Arial</vt:lpstr>
      <vt:lpstr>Calibri</vt:lpstr>
      <vt:lpstr>Clarity</vt:lpstr>
      <vt:lpstr>Unit – 4 Linked List</vt:lpstr>
      <vt:lpstr>PowerPoint Presentation</vt:lpstr>
      <vt:lpstr>PowerPoint Presentation</vt:lpstr>
      <vt:lpstr>PowerPoint Presentation</vt:lpstr>
      <vt:lpstr>PowerPoint Presentation</vt:lpstr>
      <vt:lpstr>Structure</vt:lpstr>
      <vt:lpstr>Structure using Pointers</vt:lpstr>
      <vt:lpstr>Structure using Pointers</vt:lpstr>
      <vt:lpstr>Dynamic Memory Allocation</vt:lpstr>
      <vt:lpstr>Dynamic Memory Allocation</vt:lpstr>
      <vt:lpstr>Dynamic Memory Allocation</vt:lpstr>
      <vt:lpstr>Linked List Presentation</vt:lpstr>
      <vt:lpstr>Linked List Presentation</vt:lpstr>
      <vt:lpstr>Linked List Presentation</vt:lpstr>
      <vt:lpstr>Types of Linked List</vt:lpstr>
      <vt:lpstr>Basic Operation on Singly Linked Linear List</vt:lpstr>
      <vt:lpstr>Linked List</vt:lpstr>
      <vt:lpstr>Linked List Creation</vt:lpstr>
      <vt:lpstr>Linked List Creation Algorithm:</vt:lpstr>
      <vt:lpstr>Linked List Creation Algorithm:</vt:lpstr>
      <vt:lpstr>Linked List Creation Algorithm:</vt:lpstr>
      <vt:lpstr>Inserting a node at the beginning of the list</vt:lpstr>
      <vt:lpstr>Inserting a node at the beginning of the list</vt:lpstr>
      <vt:lpstr>Inserting a node at the beginning of the list</vt:lpstr>
      <vt:lpstr>Inserting a node at the end of the list</vt:lpstr>
      <vt:lpstr>Inserting an element at the end of the Linked List</vt:lpstr>
      <vt:lpstr>Inserting an element at the end of the Linked List</vt:lpstr>
      <vt:lpstr>Inserting a node after a given node in the linked list</vt:lpstr>
      <vt:lpstr>Inserting a node after a given node in the linked list</vt:lpstr>
      <vt:lpstr>Inserting a node after a given node in the linked list</vt:lpstr>
      <vt:lpstr>Inserting a node before given node in the list:</vt:lpstr>
      <vt:lpstr>Inserting a node before given node in the list:</vt:lpstr>
      <vt:lpstr>Inserting a node before given node in the list:</vt:lpstr>
      <vt:lpstr>Inserting node into sorted linked list</vt:lpstr>
      <vt:lpstr>Inserting node into sorted linked list</vt:lpstr>
      <vt:lpstr>Inserting node into sorted linked list</vt:lpstr>
      <vt:lpstr>Deleting a first node of the linked list</vt:lpstr>
      <vt:lpstr>Deleting a first node of the linked list</vt:lpstr>
      <vt:lpstr>Deleting a first node of the linked list</vt:lpstr>
      <vt:lpstr>Deleting a last node from given linked list</vt:lpstr>
      <vt:lpstr>Deleting a last node from given linked list</vt:lpstr>
      <vt:lpstr>Deleting a last node from given linked list</vt:lpstr>
      <vt:lpstr>Deleting a given node from the linked list</vt:lpstr>
      <vt:lpstr>Deleting a given node from the linked list</vt:lpstr>
      <vt:lpstr>Deleting a given node from the linked list</vt:lpstr>
      <vt:lpstr>Searching node from given linked list</vt:lpstr>
      <vt:lpstr>Searching node from given linked list</vt:lpstr>
      <vt:lpstr>Count number of node in the linked list</vt:lpstr>
      <vt:lpstr>Circular Linked List</vt:lpstr>
      <vt:lpstr>Difference between Circular Linked List and Singly Linked List</vt:lpstr>
      <vt:lpstr>Difference between Circular Linked List and Singly Linked List</vt:lpstr>
      <vt:lpstr>Doubly Linked Linear Lists</vt:lpstr>
      <vt:lpstr>Doubly Linked Linear Lists</vt:lpstr>
      <vt:lpstr>Doubly Linked Linear Lists</vt:lpstr>
      <vt:lpstr>Doubly Linked Linear Lists</vt:lpstr>
      <vt:lpstr>Inserting a new node at the beginning of the Doubly Linked List</vt:lpstr>
      <vt:lpstr>Inserting a new node at the beginning of the Doubly Linked List</vt:lpstr>
      <vt:lpstr>Inserting a new node at the beginning of the Doubly Linked List</vt:lpstr>
      <vt:lpstr>Inserting a new node at the end of the Doubly Linked List</vt:lpstr>
      <vt:lpstr>Inserting a new node at the end of the Doubly Linked List</vt:lpstr>
      <vt:lpstr>Inserting a new node at the end of the Doubly Linked List</vt:lpstr>
      <vt:lpstr>Inserting a new node after a given node in the Doubly Linked List</vt:lpstr>
      <vt:lpstr>Inserting a new node after a given node in the Doubly Linked List</vt:lpstr>
      <vt:lpstr>Inserting a new node before a given node in the Doubly Linked List</vt:lpstr>
      <vt:lpstr>Inserting a new node before a given node in the Doubly Linked List</vt:lpstr>
      <vt:lpstr>Deleting the first node of the Doubly Linked List</vt:lpstr>
      <vt:lpstr>Deleting the first node of the Doubly Linked List (delete left most node)</vt:lpstr>
      <vt:lpstr>Deleting the last node of the Doubly Linked List</vt:lpstr>
      <vt:lpstr>Deleting the last node of the Doubly Linked List (delete right most node)</vt:lpstr>
      <vt:lpstr>Deleting the given node in the Doubly Linked List</vt:lpstr>
      <vt:lpstr>Deleting the given node in the Doubly Linked List</vt:lpstr>
      <vt:lpstr>Deleting the given node in the Doubly Linked List</vt:lpstr>
      <vt:lpstr>Searching node from given Doubly linked list</vt:lpstr>
      <vt:lpstr>Searching node from given linked list</vt:lpstr>
      <vt:lpstr>Count number of node in Doubly linked list</vt:lpstr>
      <vt:lpstr>Advantages and Disadvantages of Linked List</vt:lpstr>
      <vt:lpstr>Advantages and Disadvantages of Linked List</vt:lpstr>
      <vt:lpstr>Application of Linked List</vt:lpstr>
      <vt:lpstr>Explanation of Polynomial manipulation and representation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Basic Concepts of Data Structures</dc:title>
  <dc:creator>Ronak</dc:creator>
  <cp:lastModifiedBy>Anil Munani</cp:lastModifiedBy>
  <cp:revision>252</cp:revision>
  <dcterms:created xsi:type="dcterms:W3CDTF">2020-06-25T06:06:01Z</dcterms:created>
  <dcterms:modified xsi:type="dcterms:W3CDTF">2022-12-17T04:16:15Z</dcterms:modified>
</cp:coreProperties>
</file>