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Poppins"/>
      <p:bold r:id="rId22"/>
      <p:boldItalic r:id="rId23"/>
    </p:embeddedFont>
    <p:embeddedFont>
      <p:font typeface="Rubik"/>
      <p:bold r:id="rId24"/>
      <p:boldItalic r:id="rId25"/>
    </p:embeddedFont>
    <p:embeddedFont>
      <p:font typeface="Archivo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hKFyZYI16aGhmsiFpjBLjn5Fzx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oppins-bold.fntdata"/><Relationship Id="rId21" Type="http://schemas.openxmlformats.org/officeDocument/2006/relationships/slide" Target="slides/slide16.xml"/><Relationship Id="rId24" Type="http://schemas.openxmlformats.org/officeDocument/2006/relationships/font" Target="fonts/Rubik-bold.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Black-regular.fntdata"/><Relationship Id="rId25" Type="http://schemas.openxmlformats.org/officeDocument/2006/relationships/font" Target="fonts/Rubik-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youtube.com/watch?v=a1n0tgMD7Rg" TargetMode="Externa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6.jpg"/><Relationship Id="rId5" Type="http://schemas.openxmlformats.org/officeDocument/2006/relationships/image" Target="../media/image20.jpg"/><Relationship Id="rId6"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youtube.com/watch?v=XGh1mF9tVf0"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125522" y="2135345"/>
            <a:ext cx="14117361" cy="6016311"/>
          </a:xfrm>
          <a:custGeom>
            <a:rect b="b" l="l" r="r" t="t"/>
            <a:pathLst>
              <a:path extrusionOk="0" h="758358" w="1779497">
                <a:moveTo>
                  <a:pt x="1655036" y="758358"/>
                </a:moveTo>
                <a:lnTo>
                  <a:pt x="124460" y="758358"/>
                </a:lnTo>
                <a:cubicBezTo>
                  <a:pt x="55880" y="758358"/>
                  <a:pt x="0" y="702478"/>
                  <a:pt x="0" y="633898"/>
                </a:cubicBezTo>
                <a:lnTo>
                  <a:pt x="0" y="124460"/>
                </a:lnTo>
                <a:cubicBezTo>
                  <a:pt x="0" y="55880"/>
                  <a:pt x="55880" y="0"/>
                  <a:pt x="124460" y="0"/>
                </a:cubicBezTo>
                <a:lnTo>
                  <a:pt x="1655037" y="0"/>
                </a:lnTo>
                <a:cubicBezTo>
                  <a:pt x="1723616" y="0"/>
                  <a:pt x="1779497" y="55880"/>
                  <a:pt x="1779497" y="124460"/>
                </a:cubicBezTo>
                <a:lnTo>
                  <a:pt x="1779497" y="633898"/>
                </a:lnTo>
                <a:cubicBezTo>
                  <a:pt x="1779497" y="702478"/>
                  <a:pt x="1723616" y="758358"/>
                  <a:pt x="1655037" y="75835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
          <p:cNvPicPr preferRelativeResize="0"/>
          <p:nvPr/>
        </p:nvPicPr>
        <p:blipFill rotWithShape="1">
          <a:blip r:embed="rId3">
            <a:alphaModFix/>
          </a:blip>
          <a:srcRect b="0" l="0" r="0" t="0"/>
          <a:stretch/>
        </p:blipFill>
        <p:spPr>
          <a:xfrm>
            <a:off x="16668572" y="1028700"/>
            <a:ext cx="590728" cy="177218"/>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1527902" y="9149621"/>
            <a:ext cx="413008" cy="413008"/>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flipH="1">
            <a:off x="1028700" y="9149621"/>
            <a:ext cx="413008" cy="413008"/>
          </a:xfrm>
          <a:prstGeom prst="rect">
            <a:avLst/>
          </a:prstGeom>
          <a:noFill/>
          <a:ln>
            <a:noFill/>
          </a:ln>
        </p:spPr>
      </p:pic>
      <p:sp>
        <p:nvSpPr>
          <p:cNvPr id="88" name="Google Shape;88;p1"/>
          <p:cNvSpPr txBox="1"/>
          <p:nvPr/>
        </p:nvSpPr>
        <p:spPr>
          <a:xfrm>
            <a:off x="1028700" y="4396125"/>
            <a:ext cx="9204900" cy="31434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2999" u="none" cap="none" strike="noStrike">
                <a:solidFill>
                  <a:srgbClr val="FF9406"/>
                </a:solidFill>
                <a:latin typeface="Poppins"/>
                <a:ea typeface="Poppins"/>
                <a:cs typeface="Poppins"/>
                <a:sym typeface="Poppins"/>
              </a:rPr>
              <a:t>K</a:t>
            </a:r>
            <a:r>
              <a:rPr b="1" i="0" lang="en-US" sz="2999" u="none" cap="none" strike="noStrike">
                <a:solidFill>
                  <a:srgbClr val="FF9406"/>
                </a:solidFill>
                <a:latin typeface="Poppins"/>
                <a:ea typeface="Poppins"/>
                <a:cs typeface="Poppins"/>
                <a:sym typeface="Poppins"/>
              </a:rPr>
              <a:t>eystroke.io:</a:t>
            </a:r>
            <a:r>
              <a:rPr b="1" i="0" lang="en-US" sz="2999" u="none" cap="none" strike="noStrike">
                <a:solidFill>
                  <a:srgbClr val="FFFFFF"/>
                </a:solidFill>
                <a:latin typeface="Poppins"/>
                <a:ea typeface="Poppins"/>
                <a:cs typeface="Poppins"/>
                <a:sym typeface="Poppins"/>
              </a:rPr>
              <a:t> Authentication based on Keystroke dynamics</a:t>
            </a:r>
            <a:endParaRPr/>
          </a:p>
          <a:p>
            <a:pPr indent="0" lvl="0" marL="0" marR="0" rtl="0" algn="l">
              <a:lnSpc>
                <a:spcPct val="140013"/>
              </a:lnSpc>
              <a:spcBef>
                <a:spcPts val="0"/>
              </a:spcBef>
              <a:spcAft>
                <a:spcPts val="0"/>
              </a:spcAft>
              <a:buNone/>
            </a:pPr>
            <a:r>
              <a:t/>
            </a:r>
            <a:endParaRPr b="1" i="0" sz="2999" u="none" cap="none" strike="noStrike">
              <a:solidFill>
                <a:srgbClr val="FFFFFF"/>
              </a:solidFill>
              <a:latin typeface="Poppins"/>
              <a:ea typeface="Poppins"/>
              <a:cs typeface="Poppins"/>
              <a:sym typeface="Poppins"/>
            </a:endParaRPr>
          </a:p>
          <a:p>
            <a:pPr indent="0" lvl="0" marL="0" marR="0" rtl="0" algn="l">
              <a:lnSpc>
                <a:spcPct val="140013"/>
              </a:lnSpc>
              <a:spcBef>
                <a:spcPts val="0"/>
              </a:spcBef>
              <a:spcAft>
                <a:spcPts val="0"/>
              </a:spcAft>
              <a:buNone/>
            </a:pPr>
            <a:r>
              <a:rPr b="1" i="0" lang="en-US" sz="2999" u="none" cap="none" strike="noStrike">
                <a:solidFill>
                  <a:srgbClr val="FFFFFF"/>
                </a:solidFill>
                <a:latin typeface="Poppins"/>
                <a:ea typeface="Poppins"/>
                <a:cs typeface="Poppins"/>
                <a:sym typeface="Poppins"/>
              </a:rPr>
              <a:t>Team name: 1001001</a:t>
            </a:r>
            <a:endParaRPr/>
          </a:p>
          <a:p>
            <a:pPr indent="0" lvl="0" marL="0" marR="0" rtl="0" algn="l">
              <a:lnSpc>
                <a:spcPct val="140013"/>
              </a:lnSpc>
              <a:spcBef>
                <a:spcPts val="0"/>
              </a:spcBef>
              <a:spcAft>
                <a:spcPts val="0"/>
              </a:spcAft>
              <a:buNone/>
            </a:pPr>
            <a:r>
              <a:t/>
            </a:r>
            <a:endParaRPr b="1" i="0" sz="2999" u="none" cap="none" strike="noStrike">
              <a:solidFill>
                <a:srgbClr val="FFFFFF"/>
              </a:solidFill>
              <a:latin typeface="Poppins"/>
              <a:ea typeface="Poppins"/>
              <a:cs typeface="Poppins"/>
              <a:sym typeface="Poppins"/>
            </a:endParaRPr>
          </a:p>
          <a:p>
            <a:pPr indent="0" lvl="0" marL="0" marR="0" rtl="0" algn="l">
              <a:lnSpc>
                <a:spcPct val="140013"/>
              </a:lnSpc>
              <a:spcBef>
                <a:spcPts val="0"/>
              </a:spcBef>
              <a:spcAft>
                <a:spcPts val="0"/>
              </a:spcAft>
              <a:buNone/>
            </a:pPr>
            <a:r>
              <a:t/>
            </a:r>
            <a:endParaRPr b="1" i="0" sz="2999" u="none" cap="none" strike="noStrike">
              <a:solidFill>
                <a:srgbClr val="FFFFFF"/>
              </a:solidFill>
              <a:latin typeface="Poppins"/>
              <a:ea typeface="Poppins"/>
              <a:cs typeface="Poppins"/>
              <a:sym typeface="Poppins"/>
            </a:endParaRPr>
          </a:p>
        </p:txBody>
      </p:sp>
      <p:grpSp>
        <p:nvGrpSpPr>
          <p:cNvPr id="89" name="Google Shape;89;p1"/>
          <p:cNvGrpSpPr/>
          <p:nvPr/>
        </p:nvGrpSpPr>
        <p:grpSpPr>
          <a:xfrm>
            <a:off x="9918723" y="2856280"/>
            <a:ext cx="7975135" cy="4574441"/>
            <a:chOff x="0" y="0"/>
            <a:chExt cx="7981950" cy="4578350"/>
          </a:xfrm>
        </p:grpSpPr>
        <p:sp>
          <p:nvSpPr>
            <p:cNvPr id="90" name="Google Shape;90;p1"/>
            <p:cNvSpPr/>
            <p:nvPr/>
          </p:nvSpPr>
          <p:spPr>
            <a:xfrm>
              <a:off x="765810" y="21590"/>
              <a:ext cx="6451600" cy="4326890"/>
            </a:xfrm>
            <a:custGeom>
              <a:rect b="b" l="l" r="r" t="t"/>
              <a:pathLst>
                <a:path extrusionOk="0"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a:off x="0" y="0"/>
              <a:ext cx="7981950" cy="4542790"/>
            </a:xfrm>
            <a:custGeom>
              <a:rect b="b" l="l" r="r" t="t"/>
              <a:pathLst>
                <a:path extrusionOk="0"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a:off x="3460750" y="4349750"/>
              <a:ext cx="1059180" cy="96520"/>
            </a:xfrm>
            <a:custGeom>
              <a:rect b="b" l="l" r="r" t="t"/>
              <a:pathLst>
                <a:path extrusionOk="0"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163830" y="4542790"/>
              <a:ext cx="7654290" cy="35560"/>
            </a:xfrm>
            <a:custGeom>
              <a:rect b="b" l="l" r="r" t="t"/>
              <a:pathLst>
                <a:path extrusionOk="0"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962660" y="276860"/>
              <a:ext cx="6055360" cy="3789680"/>
            </a:xfrm>
            <a:custGeom>
              <a:rect b="b" l="l" r="r" t="t"/>
              <a:pathLst>
                <a:path extrusionOk="0" h="3789680" w="6055360">
                  <a:moveTo>
                    <a:pt x="0" y="0"/>
                  </a:moveTo>
                  <a:lnTo>
                    <a:pt x="6055360" y="0"/>
                  </a:lnTo>
                  <a:lnTo>
                    <a:pt x="6055360" y="3789680"/>
                  </a:lnTo>
                  <a:lnTo>
                    <a:pt x="0" y="3789680"/>
                  </a:lnTo>
                  <a:close/>
                </a:path>
              </a:pathLst>
            </a:custGeom>
            <a:blipFill rotWithShape="1">
              <a:blip r:embed="rId6">
                <a:alphaModFix/>
              </a:blip>
              <a:stretch>
                <a:fillRect b="-8381" l="0" r="0" t="-8382"/>
              </a:stretch>
            </a:blipFill>
            <a:ln>
              <a:noFill/>
            </a:ln>
          </p:spPr>
        </p:sp>
      </p:grpSp>
      <p:sp>
        <p:nvSpPr>
          <p:cNvPr id="95" name="Google Shape;95;p1"/>
          <p:cNvSpPr txBox="1"/>
          <p:nvPr/>
        </p:nvSpPr>
        <p:spPr>
          <a:xfrm>
            <a:off x="1028700" y="2741980"/>
            <a:ext cx="8033100" cy="6774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699" u="none" cap="none" strike="noStrike">
                <a:solidFill>
                  <a:srgbClr val="FF9406"/>
                </a:solidFill>
                <a:latin typeface="Poppins"/>
                <a:ea typeface="Poppins"/>
                <a:cs typeface="Poppins"/>
                <a:sym typeface="Poppins"/>
              </a:rPr>
              <a:t>Bank of Baroda Hackathon</a:t>
            </a:r>
            <a:r>
              <a:rPr b="1" i="0" lang="en-US" sz="3699" u="none" cap="none" strike="noStrike">
                <a:solidFill>
                  <a:srgbClr val="FF9406"/>
                </a:solidFill>
                <a:latin typeface="Poppins"/>
                <a:ea typeface="Poppins"/>
                <a:cs typeface="Poppins"/>
                <a:sym typeface="Poppins"/>
              </a:rPr>
              <a:t> - 2022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0"/>
          <p:cNvPicPr preferRelativeResize="0"/>
          <p:nvPr/>
        </p:nvPicPr>
        <p:blipFill rotWithShape="1">
          <a:blip r:embed="rId3">
            <a:alphaModFix/>
          </a:blip>
          <a:srcRect b="0" l="0" r="0" t="0"/>
          <a:stretch/>
        </p:blipFill>
        <p:spPr>
          <a:xfrm>
            <a:off x="302384" y="3129665"/>
            <a:ext cx="16956916" cy="5731146"/>
          </a:xfrm>
          <a:prstGeom prst="rect">
            <a:avLst/>
          </a:prstGeom>
          <a:noFill/>
          <a:ln>
            <a:noFill/>
          </a:ln>
        </p:spPr>
      </p:pic>
      <p:sp>
        <p:nvSpPr>
          <p:cNvPr id="167" name="Google Shape;167;p10"/>
          <p:cNvSpPr/>
          <p:nvPr/>
        </p:nvSpPr>
        <p:spPr>
          <a:xfrm>
            <a:off x="-619180" y="581483"/>
            <a:ext cx="8768616" cy="1481433"/>
          </a:xfrm>
          <a:custGeom>
            <a:rect b="b" l="l" r="r" t="t"/>
            <a:pathLst>
              <a:path extrusionOk="0" h="660400" w="3908914">
                <a:moveTo>
                  <a:pt x="3784454" y="660400"/>
                </a:moveTo>
                <a:lnTo>
                  <a:pt x="124460" y="660400"/>
                </a:lnTo>
                <a:cubicBezTo>
                  <a:pt x="55880" y="660400"/>
                  <a:pt x="0" y="604520"/>
                  <a:pt x="0" y="535940"/>
                </a:cubicBezTo>
                <a:lnTo>
                  <a:pt x="0" y="124460"/>
                </a:lnTo>
                <a:cubicBezTo>
                  <a:pt x="0" y="55880"/>
                  <a:pt x="55880" y="0"/>
                  <a:pt x="124460" y="0"/>
                </a:cubicBezTo>
                <a:lnTo>
                  <a:pt x="3784454" y="0"/>
                </a:lnTo>
                <a:cubicBezTo>
                  <a:pt x="3853034" y="0"/>
                  <a:pt x="3908914" y="55880"/>
                  <a:pt x="3908914" y="124460"/>
                </a:cubicBezTo>
                <a:lnTo>
                  <a:pt x="3908914" y="535940"/>
                </a:lnTo>
                <a:cubicBezTo>
                  <a:pt x="3908914" y="604520"/>
                  <a:pt x="3853034" y="660400"/>
                  <a:pt x="378445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txBox="1"/>
          <p:nvPr/>
        </p:nvSpPr>
        <p:spPr>
          <a:xfrm>
            <a:off x="1814450" y="783719"/>
            <a:ext cx="4520536" cy="96266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600" u="none" cap="none" strike="noStrike">
                <a:solidFill>
                  <a:srgbClr val="000000"/>
                </a:solidFill>
                <a:latin typeface="Archivo Black"/>
                <a:ea typeface="Archivo Black"/>
                <a:cs typeface="Archivo Black"/>
                <a:sym typeface="Archivo Black"/>
              </a:rPr>
              <a:t>Features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406"/>
        </a:solidFill>
      </p:bgPr>
    </p:bg>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645945" y="1436516"/>
            <a:ext cx="16996110" cy="8664182"/>
          </a:xfrm>
          <a:prstGeom prst="rect">
            <a:avLst/>
          </a:prstGeom>
          <a:noFill/>
          <a:ln>
            <a:noFill/>
          </a:ln>
        </p:spPr>
      </p:pic>
      <p:sp>
        <p:nvSpPr>
          <p:cNvPr id="174" name="Google Shape;174;p11"/>
          <p:cNvSpPr/>
          <p:nvPr/>
        </p:nvSpPr>
        <p:spPr>
          <a:xfrm>
            <a:off x="-764869" y="629239"/>
            <a:ext cx="7508563" cy="1614554"/>
          </a:xfrm>
          <a:custGeom>
            <a:rect b="b" l="l" r="r" t="t"/>
            <a:pathLst>
              <a:path extrusionOk="0" h="677691" w="3151637">
                <a:moveTo>
                  <a:pt x="3027177" y="677691"/>
                </a:moveTo>
                <a:lnTo>
                  <a:pt x="124460" y="677691"/>
                </a:lnTo>
                <a:cubicBezTo>
                  <a:pt x="55880" y="677691"/>
                  <a:pt x="0" y="621811"/>
                  <a:pt x="0" y="553231"/>
                </a:cubicBezTo>
                <a:lnTo>
                  <a:pt x="0" y="124460"/>
                </a:lnTo>
                <a:cubicBezTo>
                  <a:pt x="0" y="55880"/>
                  <a:pt x="55880" y="0"/>
                  <a:pt x="124460" y="0"/>
                </a:cubicBezTo>
                <a:lnTo>
                  <a:pt x="3027177" y="0"/>
                </a:lnTo>
                <a:cubicBezTo>
                  <a:pt x="3095757" y="0"/>
                  <a:pt x="3151637" y="55880"/>
                  <a:pt x="3151637" y="124460"/>
                </a:cubicBezTo>
                <a:lnTo>
                  <a:pt x="3151637" y="553231"/>
                </a:lnTo>
                <a:cubicBezTo>
                  <a:pt x="3151637" y="621811"/>
                  <a:pt x="3095757" y="677691"/>
                  <a:pt x="3027177" y="67769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txBox="1"/>
          <p:nvPr/>
        </p:nvSpPr>
        <p:spPr>
          <a:xfrm>
            <a:off x="773106" y="961091"/>
            <a:ext cx="4689400" cy="796109"/>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414" u="none" cap="none" strike="noStrike">
                <a:solidFill>
                  <a:srgbClr val="FFFFFF"/>
                </a:solidFill>
                <a:latin typeface="Archivo Black"/>
                <a:ea typeface="Archivo Black"/>
                <a:cs typeface="Archivo Black"/>
                <a:sym typeface="Archivo Black"/>
              </a:rPr>
              <a:t>Tech Stack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406"/>
        </a:solidFill>
      </p:bgPr>
    </p:bg>
    <p:spTree>
      <p:nvGrpSpPr>
        <p:cNvPr id="179" name="Shape 179"/>
        <p:cNvGrpSpPr/>
        <p:nvPr/>
      </p:nvGrpSpPr>
      <p:grpSpPr>
        <a:xfrm>
          <a:off x="0" y="0"/>
          <a:ext cx="0" cy="0"/>
          <a:chOff x="0" y="0"/>
          <a:chExt cx="0" cy="0"/>
        </a:xfrm>
      </p:grpSpPr>
      <p:pic>
        <p:nvPicPr>
          <p:cNvPr id="180" name="Google Shape;180;p12"/>
          <p:cNvPicPr preferRelativeResize="0"/>
          <p:nvPr/>
        </p:nvPicPr>
        <p:blipFill rotWithShape="1">
          <a:blip r:embed="rId3">
            <a:alphaModFix/>
          </a:blip>
          <a:srcRect b="5563" l="0" r="0" t="2317"/>
          <a:stretch/>
        </p:blipFill>
        <p:spPr>
          <a:xfrm>
            <a:off x="1269850" y="1237316"/>
            <a:ext cx="15748299" cy="8553675"/>
          </a:xfrm>
          <a:prstGeom prst="rect">
            <a:avLst/>
          </a:prstGeom>
          <a:noFill/>
          <a:ln>
            <a:noFill/>
          </a:ln>
        </p:spPr>
      </p:pic>
      <p:sp>
        <p:nvSpPr>
          <p:cNvPr id="181" name="Google Shape;181;p12"/>
          <p:cNvSpPr/>
          <p:nvPr/>
        </p:nvSpPr>
        <p:spPr>
          <a:xfrm>
            <a:off x="-291379" y="430039"/>
            <a:ext cx="7035073" cy="1614554"/>
          </a:xfrm>
          <a:custGeom>
            <a:rect b="b" l="l" r="r" t="t"/>
            <a:pathLst>
              <a:path extrusionOk="0" h="677691" w="2952895">
                <a:moveTo>
                  <a:pt x="2828435" y="677691"/>
                </a:moveTo>
                <a:lnTo>
                  <a:pt x="124460" y="677691"/>
                </a:lnTo>
                <a:cubicBezTo>
                  <a:pt x="55880" y="677691"/>
                  <a:pt x="0" y="621811"/>
                  <a:pt x="0" y="553231"/>
                </a:cubicBezTo>
                <a:lnTo>
                  <a:pt x="0" y="124460"/>
                </a:lnTo>
                <a:cubicBezTo>
                  <a:pt x="0" y="55880"/>
                  <a:pt x="55880" y="0"/>
                  <a:pt x="124460" y="0"/>
                </a:cubicBezTo>
                <a:lnTo>
                  <a:pt x="2828435" y="0"/>
                </a:lnTo>
                <a:cubicBezTo>
                  <a:pt x="2897015" y="0"/>
                  <a:pt x="2952895" y="55880"/>
                  <a:pt x="2952895" y="124460"/>
                </a:cubicBezTo>
                <a:lnTo>
                  <a:pt x="2952895" y="553231"/>
                </a:lnTo>
                <a:cubicBezTo>
                  <a:pt x="2952895" y="621811"/>
                  <a:pt x="2897015" y="677691"/>
                  <a:pt x="2828435" y="67769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txBox="1"/>
          <p:nvPr/>
        </p:nvSpPr>
        <p:spPr>
          <a:xfrm>
            <a:off x="773106" y="752475"/>
            <a:ext cx="4689400" cy="796109"/>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414" u="none" cap="none" strike="noStrike">
                <a:solidFill>
                  <a:srgbClr val="FFFFFF"/>
                </a:solidFill>
                <a:latin typeface="Archivo Black"/>
                <a:ea typeface="Archivo Black"/>
                <a:cs typeface="Archivo Black"/>
                <a:sym typeface="Archivo Black"/>
              </a:rPr>
              <a:t>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406"/>
        </a:solidFill>
      </p:bgPr>
    </p:bg>
    <p:spTree>
      <p:nvGrpSpPr>
        <p:cNvPr id="186" name="Shape 186"/>
        <p:cNvGrpSpPr/>
        <p:nvPr/>
      </p:nvGrpSpPr>
      <p:grpSpPr>
        <a:xfrm>
          <a:off x="0" y="0"/>
          <a:ext cx="0" cy="0"/>
          <a:chOff x="0" y="0"/>
          <a:chExt cx="0" cy="0"/>
        </a:xfrm>
      </p:grpSpPr>
      <p:sp>
        <p:nvSpPr>
          <p:cNvPr id="187" name="Google Shape;187;p13"/>
          <p:cNvSpPr/>
          <p:nvPr/>
        </p:nvSpPr>
        <p:spPr>
          <a:xfrm>
            <a:off x="-291379" y="430039"/>
            <a:ext cx="7035073" cy="1614554"/>
          </a:xfrm>
          <a:custGeom>
            <a:rect b="b" l="l" r="r" t="t"/>
            <a:pathLst>
              <a:path extrusionOk="0" h="677691" w="2952895">
                <a:moveTo>
                  <a:pt x="2828435" y="677691"/>
                </a:moveTo>
                <a:lnTo>
                  <a:pt x="124460" y="677691"/>
                </a:lnTo>
                <a:cubicBezTo>
                  <a:pt x="55880" y="677691"/>
                  <a:pt x="0" y="621811"/>
                  <a:pt x="0" y="553231"/>
                </a:cubicBezTo>
                <a:lnTo>
                  <a:pt x="0" y="124460"/>
                </a:lnTo>
                <a:cubicBezTo>
                  <a:pt x="0" y="55880"/>
                  <a:pt x="55880" y="0"/>
                  <a:pt x="124460" y="0"/>
                </a:cubicBezTo>
                <a:lnTo>
                  <a:pt x="2828435" y="0"/>
                </a:lnTo>
                <a:cubicBezTo>
                  <a:pt x="2897015" y="0"/>
                  <a:pt x="2952895" y="55880"/>
                  <a:pt x="2952895" y="124460"/>
                </a:cubicBezTo>
                <a:lnTo>
                  <a:pt x="2952895" y="553231"/>
                </a:lnTo>
                <a:cubicBezTo>
                  <a:pt x="2952895" y="621811"/>
                  <a:pt x="2897015" y="677691"/>
                  <a:pt x="2828435" y="67769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txBox="1"/>
          <p:nvPr/>
        </p:nvSpPr>
        <p:spPr>
          <a:xfrm>
            <a:off x="773106" y="752475"/>
            <a:ext cx="4689400" cy="796109"/>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414" u="none" cap="none" strike="noStrike">
                <a:solidFill>
                  <a:srgbClr val="FFFFFF"/>
                </a:solidFill>
                <a:latin typeface="Archivo Black"/>
                <a:ea typeface="Archivo Black"/>
                <a:cs typeface="Archivo Black"/>
                <a:sym typeface="Archivo Black"/>
              </a:rPr>
              <a:t>Demonstration</a:t>
            </a:r>
            <a:endParaRPr/>
          </a:p>
        </p:txBody>
      </p:sp>
      <p:pic>
        <p:nvPicPr>
          <p:cNvPr descr="This is the demonstration of Authentication system using keystroke Dynamics." id="189" name="Google Shape;189;p13" title="Keystroke Authentication Demonstration | Team 1001001 | Bank of Baroda Hackathon">
            <a:hlinkClick r:id="rId3"/>
          </p:cNvPr>
          <p:cNvPicPr preferRelativeResize="0"/>
          <p:nvPr/>
        </p:nvPicPr>
        <p:blipFill>
          <a:blip r:embed="rId4">
            <a:alphaModFix/>
          </a:blip>
          <a:stretch>
            <a:fillRect/>
          </a:stretch>
        </p:blipFill>
        <p:spPr>
          <a:xfrm>
            <a:off x="773100" y="1757200"/>
            <a:ext cx="16582276" cy="818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p:nvPr/>
        </p:nvSpPr>
        <p:spPr>
          <a:xfrm>
            <a:off x="-692025" y="532274"/>
            <a:ext cx="12012443" cy="2057865"/>
          </a:xfrm>
          <a:custGeom>
            <a:rect b="b" l="l" r="r" t="t"/>
            <a:pathLst>
              <a:path extrusionOk="0" h="660400" w="3854974">
                <a:moveTo>
                  <a:pt x="3730514" y="660400"/>
                </a:moveTo>
                <a:lnTo>
                  <a:pt x="124460" y="660400"/>
                </a:lnTo>
                <a:cubicBezTo>
                  <a:pt x="55880" y="660400"/>
                  <a:pt x="0" y="604520"/>
                  <a:pt x="0" y="535940"/>
                </a:cubicBezTo>
                <a:lnTo>
                  <a:pt x="0" y="124460"/>
                </a:lnTo>
                <a:cubicBezTo>
                  <a:pt x="0" y="55880"/>
                  <a:pt x="55880" y="0"/>
                  <a:pt x="124460" y="0"/>
                </a:cubicBezTo>
                <a:lnTo>
                  <a:pt x="3730514" y="0"/>
                </a:lnTo>
                <a:cubicBezTo>
                  <a:pt x="3799094" y="0"/>
                  <a:pt x="3854974" y="55880"/>
                  <a:pt x="3854974" y="124460"/>
                </a:cubicBezTo>
                <a:lnTo>
                  <a:pt x="3854974" y="535940"/>
                </a:lnTo>
                <a:cubicBezTo>
                  <a:pt x="3854974" y="604520"/>
                  <a:pt x="3799094" y="660400"/>
                  <a:pt x="373051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nvSpPr>
        <p:spPr>
          <a:xfrm>
            <a:off x="15369909" y="9110408"/>
            <a:ext cx="2018543" cy="424759"/>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Slides 05</a:t>
            </a:r>
            <a:endParaRPr/>
          </a:p>
        </p:txBody>
      </p:sp>
      <p:sp>
        <p:nvSpPr>
          <p:cNvPr id="196" name="Google Shape;196;p14"/>
          <p:cNvSpPr txBox="1"/>
          <p:nvPr/>
        </p:nvSpPr>
        <p:spPr>
          <a:xfrm>
            <a:off x="336896" y="2797175"/>
            <a:ext cx="17614200" cy="6674400"/>
          </a:xfrm>
          <a:prstGeom prst="rect">
            <a:avLst/>
          </a:prstGeom>
          <a:noFill/>
          <a:ln>
            <a:noFill/>
          </a:ln>
        </p:spPr>
        <p:txBody>
          <a:bodyPr anchorCtr="0" anchor="t" bIns="0" lIns="0" spcFirstLastPara="1" rIns="0" wrap="square" tIns="0">
            <a:spAutoFit/>
          </a:bodyPr>
          <a:lstStyle/>
          <a:p>
            <a:pPr indent="0" lvl="0" marL="0" marR="0" rtl="0" algn="just">
              <a:lnSpc>
                <a:spcPct val="200037"/>
              </a:lnSpc>
              <a:spcBef>
                <a:spcPts val="0"/>
              </a:spcBef>
              <a:spcAft>
                <a:spcPts val="0"/>
              </a:spcAft>
              <a:buNone/>
            </a:pPr>
            <a:r>
              <a:rPr b="0" i="0" lang="en-US" sz="2699" u="none" cap="none" strike="noStrike">
                <a:solidFill>
                  <a:srgbClr val="000000"/>
                </a:solidFill>
                <a:latin typeface="Arial"/>
                <a:ea typeface="Arial"/>
                <a:cs typeface="Arial"/>
                <a:sym typeface="Arial"/>
              </a:rPr>
              <a:t>Keystroke.io can be used by banks, surveillance facilities and anyone for their personal use.</a:t>
            </a:r>
            <a:endParaRPr/>
          </a:p>
          <a:p>
            <a:pPr indent="-291463" lvl="1" marL="582927" marR="0" rtl="0" algn="just">
              <a:lnSpc>
                <a:spcPct val="200037"/>
              </a:lnSpc>
              <a:spcBef>
                <a:spcPts val="0"/>
              </a:spcBef>
              <a:spcAft>
                <a:spcPts val="0"/>
              </a:spcAft>
              <a:buClr>
                <a:srgbClr val="000000"/>
              </a:buClr>
              <a:buSzPts val="2699"/>
              <a:buFont typeface="Arial"/>
              <a:buChar char="•"/>
            </a:pPr>
            <a:r>
              <a:rPr b="0" i="0" lang="en-US" sz="2699" u="none" cap="none" strike="noStrike">
                <a:solidFill>
                  <a:srgbClr val="000000"/>
                </a:solidFill>
                <a:latin typeface="Arial"/>
                <a:ea typeface="Arial"/>
                <a:cs typeface="Arial"/>
                <a:sym typeface="Arial"/>
              </a:rPr>
              <a:t>Banks: The idea can be used in their web/mobile applications to track the behavioral patterns of their customers to continuously authenticate their identity apart from the usual authentication.</a:t>
            </a:r>
            <a:endParaRPr/>
          </a:p>
          <a:p>
            <a:pPr indent="0" lvl="0" marL="0" marR="0" rtl="0" algn="just">
              <a:lnSpc>
                <a:spcPct val="200037"/>
              </a:lnSpc>
              <a:spcBef>
                <a:spcPts val="0"/>
              </a:spcBef>
              <a:spcAft>
                <a:spcPts val="0"/>
              </a:spcAft>
              <a:buNone/>
            </a:pPr>
            <a:r>
              <a:t/>
            </a:r>
            <a:endParaRPr b="0" i="0" sz="2699" u="none" cap="none" strike="noStrike">
              <a:solidFill>
                <a:srgbClr val="000000"/>
              </a:solidFill>
              <a:latin typeface="Arial"/>
              <a:ea typeface="Arial"/>
              <a:cs typeface="Arial"/>
              <a:sym typeface="Arial"/>
            </a:endParaRPr>
          </a:p>
          <a:p>
            <a:pPr indent="-291463" lvl="1" marL="582927" marR="0" rtl="0" algn="just">
              <a:lnSpc>
                <a:spcPct val="200037"/>
              </a:lnSpc>
              <a:spcBef>
                <a:spcPts val="0"/>
              </a:spcBef>
              <a:spcAft>
                <a:spcPts val="0"/>
              </a:spcAft>
              <a:buClr>
                <a:srgbClr val="000000"/>
              </a:buClr>
              <a:buSzPts val="2699"/>
              <a:buFont typeface="Arial"/>
              <a:buChar char="•"/>
            </a:pPr>
            <a:r>
              <a:rPr b="0" i="0" lang="en-US" sz="2699" u="none" cap="none" strike="noStrike">
                <a:solidFill>
                  <a:srgbClr val="000000"/>
                </a:solidFill>
                <a:latin typeface="Arial"/>
                <a:ea typeface="Arial"/>
                <a:cs typeface="Arial"/>
                <a:sym typeface="Arial"/>
              </a:rPr>
              <a:t>Surveillance and Security Facilities: To monitor the systems and make sure an unauthorized individual is not occupying the control room. </a:t>
            </a:r>
            <a:endParaRPr/>
          </a:p>
          <a:p>
            <a:pPr indent="0" lvl="0" marL="0" marR="0" rtl="0" algn="just">
              <a:lnSpc>
                <a:spcPct val="200037"/>
              </a:lnSpc>
              <a:spcBef>
                <a:spcPts val="0"/>
              </a:spcBef>
              <a:spcAft>
                <a:spcPts val="0"/>
              </a:spcAft>
              <a:buNone/>
            </a:pPr>
            <a:r>
              <a:t/>
            </a:r>
            <a:endParaRPr b="0" i="0" sz="2699" u="none" cap="none" strike="noStrike">
              <a:solidFill>
                <a:srgbClr val="000000"/>
              </a:solidFill>
              <a:latin typeface="Arial"/>
              <a:ea typeface="Arial"/>
              <a:cs typeface="Arial"/>
              <a:sym typeface="Arial"/>
            </a:endParaRPr>
          </a:p>
          <a:p>
            <a:pPr indent="-291463" lvl="1" marL="582927" marR="0" rtl="0" algn="just">
              <a:lnSpc>
                <a:spcPct val="200037"/>
              </a:lnSpc>
              <a:spcBef>
                <a:spcPts val="0"/>
              </a:spcBef>
              <a:spcAft>
                <a:spcPts val="0"/>
              </a:spcAft>
              <a:buClr>
                <a:srgbClr val="000000"/>
              </a:buClr>
              <a:buSzPts val="2699"/>
              <a:buFont typeface="Arial"/>
              <a:buChar char="•"/>
            </a:pPr>
            <a:r>
              <a:rPr b="0" i="0" lang="en-US" sz="2699" u="none" cap="none" strike="noStrike">
                <a:solidFill>
                  <a:srgbClr val="000000"/>
                </a:solidFill>
                <a:latin typeface="Arial"/>
                <a:ea typeface="Arial"/>
                <a:cs typeface="Arial"/>
                <a:sym typeface="Arial"/>
              </a:rPr>
              <a:t>Personal use: Users who wish to keep their data secured and ensure their privacy can use keystroke.io to trigger a response in case a third person accesses their phone or computer system.</a:t>
            </a:r>
            <a:endParaRPr/>
          </a:p>
          <a:p>
            <a:pPr indent="0" lvl="0" marL="0" marR="0" rtl="0" algn="just">
              <a:lnSpc>
                <a:spcPct val="192626"/>
              </a:lnSpc>
              <a:spcBef>
                <a:spcPts val="0"/>
              </a:spcBef>
              <a:spcAft>
                <a:spcPts val="0"/>
              </a:spcAft>
              <a:buNone/>
            </a:pPr>
            <a:r>
              <a:t/>
            </a:r>
            <a:endParaRPr b="0" i="0" sz="2699" u="none" cap="none" strike="noStrike">
              <a:solidFill>
                <a:srgbClr val="000000"/>
              </a:solidFill>
              <a:latin typeface="Arial"/>
              <a:ea typeface="Arial"/>
              <a:cs typeface="Arial"/>
              <a:sym typeface="Arial"/>
            </a:endParaRPr>
          </a:p>
        </p:txBody>
      </p:sp>
      <p:sp>
        <p:nvSpPr>
          <p:cNvPr id="197" name="Google Shape;197;p14"/>
          <p:cNvSpPr txBox="1"/>
          <p:nvPr/>
        </p:nvSpPr>
        <p:spPr>
          <a:xfrm>
            <a:off x="735061" y="1048761"/>
            <a:ext cx="7981189" cy="920117"/>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000000"/>
                </a:solidFill>
                <a:latin typeface="Archivo Black"/>
                <a:ea typeface="Archivo Black"/>
                <a:cs typeface="Archivo Black"/>
                <a:sym typeface="Archivo Black"/>
              </a:rPr>
              <a:t>Scope of 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p:nvPr/>
        </p:nvSpPr>
        <p:spPr>
          <a:xfrm>
            <a:off x="-692025" y="532274"/>
            <a:ext cx="12012443" cy="2057865"/>
          </a:xfrm>
          <a:custGeom>
            <a:rect b="b" l="l" r="r" t="t"/>
            <a:pathLst>
              <a:path extrusionOk="0" h="660400" w="3854974">
                <a:moveTo>
                  <a:pt x="3730514" y="660400"/>
                </a:moveTo>
                <a:lnTo>
                  <a:pt x="124460" y="660400"/>
                </a:lnTo>
                <a:cubicBezTo>
                  <a:pt x="55880" y="660400"/>
                  <a:pt x="0" y="604520"/>
                  <a:pt x="0" y="535940"/>
                </a:cubicBezTo>
                <a:lnTo>
                  <a:pt x="0" y="124460"/>
                </a:lnTo>
                <a:cubicBezTo>
                  <a:pt x="0" y="55880"/>
                  <a:pt x="55880" y="0"/>
                  <a:pt x="124460" y="0"/>
                </a:cubicBezTo>
                <a:lnTo>
                  <a:pt x="3730514" y="0"/>
                </a:lnTo>
                <a:cubicBezTo>
                  <a:pt x="3799094" y="0"/>
                  <a:pt x="3854974" y="55880"/>
                  <a:pt x="3854974" y="124460"/>
                </a:cubicBezTo>
                <a:lnTo>
                  <a:pt x="3854974" y="535940"/>
                </a:lnTo>
                <a:cubicBezTo>
                  <a:pt x="3854974" y="604520"/>
                  <a:pt x="3799094" y="660400"/>
                  <a:pt x="373051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15"/>
          <p:cNvPicPr preferRelativeResize="0"/>
          <p:nvPr/>
        </p:nvPicPr>
        <p:blipFill rotWithShape="1">
          <a:blip r:embed="rId3">
            <a:alphaModFix/>
          </a:blip>
          <a:srcRect b="0" l="0" r="0" t="0"/>
          <a:stretch/>
        </p:blipFill>
        <p:spPr>
          <a:xfrm>
            <a:off x="11663702" y="1968877"/>
            <a:ext cx="6287944" cy="6287944"/>
          </a:xfrm>
          <a:prstGeom prst="rect">
            <a:avLst/>
          </a:prstGeom>
          <a:noFill/>
          <a:ln>
            <a:noFill/>
          </a:ln>
        </p:spPr>
      </p:pic>
      <p:sp>
        <p:nvSpPr>
          <p:cNvPr id="204" name="Google Shape;204;p15"/>
          <p:cNvSpPr txBox="1"/>
          <p:nvPr/>
        </p:nvSpPr>
        <p:spPr>
          <a:xfrm>
            <a:off x="336896" y="3411531"/>
            <a:ext cx="10983523" cy="5321936"/>
          </a:xfrm>
          <a:prstGeom prst="rect">
            <a:avLst/>
          </a:prstGeom>
          <a:noFill/>
          <a:ln>
            <a:noFill/>
          </a:ln>
        </p:spPr>
        <p:txBody>
          <a:bodyPr anchorCtr="0" anchor="t" bIns="0" lIns="0" spcFirstLastPara="1" rIns="0" wrap="square" tIns="0">
            <a:spAutoFit/>
          </a:bodyPr>
          <a:lstStyle/>
          <a:p>
            <a:pPr indent="-291464" lvl="1" marL="582928" marR="0" rtl="0" algn="just">
              <a:lnSpc>
                <a:spcPct val="200037"/>
              </a:lnSpc>
              <a:spcBef>
                <a:spcPts val="0"/>
              </a:spcBef>
              <a:spcAft>
                <a:spcPts val="0"/>
              </a:spcAft>
              <a:buClr>
                <a:srgbClr val="000000"/>
              </a:buClr>
              <a:buSzPts val="2699"/>
              <a:buFont typeface="Arial"/>
              <a:buChar char="•"/>
            </a:pPr>
            <a:r>
              <a:rPr b="0" i="0" lang="en-US" sz="2699" u="none" cap="none" strike="noStrike">
                <a:solidFill>
                  <a:srgbClr val="000000"/>
                </a:solidFill>
                <a:latin typeface="Arial"/>
                <a:ea typeface="Arial"/>
                <a:cs typeface="Arial"/>
                <a:sym typeface="Arial"/>
              </a:rPr>
              <a:t>It can potentially be extended over mobile devices and other touch screens.</a:t>
            </a:r>
            <a:endParaRPr/>
          </a:p>
          <a:p>
            <a:pPr indent="-291464" lvl="1" marL="582928" marR="0" rtl="0" algn="just">
              <a:lnSpc>
                <a:spcPct val="200037"/>
              </a:lnSpc>
              <a:spcBef>
                <a:spcPts val="0"/>
              </a:spcBef>
              <a:spcAft>
                <a:spcPts val="0"/>
              </a:spcAft>
              <a:buClr>
                <a:srgbClr val="000000"/>
              </a:buClr>
              <a:buSzPts val="2699"/>
              <a:buFont typeface="Arial"/>
              <a:buChar char="•"/>
            </a:pPr>
            <a:r>
              <a:rPr b="0" i="0" lang="en-US" sz="2699" u="none" cap="none" strike="noStrike">
                <a:solidFill>
                  <a:srgbClr val="000000"/>
                </a:solidFill>
                <a:latin typeface="Arial"/>
                <a:ea typeface="Arial"/>
                <a:cs typeface="Arial"/>
                <a:sym typeface="Arial"/>
              </a:rPr>
              <a:t>It can be expanded to capture other behavioural patterns like mouse activity, device movement and touch screen behavior.</a:t>
            </a:r>
            <a:endParaRPr/>
          </a:p>
          <a:p>
            <a:pPr indent="-291464" lvl="1" marL="582928" marR="0" rtl="0" algn="just">
              <a:lnSpc>
                <a:spcPct val="200037"/>
              </a:lnSpc>
              <a:spcBef>
                <a:spcPts val="0"/>
              </a:spcBef>
              <a:spcAft>
                <a:spcPts val="0"/>
              </a:spcAft>
              <a:buClr>
                <a:srgbClr val="000000"/>
              </a:buClr>
              <a:buSzPts val="2699"/>
              <a:buFont typeface="Arial"/>
              <a:buChar char="•"/>
            </a:pPr>
            <a:r>
              <a:rPr b="0" i="0" lang="en-US" sz="2699" u="none" cap="none" strike="noStrike">
                <a:solidFill>
                  <a:srgbClr val="000000"/>
                </a:solidFill>
                <a:latin typeface="Arial"/>
                <a:ea typeface="Arial"/>
                <a:cs typeface="Arial"/>
                <a:sym typeface="Arial"/>
              </a:rPr>
              <a:t>It can be used in combination with speech as part of a multi-factor authentication system.</a:t>
            </a:r>
            <a:endParaRPr/>
          </a:p>
          <a:p>
            <a:pPr indent="0" lvl="0" marL="0" marR="0" rtl="0" algn="just">
              <a:lnSpc>
                <a:spcPct val="200037"/>
              </a:lnSpc>
              <a:spcBef>
                <a:spcPts val="0"/>
              </a:spcBef>
              <a:spcAft>
                <a:spcPts val="0"/>
              </a:spcAft>
              <a:buNone/>
            </a:pPr>
            <a:r>
              <a:t/>
            </a:r>
            <a:endParaRPr b="0" i="0" sz="2699" u="none" cap="none" strike="noStrike">
              <a:solidFill>
                <a:srgbClr val="000000"/>
              </a:solidFill>
              <a:latin typeface="Arial"/>
              <a:ea typeface="Arial"/>
              <a:cs typeface="Arial"/>
              <a:sym typeface="Arial"/>
            </a:endParaRPr>
          </a:p>
          <a:p>
            <a:pPr indent="0" lvl="0" marL="0" marR="0" rtl="0" algn="just">
              <a:lnSpc>
                <a:spcPct val="192626"/>
              </a:lnSpc>
              <a:spcBef>
                <a:spcPts val="0"/>
              </a:spcBef>
              <a:spcAft>
                <a:spcPts val="0"/>
              </a:spcAft>
              <a:buNone/>
            </a:pPr>
            <a:r>
              <a:t/>
            </a:r>
            <a:endParaRPr b="0" i="0" sz="2699" u="none" cap="none" strike="noStrike">
              <a:solidFill>
                <a:srgbClr val="000000"/>
              </a:solidFill>
              <a:latin typeface="Arial"/>
              <a:ea typeface="Arial"/>
              <a:cs typeface="Arial"/>
              <a:sym typeface="Arial"/>
            </a:endParaRPr>
          </a:p>
        </p:txBody>
      </p:sp>
      <p:sp>
        <p:nvSpPr>
          <p:cNvPr id="205" name="Google Shape;205;p15"/>
          <p:cNvSpPr txBox="1"/>
          <p:nvPr/>
        </p:nvSpPr>
        <p:spPr>
          <a:xfrm>
            <a:off x="735061" y="1048761"/>
            <a:ext cx="7981189" cy="920117"/>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000000"/>
                </a:solidFill>
                <a:latin typeface="Archivo Black"/>
                <a:ea typeface="Archivo Black"/>
                <a:cs typeface="Archivo Black"/>
                <a:sym typeface="Archivo Black"/>
              </a:rPr>
              <a:t>Future scope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p:nvPr/>
        </p:nvSpPr>
        <p:spPr>
          <a:xfrm>
            <a:off x="0" y="6101380"/>
            <a:ext cx="18288000" cy="4185620"/>
          </a:xfrm>
          <a:custGeom>
            <a:rect b="b" l="l" r="r" t="t"/>
            <a:pathLst>
              <a:path extrusionOk="0" h="1526925" w="6671512">
                <a:moveTo>
                  <a:pt x="0" y="0"/>
                </a:moveTo>
                <a:lnTo>
                  <a:pt x="6671512" y="0"/>
                </a:lnTo>
                <a:lnTo>
                  <a:pt x="6671512" y="1526925"/>
                </a:lnTo>
                <a:lnTo>
                  <a:pt x="0" y="1526925"/>
                </a:lnTo>
                <a:close/>
              </a:path>
            </a:pathLst>
          </a:custGeom>
          <a:solidFill>
            <a:srgbClr val="FF8200"/>
          </a:solidFill>
          <a:ln>
            <a:noFill/>
          </a:ln>
        </p:spPr>
      </p:sp>
      <p:sp>
        <p:nvSpPr>
          <p:cNvPr id="211" name="Google Shape;211;p16"/>
          <p:cNvSpPr/>
          <p:nvPr/>
        </p:nvSpPr>
        <p:spPr>
          <a:xfrm>
            <a:off x="1028700" y="3126953"/>
            <a:ext cx="2702529" cy="270251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5099801" y="3126953"/>
            <a:ext cx="2702529" cy="270251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4">
              <a:alphaModFix/>
            </a:blip>
            <a:stretch>
              <a:fillRect b="0" l="-1692" r="-1691"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9486137" y="3126953"/>
            <a:ext cx="2702529" cy="270251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5">
              <a:alphaModFix/>
            </a:blip>
            <a:stretch>
              <a:fillRect b="0" l="-28195" r="-28193"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14160341" y="3126953"/>
            <a:ext cx="2702529" cy="2702519"/>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txBox="1"/>
          <p:nvPr/>
        </p:nvSpPr>
        <p:spPr>
          <a:xfrm>
            <a:off x="4814600" y="1482113"/>
            <a:ext cx="8658799" cy="830580"/>
          </a:xfrm>
          <a:prstGeom prst="rect">
            <a:avLst/>
          </a:prstGeom>
          <a:noFill/>
          <a:ln>
            <a:noFill/>
          </a:ln>
        </p:spPr>
        <p:txBody>
          <a:bodyPr anchorCtr="0" anchor="t" bIns="0" lIns="0" spcFirstLastPara="1" rIns="0" wrap="square" tIns="0">
            <a:spAutoFit/>
          </a:bodyPr>
          <a:lstStyle/>
          <a:p>
            <a:pPr indent="0" lvl="0" marL="0" marR="0" rtl="0" algn="ctr">
              <a:lnSpc>
                <a:spcPct val="139979"/>
              </a:lnSpc>
              <a:spcBef>
                <a:spcPts val="0"/>
              </a:spcBef>
              <a:spcAft>
                <a:spcPts val="0"/>
              </a:spcAft>
              <a:buNone/>
            </a:pPr>
            <a:r>
              <a:rPr b="1" i="0" lang="en-US" sz="4800" u="none" cap="none" strike="noStrike">
                <a:solidFill>
                  <a:srgbClr val="FF8200"/>
                </a:solidFill>
                <a:latin typeface="Rubik"/>
                <a:ea typeface="Rubik"/>
                <a:cs typeface="Rubik"/>
                <a:sym typeface="Rubik"/>
              </a:rPr>
              <a:t>Meet our amazing team</a:t>
            </a:r>
            <a:endParaRPr/>
          </a:p>
        </p:txBody>
      </p:sp>
      <p:sp>
        <p:nvSpPr>
          <p:cNvPr id="216" name="Google Shape;216;p16"/>
          <p:cNvSpPr txBox="1"/>
          <p:nvPr/>
        </p:nvSpPr>
        <p:spPr>
          <a:xfrm>
            <a:off x="246203" y="6195378"/>
            <a:ext cx="4267523" cy="5238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Rubik"/>
                <a:ea typeface="Rubik"/>
                <a:cs typeface="Rubik"/>
                <a:sym typeface="Rubik"/>
              </a:rPr>
              <a:t>K Divyasri</a:t>
            </a:r>
            <a:endParaRPr/>
          </a:p>
        </p:txBody>
      </p:sp>
      <p:sp>
        <p:nvSpPr>
          <p:cNvPr id="217" name="Google Shape;217;p16"/>
          <p:cNvSpPr txBox="1"/>
          <p:nvPr/>
        </p:nvSpPr>
        <p:spPr>
          <a:xfrm>
            <a:off x="6451066" y="971550"/>
            <a:ext cx="5385868" cy="41529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0" i="0" lang="en-US" sz="2400" u="none" cap="none" strike="noStrike">
                <a:solidFill>
                  <a:srgbClr val="FF8200"/>
                </a:solidFill>
                <a:latin typeface="Rubik"/>
                <a:ea typeface="Rubik"/>
                <a:cs typeface="Rubik"/>
                <a:sym typeface="Rubik"/>
              </a:rPr>
              <a:t>OUR TEAM</a:t>
            </a:r>
            <a:endParaRPr/>
          </a:p>
        </p:txBody>
      </p:sp>
      <p:sp>
        <p:nvSpPr>
          <p:cNvPr id="218" name="Google Shape;218;p16"/>
          <p:cNvSpPr txBox="1"/>
          <p:nvPr/>
        </p:nvSpPr>
        <p:spPr>
          <a:xfrm>
            <a:off x="13377844" y="6195378"/>
            <a:ext cx="4267523" cy="5238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Rubik"/>
                <a:ea typeface="Rubik"/>
                <a:cs typeface="Rubik"/>
                <a:sym typeface="Rubik"/>
              </a:rPr>
              <a:t>Praneeth Shetty</a:t>
            </a:r>
            <a:endParaRPr/>
          </a:p>
        </p:txBody>
      </p:sp>
      <p:sp>
        <p:nvSpPr>
          <p:cNvPr id="219" name="Google Shape;219;p16"/>
          <p:cNvSpPr txBox="1"/>
          <p:nvPr/>
        </p:nvSpPr>
        <p:spPr>
          <a:xfrm>
            <a:off x="8703640" y="6195378"/>
            <a:ext cx="4267523" cy="5238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Rubik"/>
                <a:ea typeface="Rubik"/>
                <a:cs typeface="Rubik"/>
                <a:sym typeface="Rubik"/>
              </a:rPr>
              <a:t>Lakshya Khandelwal</a:t>
            </a:r>
            <a:endParaRPr/>
          </a:p>
        </p:txBody>
      </p:sp>
      <p:sp>
        <p:nvSpPr>
          <p:cNvPr id="220" name="Google Shape;220;p16"/>
          <p:cNvSpPr txBox="1"/>
          <p:nvPr/>
        </p:nvSpPr>
        <p:spPr>
          <a:xfrm>
            <a:off x="4317304" y="6195378"/>
            <a:ext cx="4267523" cy="5238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Rubik"/>
                <a:ea typeface="Rubik"/>
                <a:cs typeface="Rubik"/>
                <a:sym typeface="Rubik"/>
              </a:rPr>
              <a:t>Kushagra Gupta</a:t>
            </a:r>
            <a:endParaRPr/>
          </a:p>
        </p:txBody>
      </p:sp>
      <p:sp>
        <p:nvSpPr>
          <p:cNvPr id="221" name="Google Shape;221;p16"/>
          <p:cNvSpPr txBox="1"/>
          <p:nvPr/>
        </p:nvSpPr>
        <p:spPr>
          <a:xfrm>
            <a:off x="4805075" y="7424103"/>
            <a:ext cx="8658799" cy="830580"/>
          </a:xfrm>
          <a:prstGeom prst="rect">
            <a:avLst/>
          </a:prstGeom>
          <a:noFill/>
          <a:ln>
            <a:noFill/>
          </a:ln>
        </p:spPr>
        <p:txBody>
          <a:bodyPr anchorCtr="0" anchor="t" bIns="0" lIns="0" spcFirstLastPara="1" rIns="0" wrap="square" tIns="0">
            <a:spAutoFit/>
          </a:bodyPr>
          <a:lstStyle/>
          <a:p>
            <a:pPr indent="0" lvl="0" marL="0" marR="0" rtl="0" algn="ctr">
              <a:lnSpc>
                <a:spcPct val="139979"/>
              </a:lnSpc>
              <a:spcBef>
                <a:spcPts val="0"/>
              </a:spcBef>
              <a:spcAft>
                <a:spcPts val="0"/>
              </a:spcAft>
              <a:buNone/>
            </a:pPr>
            <a:r>
              <a:rPr b="1" i="0" lang="en-US" sz="4800" u="none" cap="none" strike="noStrike">
                <a:solidFill>
                  <a:srgbClr val="000000"/>
                </a:solidFill>
                <a:latin typeface="Rubik"/>
                <a:ea typeface="Rubik"/>
                <a:cs typeface="Rubik"/>
                <a:sym typeface="Rubik"/>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692025" y="532274"/>
            <a:ext cx="12012443" cy="2057865"/>
          </a:xfrm>
          <a:custGeom>
            <a:rect b="b" l="l" r="r" t="t"/>
            <a:pathLst>
              <a:path extrusionOk="0" h="660400" w="3854974">
                <a:moveTo>
                  <a:pt x="3730514" y="660400"/>
                </a:moveTo>
                <a:lnTo>
                  <a:pt x="124460" y="660400"/>
                </a:lnTo>
                <a:cubicBezTo>
                  <a:pt x="55880" y="660400"/>
                  <a:pt x="0" y="604520"/>
                  <a:pt x="0" y="535940"/>
                </a:cubicBezTo>
                <a:lnTo>
                  <a:pt x="0" y="124460"/>
                </a:lnTo>
                <a:cubicBezTo>
                  <a:pt x="0" y="55880"/>
                  <a:pt x="55880" y="0"/>
                  <a:pt x="124460" y="0"/>
                </a:cubicBezTo>
                <a:lnTo>
                  <a:pt x="3730514" y="0"/>
                </a:lnTo>
                <a:cubicBezTo>
                  <a:pt x="3799094" y="0"/>
                  <a:pt x="3854974" y="55880"/>
                  <a:pt x="3854974" y="124460"/>
                </a:cubicBezTo>
                <a:lnTo>
                  <a:pt x="3854974" y="535940"/>
                </a:lnTo>
                <a:cubicBezTo>
                  <a:pt x="3854974" y="604520"/>
                  <a:pt x="3799094" y="660400"/>
                  <a:pt x="373051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2"/>
          <p:cNvPicPr preferRelativeResize="0"/>
          <p:nvPr/>
        </p:nvPicPr>
        <p:blipFill rotWithShape="1">
          <a:blip r:embed="rId3">
            <a:alphaModFix/>
          </a:blip>
          <a:srcRect b="8263" l="1979" r="80581" t="9196"/>
          <a:stretch/>
        </p:blipFill>
        <p:spPr>
          <a:xfrm>
            <a:off x="1028700" y="3323539"/>
            <a:ext cx="2677042" cy="3369067"/>
          </a:xfrm>
          <a:prstGeom prst="rect">
            <a:avLst/>
          </a:prstGeom>
          <a:noFill/>
          <a:ln>
            <a:noFill/>
          </a:ln>
        </p:spPr>
      </p:pic>
      <p:sp>
        <p:nvSpPr>
          <p:cNvPr id="102" name="Google Shape;102;p2"/>
          <p:cNvSpPr txBox="1"/>
          <p:nvPr/>
        </p:nvSpPr>
        <p:spPr>
          <a:xfrm>
            <a:off x="15369909" y="9110408"/>
            <a:ext cx="2018543" cy="424759"/>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Slides 05</a:t>
            </a:r>
            <a:endParaRPr/>
          </a:p>
        </p:txBody>
      </p:sp>
      <p:sp>
        <p:nvSpPr>
          <p:cNvPr id="103" name="Google Shape;103;p2"/>
          <p:cNvSpPr txBox="1"/>
          <p:nvPr/>
        </p:nvSpPr>
        <p:spPr>
          <a:xfrm>
            <a:off x="599102" y="7142233"/>
            <a:ext cx="17089796" cy="2190242"/>
          </a:xfrm>
          <a:prstGeom prst="rect">
            <a:avLst/>
          </a:prstGeom>
          <a:noFill/>
          <a:ln>
            <a:noFill/>
          </a:ln>
        </p:spPr>
        <p:txBody>
          <a:bodyPr anchorCtr="0" anchor="t" bIns="0" lIns="0" spcFirstLastPara="1" rIns="0" wrap="square" tIns="0">
            <a:spAutoFit/>
          </a:bodyPr>
          <a:lstStyle/>
          <a:p>
            <a:pPr indent="0" lvl="0" marL="0" marR="0" rtl="0" algn="just">
              <a:lnSpc>
                <a:spcPct val="146014"/>
              </a:lnSpc>
              <a:spcBef>
                <a:spcPts val="0"/>
              </a:spcBef>
              <a:spcAft>
                <a:spcPts val="0"/>
              </a:spcAft>
              <a:buNone/>
            </a:pPr>
            <a:r>
              <a:rPr b="0" i="0" lang="en-US" sz="3099" u="none" cap="none" strike="noStrike">
                <a:solidFill>
                  <a:srgbClr val="000000"/>
                </a:solidFill>
                <a:latin typeface="Arial"/>
                <a:ea typeface="Arial"/>
                <a:cs typeface="Arial"/>
                <a:sym typeface="Arial"/>
              </a:rPr>
              <a:t>The traditional authentication factors are weak as they can be "phished", stolen, discovered, and cracked in a number of ways. Yet businesses continue to use it to protect their most important corporate data.</a:t>
            </a:r>
            <a:endParaRPr/>
          </a:p>
          <a:p>
            <a:pPr indent="0" lvl="0" marL="0" marR="0" rtl="0" algn="just">
              <a:lnSpc>
                <a:spcPct val="127170"/>
              </a:lnSpc>
              <a:spcBef>
                <a:spcPts val="0"/>
              </a:spcBef>
              <a:spcAft>
                <a:spcPts val="0"/>
              </a:spcAft>
              <a:buNone/>
            </a:pPr>
            <a:r>
              <a:t/>
            </a:r>
            <a:endParaRPr b="0" i="0" sz="3099" u="none" cap="none" strike="noStrike">
              <a:solidFill>
                <a:srgbClr val="000000"/>
              </a:solidFill>
              <a:latin typeface="Arial"/>
              <a:ea typeface="Arial"/>
              <a:cs typeface="Arial"/>
              <a:sym typeface="Arial"/>
            </a:endParaRPr>
          </a:p>
        </p:txBody>
      </p:sp>
      <p:sp>
        <p:nvSpPr>
          <p:cNvPr id="104" name="Google Shape;104;p2"/>
          <p:cNvSpPr txBox="1"/>
          <p:nvPr/>
        </p:nvSpPr>
        <p:spPr>
          <a:xfrm>
            <a:off x="735061" y="1048761"/>
            <a:ext cx="7981189" cy="920117"/>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000000"/>
                </a:solidFill>
                <a:latin typeface="Archivo Black"/>
                <a:ea typeface="Archivo Black"/>
                <a:cs typeface="Archivo Black"/>
                <a:sym typeface="Archivo Black"/>
              </a:rPr>
              <a:t>Introduction</a:t>
            </a:r>
            <a:endParaRPr/>
          </a:p>
        </p:txBody>
      </p:sp>
      <p:pic>
        <p:nvPicPr>
          <p:cNvPr id="105" name="Google Shape;105;p2"/>
          <p:cNvPicPr preferRelativeResize="0"/>
          <p:nvPr/>
        </p:nvPicPr>
        <p:blipFill rotWithShape="1">
          <a:blip r:embed="rId3">
            <a:alphaModFix/>
          </a:blip>
          <a:srcRect b="6600" l="80387" r="2290" t="9521"/>
          <a:stretch/>
        </p:blipFill>
        <p:spPr>
          <a:xfrm>
            <a:off x="13720350" y="3305328"/>
            <a:ext cx="2658831" cy="3423700"/>
          </a:xfrm>
          <a:prstGeom prst="rect">
            <a:avLst/>
          </a:prstGeom>
          <a:noFill/>
          <a:ln>
            <a:noFill/>
          </a:ln>
        </p:spPr>
      </p:pic>
      <p:pic>
        <p:nvPicPr>
          <p:cNvPr id="106" name="Google Shape;106;p2"/>
          <p:cNvPicPr preferRelativeResize="0"/>
          <p:nvPr/>
        </p:nvPicPr>
        <p:blipFill rotWithShape="1">
          <a:blip r:embed="rId3">
            <a:alphaModFix/>
          </a:blip>
          <a:srcRect b="7122" l="60817" r="21862" t="8553"/>
          <a:stretch/>
        </p:blipFill>
        <p:spPr>
          <a:xfrm>
            <a:off x="9407180" y="3287116"/>
            <a:ext cx="2658831" cy="3441911"/>
          </a:xfrm>
          <a:prstGeom prst="rect">
            <a:avLst/>
          </a:prstGeom>
          <a:noFill/>
          <a:ln>
            <a:noFill/>
          </a:ln>
        </p:spPr>
      </p:pic>
      <p:pic>
        <p:nvPicPr>
          <p:cNvPr id="107" name="Google Shape;107;p2"/>
          <p:cNvPicPr preferRelativeResize="0"/>
          <p:nvPr/>
        </p:nvPicPr>
        <p:blipFill rotWithShape="1">
          <a:blip r:embed="rId3">
            <a:alphaModFix/>
          </a:blip>
          <a:srcRect b="7988" l="41372" r="41543" t="8132"/>
          <a:stretch/>
        </p:blipFill>
        <p:spPr>
          <a:xfrm>
            <a:off x="5130432" y="3268905"/>
            <a:ext cx="2622409" cy="342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3"/>
          <p:cNvPicPr preferRelativeResize="0"/>
          <p:nvPr/>
        </p:nvPicPr>
        <p:blipFill rotWithShape="1">
          <a:blip r:embed="rId3">
            <a:alphaModFix/>
          </a:blip>
          <a:srcRect b="0" l="0" r="0" t="0"/>
          <a:stretch/>
        </p:blipFill>
        <p:spPr>
          <a:xfrm>
            <a:off x="7061733" y="2072278"/>
            <a:ext cx="11226267" cy="7393224"/>
          </a:xfrm>
          <a:prstGeom prst="rect">
            <a:avLst/>
          </a:prstGeom>
          <a:noFill/>
          <a:ln>
            <a:noFill/>
          </a:ln>
        </p:spPr>
      </p:pic>
      <p:sp>
        <p:nvSpPr>
          <p:cNvPr id="113" name="Google Shape;113;p3"/>
          <p:cNvSpPr/>
          <p:nvPr/>
        </p:nvSpPr>
        <p:spPr>
          <a:xfrm>
            <a:off x="-732888" y="380257"/>
            <a:ext cx="9876888" cy="1692021"/>
          </a:xfrm>
          <a:custGeom>
            <a:rect b="b" l="l" r="r" t="t"/>
            <a:pathLst>
              <a:path extrusionOk="0" h="660400" w="3854974">
                <a:moveTo>
                  <a:pt x="3730514" y="660400"/>
                </a:moveTo>
                <a:lnTo>
                  <a:pt x="124460" y="660400"/>
                </a:lnTo>
                <a:cubicBezTo>
                  <a:pt x="55880" y="660400"/>
                  <a:pt x="0" y="604520"/>
                  <a:pt x="0" y="535940"/>
                </a:cubicBezTo>
                <a:lnTo>
                  <a:pt x="0" y="124460"/>
                </a:lnTo>
                <a:cubicBezTo>
                  <a:pt x="0" y="55880"/>
                  <a:pt x="55880" y="0"/>
                  <a:pt x="124460" y="0"/>
                </a:cubicBezTo>
                <a:lnTo>
                  <a:pt x="3730514" y="0"/>
                </a:lnTo>
                <a:cubicBezTo>
                  <a:pt x="3799094" y="0"/>
                  <a:pt x="3854974" y="55880"/>
                  <a:pt x="3854974" y="124460"/>
                </a:cubicBezTo>
                <a:lnTo>
                  <a:pt x="3854974" y="535940"/>
                </a:lnTo>
                <a:cubicBezTo>
                  <a:pt x="3854974" y="604520"/>
                  <a:pt x="3799094" y="660400"/>
                  <a:pt x="373051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15369909" y="9110408"/>
            <a:ext cx="2018543" cy="424759"/>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Slides 05</a:t>
            </a:r>
            <a:endParaRPr/>
          </a:p>
        </p:txBody>
      </p:sp>
      <p:sp>
        <p:nvSpPr>
          <p:cNvPr id="115" name="Google Shape;115;p3"/>
          <p:cNvSpPr txBox="1"/>
          <p:nvPr/>
        </p:nvSpPr>
        <p:spPr>
          <a:xfrm>
            <a:off x="435072" y="768114"/>
            <a:ext cx="7981189" cy="821056"/>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799" u="none" cap="none" strike="noStrike">
                <a:solidFill>
                  <a:srgbClr val="000000"/>
                </a:solidFill>
                <a:latin typeface="Archivo Black"/>
                <a:ea typeface="Archivo Black"/>
                <a:cs typeface="Archivo Black"/>
                <a:sym typeface="Archivo Black"/>
              </a:rPr>
              <a:t>Voice Authentication</a:t>
            </a:r>
            <a:endParaRPr/>
          </a:p>
        </p:txBody>
      </p:sp>
      <p:sp>
        <p:nvSpPr>
          <p:cNvPr id="116" name="Google Shape;116;p3"/>
          <p:cNvSpPr txBox="1"/>
          <p:nvPr/>
        </p:nvSpPr>
        <p:spPr>
          <a:xfrm>
            <a:off x="435072" y="3468197"/>
            <a:ext cx="6138657" cy="2980344"/>
          </a:xfrm>
          <a:prstGeom prst="rect">
            <a:avLst/>
          </a:prstGeom>
          <a:noFill/>
          <a:ln>
            <a:noFill/>
          </a:ln>
        </p:spPr>
        <p:txBody>
          <a:bodyPr anchorCtr="0" anchor="t" bIns="0" lIns="0" spcFirstLastPara="1" rIns="0" wrap="square" tIns="0">
            <a:spAutoFit/>
          </a:bodyPr>
          <a:lstStyle/>
          <a:p>
            <a:pPr indent="0" lvl="0" marL="0" marR="0" rtl="0" algn="just">
              <a:lnSpc>
                <a:spcPct val="140023"/>
              </a:lnSpc>
              <a:spcBef>
                <a:spcPts val="0"/>
              </a:spcBef>
              <a:spcAft>
                <a:spcPts val="0"/>
              </a:spcAft>
              <a:buNone/>
            </a:pPr>
            <a:r>
              <a:rPr b="0" i="0" lang="en-US" sz="3413" u="none" cap="none" strike="noStrike">
                <a:solidFill>
                  <a:srgbClr val="000000"/>
                </a:solidFill>
                <a:latin typeface="Arial"/>
                <a:ea typeface="Arial"/>
                <a:cs typeface="Arial"/>
                <a:sym typeface="Arial"/>
              </a:rPr>
              <a:t>Voice biometrics is the science of using a person’s voice as a uniquely identifying biological characteristic in order to authenticate them.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p:nvPr/>
        </p:nvSpPr>
        <p:spPr>
          <a:xfrm>
            <a:off x="-692025" y="532274"/>
            <a:ext cx="12012443" cy="2057865"/>
          </a:xfrm>
          <a:custGeom>
            <a:rect b="b" l="l" r="r" t="t"/>
            <a:pathLst>
              <a:path extrusionOk="0" h="660400" w="3854974">
                <a:moveTo>
                  <a:pt x="3730514" y="660400"/>
                </a:moveTo>
                <a:lnTo>
                  <a:pt x="124460" y="660400"/>
                </a:lnTo>
                <a:cubicBezTo>
                  <a:pt x="55880" y="660400"/>
                  <a:pt x="0" y="604520"/>
                  <a:pt x="0" y="535940"/>
                </a:cubicBezTo>
                <a:lnTo>
                  <a:pt x="0" y="124460"/>
                </a:lnTo>
                <a:cubicBezTo>
                  <a:pt x="0" y="55880"/>
                  <a:pt x="55880" y="0"/>
                  <a:pt x="124460" y="0"/>
                </a:cubicBezTo>
                <a:lnTo>
                  <a:pt x="3730514" y="0"/>
                </a:lnTo>
                <a:cubicBezTo>
                  <a:pt x="3799094" y="0"/>
                  <a:pt x="3854974" y="55880"/>
                  <a:pt x="3854974" y="124460"/>
                </a:cubicBezTo>
                <a:lnTo>
                  <a:pt x="3854974" y="535940"/>
                </a:lnTo>
                <a:cubicBezTo>
                  <a:pt x="3854974" y="604520"/>
                  <a:pt x="3799094" y="660400"/>
                  <a:pt x="373051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txBox="1"/>
          <p:nvPr/>
        </p:nvSpPr>
        <p:spPr>
          <a:xfrm>
            <a:off x="15369909" y="9110408"/>
            <a:ext cx="2018543" cy="424759"/>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Slides 05</a:t>
            </a:r>
            <a:endParaRPr/>
          </a:p>
        </p:txBody>
      </p:sp>
      <p:sp>
        <p:nvSpPr>
          <p:cNvPr id="123" name="Google Shape;123;p4"/>
          <p:cNvSpPr txBox="1"/>
          <p:nvPr/>
        </p:nvSpPr>
        <p:spPr>
          <a:xfrm>
            <a:off x="459407" y="3053540"/>
            <a:ext cx="17369187" cy="4997451"/>
          </a:xfrm>
          <a:prstGeom prst="rect">
            <a:avLst/>
          </a:prstGeom>
          <a:noFill/>
          <a:ln>
            <a:noFill/>
          </a:ln>
        </p:spPr>
        <p:txBody>
          <a:bodyPr anchorCtr="0" anchor="t" bIns="0" lIns="0" spcFirstLastPara="1" rIns="0" wrap="square" tIns="0">
            <a:spAutoFit/>
          </a:bodyPr>
          <a:lstStyle/>
          <a:p>
            <a:pPr indent="-313053" lvl="1" marL="626107" marR="0" rtl="0" algn="just">
              <a:lnSpc>
                <a:spcPct val="200034"/>
              </a:lnSpc>
              <a:spcBef>
                <a:spcPts val="0"/>
              </a:spcBef>
              <a:spcAft>
                <a:spcPts val="0"/>
              </a:spcAft>
              <a:buClr>
                <a:srgbClr val="000000"/>
              </a:buClr>
              <a:buSzPts val="2899"/>
              <a:buFont typeface="Arial"/>
              <a:buChar char="•"/>
            </a:pPr>
            <a:r>
              <a:rPr b="0" i="0" lang="en-US" sz="2899" u="none" cap="none" strike="noStrike">
                <a:solidFill>
                  <a:srgbClr val="000000"/>
                </a:solidFill>
                <a:latin typeface="Arial"/>
                <a:ea typeface="Arial"/>
                <a:cs typeface="Arial"/>
                <a:sym typeface="Arial"/>
              </a:rPr>
              <a:t>Requires liveness detection to verify that a sample is from a live speaker and not a recording.</a:t>
            </a:r>
            <a:endParaRPr/>
          </a:p>
          <a:p>
            <a:pPr indent="0" lvl="0" marL="0" marR="0" rtl="0" algn="just">
              <a:lnSpc>
                <a:spcPct val="200034"/>
              </a:lnSpc>
              <a:spcBef>
                <a:spcPts val="0"/>
              </a:spcBef>
              <a:spcAft>
                <a:spcPts val="0"/>
              </a:spcAft>
              <a:buNone/>
            </a:pPr>
            <a:r>
              <a:t/>
            </a:r>
            <a:endParaRPr b="0" i="0" sz="2899" u="none" cap="none" strike="noStrike">
              <a:solidFill>
                <a:srgbClr val="000000"/>
              </a:solidFill>
              <a:latin typeface="Arial"/>
              <a:ea typeface="Arial"/>
              <a:cs typeface="Arial"/>
              <a:sym typeface="Arial"/>
            </a:endParaRPr>
          </a:p>
          <a:p>
            <a:pPr indent="-313053" lvl="1" marL="626107" marR="0" rtl="0" algn="just">
              <a:lnSpc>
                <a:spcPct val="200034"/>
              </a:lnSpc>
              <a:spcBef>
                <a:spcPts val="0"/>
              </a:spcBef>
              <a:spcAft>
                <a:spcPts val="0"/>
              </a:spcAft>
              <a:buClr>
                <a:srgbClr val="000000"/>
              </a:buClr>
              <a:buSzPts val="2899"/>
              <a:buFont typeface="Arial"/>
              <a:buChar char="•"/>
            </a:pPr>
            <a:r>
              <a:rPr b="0" i="0" lang="en-US" sz="2899" u="none" cap="none" strike="noStrike">
                <a:solidFill>
                  <a:srgbClr val="000000"/>
                </a:solidFill>
                <a:latin typeface="Arial"/>
                <a:ea typeface="Arial"/>
                <a:cs typeface="Arial"/>
                <a:sym typeface="Arial"/>
              </a:rPr>
              <a:t>It is not immune to spoofing attacks which includes recorded voice, computer-altered voice and synthetic voice.</a:t>
            </a:r>
            <a:endParaRPr/>
          </a:p>
          <a:p>
            <a:pPr indent="0" lvl="0" marL="0" marR="0" rtl="0" algn="just">
              <a:lnSpc>
                <a:spcPct val="200034"/>
              </a:lnSpc>
              <a:spcBef>
                <a:spcPts val="0"/>
              </a:spcBef>
              <a:spcAft>
                <a:spcPts val="0"/>
              </a:spcAft>
              <a:buNone/>
            </a:pPr>
            <a:r>
              <a:t/>
            </a:r>
            <a:endParaRPr b="0" i="0" sz="2899" u="none" cap="none" strike="noStrike">
              <a:solidFill>
                <a:srgbClr val="000000"/>
              </a:solidFill>
              <a:latin typeface="Arial"/>
              <a:ea typeface="Arial"/>
              <a:cs typeface="Arial"/>
              <a:sym typeface="Arial"/>
            </a:endParaRPr>
          </a:p>
          <a:p>
            <a:pPr indent="-313053" lvl="1" marL="626107" marR="0" rtl="0" algn="just">
              <a:lnSpc>
                <a:spcPct val="200034"/>
              </a:lnSpc>
              <a:spcBef>
                <a:spcPts val="0"/>
              </a:spcBef>
              <a:spcAft>
                <a:spcPts val="0"/>
              </a:spcAft>
              <a:buClr>
                <a:srgbClr val="000000"/>
              </a:buClr>
              <a:buSzPts val="2899"/>
              <a:buFont typeface="Arial"/>
              <a:buChar char="•"/>
            </a:pPr>
            <a:r>
              <a:rPr b="0" i="0" lang="en-US" sz="2899" u="none" cap="none" strike="noStrike">
                <a:solidFill>
                  <a:srgbClr val="000000"/>
                </a:solidFill>
                <a:latin typeface="Arial"/>
                <a:ea typeface="Arial"/>
                <a:cs typeface="Arial"/>
                <a:sym typeface="Arial"/>
              </a:rPr>
              <a:t>Background noise can impact the quality of the sample and, in turn, matching performance.</a:t>
            </a:r>
            <a:endParaRPr/>
          </a:p>
          <a:p>
            <a:pPr indent="0" lvl="0" marL="0" marR="0" rtl="0" algn="just">
              <a:lnSpc>
                <a:spcPct val="179337"/>
              </a:lnSpc>
              <a:spcBef>
                <a:spcPts val="0"/>
              </a:spcBef>
              <a:spcAft>
                <a:spcPts val="0"/>
              </a:spcAft>
              <a:buNone/>
            </a:pPr>
            <a:r>
              <a:t/>
            </a:r>
            <a:endParaRPr b="0" i="0" sz="2899" u="none" cap="none" strike="noStrike">
              <a:solidFill>
                <a:srgbClr val="000000"/>
              </a:solidFill>
              <a:latin typeface="Arial"/>
              <a:ea typeface="Arial"/>
              <a:cs typeface="Arial"/>
              <a:sym typeface="Arial"/>
            </a:endParaRPr>
          </a:p>
        </p:txBody>
      </p:sp>
      <p:sp>
        <p:nvSpPr>
          <p:cNvPr id="124" name="Google Shape;124;p4"/>
          <p:cNvSpPr txBox="1"/>
          <p:nvPr/>
        </p:nvSpPr>
        <p:spPr>
          <a:xfrm>
            <a:off x="735061" y="1048761"/>
            <a:ext cx="7981189" cy="920117"/>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000000"/>
                </a:solidFill>
                <a:latin typeface="Archivo Black"/>
                <a:ea typeface="Archivo Black"/>
                <a:cs typeface="Archivo Black"/>
                <a:sym typeface="Archivo Black"/>
              </a:rPr>
              <a:t>Disadvantages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406"/>
        </a:solidFill>
      </p:bgPr>
    </p:bg>
    <p:spTree>
      <p:nvGrpSpPr>
        <p:cNvPr id="128" name="Shape 128"/>
        <p:cNvGrpSpPr/>
        <p:nvPr/>
      </p:nvGrpSpPr>
      <p:grpSpPr>
        <a:xfrm>
          <a:off x="0" y="0"/>
          <a:ext cx="0" cy="0"/>
          <a:chOff x="0" y="0"/>
          <a:chExt cx="0" cy="0"/>
        </a:xfrm>
      </p:grpSpPr>
      <p:sp>
        <p:nvSpPr>
          <p:cNvPr id="129" name="Google Shape;129;p5"/>
          <p:cNvSpPr/>
          <p:nvPr/>
        </p:nvSpPr>
        <p:spPr>
          <a:xfrm>
            <a:off x="-291379" y="430039"/>
            <a:ext cx="7035073" cy="1614554"/>
          </a:xfrm>
          <a:custGeom>
            <a:rect b="b" l="l" r="r" t="t"/>
            <a:pathLst>
              <a:path extrusionOk="0" h="677691" w="2952895">
                <a:moveTo>
                  <a:pt x="2828435" y="677691"/>
                </a:moveTo>
                <a:lnTo>
                  <a:pt x="124460" y="677691"/>
                </a:lnTo>
                <a:cubicBezTo>
                  <a:pt x="55880" y="677691"/>
                  <a:pt x="0" y="621811"/>
                  <a:pt x="0" y="553231"/>
                </a:cubicBezTo>
                <a:lnTo>
                  <a:pt x="0" y="124460"/>
                </a:lnTo>
                <a:cubicBezTo>
                  <a:pt x="0" y="55880"/>
                  <a:pt x="55880" y="0"/>
                  <a:pt x="124460" y="0"/>
                </a:cubicBezTo>
                <a:lnTo>
                  <a:pt x="2828435" y="0"/>
                </a:lnTo>
                <a:cubicBezTo>
                  <a:pt x="2897015" y="0"/>
                  <a:pt x="2952895" y="55880"/>
                  <a:pt x="2952895" y="124460"/>
                </a:cubicBezTo>
                <a:lnTo>
                  <a:pt x="2952895" y="553231"/>
                </a:lnTo>
                <a:cubicBezTo>
                  <a:pt x="2952895" y="621811"/>
                  <a:pt x="2897015" y="677691"/>
                  <a:pt x="2828435" y="67769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txBox="1"/>
          <p:nvPr/>
        </p:nvSpPr>
        <p:spPr>
          <a:xfrm>
            <a:off x="773106" y="752475"/>
            <a:ext cx="4689400" cy="796109"/>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414" u="none" cap="none" strike="noStrike">
                <a:solidFill>
                  <a:srgbClr val="FFFFFF"/>
                </a:solidFill>
                <a:latin typeface="Archivo Black"/>
                <a:ea typeface="Archivo Black"/>
                <a:cs typeface="Archivo Black"/>
                <a:sym typeface="Archivo Black"/>
              </a:rPr>
              <a:t>Demonstration</a:t>
            </a:r>
            <a:endParaRPr/>
          </a:p>
        </p:txBody>
      </p:sp>
      <p:pic>
        <p:nvPicPr>
          <p:cNvPr descr="This is the demonstration of voice authentication system." id="131" name="Google Shape;131;p5" title="Voice Authentication Demonstration | Team 1001001 |  Bank of Baroda Hackathon">
            <a:hlinkClick r:id="rId3"/>
          </p:cNvPr>
          <p:cNvPicPr preferRelativeResize="0"/>
          <p:nvPr/>
        </p:nvPicPr>
        <p:blipFill>
          <a:blip r:embed="rId4">
            <a:alphaModFix/>
          </a:blip>
          <a:stretch>
            <a:fillRect/>
          </a:stretch>
        </p:blipFill>
        <p:spPr>
          <a:xfrm>
            <a:off x="773100" y="1548575"/>
            <a:ext cx="16929376" cy="837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p:nvPr/>
        </p:nvSpPr>
        <p:spPr>
          <a:xfrm>
            <a:off x="-692025" y="532274"/>
            <a:ext cx="12012443" cy="2057865"/>
          </a:xfrm>
          <a:custGeom>
            <a:rect b="b" l="l" r="r" t="t"/>
            <a:pathLst>
              <a:path extrusionOk="0" h="660400" w="3854974">
                <a:moveTo>
                  <a:pt x="3730514" y="660400"/>
                </a:moveTo>
                <a:lnTo>
                  <a:pt x="124460" y="660400"/>
                </a:lnTo>
                <a:cubicBezTo>
                  <a:pt x="55880" y="660400"/>
                  <a:pt x="0" y="604520"/>
                  <a:pt x="0" y="535940"/>
                </a:cubicBezTo>
                <a:lnTo>
                  <a:pt x="0" y="124460"/>
                </a:lnTo>
                <a:cubicBezTo>
                  <a:pt x="0" y="55880"/>
                  <a:pt x="55880" y="0"/>
                  <a:pt x="124460" y="0"/>
                </a:cubicBezTo>
                <a:lnTo>
                  <a:pt x="3730514" y="0"/>
                </a:lnTo>
                <a:cubicBezTo>
                  <a:pt x="3799094" y="0"/>
                  <a:pt x="3854974" y="55880"/>
                  <a:pt x="3854974" y="124460"/>
                </a:cubicBezTo>
                <a:lnTo>
                  <a:pt x="3854974" y="535940"/>
                </a:lnTo>
                <a:cubicBezTo>
                  <a:pt x="3854974" y="604520"/>
                  <a:pt x="3799094" y="660400"/>
                  <a:pt x="373051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txBox="1"/>
          <p:nvPr/>
        </p:nvSpPr>
        <p:spPr>
          <a:xfrm>
            <a:off x="298656" y="3421390"/>
            <a:ext cx="11021763" cy="3079750"/>
          </a:xfrm>
          <a:prstGeom prst="rect">
            <a:avLst/>
          </a:prstGeom>
          <a:noFill/>
          <a:ln>
            <a:noFill/>
          </a:ln>
        </p:spPr>
        <p:txBody>
          <a:bodyPr anchorCtr="0" anchor="t" bIns="0" lIns="0" spcFirstLastPara="1" rIns="0" wrap="square" tIns="0">
            <a:spAutoFit/>
          </a:bodyPr>
          <a:lstStyle/>
          <a:p>
            <a:pPr indent="0" lvl="0" marL="0" marR="0" rtl="0" algn="just">
              <a:lnSpc>
                <a:spcPct val="200040"/>
              </a:lnSpc>
              <a:spcBef>
                <a:spcPts val="0"/>
              </a:spcBef>
              <a:spcAft>
                <a:spcPts val="0"/>
              </a:spcAft>
              <a:buNone/>
            </a:pPr>
            <a:r>
              <a:rPr b="0" i="0" lang="en-US" sz="2499" u="none" cap="none" strike="noStrike">
                <a:solidFill>
                  <a:srgbClr val="000000"/>
                </a:solidFill>
                <a:latin typeface="Arial"/>
                <a:ea typeface="Arial"/>
                <a:cs typeface="Arial"/>
                <a:sym typeface="Arial"/>
              </a:rPr>
              <a:t>As we press into the twenty-first century, Digital banking has become the single most effective channel for financial institutions to drive growth, increase revenue and attract new customers. However, advanced safeguards against fraud and impersonation, as well as more foolproof measures against unauthorized access to computer resources and data are now being sought. </a:t>
            </a:r>
            <a:endParaRPr/>
          </a:p>
        </p:txBody>
      </p:sp>
      <p:sp>
        <p:nvSpPr>
          <p:cNvPr id="138" name="Google Shape;138;p6"/>
          <p:cNvSpPr txBox="1"/>
          <p:nvPr/>
        </p:nvSpPr>
        <p:spPr>
          <a:xfrm>
            <a:off x="735061" y="1048761"/>
            <a:ext cx="7981189" cy="920117"/>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399" u="none" cap="none" strike="noStrike">
                <a:solidFill>
                  <a:srgbClr val="000000"/>
                </a:solidFill>
                <a:latin typeface="Archivo Black"/>
                <a:ea typeface="Archivo Black"/>
                <a:cs typeface="Archivo Black"/>
                <a:sym typeface="Archivo Black"/>
              </a:rPr>
              <a:t>Problem statement</a:t>
            </a:r>
            <a:endParaRPr/>
          </a:p>
        </p:txBody>
      </p:sp>
      <p:sp>
        <p:nvSpPr>
          <p:cNvPr id="139" name="Google Shape;139;p6"/>
          <p:cNvSpPr txBox="1"/>
          <p:nvPr/>
        </p:nvSpPr>
        <p:spPr>
          <a:xfrm>
            <a:off x="298656" y="7743697"/>
            <a:ext cx="11021763" cy="1298575"/>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We present Keystroke.io, a safeguard mechanism which authenticates access by recognizing certain unique and habitual patterns in a user's typing rhythm.</a:t>
            </a:r>
            <a:endParaRPr/>
          </a:p>
        </p:txBody>
      </p:sp>
      <p:pic>
        <p:nvPicPr>
          <p:cNvPr id="140" name="Google Shape;140;p6"/>
          <p:cNvPicPr preferRelativeResize="0"/>
          <p:nvPr/>
        </p:nvPicPr>
        <p:blipFill rotWithShape="1">
          <a:blip r:embed="rId3">
            <a:alphaModFix/>
          </a:blip>
          <a:srcRect b="0" l="0" r="0" t="0"/>
          <a:stretch/>
        </p:blipFill>
        <p:spPr>
          <a:xfrm>
            <a:off x="11820589" y="2987229"/>
            <a:ext cx="5815760" cy="51879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406"/>
        </a:solidFill>
      </p:bgPr>
    </p:bg>
    <p:spTree>
      <p:nvGrpSpPr>
        <p:cNvPr id="144" name="Shape 144"/>
        <p:cNvGrpSpPr/>
        <p:nvPr/>
      </p:nvGrpSpPr>
      <p:grpSpPr>
        <a:xfrm>
          <a:off x="0" y="0"/>
          <a:ext cx="0" cy="0"/>
          <a:chOff x="0" y="0"/>
          <a:chExt cx="0" cy="0"/>
        </a:xfrm>
      </p:grpSpPr>
      <p:sp>
        <p:nvSpPr>
          <p:cNvPr id="145" name="Google Shape;145;p7"/>
          <p:cNvSpPr txBox="1"/>
          <p:nvPr/>
        </p:nvSpPr>
        <p:spPr>
          <a:xfrm>
            <a:off x="2647368" y="3630763"/>
            <a:ext cx="13731812" cy="2425700"/>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5000" u="none" cap="none" strike="noStrike">
                <a:solidFill>
                  <a:srgbClr val="000000"/>
                </a:solidFill>
                <a:latin typeface="Archivo Black"/>
                <a:ea typeface="Archivo Black"/>
                <a:cs typeface="Archivo Black"/>
                <a:sym typeface="Archivo Black"/>
              </a:rPr>
              <a:t>Keystroke dynamics is not WHAT you type, but HOW you type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p:nvPr/>
        </p:nvSpPr>
        <p:spPr>
          <a:xfrm>
            <a:off x="-732888" y="380257"/>
            <a:ext cx="9876888" cy="1692021"/>
          </a:xfrm>
          <a:custGeom>
            <a:rect b="b" l="l" r="r" t="t"/>
            <a:pathLst>
              <a:path extrusionOk="0" h="660400" w="3854974">
                <a:moveTo>
                  <a:pt x="3730514" y="660400"/>
                </a:moveTo>
                <a:lnTo>
                  <a:pt x="124460" y="660400"/>
                </a:lnTo>
                <a:cubicBezTo>
                  <a:pt x="55880" y="660400"/>
                  <a:pt x="0" y="604520"/>
                  <a:pt x="0" y="535940"/>
                </a:cubicBezTo>
                <a:lnTo>
                  <a:pt x="0" y="124460"/>
                </a:lnTo>
                <a:cubicBezTo>
                  <a:pt x="0" y="55880"/>
                  <a:pt x="55880" y="0"/>
                  <a:pt x="124460" y="0"/>
                </a:cubicBezTo>
                <a:lnTo>
                  <a:pt x="3730514" y="0"/>
                </a:lnTo>
                <a:cubicBezTo>
                  <a:pt x="3799094" y="0"/>
                  <a:pt x="3854974" y="55880"/>
                  <a:pt x="3854974" y="124460"/>
                </a:cubicBezTo>
                <a:lnTo>
                  <a:pt x="3854974" y="535940"/>
                </a:lnTo>
                <a:cubicBezTo>
                  <a:pt x="3854974" y="604520"/>
                  <a:pt x="3799094" y="660400"/>
                  <a:pt x="3730514" y="660400"/>
                </a:cubicBezTo>
                <a:close/>
              </a:path>
            </a:pathLst>
          </a:custGeom>
          <a:solidFill>
            <a:srgbClr val="FF94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8"/>
          <p:cNvPicPr preferRelativeResize="0"/>
          <p:nvPr/>
        </p:nvPicPr>
        <p:blipFill rotWithShape="1">
          <a:blip r:embed="rId3">
            <a:alphaModFix/>
          </a:blip>
          <a:srcRect b="2478" l="19156" r="20443" t="5144"/>
          <a:stretch/>
        </p:blipFill>
        <p:spPr>
          <a:xfrm>
            <a:off x="9578457" y="2297067"/>
            <a:ext cx="7809994" cy="5972349"/>
          </a:xfrm>
          <a:prstGeom prst="rect">
            <a:avLst/>
          </a:prstGeom>
          <a:noFill/>
          <a:ln>
            <a:noFill/>
          </a:ln>
        </p:spPr>
      </p:pic>
      <p:sp>
        <p:nvSpPr>
          <p:cNvPr id="152" name="Google Shape;152;p8"/>
          <p:cNvSpPr txBox="1"/>
          <p:nvPr/>
        </p:nvSpPr>
        <p:spPr>
          <a:xfrm>
            <a:off x="15369909" y="9110408"/>
            <a:ext cx="2018543" cy="424759"/>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FFFFFF"/>
                </a:solidFill>
                <a:latin typeface="Poppins"/>
                <a:ea typeface="Poppins"/>
                <a:cs typeface="Poppins"/>
                <a:sym typeface="Poppins"/>
              </a:rPr>
              <a:t>Slides 05</a:t>
            </a:r>
            <a:endParaRPr/>
          </a:p>
        </p:txBody>
      </p:sp>
      <p:sp>
        <p:nvSpPr>
          <p:cNvPr id="153" name="Google Shape;153;p8"/>
          <p:cNvSpPr txBox="1"/>
          <p:nvPr/>
        </p:nvSpPr>
        <p:spPr>
          <a:xfrm>
            <a:off x="435072" y="768114"/>
            <a:ext cx="7981189" cy="821056"/>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799" u="none" cap="none" strike="noStrike">
                <a:solidFill>
                  <a:srgbClr val="000000"/>
                </a:solidFill>
                <a:latin typeface="Archivo Black"/>
                <a:ea typeface="Archivo Black"/>
                <a:cs typeface="Archivo Black"/>
                <a:sym typeface="Archivo Black"/>
              </a:rPr>
              <a:t>Keystroke dynamics</a:t>
            </a:r>
            <a:endParaRPr/>
          </a:p>
        </p:txBody>
      </p:sp>
      <p:sp>
        <p:nvSpPr>
          <p:cNvPr id="154" name="Google Shape;154;p8"/>
          <p:cNvSpPr txBox="1"/>
          <p:nvPr/>
        </p:nvSpPr>
        <p:spPr>
          <a:xfrm>
            <a:off x="435072" y="2719138"/>
            <a:ext cx="8267800" cy="4312028"/>
          </a:xfrm>
          <a:prstGeom prst="rect">
            <a:avLst/>
          </a:prstGeom>
          <a:noFill/>
          <a:ln>
            <a:noFill/>
          </a:ln>
        </p:spPr>
        <p:txBody>
          <a:bodyPr anchorCtr="0" anchor="t" bIns="0" lIns="0" spcFirstLastPara="1" rIns="0" wrap="square" tIns="0">
            <a:spAutoFit/>
          </a:bodyPr>
          <a:lstStyle/>
          <a:p>
            <a:pPr indent="0" lvl="0" marL="0" marR="0" rtl="0" algn="just">
              <a:lnSpc>
                <a:spcPct val="140040"/>
              </a:lnSpc>
              <a:spcBef>
                <a:spcPts val="0"/>
              </a:spcBef>
              <a:spcAft>
                <a:spcPts val="0"/>
              </a:spcAft>
              <a:buNone/>
            </a:pPr>
            <a:r>
              <a:rPr b="0" i="0" lang="en-US" sz="3484" u="none" cap="none" strike="noStrike">
                <a:solidFill>
                  <a:srgbClr val="000000"/>
                </a:solidFill>
                <a:latin typeface="Arial"/>
                <a:ea typeface="Arial"/>
                <a:cs typeface="Arial"/>
                <a:sym typeface="Arial"/>
              </a:rPr>
              <a:t>Keystroke Dynamics uses the manner and rhythm in which an individual types characters on a keyboard or keypad. The keystroke rhythms of a user are measured to develop a unique biometric template of the user's typing pattern for future authentication.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406"/>
        </a:solidFill>
      </p:bgPr>
    </p:bg>
    <p:spTree>
      <p:nvGrpSpPr>
        <p:cNvPr id="158" name="Shape 158"/>
        <p:cNvGrpSpPr/>
        <p:nvPr/>
      </p:nvGrpSpPr>
      <p:grpSpPr>
        <a:xfrm>
          <a:off x="0" y="0"/>
          <a:ext cx="0" cy="0"/>
          <a:chOff x="0" y="0"/>
          <a:chExt cx="0" cy="0"/>
        </a:xfrm>
      </p:grpSpPr>
      <p:pic>
        <p:nvPicPr>
          <p:cNvPr id="159" name="Google Shape;159;p9"/>
          <p:cNvPicPr preferRelativeResize="0"/>
          <p:nvPr/>
        </p:nvPicPr>
        <p:blipFill rotWithShape="1">
          <a:blip r:embed="rId3">
            <a:alphaModFix/>
          </a:blip>
          <a:srcRect b="0" l="667" r="668" t="0"/>
          <a:stretch/>
        </p:blipFill>
        <p:spPr>
          <a:xfrm>
            <a:off x="740124" y="1715792"/>
            <a:ext cx="16807752" cy="8176118"/>
          </a:xfrm>
          <a:prstGeom prst="rect">
            <a:avLst/>
          </a:prstGeom>
          <a:noFill/>
          <a:ln>
            <a:noFill/>
          </a:ln>
        </p:spPr>
      </p:pic>
      <p:sp>
        <p:nvSpPr>
          <p:cNvPr id="160" name="Google Shape;160;p9"/>
          <p:cNvSpPr/>
          <p:nvPr/>
        </p:nvSpPr>
        <p:spPr>
          <a:xfrm>
            <a:off x="-692025" y="430039"/>
            <a:ext cx="7435719" cy="1614554"/>
          </a:xfrm>
          <a:custGeom>
            <a:rect b="b" l="l" r="r" t="t"/>
            <a:pathLst>
              <a:path extrusionOk="0" h="677691" w="3121061">
                <a:moveTo>
                  <a:pt x="2996601" y="677691"/>
                </a:moveTo>
                <a:lnTo>
                  <a:pt x="124460" y="677691"/>
                </a:lnTo>
                <a:cubicBezTo>
                  <a:pt x="55880" y="677691"/>
                  <a:pt x="0" y="621811"/>
                  <a:pt x="0" y="553231"/>
                </a:cubicBezTo>
                <a:lnTo>
                  <a:pt x="0" y="124460"/>
                </a:lnTo>
                <a:cubicBezTo>
                  <a:pt x="0" y="55880"/>
                  <a:pt x="55880" y="0"/>
                  <a:pt x="124460" y="0"/>
                </a:cubicBezTo>
                <a:lnTo>
                  <a:pt x="2996601" y="0"/>
                </a:lnTo>
                <a:cubicBezTo>
                  <a:pt x="3065181" y="0"/>
                  <a:pt x="3121061" y="55880"/>
                  <a:pt x="3121061" y="124460"/>
                </a:cubicBezTo>
                <a:lnTo>
                  <a:pt x="3121061" y="553231"/>
                </a:lnTo>
                <a:cubicBezTo>
                  <a:pt x="3121061" y="621811"/>
                  <a:pt x="3065181" y="677691"/>
                  <a:pt x="2996601" y="67769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nvSpPr>
        <p:spPr>
          <a:xfrm>
            <a:off x="760085" y="701149"/>
            <a:ext cx="4689400" cy="796109"/>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414" u="none" cap="none" strike="noStrike">
                <a:solidFill>
                  <a:srgbClr val="FFFFFF"/>
                </a:solidFill>
                <a:latin typeface="Archivo Black"/>
                <a:ea typeface="Archivo Black"/>
                <a:cs typeface="Archivo Black"/>
                <a:sym typeface="Archivo Black"/>
              </a:rPr>
              <a:t>Data flow diagram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