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sldIdLst>
    <p:sldId id="266" r:id="rId5"/>
    <p:sldId id="309" r:id="rId6"/>
    <p:sldId id="313" r:id="rId7"/>
    <p:sldId id="310" r:id="rId8"/>
    <p:sldId id="311" r:id="rId9"/>
    <p:sldId id="312" r:id="rId10"/>
    <p:sldId id="314" r:id="rId11"/>
    <p:sldId id="315" r:id="rId12"/>
    <p:sldId id="316" r:id="rId13"/>
    <p:sldId id="317" r:id="rId14"/>
    <p:sldId id="318" r:id="rId15"/>
    <p:sldId id="319" r:id="rId16"/>
    <p:sldId id="320" r:id="rId17"/>
    <p:sldId id="321" r:id="rId18"/>
    <p:sldId id="328" r:id="rId19"/>
    <p:sldId id="322" r:id="rId20"/>
    <p:sldId id="323" r:id="rId21"/>
    <p:sldId id="324" r:id="rId22"/>
    <p:sldId id="325" r:id="rId23"/>
    <p:sldId id="326" r:id="rId24"/>
    <p:sldId id="329" r:id="rId25"/>
    <p:sldId id="327" r:id="rId26"/>
    <p:sldId id="33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3/29/2022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073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939687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8328705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BE1D723-8F53-4F53-90B0-1982A396982E}" type="datetime1">
              <a:rPr lang="en-US" smtClean="0"/>
              <a:t>3/29/2022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2270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9775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5806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0300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4837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72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0426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907D986-8816-4272-A432-0437A28A9828}" type="datetime1">
              <a:rPr lang="en-US" smtClean="0"/>
              <a:t>3/29/2022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pPr algn="l"/>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3A98EE3D-8CD1-4C3F-BD1C-C98C9596463C}"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5203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3/29/2022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6440047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31122" y="869916"/>
            <a:ext cx="5327977" cy="3494791"/>
          </a:xfrm>
        </p:spPr>
        <p:txBody>
          <a:bodyPr>
            <a:normAutofit/>
          </a:bodyPr>
          <a:lstStyle/>
          <a:p>
            <a:r>
              <a:rPr lang="en-US" dirty="0"/>
              <a:t>EDA Credit Assignment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Kushagra Saxena: DS-c40</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404500" cy="605355"/>
          </a:xfrm>
        </p:spPr>
        <p:txBody>
          <a:bodyPr>
            <a:normAutofit fontScale="90000"/>
          </a:bodyPr>
          <a:lstStyle/>
          <a:p>
            <a:pPr algn="l"/>
            <a:r>
              <a:rPr lang="en-US" b="1" i="1" dirty="0">
                <a:solidFill>
                  <a:srgbClr val="000000"/>
                </a:solidFill>
                <a:effectLst/>
                <a:latin typeface="Helvetica Neue"/>
              </a:rPr>
              <a:t>Analyses of NAME_FAMILY_STATUS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 </a:t>
            </a:r>
          </a:p>
          <a:p>
            <a:r>
              <a:rPr lang="en-US" dirty="0"/>
              <a:t>1. Married people, 71 % have Defaulted for payments.</a:t>
            </a:r>
            <a:endParaRPr lang="en-IN" dirty="0"/>
          </a:p>
        </p:txBody>
      </p:sp>
      <p:pic>
        <p:nvPicPr>
          <p:cNvPr id="8194" name="Picture 2">
            <a:extLst>
              <a:ext uri="{FF2B5EF4-FFF2-40B4-BE49-F238E27FC236}">
                <a16:creationId xmlns:a16="http://schemas.microsoft.com/office/drawing/2014/main" id="{61CAE4F9-DAE1-4F18-8C57-40A9D3A5A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6080" y="914400"/>
            <a:ext cx="9073413" cy="501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526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8355220" cy="605355"/>
          </a:xfrm>
        </p:spPr>
        <p:txBody>
          <a:bodyPr>
            <a:normAutofit/>
          </a:bodyPr>
          <a:lstStyle/>
          <a:p>
            <a:pPr algn="l"/>
            <a:r>
              <a:rPr lang="en-US" b="1" i="1" dirty="0">
                <a:solidFill>
                  <a:srgbClr val="000000"/>
                </a:solidFill>
                <a:effectLst/>
                <a:latin typeface="Helvetica Neue"/>
              </a:rPr>
              <a:t>Analyses of NAME_EDUCATION_TYPE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a:t>
            </a:r>
          </a:p>
          <a:p>
            <a:r>
              <a:rPr lang="en-US" dirty="0"/>
              <a:t>1. Secondary Education people have applied for loans and further analysis </a:t>
            </a:r>
            <a:r>
              <a:rPr lang="en-US" dirty="0" err="1"/>
              <a:t>iss</a:t>
            </a:r>
            <a:r>
              <a:rPr lang="en-US" dirty="0"/>
              <a:t> needed for conclusion</a:t>
            </a:r>
            <a:endParaRPr lang="en-IN" dirty="0"/>
          </a:p>
        </p:txBody>
      </p:sp>
      <p:pic>
        <p:nvPicPr>
          <p:cNvPr id="9218" name="Picture 2">
            <a:extLst>
              <a:ext uri="{FF2B5EF4-FFF2-40B4-BE49-F238E27FC236}">
                <a16:creationId xmlns:a16="http://schemas.microsoft.com/office/drawing/2014/main" id="{6910F723-CD38-4454-9D5D-124936F671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9880" y="792481"/>
            <a:ext cx="9149613"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39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8355220" cy="605355"/>
          </a:xfrm>
        </p:spPr>
        <p:txBody>
          <a:bodyPr>
            <a:normAutofit fontScale="90000"/>
          </a:bodyPr>
          <a:lstStyle/>
          <a:p>
            <a:pPr algn="l"/>
            <a:r>
              <a:rPr lang="en-US" b="1" i="1" dirty="0">
                <a:solidFill>
                  <a:srgbClr val="000000"/>
                </a:solidFill>
                <a:effectLst/>
                <a:latin typeface="Helvetica Neue"/>
              </a:rPr>
              <a:t>Analyses of WEEKDAY_APPR_PROCESS_START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a:t>
            </a:r>
          </a:p>
          <a:p>
            <a:r>
              <a:rPr lang="en-US" dirty="0"/>
              <a:t>1. Tuesday records the highest number of applicants</a:t>
            </a:r>
          </a:p>
          <a:p>
            <a:r>
              <a:rPr lang="en-US" dirty="0"/>
              <a:t>2. Sunday is the lowest</a:t>
            </a:r>
            <a:endParaRPr lang="en-IN" dirty="0"/>
          </a:p>
        </p:txBody>
      </p:sp>
      <p:pic>
        <p:nvPicPr>
          <p:cNvPr id="10242" name="Picture 2">
            <a:extLst>
              <a:ext uri="{FF2B5EF4-FFF2-40B4-BE49-F238E27FC236}">
                <a16:creationId xmlns:a16="http://schemas.microsoft.com/office/drawing/2014/main" id="{4B02D563-6F5C-439F-BE1F-7A5D7C7772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82" y="853440"/>
            <a:ext cx="8427718"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8355220" cy="605355"/>
          </a:xfrm>
        </p:spPr>
        <p:txBody>
          <a:bodyPr>
            <a:normAutofit/>
          </a:bodyPr>
          <a:lstStyle/>
          <a:p>
            <a:pPr algn="l"/>
            <a:r>
              <a:rPr lang="en-US" b="1" i="1" dirty="0">
                <a:solidFill>
                  <a:srgbClr val="000000"/>
                </a:solidFill>
                <a:effectLst/>
                <a:latin typeface="Helvetica Neue"/>
              </a:rPr>
              <a:t>Analyses of TIME_YEARS_EMPLOYED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a:t>
            </a:r>
          </a:p>
          <a:p>
            <a:r>
              <a:rPr lang="en-US" dirty="0"/>
              <a:t>People who have experienced bracket of 0-10 years are mostly applying for loans</a:t>
            </a:r>
            <a:endParaRPr lang="en-IN" dirty="0"/>
          </a:p>
        </p:txBody>
      </p:sp>
      <p:pic>
        <p:nvPicPr>
          <p:cNvPr id="11266" name="Picture 2">
            <a:extLst>
              <a:ext uri="{FF2B5EF4-FFF2-40B4-BE49-F238E27FC236}">
                <a16:creationId xmlns:a16="http://schemas.microsoft.com/office/drawing/2014/main" id="{AEBCBF5B-0CAA-4532-94B4-9AF3078125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480" y="883920"/>
            <a:ext cx="8921013" cy="504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1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8355220" cy="605355"/>
          </a:xfrm>
        </p:spPr>
        <p:txBody>
          <a:bodyPr>
            <a:normAutofit/>
          </a:bodyPr>
          <a:lstStyle/>
          <a:p>
            <a:pPr algn="l"/>
            <a:r>
              <a:rPr lang="en-IN" b="1" i="1" dirty="0">
                <a:solidFill>
                  <a:srgbClr val="000000"/>
                </a:solidFill>
                <a:effectLst/>
                <a:latin typeface="Helvetica Neue"/>
              </a:rPr>
              <a:t>Analyses of AGE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 </a:t>
            </a:r>
          </a:p>
          <a:p>
            <a:r>
              <a:rPr lang="en-US" dirty="0"/>
              <a:t>1. This is an important finding that there is a sharp decline in Defaulters in age group 40-60.</a:t>
            </a:r>
          </a:p>
          <a:p>
            <a:r>
              <a:rPr lang="en-US" dirty="0"/>
              <a:t>2. The curve in Non Defaulter seemed to be less sharp.</a:t>
            </a:r>
            <a:endParaRPr lang="en-IN" dirty="0"/>
          </a:p>
        </p:txBody>
      </p:sp>
      <p:pic>
        <p:nvPicPr>
          <p:cNvPr id="12290" name="Picture 2">
            <a:extLst>
              <a:ext uri="{FF2B5EF4-FFF2-40B4-BE49-F238E27FC236}">
                <a16:creationId xmlns:a16="http://schemas.microsoft.com/office/drawing/2014/main" id="{BB4F374E-40DA-4B4E-A3E0-5E763C397E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82" y="853440"/>
            <a:ext cx="8488678"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5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D90EF5-B2AD-43FC-A89B-8059B93C221F}"/>
              </a:ext>
            </a:extLst>
          </p:cNvPr>
          <p:cNvSpPr>
            <a:spLocks noGrp="1"/>
          </p:cNvSpPr>
          <p:nvPr>
            <p:ph type="title"/>
          </p:nvPr>
        </p:nvSpPr>
        <p:spPr>
          <a:xfrm>
            <a:off x="1498135" y="2133324"/>
            <a:ext cx="8619060" cy="1295676"/>
          </a:xfrm>
        </p:spPr>
        <p:txBody>
          <a:bodyPr>
            <a:normAutofit/>
          </a:bodyPr>
          <a:lstStyle/>
          <a:p>
            <a:pPr algn="ctr"/>
            <a:r>
              <a:rPr lang="en-IN" sz="6600" dirty="0"/>
              <a:t>BIVARIATE ANALYSIS</a:t>
            </a:r>
          </a:p>
        </p:txBody>
      </p:sp>
    </p:spTree>
    <p:extLst>
      <p:ext uri="{BB962C8B-B14F-4D97-AF65-F5344CB8AC3E}">
        <p14:creationId xmlns:p14="http://schemas.microsoft.com/office/powerpoint/2010/main" val="57931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fontScale="90000"/>
          </a:bodyPr>
          <a:lstStyle/>
          <a:p>
            <a:pPr algn="l"/>
            <a:r>
              <a:rPr lang="en-US" b="1" i="1" dirty="0">
                <a:solidFill>
                  <a:srgbClr val="000000"/>
                </a:solidFill>
                <a:effectLst/>
                <a:latin typeface="Helvetica Neue"/>
              </a:rPr>
              <a:t>Plotting AMT_INCOME_TOTAL, AMT_CREDIT, AMT_ANNUITY, AGE, TIME_YEARS_EMPLOYED columns for Non Defaulters</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 </a:t>
            </a:r>
          </a:p>
          <a:p>
            <a:r>
              <a:rPr lang="en-US" dirty="0"/>
              <a:t>1. Amount Credit and Amount Annuity shows a strong relation between each other.</a:t>
            </a:r>
          </a:p>
          <a:p>
            <a:r>
              <a:rPr lang="en-US" dirty="0"/>
              <a:t>2. Amount Annuity decreases with the number of years of experience.</a:t>
            </a:r>
          </a:p>
          <a:p>
            <a:r>
              <a:rPr lang="en-US" dirty="0"/>
              <a:t>3. Amount Annuity becomes constant after a certain age.</a:t>
            </a:r>
          </a:p>
        </p:txBody>
      </p:sp>
      <p:pic>
        <p:nvPicPr>
          <p:cNvPr id="13314" name="Picture 2">
            <a:extLst>
              <a:ext uri="{FF2B5EF4-FFF2-40B4-BE49-F238E27FC236}">
                <a16:creationId xmlns:a16="http://schemas.microsoft.com/office/drawing/2014/main" id="{B158398F-2483-4C2F-8EE8-E35B26DC42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5241" y="952500"/>
            <a:ext cx="7620000" cy="508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fontScale="90000"/>
          </a:bodyPr>
          <a:lstStyle/>
          <a:p>
            <a:pPr algn="l"/>
            <a:r>
              <a:rPr lang="en-US" b="1" i="1" dirty="0">
                <a:solidFill>
                  <a:srgbClr val="000000"/>
                </a:solidFill>
                <a:effectLst/>
                <a:latin typeface="Helvetica Neue"/>
              </a:rPr>
              <a:t>Plotting AMT_INCOME_TOTAL, AMT_CREDIT, AMT_ANNUITY, AGE, TIME_YEARS_EMPLOYED columns for Defaulters</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normAutofit lnSpcReduction="10000"/>
          </a:bodyPr>
          <a:lstStyle/>
          <a:p>
            <a:r>
              <a:rPr lang="en-US" dirty="0"/>
              <a:t>Inference:</a:t>
            </a:r>
          </a:p>
          <a:p>
            <a:r>
              <a:rPr lang="en-US" dirty="0"/>
              <a:t>Inference: </a:t>
            </a:r>
          </a:p>
          <a:p>
            <a:r>
              <a:rPr lang="en-US" dirty="0"/>
              <a:t>1. Amount Credit and Amount Annuity shows a strong relation between each other.</a:t>
            </a:r>
          </a:p>
          <a:p>
            <a:r>
              <a:rPr lang="en-US" dirty="0"/>
              <a:t>2. Amount Annuity decreases with the number of years of experience.</a:t>
            </a:r>
          </a:p>
          <a:p>
            <a:r>
              <a:rPr lang="en-US" dirty="0"/>
              <a:t>3. Amount Credit is decreased as the age and </a:t>
            </a:r>
            <a:r>
              <a:rPr lang="en-US" dirty="0" err="1"/>
              <a:t>expereice</a:t>
            </a:r>
            <a:r>
              <a:rPr lang="en-US" dirty="0"/>
              <a:t> increases and tend to be higher in the age group of 20-40 years</a:t>
            </a:r>
          </a:p>
          <a:p>
            <a:endParaRPr lang="en-US" dirty="0"/>
          </a:p>
        </p:txBody>
      </p:sp>
      <p:pic>
        <p:nvPicPr>
          <p:cNvPr id="14338" name="Picture 2">
            <a:extLst>
              <a:ext uri="{FF2B5EF4-FFF2-40B4-BE49-F238E27FC236}">
                <a16:creationId xmlns:a16="http://schemas.microsoft.com/office/drawing/2014/main" id="{6711D233-15CC-4BBF-BA1D-4C3B40F8C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400" y="952500"/>
            <a:ext cx="780288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7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a:bodyPr>
          <a:lstStyle/>
          <a:p>
            <a:pPr algn="l"/>
            <a:r>
              <a:rPr lang="en-US" b="1" i="1" dirty="0">
                <a:solidFill>
                  <a:srgbClr val="000000"/>
                </a:solidFill>
                <a:effectLst/>
                <a:latin typeface="Helvetica Neue"/>
              </a:rPr>
              <a:t> Plotting NAME_EDUCATION_TYPE vs AMT_CREDIT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normAutofit fontScale="55000" lnSpcReduction="20000"/>
          </a:bodyPr>
          <a:lstStyle/>
          <a:p>
            <a:r>
              <a:rPr lang="en-US" dirty="0"/>
              <a:t>Inference: Points to be drawn from the graph above for (Non-Defaulters).</a:t>
            </a:r>
          </a:p>
          <a:p>
            <a:r>
              <a:rPr lang="en-US" dirty="0"/>
              <a:t>1. Customers with an academic degree have a higher credit limit, with c married being the most common.</a:t>
            </a:r>
          </a:p>
          <a:p>
            <a:r>
              <a:rPr lang="en-US" dirty="0"/>
              <a:t>2. Customers with less education have lower credit limits, with widows having the lowest.</a:t>
            </a:r>
          </a:p>
          <a:p>
            <a:r>
              <a:rPr lang="en-US" dirty="0"/>
              <a:t>3. Married clients have a larger credit amount in practically all schooling segments except lower secondary and academic degrees.</a:t>
            </a:r>
          </a:p>
          <a:p>
            <a:endParaRPr lang="en-US" dirty="0"/>
          </a:p>
          <a:p>
            <a:r>
              <a:rPr lang="en-US" dirty="0"/>
              <a:t>Conclusions to be drawn from the preceding graph for (Defaulters).</a:t>
            </a:r>
          </a:p>
          <a:p>
            <a:r>
              <a:rPr lang="en-US" dirty="0"/>
              <a:t>1. Customers with a married academic degree have a greater credit limit and, as a result, a higher default rate.</a:t>
            </a:r>
          </a:p>
          <a:p>
            <a:r>
              <a:rPr lang="en-US" dirty="0"/>
              <a:t>2. Married customers have larger credit amounts across all academic segments.</a:t>
            </a:r>
          </a:p>
          <a:p>
            <a:r>
              <a:rPr lang="en-US" dirty="0"/>
              <a:t>3. Customers with a lesser </a:t>
            </a:r>
            <a:r>
              <a:rPr lang="en-US" dirty="0" err="1"/>
              <a:t>eductation</a:t>
            </a:r>
            <a:r>
              <a:rPr lang="en-US" dirty="0"/>
              <a:t> have a lower credit limit.</a:t>
            </a:r>
          </a:p>
          <a:p>
            <a:r>
              <a:rPr lang="en-US" dirty="0"/>
              <a:t>4. The only two family types represented in academic degrees are single and married.</a:t>
            </a:r>
          </a:p>
        </p:txBody>
      </p:sp>
      <p:pic>
        <p:nvPicPr>
          <p:cNvPr id="15368" name="Picture 8">
            <a:extLst>
              <a:ext uri="{FF2B5EF4-FFF2-40B4-BE49-F238E27FC236}">
                <a16:creationId xmlns:a16="http://schemas.microsoft.com/office/drawing/2014/main" id="{4D371B19-D1A1-419E-9626-2FD22BDAC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882" y="3337833"/>
            <a:ext cx="8768612" cy="2701042"/>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a:extLst>
              <a:ext uri="{FF2B5EF4-FFF2-40B4-BE49-F238E27FC236}">
                <a16:creationId xmlns:a16="http://schemas.microsoft.com/office/drawing/2014/main" id="{8A260AEB-D99F-4143-B531-17AEF362A3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0881" y="819125"/>
            <a:ext cx="8768612" cy="251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25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a:bodyPr>
          <a:lstStyle/>
          <a:p>
            <a:pPr algn="l"/>
            <a:r>
              <a:rPr lang="en-US" b="1" i="1" dirty="0">
                <a:solidFill>
                  <a:srgbClr val="000000"/>
                </a:solidFill>
                <a:effectLst/>
                <a:latin typeface="Helvetica Neue"/>
              </a:rPr>
              <a:t>plotting AMT_CREDIT </a:t>
            </a:r>
            <a:r>
              <a:rPr lang="en-US" b="1" i="1" dirty="0" err="1">
                <a:solidFill>
                  <a:srgbClr val="000000"/>
                </a:solidFill>
                <a:effectLst/>
                <a:latin typeface="Helvetica Neue"/>
              </a:rPr>
              <a:t>prev</a:t>
            </a:r>
            <a:r>
              <a:rPr lang="en-US" b="1" i="1" dirty="0">
                <a:solidFill>
                  <a:srgbClr val="000000"/>
                </a:solidFill>
                <a:effectLst/>
                <a:latin typeface="Helvetica Neue"/>
              </a:rPr>
              <a:t> vs NAME_HOUSING_TYPE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normAutofit fontScale="92500" lnSpcReduction="20000"/>
          </a:bodyPr>
          <a:lstStyle/>
          <a:p>
            <a:r>
              <a:rPr lang="en-US" dirty="0"/>
              <a:t>Inference:</a:t>
            </a:r>
          </a:p>
          <a:p>
            <a:r>
              <a:rPr lang="en-US" dirty="0"/>
              <a:t> Points to be drawn from the graph above for (Non-Defaulters).</a:t>
            </a:r>
          </a:p>
          <a:p>
            <a:r>
              <a:rPr lang="en-US" dirty="0"/>
              <a:t> 1. People who belongs office apartments tend to have higher </a:t>
            </a:r>
            <a:r>
              <a:rPr lang="en-US" dirty="0" err="1"/>
              <a:t>cresit</a:t>
            </a:r>
            <a:r>
              <a:rPr lang="en-US" dirty="0"/>
              <a:t> limit followed by house apartments with Co-op apartment as the lowest</a:t>
            </a:r>
          </a:p>
          <a:p>
            <a:r>
              <a:rPr lang="en-US" dirty="0"/>
              <a:t>  Points to be drawn from the graph above for (Non-Defaulters).</a:t>
            </a:r>
          </a:p>
          <a:p>
            <a:r>
              <a:rPr lang="en-US" dirty="0"/>
              <a:t> 2. People from house apartments most likely to be defaulted.</a:t>
            </a:r>
          </a:p>
          <a:p>
            <a:r>
              <a:rPr lang="en-US" dirty="0"/>
              <a:t> </a:t>
            </a:r>
          </a:p>
        </p:txBody>
      </p:sp>
      <p:pic>
        <p:nvPicPr>
          <p:cNvPr id="16386" name="Picture 2">
            <a:extLst>
              <a:ext uri="{FF2B5EF4-FFF2-40B4-BE49-F238E27FC236}">
                <a16:creationId xmlns:a16="http://schemas.microsoft.com/office/drawing/2014/main" id="{4AA6A31D-E9DB-4BCF-8C2A-39B73223F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881" y="3429000"/>
            <a:ext cx="8768612" cy="253905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CCC5DD86-D673-4595-BF61-685BE01733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30881" y="889943"/>
            <a:ext cx="8768612" cy="253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6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F515-109E-445E-975B-697A4DB364F5}"/>
              </a:ext>
            </a:extLst>
          </p:cNvPr>
          <p:cNvSpPr>
            <a:spLocks noGrp="1"/>
          </p:cNvSpPr>
          <p:nvPr>
            <p:ph type="title"/>
          </p:nvPr>
        </p:nvSpPr>
        <p:spPr/>
        <p:txBody>
          <a:bodyPr/>
          <a:lstStyle/>
          <a:p>
            <a:r>
              <a:rPr lang="en-IN" dirty="0"/>
              <a:t>Target Variable</a:t>
            </a:r>
            <a:br>
              <a:rPr lang="en-IN" dirty="0"/>
            </a:br>
            <a:endParaRPr lang="en-IN" dirty="0"/>
          </a:p>
        </p:txBody>
      </p:sp>
      <p:pic>
        <p:nvPicPr>
          <p:cNvPr id="1026" name="Picture 2">
            <a:extLst>
              <a:ext uri="{FF2B5EF4-FFF2-40B4-BE49-F238E27FC236}">
                <a16:creationId xmlns:a16="http://schemas.microsoft.com/office/drawing/2014/main" id="{75FB2D3F-21B0-42BD-9D4E-90BFB333A67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413834" y="2017342"/>
            <a:ext cx="4645025" cy="328837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529E8D0-BF22-4A86-AE06-9A34EC0DE799}"/>
              </a:ext>
            </a:extLst>
          </p:cNvPr>
          <p:cNvSpPr>
            <a:spLocks noGrp="1"/>
          </p:cNvSpPr>
          <p:nvPr>
            <p:ph sz="half" idx="2"/>
          </p:nvPr>
        </p:nvSpPr>
        <p:spPr>
          <a:xfrm>
            <a:off x="1450848" y="2611591"/>
            <a:ext cx="4645152" cy="3441520"/>
          </a:xfrm>
        </p:spPr>
        <p:txBody>
          <a:bodyPr/>
          <a:lstStyle/>
          <a:p>
            <a:r>
              <a:rPr lang="en-US" dirty="0"/>
              <a:t>There is an imbalance between number of defaulter and non defaulters. More than 91% of people didn't default as opposed to 8% who defaulted.</a:t>
            </a:r>
            <a:endParaRPr lang="en-IN" dirty="0"/>
          </a:p>
        </p:txBody>
      </p:sp>
    </p:spTree>
    <p:extLst>
      <p:ext uri="{BB962C8B-B14F-4D97-AF65-F5344CB8AC3E}">
        <p14:creationId xmlns:p14="http://schemas.microsoft.com/office/powerpoint/2010/main" val="1285654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a:bodyPr>
          <a:lstStyle/>
          <a:p>
            <a:pPr algn="l"/>
            <a:r>
              <a:rPr lang="en-US" b="1" i="1" dirty="0">
                <a:solidFill>
                  <a:srgbClr val="000000"/>
                </a:solidFill>
                <a:effectLst/>
                <a:latin typeface="Helvetica Neue"/>
              </a:rPr>
              <a:t>plotting for NAME_INCOME_TYPE vs CODE_GENDER</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normAutofit/>
          </a:bodyPr>
          <a:lstStyle/>
          <a:p>
            <a:r>
              <a:rPr lang="en-US" dirty="0"/>
              <a:t>Inference:</a:t>
            </a:r>
          </a:p>
          <a:p>
            <a:r>
              <a:rPr lang="en-US" dirty="0"/>
              <a:t>1. Females in all the categories are the </a:t>
            </a:r>
            <a:r>
              <a:rPr lang="en-US" dirty="0" err="1"/>
              <a:t>highets</a:t>
            </a:r>
            <a:r>
              <a:rPr lang="en-US" dirty="0"/>
              <a:t>.</a:t>
            </a:r>
          </a:p>
        </p:txBody>
      </p:sp>
      <p:pic>
        <p:nvPicPr>
          <p:cNvPr id="17410" name="Picture 2">
            <a:extLst>
              <a:ext uri="{FF2B5EF4-FFF2-40B4-BE49-F238E27FC236}">
                <a16:creationId xmlns:a16="http://schemas.microsoft.com/office/drawing/2014/main" id="{62B5A2E6-CAF5-4A31-8997-358DAF6A8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81" y="818147"/>
            <a:ext cx="8768612"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50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CE9868-F856-4E32-BCA5-765A41F5A796}"/>
              </a:ext>
            </a:extLst>
          </p:cNvPr>
          <p:cNvSpPr>
            <a:spLocks noGrp="1"/>
          </p:cNvSpPr>
          <p:nvPr>
            <p:ph type="title"/>
          </p:nvPr>
        </p:nvSpPr>
        <p:spPr>
          <a:xfrm>
            <a:off x="950145" y="2379765"/>
            <a:ext cx="10291709" cy="1049235"/>
          </a:xfrm>
        </p:spPr>
        <p:txBody>
          <a:bodyPr>
            <a:noAutofit/>
          </a:bodyPr>
          <a:lstStyle/>
          <a:p>
            <a:pPr algn="ctr"/>
            <a:r>
              <a:rPr lang="en-IN" sz="6600" dirty="0"/>
              <a:t>MULTIVARIATE ANALYSIS</a:t>
            </a:r>
          </a:p>
        </p:txBody>
      </p:sp>
    </p:spTree>
    <p:extLst>
      <p:ext uri="{BB962C8B-B14F-4D97-AF65-F5344CB8AC3E}">
        <p14:creationId xmlns:p14="http://schemas.microsoft.com/office/powerpoint/2010/main" val="226880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a:bodyPr>
          <a:lstStyle/>
          <a:p>
            <a:pPr algn="l"/>
            <a:r>
              <a:rPr lang="en-US" b="1" i="1" dirty="0">
                <a:solidFill>
                  <a:srgbClr val="000000"/>
                </a:solidFill>
                <a:effectLst/>
                <a:latin typeface="Helvetica Neue"/>
              </a:rPr>
              <a:t>Multivariate Analysis of Continuous Columns</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normAutofit fontScale="77500" lnSpcReduction="20000"/>
          </a:bodyPr>
          <a:lstStyle/>
          <a:p>
            <a:r>
              <a:rPr lang="en-US" dirty="0"/>
              <a:t>Inference:</a:t>
            </a:r>
          </a:p>
          <a:p>
            <a:r>
              <a:rPr lang="en-US" dirty="0"/>
              <a:t>The credit amount is inversely related to the date of birth, with the credit amount increasing as the age decreases.</a:t>
            </a:r>
          </a:p>
          <a:p>
            <a:r>
              <a:rPr lang="en-US" dirty="0"/>
              <a:t>The credit amount is inversely related to the number of children a client has, with the credit amount increasing as the number of children decreases.</a:t>
            </a:r>
          </a:p>
          <a:p>
            <a:r>
              <a:rPr lang="en-US" dirty="0"/>
              <a:t>Credit amount is inversely related to days worked, i.e. credit amount is larger for those who have recently begun working.</a:t>
            </a:r>
          </a:p>
          <a:p>
            <a:r>
              <a:rPr lang="en-US" dirty="0"/>
              <a:t>The amount of income a customer earns is inversely related to the number of children they have, i.e., those with fewer children earn more.</a:t>
            </a:r>
          </a:p>
        </p:txBody>
      </p:sp>
      <p:pic>
        <p:nvPicPr>
          <p:cNvPr id="18438" name="Picture 6">
            <a:extLst>
              <a:ext uri="{FF2B5EF4-FFF2-40B4-BE49-F238E27FC236}">
                <a16:creationId xmlns:a16="http://schemas.microsoft.com/office/drawing/2014/main" id="{F5AB1F27-32A7-4F50-93C7-919BADE36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0881" y="938322"/>
            <a:ext cx="4537080" cy="4999121"/>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a:extLst>
              <a:ext uri="{FF2B5EF4-FFF2-40B4-BE49-F238E27FC236}">
                <a16:creationId xmlns:a16="http://schemas.microsoft.com/office/drawing/2014/main" id="{5268AA4C-B331-4882-BD1D-0E266E348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961" y="968912"/>
            <a:ext cx="4231532" cy="493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38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19" y="137161"/>
            <a:ext cx="11250821" cy="533400"/>
          </a:xfrm>
        </p:spPr>
        <p:txBody>
          <a:bodyPr>
            <a:normAutofit/>
          </a:bodyPr>
          <a:lstStyle/>
          <a:p>
            <a:pPr algn="l"/>
            <a:r>
              <a:rPr lang="en-US" b="1" i="1" dirty="0">
                <a:solidFill>
                  <a:srgbClr val="000000"/>
                </a:solidFill>
                <a:effectLst/>
                <a:latin typeface="Helvetica Neue"/>
              </a:rPr>
              <a:t>Conclusions:</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10908630" cy="4514128"/>
          </a:xfrm>
        </p:spPr>
        <p:txBody>
          <a:bodyPr>
            <a:normAutofit/>
          </a:bodyPr>
          <a:lstStyle/>
          <a:p>
            <a:r>
              <a:rPr lang="en-US" dirty="0"/>
              <a:t>Conclusions:</a:t>
            </a:r>
          </a:p>
          <a:p>
            <a:r>
              <a:rPr lang="en-US" dirty="0"/>
              <a:t>- Instead of offering loans to co-op apartment housing, banks should focus on 'House apartment' and 'With parent' housing.</a:t>
            </a:r>
          </a:p>
          <a:p>
            <a:r>
              <a:rPr lang="en-US" dirty="0"/>
              <a:t>- People with a 'working' income category are more likely to have irregular or failed payments, according to the bank.</a:t>
            </a:r>
          </a:p>
          <a:p>
            <a:r>
              <a:rPr lang="en-US" dirty="0"/>
              <a:t>- In 'NAME CONTRACT TYPE,' the number of 'Revolving Loans' is quite low, and it also has the highest percentage of payment difficulties—around 10%. As a result, clients whose contract type in the prior application was 'Revolving loans' are the driving forces for Loan Defaulters.</a:t>
            </a:r>
          </a:p>
        </p:txBody>
      </p:sp>
    </p:spTree>
    <p:extLst>
      <p:ext uri="{BB962C8B-B14F-4D97-AF65-F5344CB8AC3E}">
        <p14:creationId xmlns:p14="http://schemas.microsoft.com/office/powerpoint/2010/main" val="10004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DA5A61-0AB7-4DCB-9AF9-695818E3B01B}"/>
              </a:ext>
            </a:extLst>
          </p:cNvPr>
          <p:cNvSpPr>
            <a:spLocks noGrp="1"/>
          </p:cNvSpPr>
          <p:nvPr>
            <p:ph type="title"/>
          </p:nvPr>
        </p:nvSpPr>
        <p:spPr>
          <a:xfrm>
            <a:off x="1294362" y="2599244"/>
            <a:ext cx="9603275" cy="1049235"/>
          </a:xfrm>
        </p:spPr>
        <p:txBody>
          <a:bodyPr>
            <a:normAutofit/>
          </a:bodyPr>
          <a:lstStyle/>
          <a:p>
            <a:r>
              <a:rPr lang="en-IN" sz="6600" dirty="0"/>
              <a:t>UNIVARIATE ANALYSIS</a:t>
            </a:r>
          </a:p>
        </p:txBody>
      </p:sp>
    </p:spTree>
    <p:extLst>
      <p:ext uri="{BB962C8B-B14F-4D97-AF65-F5344CB8AC3E}">
        <p14:creationId xmlns:p14="http://schemas.microsoft.com/office/powerpoint/2010/main" val="196311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5535820" cy="605355"/>
          </a:xfrm>
        </p:spPr>
        <p:txBody>
          <a:bodyPr>
            <a:normAutofit/>
          </a:bodyPr>
          <a:lstStyle/>
          <a:p>
            <a:pPr algn="l"/>
            <a:r>
              <a:rPr lang="en-IN" b="1" i="1" dirty="0">
                <a:solidFill>
                  <a:srgbClr val="000000"/>
                </a:solidFill>
                <a:effectLst/>
                <a:latin typeface="Helvetica Neue"/>
              </a:rPr>
              <a:t>Analyses of INCOME Column</a:t>
            </a:r>
          </a:p>
        </p:txBody>
      </p:sp>
      <p:pic>
        <p:nvPicPr>
          <p:cNvPr id="2050" name="Picture 2">
            <a:extLst>
              <a:ext uri="{FF2B5EF4-FFF2-40B4-BE49-F238E27FC236}">
                <a16:creationId xmlns:a16="http://schemas.microsoft.com/office/drawing/2014/main" id="{8E3C2314-C8E1-4792-9B40-30BCF97D497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5041573" y="898357"/>
            <a:ext cx="6956007" cy="479659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6" y="1180819"/>
            <a:ext cx="4523873" cy="4514128"/>
          </a:xfrm>
        </p:spPr>
        <p:txBody>
          <a:bodyPr/>
          <a:lstStyle/>
          <a:p>
            <a:r>
              <a:rPr lang="en-US" dirty="0"/>
              <a:t>Inference: </a:t>
            </a:r>
          </a:p>
          <a:p>
            <a:r>
              <a:rPr lang="en-US" dirty="0"/>
              <a:t>1. Medium Salary people in both defaulters and non defaulters are highest.</a:t>
            </a:r>
          </a:p>
          <a:p>
            <a:r>
              <a:rPr lang="en-US" dirty="0"/>
              <a:t>2. Very low category of income people do not get much loans from the bank.</a:t>
            </a:r>
            <a:endParaRPr lang="en-IN" dirty="0"/>
          </a:p>
        </p:txBody>
      </p:sp>
    </p:spTree>
    <p:extLst>
      <p:ext uri="{BB962C8B-B14F-4D97-AF65-F5344CB8AC3E}">
        <p14:creationId xmlns:p14="http://schemas.microsoft.com/office/powerpoint/2010/main" val="172114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206380" cy="605355"/>
          </a:xfrm>
        </p:spPr>
        <p:txBody>
          <a:bodyPr>
            <a:normAutofit/>
          </a:bodyPr>
          <a:lstStyle/>
          <a:p>
            <a:pPr algn="l"/>
            <a:r>
              <a:rPr lang="en-IN" b="1" i="1" dirty="0">
                <a:solidFill>
                  <a:srgbClr val="000000"/>
                </a:solidFill>
                <a:effectLst/>
                <a:latin typeface="Helvetica Neue"/>
              </a:rPr>
              <a:t>Analyses of INCOME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6" y="1180819"/>
            <a:ext cx="4523873" cy="4514128"/>
          </a:xfrm>
        </p:spPr>
        <p:txBody>
          <a:bodyPr/>
          <a:lstStyle/>
          <a:p>
            <a:r>
              <a:rPr lang="en-US" dirty="0"/>
              <a:t>Inference:</a:t>
            </a:r>
          </a:p>
          <a:p>
            <a:r>
              <a:rPr lang="en-US" dirty="0"/>
              <a:t>1. Below 20 people has the highest count in defaulter and non defaulters. Hence, they are mostly students and have no source of income. They may take loans for studies or something else.</a:t>
            </a:r>
          </a:p>
          <a:p>
            <a:r>
              <a:rPr lang="en-US" dirty="0"/>
              <a:t>2. Interesting thing is that age group of 20-40 are lowest in Non defaulter category and 60-80 are lowest in defaulter category. hence, 60-80 people can be targeted by the bank for loans.</a:t>
            </a:r>
            <a:endParaRPr lang="en-IN" dirty="0"/>
          </a:p>
        </p:txBody>
      </p:sp>
      <p:pic>
        <p:nvPicPr>
          <p:cNvPr id="3074" name="Picture 2">
            <a:extLst>
              <a:ext uri="{FF2B5EF4-FFF2-40B4-BE49-F238E27FC236}">
                <a16:creationId xmlns:a16="http://schemas.microsoft.com/office/drawing/2014/main" id="{81DF8243-8489-48AC-9CFD-71FA0E4852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2812" y="914400"/>
            <a:ext cx="7103428" cy="501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6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404500" cy="605355"/>
          </a:xfrm>
        </p:spPr>
        <p:txBody>
          <a:bodyPr>
            <a:normAutofit/>
          </a:bodyPr>
          <a:lstStyle/>
          <a:p>
            <a:pPr algn="l"/>
            <a:r>
              <a:rPr lang="en-IN" b="1" i="1" dirty="0">
                <a:solidFill>
                  <a:srgbClr val="000000"/>
                </a:solidFill>
                <a:effectLst/>
                <a:latin typeface="Helvetica Neue"/>
              </a:rPr>
              <a:t>Analyses of GENDER_CODE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6" y="1180819"/>
            <a:ext cx="4523873" cy="4514128"/>
          </a:xfrm>
        </p:spPr>
        <p:txBody>
          <a:bodyPr/>
          <a:lstStyle/>
          <a:p>
            <a:r>
              <a:rPr lang="en-US" dirty="0"/>
              <a:t>Inference:</a:t>
            </a:r>
          </a:p>
          <a:p>
            <a:r>
              <a:rPr lang="en-US" dirty="0"/>
              <a:t>1. Females are more in both the graph. They apply for loans more as compared to men.</a:t>
            </a:r>
            <a:endParaRPr lang="en-IN" dirty="0"/>
          </a:p>
        </p:txBody>
      </p:sp>
      <p:pic>
        <p:nvPicPr>
          <p:cNvPr id="4100" name="Picture 4">
            <a:extLst>
              <a:ext uri="{FF2B5EF4-FFF2-40B4-BE49-F238E27FC236}">
                <a16:creationId xmlns:a16="http://schemas.microsoft.com/office/drawing/2014/main" id="{FEA5D487-8E7D-4C5D-8BEB-1CDE6B1F44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2812" y="899160"/>
            <a:ext cx="6935787" cy="499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46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404500" cy="605355"/>
          </a:xfrm>
        </p:spPr>
        <p:txBody>
          <a:bodyPr>
            <a:normAutofit/>
          </a:bodyPr>
          <a:lstStyle/>
          <a:p>
            <a:pPr algn="l"/>
            <a:r>
              <a:rPr lang="en-US" b="1" i="1" dirty="0">
                <a:solidFill>
                  <a:srgbClr val="000000"/>
                </a:solidFill>
                <a:effectLst/>
                <a:latin typeface="Helvetica Neue"/>
              </a:rPr>
              <a:t>Analyses of OCCUPATION_TYPE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a:t>
            </a:r>
          </a:p>
          <a:p>
            <a:r>
              <a:rPr lang="en-US" dirty="0"/>
              <a:t>1. Laborers, Sales Staff, Core Staff, Managers are the highest and contributes to 50 % of the data in Defaulters and Non Defaulters.</a:t>
            </a:r>
            <a:endParaRPr lang="en-IN" dirty="0"/>
          </a:p>
        </p:txBody>
      </p:sp>
      <p:pic>
        <p:nvPicPr>
          <p:cNvPr id="5122" name="Picture 2">
            <a:extLst>
              <a:ext uri="{FF2B5EF4-FFF2-40B4-BE49-F238E27FC236}">
                <a16:creationId xmlns:a16="http://schemas.microsoft.com/office/drawing/2014/main" id="{B57CFC64-D25B-4237-AF76-7463A183A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899160"/>
            <a:ext cx="8717280" cy="516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4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404500" cy="605355"/>
          </a:xfrm>
        </p:spPr>
        <p:txBody>
          <a:bodyPr>
            <a:normAutofit/>
          </a:bodyPr>
          <a:lstStyle/>
          <a:p>
            <a:pPr algn="l"/>
            <a:r>
              <a:rPr lang="en-US" b="1" i="1" dirty="0">
                <a:solidFill>
                  <a:srgbClr val="000000"/>
                </a:solidFill>
                <a:effectLst/>
                <a:latin typeface="Helvetica Neue"/>
              </a:rPr>
              <a:t>Analyses of NAME_TYPE_SUITE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a:t>
            </a:r>
          </a:p>
          <a:p>
            <a:r>
              <a:rPr lang="en-US" dirty="0"/>
              <a:t>Mostly, there are Loan Unaccompanied in both the data.</a:t>
            </a:r>
            <a:endParaRPr lang="en-IN" dirty="0"/>
          </a:p>
        </p:txBody>
      </p:sp>
      <p:pic>
        <p:nvPicPr>
          <p:cNvPr id="6146" name="Picture 2">
            <a:extLst>
              <a:ext uri="{FF2B5EF4-FFF2-40B4-BE49-F238E27FC236}">
                <a16:creationId xmlns:a16="http://schemas.microsoft.com/office/drawing/2014/main" id="{5DC11890-B998-4123-A180-9E4E6123CC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800" y="914400"/>
            <a:ext cx="8366759" cy="489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C9EA-3FF8-498F-934F-2E79636F2F7E}"/>
              </a:ext>
            </a:extLst>
          </p:cNvPr>
          <p:cNvSpPr>
            <a:spLocks noGrp="1"/>
          </p:cNvSpPr>
          <p:nvPr>
            <p:ph type="title"/>
          </p:nvPr>
        </p:nvSpPr>
        <p:spPr>
          <a:xfrm>
            <a:off x="194420" y="0"/>
            <a:ext cx="6404500" cy="605355"/>
          </a:xfrm>
        </p:spPr>
        <p:txBody>
          <a:bodyPr>
            <a:normAutofit fontScale="90000"/>
          </a:bodyPr>
          <a:lstStyle/>
          <a:p>
            <a:pPr algn="l"/>
            <a:r>
              <a:rPr lang="en-US" b="1" i="1" dirty="0">
                <a:solidFill>
                  <a:srgbClr val="000000"/>
                </a:solidFill>
                <a:effectLst/>
                <a:latin typeface="Helvetica Neue"/>
              </a:rPr>
              <a:t>Analyses of NAME_FAMILY_STATUS Column</a:t>
            </a:r>
          </a:p>
        </p:txBody>
      </p:sp>
      <p:sp>
        <p:nvSpPr>
          <p:cNvPr id="6" name="Text Placeholder 5">
            <a:extLst>
              <a:ext uri="{FF2B5EF4-FFF2-40B4-BE49-F238E27FC236}">
                <a16:creationId xmlns:a16="http://schemas.microsoft.com/office/drawing/2014/main" id="{6AEB672C-1C4E-43C0-9545-CA6CBA05A5D5}"/>
              </a:ext>
            </a:extLst>
          </p:cNvPr>
          <p:cNvSpPr>
            <a:spLocks noGrp="1"/>
          </p:cNvSpPr>
          <p:nvPr>
            <p:ph type="body" sz="half" idx="2"/>
          </p:nvPr>
        </p:nvSpPr>
        <p:spPr>
          <a:xfrm>
            <a:off x="192507" y="1180819"/>
            <a:ext cx="3038374" cy="4514128"/>
          </a:xfrm>
        </p:spPr>
        <p:txBody>
          <a:bodyPr/>
          <a:lstStyle/>
          <a:p>
            <a:r>
              <a:rPr lang="en-US" dirty="0"/>
              <a:t>Inference: </a:t>
            </a:r>
          </a:p>
          <a:p>
            <a:r>
              <a:rPr lang="en-US" dirty="0"/>
              <a:t>1. Working professionals contribute to 50 % in Non defaulters and 61 % in defaulters.</a:t>
            </a:r>
            <a:endParaRPr lang="en-IN" dirty="0"/>
          </a:p>
        </p:txBody>
      </p:sp>
      <p:pic>
        <p:nvPicPr>
          <p:cNvPr id="7170" name="Picture 2">
            <a:extLst>
              <a:ext uri="{FF2B5EF4-FFF2-40B4-BE49-F238E27FC236}">
                <a16:creationId xmlns:a16="http://schemas.microsoft.com/office/drawing/2014/main" id="{A9217189-806C-4153-BB52-8D1CEB94FF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7120" y="990600"/>
            <a:ext cx="8061959" cy="492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6259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38</TotalTime>
  <Words>1038</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Helvetica Neue</vt:lpstr>
      <vt:lpstr>Gallery</vt:lpstr>
      <vt:lpstr>EDA Credit Assignment</vt:lpstr>
      <vt:lpstr>Target Variable </vt:lpstr>
      <vt:lpstr>UNIVARIATE ANALYSIS</vt:lpstr>
      <vt:lpstr>Analyses of INCOME Column</vt:lpstr>
      <vt:lpstr>Analyses of INCOME Column</vt:lpstr>
      <vt:lpstr>Analyses of GENDER_CODE Column</vt:lpstr>
      <vt:lpstr>Analyses of OCCUPATION_TYPE Column</vt:lpstr>
      <vt:lpstr>Analyses of NAME_TYPE_SUITE Column</vt:lpstr>
      <vt:lpstr>Analyses of NAME_FAMILY_STATUS Column</vt:lpstr>
      <vt:lpstr>Analyses of NAME_FAMILY_STATUS Column</vt:lpstr>
      <vt:lpstr>Analyses of NAME_EDUCATION_TYPE Column</vt:lpstr>
      <vt:lpstr>Analyses of WEEKDAY_APPR_PROCESS_START Column</vt:lpstr>
      <vt:lpstr>Analyses of TIME_YEARS_EMPLOYED Column</vt:lpstr>
      <vt:lpstr>Analyses of AGE Column</vt:lpstr>
      <vt:lpstr>BIVARIATE ANALYSIS</vt:lpstr>
      <vt:lpstr>Plotting AMT_INCOME_TOTAL, AMT_CREDIT, AMT_ANNUITY, AGE, TIME_YEARS_EMPLOYED columns for Non Defaulters</vt:lpstr>
      <vt:lpstr>Plotting AMT_INCOME_TOTAL, AMT_CREDIT, AMT_ANNUITY, AGE, TIME_YEARS_EMPLOYED columns for Defaulters</vt:lpstr>
      <vt:lpstr> Plotting NAME_EDUCATION_TYPE vs AMT_CREDIT Column</vt:lpstr>
      <vt:lpstr>plotting AMT_CREDIT prev vs NAME_HOUSING_TYPE Column</vt:lpstr>
      <vt:lpstr>plotting for NAME_INCOME_TYPE vs CODE_GENDER</vt:lpstr>
      <vt:lpstr>MULTIVARIATE ANALYSIS</vt:lpstr>
      <vt:lpstr>Multivariate Analysis of Continuous Columns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Credit Assignment</dc:title>
  <dc:creator>kushagra saxena</dc:creator>
  <cp:lastModifiedBy>kushagra saxena</cp:lastModifiedBy>
  <cp:revision>2</cp:revision>
  <dcterms:created xsi:type="dcterms:W3CDTF">2022-03-29T15:00:49Z</dcterms:created>
  <dcterms:modified xsi:type="dcterms:W3CDTF">2022-03-29T15:38:54Z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