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8" r:id="rId2"/>
    <p:sldId id="272" r:id="rId3"/>
    <p:sldId id="259" r:id="rId4"/>
    <p:sldId id="271" r:id="rId5"/>
    <p:sldId id="273" r:id="rId6"/>
    <p:sldId id="260" r:id="rId7"/>
    <p:sldId id="274" r:id="rId8"/>
    <p:sldId id="261" r:id="rId9"/>
    <p:sldId id="26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1E734D-B6DC-436C-B319-6E6587106D36}" v="6" dt="2025-04-03T19:54:14.5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76" autoAdjust="0"/>
    <p:restoredTop sz="92857" autoAdjust="0"/>
  </p:normalViewPr>
  <p:slideViewPr>
    <p:cSldViewPr snapToGrid="0">
      <p:cViewPr>
        <p:scale>
          <a:sx n="100" d="100"/>
          <a:sy n="100" d="100"/>
        </p:scale>
        <p:origin x="87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ishka Das" userId="4bd46d0703b891b9" providerId="LiveId" clId="{7F1E734D-B6DC-436C-B319-6E6587106D36}"/>
    <pc:docChg chg="undo custSel modSld sldOrd">
      <pc:chgData name="Tanishka Das" userId="4bd46d0703b891b9" providerId="LiveId" clId="{7F1E734D-B6DC-436C-B319-6E6587106D36}" dt="2025-04-03T19:57:21.870" v="170" actId="20578"/>
      <pc:docMkLst>
        <pc:docMk/>
      </pc:docMkLst>
      <pc:sldChg chg="addSp delSp modSp mod delAnim modAnim">
        <pc:chgData name="Tanishka Das" userId="4bd46d0703b891b9" providerId="LiveId" clId="{7F1E734D-B6DC-436C-B319-6E6587106D36}" dt="2025-04-03T19:49:59.087" v="167" actId="1076"/>
        <pc:sldMkLst>
          <pc:docMk/>
          <pc:sldMk cId="1276336723" sldId="258"/>
        </pc:sldMkLst>
        <pc:spChg chg="mod">
          <ac:chgData name="Tanishka Das" userId="4bd46d0703b891b9" providerId="LiveId" clId="{7F1E734D-B6DC-436C-B319-6E6587106D36}" dt="2025-04-03T19:47:59.937" v="165" actId="255"/>
          <ac:spMkLst>
            <pc:docMk/>
            <pc:sldMk cId="1276336723" sldId="258"/>
            <ac:spMk id="2" creationId="{32A99E95-A32E-063B-191E-4844B7FB791F}"/>
          </ac:spMkLst>
        </pc:spChg>
        <pc:spChg chg="mod">
          <ac:chgData name="Tanishka Das" userId="4bd46d0703b891b9" providerId="LiveId" clId="{7F1E734D-B6DC-436C-B319-6E6587106D36}" dt="2025-04-03T19:38:54.248" v="77" actId="1076"/>
          <ac:spMkLst>
            <pc:docMk/>
            <pc:sldMk cId="1276336723" sldId="258"/>
            <ac:spMk id="3" creationId="{3A890A2A-02AD-A8EE-A926-9190BC4BAAFE}"/>
          </ac:spMkLst>
        </pc:spChg>
        <pc:spChg chg="add del mod">
          <ac:chgData name="Tanishka Das" userId="4bd46d0703b891b9" providerId="LiveId" clId="{7F1E734D-B6DC-436C-B319-6E6587106D36}" dt="2025-04-03T19:43:09.584" v="118"/>
          <ac:spMkLst>
            <pc:docMk/>
            <pc:sldMk cId="1276336723" sldId="258"/>
            <ac:spMk id="7" creationId="{82BD16DB-227D-5C63-31C6-EF4FC1FE656D}"/>
          </ac:spMkLst>
        </pc:spChg>
        <pc:picChg chg="add del mod">
          <ac:chgData name="Tanishka Das" userId="4bd46d0703b891b9" providerId="LiveId" clId="{7F1E734D-B6DC-436C-B319-6E6587106D36}" dt="2025-04-03T19:46:09.506" v="157" actId="21"/>
          <ac:picMkLst>
            <pc:docMk/>
            <pc:sldMk cId="1276336723" sldId="258"/>
            <ac:picMk id="5" creationId="{5F1D056E-92CC-06FD-7C86-0667FC9E947A}"/>
          </ac:picMkLst>
        </pc:picChg>
        <pc:picChg chg="add mod">
          <ac:chgData name="Tanishka Das" userId="4bd46d0703b891b9" providerId="LiveId" clId="{7F1E734D-B6DC-436C-B319-6E6587106D36}" dt="2025-04-03T19:49:59.087" v="167" actId="1076"/>
          <ac:picMkLst>
            <pc:docMk/>
            <pc:sldMk cId="1276336723" sldId="258"/>
            <ac:picMk id="8" creationId="{5F1D056E-92CC-06FD-7C86-0667FC9E947A}"/>
          </ac:picMkLst>
        </pc:picChg>
      </pc:sldChg>
      <pc:sldChg chg="modAnim">
        <pc:chgData name="Tanishka Das" userId="4bd46d0703b891b9" providerId="LiveId" clId="{7F1E734D-B6DC-436C-B319-6E6587106D36}" dt="2025-04-03T19:43:26.726" v="119"/>
        <pc:sldMkLst>
          <pc:docMk/>
          <pc:sldMk cId="810098988" sldId="259"/>
        </pc:sldMkLst>
      </pc:sldChg>
      <pc:sldChg chg="addSp delSp modSp mod delAnim modAnim">
        <pc:chgData name="Tanishka Das" userId="4bd46d0703b891b9" providerId="LiveId" clId="{7F1E734D-B6DC-436C-B319-6E6587106D36}" dt="2025-04-03T19:45:34.852" v="152"/>
        <pc:sldMkLst>
          <pc:docMk/>
          <pc:sldMk cId="2106586021" sldId="260"/>
        </pc:sldMkLst>
        <pc:spChg chg="mod">
          <ac:chgData name="Tanishka Das" userId="4bd46d0703b891b9" providerId="LiveId" clId="{7F1E734D-B6DC-436C-B319-6E6587106D36}" dt="2025-04-03T19:45:18.363" v="149" actId="1076"/>
          <ac:spMkLst>
            <pc:docMk/>
            <pc:sldMk cId="2106586021" sldId="260"/>
            <ac:spMk id="2" creationId="{EB50630D-39DC-DCBE-7DDA-A88C2F30975F}"/>
          </ac:spMkLst>
        </pc:spChg>
        <pc:spChg chg="del mod">
          <ac:chgData name="Tanishka Das" userId="4bd46d0703b891b9" providerId="LiveId" clId="{7F1E734D-B6DC-436C-B319-6E6587106D36}" dt="2025-04-03T19:44:38.968" v="134" actId="478"/>
          <ac:spMkLst>
            <pc:docMk/>
            <pc:sldMk cId="2106586021" sldId="260"/>
            <ac:spMk id="17" creationId="{F8C17423-396D-A02D-EBFB-1422675590D6}"/>
          </ac:spMkLst>
        </pc:spChg>
        <pc:picChg chg="del">
          <ac:chgData name="Tanishka Das" userId="4bd46d0703b891b9" providerId="LiveId" clId="{7F1E734D-B6DC-436C-B319-6E6587106D36}" dt="2025-04-03T19:44:48.033" v="137" actId="478"/>
          <ac:picMkLst>
            <pc:docMk/>
            <pc:sldMk cId="2106586021" sldId="260"/>
            <ac:picMk id="4" creationId="{4D57A1C4-2C9A-7989-EC02-21ADA0478C45}"/>
          </ac:picMkLst>
        </pc:picChg>
        <pc:picChg chg="del mod">
          <ac:chgData name="Tanishka Das" userId="4bd46d0703b891b9" providerId="LiveId" clId="{7F1E734D-B6DC-436C-B319-6E6587106D36}" dt="2025-04-03T19:44:41.732" v="135" actId="478"/>
          <ac:picMkLst>
            <pc:docMk/>
            <pc:sldMk cId="2106586021" sldId="260"/>
            <ac:picMk id="7" creationId="{00000000-0000-0000-0000-000000000000}"/>
          </ac:picMkLst>
        </pc:picChg>
        <pc:picChg chg="del mod">
          <ac:chgData name="Tanishka Das" userId="4bd46d0703b891b9" providerId="LiveId" clId="{7F1E734D-B6DC-436C-B319-6E6587106D36}" dt="2025-04-03T19:44:38.968" v="134" actId="478"/>
          <ac:picMkLst>
            <pc:docMk/>
            <pc:sldMk cId="2106586021" sldId="260"/>
            <ac:picMk id="11" creationId="{B9002852-3D75-9578-B866-EC9057800ED9}"/>
          </ac:picMkLst>
        </pc:picChg>
        <pc:picChg chg="del mod">
          <ac:chgData name="Tanishka Das" userId="4bd46d0703b891b9" providerId="LiveId" clId="{7F1E734D-B6DC-436C-B319-6E6587106D36}" dt="2025-04-03T19:44:45.910" v="136" actId="478"/>
          <ac:picMkLst>
            <pc:docMk/>
            <pc:sldMk cId="2106586021" sldId="260"/>
            <ac:picMk id="13" creationId="{00000000-0000-0000-0000-000000000000}"/>
          </ac:picMkLst>
        </pc:picChg>
        <pc:picChg chg="del">
          <ac:chgData name="Tanishka Das" userId="4bd46d0703b891b9" providerId="LiveId" clId="{7F1E734D-B6DC-436C-B319-6E6587106D36}" dt="2025-04-03T19:44:38.968" v="134" actId="478"/>
          <ac:picMkLst>
            <pc:docMk/>
            <pc:sldMk cId="2106586021" sldId="260"/>
            <ac:picMk id="14" creationId="{00000000-0000-0000-0000-000000000000}"/>
          </ac:picMkLst>
        </pc:picChg>
        <pc:picChg chg="add mod modCrop">
          <ac:chgData name="Tanishka Das" userId="4bd46d0703b891b9" providerId="LiveId" clId="{7F1E734D-B6DC-436C-B319-6E6587106D36}" dt="2025-04-03T19:45:20.748" v="150" actId="1076"/>
          <ac:picMkLst>
            <pc:docMk/>
            <pc:sldMk cId="2106586021" sldId="260"/>
            <ac:picMk id="22" creationId="{C0670044-E42A-EEF8-698F-8CDC20CD7214}"/>
          </ac:picMkLst>
        </pc:picChg>
        <pc:picChg chg="del mod">
          <ac:chgData name="Tanishka Das" userId="4bd46d0703b891b9" providerId="LiveId" clId="{7F1E734D-B6DC-436C-B319-6E6587106D36}" dt="2025-04-03T19:44:38.968" v="134" actId="478"/>
          <ac:picMkLst>
            <pc:docMk/>
            <pc:sldMk cId="2106586021" sldId="260"/>
            <ac:picMk id="61" creationId="{7DD32FCA-E4FC-B92B-BE90-5716F024024B}"/>
          </ac:picMkLst>
        </pc:picChg>
        <pc:picChg chg="del mod">
          <ac:chgData name="Tanishka Das" userId="4bd46d0703b891b9" providerId="LiveId" clId="{7F1E734D-B6DC-436C-B319-6E6587106D36}" dt="2025-04-03T19:44:38.968" v="134" actId="478"/>
          <ac:picMkLst>
            <pc:docMk/>
            <pc:sldMk cId="2106586021" sldId="260"/>
            <ac:picMk id="3082" creationId="{00000000-0000-0000-0000-000000000000}"/>
          </ac:picMkLst>
        </pc:picChg>
        <pc:picChg chg="del mod">
          <ac:chgData name="Tanishka Das" userId="4bd46d0703b891b9" providerId="LiveId" clId="{7F1E734D-B6DC-436C-B319-6E6587106D36}" dt="2025-04-03T19:44:38.968" v="134" actId="478"/>
          <ac:picMkLst>
            <pc:docMk/>
            <pc:sldMk cId="2106586021" sldId="260"/>
            <ac:picMk id="3086" creationId="{00000000-0000-0000-0000-000000000000}"/>
          </ac:picMkLst>
        </pc:picChg>
        <pc:picChg chg="del mod">
          <ac:chgData name="Tanishka Das" userId="4bd46d0703b891b9" providerId="LiveId" clId="{7F1E734D-B6DC-436C-B319-6E6587106D36}" dt="2025-04-03T19:44:49.798" v="138" actId="478"/>
          <ac:picMkLst>
            <pc:docMk/>
            <pc:sldMk cId="2106586021" sldId="260"/>
            <ac:picMk id="3088" creationId="{00000000-0000-0000-0000-000000000000}"/>
          </ac:picMkLst>
        </pc:picChg>
        <pc:picChg chg="del mod">
          <ac:chgData name="Tanishka Das" userId="4bd46d0703b891b9" providerId="LiveId" clId="{7F1E734D-B6DC-436C-B319-6E6587106D36}" dt="2025-04-03T19:44:38.968" v="134" actId="478"/>
          <ac:picMkLst>
            <pc:docMk/>
            <pc:sldMk cId="2106586021" sldId="260"/>
            <ac:picMk id="3090" creationId="{00000000-0000-0000-0000-000000000000}"/>
          </ac:picMkLst>
        </pc:picChg>
        <pc:picChg chg="del">
          <ac:chgData name="Tanishka Das" userId="4bd46d0703b891b9" providerId="LiveId" clId="{7F1E734D-B6DC-436C-B319-6E6587106D36}" dt="2025-04-03T19:44:38.968" v="134" actId="478"/>
          <ac:picMkLst>
            <pc:docMk/>
            <pc:sldMk cId="2106586021" sldId="260"/>
            <ac:picMk id="3092" creationId="{00000000-0000-0000-0000-000000000000}"/>
          </ac:picMkLst>
        </pc:picChg>
      </pc:sldChg>
      <pc:sldChg chg="ord modAnim">
        <pc:chgData name="Tanishka Das" userId="4bd46d0703b891b9" providerId="LiveId" clId="{7F1E734D-B6DC-436C-B319-6E6587106D36}" dt="2025-04-03T19:57:21.870" v="170" actId="20578"/>
        <pc:sldMkLst>
          <pc:docMk/>
          <pc:sldMk cId="63485980" sldId="261"/>
        </pc:sldMkLst>
      </pc:sldChg>
      <pc:sldChg chg="modSp modAnim">
        <pc:chgData name="Tanishka Das" userId="4bd46d0703b891b9" providerId="LiveId" clId="{7F1E734D-B6DC-436C-B319-6E6587106D36}" dt="2025-04-03T19:47:39.773" v="164" actId="403"/>
        <pc:sldMkLst>
          <pc:docMk/>
          <pc:sldMk cId="3891153189" sldId="262"/>
        </pc:sldMkLst>
        <pc:spChg chg="mod">
          <ac:chgData name="Tanishka Das" userId="4bd46d0703b891b9" providerId="LiveId" clId="{7F1E734D-B6DC-436C-B319-6E6587106D36}" dt="2025-04-03T19:47:39.773" v="164" actId="403"/>
          <ac:spMkLst>
            <pc:docMk/>
            <pc:sldMk cId="3891153189" sldId="262"/>
            <ac:spMk id="2" creationId="{7B0AF160-91C0-4CFB-1B21-233E72F07E4B}"/>
          </ac:spMkLst>
        </pc:spChg>
      </pc:sldChg>
      <pc:sldChg chg="modAnim">
        <pc:chgData name="Tanishka Das" userId="4bd46d0703b891b9" providerId="LiveId" clId="{7F1E734D-B6DC-436C-B319-6E6587106D36}" dt="2025-04-03T19:43:41.600" v="122"/>
        <pc:sldMkLst>
          <pc:docMk/>
          <pc:sldMk cId="2337724151" sldId="271"/>
        </pc:sldMkLst>
      </pc:sldChg>
      <pc:sldChg chg="modSp mod">
        <pc:chgData name="Tanishka Das" userId="4bd46d0703b891b9" providerId="LiveId" clId="{7F1E734D-B6DC-436C-B319-6E6587106D36}" dt="2025-04-03T19:47:27.656" v="163" actId="1076"/>
        <pc:sldMkLst>
          <pc:docMk/>
          <pc:sldMk cId="1093792617" sldId="272"/>
        </pc:sldMkLst>
        <pc:spChg chg="mod">
          <ac:chgData name="Tanishka Das" userId="4bd46d0703b891b9" providerId="LiveId" clId="{7F1E734D-B6DC-436C-B319-6E6587106D36}" dt="2025-04-03T19:47:27.656" v="163" actId="1076"/>
          <ac:spMkLst>
            <pc:docMk/>
            <pc:sldMk cId="1093792617" sldId="272"/>
            <ac:spMk id="2" creationId="{B77ECC2E-A4B6-870B-656B-4AE97F9F5A9C}"/>
          </ac:spMkLst>
        </pc:spChg>
      </pc:sldChg>
      <pc:sldChg chg="modAnim">
        <pc:chgData name="Tanishka Das" userId="4bd46d0703b891b9" providerId="LiveId" clId="{7F1E734D-B6DC-436C-B319-6E6587106D36}" dt="2025-04-03T19:43:45.820" v="123"/>
        <pc:sldMkLst>
          <pc:docMk/>
          <pc:sldMk cId="2215951478" sldId="273"/>
        </pc:sldMkLst>
      </pc:sldChg>
      <pc:sldChg chg="modAnim">
        <pc:chgData name="Tanishka Das" userId="4bd46d0703b891b9" providerId="LiveId" clId="{7F1E734D-B6DC-436C-B319-6E6587106D36}" dt="2025-04-03T19:45:42.776" v="153"/>
        <pc:sldMkLst>
          <pc:docMk/>
          <pc:sldMk cId="1594121808" sldId="2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7BF15-4FD3-49DF-86F0-72A6D85B5BB2}" type="datetimeFigureOut">
              <a:rPr lang="en-IN" smtClean="0"/>
              <a:t>03-04-2025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B95333-AA51-4885-8369-C04BA3EA75B4}" type="slidenum">
              <a:rPr lang="en-IN" smtClean="0"/>
              <a:t>‹#›</a:t>
            </a:fld>
            <a:endParaRPr lang="en-IN"/>
          </a:p>
        </p:txBody>
      </p:sp>
    </p:spTree>
    <p:extLst>
      <p:ext uri="{BB962C8B-B14F-4D97-AF65-F5344CB8AC3E}">
        <p14:creationId xmlns:p14="http://schemas.microsoft.com/office/powerpoint/2010/main" val="1326686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a:t>Scenario:</a:t>
            </a:r>
            <a:br>
              <a:rPr lang="en-US"/>
            </a:br>
            <a:r>
              <a:rPr lang="en-US"/>
              <a:t>Imagine a fast-growing </a:t>
            </a:r>
            <a:r>
              <a:rPr lang="en-US" b="1"/>
              <a:t>tech company</a:t>
            </a:r>
            <a:r>
              <a:rPr lang="en-US"/>
              <a:t>, </a:t>
            </a:r>
            <a:r>
              <a:rPr lang="en-US" b="1"/>
              <a:t>"</a:t>
            </a:r>
            <a:r>
              <a:rPr lang="en-US" b="1" err="1"/>
              <a:t>TechNova</a:t>
            </a:r>
            <a:r>
              <a:rPr lang="en-US" b="1"/>
              <a:t> Solutions"</a:t>
            </a:r>
            <a:r>
              <a:rPr lang="en-US"/>
              <a:t>, that aims to increase diversity and improve mentorship programs for its workforce. Despite implementing mentorship initiatives, the company faces challenges in connecting women employees with suitable mentors, especially those from different cultural, linguistic, or professional backgrounds. Additionally, employees with </a:t>
            </a:r>
            <a:r>
              <a:rPr lang="en-US" b="1"/>
              <a:t>speech or hearing impairments</a:t>
            </a:r>
            <a:r>
              <a:rPr lang="en-US"/>
              <a:t> struggle to participate effectively in mentorship sessions.</a:t>
            </a:r>
          </a:p>
          <a:p>
            <a:r>
              <a:rPr lang="en-US"/>
              <a:t>To address these issues, </a:t>
            </a:r>
            <a:r>
              <a:rPr lang="en-US" b="1" err="1"/>
              <a:t>TechNova</a:t>
            </a:r>
            <a:r>
              <a:rPr lang="en-US" b="1"/>
              <a:t> Solutions</a:t>
            </a:r>
            <a:r>
              <a:rPr lang="en-US"/>
              <a:t> adopts </a:t>
            </a:r>
            <a:r>
              <a:rPr lang="en-US" b="1"/>
              <a:t>EmpowerHer</a:t>
            </a:r>
            <a:r>
              <a:rPr lang="en-US"/>
              <a:t>, a comprehensive mentorship platform designed to create impactful connections through </a:t>
            </a:r>
            <a:r>
              <a:rPr lang="en-US" b="1"/>
              <a:t>AI-powered guidance</a:t>
            </a:r>
            <a:r>
              <a:rPr lang="en-US"/>
              <a:t>, </a:t>
            </a:r>
            <a:r>
              <a:rPr lang="en-US" b="1"/>
              <a:t>personalized support</a:t>
            </a:r>
            <a:r>
              <a:rPr lang="en-US"/>
              <a:t>, and </a:t>
            </a:r>
            <a:r>
              <a:rPr lang="en-US" b="1"/>
              <a:t>inclusive features</a:t>
            </a:r>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br>
              <a:rPr lang="en-IN" b="1"/>
            </a:br>
            <a:r>
              <a:rPr lang="en-IN" b="1"/>
              <a:t>Why </a:t>
            </a:r>
            <a:r>
              <a:rPr lang="en-IN" b="1" err="1"/>
              <a:t>EmpowerHer</a:t>
            </a:r>
            <a:r>
              <a:rPr lang="en-IN" b="1"/>
              <a:t>: </a:t>
            </a:r>
            <a:br>
              <a:rPr lang="en-IN"/>
            </a:br>
            <a:r>
              <a:rPr lang="en-US" err="1"/>
              <a:t>TechNova</a:t>
            </a:r>
            <a:r>
              <a:rPr lang="en-US"/>
              <a:t> Solutions faces a talent development gap where women employees struggle to find relevant mentors and guidance. EmpowerHer offers a </a:t>
            </a:r>
            <a:r>
              <a:rPr lang="en-US" b="1"/>
              <a:t>personalized mentorship platform</a:t>
            </a:r>
            <a:r>
              <a:rPr lang="en-US"/>
              <a:t> with secure login, profile management, and career-focused recommendations. Its modern UI ensures ease of use for all employees, making mentorship more accessible and impactful.</a:t>
            </a:r>
          </a:p>
          <a:p>
            <a:br>
              <a:rPr lang="en-IN"/>
            </a:br>
            <a:endParaRPr lang="en-IN"/>
          </a:p>
        </p:txBody>
      </p:sp>
      <p:sp>
        <p:nvSpPr>
          <p:cNvPr id="4" name="Slide Number Placeholder 3"/>
          <p:cNvSpPr>
            <a:spLocks noGrp="1"/>
          </p:cNvSpPr>
          <p:nvPr>
            <p:ph type="sldNum" sz="quarter" idx="5"/>
          </p:nvPr>
        </p:nvSpPr>
        <p:spPr/>
        <p:txBody>
          <a:bodyPr/>
          <a:lstStyle/>
          <a:p>
            <a:fld id="{BD6FE54B-D8BF-477B-9242-FB68AD388EC5}" type="slidenum">
              <a:rPr lang="en-IN" smtClean="0"/>
              <a:t>1</a:t>
            </a:fld>
            <a:endParaRPr lang="en-IN"/>
          </a:p>
        </p:txBody>
      </p:sp>
    </p:spTree>
    <p:extLst>
      <p:ext uri="{BB962C8B-B14F-4D97-AF65-F5344CB8AC3E}">
        <p14:creationId xmlns:p14="http://schemas.microsoft.com/office/powerpoint/2010/main" val="190754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6FE54B-D8BF-477B-9242-FB68AD388EC5}" type="slidenum">
              <a:rPr lang="en-IN" smtClean="0"/>
              <a:t>3</a:t>
            </a:fld>
            <a:endParaRPr lang="en-IN"/>
          </a:p>
        </p:txBody>
      </p:sp>
    </p:spTree>
    <p:extLst>
      <p:ext uri="{BB962C8B-B14F-4D97-AF65-F5344CB8AC3E}">
        <p14:creationId xmlns:p14="http://schemas.microsoft.com/office/powerpoint/2010/main" val="682586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6FE54B-D8BF-477B-9242-FB68AD388EC5}" type="slidenum">
              <a:rPr lang="en-IN" smtClean="0"/>
              <a:t>6</a:t>
            </a:fld>
            <a:endParaRPr lang="en-IN"/>
          </a:p>
        </p:txBody>
      </p:sp>
    </p:spTree>
    <p:extLst>
      <p:ext uri="{BB962C8B-B14F-4D97-AF65-F5344CB8AC3E}">
        <p14:creationId xmlns:p14="http://schemas.microsoft.com/office/powerpoint/2010/main" val="2255265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IN" sz="1200" b="1" dirty="0">
                <a:latin typeface="Times New Roman" panose="02020603050405020304" pitchFamily="18" charset="0"/>
                <a:cs typeface="Times New Roman" panose="02020603050405020304" pitchFamily="18" charset="0"/>
              </a:rPr>
              <a:t>1️⃣ Enhanced Transparency &amp; Traceability</a:t>
            </a:r>
          </a:p>
          <a:p>
            <a:pPr>
              <a:buNone/>
            </a:pPr>
            <a:r>
              <a:rPr lang="en-IN" sz="1200" dirty="0">
                <a:latin typeface="Times New Roman" panose="02020603050405020304" pitchFamily="18" charset="0"/>
                <a:cs typeface="Times New Roman" panose="02020603050405020304" pitchFamily="18" charset="0"/>
              </a:rPr>
              <a:t> Real-time tracking of drugs from raw materials to the end consumer.</a:t>
            </a:r>
            <a:br>
              <a:rPr lang="en-IN" sz="1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Immutable blockchain ledger prevents data manipulation.</a:t>
            </a:r>
            <a:br>
              <a:rPr lang="en-IN" sz="1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Stakeholders (manufacturers, distributors, regulators) have full visibility.</a:t>
            </a:r>
          </a:p>
          <a:p>
            <a:pPr>
              <a:buNone/>
            </a:pPr>
            <a:r>
              <a:rPr lang="en-IN" sz="1200" b="1" dirty="0">
                <a:latin typeface="Times New Roman" panose="02020603050405020304" pitchFamily="18" charset="0"/>
                <a:cs typeface="Times New Roman" panose="02020603050405020304" pitchFamily="18" charset="0"/>
              </a:rPr>
              <a:t>2️⃣ Counterfeit Prevention &amp; Fraud Reduction</a:t>
            </a:r>
          </a:p>
          <a:p>
            <a:pPr>
              <a:buNone/>
            </a:pPr>
            <a:r>
              <a:rPr lang="en-IN" sz="1200" dirty="0">
                <a:latin typeface="Times New Roman" panose="02020603050405020304" pitchFamily="18" charset="0"/>
                <a:cs typeface="Times New Roman" panose="02020603050405020304" pitchFamily="18" charset="0"/>
              </a:rPr>
              <a:t>Ensures only </a:t>
            </a:r>
            <a:r>
              <a:rPr lang="en-IN" sz="1200" b="1" dirty="0">
                <a:latin typeface="Times New Roman" panose="02020603050405020304" pitchFamily="18" charset="0"/>
                <a:cs typeface="Times New Roman" panose="02020603050405020304" pitchFamily="18" charset="0"/>
              </a:rPr>
              <a:t>genuine drugs</a:t>
            </a:r>
            <a:r>
              <a:rPr lang="en-IN" sz="1200" dirty="0">
                <a:latin typeface="Times New Roman" panose="02020603050405020304" pitchFamily="18" charset="0"/>
                <a:cs typeface="Times New Roman" panose="02020603050405020304" pitchFamily="18" charset="0"/>
              </a:rPr>
              <a:t> enter the supply chain.</a:t>
            </a:r>
            <a:br>
              <a:rPr lang="en-IN" sz="1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Smart contracts </a:t>
            </a:r>
            <a:r>
              <a:rPr lang="en-IN" sz="1200" b="1" dirty="0">
                <a:latin typeface="Times New Roman" panose="02020603050405020304" pitchFamily="18" charset="0"/>
                <a:cs typeface="Times New Roman" panose="02020603050405020304" pitchFamily="18" charset="0"/>
              </a:rPr>
              <a:t>automate verification</a:t>
            </a:r>
            <a:r>
              <a:rPr lang="en-IN" sz="1200" dirty="0">
                <a:latin typeface="Times New Roman" panose="02020603050405020304" pitchFamily="18" charset="0"/>
                <a:cs typeface="Times New Roman" panose="02020603050405020304" pitchFamily="18" charset="0"/>
              </a:rPr>
              <a:t>, reducing human error.</a:t>
            </a:r>
            <a:br>
              <a:rPr lang="en-IN" sz="1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Protects </a:t>
            </a:r>
            <a:r>
              <a:rPr lang="en-IN" sz="1200" b="1" dirty="0">
                <a:latin typeface="Times New Roman" panose="02020603050405020304" pitchFamily="18" charset="0"/>
                <a:cs typeface="Times New Roman" panose="02020603050405020304" pitchFamily="18" charset="0"/>
              </a:rPr>
              <a:t>brand reputation</a:t>
            </a:r>
            <a:r>
              <a:rPr lang="en-IN" sz="1200" dirty="0">
                <a:latin typeface="Times New Roman" panose="02020603050405020304" pitchFamily="18" charset="0"/>
                <a:cs typeface="Times New Roman" panose="02020603050405020304" pitchFamily="18" charset="0"/>
              </a:rPr>
              <a:t> by eliminating counterfeit risks.</a:t>
            </a:r>
          </a:p>
          <a:p>
            <a:pPr>
              <a:buNone/>
            </a:pPr>
            <a:r>
              <a:rPr lang="en-IN" sz="1200" b="1" dirty="0">
                <a:latin typeface="Times New Roman" panose="02020603050405020304" pitchFamily="18" charset="0"/>
                <a:cs typeface="Times New Roman" panose="02020603050405020304" pitchFamily="18" charset="0"/>
              </a:rPr>
              <a:t>3️⃣ Regulatory Compliance &amp; Audit Readiness</a:t>
            </a:r>
          </a:p>
          <a:p>
            <a:pPr>
              <a:buNone/>
            </a:pPr>
            <a:r>
              <a:rPr lang="en-IN" sz="1200" dirty="0">
                <a:latin typeface="Times New Roman" panose="02020603050405020304" pitchFamily="18" charset="0"/>
                <a:cs typeface="Times New Roman" panose="02020603050405020304" pitchFamily="18" charset="0"/>
              </a:rPr>
              <a:t>Complies with </a:t>
            </a:r>
            <a:r>
              <a:rPr lang="en-IN" sz="1200" b="1" dirty="0">
                <a:latin typeface="Times New Roman" panose="02020603050405020304" pitchFamily="18" charset="0"/>
                <a:cs typeface="Times New Roman" panose="02020603050405020304" pitchFamily="18" charset="0"/>
              </a:rPr>
              <a:t>DSCSA, FMD, WHO</a:t>
            </a:r>
            <a:r>
              <a:rPr lang="en-IN" sz="1200" dirty="0">
                <a:latin typeface="Times New Roman" panose="02020603050405020304" pitchFamily="18" charset="0"/>
                <a:cs typeface="Times New Roman" panose="02020603050405020304" pitchFamily="18" charset="0"/>
              </a:rPr>
              <a:t> guidelines.</a:t>
            </a:r>
            <a:br>
              <a:rPr lang="en-IN" sz="1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 Reduces </a:t>
            </a:r>
            <a:r>
              <a:rPr lang="en-IN" sz="1200" b="1" dirty="0">
                <a:latin typeface="Times New Roman" panose="02020603050405020304" pitchFamily="18" charset="0"/>
                <a:cs typeface="Times New Roman" panose="02020603050405020304" pitchFamily="18" charset="0"/>
              </a:rPr>
              <a:t>compliance costs</a:t>
            </a:r>
            <a:r>
              <a:rPr lang="en-IN" sz="1200" dirty="0">
                <a:latin typeface="Times New Roman" panose="02020603050405020304" pitchFamily="18" charset="0"/>
                <a:cs typeface="Times New Roman" panose="02020603050405020304" pitchFamily="18" charset="0"/>
              </a:rPr>
              <a:t> and minimizes risks of penalties/fines.</a:t>
            </a:r>
          </a:p>
          <a:p>
            <a:pPr>
              <a:buNone/>
            </a:pPr>
            <a:r>
              <a:rPr lang="en-IN" sz="1200" b="1" dirty="0">
                <a:latin typeface="Times New Roman" panose="02020603050405020304" pitchFamily="18" charset="0"/>
                <a:cs typeface="Times New Roman" panose="02020603050405020304" pitchFamily="18" charset="0"/>
              </a:rPr>
              <a:t>4️⃣ Improved Operational Efficiency &amp; Cost Savings</a:t>
            </a:r>
          </a:p>
          <a:p>
            <a:pPr>
              <a:buNone/>
            </a:pPr>
            <a:r>
              <a:rPr lang="en-IN" sz="1200" dirty="0">
                <a:latin typeface="Times New Roman" panose="02020603050405020304" pitchFamily="18" charset="0"/>
                <a:cs typeface="Times New Roman" panose="02020603050405020304" pitchFamily="18" charset="0"/>
              </a:rPr>
              <a:t> Eliminates </a:t>
            </a:r>
            <a:r>
              <a:rPr lang="en-IN" sz="1200" b="1" dirty="0">
                <a:latin typeface="Times New Roman" panose="02020603050405020304" pitchFamily="18" charset="0"/>
                <a:cs typeface="Times New Roman" panose="02020603050405020304" pitchFamily="18" charset="0"/>
              </a:rPr>
              <a:t>paper-based tracking</a:t>
            </a:r>
            <a:r>
              <a:rPr lang="en-IN" sz="1200" dirty="0">
                <a:latin typeface="Times New Roman" panose="02020603050405020304" pitchFamily="18" charset="0"/>
                <a:cs typeface="Times New Roman" panose="02020603050405020304" pitchFamily="18" charset="0"/>
              </a:rPr>
              <a:t> and manual verification.</a:t>
            </a:r>
            <a:br>
              <a:rPr lang="en-IN" sz="1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Minimizes financial losses from </a:t>
            </a:r>
            <a:r>
              <a:rPr lang="en-IN" sz="1200" b="1" dirty="0">
                <a:latin typeface="Times New Roman" panose="02020603050405020304" pitchFamily="18" charset="0"/>
                <a:cs typeface="Times New Roman" panose="02020603050405020304" pitchFamily="18" charset="0"/>
              </a:rPr>
              <a:t>fraud, recalls, and theft</a:t>
            </a:r>
            <a:r>
              <a:rPr lang="en-IN" sz="1200" dirty="0">
                <a:latin typeface="Times New Roman" panose="02020603050405020304" pitchFamily="18" charset="0"/>
                <a:cs typeface="Times New Roman" panose="02020603050405020304" pitchFamily="18" charset="0"/>
              </a:rPr>
              <a:t>.</a:t>
            </a:r>
          </a:p>
          <a:p>
            <a:pPr>
              <a:buNone/>
            </a:pPr>
            <a:r>
              <a:rPr lang="en-IN" sz="1200" b="1" dirty="0">
                <a:latin typeface="Times New Roman" panose="02020603050405020304" pitchFamily="18" charset="0"/>
                <a:cs typeface="Times New Roman" panose="02020603050405020304" pitchFamily="18" charset="0"/>
              </a:rPr>
              <a:t>5️⃣ Consumer Trust &amp; Safety</a:t>
            </a:r>
            <a:br>
              <a:rPr lang="en-IN" sz="1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Reduces public health risks by ensuring </a:t>
            </a:r>
            <a:r>
              <a:rPr lang="en-IN" sz="1200" b="1" dirty="0">
                <a:latin typeface="Times New Roman" panose="02020603050405020304" pitchFamily="18" charset="0"/>
                <a:cs typeface="Times New Roman" panose="02020603050405020304" pitchFamily="18" charset="0"/>
              </a:rPr>
              <a:t>safe, verified medication</a:t>
            </a:r>
            <a:r>
              <a:rPr lang="en-IN" sz="1200" dirty="0">
                <a:latin typeface="Times New Roman" panose="02020603050405020304" pitchFamily="18" charset="0"/>
                <a:cs typeface="Times New Roman" panose="02020603050405020304" pitchFamily="18" charset="0"/>
              </a:rPr>
              <a:t>.</a:t>
            </a:r>
            <a:br>
              <a:rPr lang="en-IN" sz="1200" dirty="0">
                <a:latin typeface="Times New Roman" panose="02020603050405020304" pitchFamily="18" charset="0"/>
                <a:cs typeface="Times New Roman" panose="02020603050405020304" pitchFamily="18" charset="0"/>
              </a:rPr>
            </a:br>
            <a:r>
              <a:rPr lang="en-IN" sz="1200" dirty="0">
                <a:latin typeface="Times New Roman" panose="02020603050405020304" pitchFamily="18" charset="0"/>
                <a:cs typeface="Times New Roman" panose="02020603050405020304" pitchFamily="18" charset="0"/>
              </a:rPr>
              <a:t>Increases customer confidence in pharmaceutical brands.</a:t>
            </a:r>
          </a:p>
          <a:p>
            <a:endParaRPr lang="en-IN" dirty="0"/>
          </a:p>
        </p:txBody>
      </p:sp>
      <p:sp>
        <p:nvSpPr>
          <p:cNvPr id="4" name="Slide Number Placeholder 3"/>
          <p:cNvSpPr>
            <a:spLocks noGrp="1"/>
          </p:cNvSpPr>
          <p:nvPr>
            <p:ph type="sldNum" sz="quarter" idx="5"/>
          </p:nvPr>
        </p:nvSpPr>
        <p:spPr/>
        <p:txBody>
          <a:bodyPr/>
          <a:lstStyle/>
          <a:p>
            <a:fld id="{DAB95333-AA51-4885-8369-C04BA3EA75B4}" type="slidenum">
              <a:rPr lang="en-IN" smtClean="0"/>
              <a:t>7</a:t>
            </a:fld>
            <a:endParaRPr lang="en-IN"/>
          </a:p>
        </p:txBody>
      </p:sp>
    </p:spTree>
    <p:extLst>
      <p:ext uri="{BB962C8B-B14F-4D97-AF65-F5344CB8AC3E}">
        <p14:creationId xmlns:p14="http://schemas.microsoft.com/office/powerpoint/2010/main" val="775339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AB95333-AA51-4885-8369-C04BA3EA75B4}" type="slidenum">
              <a:rPr lang="en-IN" smtClean="0"/>
              <a:t>8</a:t>
            </a:fld>
            <a:endParaRPr lang="en-IN"/>
          </a:p>
        </p:txBody>
      </p:sp>
    </p:spTree>
    <p:extLst>
      <p:ext uri="{BB962C8B-B14F-4D97-AF65-F5344CB8AC3E}">
        <p14:creationId xmlns:p14="http://schemas.microsoft.com/office/powerpoint/2010/main" val="314040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D6FE54B-D8BF-477B-9242-FB68AD388EC5}" type="slidenum">
              <a:rPr lang="en-IN" smtClean="0"/>
              <a:t>9</a:t>
            </a:fld>
            <a:endParaRPr lang="en-IN"/>
          </a:p>
        </p:txBody>
      </p:sp>
    </p:spTree>
    <p:extLst>
      <p:ext uri="{BB962C8B-B14F-4D97-AF65-F5344CB8AC3E}">
        <p14:creationId xmlns:p14="http://schemas.microsoft.com/office/powerpoint/2010/main" val="36364890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55641FF-D327-47D8-AFC5-9370547DF9A6}" type="datetimeFigureOut">
              <a:rPr lang="en-IN" smtClean="0"/>
              <a:t>03-04-2025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9D66F48-AC99-4FE4-B7B9-E2075EBBE13D}" type="slidenum">
              <a:rPr lang="en-IN" smtClean="0"/>
              <a:t>‹#›</a:t>
            </a:fld>
            <a:endParaRPr lang="en-IN"/>
          </a:p>
        </p:txBody>
      </p:sp>
    </p:spTree>
    <p:extLst>
      <p:ext uri="{BB962C8B-B14F-4D97-AF65-F5344CB8AC3E}">
        <p14:creationId xmlns:p14="http://schemas.microsoft.com/office/powerpoint/2010/main" val="638253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5641FF-D327-47D8-AFC5-9370547DF9A6}"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D66F48-AC99-4FE4-B7B9-E2075EBBE13D}" type="slidenum">
              <a:rPr lang="en-IN" smtClean="0"/>
              <a:t>‹#›</a:t>
            </a:fld>
            <a:endParaRPr lang="en-IN"/>
          </a:p>
        </p:txBody>
      </p:sp>
    </p:spTree>
    <p:extLst>
      <p:ext uri="{BB962C8B-B14F-4D97-AF65-F5344CB8AC3E}">
        <p14:creationId xmlns:p14="http://schemas.microsoft.com/office/powerpoint/2010/main" val="3484849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55641FF-D327-47D8-AFC5-9370547DF9A6}"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D66F48-AC99-4FE4-B7B9-E2075EBBE13D}" type="slidenum">
              <a:rPr lang="en-IN" smtClean="0"/>
              <a:t>‹#›</a:t>
            </a:fld>
            <a:endParaRPr lang="en-IN"/>
          </a:p>
        </p:txBody>
      </p:sp>
    </p:spTree>
    <p:extLst>
      <p:ext uri="{BB962C8B-B14F-4D97-AF65-F5344CB8AC3E}">
        <p14:creationId xmlns:p14="http://schemas.microsoft.com/office/powerpoint/2010/main" val="3762464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55641FF-D327-47D8-AFC5-9370547DF9A6}"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D66F48-AC99-4FE4-B7B9-E2075EBBE13D}" type="slidenum">
              <a:rPr lang="en-IN" smtClean="0"/>
              <a:t>‹#›</a:t>
            </a:fld>
            <a:endParaRPr lang="en-IN"/>
          </a:p>
        </p:txBody>
      </p:sp>
    </p:spTree>
    <p:extLst>
      <p:ext uri="{BB962C8B-B14F-4D97-AF65-F5344CB8AC3E}">
        <p14:creationId xmlns:p14="http://schemas.microsoft.com/office/powerpoint/2010/main" val="2387991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641FF-D327-47D8-AFC5-9370547DF9A6}"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D66F48-AC99-4FE4-B7B9-E2075EBBE13D}" type="slidenum">
              <a:rPr lang="en-IN" smtClean="0"/>
              <a:t>‹#›</a:t>
            </a:fld>
            <a:endParaRPr lang="en-IN"/>
          </a:p>
        </p:txBody>
      </p:sp>
    </p:spTree>
    <p:extLst>
      <p:ext uri="{BB962C8B-B14F-4D97-AF65-F5344CB8AC3E}">
        <p14:creationId xmlns:p14="http://schemas.microsoft.com/office/powerpoint/2010/main" val="14038275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55641FF-D327-47D8-AFC5-9370547DF9A6}" type="datetimeFigureOut">
              <a:rPr lang="en-IN" smtClean="0"/>
              <a:t>03-04-2025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D66F48-AC99-4FE4-B7B9-E2075EBBE13D}" type="slidenum">
              <a:rPr lang="en-IN" smtClean="0"/>
              <a:t>‹#›</a:t>
            </a:fld>
            <a:endParaRPr lang="en-IN"/>
          </a:p>
        </p:txBody>
      </p:sp>
    </p:spTree>
    <p:extLst>
      <p:ext uri="{BB962C8B-B14F-4D97-AF65-F5344CB8AC3E}">
        <p14:creationId xmlns:p14="http://schemas.microsoft.com/office/powerpoint/2010/main" val="3721859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55641FF-D327-47D8-AFC5-9370547DF9A6}" type="datetimeFigureOut">
              <a:rPr lang="en-IN" smtClean="0"/>
              <a:t>03-04-2025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9D66F48-AC99-4FE4-B7B9-E2075EBBE13D}" type="slidenum">
              <a:rPr lang="en-IN" smtClean="0"/>
              <a:t>‹#›</a:t>
            </a:fld>
            <a:endParaRPr lang="en-IN"/>
          </a:p>
        </p:txBody>
      </p:sp>
    </p:spTree>
    <p:extLst>
      <p:ext uri="{BB962C8B-B14F-4D97-AF65-F5344CB8AC3E}">
        <p14:creationId xmlns:p14="http://schemas.microsoft.com/office/powerpoint/2010/main" val="23962342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F55641FF-D327-47D8-AFC5-9370547DF9A6}"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66F48-AC99-4FE4-B7B9-E2075EBBE13D}" type="slidenum">
              <a:rPr lang="en-IN" smtClean="0"/>
              <a:t>‹#›</a:t>
            </a:fld>
            <a:endParaRPr lang="en-IN"/>
          </a:p>
        </p:txBody>
      </p:sp>
    </p:spTree>
    <p:extLst>
      <p:ext uri="{BB962C8B-B14F-4D97-AF65-F5344CB8AC3E}">
        <p14:creationId xmlns:p14="http://schemas.microsoft.com/office/powerpoint/2010/main" val="2564823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F55641FF-D327-47D8-AFC5-9370547DF9A6}"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D66F48-AC99-4FE4-B7B9-E2075EBBE13D}" type="slidenum">
              <a:rPr lang="en-IN" smtClean="0"/>
              <a:t>‹#›</a:t>
            </a:fld>
            <a:endParaRPr lang="en-IN"/>
          </a:p>
        </p:txBody>
      </p:sp>
    </p:spTree>
    <p:extLst>
      <p:ext uri="{BB962C8B-B14F-4D97-AF65-F5344CB8AC3E}">
        <p14:creationId xmlns:p14="http://schemas.microsoft.com/office/powerpoint/2010/main" val="1227170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5641FF-D327-47D8-AFC5-9370547DF9A6}"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D66F48-AC99-4FE4-B7B9-E2075EBBE13D}" type="slidenum">
              <a:rPr lang="en-IN" smtClean="0"/>
              <a:t>‹#›</a:t>
            </a:fld>
            <a:endParaRPr lang="en-IN"/>
          </a:p>
        </p:txBody>
      </p:sp>
    </p:spTree>
    <p:extLst>
      <p:ext uri="{BB962C8B-B14F-4D97-AF65-F5344CB8AC3E}">
        <p14:creationId xmlns:p14="http://schemas.microsoft.com/office/powerpoint/2010/main" val="1331435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55641FF-D327-47D8-AFC5-9370547DF9A6}"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D66F48-AC99-4FE4-B7B9-E2075EBBE13D}" type="slidenum">
              <a:rPr lang="en-IN" smtClean="0"/>
              <a:t>‹#›</a:t>
            </a:fld>
            <a:endParaRPr lang="en-IN"/>
          </a:p>
        </p:txBody>
      </p:sp>
    </p:spTree>
    <p:extLst>
      <p:ext uri="{BB962C8B-B14F-4D97-AF65-F5344CB8AC3E}">
        <p14:creationId xmlns:p14="http://schemas.microsoft.com/office/powerpoint/2010/main" val="4048683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5641FF-D327-47D8-AFC5-9370547DF9A6}"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9D66F48-AC99-4FE4-B7B9-E2075EBBE13D}" type="slidenum">
              <a:rPr lang="en-IN" smtClean="0"/>
              <a:t>‹#›</a:t>
            </a:fld>
            <a:endParaRPr lang="en-IN"/>
          </a:p>
        </p:txBody>
      </p:sp>
    </p:spTree>
    <p:extLst>
      <p:ext uri="{BB962C8B-B14F-4D97-AF65-F5344CB8AC3E}">
        <p14:creationId xmlns:p14="http://schemas.microsoft.com/office/powerpoint/2010/main" val="13672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5641FF-D327-47D8-AFC5-9370547DF9A6}" type="datetimeFigureOut">
              <a:rPr lang="en-IN" smtClean="0"/>
              <a:t>03-04-2025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9D66F48-AC99-4FE4-B7B9-E2075EBBE13D}" type="slidenum">
              <a:rPr lang="en-IN" smtClean="0"/>
              <a:t>‹#›</a:t>
            </a:fld>
            <a:endParaRPr lang="en-IN"/>
          </a:p>
        </p:txBody>
      </p:sp>
    </p:spTree>
    <p:extLst>
      <p:ext uri="{BB962C8B-B14F-4D97-AF65-F5344CB8AC3E}">
        <p14:creationId xmlns:p14="http://schemas.microsoft.com/office/powerpoint/2010/main" val="232801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5641FF-D327-47D8-AFC5-9370547DF9A6}" type="datetimeFigureOut">
              <a:rPr lang="en-IN" smtClean="0"/>
              <a:t>03-04-2025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9D66F48-AC99-4FE4-B7B9-E2075EBBE13D}" type="slidenum">
              <a:rPr lang="en-IN" smtClean="0"/>
              <a:t>‹#›</a:t>
            </a:fld>
            <a:endParaRPr lang="en-IN"/>
          </a:p>
        </p:txBody>
      </p:sp>
    </p:spTree>
    <p:extLst>
      <p:ext uri="{BB962C8B-B14F-4D97-AF65-F5344CB8AC3E}">
        <p14:creationId xmlns:p14="http://schemas.microsoft.com/office/powerpoint/2010/main" val="71650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5641FF-D327-47D8-AFC5-9370547DF9A6}" type="datetimeFigureOut">
              <a:rPr lang="en-IN" smtClean="0"/>
              <a:t>03-04-2025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9D66F48-AC99-4FE4-B7B9-E2075EBBE13D}" type="slidenum">
              <a:rPr lang="en-IN" smtClean="0"/>
              <a:t>‹#›</a:t>
            </a:fld>
            <a:endParaRPr lang="en-IN"/>
          </a:p>
        </p:txBody>
      </p:sp>
    </p:spTree>
    <p:extLst>
      <p:ext uri="{BB962C8B-B14F-4D97-AF65-F5344CB8AC3E}">
        <p14:creationId xmlns:p14="http://schemas.microsoft.com/office/powerpoint/2010/main" val="1391316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5641FF-D327-47D8-AFC5-9370547DF9A6}"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D66F48-AC99-4FE4-B7B9-E2075EBBE13D}" type="slidenum">
              <a:rPr lang="en-IN" smtClean="0"/>
              <a:t>‹#›</a:t>
            </a:fld>
            <a:endParaRPr lang="en-IN"/>
          </a:p>
        </p:txBody>
      </p:sp>
    </p:spTree>
    <p:extLst>
      <p:ext uri="{BB962C8B-B14F-4D97-AF65-F5344CB8AC3E}">
        <p14:creationId xmlns:p14="http://schemas.microsoft.com/office/powerpoint/2010/main" val="3641554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55641FF-D327-47D8-AFC5-9370547DF9A6}"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D66F48-AC99-4FE4-B7B9-E2075EBBE13D}" type="slidenum">
              <a:rPr lang="en-IN" smtClean="0"/>
              <a:t>‹#›</a:t>
            </a:fld>
            <a:endParaRPr lang="en-IN"/>
          </a:p>
        </p:txBody>
      </p:sp>
    </p:spTree>
    <p:extLst>
      <p:ext uri="{BB962C8B-B14F-4D97-AF65-F5344CB8AC3E}">
        <p14:creationId xmlns:p14="http://schemas.microsoft.com/office/powerpoint/2010/main" val="535107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55641FF-D327-47D8-AFC5-9370547DF9A6}" type="datetimeFigureOut">
              <a:rPr lang="en-IN" smtClean="0"/>
              <a:t>03-04-2025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9D66F48-AC99-4FE4-B7B9-E2075EBBE13D}" type="slidenum">
              <a:rPr lang="en-IN" smtClean="0"/>
              <a:t>‹#›</a:t>
            </a:fld>
            <a:endParaRPr lang="en-IN"/>
          </a:p>
        </p:txBody>
      </p:sp>
    </p:spTree>
    <p:extLst>
      <p:ext uri="{BB962C8B-B14F-4D97-AF65-F5344CB8AC3E}">
        <p14:creationId xmlns:p14="http://schemas.microsoft.com/office/powerpoint/2010/main" val="24936974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99E95-A32E-063B-191E-4844B7FB791F}"/>
              </a:ext>
            </a:extLst>
          </p:cNvPr>
          <p:cNvSpPr>
            <a:spLocks noGrp="1"/>
          </p:cNvSpPr>
          <p:nvPr>
            <p:ph type="ctrTitle"/>
          </p:nvPr>
        </p:nvSpPr>
        <p:spPr>
          <a:xfrm>
            <a:off x="625641" y="768016"/>
            <a:ext cx="10940715" cy="1764681"/>
          </a:xfrm>
        </p:spPr>
        <p:txBody>
          <a:bodyPr>
            <a:normAutofit fontScale="90000"/>
          </a:bodyPr>
          <a:lstStyle/>
          <a:p>
            <a:pPr algn="ctr"/>
            <a:r>
              <a:rPr lang="en-IN" sz="8000" b="1" u="sng" dirty="0">
                <a:latin typeface="Times New Roman" panose="02020603050405020304" pitchFamily="18" charset="0"/>
                <a:cs typeface="Times New Roman" panose="02020603050405020304" pitchFamily="18" charset="0"/>
              </a:rPr>
              <a:t>Drug Guardian</a:t>
            </a:r>
            <a:br>
              <a:rPr lang="en-IN" sz="8000" b="1" u="sng" dirty="0">
                <a:latin typeface="Times New Roman" panose="02020603050405020304" pitchFamily="18" charset="0"/>
                <a:cs typeface="Times New Roman" panose="02020603050405020304" pitchFamily="18" charset="0"/>
              </a:rPr>
            </a:br>
            <a:br>
              <a:rPr lang="en-IN" sz="1600" b="1" u="sng" dirty="0">
                <a:latin typeface="Times New Roman" panose="02020603050405020304" pitchFamily="18" charset="0"/>
                <a:cs typeface="Times New Roman" panose="02020603050405020304" pitchFamily="18" charset="0"/>
              </a:rPr>
            </a:br>
            <a:r>
              <a:rPr lang="en-US" sz="2700" dirty="0">
                <a:solidFill>
                  <a:schemeClr val="bg1"/>
                </a:solidFill>
                <a:latin typeface="Times New Roman" panose="02020603050405020304" pitchFamily="18" charset="0"/>
                <a:cs typeface="Times New Roman" panose="02020603050405020304" pitchFamily="18" charset="0"/>
              </a:rPr>
              <a:t>"Securing Every Dose: Blockchain-Driven Drug Supply Chain to Combat Counterfeit"</a:t>
            </a:r>
            <a:br>
              <a:rPr lang="en-US" sz="2700" dirty="0">
                <a:solidFill>
                  <a:schemeClr val="bg1"/>
                </a:solidFill>
                <a:latin typeface="Times New Roman" panose="02020603050405020304" pitchFamily="18" charset="0"/>
                <a:cs typeface="Times New Roman" panose="02020603050405020304" pitchFamily="18" charset="0"/>
              </a:rPr>
            </a:br>
            <a:endParaRPr lang="en-IN" sz="2700" b="1" u="sng"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A890A2A-02AD-A8EE-A926-9190BC4BAAFE}"/>
              </a:ext>
            </a:extLst>
          </p:cNvPr>
          <p:cNvSpPr>
            <a:spLocks noGrp="1"/>
          </p:cNvSpPr>
          <p:nvPr>
            <p:ph type="subTitle" idx="1"/>
          </p:nvPr>
        </p:nvSpPr>
        <p:spPr>
          <a:xfrm>
            <a:off x="625642" y="4207188"/>
            <a:ext cx="10389937" cy="2028331"/>
          </a:xfrm>
        </p:spPr>
        <p:txBody>
          <a:bodyPr>
            <a:noAutofit/>
          </a:bodyPr>
          <a:lstStyle/>
          <a:p>
            <a:pPr lvl="0">
              <a:spcBef>
                <a:spcPts val="0"/>
              </a:spcBef>
            </a:pPr>
            <a:r>
              <a:rPr lang="en-IN" sz="1600" b="1" dirty="0">
                <a:solidFill>
                  <a:schemeClr val="bg1"/>
                </a:solidFill>
                <a:latin typeface="Times New Roman" panose="02020603050405020304" pitchFamily="18" charset="0"/>
                <a:cs typeface="Times New Roman" panose="02020603050405020304" pitchFamily="18" charset="0"/>
              </a:rPr>
              <a:t>Team Members </a:t>
            </a:r>
            <a:r>
              <a:rPr lang="en-IN" sz="1600" dirty="0">
                <a:solidFill>
                  <a:schemeClr val="bg1"/>
                </a:solidFill>
                <a:latin typeface="Times New Roman" panose="02020603050405020304" pitchFamily="18" charset="0"/>
                <a:cs typeface="Times New Roman" panose="02020603050405020304" pitchFamily="18" charset="0"/>
              </a:rPr>
              <a:t>: </a:t>
            </a:r>
            <a:r>
              <a:rPr lang="en-US" sz="1600" dirty="0">
                <a:solidFill>
                  <a:schemeClr val="bg1"/>
                </a:solidFill>
                <a:latin typeface="Times New Roman" panose="02020603050405020304" pitchFamily="18" charset="0"/>
                <a:ea typeface="Times New Roman"/>
                <a:cs typeface="Times New Roman" panose="02020603050405020304" pitchFamily="18" charset="0"/>
                <a:sym typeface="Times New Roman"/>
              </a:rPr>
              <a:t>Tanishka Das 	   </a:t>
            </a:r>
            <a:endParaRPr lang="en-US" sz="1600" dirty="0">
              <a:solidFill>
                <a:schemeClr val="bg1"/>
              </a:solidFill>
              <a:latin typeface="Times New Roman" panose="02020603050405020304" pitchFamily="18" charset="0"/>
              <a:cs typeface="Times New Roman" panose="02020603050405020304" pitchFamily="18" charset="0"/>
            </a:endParaRPr>
          </a:p>
          <a:p>
            <a:pPr lvl="0">
              <a:spcBef>
                <a:spcPts val="0"/>
              </a:spcBef>
            </a:pPr>
            <a:r>
              <a:rPr lang="en-US" sz="1600" dirty="0">
                <a:solidFill>
                  <a:schemeClr val="bg1"/>
                </a:solidFill>
                <a:latin typeface="Times New Roman" panose="02020603050405020304" pitchFamily="18" charset="0"/>
                <a:ea typeface="Times New Roman"/>
                <a:cs typeface="Times New Roman" panose="02020603050405020304" pitchFamily="18" charset="0"/>
                <a:sym typeface="Times New Roman"/>
              </a:rPr>
              <a:t>                                     Pallavi Dhandar </a:t>
            </a:r>
            <a:endParaRPr lang="en-US" sz="1600" dirty="0">
              <a:solidFill>
                <a:schemeClr val="bg1"/>
              </a:solidFill>
              <a:latin typeface="Times New Roman" panose="02020603050405020304" pitchFamily="18" charset="0"/>
              <a:cs typeface="Times New Roman" panose="02020603050405020304" pitchFamily="18" charset="0"/>
            </a:endParaRPr>
          </a:p>
          <a:p>
            <a:pPr lvl="0">
              <a:spcBef>
                <a:spcPts val="0"/>
              </a:spcBef>
            </a:pPr>
            <a:r>
              <a:rPr lang="en-US" sz="1600" dirty="0">
                <a:solidFill>
                  <a:schemeClr val="bg1"/>
                </a:solidFill>
                <a:latin typeface="Times New Roman" panose="02020603050405020304" pitchFamily="18" charset="0"/>
                <a:ea typeface="Times New Roman"/>
                <a:cs typeface="Times New Roman" panose="02020603050405020304" pitchFamily="18" charset="0"/>
                <a:sym typeface="Times New Roman"/>
              </a:rPr>
              <a:t>                                     Jatush Hingu 	   </a:t>
            </a:r>
            <a:endParaRPr lang="en-US" sz="1600" dirty="0">
              <a:solidFill>
                <a:schemeClr val="bg1"/>
              </a:solidFill>
              <a:latin typeface="Times New Roman" panose="02020603050405020304" pitchFamily="18" charset="0"/>
              <a:cs typeface="Times New Roman" panose="02020603050405020304" pitchFamily="18" charset="0"/>
            </a:endParaRPr>
          </a:p>
          <a:p>
            <a:pPr lvl="0">
              <a:spcBef>
                <a:spcPts val="0"/>
              </a:spcBef>
            </a:pPr>
            <a:r>
              <a:rPr lang="en-US" sz="1600" dirty="0">
                <a:solidFill>
                  <a:schemeClr val="bg1"/>
                </a:solidFill>
                <a:latin typeface="Times New Roman" panose="02020603050405020304" pitchFamily="18" charset="0"/>
                <a:ea typeface="Times New Roman"/>
                <a:cs typeface="Times New Roman" panose="02020603050405020304" pitchFamily="18" charset="0"/>
                <a:sym typeface="Times New Roman"/>
              </a:rPr>
              <a:t>                                     Akash Nadar	   </a:t>
            </a:r>
            <a:endParaRPr lang="en-US" sz="1600" dirty="0">
              <a:solidFill>
                <a:schemeClr val="bg1"/>
              </a:solidFill>
              <a:latin typeface="Times New Roman" panose="02020603050405020304" pitchFamily="18" charset="0"/>
              <a:cs typeface="Times New Roman" panose="02020603050405020304" pitchFamily="18" charset="0"/>
            </a:endParaRPr>
          </a:p>
          <a:p>
            <a:pPr lvl="0">
              <a:spcBef>
                <a:spcPts val="0"/>
              </a:spcBef>
            </a:pPr>
            <a:endParaRPr lang="en-US" sz="1600" b="1" dirty="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lvl="0">
              <a:spcBef>
                <a:spcPts val="0"/>
              </a:spcBef>
            </a:pPr>
            <a:r>
              <a:rPr lang="en-US" sz="1600" b="1" dirty="0">
                <a:solidFill>
                  <a:schemeClr val="bg1"/>
                </a:solidFill>
                <a:latin typeface="Times New Roman" panose="02020603050405020304" pitchFamily="18" charset="0"/>
                <a:ea typeface="Times New Roman"/>
                <a:cs typeface="Times New Roman" panose="02020603050405020304" pitchFamily="18" charset="0"/>
                <a:sym typeface="Times New Roman"/>
              </a:rPr>
              <a:t>Guided By: Ms. Brinal Colaco</a:t>
            </a:r>
            <a:br>
              <a:rPr lang="en-US" sz="1600" b="1" dirty="0">
                <a:solidFill>
                  <a:schemeClr val="bg1"/>
                </a:solidFill>
                <a:latin typeface="Times New Roman" panose="02020603050405020304" pitchFamily="18" charset="0"/>
                <a:ea typeface="Times New Roman"/>
                <a:cs typeface="Times New Roman" panose="02020603050405020304" pitchFamily="18" charset="0"/>
                <a:sym typeface="Times New Roman"/>
              </a:rPr>
            </a:br>
            <a:endParaRPr lang="en-US" sz="1600" b="1" dirty="0">
              <a:solidFill>
                <a:schemeClr val="bg1"/>
              </a:solidFill>
              <a:latin typeface="Times New Roman" panose="02020603050405020304" pitchFamily="18" charset="0"/>
              <a:ea typeface="Times New Roman"/>
              <a:cs typeface="Times New Roman" panose="02020603050405020304" pitchFamily="18" charset="0"/>
              <a:sym typeface="Times New Roman"/>
            </a:endParaRPr>
          </a:p>
          <a:p>
            <a:pPr lvl="0">
              <a:spcBef>
                <a:spcPts val="0"/>
              </a:spcBef>
            </a:pPr>
            <a:r>
              <a:rPr lang="en-US" sz="1600" b="1" dirty="0">
                <a:solidFill>
                  <a:schemeClr val="bg1"/>
                </a:solidFill>
                <a:latin typeface="Times New Roman" panose="02020603050405020304" pitchFamily="18" charset="0"/>
                <a:ea typeface="Times New Roman"/>
                <a:cs typeface="Times New Roman" panose="02020603050405020304" pitchFamily="18" charset="0"/>
                <a:sym typeface="Times New Roman"/>
              </a:rPr>
              <a:t>Department Of Computer Engineering</a:t>
            </a:r>
            <a:br>
              <a:rPr lang="en-IN" sz="1600" dirty="0">
                <a:solidFill>
                  <a:schemeClr val="bg1"/>
                </a:solidFill>
                <a:latin typeface="Times New Roman" panose="02020603050405020304" pitchFamily="18" charset="0"/>
                <a:cs typeface="Times New Roman" panose="02020603050405020304" pitchFamily="18" charset="0"/>
              </a:rPr>
            </a:br>
            <a:endParaRPr lang="en-IN" sz="1600" dirty="0">
              <a:solidFill>
                <a:schemeClr val="bg1"/>
              </a:solidFill>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F1D056E-92CC-06FD-7C86-0667FC9E9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8775" y="573280"/>
            <a:ext cx="1077076" cy="1077076"/>
          </a:xfrm>
          <a:prstGeom prst="rect">
            <a:avLst/>
          </a:prstGeom>
        </p:spPr>
      </p:pic>
    </p:spTree>
    <p:extLst>
      <p:ext uri="{BB962C8B-B14F-4D97-AF65-F5344CB8AC3E}">
        <p14:creationId xmlns:p14="http://schemas.microsoft.com/office/powerpoint/2010/main" val="127633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p:cTn id="4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7ECC2E-A4B6-870B-656B-4AE97F9F5A9C}"/>
              </a:ext>
            </a:extLst>
          </p:cNvPr>
          <p:cNvSpPr txBox="1"/>
          <p:nvPr/>
        </p:nvSpPr>
        <p:spPr>
          <a:xfrm>
            <a:off x="452217" y="297658"/>
            <a:ext cx="10698480"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Problem Statement</a:t>
            </a:r>
          </a:p>
        </p:txBody>
      </p:sp>
      <p:sp>
        <p:nvSpPr>
          <p:cNvPr id="3" name="TextBox 2">
            <a:extLst>
              <a:ext uri="{FF2B5EF4-FFF2-40B4-BE49-F238E27FC236}">
                <a16:creationId xmlns:a16="http://schemas.microsoft.com/office/drawing/2014/main" id="{6908F756-A282-48E4-F595-F57F22686636}"/>
              </a:ext>
            </a:extLst>
          </p:cNvPr>
          <p:cNvSpPr txBox="1"/>
          <p:nvPr/>
        </p:nvSpPr>
        <p:spPr>
          <a:xfrm>
            <a:off x="347241" y="2083703"/>
            <a:ext cx="11497517" cy="3416320"/>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pharmaceutical industry loses </a:t>
            </a:r>
            <a:r>
              <a:rPr lang="en-US" sz="2400" b="1" dirty="0">
                <a:latin typeface="Times New Roman" panose="02020603050405020304" pitchFamily="18" charset="0"/>
                <a:cs typeface="Times New Roman" panose="02020603050405020304" pitchFamily="18" charset="0"/>
              </a:rPr>
              <a:t>$200B annually</a:t>
            </a:r>
            <a:r>
              <a:rPr lang="en-US" sz="2400" dirty="0">
                <a:latin typeface="Times New Roman" panose="02020603050405020304" pitchFamily="18" charset="0"/>
                <a:cs typeface="Times New Roman" panose="02020603050405020304" pitchFamily="18" charset="0"/>
              </a:rPr>
              <a:t> due to counterfeit drugs.</a:t>
            </a:r>
          </a:p>
          <a:p>
            <a:pPr algn="just"/>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Traditional supply chains </a:t>
            </a:r>
            <a:r>
              <a:rPr lang="en-US" sz="2400" b="1" dirty="0">
                <a:latin typeface="Times New Roman" panose="02020603050405020304" pitchFamily="18" charset="0"/>
                <a:cs typeface="Times New Roman" panose="02020603050405020304" pitchFamily="18" charset="0"/>
              </a:rPr>
              <a:t>lack transparency and traceability</a:t>
            </a:r>
            <a:r>
              <a:rPr lang="en-US" sz="2400" dirty="0">
                <a:latin typeface="Times New Roman" panose="02020603050405020304" pitchFamily="18" charset="0"/>
                <a:cs typeface="Times New Roman" panose="02020603050405020304" pitchFamily="18" charset="0"/>
              </a:rPr>
              <a:t>, increasing fraud risks.</a:t>
            </a:r>
          </a:p>
          <a:p>
            <a:pPr algn="just"/>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Regulatory bodies (DSCSA, FMD) </a:t>
            </a:r>
            <a:r>
              <a:rPr lang="en-US" sz="2400" b="1" dirty="0">
                <a:latin typeface="Times New Roman" panose="02020603050405020304" pitchFamily="18" charset="0"/>
                <a:cs typeface="Times New Roman" panose="02020603050405020304" pitchFamily="18" charset="0"/>
              </a:rPr>
              <a:t>demand stricter compliance</a:t>
            </a:r>
            <a:r>
              <a:rPr lang="en-US" sz="2400" dirty="0">
                <a:latin typeface="Times New Roman" panose="02020603050405020304" pitchFamily="18" charset="0"/>
                <a:cs typeface="Times New Roman" panose="02020603050405020304" pitchFamily="18" charset="0"/>
              </a:rPr>
              <a:t>, making audits complex.</a:t>
            </a:r>
          </a:p>
          <a:p>
            <a:pPr algn="just"/>
            <a:endParaRPr lang="en-US" sz="2400" dirty="0">
              <a:latin typeface="Times New Roman" panose="02020603050405020304" pitchFamily="18" charset="0"/>
              <a:cs typeface="Times New Roman" panose="02020603050405020304" pitchFamily="18" charset="0"/>
            </a:endParaRPr>
          </a:p>
          <a:p>
            <a:pPr algn="just"/>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Outdated paper-based systems </a:t>
            </a:r>
            <a:r>
              <a:rPr lang="en-US" sz="2400" b="1" dirty="0">
                <a:latin typeface="Times New Roman" panose="02020603050405020304" pitchFamily="18" charset="0"/>
                <a:cs typeface="Times New Roman" panose="02020603050405020304" pitchFamily="18" charset="0"/>
              </a:rPr>
              <a:t>cause inefficiencies and errors</a:t>
            </a:r>
            <a:r>
              <a:rPr lang="en-US" sz="2400" dirty="0">
                <a:latin typeface="Times New Roman" panose="02020603050405020304" pitchFamily="18" charset="0"/>
                <a:cs typeface="Times New Roman" panose="02020603050405020304" pitchFamily="18" charset="0"/>
              </a:rPr>
              <a:t> in tracking.</a:t>
            </a:r>
          </a:p>
          <a:p>
            <a:pPr marL="342900" indent="-342900" algn="just">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379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7507D5-02D9-B015-8C3A-F57B24112D10}"/>
              </a:ext>
            </a:extLst>
          </p:cNvPr>
          <p:cNvSpPr txBox="1"/>
          <p:nvPr/>
        </p:nvSpPr>
        <p:spPr>
          <a:xfrm>
            <a:off x="645160" y="-71437"/>
            <a:ext cx="10698480"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Solution – Drug Guardian</a:t>
            </a:r>
          </a:p>
        </p:txBody>
      </p:sp>
      <p:sp>
        <p:nvSpPr>
          <p:cNvPr id="29" name="Rectangle 16"/>
          <p:cNvSpPr>
            <a:spLocks noChangeArrowheads="1"/>
          </p:cNvSpPr>
          <p:nvPr/>
        </p:nvSpPr>
        <p:spPr bwMode="auto">
          <a:xfrm>
            <a:off x="227815" y="1040161"/>
            <a:ext cx="11736370"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tabLst/>
            </a:pPr>
            <a:r>
              <a:rPr lang="en-US" altLang="en-US" sz="2400" dirty="0">
                <a:latin typeface="Times New Roman" panose="02020603050405020304" pitchFamily="18" charset="0"/>
                <a:cs typeface="Times New Roman" panose="02020603050405020304" pitchFamily="18" charset="0"/>
              </a:rPr>
              <a:t>This is a </a:t>
            </a:r>
            <a:r>
              <a:rPr lang="en-US" altLang="en-US" sz="2400" b="1" dirty="0">
                <a:latin typeface="Times New Roman" panose="02020603050405020304" pitchFamily="18" charset="0"/>
                <a:cs typeface="Times New Roman" panose="02020603050405020304" pitchFamily="18" charset="0"/>
              </a:rPr>
              <a:t>B</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lockchain-based system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pharmaceutical supply chain Integrity provides a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secure, transparent, and scalable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platform for tracking pharmaceuticals. Its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modular architecture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ensures easy maintenance and expansion. By securely recording every transaction, the system enhances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trust and accountability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the supply chain.</a:t>
            </a:r>
          </a:p>
          <a:p>
            <a:pPr>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End-to-End Drug Traceability</a:t>
            </a:r>
            <a:r>
              <a:rPr lang="en-IN" sz="2400" dirty="0">
                <a:latin typeface="Times New Roman" panose="02020603050405020304" pitchFamily="18" charset="0"/>
                <a:cs typeface="Times New Roman" panose="02020603050405020304" pitchFamily="18" charset="0"/>
              </a:rPr>
              <a:t> → Track every movement in real-time.</a:t>
            </a:r>
          </a:p>
          <a:p>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Smart Contract Automation</a:t>
            </a:r>
            <a:r>
              <a:rPr lang="en-IN" sz="2400" dirty="0">
                <a:latin typeface="Times New Roman" panose="02020603050405020304" pitchFamily="18" charset="0"/>
                <a:cs typeface="Times New Roman" panose="02020603050405020304" pitchFamily="18" charset="0"/>
              </a:rPr>
              <a:t> → Enforce secure and error-free transactions.</a:t>
            </a:r>
          </a:p>
          <a:p>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Counterfeit Prevention</a:t>
            </a:r>
            <a:r>
              <a:rPr lang="en-IN" sz="2400" dirty="0">
                <a:latin typeface="Times New Roman" panose="02020603050405020304" pitchFamily="18" charset="0"/>
                <a:cs typeface="Times New Roman" panose="02020603050405020304" pitchFamily="18" charset="0"/>
              </a:rPr>
              <a:t> → Ensure only genuine drugs enter the supply chain.</a:t>
            </a:r>
          </a:p>
          <a:p>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Regulatory Compliance</a:t>
            </a:r>
            <a:r>
              <a:rPr lang="en-IN" sz="2400" dirty="0">
                <a:latin typeface="Times New Roman" panose="02020603050405020304" pitchFamily="18" charset="0"/>
                <a:cs typeface="Times New Roman" panose="02020603050405020304" pitchFamily="18" charset="0"/>
              </a:rPr>
              <a:t> → Fully aligned with </a:t>
            </a:r>
            <a:r>
              <a:rPr lang="en-IN" sz="2400" b="1" dirty="0">
                <a:latin typeface="Times New Roman" panose="02020603050405020304" pitchFamily="18" charset="0"/>
                <a:cs typeface="Times New Roman" panose="02020603050405020304" pitchFamily="18" charset="0"/>
              </a:rPr>
              <a:t>DSCSA, FMD, and WHO</a:t>
            </a:r>
            <a:r>
              <a:rPr lang="en-IN" sz="2400" dirty="0">
                <a:latin typeface="Times New Roman" panose="02020603050405020304" pitchFamily="18" charset="0"/>
                <a:cs typeface="Times New Roman" panose="02020603050405020304" pitchFamily="18" charset="0"/>
              </a:rPr>
              <a:t> standards.</a:t>
            </a:r>
          </a:p>
          <a:p>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Consumer Drug Verification</a:t>
            </a:r>
            <a:r>
              <a:rPr lang="en-IN" sz="2400" dirty="0">
                <a:latin typeface="Times New Roman" panose="02020603050405020304" pitchFamily="18" charset="0"/>
                <a:cs typeface="Times New Roman" panose="02020603050405020304" pitchFamily="18" charset="0"/>
              </a:rPr>
              <a:t> → Verify authenticity via a simple QR scan.</a:t>
            </a: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009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circle(in)">
                                      <p:cBhvr>
                                        <p:cTn id="12"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
            <a:extLst>
              <a:ext uri="{FF2B5EF4-FFF2-40B4-BE49-F238E27FC236}">
                <a16:creationId xmlns:a16="http://schemas.microsoft.com/office/drawing/2014/main" id="{F4D8B29C-338E-7202-16CE-CA1552EEB70A}"/>
              </a:ext>
            </a:extLst>
          </p:cNvPr>
          <p:cNvSpPr/>
          <p:nvPr/>
        </p:nvSpPr>
        <p:spPr>
          <a:xfrm>
            <a:off x="5273505" y="2253245"/>
            <a:ext cx="30480" cy="4231124"/>
          </a:xfrm>
          <a:prstGeom prst="roundRect">
            <a:avLst>
              <a:gd name="adj" fmla="val 639750"/>
            </a:avLst>
          </a:prstGeom>
          <a:solidFill>
            <a:srgbClr val="C1C3D0"/>
          </a:solidFill>
          <a:ln/>
        </p:spPr>
        <p:txBody>
          <a:bodyPr/>
          <a:lstStyle/>
          <a:p>
            <a:endParaRPr lang="en-IN"/>
          </a:p>
        </p:txBody>
      </p:sp>
      <p:sp>
        <p:nvSpPr>
          <p:cNvPr id="32" name="TextBox 31">
            <a:extLst>
              <a:ext uri="{FF2B5EF4-FFF2-40B4-BE49-F238E27FC236}">
                <a16:creationId xmlns:a16="http://schemas.microsoft.com/office/drawing/2014/main" id="{22E237CA-E7DC-AB31-C3C4-45DC9DE881D8}"/>
              </a:ext>
            </a:extLst>
          </p:cNvPr>
          <p:cNvSpPr txBox="1"/>
          <p:nvPr/>
        </p:nvSpPr>
        <p:spPr>
          <a:xfrm>
            <a:off x="746760" y="139225"/>
            <a:ext cx="1069848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Proposed system</a:t>
            </a:r>
            <a:endParaRPr lang="en-IN" sz="36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401716" y="2079197"/>
            <a:ext cx="4277176" cy="4365848"/>
          </a:xfrm>
          <a:prstGeom prst="rect">
            <a:avLst/>
          </a:prstGeom>
        </p:spPr>
      </p:pic>
      <p:sp>
        <p:nvSpPr>
          <p:cNvPr id="4" name="TextBox 3">
            <a:extLst>
              <a:ext uri="{FF2B5EF4-FFF2-40B4-BE49-F238E27FC236}">
                <a16:creationId xmlns:a16="http://schemas.microsoft.com/office/drawing/2014/main" id="{D0DCE8EA-09E6-0E26-9AE3-C172FFE43C76}"/>
              </a:ext>
            </a:extLst>
          </p:cNvPr>
          <p:cNvSpPr txBox="1"/>
          <p:nvPr/>
        </p:nvSpPr>
        <p:spPr>
          <a:xfrm>
            <a:off x="353709" y="1248200"/>
            <a:ext cx="11484582" cy="830997"/>
          </a:xfrm>
          <a:prstGeom prst="rect">
            <a:avLst/>
          </a:prstGeom>
          <a:noFill/>
        </p:spPr>
        <p:txBody>
          <a:bodyPr wrap="square">
            <a:spAutoFit/>
          </a:bodyPr>
          <a:lstStyle/>
          <a:p>
            <a:pPr algn="just">
              <a:buNone/>
            </a:pPr>
            <a:r>
              <a:rPr lang="en-IN" sz="2400" dirty="0">
                <a:latin typeface="Times New Roman" panose="02020603050405020304" pitchFamily="18" charset="0"/>
                <a:cs typeface="Times New Roman" panose="02020603050405020304" pitchFamily="18" charset="0"/>
              </a:rPr>
              <a:t>A </a:t>
            </a:r>
            <a:r>
              <a:rPr lang="en-IN" sz="2400" b="1" dirty="0">
                <a:latin typeface="Times New Roman" panose="02020603050405020304" pitchFamily="18" charset="0"/>
                <a:cs typeface="Times New Roman" panose="02020603050405020304" pitchFamily="18" charset="0"/>
              </a:rPr>
              <a:t>decentralized, tamper-proof ledger</a:t>
            </a:r>
            <a:r>
              <a:rPr lang="en-IN" sz="2400" dirty="0">
                <a:latin typeface="Times New Roman" panose="02020603050405020304" pitchFamily="18" charset="0"/>
                <a:cs typeface="Times New Roman" panose="02020603050405020304" pitchFamily="18" charset="0"/>
              </a:rPr>
              <a:t> that tracks every drug transaction </a:t>
            </a:r>
            <a:r>
              <a:rPr lang="en-IN" sz="2400" b="1" dirty="0">
                <a:latin typeface="Times New Roman" panose="02020603050405020304" pitchFamily="18" charset="0"/>
                <a:cs typeface="Times New Roman" panose="02020603050405020304" pitchFamily="18" charset="0"/>
              </a:rPr>
              <a:t>from raw materials to the end consumer</a:t>
            </a:r>
            <a:r>
              <a:rPr lang="en-IN" sz="2400" dirty="0">
                <a:latin typeface="Times New Roman" panose="02020603050405020304" pitchFamily="18" charset="0"/>
                <a:cs typeface="Times New Roman" panose="02020603050405020304" pitchFamily="18" charset="0"/>
              </a:rPr>
              <a:t>, ensuring </a:t>
            </a:r>
            <a:r>
              <a:rPr lang="en-IN" sz="2400" b="1" dirty="0">
                <a:latin typeface="Times New Roman" panose="02020603050405020304" pitchFamily="18" charset="0"/>
                <a:cs typeface="Times New Roman" panose="02020603050405020304" pitchFamily="18" charset="0"/>
              </a:rPr>
              <a:t>authenticity, security, and compliance</a:t>
            </a:r>
            <a:r>
              <a:rPr lang="en-IN" sz="2400"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9960768A-3526-75F5-0F08-4460EBEA8BCB}"/>
              </a:ext>
            </a:extLst>
          </p:cNvPr>
          <p:cNvPicPr>
            <a:picLocks noChangeAspect="1"/>
          </p:cNvPicPr>
          <p:nvPr/>
        </p:nvPicPr>
        <p:blipFill>
          <a:blip r:embed="rId3"/>
          <a:srcRect t="1720"/>
          <a:stretch/>
        </p:blipFill>
        <p:spPr>
          <a:xfrm>
            <a:off x="5700863" y="2437911"/>
            <a:ext cx="5744377" cy="4007134"/>
          </a:xfrm>
          <a:prstGeom prst="rect">
            <a:avLst/>
          </a:prstGeom>
        </p:spPr>
      </p:pic>
    </p:spTree>
    <p:extLst>
      <p:ext uri="{BB962C8B-B14F-4D97-AF65-F5344CB8AC3E}">
        <p14:creationId xmlns:p14="http://schemas.microsoft.com/office/powerpoint/2010/main" val="233772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circle(in)">
                                      <p:cBhvr>
                                        <p:cTn id="7" dur="20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heel(1)">
                                      <p:cBhvr>
                                        <p:cTn id="19" dur="20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heel(1)">
                                      <p:cBhvr>
                                        <p:cTn id="24"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985D6B-7DBE-0F18-C16D-1FBDCFF305AE}"/>
              </a:ext>
            </a:extLst>
          </p:cNvPr>
          <p:cNvSpPr txBox="1"/>
          <p:nvPr/>
        </p:nvSpPr>
        <p:spPr>
          <a:xfrm>
            <a:off x="746760" y="0"/>
            <a:ext cx="1069848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Process Diagram of the Site</a:t>
            </a:r>
            <a:endParaRPr lang="en-IN" sz="36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63BB9EF-2D11-7BC0-740A-A6B937F0C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9541" y="891774"/>
            <a:ext cx="5012284" cy="5528916"/>
          </a:xfrm>
          <a:prstGeom prst="rect">
            <a:avLst/>
          </a:prstGeom>
        </p:spPr>
      </p:pic>
    </p:spTree>
    <p:extLst>
      <p:ext uri="{BB962C8B-B14F-4D97-AF65-F5344CB8AC3E}">
        <p14:creationId xmlns:p14="http://schemas.microsoft.com/office/powerpoint/2010/main" val="221595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50630D-39DC-DCBE-7DDA-A88C2F30975F}"/>
              </a:ext>
            </a:extLst>
          </p:cNvPr>
          <p:cNvSpPr txBox="1"/>
          <p:nvPr/>
        </p:nvSpPr>
        <p:spPr>
          <a:xfrm>
            <a:off x="746760" y="282575"/>
            <a:ext cx="10698480"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Tech Stack</a:t>
            </a:r>
            <a:endParaRPr lang="en-IN" sz="3600" b="1" dirty="0"/>
          </a:p>
        </p:txBody>
      </p:sp>
      <p:sp>
        <p:nvSpPr>
          <p:cNvPr id="3" name="AutoShape 4" descr="https://logowik.com/content/uploads/images/ganache-blockchain5516.logowik.com.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https://logowik.com/content/uploads/images/ganache-blockchain5516.logowik.com.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22" descr="https://seeklogo.com/images/T/truffle-logo-357454171D-seeklogo.com.pn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 name="Picture 21">
            <a:extLst>
              <a:ext uri="{FF2B5EF4-FFF2-40B4-BE49-F238E27FC236}">
                <a16:creationId xmlns:a16="http://schemas.microsoft.com/office/drawing/2014/main" id="{C0670044-E42A-EEF8-698F-8CDC20CD7214}"/>
              </a:ext>
            </a:extLst>
          </p:cNvPr>
          <p:cNvPicPr>
            <a:picLocks noChangeAspect="1"/>
          </p:cNvPicPr>
          <p:nvPr/>
        </p:nvPicPr>
        <p:blipFill>
          <a:blip r:embed="rId3"/>
          <a:srcRect l="1522"/>
          <a:stretch/>
        </p:blipFill>
        <p:spPr>
          <a:xfrm>
            <a:off x="1156367" y="1246919"/>
            <a:ext cx="9653026" cy="5163406"/>
          </a:xfrm>
          <a:prstGeom prst="rect">
            <a:avLst/>
          </a:prstGeom>
        </p:spPr>
      </p:pic>
    </p:spTree>
    <p:extLst>
      <p:ext uri="{BB962C8B-B14F-4D97-AF65-F5344CB8AC3E}">
        <p14:creationId xmlns:p14="http://schemas.microsoft.com/office/powerpoint/2010/main" val="210658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3279F2-96AB-D395-1E08-6A5734205714}"/>
              </a:ext>
            </a:extLst>
          </p:cNvPr>
          <p:cNvSpPr txBox="1"/>
          <p:nvPr/>
        </p:nvSpPr>
        <p:spPr>
          <a:xfrm>
            <a:off x="424205" y="317500"/>
            <a:ext cx="10700522"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Benefits</a:t>
            </a:r>
          </a:p>
        </p:txBody>
      </p:sp>
      <p:sp>
        <p:nvSpPr>
          <p:cNvPr id="4" name="TextBox 3">
            <a:extLst>
              <a:ext uri="{FF2B5EF4-FFF2-40B4-BE49-F238E27FC236}">
                <a16:creationId xmlns:a16="http://schemas.microsoft.com/office/drawing/2014/main" id="{DF047DFD-6580-3D5F-E7A7-23816B560698}"/>
              </a:ext>
            </a:extLst>
          </p:cNvPr>
          <p:cNvSpPr txBox="1"/>
          <p:nvPr/>
        </p:nvSpPr>
        <p:spPr>
          <a:xfrm>
            <a:off x="1050539" y="1641376"/>
            <a:ext cx="10090922" cy="3785652"/>
          </a:xfrm>
          <a:prstGeom prst="rect">
            <a:avLst/>
          </a:prstGeom>
          <a:noFill/>
        </p:spPr>
        <p:txBody>
          <a:bodyPr wrap="square">
            <a:spAutoFit/>
          </a:bodyPr>
          <a:lstStyle/>
          <a:p>
            <a:pPr marL="342900" indent="-342900">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1️⃣ Enhanced Transparency &amp; Traceability</a:t>
            </a:r>
          </a:p>
          <a:p>
            <a:pPr marL="342900" indent="-342900">
              <a:buFont typeface="Wingdings" panose="05000000000000000000" pitchFamily="2" charset="2"/>
              <a:buChar char="§"/>
            </a:pPr>
            <a:endParaRPr lang="en-IN"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2️⃣ Counterfeit Prevention &amp; Fraud Reduction</a:t>
            </a:r>
          </a:p>
          <a:p>
            <a:pPr marL="342900" indent="-342900">
              <a:buFont typeface="Wingdings" panose="05000000000000000000" pitchFamily="2" charset="2"/>
              <a:buChar char="§"/>
            </a:pPr>
            <a:endParaRPr lang="en-IN"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3️⃣ Regulatory Compliance &amp; Audit Readiness</a:t>
            </a:r>
          </a:p>
          <a:p>
            <a:pPr marL="342900" indent="-342900">
              <a:buFont typeface="Wingdings" panose="05000000000000000000" pitchFamily="2" charset="2"/>
              <a:buChar char="§"/>
            </a:pPr>
            <a:endParaRPr lang="en-IN"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4️⃣ Improved Operational Efficiency &amp; Cost Savings</a:t>
            </a:r>
          </a:p>
          <a:p>
            <a:pPr marL="342900" indent="-342900">
              <a:buFont typeface="Wingdings" panose="05000000000000000000" pitchFamily="2" charset="2"/>
              <a:buChar char="§"/>
            </a:pPr>
            <a:endParaRPr lang="en-IN" sz="24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5️⃣ Consumer Trust &amp; Safety</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412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105FB7-4460-C2F3-A98F-B34989BEDF79}"/>
              </a:ext>
            </a:extLst>
          </p:cNvPr>
          <p:cNvSpPr txBox="1"/>
          <p:nvPr/>
        </p:nvSpPr>
        <p:spPr>
          <a:xfrm>
            <a:off x="424206" y="350363"/>
            <a:ext cx="10700522"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Monetization &amp; Revenue Model</a:t>
            </a:r>
          </a:p>
        </p:txBody>
      </p:sp>
      <p:sp>
        <p:nvSpPr>
          <p:cNvPr id="3" name="Rectangle 1"/>
          <p:cNvSpPr>
            <a:spLocks noChangeArrowheads="1"/>
          </p:cNvSpPr>
          <p:nvPr/>
        </p:nvSpPr>
        <p:spPr bwMode="auto">
          <a:xfrm>
            <a:off x="1433472" y="1720840"/>
            <a:ext cx="991985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just" defTabSz="914400" eaLnBrk="0" fontAlgn="base" hangingPunct="0">
              <a:spcBef>
                <a:spcPct val="0"/>
              </a:spcBef>
              <a:spcAft>
                <a:spcPct val="0"/>
              </a:spcAf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SaaS Subscription Model (Software-as-a-Service) 💻</a:t>
            </a:r>
          </a:p>
          <a:p>
            <a:pPr marL="342900" indent="-342900" algn="just" defTabSz="914400" eaLnBrk="0" fontAlgn="base" hangingPunct="0">
              <a:spcBef>
                <a:spcPct val="0"/>
              </a:spcBef>
              <a:spcAft>
                <a:spcPct val="0"/>
              </a:spcAft>
              <a:buFont typeface="Wingdings" panose="05000000000000000000" pitchFamily="2" charset="2"/>
              <a:buChar char="§"/>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defTabSz="914400" eaLnBrk="0" fontAlgn="base" hangingPunct="0">
              <a:spcBef>
                <a:spcPct val="0"/>
              </a:spcBef>
              <a:spcAft>
                <a:spcPct val="0"/>
              </a:spcAft>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Transaction-Based Revenue 💳</a:t>
            </a:r>
          </a:p>
          <a:p>
            <a:pPr marL="342900" indent="-342900" algn="just" defTabSz="914400" eaLnBrk="0" fontAlgn="base" hangingPunct="0">
              <a:spcBef>
                <a:spcPct val="0"/>
              </a:spcBef>
              <a:spcAft>
                <a:spcPct val="0"/>
              </a:spcAft>
              <a:buFont typeface="Wingdings" panose="05000000000000000000" pitchFamily="2" charset="2"/>
              <a:buChar char="§"/>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defTabSz="914400" eaLnBrk="0" fontAlgn="base" hangingPunct="0">
              <a:spcBef>
                <a:spcPct val="0"/>
              </a:spcBef>
              <a:spcAft>
                <a:spcPct val="0"/>
              </a:spcAft>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Enterprise Licensing 🏢</a:t>
            </a:r>
          </a:p>
          <a:p>
            <a:pPr marL="342900" indent="-342900" algn="just" defTabSz="914400" eaLnBrk="0" fontAlgn="base" hangingPunct="0">
              <a:spcBef>
                <a:spcPct val="0"/>
              </a:spcBef>
              <a:spcAft>
                <a:spcPct val="0"/>
              </a:spcAft>
              <a:buFont typeface="Wingdings" panose="05000000000000000000" pitchFamily="2" charset="2"/>
              <a:buChar char="§"/>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gn="just" defTabSz="914400" eaLnBrk="0" fontAlgn="base" hangingPunct="0">
              <a:spcBef>
                <a:spcPct val="0"/>
              </a:spcBef>
              <a:spcAft>
                <a:spcPct val="0"/>
              </a:spcAft>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Compliance &amp; Regulatory Services 📜</a:t>
            </a:r>
          </a:p>
          <a:p>
            <a:pPr marL="342900" indent="-342900" algn="just" defTabSz="914400" eaLnBrk="0" fontAlgn="base" hangingPunct="0">
              <a:spcBef>
                <a:spcPct val="0"/>
              </a:spcBef>
              <a:spcAft>
                <a:spcPct val="0"/>
              </a:spcAft>
              <a:buFont typeface="Wingdings" panose="05000000000000000000" pitchFamily="2" charset="2"/>
              <a:buChar char="§"/>
            </a:pPr>
            <a:endParaRPr lang="en-IN" sz="2400" b="1" dirty="0">
              <a:latin typeface="Times New Roman" panose="02020603050405020304" pitchFamily="18" charset="0"/>
              <a:cs typeface="Times New Roman" panose="02020603050405020304" pitchFamily="18" charset="0"/>
            </a:endParaRPr>
          </a:p>
          <a:p>
            <a:pPr marL="342900" indent="-342900" algn="just" defTabSz="914400" eaLnBrk="0" fontAlgn="base" hangingPunct="0">
              <a:spcBef>
                <a:spcPct val="0"/>
              </a:spcBef>
              <a:spcAft>
                <a:spcPct val="0"/>
              </a:spcAft>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Data Analytics &amp; Insights 📊</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48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AF160-91C0-4CFB-1B21-233E72F07E4B}"/>
              </a:ext>
            </a:extLst>
          </p:cNvPr>
          <p:cNvSpPr txBox="1"/>
          <p:nvPr/>
        </p:nvSpPr>
        <p:spPr>
          <a:xfrm>
            <a:off x="1659924" y="2875002"/>
            <a:ext cx="8872151" cy="1200329"/>
          </a:xfrm>
          <a:prstGeom prst="rect">
            <a:avLst/>
          </a:prstGeom>
          <a:noFill/>
        </p:spPr>
        <p:txBody>
          <a:bodyPr wrap="square" rtlCol="0">
            <a:spAutoFit/>
          </a:bodyPr>
          <a:lstStyle/>
          <a:p>
            <a:pPr algn="ctr"/>
            <a:r>
              <a:rPr lang="en-IN" sz="72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389115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368</TotalTime>
  <Words>642</Words>
  <Application>Microsoft Office PowerPoint</Application>
  <PresentationFormat>Widescreen</PresentationFormat>
  <Paragraphs>69</Paragraphs>
  <Slides>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Century Gothic</vt:lpstr>
      <vt:lpstr>Times New Roman</vt:lpstr>
      <vt:lpstr>Wingdings</vt:lpstr>
      <vt:lpstr>Wingdings 3</vt:lpstr>
      <vt:lpstr>Ion Boardroom</vt:lpstr>
      <vt:lpstr>Drug Guardian  "Securing Every Dose: Blockchain-Driven Drug Supply Chain to Combat Counterfeit"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for Pharmaceutical Supply Chain Integrity: A Decentralized Approach to Combat Counterfeit Drugs</dc:title>
  <dc:creator>Tanishka Das</dc:creator>
  <cp:lastModifiedBy>Tanishka Das</cp:lastModifiedBy>
  <cp:revision>14</cp:revision>
  <dcterms:created xsi:type="dcterms:W3CDTF">2025-03-22T17:31:45Z</dcterms:created>
  <dcterms:modified xsi:type="dcterms:W3CDTF">2025-04-03T19:57:29Z</dcterms:modified>
</cp:coreProperties>
</file>