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rCXo37zzf7jubHDgP+olOakm7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544749" y="2084551"/>
            <a:ext cx="9754235" cy="6247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544749" y="2084551"/>
            <a:ext cx="9754235" cy="6247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nu.org/software/bison/manual/html_node/Union-Decl.html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preetkanwal@pes.edu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55A11"/>
                </a:solidFill>
              </a:rPr>
              <a:t>Compiler Design</a:t>
            </a:r>
            <a:endParaRPr sz="4500"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061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657400" y="1601275"/>
            <a:ext cx="2695575" cy="4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519275" y="2300501"/>
            <a:ext cx="11369675" cy="30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Important points: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163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 will have to create helper functions for the abstract syntax tree. (example: initialise nodes and assign children)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 will have to make use of additional structures in the yacc file in order to pass values and addresses to the parent nodes.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previous lab, all grammar rules returned strings, however in this lab you will need to make use of other types (i.e. structures) as well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562599"/>
            <a:ext cx="5756524" cy="49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6597125" y="6549500"/>
            <a:ext cx="6526530" cy="523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 with value 24 is created and passed upwards to 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2469375" y="7924649"/>
            <a:ext cx="6639559" cy="523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 with value 45 is created and passed upwards to 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5564499" y="2997899"/>
            <a:ext cx="6798945" cy="862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85725" marR="2565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 with value ‘+’ is created, connected to node 45 and node 24 and is passed upwards to EXPR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1"/>
          <p:cNvGrpSpPr/>
          <p:nvPr/>
        </p:nvGrpSpPr>
        <p:grpSpPr>
          <a:xfrm>
            <a:off x="1595032" y="3428850"/>
            <a:ext cx="5002229" cy="4843819"/>
            <a:chOff x="1595032" y="3428850"/>
            <a:chExt cx="5002229" cy="4843819"/>
          </a:xfrm>
        </p:grpSpPr>
        <p:sp>
          <p:nvSpPr>
            <p:cNvPr id="168" name="Google Shape;168;p11"/>
            <p:cNvSpPr/>
            <p:nvPr/>
          </p:nvSpPr>
          <p:spPr>
            <a:xfrm>
              <a:off x="6080371" y="6811100"/>
              <a:ext cx="516890" cy="3810"/>
            </a:xfrm>
            <a:custGeom>
              <a:rect b="b" l="l" r="r" t="t"/>
              <a:pathLst>
                <a:path extrusionOk="0" h="3809" w="516890">
                  <a:moveTo>
                    <a:pt x="516753" y="0"/>
                  </a:moveTo>
                  <a:lnTo>
                    <a:pt x="0" y="3378"/>
                  </a:lnTo>
                </a:path>
              </a:pathLst>
            </a:custGeom>
            <a:noFill/>
            <a:ln cap="flat" cmpd="sng" w="2855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" name="Google Shape;169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36410" y="6752994"/>
              <a:ext cx="158556" cy="122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1"/>
            <p:cNvSpPr/>
            <p:nvPr/>
          </p:nvSpPr>
          <p:spPr>
            <a:xfrm>
              <a:off x="3926504" y="3428850"/>
              <a:ext cx="1638300" cy="228600"/>
            </a:xfrm>
            <a:custGeom>
              <a:rect b="b" l="l" r="r" t="t"/>
              <a:pathLst>
                <a:path extrusionOk="0" h="228600" w="1638300">
                  <a:moveTo>
                    <a:pt x="1637995" y="0"/>
                  </a:moveTo>
                  <a:lnTo>
                    <a:pt x="0" y="228601"/>
                  </a:lnTo>
                </a:path>
              </a:pathLst>
            </a:custGeom>
            <a:noFill/>
            <a:ln cap="flat" cmpd="sng" w="2855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3785" y="3596419"/>
              <a:ext cx="163529" cy="122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1"/>
            <p:cNvSpPr/>
            <p:nvPr/>
          </p:nvSpPr>
          <p:spPr>
            <a:xfrm>
              <a:off x="1738905" y="8184000"/>
              <a:ext cx="730885" cy="27305"/>
            </a:xfrm>
            <a:custGeom>
              <a:rect b="b" l="l" r="r" t="t"/>
              <a:pathLst>
                <a:path extrusionOk="0" h="27304" w="730885">
                  <a:moveTo>
                    <a:pt x="730468" y="0"/>
                  </a:moveTo>
                  <a:lnTo>
                    <a:pt x="0" y="27216"/>
                  </a:lnTo>
                </a:path>
              </a:pathLst>
            </a:custGeom>
            <a:noFill/>
            <a:ln cap="flat" cmpd="sng" w="2855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Google Shape;173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95032" y="8149763"/>
              <a:ext cx="159918" cy="1229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4" name="Google Shape;174;p11"/>
          <p:cNvPicPr preferRelativeResize="0"/>
          <p:nvPr/>
        </p:nvPicPr>
        <p:blipFill rotWithShape="1">
          <a:blip r:embed="rId7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1375100" y="3566751"/>
            <a:ext cx="519811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 our grammar would look like this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359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: E ‘+’ T {$$ = new_node(‘+’);}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3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|	T {$$ = $1;}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T: T_NUM {$$ = new_node(45);}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544749" y="2084551"/>
            <a:ext cx="9754235" cy="6247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  <a:p>
            <a:pPr indent="-443230" lvl="0" marL="469265" rtl="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/>
              <a:t>The different rules in the yacc file will return different types.</a:t>
            </a:r>
            <a:endParaRPr/>
          </a:p>
          <a:p>
            <a:pPr indent="-443865" lvl="0" marL="469900" marR="55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/>
              <a:t>Ensure that YYSTYPE is NOT defined. As this will override any other type definitions you make in the yacc file.</a:t>
            </a:r>
            <a:endParaRPr/>
          </a:p>
          <a:p>
            <a:pPr indent="-443865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/>
              <a:t>To define what type a given terminal or non-terminal will return, you will need to create a </a:t>
            </a:r>
            <a:r>
              <a:rPr lang="en-US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union</a:t>
            </a:r>
            <a:r>
              <a:rPr lang="en-US"/>
              <a:t>. Assuming the return types used are int, char* and an AST struct pointer, the following union can be used: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%union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84300" marR="6685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i; char* text;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struct ast* ast_t;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544749" y="2084551"/>
            <a:ext cx="10007600" cy="655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After defining the union, you will need to define what type (if any) a given terminal or non-terminal will return.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6874" lvl="1" marL="926464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Tahoma"/>
              <a:buChar char="○"/>
            </a:pPr>
            <a:r>
              <a:rPr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Assuming the following union is defined: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%union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0" marR="64814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int i; char* text;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struct ast* ast_t;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6874" lvl="1" marL="926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Tahoma"/>
              <a:buChar char="○"/>
            </a:pPr>
            <a:r>
              <a:rPr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T_ID is a terminal that returns a struct defined in the union.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defining the terminal return type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%token &lt;ast_t&gt; T_ID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6874" lvl="1" marL="926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Tahoma"/>
              <a:buChar char="○"/>
            </a:pPr>
            <a:r>
              <a:rPr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is a non-terminal that returns the same struct.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defining the non-terminal return type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%type &lt;ast_t&gt; 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6629876" y="4117733"/>
            <a:ext cx="7460615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preetkanwal@pes.edu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 txBox="1"/>
          <p:nvPr>
            <p:ph type="title"/>
          </p:nvPr>
        </p:nvSpPr>
        <p:spPr>
          <a:xfrm>
            <a:off x="6629876" y="2744756"/>
            <a:ext cx="286512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55A11"/>
                </a:solidFill>
              </a:rPr>
              <a:t>THANK YOU</a:t>
            </a:r>
            <a:endParaRPr sz="4500"/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9123" l="0" r="0" t="0"/>
          <a:stretch/>
        </p:blipFill>
        <p:spPr>
          <a:xfrm>
            <a:off x="1657400" y="1601275"/>
            <a:ext cx="2695575" cy="4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</a:rPr>
              <a:t>Compiler Design</a:t>
            </a:r>
            <a:endParaRPr sz="4500"/>
          </a:p>
        </p:txBody>
      </p:sp>
      <p:sp>
        <p:nvSpPr>
          <p:cNvPr id="54" name="Google Shape;54;p2"/>
          <p:cNvSpPr txBox="1"/>
          <p:nvPr/>
        </p:nvSpPr>
        <p:spPr>
          <a:xfrm>
            <a:off x="810725" y="3863765"/>
            <a:ext cx="1112266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Building a Mini Compiler - Abstract Syntax Tree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810735" y="7248706"/>
            <a:ext cx="622173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538331" y="280327"/>
            <a:ext cx="34601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Implementation tasks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460496" y="2449401"/>
            <a:ext cx="9289415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Generating an abstract syntax tree for a single expression.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3359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Keep track of relationship between various nodes of the tree.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538331" y="280327"/>
            <a:ext cx="26828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Expected Results</a:t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464325" y="2113350"/>
            <a:ext cx="2681605" cy="4923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390"/>
              </a:spcBef>
              <a:spcAft>
                <a:spcPts val="0"/>
              </a:spcAft>
              <a:buNone/>
            </a:pPr>
            <a:r>
              <a:rPr lang="en-US" sz="2050">
                <a:latin typeface="Courier New"/>
                <a:ea typeface="Courier New"/>
                <a:cs typeface="Courier New"/>
                <a:sym typeface="Courier New"/>
              </a:rPr>
              <a:t>x = 9 / 2 + a - b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390"/>
              </a:spcBef>
              <a:spcAft>
                <a:spcPts val="0"/>
              </a:spcAft>
              <a:buNone/>
            </a:pPr>
            <a:r>
              <a:rPr lang="en-US" sz="205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205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204723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Courier New"/>
                <a:ea typeface="Courier New"/>
                <a:cs typeface="Courier New"/>
                <a:sym typeface="Courier New"/>
              </a:rPr>
              <a:t>/ 9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5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204723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Courier New"/>
                <a:ea typeface="Courier New"/>
                <a:cs typeface="Courier New"/>
                <a:sym typeface="Courier New"/>
              </a:rPr>
              <a:t>a b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6212588" y="7251101"/>
            <a:ext cx="3855720" cy="1129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89255" lvl="0" marL="469265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Tahoma"/>
              <a:buChar char="●"/>
            </a:pPr>
            <a:r>
              <a:rPr lang="en-US" sz="21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 line indicates a new node.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89255" lvl="0" marL="46926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Tahoma"/>
              <a:buChar char="●"/>
            </a:pPr>
            <a:r>
              <a:rPr lang="en-US" sz="21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Nodes at printed in preorder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9200" y="2457674"/>
            <a:ext cx="5153024" cy="39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538331" y="280327"/>
            <a:ext cx="26828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Expected Results</a:t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215700" y="2364075"/>
            <a:ext cx="2959735" cy="5285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a = 10 / 5 * 2 - 7 + 3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22148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/ 10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25" y="2414075"/>
            <a:ext cx="6837899" cy="59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4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544749" y="2161643"/>
            <a:ext cx="9842500" cy="1321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Symbol table implementation: yacc file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binary tree can be used to implement the Abstract Syntax Tree.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AST is generated only for a valid expression.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544749" y="5384705"/>
            <a:ext cx="5740400" cy="95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ASSGN : T_ID '=' E	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the created AST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20444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519275" y="2091155"/>
            <a:ext cx="1283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E : E '+' 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2348075" y="2091155"/>
            <a:ext cx="140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2817975" y="2568675"/>
            <a:ext cx="5716270" cy="228600"/>
          </a:xfrm>
          <a:custGeom>
            <a:rect b="b" l="l" r="r" t="t"/>
            <a:pathLst>
              <a:path extrusionOk="0" h="228600" w="5716270">
                <a:moveTo>
                  <a:pt x="5715930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15930" y="0"/>
                </a:lnTo>
                <a:lnTo>
                  <a:pt x="571593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2360775" y="3105885"/>
            <a:ext cx="114935" cy="228600"/>
          </a:xfrm>
          <a:custGeom>
            <a:rect b="b" l="l" r="r" t="t"/>
            <a:pathLst>
              <a:path extrusionOk="0" h="228600" w="114935">
                <a:moveTo>
                  <a:pt x="114318" y="228600"/>
                </a:moveTo>
                <a:lnTo>
                  <a:pt x="0" y="228600"/>
                </a:lnTo>
                <a:lnTo>
                  <a:pt x="0" y="0"/>
                </a:lnTo>
                <a:lnTo>
                  <a:pt x="114318" y="0"/>
                </a:lnTo>
                <a:lnTo>
                  <a:pt x="114318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2817975" y="3563085"/>
            <a:ext cx="5716270" cy="228600"/>
          </a:xfrm>
          <a:custGeom>
            <a:rect b="b" l="l" r="r" t="t"/>
            <a:pathLst>
              <a:path extrusionOk="0" h="228600" w="5716270">
                <a:moveTo>
                  <a:pt x="5715930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15930" y="0"/>
                </a:lnTo>
                <a:lnTo>
                  <a:pt x="571593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/>
        </p:nvSpPr>
        <p:spPr>
          <a:xfrm>
            <a:off x="976475" y="2319755"/>
            <a:ext cx="8483600" cy="147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41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new node for the AST with '+' as the value and assign E as the left and T as the right subtree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976744" rtl="0" algn="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97674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| E '-' T	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new node for the AST with '-' as the value and assign E as the left and T as the right subtree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2360775" y="4100295"/>
            <a:ext cx="114935" cy="228600"/>
          </a:xfrm>
          <a:custGeom>
            <a:rect b="b" l="l" r="r" t="t"/>
            <a:pathLst>
              <a:path extrusionOk="0" h="228600" w="114935">
                <a:moveTo>
                  <a:pt x="114318" y="228600"/>
                </a:moveTo>
                <a:lnTo>
                  <a:pt x="0" y="228600"/>
                </a:lnTo>
                <a:lnTo>
                  <a:pt x="0" y="0"/>
                </a:lnTo>
                <a:lnTo>
                  <a:pt x="114318" y="0"/>
                </a:lnTo>
                <a:lnTo>
                  <a:pt x="114318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2348075" y="3851374"/>
            <a:ext cx="14033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976475" y="4079974"/>
            <a:ext cx="3689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| 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2348075" y="4308575"/>
            <a:ext cx="51689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pass previously created node to parent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976475" y="4765775"/>
            <a:ext cx="140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519275" y="5451575"/>
            <a:ext cx="1283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T : T '*' 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2348075" y="5451575"/>
            <a:ext cx="140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2817975" y="5929095"/>
            <a:ext cx="5716270" cy="228600"/>
          </a:xfrm>
          <a:custGeom>
            <a:rect b="b" l="l" r="r" t="t"/>
            <a:pathLst>
              <a:path extrusionOk="0" h="228600" w="5716270">
                <a:moveTo>
                  <a:pt x="5715930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15930" y="0"/>
                </a:lnTo>
                <a:lnTo>
                  <a:pt x="571593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2360775" y="6466304"/>
            <a:ext cx="114935" cy="228600"/>
          </a:xfrm>
          <a:custGeom>
            <a:rect b="b" l="l" r="r" t="t"/>
            <a:pathLst>
              <a:path extrusionOk="0" h="228600" w="114935">
                <a:moveTo>
                  <a:pt x="114318" y="228600"/>
                </a:moveTo>
                <a:lnTo>
                  <a:pt x="0" y="228600"/>
                </a:lnTo>
                <a:lnTo>
                  <a:pt x="0" y="0"/>
                </a:lnTo>
                <a:lnTo>
                  <a:pt x="114318" y="0"/>
                </a:lnTo>
                <a:lnTo>
                  <a:pt x="114318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2817975" y="6923505"/>
            <a:ext cx="5716270" cy="228600"/>
          </a:xfrm>
          <a:custGeom>
            <a:rect b="b" l="l" r="r" t="t"/>
            <a:pathLst>
              <a:path extrusionOk="0" h="228600" w="5716270">
                <a:moveTo>
                  <a:pt x="5715930" y="228599"/>
                </a:moveTo>
                <a:lnTo>
                  <a:pt x="0" y="228599"/>
                </a:lnTo>
                <a:lnTo>
                  <a:pt x="0" y="0"/>
                </a:lnTo>
                <a:lnTo>
                  <a:pt x="5715930" y="0"/>
                </a:lnTo>
                <a:lnTo>
                  <a:pt x="5715930" y="228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976475" y="5680175"/>
            <a:ext cx="8483600" cy="147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41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new node for the AST with '*' as the value and assign T as the left and F as the right subtree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976744" rtl="0" algn="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97674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| T '/' F	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new node for the AST with '/' as the value and assign T as the left and F as the right subtree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2360775" y="7689315"/>
            <a:ext cx="114935" cy="228600"/>
          </a:xfrm>
          <a:custGeom>
            <a:rect b="b" l="l" r="r" t="t"/>
            <a:pathLst>
              <a:path extrusionOk="0" h="228600" w="114935">
                <a:moveTo>
                  <a:pt x="114318" y="228600"/>
                </a:moveTo>
                <a:lnTo>
                  <a:pt x="0" y="228600"/>
                </a:lnTo>
                <a:lnTo>
                  <a:pt x="0" y="0"/>
                </a:lnTo>
                <a:lnTo>
                  <a:pt x="114318" y="0"/>
                </a:lnTo>
                <a:lnTo>
                  <a:pt x="114318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2348075" y="7440395"/>
            <a:ext cx="14033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76475" y="7668995"/>
            <a:ext cx="3689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| 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2348075" y="7897595"/>
            <a:ext cx="51689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pass previously created node to parent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76475" y="8354795"/>
            <a:ext cx="140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519275" y="2548355"/>
            <a:ext cx="74549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F : '(' E ')'	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5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pass previously created node to parent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9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76475" y="3234155"/>
            <a:ext cx="711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| T_ID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2348075" y="3234155"/>
            <a:ext cx="140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2817975" y="3711674"/>
            <a:ext cx="4573270" cy="228600"/>
          </a:xfrm>
          <a:custGeom>
            <a:rect b="b" l="l" r="r" t="t"/>
            <a:pathLst>
              <a:path extrusionOk="0" h="228600" w="4573270">
                <a:moveTo>
                  <a:pt x="4572743" y="228600"/>
                </a:moveTo>
                <a:lnTo>
                  <a:pt x="0" y="228600"/>
                </a:lnTo>
                <a:lnTo>
                  <a:pt x="0" y="0"/>
                </a:lnTo>
                <a:lnTo>
                  <a:pt x="4572743" y="0"/>
                </a:lnTo>
                <a:lnTo>
                  <a:pt x="4572743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1890875" y="3462755"/>
            <a:ext cx="76835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271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new node for the AST with T_ID as the value and assign left and right subtree as NULL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76475" y="4148555"/>
            <a:ext cx="8255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| T_NUM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2348075" y="4148555"/>
            <a:ext cx="140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2817975" y="4626074"/>
            <a:ext cx="4573270" cy="228600"/>
          </a:xfrm>
          <a:custGeom>
            <a:rect b="b" l="l" r="r" t="t"/>
            <a:pathLst>
              <a:path extrusionOk="0" h="228600" w="4573270">
                <a:moveTo>
                  <a:pt x="4572743" y="228600"/>
                </a:moveTo>
                <a:lnTo>
                  <a:pt x="0" y="228600"/>
                </a:lnTo>
                <a:lnTo>
                  <a:pt x="0" y="0"/>
                </a:lnTo>
                <a:lnTo>
                  <a:pt x="4572743" y="0"/>
                </a:lnTo>
                <a:lnTo>
                  <a:pt x="4572743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2348075" y="4377155"/>
            <a:ext cx="73406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new node for the AST with T_NUM as the value and assign left and right subtree as NULL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976475" y="5062955"/>
            <a:ext cx="14033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Mini-Compiler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544749" y="2363568"/>
            <a:ext cx="11604625" cy="55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Evaluation implementation: yacc file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grammar can extend to multiple rules, to connect the right nodes, you need to create child nodes and pass them to the parent nodes.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434340" rtl="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similar to the process used to generate the symbol table. The required values are passed from lower rules to the root.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6322695" rtl="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Let’s take an example expression: 45 + 24;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8186419" rtl="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grammar be: E: E ‘+’ T |	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T: T_NUM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9123" l="0" r="0" t="0"/>
          <a:stretch/>
        </p:blipFill>
        <p:spPr>
          <a:xfrm>
            <a:off x="13264500" y="320700"/>
            <a:ext cx="854350" cy="1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2025-03-10T08:13:30Z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2025-03-10T00:00:00Z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2025-03-10T00:00:00Z</vt:filetime>
  </property>
</Properties>
</file>