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8" r:id="rId2"/>
  </p:sldMasterIdLst>
  <p:notesMasterIdLst>
    <p:notesMasterId r:id="rId19"/>
  </p:notesMasterIdLst>
  <p:sldIdLst>
    <p:sldId id="256" r:id="rId3"/>
    <p:sldId id="270" r:id="rId4"/>
    <p:sldId id="258" r:id="rId5"/>
    <p:sldId id="297" r:id="rId6"/>
    <p:sldId id="259" r:id="rId7"/>
    <p:sldId id="282" r:id="rId8"/>
    <p:sldId id="291" r:id="rId9"/>
    <p:sldId id="292" r:id="rId10"/>
    <p:sldId id="298" r:id="rId11"/>
    <p:sldId id="300" r:id="rId12"/>
    <p:sldId id="268" r:id="rId13"/>
    <p:sldId id="296" r:id="rId14"/>
    <p:sldId id="280" r:id="rId15"/>
    <p:sldId id="281" r:id="rId16"/>
    <p:sldId id="28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0A7CBE-1432-4C7B-8873-2A299448E884}" type="datetimeFigureOut">
              <a:rPr lang="en-US" smtClean="0"/>
              <a:pPr/>
              <a:t>7/27/2020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1F61C-16F7-4130-B439-E2F5BBE70B2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AB1F61C-16F7-4130-B439-E2F5BBE70B20}"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5172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1671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943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078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9494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4573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8754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405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64242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4784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1551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241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4337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90424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7893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4782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9095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085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269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10654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77991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535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9576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72878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34170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047679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77594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292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991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6885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38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9949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5830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767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19912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3884616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2051" name="Rectangle 3"/>
          <p:cNvSpPr>
            <a:spLocks noChangeArrowheads="1"/>
          </p:cNvSpPr>
          <p:nvPr/>
        </p:nvSpPr>
        <p:spPr bwMode="auto">
          <a:xfrm>
            <a:off x="0" y="0"/>
            <a:ext cx="9143999" cy="6858000"/>
          </a:xfrm>
          <a:prstGeom prst="rect">
            <a:avLst/>
          </a:prstGeom>
          <a:solidFill>
            <a:srgbClr val="002060"/>
          </a:solidFill>
          <a:ln w="38100">
            <a:solidFill>
              <a:srgbClr val="F2F2F2"/>
            </a:solidFill>
            <a:miter lim="800000"/>
            <a:headEnd/>
            <a:tailEnd/>
          </a:ln>
          <a:effectLst>
            <a:outerShdw dist="28398" dir="3806097" algn="ctr" rotWithShape="0">
              <a:srgbClr val="23253B">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2052" name="Rectangle 4"/>
          <p:cNvSpPr>
            <a:spLocks noChangeArrowheads="1"/>
          </p:cNvSpPr>
          <p:nvPr/>
        </p:nvSpPr>
        <p:spPr bwMode="auto">
          <a:xfrm>
            <a:off x="685800" y="738189"/>
            <a:ext cx="7696199" cy="55864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2050" name="Picture 3"/>
          <p:cNvPicPr>
            <a:picLocks noChangeAspect="1" noChangeArrowheads="1"/>
          </p:cNvPicPr>
          <p:nvPr/>
        </p:nvPicPr>
        <p:blipFill>
          <a:blip r:embed="rId2"/>
          <a:srcRect/>
          <a:stretch>
            <a:fillRect/>
          </a:stretch>
        </p:blipFill>
        <p:spPr bwMode="auto">
          <a:xfrm>
            <a:off x="1447800" y="1066800"/>
            <a:ext cx="6229350" cy="4862512"/>
          </a:xfrm>
          <a:prstGeom prst="rect">
            <a:avLst/>
          </a:prstGeom>
          <a:noFill/>
        </p:spPr>
      </p:pic>
      <p:sp>
        <p:nvSpPr>
          <p:cNvPr id="2049" name="Rectangle 6"/>
          <p:cNvSpPr>
            <a:spLocks noChangeArrowheads="1"/>
          </p:cNvSpPr>
          <p:nvPr/>
        </p:nvSpPr>
        <p:spPr bwMode="auto">
          <a:xfrm>
            <a:off x="1371600" y="2667000"/>
            <a:ext cx="6324600" cy="1600200"/>
          </a:xfrm>
          <a:prstGeom prst="rect">
            <a:avLst/>
          </a:prstGeom>
          <a:solidFill>
            <a:srgbClr val="FFFFFF">
              <a:alpha val="92155"/>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0" b="1" i="0" u="none" strike="noStrike" cap="none" normalizeH="0" baseline="0" dirty="0" smtClean="0">
                <a:ln>
                  <a:noFill/>
                </a:ln>
                <a:solidFill>
                  <a:srgbClr val="002060"/>
                </a:solidFill>
                <a:effectLst/>
                <a:latin typeface="Brush Script MT" pitchFamily="66" charset="0"/>
                <a:ea typeface="Times New Roman" pitchFamily="18" charset="0"/>
                <a:cs typeface="Times New Roman" pitchFamily="18" charset="0"/>
              </a:rPr>
              <a:t>My Learnzia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4" name="Rectangle 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USE CASES</a:t>
            </a:r>
            <a:endParaRPr lang="en-IN" dirty="0"/>
          </a:p>
        </p:txBody>
      </p:sp>
      <p:pic>
        <p:nvPicPr>
          <p:cNvPr id="4098" name="Picture 2" descr="C:\Users\UUser\Desktop\trainer.png"/>
          <p:cNvPicPr>
            <a:picLocks noGrp="1" noChangeAspect="1" noChangeArrowheads="1"/>
          </p:cNvPicPr>
          <p:nvPr>
            <p:ph idx="1"/>
          </p:nvPr>
        </p:nvPicPr>
        <p:blipFill>
          <a:blip r:embed="rId2"/>
          <a:srcRect/>
          <a:stretch>
            <a:fillRect/>
          </a:stretch>
        </p:blipFill>
        <p:spPr bwMode="auto">
          <a:xfrm>
            <a:off x="500034" y="2143116"/>
            <a:ext cx="7929618" cy="4286280"/>
          </a:xfrm>
          <a:prstGeom prst="rect">
            <a:avLst/>
          </a:prstGeom>
          <a:noFill/>
        </p:spPr>
      </p:pic>
      <p:sp>
        <p:nvSpPr>
          <p:cNvPr id="5" name="TextBox 4"/>
          <p:cNvSpPr txBox="1"/>
          <p:nvPr/>
        </p:nvSpPr>
        <p:spPr>
          <a:xfrm>
            <a:off x="3929058" y="2357430"/>
            <a:ext cx="1357322" cy="246221"/>
          </a:xfrm>
          <a:prstGeom prst="rect">
            <a:avLst/>
          </a:prstGeom>
          <a:noFill/>
        </p:spPr>
        <p:txBody>
          <a:bodyPr wrap="square" rtlCol="0">
            <a:spAutoFit/>
          </a:bodyPr>
          <a:lstStyle/>
          <a:p>
            <a:r>
              <a:rPr lang="en-IN" sz="1000" dirty="0" smtClean="0">
                <a:solidFill>
                  <a:srgbClr val="FF0000"/>
                </a:solidFill>
              </a:rPr>
              <a:t>Feedback</a:t>
            </a:r>
            <a:endParaRPr lang="en-IN" sz="1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TECHNOLOGIES USED</a:t>
            </a:r>
            <a:endParaRPr lang="en-IN" b="1" dirty="0"/>
          </a:p>
        </p:txBody>
      </p:sp>
      <p:sp>
        <p:nvSpPr>
          <p:cNvPr id="3" name="Content Placeholder 2"/>
          <p:cNvSpPr>
            <a:spLocks noGrp="1"/>
          </p:cNvSpPr>
          <p:nvPr>
            <p:ph idx="1"/>
          </p:nvPr>
        </p:nvSpPr>
        <p:spPr/>
        <p:txBody>
          <a:bodyPr>
            <a:normAutofit lnSpcReduction="10000"/>
          </a:bodyPr>
          <a:lstStyle/>
          <a:p>
            <a:r>
              <a:rPr lang="en-IN" dirty="0" smtClean="0"/>
              <a:t> -----------&gt;Bootstrap </a:t>
            </a:r>
          </a:p>
          <a:p>
            <a:r>
              <a:rPr lang="en-IN" dirty="0" smtClean="0"/>
              <a:t>------------&gt; Unsplash.com (Pictures)</a:t>
            </a:r>
          </a:p>
          <a:p>
            <a:r>
              <a:rPr lang="en-IN" dirty="0" smtClean="0"/>
              <a:t>------------&gt;  Tailwind CSS</a:t>
            </a:r>
          </a:p>
          <a:p>
            <a:r>
              <a:rPr lang="en-IN" dirty="0" smtClean="0"/>
              <a:t>------------&gt;  AJAX / JSON </a:t>
            </a:r>
            <a:endParaRPr lang="en-IN" dirty="0"/>
          </a:p>
          <a:p>
            <a:r>
              <a:rPr lang="en-IN" dirty="0" smtClean="0"/>
              <a:t>------------&gt;  Servlets and JSPs</a:t>
            </a:r>
          </a:p>
          <a:p>
            <a:r>
              <a:rPr lang="en-IN" dirty="0" smtClean="0"/>
              <a:t>------------&gt;  JavaScript</a:t>
            </a:r>
          </a:p>
          <a:p>
            <a:r>
              <a:rPr lang="en-IN" dirty="0" smtClean="0"/>
              <a:t>------------&gt;  JDBC/Hibernate</a:t>
            </a:r>
          </a:p>
          <a:p>
            <a:r>
              <a:rPr lang="en-IN" dirty="0" smtClean="0"/>
              <a:t>------------&gt;  ORACLE DB</a:t>
            </a:r>
          </a:p>
          <a:p>
            <a:r>
              <a:rPr lang="en-IN" dirty="0" smtClean="0"/>
              <a:t>------------&gt;  Selenium for testing</a:t>
            </a:r>
          </a:p>
          <a:p>
            <a:endParaRPr lang="en-IN"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8926" y="2786058"/>
            <a:ext cx="34788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LET US SEE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714480" y="857232"/>
            <a:ext cx="5368777"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WALKTHROUGH</a:t>
            </a:r>
            <a:endParaRPr lang="en-US" sz="5400" b="1" dirty="0">
              <a:ln/>
              <a:solidFill>
                <a:schemeClr val="accent3"/>
              </a:solidFill>
            </a:endParaRPr>
          </a:p>
        </p:txBody>
      </p:sp>
      <p:sp>
        <p:nvSpPr>
          <p:cNvPr id="6" name="Rectangle 5"/>
          <p:cNvSpPr/>
          <p:nvPr/>
        </p:nvSpPr>
        <p:spPr>
          <a:xfrm>
            <a:off x="2428860" y="3857628"/>
            <a:ext cx="46490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MY LEARNZIA</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a:xfrm>
            <a:off x="864382" y="2489200"/>
            <a:ext cx="7350956" cy="3530600"/>
          </a:xfrm>
        </p:spPr>
        <p:txBody>
          <a:bodyPr/>
          <a:lstStyle/>
          <a:p>
            <a:r>
              <a:rPr lang="en-IN" dirty="0" smtClean="0"/>
              <a:t>We can add the functionality to create notes so that the user can have its own notes within the application and don’t need to carry any hard copy.</a:t>
            </a:r>
          </a:p>
          <a:p>
            <a:r>
              <a:rPr lang="en-IN" dirty="0" smtClean="0"/>
              <a:t>The upcoming sessions can be shown in the calendar.</a:t>
            </a:r>
          </a:p>
          <a:p>
            <a:r>
              <a:rPr lang="en-IN" dirty="0" smtClean="0"/>
              <a:t>The trainer can respond to each query personally.</a:t>
            </a:r>
          </a:p>
          <a:p>
            <a:r>
              <a:rPr lang="en-IN" dirty="0" smtClean="0"/>
              <a:t>The users can send message to another user.</a:t>
            </a:r>
          </a:p>
          <a:p>
            <a:r>
              <a:rPr lang="en-IN" dirty="0" smtClean="0"/>
              <a:t>My contacts will give us suggestion of name of the person.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TEAM AND THEIR ROLES</a:t>
            </a:r>
            <a:endParaRPr lang="en-IN" dirty="0"/>
          </a:p>
        </p:txBody>
      </p:sp>
      <p:pic>
        <p:nvPicPr>
          <p:cNvPr id="4" name="Content Placeholder 3" descr="C:\Users\UUser\Desktop\kush.jpg"/>
          <p:cNvPicPr>
            <a:picLocks noGrp="1"/>
          </p:cNvPicPr>
          <p:nvPr>
            <p:ph idx="1"/>
          </p:nvPr>
        </p:nvPicPr>
        <p:blipFill>
          <a:blip r:embed="rId2"/>
          <a:stretch>
            <a:fillRect/>
          </a:stretch>
        </p:blipFill>
        <p:spPr bwMode="auto">
          <a:xfrm>
            <a:off x="285720" y="2285992"/>
            <a:ext cx="1785950" cy="1857388"/>
          </a:xfrm>
          <a:prstGeom prst="rect">
            <a:avLst/>
          </a:prstGeom>
          <a:noFill/>
          <a:ln w="9525">
            <a:noFill/>
            <a:miter lim="800000"/>
            <a:headEnd/>
            <a:tailEnd/>
          </a:ln>
        </p:spPr>
      </p:pic>
      <p:pic>
        <p:nvPicPr>
          <p:cNvPr id="7" name="Picture 2" descr="C:\Users\UUser\Desktop\dia\OPPO\pics\1546871724988.jpg"/>
          <p:cNvPicPr>
            <a:picLocks noChangeAspect="1" noChangeArrowheads="1"/>
          </p:cNvPicPr>
          <p:nvPr/>
        </p:nvPicPr>
        <p:blipFill>
          <a:blip r:embed="rId3"/>
          <a:srcRect/>
          <a:stretch>
            <a:fillRect/>
          </a:stretch>
        </p:blipFill>
        <p:spPr bwMode="auto">
          <a:xfrm>
            <a:off x="3357554" y="2285992"/>
            <a:ext cx="1928826" cy="1857388"/>
          </a:xfrm>
          <a:prstGeom prst="rect">
            <a:avLst/>
          </a:prstGeom>
          <a:noFill/>
        </p:spPr>
      </p:pic>
      <p:sp>
        <p:nvSpPr>
          <p:cNvPr id="11" name="Rectangle 10"/>
          <p:cNvSpPr/>
          <p:nvPr/>
        </p:nvSpPr>
        <p:spPr>
          <a:xfrm>
            <a:off x="0" y="4214818"/>
            <a:ext cx="2428860" cy="369332"/>
          </a:xfrm>
          <a:prstGeom prst="rect">
            <a:avLst/>
          </a:prstGeom>
        </p:spPr>
        <p:txBody>
          <a:bodyPr wrap="square">
            <a:spAutoFit/>
          </a:bodyPr>
          <a:lstStyle/>
          <a:p>
            <a:pPr algn="ct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KUSH SAINI</a:t>
            </a:r>
          </a:p>
        </p:txBody>
      </p:sp>
      <p:sp>
        <p:nvSpPr>
          <p:cNvPr id="12" name="Rectangle 11"/>
          <p:cNvSpPr/>
          <p:nvPr/>
        </p:nvSpPr>
        <p:spPr>
          <a:xfrm>
            <a:off x="-285784" y="4572008"/>
            <a:ext cx="2643174" cy="2123658"/>
          </a:xfrm>
          <a:prstGeom prst="rect">
            <a:avLst/>
          </a:prstGeom>
        </p:spPr>
        <p:txBody>
          <a:bodyPr wrap="square">
            <a:spAutoFit/>
          </a:bodyPr>
          <a:lstStyle/>
          <a:p>
            <a:pPr marL="342900" indent="-342900" algn="ctr"/>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Helped in requirement gathering, created login page, my contacts portal, thought of the day, Mapped all the pages to dashboard, added the modules to the dashboard, worked on the pass code functionality, worked on deployment.</a:t>
            </a:r>
          </a:p>
        </p:txBody>
      </p:sp>
      <p:sp>
        <p:nvSpPr>
          <p:cNvPr id="13" name="Rectangle 12"/>
          <p:cNvSpPr/>
          <p:nvPr/>
        </p:nvSpPr>
        <p:spPr>
          <a:xfrm>
            <a:off x="4000496" y="4214818"/>
            <a:ext cx="857256" cy="369332"/>
          </a:xfrm>
          <a:prstGeom prst="rect">
            <a:avLst/>
          </a:prstGeom>
        </p:spPr>
        <p:txBody>
          <a:bodyPr wrap="square">
            <a:spAutoFit/>
          </a:bodyPr>
          <a:lstStyle/>
          <a:p>
            <a:pPr algn="ct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DIA</a:t>
            </a:r>
          </a:p>
        </p:txBody>
      </p:sp>
      <p:sp>
        <p:nvSpPr>
          <p:cNvPr id="14" name="Rectangle 13"/>
          <p:cNvSpPr/>
          <p:nvPr/>
        </p:nvSpPr>
        <p:spPr>
          <a:xfrm>
            <a:off x="3428992" y="4572008"/>
            <a:ext cx="2143140" cy="2123658"/>
          </a:xfrm>
          <a:prstGeom prst="rect">
            <a:avLst/>
          </a:prstGeom>
        </p:spPr>
        <p:txBody>
          <a:bodyPr wrap="square">
            <a:spAutoFit/>
          </a:bodyPr>
          <a:lstStyle/>
          <a:p>
            <a:pPr algn="ctr"/>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Helped in gathering requirements, created SRS, prepared the project report presentation. Created the email functionality, helped on thought of the day and also helped in Query-forum. Helped in finalizing the logo as well. </a:t>
            </a:r>
          </a:p>
        </p:txBody>
      </p:sp>
      <p:sp>
        <p:nvSpPr>
          <p:cNvPr id="15" name="Rectangle 14"/>
          <p:cNvSpPr/>
          <p:nvPr/>
        </p:nvSpPr>
        <p:spPr>
          <a:xfrm>
            <a:off x="6143636" y="4214818"/>
            <a:ext cx="2566094" cy="307777"/>
          </a:xfrm>
          <a:prstGeom prst="rect">
            <a:avLst/>
          </a:prstGeom>
        </p:spPr>
        <p:txBody>
          <a:bodyPr wrap="square">
            <a:spAutoFit/>
          </a:bodyPr>
          <a:lstStyle/>
          <a:p>
            <a:pPr algn="ctr"/>
            <a:r>
              <a:rPr lang="en-IN" sz="1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SHIVANI SRIVASTAVA</a:t>
            </a:r>
          </a:p>
        </p:txBody>
      </p:sp>
      <p:sp>
        <p:nvSpPr>
          <p:cNvPr id="16" name="Rectangle 15"/>
          <p:cNvSpPr/>
          <p:nvPr/>
        </p:nvSpPr>
        <p:spPr>
          <a:xfrm>
            <a:off x="6215074" y="4714884"/>
            <a:ext cx="2643206" cy="1015663"/>
          </a:xfrm>
          <a:prstGeom prst="rect">
            <a:avLst/>
          </a:prstGeom>
        </p:spPr>
        <p:txBody>
          <a:bodyPr wrap="square">
            <a:spAutoFit/>
          </a:bodyPr>
          <a:lstStyle/>
          <a:p>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Helped in gathering requirements, created Test Cases. Created Query-forum. Created the Calendar. Created the logo as </a:t>
            </a:r>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well.</a:t>
            </a:r>
            <a:endParaRPr lang="en-IN" sz="1200" dirty="0"/>
          </a:p>
        </p:txBody>
      </p:sp>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4269" t="14984" r="7964" b="42688"/>
          <a:stretch/>
        </p:blipFill>
        <p:spPr>
          <a:xfrm>
            <a:off x="6455715" y="2285992"/>
            <a:ext cx="1932709" cy="18605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TEAM AND THEIR ROLES</a:t>
            </a:r>
            <a:endParaRPr lang="en-IN" dirty="0"/>
          </a:p>
        </p:txBody>
      </p:sp>
      <p:pic>
        <p:nvPicPr>
          <p:cNvPr id="6" name="Content Placeholder 6" descr="C:\Users\UUser\Downloads\IMG_20191006_152936 (1).jpg"/>
          <p:cNvPicPr>
            <a:picLocks/>
          </p:cNvPicPr>
          <p:nvPr/>
        </p:nvPicPr>
        <p:blipFill>
          <a:blip r:embed="rId2" cstate="print"/>
          <a:srcRect l="14362" t="18522" r="23400" b="24509"/>
          <a:stretch>
            <a:fillRect/>
          </a:stretch>
        </p:blipFill>
        <p:spPr bwMode="auto">
          <a:xfrm>
            <a:off x="1000100" y="2214554"/>
            <a:ext cx="2214578" cy="1857388"/>
          </a:xfrm>
          <a:prstGeom prst="rect">
            <a:avLst/>
          </a:prstGeom>
          <a:noFill/>
          <a:ln w="9525">
            <a:noFill/>
            <a:miter lim="800000"/>
            <a:headEnd/>
            <a:tailEnd/>
          </a:ln>
        </p:spPr>
      </p:pic>
      <p:sp>
        <p:nvSpPr>
          <p:cNvPr id="7" name="Rectangle 6"/>
          <p:cNvSpPr/>
          <p:nvPr/>
        </p:nvSpPr>
        <p:spPr>
          <a:xfrm>
            <a:off x="928662" y="4143380"/>
            <a:ext cx="2695353" cy="369332"/>
          </a:xfrm>
          <a:prstGeom prst="rect">
            <a:avLst/>
          </a:prstGeom>
        </p:spPr>
        <p:txBody>
          <a:bodyPr wrap="none">
            <a:spAutoFit/>
          </a:bodyPr>
          <a:lstStyle/>
          <a:p>
            <a:pPr algn="ct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SANJUKTA GHOSH</a:t>
            </a:r>
          </a:p>
        </p:txBody>
      </p:sp>
      <p:sp>
        <p:nvSpPr>
          <p:cNvPr id="8" name="Rectangle 7"/>
          <p:cNvSpPr/>
          <p:nvPr/>
        </p:nvSpPr>
        <p:spPr>
          <a:xfrm>
            <a:off x="571472" y="4643446"/>
            <a:ext cx="2786082" cy="1200329"/>
          </a:xfrm>
          <a:prstGeom prst="rect">
            <a:avLst/>
          </a:prstGeom>
        </p:spPr>
        <p:txBody>
          <a:bodyPr wrap="square">
            <a:spAutoFit/>
          </a:bodyPr>
          <a:lstStyle/>
          <a:p>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Helped in gathering requirements, created Module use cases. Created Feedback portal. Created the Assignment Page, uploading the assignment</a:t>
            </a:r>
            <a:endParaRPr lang="en-IN" sz="1200" dirty="0"/>
          </a:p>
        </p:txBody>
      </p:sp>
      <p:pic>
        <p:nvPicPr>
          <p:cNvPr id="9" name="Content Placeholder 7" descr="C:\Users\UUser\Desktop\rishabh.jpg"/>
          <p:cNvPicPr>
            <a:picLocks noGrp="1"/>
          </p:cNvPicPr>
          <p:nvPr>
            <p:ph idx="1"/>
          </p:nvPr>
        </p:nvPicPr>
        <p:blipFill>
          <a:blip r:embed="rId3"/>
          <a:srcRect/>
          <a:stretch>
            <a:fillRect/>
          </a:stretch>
        </p:blipFill>
        <p:spPr bwMode="auto">
          <a:xfrm>
            <a:off x="5286380" y="2357430"/>
            <a:ext cx="1714512" cy="1857388"/>
          </a:xfrm>
          <a:prstGeom prst="rect">
            <a:avLst/>
          </a:prstGeom>
          <a:noFill/>
          <a:ln w="9525">
            <a:noFill/>
            <a:miter lim="800000"/>
            <a:headEnd/>
            <a:tailEnd/>
          </a:ln>
        </p:spPr>
      </p:pic>
      <p:sp>
        <p:nvSpPr>
          <p:cNvPr id="10" name="Rectangle 9"/>
          <p:cNvSpPr/>
          <p:nvPr/>
        </p:nvSpPr>
        <p:spPr>
          <a:xfrm>
            <a:off x="4929190" y="4214818"/>
            <a:ext cx="2406813" cy="369332"/>
          </a:xfrm>
          <a:prstGeom prst="rect">
            <a:avLst/>
          </a:prstGeom>
        </p:spPr>
        <p:txBody>
          <a:bodyPr wrap="none">
            <a:spAutoFit/>
          </a:bodyPr>
          <a:lstStyle/>
          <a:p>
            <a:pPr algn="ctr"/>
            <a:r>
              <a:rPr lang="en-I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RISHABH GUPTA</a:t>
            </a:r>
          </a:p>
        </p:txBody>
      </p:sp>
      <p:sp>
        <p:nvSpPr>
          <p:cNvPr id="11" name="Rectangle 10"/>
          <p:cNvSpPr/>
          <p:nvPr/>
        </p:nvSpPr>
        <p:spPr>
          <a:xfrm>
            <a:off x="5286380" y="4714884"/>
            <a:ext cx="2214578" cy="1384995"/>
          </a:xfrm>
          <a:prstGeom prst="rect">
            <a:avLst/>
          </a:prstGeom>
        </p:spPr>
        <p:txBody>
          <a:bodyPr wrap="square">
            <a:spAutoFit/>
          </a:bodyPr>
          <a:lstStyle/>
          <a:p>
            <a:pPr algn="ctr"/>
            <a:r>
              <a:rPr lang="en-IN"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Helped in gathering requirements. Worked on the front and back-end of the Sessions Page. Worked on enhancing the UI of all the pages.</a:t>
            </a:r>
            <a:endParaRPr lang="en-IN"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823" y="5181600"/>
            <a:ext cx="6800850" cy="982148"/>
          </a:xfrm>
        </p:spPr>
        <p:txBody>
          <a:bodyPr/>
          <a:lstStyle/>
          <a:p>
            <a:pPr marL="0" indent="0" algn="ctr">
              <a:buNone/>
            </a:pPr>
            <a:r>
              <a:rPr lang="en-US" sz="2400" b="1" dirty="0"/>
              <a:t>Presented By : </a:t>
            </a:r>
            <a:r>
              <a:rPr lang="en-US" sz="2400" b="1" dirty="0" smtClean="0"/>
              <a:t>Team </a:t>
            </a:r>
            <a:r>
              <a:rPr lang="en-US" sz="2400" b="1" dirty="0" err="1" smtClean="0"/>
              <a:t>MyLearnzia</a:t>
            </a:r>
            <a:endParaRPr lang="en-US" sz="2400" b="1" dirty="0"/>
          </a:p>
          <a:p>
            <a:pPr marL="0" indent="0" algn="ctr">
              <a:buNone/>
            </a:pPr>
            <a:r>
              <a:rPr lang="en-US" sz="2400" b="1" dirty="0"/>
              <a:t>HCL </a:t>
            </a:r>
            <a:r>
              <a:rPr lang="en-US" sz="2400" b="1" dirty="0" smtClean="0"/>
              <a:t>TECHBEE ’ S </a:t>
            </a:r>
            <a:r>
              <a:rPr lang="en-US" sz="2400" b="1" dirty="0"/>
              <a:t>(</a:t>
            </a:r>
            <a:r>
              <a:rPr lang="en-US" sz="2400" b="1" dirty="0" smtClean="0"/>
              <a:t>JAVA BATCH)</a:t>
            </a:r>
            <a:endParaRPr lang="en-US" sz="2100" b="1" dirty="0"/>
          </a:p>
          <a:p>
            <a:endParaRPr lang="en-US" dirty="0"/>
          </a:p>
        </p:txBody>
      </p:sp>
      <p:pic>
        <p:nvPicPr>
          <p:cNvPr id="4" name="Picture 3"/>
          <p:cNvPicPr>
            <a:picLocks noChangeAspect="1"/>
          </p:cNvPicPr>
          <p:nvPr/>
        </p:nvPicPr>
        <p:blipFill>
          <a:blip r:embed="rId2"/>
          <a:stretch>
            <a:fillRect/>
          </a:stretch>
        </p:blipFill>
        <p:spPr>
          <a:xfrm>
            <a:off x="1079823" y="2209800"/>
            <a:ext cx="6800850" cy="2750344"/>
          </a:xfrm>
          <a:prstGeom prst="rect">
            <a:avLst/>
          </a:prstGeom>
        </p:spPr>
      </p:pic>
    </p:spTree>
    <p:extLst>
      <p:ext uri="{BB962C8B-B14F-4D97-AF65-F5344CB8AC3E}">
        <p14:creationId xmlns:p14="http://schemas.microsoft.com/office/powerpoint/2010/main" val="1052173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6800"/>
            <a:ext cx="8610600" cy="646331"/>
          </a:xfrm>
          <a:prstGeom prst="rect">
            <a:avLst/>
          </a:prstGeom>
          <a:noFill/>
        </p:spPr>
        <p:txBody>
          <a:bodyPr wrap="square" rtlCol="0">
            <a:spAutoFit/>
          </a:bodyPr>
          <a:lstStyle/>
          <a:p>
            <a:r>
              <a:rPr lang="en-IN" sz="3600" b="1" dirty="0" smtClean="0"/>
              <a:t>                         </a:t>
            </a:r>
            <a:r>
              <a:rPr lang="en-IN" sz="3600" b="1" u="sng" dirty="0" smtClean="0">
                <a:solidFill>
                  <a:schemeClr val="bg1"/>
                </a:solidFill>
                <a:latin typeface="Algerian" panose="04020705040A02060702" pitchFamily="82" charset="0"/>
              </a:rPr>
              <a:t>OUR  LOGO</a:t>
            </a:r>
            <a:endParaRPr lang="en-IN" sz="3600" b="1" u="sng" dirty="0">
              <a:solidFill>
                <a:schemeClr val="bg1"/>
              </a:solidFill>
              <a:latin typeface="Algerian" panose="04020705040A02060702" pitchFamily="82" charset="0"/>
            </a:endParaRPr>
          </a:p>
        </p:txBody>
      </p:sp>
      <p:pic>
        <p:nvPicPr>
          <p:cNvPr id="23554" name="Picture 2" descr="C:\Users\UUser\Downloads\logo2.jpeg"/>
          <p:cNvPicPr>
            <a:picLocks noGrp="1" noChangeAspect="1" noChangeArrowheads="1"/>
          </p:cNvPicPr>
          <p:nvPr>
            <p:ph idx="1"/>
          </p:nvPr>
        </p:nvPicPr>
        <p:blipFill>
          <a:blip r:embed="rId2"/>
          <a:stretch>
            <a:fillRect/>
          </a:stretch>
        </p:blipFill>
        <p:spPr bwMode="auto">
          <a:xfrm>
            <a:off x="1676400" y="2133600"/>
            <a:ext cx="5638800" cy="4419060"/>
          </a:xfrm>
          <a:prstGeom prst="rect">
            <a:avLst/>
          </a:prstGeom>
          <a:noFill/>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believe that the capacity to learn is a gift; the ability to learn is a skill; the willingness to learn is a choice.</a:t>
            </a:r>
            <a:endParaRPr lang="en-IN" dirty="0" smtClean="0"/>
          </a:p>
          <a:p>
            <a:r>
              <a:rPr lang="en-US" dirty="0" smtClean="0"/>
              <a:t> Hence we bring in an application that will make learning easy and on your devices in our comfort zones. My Learnzia is a package as a whole that provides improved and better platform for the students to study. </a:t>
            </a:r>
            <a:endParaRPr lang="en-IN" dirty="0" smtClean="0"/>
          </a:p>
          <a:p>
            <a:endParaRPr lang="en-IN" dirty="0"/>
          </a:p>
        </p:txBody>
      </p:sp>
      <p:sp>
        <p:nvSpPr>
          <p:cNvPr id="5" name="TextBox 4"/>
          <p:cNvSpPr txBox="1"/>
          <p:nvPr/>
        </p:nvSpPr>
        <p:spPr>
          <a:xfrm>
            <a:off x="152400" y="990600"/>
            <a:ext cx="8610600" cy="646331"/>
          </a:xfrm>
          <a:prstGeom prst="rect">
            <a:avLst/>
          </a:prstGeom>
          <a:noFill/>
        </p:spPr>
        <p:txBody>
          <a:bodyPr wrap="square" rtlCol="0">
            <a:spAutoFit/>
          </a:bodyPr>
          <a:lstStyle/>
          <a:p>
            <a:r>
              <a:rPr lang="en-IN" sz="3600" b="1" dirty="0" smtClean="0"/>
              <a:t>                    </a:t>
            </a:r>
            <a:r>
              <a:rPr lang="en-IN" sz="3600" b="1" dirty="0" smtClean="0">
                <a:solidFill>
                  <a:schemeClr val="bg1"/>
                </a:solidFill>
              </a:rPr>
              <a:t>INTRODUCTION</a:t>
            </a:r>
            <a:endParaRPr lang="en-IN" sz="3600" b="1" dirty="0">
              <a:solidFill>
                <a:schemeClr val="bg1"/>
              </a:solidFill>
            </a:endParaRPr>
          </a:p>
        </p:txBody>
      </p:sp>
    </p:spTree>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ON</a:t>
            </a:r>
            <a:endParaRPr lang="en-IN" dirty="0"/>
          </a:p>
        </p:txBody>
      </p:sp>
      <p:pic>
        <p:nvPicPr>
          <p:cNvPr id="1026" name="Picture 2" descr="C:\Users\UUser\Desktop\agile.png"/>
          <p:cNvPicPr>
            <a:picLocks noGrp="1" noChangeAspect="1" noChangeArrowheads="1"/>
          </p:cNvPicPr>
          <p:nvPr>
            <p:ph idx="1"/>
          </p:nvPr>
        </p:nvPicPr>
        <p:blipFill>
          <a:blip r:embed="rId2"/>
          <a:srcRect/>
          <a:stretch>
            <a:fillRect/>
          </a:stretch>
        </p:blipFill>
        <p:spPr bwMode="auto">
          <a:xfrm>
            <a:off x="462487" y="1857364"/>
            <a:ext cx="7967165" cy="45196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  STATUS REPORT</a:t>
            </a:r>
            <a:endParaRPr lang="en-IN"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09568359"/>
              </p:ext>
            </p:extLst>
          </p:nvPr>
        </p:nvGraphicFramePr>
        <p:xfrm>
          <a:off x="228599" y="1633615"/>
          <a:ext cx="8805862" cy="5074707"/>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114436">
                  <a:extLst>
                    <a:ext uri="{9D8B030D-6E8A-4147-A177-3AD203B41FA5}">
                      <a16:colId xmlns:a16="http://schemas.microsoft.com/office/drawing/2014/main" val="20005"/>
                    </a:ext>
                  </a:extLst>
                </a:gridCol>
                <a:gridCol w="2890825">
                  <a:extLst>
                    <a:ext uri="{9D8B030D-6E8A-4147-A177-3AD203B41FA5}">
                      <a16:colId xmlns:a16="http://schemas.microsoft.com/office/drawing/2014/main" val="20006"/>
                    </a:ext>
                  </a:extLst>
                </a:gridCol>
              </a:tblGrid>
              <a:tr h="369000">
                <a:tc>
                  <a:txBody>
                    <a:bodyPr/>
                    <a:lstStyle/>
                    <a:p>
                      <a:pPr algn="ctr" fontAlgn="ctr"/>
                      <a:r>
                        <a:rPr lang="en-IN" sz="1100" b="1" i="0" u="none" strike="noStrike" dirty="0">
                          <a:solidFill>
                            <a:srgbClr val="000000"/>
                          </a:solidFill>
                          <a:latin typeface="Calibri"/>
                        </a:rPr>
                        <a:t>SNO</a:t>
                      </a:r>
                    </a:p>
                  </a:txBody>
                  <a:tcPr marL="0" marR="0" marT="0" marB="0" anchor="ctr"/>
                </a:tc>
                <a:tc>
                  <a:txBody>
                    <a:bodyPr/>
                    <a:lstStyle/>
                    <a:p>
                      <a:pPr algn="ctr" fontAlgn="ctr"/>
                      <a:r>
                        <a:rPr lang="en-IN" sz="1100" b="1" i="0" u="none" strike="noStrike" dirty="0">
                          <a:solidFill>
                            <a:srgbClr val="000000"/>
                          </a:solidFill>
                          <a:latin typeface="Calibri"/>
                        </a:rPr>
                        <a:t>Milestone</a:t>
                      </a:r>
                    </a:p>
                  </a:txBody>
                  <a:tcPr marL="0" marR="0" marT="0" marB="0" anchor="ctr"/>
                </a:tc>
                <a:tc>
                  <a:txBody>
                    <a:bodyPr/>
                    <a:lstStyle/>
                    <a:p>
                      <a:pPr algn="ctr" fontAlgn="ctr"/>
                      <a:r>
                        <a:rPr lang="en-IN" sz="1100" b="1" i="0" u="none" strike="noStrike">
                          <a:solidFill>
                            <a:srgbClr val="000000"/>
                          </a:solidFill>
                          <a:latin typeface="Calibri"/>
                        </a:rPr>
                        <a:t>Target Start Date</a:t>
                      </a:r>
                    </a:p>
                  </a:txBody>
                  <a:tcPr marL="0" marR="0" marT="0" marB="0" anchor="ctr"/>
                </a:tc>
                <a:tc>
                  <a:txBody>
                    <a:bodyPr/>
                    <a:lstStyle/>
                    <a:p>
                      <a:pPr algn="ctr" fontAlgn="ctr"/>
                      <a:r>
                        <a:rPr lang="en-IN" sz="1100" b="1" i="0" u="none" strike="noStrike">
                          <a:solidFill>
                            <a:srgbClr val="000000"/>
                          </a:solidFill>
                          <a:latin typeface="Calibri"/>
                        </a:rPr>
                        <a:t>Target End Date</a:t>
                      </a:r>
                    </a:p>
                  </a:txBody>
                  <a:tcPr marL="0" marR="0" marT="0" marB="0" anchor="ctr"/>
                </a:tc>
                <a:tc>
                  <a:txBody>
                    <a:bodyPr/>
                    <a:lstStyle/>
                    <a:p>
                      <a:pPr algn="ctr" fontAlgn="ctr"/>
                      <a:r>
                        <a:rPr lang="en-IN" sz="1100" b="1" i="0" u="none" strike="noStrike">
                          <a:solidFill>
                            <a:srgbClr val="000000"/>
                          </a:solidFill>
                          <a:latin typeface="Calibri"/>
                        </a:rPr>
                        <a:t>Actual Start Date</a:t>
                      </a:r>
                    </a:p>
                  </a:txBody>
                  <a:tcPr marL="0" marR="0" marT="0" marB="0" anchor="ctr"/>
                </a:tc>
                <a:tc>
                  <a:txBody>
                    <a:bodyPr/>
                    <a:lstStyle/>
                    <a:p>
                      <a:pPr algn="ctr" fontAlgn="ctr"/>
                      <a:r>
                        <a:rPr lang="en-IN" sz="1100" b="1" i="0" u="none" strike="noStrike">
                          <a:solidFill>
                            <a:srgbClr val="000000"/>
                          </a:solidFill>
                          <a:latin typeface="Calibri"/>
                        </a:rPr>
                        <a:t>Actual End Date</a:t>
                      </a:r>
                    </a:p>
                  </a:txBody>
                  <a:tcPr marL="0" marR="0" marT="0" marB="0" anchor="ctr"/>
                </a:tc>
                <a:tc>
                  <a:txBody>
                    <a:bodyPr/>
                    <a:lstStyle/>
                    <a:p>
                      <a:pPr algn="ctr" fontAlgn="ctr"/>
                      <a:r>
                        <a:rPr lang="en-IN" sz="1100" b="1" i="0" u="none" strike="noStrike" dirty="0">
                          <a:solidFill>
                            <a:srgbClr val="000000"/>
                          </a:solidFill>
                          <a:latin typeface="Calibri"/>
                        </a:rPr>
                        <a:t>Remarks</a:t>
                      </a:r>
                    </a:p>
                  </a:txBody>
                  <a:tcPr marL="0" marR="0" marT="0" marB="0" anchor="ctr"/>
                </a:tc>
                <a:extLst>
                  <a:ext uri="{0D108BD9-81ED-4DB2-BD59-A6C34878D82A}">
                    <a16:rowId xmlns:a16="http://schemas.microsoft.com/office/drawing/2014/main" val="10000"/>
                  </a:ext>
                </a:extLst>
              </a:tr>
              <a:tr h="369000">
                <a:tc>
                  <a:txBody>
                    <a:bodyPr/>
                    <a:lstStyle/>
                    <a:p>
                      <a:pPr algn="r" fontAlgn="b"/>
                      <a:r>
                        <a:rPr lang="en-IN" sz="1100" b="0" i="0" u="none" strike="noStrike" dirty="0" smtClean="0">
                          <a:solidFill>
                            <a:srgbClr val="000000"/>
                          </a:solidFill>
                          <a:latin typeface="Calibri"/>
                        </a:rPr>
                        <a:t>1</a:t>
                      </a:r>
                      <a:r>
                        <a:rPr lang="en-IN" sz="1100" b="0" i="0" u="none" strike="noStrike" baseline="0" dirty="0" smtClean="0">
                          <a:solidFill>
                            <a:srgbClr val="000000"/>
                          </a:solidFill>
                          <a:latin typeface="Calibri"/>
                        </a:rPr>
                        <a:t>     </a:t>
                      </a:r>
                      <a:endParaRPr lang="en-IN" sz="1100" b="0" i="0" u="none" strike="noStrike" dirty="0">
                        <a:solidFill>
                          <a:srgbClr val="000000"/>
                        </a:solidFill>
                        <a:latin typeface="Calibri"/>
                      </a:endParaRPr>
                    </a:p>
                  </a:txBody>
                  <a:tcPr marL="0" marR="0" marT="0" marB="0" anchor="b"/>
                </a:tc>
                <a:tc>
                  <a:txBody>
                    <a:bodyPr/>
                    <a:lstStyle/>
                    <a:p>
                      <a:pPr algn="l" fontAlgn="b"/>
                      <a:r>
                        <a:rPr lang="en-IN" sz="1100" b="1" i="0" u="none" strike="noStrike" dirty="0" smtClean="0">
                          <a:solidFill>
                            <a:srgbClr val="000000"/>
                          </a:solidFill>
                          <a:latin typeface="Calibri"/>
                        </a:rPr>
                        <a:t>            SRS</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dirty="0" smtClean="0">
                          <a:solidFill>
                            <a:srgbClr val="000000"/>
                          </a:solidFill>
                          <a:latin typeface="Calibri"/>
                        </a:rPr>
                        <a:t>17-Jun-20</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dirty="0">
                          <a:solidFill>
                            <a:srgbClr val="000000"/>
                          </a:solidFill>
                          <a:latin typeface="Calibri"/>
                        </a:rPr>
                        <a:t>19-Jun-20</a:t>
                      </a:r>
                    </a:p>
                  </a:txBody>
                  <a:tcPr marL="0" marR="0" marT="0" marB="0" anchor="b"/>
                </a:tc>
                <a:tc>
                  <a:txBody>
                    <a:bodyPr/>
                    <a:lstStyle/>
                    <a:p>
                      <a:pPr algn="r" fontAlgn="b"/>
                      <a:r>
                        <a:rPr lang="en-IN" sz="1100" b="1" i="0" u="none" strike="noStrike" dirty="0">
                          <a:solidFill>
                            <a:srgbClr val="000000"/>
                          </a:solidFill>
                          <a:latin typeface="Calibri"/>
                        </a:rPr>
                        <a:t>19-Jun-20</a:t>
                      </a:r>
                    </a:p>
                  </a:txBody>
                  <a:tcPr marL="0" marR="0" marT="0"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IN" sz="1100" b="1" i="0" u="none" strike="noStrike" dirty="0" smtClean="0">
                          <a:solidFill>
                            <a:srgbClr val="000000"/>
                          </a:solidFill>
                          <a:latin typeface="Calibri"/>
                        </a:rPr>
                        <a:t>21-Jun-20</a:t>
                      </a:r>
                    </a:p>
                    <a:p>
                      <a:pPr algn="r" fontAlgn="b"/>
                      <a:endParaRPr lang="en-IN" sz="1100" b="1" i="0" u="none" strike="noStrike" dirty="0">
                        <a:solidFill>
                          <a:srgbClr val="000000"/>
                        </a:solidFill>
                        <a:latin typeface="Calibri"/>
                      </a:endParaRPr>
                    </a:p>
                  </a:txBody>
                  <a:tcPr marL="0" marR="0" marT="0" marB="0" anchor="b"/>
                </a:tc>
                <a:tc>
                  <a:txBody>
                    <a:bodyPr/>
                    <a:lstStyle/>
                    <a:p>
                      <a:pPr algn="l" fontAlgn="b"/>
                      <a:r>
                        <a:rPr lang="en-IN" sz="1100" b="1" i="0" u="none" strike="noStrike" dirty="0" smtClean="0">
                          <a:solidFill>
                            <a:srgbClr val="000000"/>
                          </a:solidFill>
                          <a:latin typeface="Calibri"/>
                        </a:rPr>
                        <a:t>                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1"/>
                  </a:ext>
                </a:extLst>
              </a:tr>
              <a:tr h="402048">
                <a:tc>
                  <a:txBody>
                    <a:bodyPr/>
                    <a:lstStyle/>
                    <a:p>
                      <a:pPr algn="r" fontAlgn="b"/>
                      <a:r>
                        <a:rPr lang="en-IN" sz="1100" b="0" i="0" u="none" strike="noStrike" dirty="0" smtClean="0">
                          <a:solidFill>
                            <a:srgbClr val="000000"/>
                          </a:solidFill>
                          <a:latin typeface="Calibri"/>
                        </a:rPr>
                        <a:t>2        </a:t>
                      </a:r>
                      <a:endParaRPr lang="en-IN" sz="1100" b="0" i="0" u="none" strike="noStrike" dirty="0">
                        <a:solidFill>
                          <a:srgbClr val="000000"/>
                        </a:solidFill>
                        <a:latin typeface="Calibri"/>
                      </a:endParaRPr>
                    </a:p>
                  </a:txBody>
                  <a:tcPr marL="0" marR="0" marT="0" marB="0" anchor="b"/>
                </a:tc>
                <a:tc>
                  <a:txBody>
                    <a:bodyPr/>
                    <a:lstStyle/>
                    <a:p>
                      <a:pPr algn="l" fontAlgn="b"/>
                      <a:r>
                        <a:rPr lang="en-IN" sz="1100" b="1" i="0" u="none" strike="noStrike" baseline="0" dirty="0" smtClean="0">
                          <a:solidFill>
                            <a:srgbClr val="000000"/>
                          </a:solidFill>
                          <a:latin typeface="Calibri"/>
                        </a:rPr>
                        <a:t>            Project Report</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dirty="0">
                          <a:solidFill>
                            <a:srgbClr val="000000"/>
                          </a:solidFill>
                          <a:latin typeface="Calibri"/>
                        </a:rPr>
                        <a:t>21-Jun-20</a:t>
                      </a: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pPr algn="r" fontAlgn="b"/>
                      <a:r>
                        <a:rPr lang="en-IN" sz="1100" b="1" i="0" u="none" strike="noStrike" dirty="0">
                          <a:solidFill>
                            <a:srgbClr val="000000"/>
                          </a:solidFill>
                          <a:latin typeface="Calibri"/>
                        </a:rPr>
                        <a:t>21-Jun-20</a:t>
                      </a: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r>
                        <a:rPr lang="en-IN" sz="1050" b="1" i="0" u="none" strike="noStrike" dirty="0" smtClean="0">
                          <a:solidFill>
                            <a:schemeClr val="dk1"/>
                          </a:solidFill>
                          <a:latin typeface="+mn-lt"/>
                          <a:ea typeface="+mn-ea"/>
                          <a:cs typeface="+mn-cs"/>
                        </a:rPr>
                        <a:t>            Completed</a:t>
                      </a:r>
                      <a:endParaRPr lang="en-IN" sz="1050" b="1" dirty="0"/>
                    </a:p>
                  </a:txBody>
                  <a:tcPr/>
                </a:tc>
                <a:extLst>
                  <a:ext uri="{0D108BD9-81ED-4DB2-BD59-A6C34878D82A}">
                    <a16:rowId xmlns:a16="http://schemas.microsoft.com/office/drawing/2014/main" val="10002"/>
                  </a:ext>
                </a:extLst>
              </a:tr>
              <a:tr h="369000">
                <a:tc>
                  <a:txBody>
                    <a:bodyPr/>
                    <a:lstStyle/>
                    <a:p>
                      <a:pPr algn="r" fontAlgn="b"/>
                      <a:r>
                        <a:rPr lang="en-IN" sz="1100" b="0" i="0" u="none" strike="noStrike" dirty="0">
                          <a:solidFill>
                            <a:srgbClr val="000000"/>
                          </a:solidFill>
                          <a:latin typeface="Calibri"/>
                        </a:rPr>
                        <a:t>3</a:t>
                      </a:r>
                    </a:p>
                  </a:txBody>
                  <a:tcPr marL="0" marR="0" marT="0" marB="0" anchor="b"/>
                </a:tc>
                <a:tc>
                  <a:txBody>
                    <a:bodyPr/>
                    <a:lstStyle/>
                    <a:p>
                      <a:pPr algn="l" fontAlgn="b"/>
                      <a:r>
                        <a:rPr lang="en-IN" sz="1100" b="1" i="0" u="none" strike="noStrike" dirty="0" smtClean="0">
                          <a:solidFill>
                            <a:srgbClr val="000000"/>
                          </a:solidFill>
                          <a:latin typeface="Calibri"/>
                        </a:rPr>
                        <a:t>             Login </a:t>
                      </a:r>
                      <a:r>
                        <a:rPr lang="en-IN" sz="1100" b="1" i="0" u="none" strike="noStrike" dirty="0">
                          <a:solidFill>
                            <a:srgbClr val="000000"/>
                          </a:solidFill>
                          <a:latin typeface="Calibri"/>
                        </a:rPr>
                        <a:t>Page </a:t>
                      </a:r>
                    </a:p>
                  </a:txBody>
                  <a:tcPr marL="0" marR="0" marT="0" marB="0" anchor="b"/>
                </a:tc>
                <a:tc>
                  <a:txBody>
                    <a:bodyPr/>
                    <a:lstStyle/>
                    <a:p>
                      <a:pPr algn="r" fontAlgn="b"/>
                      <a:r>
                        <a:rPr lang="en-IN" sz="1100" b="1" i="0" u="none" strike="noStrike">
                          <a:solidFill>
                            <a:srgbClr val="000000"/>
                          </a:solidFill>
                          <a:latin typeface="Calibri"/>
                        </a:rPr>
                        <a:t>21-Jun-20</a:t>
                      </a:r>
                    </a:p>
                  </a:txBody>
                  <a:tcPr marL="0" marR="0" marT="0" marB="0" anchor="b"/>
                </a:tc>
                <a:tc>
                  <a:txBody>
                    <a:bodyPr/>
                    <a:lstStyle/>
                    <a:p>
                      <a:pPr algn="r" fontAlgn="b"/>
                      <a:r>
                        <a:rPr lang="en-IN" sz="1100" b="1" i="0" u="none" strike="noStrike">
                          <a:solidFill>
                            <a:srgbClr val="000000"/>
                          </a:solidFill>
                          <a:latin typeface="Calibri"/>
                        </a:rPr>
                        <a:t>21-Jun-20</a:t>
                      </a:r>
                    </a:p>
                  </a:txBody>
                  <a:tcPr marL="0" marR="0" marT="0" marB="0" anchor="b"/>
                </a:tc>
                <a:tc>
                  <a:txBody>
                    <a:bodyPr/>
                    <a:lstStyle/>
                    <a:p>
                      <a:pPr algn="r" fontAlgn="b"/>
                      <a:r>
                        <a:rPr lang="en-IN" sz="1100" b="1" i="0" u="none" strike="noStrike">
                          <a:solidFill>
                            <a:srgbClr val="000000"/>
                          </a:solidFill>
                          <a:latin typeface="Calibri"/>
                        </a:rPr>
                        <a:t>21-Jun-20</a:t>
                      </a:r>
                    </a:p>
                  </a:txBody>
                  <a:tcPr marL="0" marR="0" marT="0" marB="0" anchor="b"/>
                </a:tc>
                <a:tc>
                  <a:txBody>
                    <a:bodyPr/>
                    <a:lstStyle/>
                    <a:p>
                      <a:pPr algn="r" fontAlgn="b"/>
                      <a:r>
                        <a:rPr lang="en-IN" sz="1100" b="1" i="0" u="none" strike="noStrike">
                          <a:solidFill>
                            <a:srgbClr val="000000"/>
                          </a:solidFill>
                          <a:latin typeface="Calibri"/>
                        </a:rPr>
                        <a:t>21-Jun-20</a:t>
                      </a:r>
                    </a:p>
                  </a:txBody>
                  <a:tcPr marL="0" marR="0" marT="0" marB="0" anchor="b"/>
                </a:tc>
                <a:tc>
                  <a:txBody>
                    <a:bodyPr/>
                    <a:lstStyle/>
                    <a:p>
                      <a:pPr algn="l" fontAlgn="b"/>
                      <a:r>
                        <a:rPr lang="en-IN" sz="1100" b="1" i="0" u="none" strike="noStrike" baseline="0" dirty="0" smtClean="0">
                          <a:solidFill>
                            <a:srgbClr val="000000"/>
                          </a:solidFill>
                          <a:latin typeface="Calibri"/>
                        </a:rPr>
                        <a:t>                  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3"/>
                  </a:ext>
                </a:extLst>
              </a:tr>
              <a:tr h="369000">
                <a:tc>
                  <a:txBody>
                    <a:bodyPr/>
                    <a:lstStyle/>
                    <a:p>
                      <a:pPr algn="r" fontAlgn="b"/>
                      <a:r>
                        <a:rPr lang="en-IN" sz="1100" b="1" i="0" u="none" strike="noStrike" dirty="0">
                          <a:solidFill>
                            <a:srgbClr val="000000"/>
                          </a:solidFill>
                          <a:latin typeface="Calibri"/>
                        </a:rPr>
                        <a:t>4</a:t>
                      </a:r>
                    </a:p>
                  </a:txBody>
                  <a:tcPr marL="0" marR="0" marT="0" marB="0" anchor="b"/>
                </a:tc>
                <a:tc>
                  <a:txBody>
                    <a:bodyPr/>
                    <a:lstStyle/>
                    <a:p>
                      <a:pPr algn="l" fontAlgn="b"/>
                      <a:r>
                        <a:rPr lang="en-IN" sz="1100" b="1" i="0" u="none" strike="noStrike" dirty="0" smtClean="0">
                          <a:solidFill>
                            <a:srgbClr val="000000"/>
                          </a:solidFill>
                          <a:latin typeface="Calibri"/>
                        </a:rPr>
                        <a:t>         Designing </a:t>
                      </a:r>
                      <a:r>
                        <a:rPr lang="en-IN" sz="1100" b="1" i="0" u="none" strike="noStrike" dirty="0">
                          <a:solidFill>
                            <a:srgbClr val="000000"/>
                          </a:solidFill>
                          <a:latin typeface="Calibri"/>
                        </a:rPr>
                        <a:t>Dashboard</a:t>
                      </a: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pPr algn="r" fontAlgn="b"/>
                      <a:r>
                        <a:rPr lang="en-IN" sz="1100" b="1" i="0" u="none" strike="noStrike" dirty="0">
                          <a:solidFill>
                            <a:srgbClr val="000000"/>
                          </a:solidFill>
                          <a:latin typeface="Calibri"/>
                        </a:rPr>
                        <a:t>27-Jun-20</a:t>
                      </a: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pPr algn="r" fontAlgn="b"/>
                      <a:r>
                        <a:rPr lang="en-IN" sz="1100" b="1" i="0" u="none" strike="noStrike" dirty="0">
                          <a:solidFill>
                            <a:srgbClr val="000000"/>
                          </a:solidFill>
                          <a:latin typeface="Calibri"/>
                        </a:rPr>
                        <a:t>27-Jun-20</a:t>
                      </a:r>
                    </a:p>
                  </a:txBody>
                  <a:tcPr marL="0" marR="0" marT="0" marB="0" anchor="b"/>
                </a:tc>
                <a:tc>
                  <a:txBody>
                    <a:bodyPr/>
                    <a:lstStyle/>
                    <a:p>
                      <a:pPr algn="l" fontAlgn="b"/>
                      <a:r>
                        <a:rPr lang="en-IN" sz="1100" b="1" i="0" u="none" strike="noStrike" dirty="0" smtClean="0">
                          <a:solidFill>
                            <a:srgbClr val="000000"/>
                          </a:solidFill>
                          <a:latin typeface="Calibri"/>
                        </a:rPr>
                        <a:t>                  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4"/>
                  </a:ext>
                </a:extLst>
              </a:tr>
              <a:tr h="369000">
                <a:tc>
                  <a:txBody>
                    <a:bodyPr/>
                    <a:lstStyle/>
                    <a:p>
                      <a:pPr algn="r" fontAlgn="b"/>
                      <a:r>
                        <a:rPr lang="en-IN" sz="1100" b="1" i="0" u="none" strike="noStrike" dirty="0">
                          <a:solidFill>
                            <a:srgbClr val="000000"/>
                          </a:solidFill>
                          <a:latin typeface="Calibri"/>
                        </a:rPr>
                        <a:t>5</a:t>
                      </a:r>
                    </a:p>
                  </a:txBody>
                  <a:tcPr marL="0" marR="0" marT="0" marB="0" anchor="b"/>
                </a:tc>
                <a:tc>
                  <a:txBody>
                    <a:bodyPr/>
                    <a:lstStyle/>
                    <a:p>
                      <a:pPr algn="l" fontAlgn="b"/>
                      <a:r>
                        <a:rPr lang="en-IN" sz="1100" b="1" i="0" u="none" strike="noStrike" dirty="0" smtClean="0">
                          <a:solidFill>
                            <a:srgbClr val="000000"/>
                          </a:solidFill>
                          <a:latin typeface="Calibri"/>
                        </a:rPr>
                        <a:t>                   Query </a:t>
                      </a:r>
                      <a:r>
                        <a:rPr lang="en-IN" sz="1100" b="1" i="0" u="none" strike="noStrike" dirty="0">
                          <a:solidFill>
                            <a:srgbClr val="000000"/>
                          </a:solidFill>
                          <a:latin typeface="Calibri"/>
                        </a:rPr>
                        <a:t>forum</a:t>
                      </a:r>
                    </a:p>
                  </a:txBody>
                  <a:tcPr marL="0" marR="0" marT="0" marB="0" anchor="b"/>
                </a:tc>
                <a:tc>
                  <a:txBody>
                    <a:bodyPr/>
                    <a:lstStyle/>
                    <a:p>
                      <a:pPr algn="r" fontAlgn="b"/>
                      <a:r>
                        <a:rPr lang="en-IN" sz="1100" b="1" i="0" u="none" strike="noStrike" dirty="0">
                          <a:solidFill>
                            <a:srgbClr val="000000"/>
                          </a:solidFill>
                          <a:latin typeface="Calibri"/>
                        </a:rPr>
                        <a:t>24-Jun-20</a:t>
                      </a:r>
                    </a:p>
                  </a:txBody>
                  <a:tcPr marL="0" marR="0" marT="0" marB="0" anchor="b"/>
                </a:tc>
                <a:tc>
                  <a:txBody>
                    <a:bodyPr/>
                    <a:lstStyle/>
                    <a:p>
                      <a:pPr algn="r" fontAlgn="b"/>
                      <a:r>
                        <a:rPr lang="en-IN" sz="1100" b="1" i="0" u="none" strike="noStrike" dirty="0">
                          <a:solidFill>
                            <a:srgbClr val="000000"/>
                          </a:solidFill>
                          <a:latin typeface="Calibri"/>
                        </a:rPr>
                        <a:t>24-Jun-20</a:t>
                      </a:r>
                    </a:p>
                  </a:txBody>
                  <a:tcPr marL="0" marR="0" marT="0" marB="0" anchor="b"/>
                </a:tc>
                <a:tc>
                  <a:txBody>
                    <a:bodyPr/>
                    <a:lstStyle/>
                    <a:p>
                      <a:pPr algn="r" fontAlgn="b"/>
                      <a:r>
                        <a:rPr lang="en-IN" sz="1100" b="1" i="0" u="none" strike="noStrike" dirty="0">
                          <a:solidFill>
                            <a:srgbClr val="000000"/>
                          </a:solidFill>
                          <a:latin typeface="Calibri"/>
                        </a:rPr>
                        <a:t>24-Jun-20</a:t>
                      </a:r>
                    </a:p>
                  </a:txBody>
                  <a:tcPr marL="0" marR="0" marT="0" marB="0" anchor="b"/>
                </a:tc>
                <a:tc>
                  <a:txBody>
                    <a:bodyPr/>
                    <a:lstStyle/>
                    <a:p>
                      <a:pPr algn="r" fontAlgn="b"/>
                      <a:r>
                        <a:rPr lang="en-IN" sz="1100" b="1" i="0" u="none" strike="noStrike" dirty="0">
                          <a:solidFill>
                            <a:srgbClr val="000000"/>
                          </a:solidFill>
                          <a:latin typeface="Calibri"/>
                        </a:rPr>
                        <a:t>24-Jun-20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i="0" u="none" strike="noStrike" baseline="0" dirty="0" smtClean="0">
                          <a:solidFill>
                            <a:srgbClr val="000000"/>
                          </a:solidFill>
                          <a:latin typeface="Calibri"/>
                        </a:rPr>
                        <a:t>        Completed</a:t>
                      </a:r>
                      <a:endParaRPr lang="en-IN" sz="1100" b="1" i="0" u="none" strike="noStrike" dirty="0" smtClean="0">
                        <a:solidFill>
                          <a:srgbClr val="000000"/>
                        </a:solidFill>
                        <a:latin typeface="Calibri"/>
                      </a:endParaRPr>
                    </a:p>
                  </a:txBody>
                  <a:tcPr marL="0" marR="0" marT="0" marB="0" anchor="b"/>
                </a:tc>
                <a:extLst>
                  <a:ext uri="{0D108BD9-81ED-4DB2-BD59-A6C34878D82A}">
                    <a16:rowId xmlns:a16="http://schemas.microsoft.com/office/drawing/2014/main" val="10005"/>
                  </a:ext>
                </a:extLst>
              </a:tr>
              <a:tr h="369000">
                <a:tc>
                  <a:txBody>
                    <a:bodyPr/>
                    <a:lstStyle/>
                    <a:p>
                      <a:pPr algn="r" fontAlgn="b"/>
                      <a:r>
                        <a:rPr lang="en-IN" sz="1100" b="1" i="0" u="none" strike="noStrike" dirty="0">
                          <a:solidFill>
                            <a:srgbClr val="000000"/>
                          </a:solidFill>
                          <a:latin typeface="Calibri"/>
                        </a:rPr>
                        <a:t>6</a:t>
                      </a:r>
                    </a:p>
                  </a:txBody>
                  <a:tcPr marL="0" marR="0" marT="0" marB="0" anchor="b"/>
                </a:tc>
                <a:tc>
                  <a:txBody>
                    <a:bodyPr/>
                    <a:lstStyle/>
                    <a:p>
                      <a:pPr algn="l" fontAlgn="b"/>
                      <a:r>
                        <a:rPr lang="en-IN" sz="1100" b="1" i="0" u="none" strike="noStrike" dirty="0" smtClean="0">
                          <a:solidFill>
                            <a:srgbClr val="000000"/>
                          </a:solidFill>
                          <a:latin typeface="Calibri"/>
                        </a:rPr>
                        <a:t>                   Assignments</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a:solidFill>
                            <a:srgbClr val="000000"/>
                          </a:solidFill>
                          <a:latin typeface="Calibri"/>
                        </a:rPr>
                        <a:t>26-Jun-20</a:t>
                      </a:r>
                    </a:p>
                  </a:txBody>
                  <a:tcPr marL="0" marR="0" marT="0" marB="0" anchor="b"/>
                </a:tc>
                <a:tc>
                  <a:txBody>
                    <a:bodyPr/>
                    <a:lstStyle/>
                    <a:p>
                      <a:pPr algn="r" fontAlgn="b"/>
                      <a:r>
                        <a:rPr lang="en-IN" sz="1100" b="1" i="0" u="none" strike="noStrike">
                          <a:solidFill>
                            <a:srgbClr val="000000"/>
                          </a:solidFill>
                          <a:latin typeface="Calibri"/>
                        </a:rPr>
                        <a:t>27-Jun-20</a:t>
                      </a:r>
                    </a:p>
                  </a:txBody>
                  <a:tcPr marL="0" marR="0" marT="0" marB="0" anchor="b"/>
                </a:tc>
                <a:tc>
                  <a:txBody>
                    <a:bodyPr/>
                    <a:lstStyle/>
                    <a:p>
                      <a:pPr algn="r" fontAlgn="b"/>
                      <a:r>
                        <a:rPr lang="en-IN" sz="1100" b="1" i="0" u="none" strike="noStrike">
                          <a:solidFill>
                            <a:srgbClr val="000000"/>
                          </a:solidFill>
                          <a:latin typeface="Calibri"/>
                        </a:rPr>
                        <a:t>26-Jun-20</a:t>
                      </a:r>
                    </a:p>
                  </a:txBody>
                  <a:tcPr marL="0" marR="0" marT="0" marB="0" anchor="b"/>
                </a:tc>
                <a:tc>
                  <a:txBody>
                    <a:bodyPr/>
                    <a:lstStyle/>
                    <a:p>
                      <a:pPr algn="r" fontAlgn="b"/>
                      <a:r>
                        <a:rPr lang="en-IN" sz="1100" b="1" i="0" u="none" strike="noStrike">
                          <a:solidFill>
                            <a:srgbClr val="000000"/>
                          </a:solidFill>
                          <a:latin typeface="Calibri"/>
                        </a:rPr>
                        <a:t>27-Jun-20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dirty="0" smtClean="0"/>
                        <a:t>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6"/>
                  </a:ext>
                </a:extLst>
              </a:tr>
              <a:tr h="369000">
                <a:tc>
                  <a:txBody>
                    <a:bodyPr/>
                    <a:lstStyle/>
                    <a:p>
                      <a:pPr algn="r" fontAlgn="b"/>
                      <a:r>
                        <a:rPr lang="en-IN" sz="1100" b="1" i="0" u="none" strike="noStrike" dirty="0">
                          <a:solidFill>
                            <a:srgbClr val="000000"/>
                          </a:solidFill>
                          <a:latin typeface="Calibri"/>
                        </a:rPr>
                        <a:t>7</a:t>
                      </a:r>
                    </a:p>
                  </a:txBody>
                  <a:tcPr marL="0" marR="0" marT="0" marB="0" anchor="b"/>
                </a:tc>
                <a:tc>
                  <a:txBody>
                    <a:bodyPr/>
                    <a:lstStyle/>
                    <a:p>
                      <a:pPr algn="l" fontAlgn="b"/>
                      <a:r>
                        <a:rPr lang="en-IN" sz="1100" b="1" i="0" u="none" strike="noStrike" dirty="0" smtClean="0">
                          <a:solidFill>
                            <a:srgbClr val="000000"/>
                          </a:solidFill>
                          <a:latin typeface="Calibri"/>
                        </a:rPr>
                        <a:t>               Feedback </a:t>
                      </a:r>
                      <a:r>
                        <a:rPr lang="en-IN" sz="1100" b="1" i="0" u="none" strike="noStrike" dirty="0">
                          <a:solidFill>
                            <a:srgbClr val="000000"/>
                          </a:solidFill>
                          <a:latin typeface="Calibri"/>
                        </a:rPr>
                        <a:t>Portal</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dirty="0" smtClean="0"/>
                        <a:t>Completed</a:t>
                      </a:r>
                    </a:p>
                  </a:txBody>
                  <a:tcPr marL="0" marR="0" marT="0" marB="0" anchor="b"/>
                </a:tc>
                <a:extLst>
                  <a:ext uri="{0D108BD9-81ED-4DB2-BD59-A6C34878D82A}">
                    <a16:rowId xmlns:a16="http://schemas.microsoft.com/office/drawing/2014/main" val="10007"/>
                  </a:ext>
                </a:extLst>
              </a:tr>
              <a:tr h="383628">
                <a:tc>
                  <a:txBody>
                    <a:bodyPr/>
                    <a:lstStyle/>
                    <a:p>
                      <a:pPr algn="r" fontAlgn="b"/>
                      <a:r>
                        <a:rPr lang="en-IN" sz="1100" b="1" i="0" u="none" strike="noStrike" dirty="0">
                          <a:solidFill>
                            <a:srgbClr val="000000"/>
                          </a:solidFill>
                          <a:latin typeface="Calibri"/>
                        </a:rPr>
                        <a:t>8</a:t>
                      </a:r>
                    </a:p>
                  </a:txBody>
                  <a:tcPr marL="0" marR="0" marT="0" marB="0" anchor="b"/>
                </a:tc>
                <a:tc>
                  <a:txBody>
                    <a:bodyPr/>
                    <a:lstStyle/>
                    <a:p>
                      <a:pPr algn="l" fontAlgn="b"/>
                      <a:r>
                        <a:rPr lang="en-IN" sz="1100" b="1" i="0" u="none" strike="noStrike" dirty="0" smtClean="0">
                          <a:solidFill>
                            <a:srgbClr val="000000"/>
                          </a:solidFill>
                          <a:latin typeface="Calibri"/>
                        </a:rPr>
                        <a:t>                  Sessions</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pPr algn="r" fontAlgn="b"/>
                      <a:r>
                        <a:rPr lang="en-IN" sz="1100" b="1" i="0" u="none" strike="noStrike" dirty="0">
                          <a:solidFill>
                            <a:srgbClr val="000000"/>
                          </a:solidFill>
                          <a:latin typeface="Calibri"/>
                        </a:rPr>
                        <a:t>25-Jun-20</a:t>
                      </a:r>
                    </a:p>
                  </a:txBody>
                  <a:tcPr marL="0" marR="0" marT="0" marB="0" anchor="b"/>
                </a:tc>
                <a:tc>
                  <a:txBody>
                    <a:bodyPr/>
                    <a:lstStyle/>
                    <a:p>
                      <a:pPr algn="r" fontAlgn="b"/>
                      <a:r>
                        <a:rPr lang="en-IN" sz="1100" b="1" i="0" u="none" strike="noStrike" dirty="0">
                          <a:solidFill>
                            <a:srgbClr val="000000"/>
                          </a:solidFill>
                          <a:latin typeface="Calibri"/>
                        </a:rPr>
                        <a:t>23-Jun-20</a:t>
                      </a:r>
                    </a:p>
                  </a:txBody>
                  <a:tcPr marL="0" marR="0" marT="0" marB="0" anchor="b"/>
                </a:tc>
                <a:tc>
                  <a:txBody>
                    <a:bodyPr/>
                    <a:lstStyle/>
                    <a:p>
                      <a:pPr algn="r" fontAlgn="b"/>
                      <a:r>
                        <a:rPr lang="en-IN" sz="1100" b="1" i="0" u="none" strike="noStrike" dirty="0">
                          <a:solidFill>
                            <a:srgbClr val="000000"/>
                          </a:solidFill>
                          <a:latin typeface="Calibri"/>
                        </a:rPr>
                        <a:t>25-Jun-20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dirty="0" smtClean="0"/>
                        <a:t>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8"/>
                  </a:ext>
                </a:extLst>
              </a:tr>
              <a:tr h="369000">
                <a:tc>
                  <a:txBody>
                    <a:bodyPr/>
                    <a:lstStyle/>
                    <a:p>
                      <a:pPr algn="r" fontAlgn="b"/>
                      <a:r>
                        <a:rPr lang="en-IN" sz="1100" b="1" i="0" u="none" strike="noStrike" dirty="0">
                          <a:solidFill>
                            <a:srgbClr val="000000"/>
                          </a:solidFill>
                          <a:latin typeface="Calibri"/>
                        </a:rPr>
                        <a:t>10</a:t>
                      </a:r>
                    </a:p>
                  </a:txBody>
                  <a:tcPr marL="0" marR="0" marT="0" marB="0" anchor="b"/>
                </a:tc>
                <a:tc>
                  <a:txBody>
                    <a:bodyPr/>
                    <a:lstStyle/>
                    <a:p>
                      <a:pPr algn="l" fontAlgn="b"/>
                      <a:r>
                        <a:rPr lang="en-IN" sz="1100" b="1" i="0" u="none" strike="noStrike" dirty="0" smtClean="0">
                          <a:solidFill>
                            <a:srgbClr val="000000"/>
                          </a:solidFill>
                          <a:latin typeface="Calibri"/>
                        </a:rPr>
                        <a:t>                    Calendar</a:t>
                      </a:r>
                      <a:endParaRPr lang="en-IN" sz="1100" b="1" i="0" u="none" strike="noStrike" dirty="0">
                        <a:solidFill>
                          <a:srgbClr val="000000"/>
                        </a:solidFill>
                        <a:latin typeface="Calibri"/>
                      </a:endParaRPr>
                    </a:p>
                  </a:txBody>
                  <a:tcPr marL="0" marR="0" marT="0" marB="0" anchor="b"/>
                </a:tc>
                <a:tc>
                  <a:txBody>
                    <a:bodyPr/>
                    <a:lstStyle/>
                    <a:p>
                      <a:pPr algn="r" fontAlgn="b"/>
                      <a:r>
                        <a:rPr lang="en-IN" sz="1100" b="1" i="0" u="none" strike="noStrike" dirty="0">
                          <a:solidFill>
                            <a:srgbClr val="000000"/>
                          </a:solidFill>
                          <a:latin typeface="Calibri"/>
                        </a:rPr>
                        <a:t>26-Jun-20</a:t>
                      </a:r>
                    </a:p>
                  </a:txBody>
                  <a:tcPr marL="0" marR="0" marT="0" marB="0" anchor="b"/>
                </a:tc>
                <a:tc>
                  <a:txBody>
                    <a:bodyPr/>
                    <a:lstStyle/>
                    <a:p>
                      <a:pPr algn="r" fontAlgn="b"/>
                      <a:r>
                        <a:rPr lang="en-IN" sz="1100" b="1" i="0" u="none" strike="noStrike">
                          <a:solidFill>
                            <a:srgbClr val="000000"/>
                          </a:solidFill>
                          <a:latin typeface="Calibri"/>
                        </a:rPr>
                        <a:t>27-Jun-20</a:t>
                      </a:r>
                    </a:p>
                  </a:txBody>
                  <a:tcPr marL="0" marR="0" marT="0" marB="0" anchor="b"/>
                </a:tc>
                <a:tc>
                  <a:txBody>
                    <a:bodyPr/>
                    <a:lstStyle/>
                    <a:p>
                      <a:pPr algn="r" fontAlgn="b"/>
                      <a:r>
                        <a:rPr lang="en-IN" sz="1100" b="1" i="0" u="none" strike="noStrike">
                          <a:solidFill>
                            <a:srgbClr val="000000"/>
                          </a:solidFill>
                          <a:latin typeface="Calibri"/>
                        </a:rPr>
                        <a:t>26-Jun-20</a:t>
                      </a:r>
                    </a:p>
                  </a:txBody>
                  <a:tcPr marL="0" marR="0" marT="0" marB="0" anchor="b"/>
                </a:tc>
                <a:tc>
                  <a:txBody>
                    <a:bodyPr/>
                    <a:lstStyle/>
                    <a:p>
                      <a:pPr algn="r" fontAlgn="b"/>
                      <a:r>
                        <a:rPr lang="en-IN" sz="1100" b="1" i="0" u="none" strike="noStrike">
                          <a:solidFill>
                            <a:srgbClr val="000000"/>
                          </a:solidFill>
                          <a:latin typeface="Calibri"/>
                        </a:rPr>
                        <a:t>27-Jun-20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dirty="0" smtClean="0"/>
                        <a:t>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09"/>
                  </a:ext>
                </a:extLst>
              </a:tr>
              <a:tr h="369000">
                <a:tc>
                  <a:txBody>
                    <a:bodyPr/>
                    <a:lstStyle/>
                    <a:p>
                      <a:pPr algn="r" fontAlgn="b"/>
                      <a:r>
                        <a:rPr lang="en-IN" sz="1100" b="1" i="0" u="none" strike="noStrike" dirty="0">
                          <a:solidFill>
                            <a:srgbClr val="000000"/>
                          </a:solidFill>
                          <a:latin typeface="Calibri"/>
                        </a:rPr>
                        <a:t>11</a:t>
                      </a:r>
                    </a:p>
                  </a:txBody>
                  <a:tcPr marL="0" marR="0" marT="0" marB="0" anchor="b"/>
                </a:tc>
                <a:tc>
                  <a:txBody>
                    <a:bodyPr/>
                    <a:lstStyle/>
                    <a:p>
                      <a:pPr algn="l" fontAlgn="b"/>
                      <a:r>
                        <a:rPr lang="en-IN" sz="1100" b="1" i="0" u="none" strike="noStrike" dirty="0" smtClean="0">
                          <a:solidFill>
                            <a:srgbClr val="000000"/>
                          </a:solidFill>
                          <a:latin typeface="Calibri"/>
                        </a:rPr>
                        <a:t>          Adding </a:t>
                      </a:r>
                      <a:r>
                        <a:rPr lang="en-IN" sz="1100" b="1" i="0" u="none" strike="noStrike" dirty="0">
                          <a:solidFill>
                            <a:srgbClr val="000000"/>
                          </a:solidFill>
                          <a:latin typeface="Calibri"/>
                        </a:rPr>
                        <a:t>modules</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r" fontAlgn="b"/>
                      <a:r>
                        <a:rPr lang="en-IN" sz="1100" b="1" i="0" u="none" strike="noStrike">
                          <a:solidFill>
                            <a:srgbClr val="000000"/>
                          </a:solidFill>
                          <a:latin typeface="Calibri"/>
                        </a:rPr>
                        <a:t>24-Jun-20</a:t>
                      </a:r>
                    </a:p>
                  </a:txBody>
                  <a:tcPr marL="0" marR="0" marT="0" marB="0" anchor="b"/>
                </a:tc>
                <a:tc>
                  <a:txBody>
                    <a:bodyPr/>
                    <a:lstStyle/>
                    <a:p>
                      <a:pPr algn="l" fontAlgn="b"/>
                      <a:r>
                        <a:rPr lang="en-IN" sz="1100" b="1" i="0" u="none" strike="noStrike" dirty="0" smtClean="0">
                          <a:solidFill>
                            <a:srgbClr val="000000"/>
                          </a:solidFill>
                          <a:latin typeface="Calibri"/>
                        </a:rPr>
                        <a:t>                </a:t>
                      </a:r>
                      <a:r>
                        <a:rPr lang="en-IN" sz="1100" b="1" dirty="0" smtClean="0"/>
                        <a:t>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10"/>
                  </a:ext>
                </a:extLst>
              </a:tr>
              <a:tr h="369000">
                <a:tc>
                  <a:txBody>
                    <a:bodyPr/>
                    <a:lstStyle/>
                    <a:p>
                      <a:pPr algn="r" fontAlgn="b"/>
                      <a:r>
                        <a:rPr lang="en-IN" sz="1100" b="1" i="0" u="none" strike="noStrike" dirty="0">
                          <a:solidFill>
                            <a:srgbClr val="000000"/>
                          </a:solidFill>
                          <a:latin typeface="Calibri"/>
                        </a:rPr>
                        <a:t>12</a:t>
                      </a:r>
                    </a:p>
                  </a:txBody>
                  <a:tcPr marL="0" marR="0" marT="0" marB="0" anchor="b"/>
                </a:tc>
                <a:tc>
                  <a:txBody>
                    <a:bodyPr/>
                    <a:lstStyle/>
                    <a:p>
                      <a:pPr algn="l" fontAlgn="b"/>
                      <a:r>
                        <a:rPr lang="en-IN" sz="1100" b="1" i="0" u="none" strike="noStrike" dirty="0" smtClean="0">
                          <a:solidFill>
                            <a:srgbClr val="000000"/>
                          </a:solidFill>
                          <a:latin typeface="Calibri"/>
                        </a:rPr>
                        <a:t>         Email </a:t>
                      </a:r>
                      <a:r>
                        <a:rPr lang="en-IN" sz="1100" b="1" i="0" u="none" strike="noStrike" dirty="0">
                          <a:solidFill>
                            <a:srgbClr val="000000"/>
                          </a:solidFill>
                          <a:latin typeface="Calibri"/>
                        </a:rPr>
                        <a:t>Portal</a:t>
                      </a:r>
                    </a:p>
                  </a:txBody>
                  <a:tcPr marL="0" marR="0" marT="0" marB="0" anchor="b"/>
                </a:tc>
                <a:tc>
                  <a:txBody>
                    <a:bodyPr/>
                    <a:lstStyle/>
                    <a:p>
                      <a:pPr algn="r" fontAlgn="b"/>
                      <a:r>
                        <a:rPr lang="en-IN" sz="1100" b="1" i="0" u="none" strike="noStrike" dirty="0">
                          <a:solidFill>
                            <a:srgbClr val="000000"/>
                          </a:solidFill>
                          <a:latin typeface="Calibri"/>
                        </a:rPr>
                        <a:t>26-Jun-20</a:t>
                      </a:r>
                    </a:p>
                  </a:txBody>
                  <a:tcPr marL="0" marR="0" marT="0" marB="0" anchor="b"/>
                </a:tc>
                <a:tc>
                  <a:txBody>
                    <a:bodyPr/>
                    <a:lstStyle/>
                    <a:p>
                      <a:pPr algn="r" fontAlgn="b"/>
                      <a:r>
                        <a:rPr lang="en-IN" sz="1100" b="1" i="0" u="none" strike="noStrike" dirty="0">
                          <a:solidFill>
                            <a:srgbClr val="000000"/>
                          </a:solidFill>
                          <a:latin typeface="Calibri"/>
                        </a:rPr>
                        <a:t>28-Jun-20</a:t>
                      </a:r>
                    </a:p>
                  </a:txBody>
                  <a:tcPr marL="0" marR="0" marT="0" marB="0" anchor="b"/>
                </a:tc>
                <a:tc>
                  <a:txBody>
                    <a:bodyPr/>
                    <a:lstStyle/>
                    <a:p>
                      <a:pPr algn="r" fontAlgn="b"/>
                      <a:r>
                        <a:rPr lang="en-IN" sz="1100" b="1" i="0" u="none" strike="noStrike">
                          <a:solidFill>
                            <a:srgbClr val="000000"/>
                          </a:solidFill>
                          <a:latin typeface="Calibri"/>
                        </a:rPr>
                        <a:t>26-Jun-20</a:t>
                      </a:r>
                    </a:p>
                  </a:txBody>
                  <a:tcPr marL="0" marR="0" marT="0" marB="0" anchor="b"/>
                </a:tc>
                <a:tc>
                  <a:txBody>
                    <a:bodyPr/>
                    <a:lstStyle/>
                    <a:p>
                      <a:pPr algn="r" fontAlgn="b"/>
                      <a:r>
                        <a:rPr lang="en-IN" sz="1100" b="1" i="0" u="none" strike="noStrike">
                          <a:solidFill>
                            <a:srgbClr val="000000"/>
                          </a:solidFill>
                          <a:latin typeface="Calibri"/>
                        </a:rPr>
                        <a:t>28-Jun-20</a:t>
                      </a:r>
                    </a:p>
                  </a:txBody>
                  <a:tcPr marL="0" marR="0" marT="0" marB="0" anchor="b"/>
                </a:tc>
                <a:tc>
                  <a:txBody>
                    <a:bodyPr/>
                    <a:lstStyle/>
                    <a:p>
                      <a:pPr algn="l" fontAlgn="b"/>
                      <a:r>
                        <a:rPr lang="en-IN" sz="1100" b="1" dirty="0" smtClean="0"/>
                        <a:t>             Completed</a:t>
                      </a:r>
                      <a:endParaRPr lang="en-IN" sz="1100" b="1" i="0" u="none" strike="noStrike" dirty="0">
                        <a:solidFill>
                          <a:srgbClr val="000000"/>
                        </a:solidFill>
                        <a:latin typeface="Calibri"/>
                      </a:endParaRPr>
                    </a:p>
                  </a:txBody>
                  <a:tcPr marL="0" marR="0" marT="0" marB="0" anchor="b"/>
                </a:tc>
                <a:extLst>
                  <a:ext uri="{0D108BD9-81ED-4DB2-BD59-A6C34878D82A}">
                    <a16:rowId xmlns:a16="http://schemas.microsoft.com/office/drawing/2014/main" val="10011"/>
                  </a:ext>
                </a:extLst>
              </a:tr>
              <a:tr h="599031">
                <a:tc>
                  <a:txBody>
                    <a:bodyPr/>
                    <a:lstStyle/>
                    <a:p>
                      <a:r>
                        <a:rPr lang="en-IN" sz="1050" b="1" baseline="0" dirty="0" smtClean="0"/>
                        <a:t>        13</a:t>
                      </a:r>
                      <a:endParaRPr lang="en-IN" sz="1050" b="1" dirty="0"/>
                    </a:p>
                  </a:txBody>
                  <a:tcPr/>
                </a:tc>
                <a:tc>
                  <a:txBody>
                    <a:bodyPr/>
                    <a:lstStyle/>
                    <a:p>
                      <a:r>
                        <a:rPr lang="en-IN" sz="1050" b="1" dirty="0" smtClean="0"/>
                        <a:t>Thought of the day and pass code</a:t>
                      </a:r>
                      <a:r>
                        <a:rPr lang="en-IN" sz="1050" b="1" baseline="0" dirty="0" smtClean="0"/>
                        <a:t> functionality</a:t>
                      </a:r>
                      <a:endParaRPr lang="en-IN" sz="1050" b="1" dirty="0"/>
                    </a:p>
                  </a:txBody>
                  <a:tcPr/>
                </a:tc>
                <a:tc>
                  <a:txBody>
                    <a:bodyPr/>
                    <a:lstStyle/>
                    <a:p>
                      <a:pPr algn="r" fontAlgn="b"/>
                      <a:r>
                        <a:rPr lang="en-IN" sz="1100" b="1" i="0" u="none" strike="noStrike" dirty="0">
                          <a:solidFill>
                            <a:srgbClr val="000000"/>
                          </a:solidFill>
                          <a:latin typeface="Calibri"/>
                        </a:rPr>
                        <a:t>26-Jun-20</a:t>
                      </a:r>
                    </a:p>
                  </a:txBody>
                  <a:tcPr marL="0" marR="0" marT="0" marB="0" anchor="b"/>
                </a:tc>
                <a:tc>
                  <a:txBody>
                    <a:bodyPr/>
                    <a:lstStyle/>
                    <a:p>
                      <a:pPr algn="r" fontAlgn="b"/>
                      <a:r>
                        <a:rPr lang="en-IN" sz="1100" b="1" i="0" u="none" strike="noStrike" dirty="0">
                          <a:solidFill>
                            <a:srgbClr val="000000"/>
                          </a:solidFill>
                          <a:latin typeface="Calibri"/>
                        </a:rPr>
                        <a:t>28-Jun-20</a:t>
                      </a:r>
                    </a:p>
                  </a:txBody>
                  <a:tcPr marL="0" marR="0" marT="0" marB="0" anchor="b"/>
                </a:tc>
                <a:tc>
                  <a:txBody>
                    <a:bodyPr/>
                    <a:lstStyle/>
                    <a:p>
                      <a:pPr algn="r" fontAlgn="b"/>
                      <a:r>
                        <a:rPr lang="en-IN" sz="1100" b="1" i="0" u="none" strike="noStrike" dirty="0">
                          <a:solidFill>
                            <a:srgbClr val="000000"/>
                          </a:solidFill>
                          <a:latin typeface="Calibri"/>
                        </a:rPr>
                        <a:t>26-Jun-20</a:t>
                      </a:r>
                    </a:p>
                  </a:txBody>
                  <a:tcPr marL="0" marR="0" marT="0" marB="0" anchor="b"/>
                </a:tc>
                <a:tc>
                  <a:txBody>
                    <a:bodyPr/>
                    <a:lstStyle/>
                    <a:p>
                      <a:pPr algn="r" fontAlgn="b"/>
                      <a:r>
                        <a:rPr lang="en-IN" sz="1100" b="1" i="0" u="none" strike="noStrike" dirty="0">
                          <a:solidFill>
                            <a:srgbClr val="000000"/>
                          </a:solidFill>
                          <a:latin typeface="Calibri"/>
                        </a:rPr>
                        <a:t>28-Jun-20</a:t>
                      </a:r>
                    </a:p>
                  </a:txBody>
                  <a:tcPr marL="0" marR="0" marT="0" marB="0" anchor="b"/>
                </a:tc>
                <a:tc>
                  <a:txBody>
                    <a:bodyPr/>
                    <a:lstStyle/>
                    <a:p>
                      <a:r>
                        <a:rPr lang="en-IN" sz="1050" b="1" dirty="0" smtClean="0"/>
                        <a:t>         </a:t>
                      </a:r>
                    </a:p>
                    <a:p>
                      <a:endParaRPr lang="en-IN" sz="1050" b="1" dirty="0" smtClean="0"/>
                    </a:p>
                    <a:p>
                      <a:r>
                        <a:rPr lang="en-IN" sz="1050" b="1" dirty="0" smtClean="0"/>
                        <a:t>            Completed</a:t>
                      </a:r>
                      <a:endParaRPr lang="en-IN" sz="1050" b="1" dirty="0"/>
                    </a:p>
                  </a:txBody>
                  <a:tcPr/>
                </a:tc>
                <a:extLst>
                  <a:ext uri="{0D108BD9-81ED-4DB2-BD59-A6C34878D82A}">
                    <a16:rowId xmlns:a16="http://schemas.microsoft.com/office/drawing/2014/main" val="10012"/>
                  </a:ext>
                </a:extLst>
              </a:tr>
            </a:tbl>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SCHEDULING AND ESTIMATES</a:t>
            </a:r>
            <a:endParaRPr lang="en-IN" dirty="0"/>
          </a:p>
        </p:txBody>
      </p:sp>
      <p:graphicFrame>
        <p:nvGraphicFramePr>
          <p:cNvPr id="4" name="Content Placeholder 3"/>
          <p:cNvGraphicFramePr>
            <a:graphicFrameLocks noGrp="1"/>
          </p:cNvGraphicFramePr>
          <p:nvPr>
            <p:ph idx="1"/>
          </p:nvPr>
        </p:nvGraphicFramePr>
        <p:xfrm>
          <a:off x="357124" y="1785926"/>
          <a:ext cx="8572596" cy="4868615"/>
        </p:xfrm>
        <a:graphic>
          <a:graphicData uri="http://schemas.openxmlformats.org/drawingml/2006/table">
            <a:tbl>
              <a:tblPr firstRow="1" bandRow="1">
                <a:tableStyleId>{5C22544A-7EE6-4342-B048-85BDC9FD1C3A}</a:tableStyleId>
              </a:tblPr>
              <a:tblGrid>
                <a:gridCol w="2143149">
                  <a:extLst>
                    <a:ext uri="{9D8B030D-6E8A-4147-A177-3AD203B41FA5}">
                      <a16:colId xmlns:a16="http://schemas.microsoft.com/office/drawing/2014/main" val="20000"/>
                    </a:ext>
                  </a:extLst>
                </a:gridCol>
                <a:gridCol w="2143149">
                  <a:extLst>
                    <a:ext uri="{9D8B030D-6E8A-4147-A177-3AD203B41FA5}">
                      <a16:colId xmlns:a16="http://schemas.microsoft.com/office/drawing/2014/main" val="20001"/>
                    </a:ext>
                  </a:extLst>
                </a:gridCol>
                <a:gridCol w="2143149">
                  <a:extLst>
                    <a:ext uri="{9D8B030D-6E8A-4147-A177-3AD203B41FA5}">
                      <a16:colId xmlns:a16="http://schemas.microsoft.com/office/drawing/2014/main" val="20002"/>
                    </a:ext>
                  </a:extLst>
                </a:gridCol>
                <a:gridCol w="2143149">
                  <a:extLst>
                    <a:ext uri="{9D8B030D-6E8A-4147-A177-3AD203B41FA5}">
                      <a16:colId xmlns:a16="http://schemas.microsoft.com/office/drawing/2014/main" val="20003"/>
                    </a:ext>
                  </a:extLst>
                </a:gridCol>
              </a:tblGrid>
              <a:tr h="500066">
                <a:tc>
                  <a:txBody>
                    <a:bodyPr/>
                    <a:lstStyle/>
                    <a:p>
                      <a:r>
                        <a:rPr lang="en-IN" dirty="0" smtClean="0"/>
                        <a:t>Milestone	</a:t>
                      </a:r>
                      <a:endParaRPr lang="en-IN" dirty="0"/>
                    </a:p>
                  </a:txBody>
                  <a:tcPr/>
                </a:tc>
                <a:tc>
                  <a:txBody>
                    <a:bodyPr/>
                    <a:lstStyle/>
                    <a:p>
                      <a:r>
                        <a:rPr lang="en-IN" dirty="0" smtClean="0"/>
                        <a:t>Description	 </a:t>
                      </a:r>
                      <a:endParaRPr lang="en-IN" dirty="0"/>
                    </a:p>
                  </a:txBody>
                  <a:tcPr/>
                </a:tc>
                <a:tc>
                  <a:txBody>
                    <a:bodyPr/>
                    <a:lstStyle/>
                    <a:p>
                      <a:r>
                        <a:rPr lang="en-IN" dirty="0" smtClean="0"/>
                        <a:t>Release Date	 </a:t>
                      </a:r>
                      <a:endParaRPr lang="en-IN" dirty="0"/>
                    </a:p>
                  </a:txBody>
                  <a:tcPr/>
                </a:tc>
                <a:tc>
                  <a:txBody>
                    <a:bodyPr/>
                    <a:lstStyle/>
                    <a:p>
                      <a:r>
                        <a:rPr lang="en-IN" dirty="0" smtClean="0"/>
                        <a:t>Release Iteration</a:t>
                      </a:r>
                      <a:endParaRPr lang="en-IN" dirty="0"/>
                    </a:p>
                  </a:txBody>
                  <a:tcPr/>
                </a:tc>
                <a:extLst>
                  <a:ext uri="{0D108BD9-81ED-4DB2-BD59-A6C34878D82A}">
                    <a16:rowId xmlns:a16="http://schemas.microsoft.com/office/drawing/2014/main" val="10000"/>
                  </a:ext>
                </a:extLst>
              </a:tr>
              <a:tr h="619509">
                <a:tc>
                  <a:txBody>
                    <a:bodyPr/>
                    <a:lstStyle/>
                    <a:p>
                      <a:r>
                        <a:rPr lang="en-IN" dirty="0" smtClean="0"/>
                        <a:t>M1</a:t>
                      </a:r>
                      <a:endParaRPr lang="en-IN" dirty="0"/>
                    </a:p>
                  </a:txBody>
                  <a:tcPr/>
                </a:tc>
                <a:tc>
                  <a:txBody>
                    <a:bodyPr/>
                    <a:lstStyle/>
                    <a:p>
                      <a:r>
                        <a:rPr lang="en-IN" dirty="0" smtClean="0"/>
                        <a:t>Application view and Design	</a:t>
                      </a:r>
                    </a:p>
                    <a:p>
                      <a:r>
                        <a:rPr lang="en-IN" dirty="0" smtClean="0"/>
                        <a:t> (Front-end </a:t>
                      </a:r>
                      <a:r>
                        <a:rPr lang="en-IN" dirty="0" err="1" smtClean="0"/>
                        <a:t>dvmt</a:t>
                      </a:r>
                      <a:r>
                        <a:rPr lang="en-IN" dirty="0" smtClean="0"/>
                        <a:t>)</a:t>
                      </a:r>
                      <a:endParaRPr lang="en-IN" dirty="0"/>
                    </a:p>
                  </a:txBody>
                  <a:tcPr/>
                </a:tc>
                <a:tc>
                  <a:txBody>
                    <a:bodyPr/>
                    <a:lstStyle/>
                    <a:p>
                      <a:r>
                        <a:rPr lang="en-IN" dirty="0" smtClean="0"/>
                        <a:t>23rd June 	</a:t>
                      </a:r>
                      <a:endParaRPr lang="en-IN" dirty="0"/>
                    </a:p>
                  </a:txBody>
                  <a:tcPr/>
                </a:tc>
                <a:tc>
                  <a:txBody>
                    <a:bodyPr/>
                    <a:lstStyle/>
                    <a:p>
                      <a:r>
                        <a:rPr lang="en-IN" dirty="0" smtClean="0"/>
                        <a:t>R1</a:t>
                      </a:r>
                      <a:endParaRPr lang="en-IN" dirty="0"/>
                    </a:p>
                  </a:txBody>
                  <a:tcPr/>
                </a:tc>
                <a:extLst>
                  <a:ext uri="{0D108BD9-81ED-4DB2-BD59-A6C34878D82A}">
                    <a16:rowId xmlns:a16="http://schemas.microsoft.com/office/drawing/2014/main" val="10001"/>
                  </a:ext>
                </a:extLst>
              </a:tr>
              <a:tr h="619509">
                <a:tc>
                  <a:txBody>
                    <a:bodyPr/>
                    <a:lstStyle/>
                    <a:p>
                      <a:r>
                        <a:rPr lang="en-IN" dirty="0" smtClean="0"/>
                        <a:t>M2</a:t>
                      </a:r>
                      <a:endParaRPr lang="en-IN" dirty="0"/>
                    </a:p>
                  </a:txBody>
                  <a:tcPr/>
                </a:tc>
                <a:tc>
                  <a:txBody>
                    <a:bodyPr/>
                    <a:lstStyle/>
                    <a:p>
                      <a:r>
                        <a:rPr lang="en-IN" dirty="0" smtClean="0"/>
                        <a:t>Database for my application</a:t>
                      </a:r>
                      <a:endParaRPr lang="en-IN" dirty="0"/>
                    </a:p>
                  </a:txBody>
                  <a:tcPr/>
                </a:tc>
                <a:tc>
                  <a:txBody>
                    <a:bodyPr/>
                    <a:lstStyle/>
                    <a:p>
                      <a:r>
                        <a:rPr lang="en-IN" dirty="0" smtClean="0"/>
                        <a:t>24th June</a:t>
                      </a:r>
                      <a:endParaRPr lang="en-IN" dirty="0"/>
                    </a:p>
                  </a:txBody>
                  <a:tcPr/>
                </a:tc>
                <a:tc>
                  <a:txBody>
                    <a:bodyPr/>
                    <a:lstStyle/>
                    <a:p>
                      <a:r>
                        <a:rPr lang="en-IN" dirty="0" smtClean="0"/>
                        <a:t>R1</a:t>
                      </a:r>
                      <a:endParaRPr lang="en-IN" dirty="0"/>
                    </a:p>
                  </a:txBody>
                  <a:tcPr/>
                </a:tc>
                <a:extLst>
                  <a:ext uri="{0D108BD9-81ED-4DB2-BD59-A6C34878D82A}">
                    <a16:rowId xmlns:a16="http://schemas.microsoft.com/office/drawing/2014/main" val="10002"/>
                  </a:ext>
                </a:extLst>
              </a:tr>
              <a:tr h="619509">
                <a:tc>
                  <a:txBody>
                    <a:bodyPr/>
                    <a:lstStyle/>
                    <a:p>
                      <a:r>
                        <a:rPr lang="en-IN" dirty="0" smtClean="0"/>
                        <a:t>M3</a:t>
                      </a:r>
                      <a:endParaRPr lang="en-IN" dirty="0"/>
                    </a:p>
                  </a:txBody>
                  <a:tcPr/>
                </a:tc>
                <a:tc>
                  <a:txBody>
                    <a:bodyPr/>
                    <a:lstStyle/>
                    <a:p>
                      <a:r>
                        <a:rPr lang="en-IN" dirty="0" smtClean="0"/>
                        <a:t>(Integrating front-end and</a:t>
                      </a:r>
                      <a:r>
                        <a:rPr lang="en-IN" baseline="0" dirty="0" smtClean="0"/>
                        <a:t> </a:t>
                      </a:r>
                      <a:r>
                        <a:rPr lang="en-IN" dirty="0" smtClean="0"/>
                        <a:t>back-end)</a:t>
                      </a:r>
                      <a:endParaRPr lang="en-IN" dirty="0"/>
                    </a:p>
                  </a:txBody>
                  <a:tcPr/>
                </a:tc>
                <a:tc>
                  <a:txBody>
                    <a:bodyPr/>
                    <a:lstStyle/>
                    <a:p>
                      <a:r>
                        <a:rPr lang="en-IN" dirty="0" smtClean="0"/>
                        <a:t>26th June</a:t>
                      </a:r>
                      <a:endParaRPr lang="en-IN" dirty="0"/>
                    </a:p>
                  </a:txBody>
                  <a:tcPr/>
                </a:tc>
                <a:tc>
                  <a:txBody>
                    <a:bodyPr/>
                    <a:lstStyle/>
                    <a:p>
                      <a:r>
                        <a:rPr lang="en-IN" dirty="0" smtClean="0"/>
                        <a:t>R1</a:t>
                      </a:r>
                      <a:endParaRPr lang="en-IN" dirty="0"/>
                    </a:p>
                  </a:txBody>
                  <a:tcPr/>
                </a:tc>
                <a:extLst>
                  <a:ext uri="{0D108BD9-81ED-4DB2-BD59-A6C34878D82A}">
                    <a16:rowId xmlns:a16="http://schemas.microsoft.com/office/drawing/2014/main" val="10003"/>
                  </a:ext>
                </a:extLst>
              </a:tr>
              <a:tr h="619509">
                <a:tc>
                  <a:txBody>
                    <a:bodyPr/>
                    <a:lstStyle/>
                    <a:p>
                      <a:r>
                        <a:rPr lang="en-IN" dirty="0" smtClean="0"/>
                        <a:t>M4</a:t>
                      </a:r>
                      <a:endParaRPr lang="en-IN" dirty="0"/>
                    </a:p>
                  </a:txBody>
                  <a:tcPr/>
                </a:tc>
                <a:tc>
                  <a:txBody>
                    <a:bodyPr/>
                    <a:lstStyle/>
                    <a:p>
                      <a:r>
                        <a:rPr lang="en-IN" dirty="0" smtClean="0"/>
                        <a:t> Testing for initial release	</a:t>
                      </a:r>
                      <a:endParaRPr lang="en-IN" dirty="0"/>
                    </a:p>
                  </a:txBody>
                  <a:tcPr/>
                </a:tc>
                <a:tc>
                  <a:txBody>
                    <a:bodyPr/>
                    <a:lstStyle/>
                    <a:p>
                      <a:r>
                        <a:rPr lang="en-IN" dirty="0" smtClean="0"/>
                        <a:t> 27th June </a:t>
                      </a:r>
                      <a:endParaRPr lang="en-IN" dirty="0"/>
                    </a:p>
                  </a:txBody>
                  <a:tcPr/>
                </a:tc>
                <a:tc>
                  <a:txBody>
                    <a:bodyPr/>
                    <a:lstStyle/>
                    <a:p>
                      <a:r>
                        <a:rPr lang="en-IN" dirty="0" smtClean="0"/>
                        <a:t>R2</a:t>
                      </a:r>
                      <a:endParaRPr lang="en-IN" dirty="0"/>
                    </a:p>
                  </a:txBody>
                  <a:tcPr/>
                </a:tc>
                <a:extLst>
                  <a:ext uri="{0D108BD9-81ED-4DB2-BD59-A6C34878D82A}">
                    <a16:rowId xmlns:a16="http://schemas.microsoft.com/office/drawing/2014/main" val="10004"/>
                  </a:ext>
                </a:extLst>
              </a:tr>
              <a:tr h="619509">
                <a:tc>
                  <a:txBody>
                    <a:bodyPr/>
                    <a:lstStyle/>
                    <a:p>
                      <a:r>
                        <a:rPr lang="en-IN" dirty="0" smtClean="0"/>
                        <a:t>M5</a:t>
                      </a:r>
                      <a:endParaRPr lang="en-IN" dirty="0"/>
                    </a:p>
                  </a:txBody>
                  <a:tcPr/>
                </a:tc>
                <a:tc>
                  <a:txBody>
                    <a:bodyPr/>
                    <a:lstStyle/>
                    <a:p>
                      <a:r>
                        <a:rPr lang="en-IN" dirty="0" smtClean="0"/>
                        <a:t>Testing</a:t>
                      </a:r>
                      <a:r>
                        <a:rPr lang="en-IN" baseline="0" dirty="0" smtClean="0"/>
                        <a:t> for Final release</a:t>
                      </a:r>
                      <a:endParaRPr lang="en-IN" dirty="0"/>
                    </a:p>
                  </a:txBody>
                  <a:tcPr/>
                </a:tc>
                <a:tc>
                  <a:txBody>
                    <a:bodyPr/>
                    <a:lstStyle/>
                    <a:p>
                      <a:r>
                        <a:rPr lang="en-IN" dirty="0" smtClean="0"/>
                        <a:t>28th June</a:t>
                      </a:r>
                      <a:endParaRPr lang="en-IN" dirty="0"/>
                    </a:p>
                  </a:txBody>
                  <a:tcPr/>
                </a:tc>
                <a:tc>
                  <a:txBody>
                    <a:bodyPr/>
                    <a:lstStyle/>
                    <a:p>
                      <a:r>
                        <a:rPr lang="en-IN" dirty="0" smtClean="0"/>
                        <a:t>R2</a:t>
                      </a:r>
                      <a:endParaRPr lang="en-IN" dirty="0"/>
                    </a:p>
                  </a:txBody>
                  <a:tcPr/>
                </a:tc>
                <a:extLst>
                  <a:ext uri="{0D108BD9-81ED-4DB2-BD59-A6C34878D82A}">
                    <a16:rowId xmlns:a16="http://schemas.microsoft.com/office/drawing/2014/main" val="10005"/>
                  </a:ext>
                </a:extLst>
              </a:tr>
              <a:tr h="619509">
                <a:tc>
                  <a:txBody>
                    <a:bodyPr/>
                    <a:lstStyle/>
                    <a:p>
                      <a:r>
                        <a:rPr lang="en-IN" dirty="0" smtClean="0"/>
                        <a:t>M6</a:t>
                      </a:r>
                      <a:endParaRPr lang="en-IN" dirty="0"/>
                    </a:p>
                  </a:txBody>
                  <a:tcPr/>
                </a:tc>
                <a:tc>
                  <a:txBody>
                    <a:bodyPr/>
                    <a:lstStyle/>
                    <a:p>
                      <a:r>
                        <a:rPr lang="en-IN" dirty="0" smtClean="0"/>
                        <a:t>Final release</a:t>
                      </a:r>
                      <a:endParaRPr lang="en-IN" dirty="0"/>
                    </a:p>
                  </a:txBody>
                  <a:tcPr/>
                </a:tc>
                <a:tc>
                  <a:txBody>
                    <a:bodyPr/>
                    <a:lstStyle/>
                    <a:p>
                      <a:r>
                        <a:rPr lang="en-IN" dirty="0" smtClean="0"/>
                        <a:t>29th June </a:t>
                      </a:r>
                      <a:endParaRPr lang="en-IN" dirty="0"/>
                    </a:p>
                  </a:txBody>
                  <a:tcPr/>
                </a:tc>
                <a:tc>
                  <a:txBody>
                    <a:bodyPr/>
                    <a:lstStyle/>
                    <a:p>
                      <a:r>
                        <a:rPr lang="en-IN" dirty="0" smtClean="0"/>
                        <a:t>R2</a:t>
                      </a:r>
                      <a:endParaRPr lang="en-IN"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3-Tier  ARCHITECTURE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42910" y="2357430"/>
            <a:ext cx="7286676" cy="4086232"/>
          </a:xfrm>
          <a:prstGeom prst="rect">
            <a:avLst/>
          </a:prstGeom>
          <a:noFill/>
          <a:ln>
            <a:noFill/>
          </a:ln>
        </p:spPr>
      </p:pic>
      <p:sp>
        <p:nvSpPr>
          <p:cNvPr id="5" name="TextBox 4"/>
          <p:cNvSpPr txBox="1"/>
          <p:nvPr/>
        </p:nvSpPr>
        <p:spPr>
          <a:xfrm>
            <a:off x="1000100" y="2214554"/>
            <a:ext cx="1857388" cy="369332"/>
          </a:xfrm>
          <a:prstGeom prst="rect">
            <a:avLst/>
          </a:prstGeom>
          <a:noFill/>
        </p:spPr>
        <p:txBody>
          <a:bodyPr wrap="square" rtlCol="0">
            <a:spAutoFit/>
          </a:bodyPr>
          <a:lstStyle/>
          <a:p>
            <a:r>
              <a:rPr lang="en-IN" dirty="0" smtClean="0"/>
              <a:t>VIEW-JSP/HTML</a:t>
            </a:r>
            <a:endParaRPr lang="en-IN" dirty="0"/>
          </a:p>
        </p:txBody>
      </p:sp>
      <p:sp>
        <p:nvSpPr>
          <p:cNvPr id="6" name="TextBox 5"/>
          <p:cNvSpPr txBox="1"/>
          <p:nvPr/>
        </p:nvSpPr>
        <p:spPr>
          <a:xfrm>
            <a:off x="3571868" y="2285992"/>
            <a:ext cx="2214578" cy="369332"/>
          </a:xfrm>
          <a:prstGeom prst="rect">
            <a:avLst/>
          </a:prstGeom>
          <a:noFill/>
        </p:spPr>
        <p:txBody>
          <a:bodyPr wrap="square" rtlCol="0">
            <a:spAutoFit/>
          </a:bodyPr>
          <a:lstStyle/>
          <a:p>
            <a:r>
              <a:rPr lang="en-IN" dirty="0" smtClean="0"/>
              <a:t>MODEL-JAVA EE</a:t>
            </a:r>
            <a:endParaRPr lang="en-IN" dirty="0"/>
          </a:p>
        </p:txBody>
      </p:sp>
      <p:sp>
        <p:nvSpPr>
          <p:cNvPr id="7" name="TextBox 6"/>
          <p:cNvSpPr txBox="1"/>
          <p:nvPr/>
        </p:nvSpPr>
        <p:spPr>
          <a:xfrm>
            <a:off x="6500826" y="2285992"/>
            <a:ext cx="1857388" cy="369332"/>
          </a:xfrm>
          <a:prstGeom prst="rect">
            <a:avLst/>
          </a:prstGeom>
          <a:noFill/>
        </p:spPr>
        <p:txBody>
          <a:bodyPr wrap="square" rtlCol="0">
            <a:spAutoFit/>
          </a:bodyPr>
          <a:lstStyle/>
          <a:p>
            <a:r>
              <a:rPr lang="en-IN" dirty="0" smtClean="0"/>
              <a:t>ORACLE DB</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USE CASES</a:t>
            </a:r>
            <a:endParaRPr lang="en-IN" dirty="0"/>
          </a:p>
        </p:txBody>
      </p:sp>
      <p:sp>
        <p:nvSpPr>
          <p:cNvPr id="3" name="Content Placeholder 2"/>
          <p:cNvSpPr>
            <a:spLocks noGrp="1"/>
          </p:cNvSpPr>
          <p:nvPr>
            <p:ph idx="1"/>
          </p:nvPr>
        </p:nvSpPr>
        <p:spPr/>
        <p:txBody>
          <a:bodyPr/>
          <a:lstStyle/>
          <a:p>
            <a:r>
              <a:rPr lang="en-IN" dirty="0" smtClean="0"/>
              <a:t>ADMIN</a:t>
            </a:r>
          </a:p>
        </p:txBody>
      </p:sp>
      <p:pic>
        <p:nvPicPr>
          <p:cNvPr id="2050" name="Picture 2" descr="C:\Users\UUser\Desktop\admin.png"/>
          <p:cNvPicPr>
            <a:picLocks noChangeAspect="1" noChangeArrowheads="1"/>
          </p:cNvPicPr>
          <p:nvPr/>
        </p:nvPicPr>
        <p:blipFill>
          <a:blip r:embed="rId2"/>
          <a:srcRect/>
          <a:stretch>
            <a:fillRect/>
          </a:stretch>
        </p:blipFill>
        <p:spPr bwMode="auto">
          <a:xfrm>
            <a:off x="500034" y="1857364"/>
            <a:ext cx="8215369" cy="45243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USE CASES</a:t>
            </a:r>
            <a:endParaRPr lang="en-IN" dirty="0"/>
          </a:p>
        </p:txBody>
      </p:sp>
      <p:sp>
        <p:nvSpPr>
          <p:cNvPr id="3" name="Content Placeholder 2"/>
          <p:cNvSpPr>
            <a:spLocks noGrp="1"/>
          </p:cNvSpPr>
          <p:nvPr>
            <p:ph idx="1"/>
          </p:nvPr>
        </p:nvSpPr>
        <p:spPr/>
        <p:txBody>
          <a:bodyPr/>
          <a:lstStyle/>
          <a:p>
            <a:endParaRPr lang="en-IN"/>
          </a:p>
        </p:txBody>
      </p:sp>
      <p:pic>
        <p:nvPicPr>
          <p:cNvPr id="4" name="Picture 2" descr="C:\Users\UUser\Desktop\trainer.png"/>
          <p:cNvPicPr>
            <a:picLocks noChangeAspect="1" noChangeArrowheads="1"/>
          </p:cNvPicPr>
          <p:nvPr/>
        </p:nvPicPr>
        <p:blipFill>
          <a:blip r:embed="rId2"/>
          <a:srcRect/>
          <a:stretch>
            <a:fillRect/>
          </a:stretch>
        </p:blipFill>
        <p:spPr bwMode="auto">
          <a:xfrm>
            <a:off x="642911" y="1857364"/>
            <a:ext cx="8001055" cy="457203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548</TotalTime>
  <Words>589</Words>
  <Application>Microsoft Office PowerPoint</Application>
  <PresentationFormat>On-screen Show (4:3)</PresentationFormat>
  <Paragraphs>173</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Algerian</vt:lpstr>
      <vt:lpstr>Arial</vt:lpstr>
      <vt:lpstr>Arial Black</vt:lpstr>
      <vt:lpstr>Brush Script MT</vt:lpstr>
      <vt:lpstr>Calibri</vt:lpstr>
      <vt:lpstr>Century Gothic</vt:lpstr>
      <vt:lpstr>Times New Roman</vt:lpstr>
      <vt:lpstr>Wingdings 3</vt:lpstr>
      <vt:lpstr>Ion Boardroom</vt:lpstr>
      <vt:lpstr>2_Ion Boardroom</vt:lpstr>
      <vt:lpstr>PowerPoint Presentation</vt:lpstr>
      <vt:lpstr>PowerPoint Presentation</vt:lpstr>
      <vt:lpstr>PowerPoint Presentation</vt:lpstr>
      <vt:lpstr>BUILT ON</vt:lpstr>
      <vt:lpstr>PROJECT  STATUS REPORT</vt:lpstr>
      <vt:lpstr>SCHEDULING AND ESTIMATES</vt:lpstr>
      <vt:lpstr>3-Tier  ARCHITECTURE</vt:lpstr>
      <vt:lpstr>MODULE USE CASES</vt:lpstr>
      <vt:lpstr>MODULE USE CASES</vt:lpstr>
      <vt:lpstr>MODULE USE CASES</vt:lpstr>
      <vt:lpstr>TECHNOLOGIES USED</vt:lpstr>
      <vt:lpstr>PowerPoint Presentation</vt:lpstr>
      <vt:lpstr>FUTURE SCOPE</vt:lpstr>
      <vt:lpstr>OUR TEAM AND THEIR ROLES</vt:lpstr>
      <vt:lpstr>OUR TEAM AND THEIR ROLES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dc:creator>
  <cp:lastModifiedBy>Shivani Srivastava</cp:lastModifiedBy>
  <cp:revision>150</cp:revision>
  <dcterms:created xsi:type="dcterms:W3CDTF">2006-08-16T00:00:00Z</dcterms:created>
  <dcterms:modified xsi:type="dcterms:W3CDTF">2020-07-26T19:39:33Z</dcterms:modified>
</cp:coreProperties>
</file>