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wav" ContentType="audio/x-wav"/>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12" r:id="rId2"/>
  </p:sldMasterIdLst>
  <p:notesMasterIdLst>
    <p:notesMasterId r:id="rId28"/>
  </p:notesMasterIdLst>
  <p:handoutMasterIdLst>
    <p:handoutMasterId r:id="rId29"/>
  </p:handoutMasterIdLst>
  <p:sldIdLst>
    <p:sldId id="292" r:id="rId3"/>
    <p:sldId id="298" r:id="rId4"/>
    <p:sldId id="285" r:id="rId5"/>
    <p:sldId id="293" r:id="rId6"/>
    <p:sldId id="268" r:id="rId7"/>
    <p:sldId id="281" r:id="rId8"/>
    <p:sldId id="270" r:id="rId9"/>
    <p:sldId id="296" r:id="rId10"/>
    <p:sldId id="282" r:id="rId11"/>
    <p:sldId id="283" r:id="rId12"/>
    <p:sldId id="280" r:id="rId13"/>
    <p:sldId id="287" r:id="rId14"/>
    <p:sldId id="289" r:id="rId15"/>
    <p:sldId id="288" r:id="rId16"/>
    <p:sldId id="291" r:id="rId17"/>
    <p:sldId id="275" r:id="rId18"/>
    <p:sldId id="290" r:id="rId19"/>
    <p:sldId id="299" r:id="rId20"/>
    <p:sldId id="294" r:id="rId21"/>
    <p:sldId id="295" r:id="rId22"/>
    <p:sldId id="300" r:id="rId23"/>
    <p:sldId id="301" r:id="rId24"/>
    <p:sldId id="302" r:id="rId25"/>
    <p:sldId id="303" r:id="rId26"/>
    <p:sldId id="30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824"/>
    <a:srgbClr val="A5CD92"/>
    <a:srgbClr val="A9CE97"/>
    <a:srgbClr val="F6B83C"/>
    <a:srgbClr val="F8F8F8"/>
    <a:srgbClr val="FFFF05"/>
    <a:srgbClr val="FFF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70" y="90"/>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41"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9FFB22-8E74-4DD9-8CE6-011FCE179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056B411-0AFB-418F-A669-A977272CD2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33EAD5-FA1A-4A7F-9EA4-2D63872B87D3}" type="datetimeFigureOut">
              <a:rPr lang="en-US" smtClean="0"/>
              <a:t>2/21/2020</a:t>
            </a:fld>
            <a:endParaRPr lang="en-US" dirty="0"/>
          </a:p>
        </p:txBody>
      </p:sp>
      <p:sp>
        <p:nvSpPr>
          <p:cNvPr id="4" name="Footer Placeholder 3">
            <a:extLst>
              <a:ext uri="{FF2B5EF4-FFF2-40B4-BE49-F238E27FC236}">
                <a16:creationId xmlns:a16="http://schemas.microsoft.com/office/drawing/2014/main" id="{39FF6C83-D03A-4FDC-B72F-92AB225A22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CD2F844-28D8-440E-B68F-241ECAA923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74774-2188-450F-87AB-A3DCB5C369F2}" type="slidenum">
              <a:rPr lang="en-US" smtClean="0"/>
              <a:t>‹#›</a:t>
            </a:fld>
            <a:endParaRPr lang="en-US" dirty="0"/>
          </a:p>
        </p:txBody>
      </p:sp>
    </p:spTree>
    <p:extLst>
      <p:ext uri="{BB962C8B-B14F-4D97-AF65-F5344CB8AC3E}">
        <p14:creationId xmlns:p14="http://schemas.microsoft.com/office/powerpoint/2010/main" val="2921210846"/>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680" units="cm"/>
          <inkml:channel name="Y" type="integer" max="1050" units="cm"/>
          <inkml:channel name="T" type="integer" max="2.14748E9" units="dev"/>
        </inkml:traceFormat>
        <inkml:channelProperties>
          <inkml:channelProperty channel="X" name="resolution" value="35.74468" units="1/cm"/>
          <inkml:channelProperty channel="Y" name="resolution" value="35" units="1/cm"/>
          <inkml:channelProperty channel="T" name="resolution" value="1" units="1/dev"/>
        </inkml:channelProperties>
      </inkml:inkSource>
      <inkml:timestamp xml:id="ts0" timeString="2018-08-06T05:10:40.938"/>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02D2A666-3BB8-4A6A-A20B-7EAF0510F86C}" emma:medium="tactile" emma:mode="ink">
          <msink:context xmlns:msink="http://schemas.microsoft.com/ink/2010/main" type="writingRegion" rotatedBoundingBox="7545,4706 7560,4706 7560,4721 7545,4721"/>
        </emma:interpretation>
      </emma:emma>
    </inkml:annotationXML>
    <inkml:traceGroup>
      <inkml:annotationXML>
        <emma:emma xmlns:emma="http://www.w3.org/2003/04/emma" version="1.0">
          <emma:interpretation id="{E8E62314-DF29-4C69-8319-39F3E08FD971}" emma:medium="tactile" emma:mode="ink">
            <msink:context xmlns:msink="http://schemas.microsoft.com/ink/2010/main" type="paragraph" rotatedBoundingBox="7545,4706 7560,4706 7560,4721 7545,4721" alignmentLevel="1"/>
          </emma:interpretation>
        </emma:emma>
      </inkml:annotationXML>
      <inkml:traceGroup>
        <inkml:annotationXML>
          <emma:emma xmlns:emma="http://www.w3.org/2003/04/emma" version="1.0">
            <emma:interpretation id="{E3728AED-64FC-4187-8B6B-FDD7C0EC9CDD}" emma:medium="tactile" emma:mode="ink">
              <msink:context xmlns:msink="http://schemas.microsoft.com/ink/2010/main" type="line" rotatedBoundingBox="7545,4706 7560,4706 7560,4721 7545,4721"/>
            </emma:interpretation>
          </emma:emma>
        </inkml:annotationXML>
        <inkml:traceGroup>
          <inkml:annotationXML>
            <emma:emma xmlns:emma="http://www.w3.org/2003/04/emma" version="1.0">
              <emma:interpretation id="{A84EDD20-75D3-4D2B-A912-CB795010CE1D}" emma:medium="tactile" emma:mode="ink">
                <msink:context xmlns:msink="http://schemas.microsoft.com/ink/2010/main" type="inkWord" rotatedBoundingBox="7545,4706 7560,4706 7560,4721 7545,4721"/>
              </emma:interpretation>
              <emma:one-of disjunction-type="recognition" id="oneOf0">
                <emma:interpretation id="interp0" emma:lang="" emma:confidence="0">
                  <emma:literal>.</emma:literal>
                </emma:interpretation>
                <emma:interpretation id="interp1" emma:lang="" emma:confidence="0">
                  <emma:literal>v</emma:literal>
                </emma:interpretation>
                <emma:interpretation id="interp2" emma:lang="" emma:confidence="0">
                  <emma:literal>}</emma:literal>
                </emma:interpretation>
                <emma:interpretation id="interp3" emma:lang="" emma:confidence="0">
                  <emma:literal>w</emma:literal>
                </emma:interpretation>
                <emma:interpretation id="interp4" emma:lang="" emma:confidence="0">
                  <emma:literal>3</emma:literal>
                </emma:interpretation>
              </emma:one-of>
            </emma:emma>
          </inkml:annotationXML>
          <inkml:trace contextRef="#ctx0" brushRef="#br0">0 0 0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8-09-02T00:51:55.867"/>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0 4092 0,'0'-26'469,"0"0"-453,0 1-1,0-1 32,0 0 16,0 1-17,0-1-14,0 0 46,0 1-31,0-1 62,0 0-31,0 1 78,0-1-140,0 0 0,0 1 77,26 25-46,-26-26 0,0 1-31,0-1 62,0 0-47,26 26 16,-26-25 16,0-1 15,25 0-31,-25 1 140,0-1-171,0 0-1,0 1 32,0-1 0,0 0-16,0 1 1,0-1 14,0 0-14,0 1 46,0-1 94,0 0-157,0-25 17,26 51-1,-26-26 0,0 1-15,0-1 31,0 0 15,0 1-46,0-1 31,0 0-1,0 1 111,0-1-126,0 0 0,0 1 16,0-1-16,0 1 32,0-1 15,0 0-31,0-25 47,0 25-79,0 1 1,0-1-1,0 0 157,0-25-140,0 25-1,0 1 16,0-1 62,0 0-93,26 1 31,-26-1-1,0 0 48,0 1-16,0-1 63,25 26-125,-25-26-16,26 1 15,-26-1 1,25 26 15,-25-26 32,0 1-48,26 25 32,-26-26-31,0 0 93,0 1-78,0-1 16,0 0 0,0-50 156,0 50-140,0 0-32,26 1 78,-26-1-93,0 0 46,0 1-15,0-1 0,0 0-16,25 26-15,-25-25 156,0-1-156,26 0-1,-26 1 1,26 25 109,-26-26-78,0 0-32,0 1 63,0-1-31,0 0 0,0 1 16,25 25-48,-25-26 17,0 0 93,26 1-110,-26-1-15,0 0 63,26 1-32,-1 25 47,-25-26-47,26 0-15,-26 1 15,26-1 32,-26 0-48,25 26 157,-25-25-156,0-27-1,0 27 48,26 25-47,-26-26 15,26 26 78,-26-25-78,25-1-15,-25 0 0,26 1 46,-26-1 48,26 26-95,-26-51 126,25 51-126,-25-26 1,26 26 0,-26-26 31,0 1 78,26-1-94,-26 0 31,25 26 157,-25-25-188,0-1-15,26 26 15,-26-26-31,26 26 125,-1-25-109,-25-1 46,26 0 95,0 1-142,-1-1 1,1-25 31,0 51 0,-26-26-32,25 0 32,1 26 0,-26-25-31,25 25-1,1 0 126,0 0-63,-1-26-16,1 0 17,0 26-64,-1-25 48,1 25-16,-26-26 140,26 26-171,-1 0-1,1-26 1,0 26 125,-1 0-126,1 0 79,-26-25-78,26 25 77,-26 25 126,25-25-188,1 0 47,0 0-46,-26 26-17,25-26 1,1 0 15,0 0 16,-1 0 156,1 0-187,0 0-1,-1-26 32,1 26 16,0 0-32,-1-25 0,1 25 16,0 0-31,-1 0 109,26-26-94,1 26 16,-27 0 0,1 0-16,0 0 32,-26-25-48,25 25 1,1 0 31,0-26 31,-1 26 78,1 0-140,0 0-16,-1 0 31,1 0 31,0 0-30,-1 0-1,1 0 47,0 0-62,-1 0 46,1 0-31,0 0 48,-1 0-64,1 0 1,0 0 46,-1 0-46,1 0 62,0 0-47,-1 0 16,1 0 47,0 0-63,-1 0 16,1 0-31,0 0 31,25 0 62,-26 0-93,1 0-1,0 0 48,-1 0-32,1 0-15,0 0 46,-1 0-46,1 0-1,0 26 63,-1-26-62,1 0 15,0 0 1,-1 0 139,1 0-155,0 0 0,-1 0 46,1 0-46,0 0-1,-1 0 48,1 25-47,0-25 46,-1 0-31,-25 26 844,0-1-843,0 1-17,0 0 63,26-26 188,0 0-235,-1-26 0,-25 0 1,52 26-1,-27 0 16,1 0-16,0 0 0,-1 0-15,1 0 0,-1 0 234,27 0-235,-27 0 48,1 0-32,0 0 47,-1 0-62,1 0 31,0 0-1,-1 0-30,1 0 62,0 0-62,-1 0-1,1 0 64,0 0 30,-1 0-78,1 0-15,0 0 31,-1 0-16,1 0 0,-26 26-15,26-26 31,-1 0-16,-25 26 31,26-26-15,0 0 0,-1 0 109,1 0-124,0 0-17,-1 0 17,1 0 14,0 0-30,-1 0 0,1 0-1,-1 0 32,1 0-31,0 0-1,-1 25 126,1-25-125,0 0 15,-1 0 0,1 26 32,0-26-16,-1 0 15,1 0 1,0 0-17,-1 0 17,1 0 46,0 0-62,-1 0-31,1 0 15,0 0-15,-1 0 46,1 0-46,0 26 15,-1-26-15,1 0 15,0 0 16,-1 0 0,-25 25 0,26-25-32,0 0 16,-1 0 751,27 0-751,-27 0 31,1 0-30,0 0 46,-1 0-63,1 0 1,-1 0 62,1 0-62,0 0 46,-1 0-46,1 0 31,0 0-32,-1 0-15,27 0 125,-27 0-109,1 0 0,0 0-1,-26 26 17,25-26-17,1 0 32,0 0-31,25 0 46,-25 0-31,-1 0 32,1 0 15,25 26-47,-25-26 47,0 0-62,-1 0 47,1 0-63,0 0 46,-1 0 17,1 0-16,0 25 15,25-25-30,-26 0-17,1 0 32,25 26-16,-25-26-15,25 0 31,-51 26-16,26-26-15,25 0-1,1 0 95,-27 0-79,1 0 47,0 0-15,-1 0-32,1 0 0,25 0 47,-25 0-31,0 0 16,-1 0-32,1-26 78,0 26-93,-1 0 31,1 0-16,0 0 31,-1 0 1,1 0-1,0 0 17,-1 0-17,1 0 454,-1 0-485,1 0-15,25 0 15,-25 0 16,0 0-16,-1 0 0,1 0 32,0 0-16,25 0 78,-25 0-110,-26 26 1,25-26 15,1 0-15,0 0 15,-26 25-15,25-25-1,1 0 16,0 0-15,-1 0 0,1 0 31,0 0-16,-1 0 31,27 0-46,-27 0 46,1 0-15,0 0-15,-1 0 30,1 0-46,0 0 46,-1 0-31,1 0 1,0 0 108,-1 0-124,1 0 0,-1 0-1,1 0 32,0 0 16,-1 0-63,1 0 62,0 0-15,-1 0-31,1 0 171,25 0-171,-25 0 77,0 0-46,-1 0 16,1 0-32,-26 26-15,26-26 109,-1 26-47,1-26-63,0 0 126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8-09-02T11:48:34.599"/>
    </inkml:context>
    <inkml:brush xml:id="br0">
      <inkml:brushProperty name="width" value="0.05" units="cm"/>
      <inkml:brushProperty name="height" value="0.05" units="cm"/>
      <inkml:brushProperty name="fitToCurve" value="1"/>
    </inkml:brush>
    <inkml:brush xml:id="br1">
      <inkml:brushProperty name="width" value="0.10583" units="cm"/>
      <inkml:brushProperty name="height" value="0.10583" units="cm"/>
      <inkml:brushProperty name="color" value="#2E75B5"/>
      <inkml:brushProperty name="fitToCurve" value="1"/>
    </inkml:brush>
  </inkml:definitions>
  <inkml:trace contextRef="#ctx0" brushRef="#br0">3307 293 0</inkml:trace>
  <inkml:trace contextRef="#ctx0" brushRef="#br0" timeOffset="216">3307 293 0</inkml:trace>
  <inkml:trace contextRef="#ctx0" brushRef="#br1" timeOffset="141232">0 2331 0,'0'-27'844,"0"1"-829,0-1 1,0 1 0,0-1 15,0 1 47,0 0-15,0-1-17,0 1 173,0-1-172,26 27 78,-26-26-109,0-1 31,0 1 187,27 26-218,-27-27-1,0 1 1,0-1 109,0 1-78,0-1-16,0 1 31,0 0 110,0-1-47,0 1-93,26-1-1,-26 1 0,0-1 0,0 1 360,0-1-375,0 1-1,27 26 1,-27-27-1,0 1 17,26 0 124,-26-1-78,0 1-15,0-1-17,0 1 17,0-1 265,0 1-312,26 26-16,-26-27 15,0 1 48,27 26-63,-27-27 47,26 27-16,-26-26-15,0-1 15,27 27 78,-27-26 735,0 0-828,26-1-1,-26 1 79,0-1-78,27 27 15,-1 0 31,-26-26-46,0-1 15,27 27-15,-1-26 171,1 26-171,-1 0 46,0 0 1,1 0-32,-27-27 16,26 27-31,1-26 15,-1-1 235,1 1-251,-1 0 1,-26-1 31,27 27-32,-27-26 1,26 26 31,-26-27 0,27 27-16,-27-26-15,26 26-1,-26-27 110,27 27-94,-1 0 16,0-26-15,1 26 139,-1 0 642,-26-27-797,27 27-16,-1 0 15,-26-26 16,27 26-15,-1-27 78,1 27-63,-1 0 16,1 0 0,-1 0-16,-26-26-15,26 26 46,1 0-31,-27-27 1,26 27 155,1-26-171,-1 26-1,1-26 17,-1 26 30,-26-27-15,27 27-16,-1 0 1,1 0-1,-27-26-31,26 26 62,1 0-15,-1 0 31,0 0-15,1 0 124,-27-27-171,26 27 0,1 0-1,-27-26 1,26 26 31,1 0-16,-1 0 94,1 0-94,-1 0 0,-26-27 141,27 27-172,-1 0 47,0 0 938,1 0-985,-1 0 15,1 0 32,-1 0-31,1 0 46,-1 0-46,1 0-1,-1 0 17,-26-26-17,27 26-15,-1 0 78,1 0 1,-1 0-64,0 0 16,1 0 1,-1 0 46,-26-27-63,27 27 17,-1-26-1,1-1 0,-1 27 0,1 0 32,-1 0 46,1 0-109,-1-26 32,0 26-1,1 0 63,-1 0-16,1 0-16,-1 0-15,1 0 0,-1 0 47,1 0-47,-1 0 15,1 0-31,-1 0 1,1 0 14,-1 0-14,0 0 186,1 0-202,-1 0 0,1 0 15,-1 0 0,1 0 16,-1 0 0,1 0 47,-1 0 765,1 26-843,-1-26 15,0 0 0,1 0-15,-1 0 46,1 0-30,-27 27-17,26-27 32,1 0-16,-1 0 16,1 0 141,-1 0-173,1 0 17,-1 0-1,-26 26 0,27-26 16,-1 0 0,0 0-32,1 0 79,-1 0-63,1 0 32,-1 0-32,1 0 94,-1 0-94,1 0-15,-27-26 15,26 26-15,1 0 15,-1-27 32,0 27 30,1 0-30,-1 0 281,1 0-313,-1 0 844,1 0-859,-1 0-1,1 0 32,-1 0-31,1 0 31,-1 0-1,1 0-14,-1 0 61,0 0-61,1 0-1,-1 0 125,1 0-140,-1 0 15,1 0-31,-1 0 63,1 0-48,-1 0 32,1 0 0,-1 0-16,-26-26-15,26 26 15,1 0 141,-1 0-172,1 0 31,-1 0 0,1 0 48,-1 0-33,1 0 1,-27-26 31,26 26-31,1 0 0,-1 0 63,1 0 46,-1 0-141,0 0 1,1 0 0,-1 0 93,1 0-31,-1 0-31,1 0 94,-1 0 109,1 0-94,-1 0 78,1 0-187,-27 26-16,26-26 157,0 0-172,1 0-1,-1 0 48,-26 26 390,27-26 453,-1 0-890,1 0-16,-1 0 31,1 0 16,-1 0 0,1 0-32,-1 0 32,1 0 0,-1 0 0,0 0 15,1 0-46,-1 0 15,1 0 16,-1 0 0,1 0 78,-1 0-109,1 0-16,-1 0 78,1 0-31,-1 0 15,0 0-31,1 0 1,-1 0 46,1 0-47,-1 0 172,1 0-203,-1 0 16,1 0 15,-1 0 47,1 0 0,-1 0-31,1 0 63,-1 0-48,0 0 32,1 0 671,-1 0-749,1 0 47,-1 0-32,1 0-16,-1 0 64,1 0-48,-1 0 31,1 0-46,-1 0 31,0 0 234,1 0-265,-27 27-16,26-27 15,1 0 1,-1 0 15,-26 26-15,27-26 31,-1 0-16,1 0 63,-1 0-63,1 0 31,-1 0 48,1 0-48,-1 0 110,0 0-156,1 0-1,-1 0 48,1 0-16,-1 0 78,1 0-94,-1 0 0,1 0 79,-1 0-79,1 0 188,-1 0-219,0 0 31,1 0 0,-1 0 16,1 0 31,-1 0-15,1 0 655,-1 0-718,1 0 16,-1 0 47,1 0-17,-1 0 95,1 0-110,-1 0 32,0 0 31,1 0-32,-1 0 63,1 0 78,-1 0-187,-26 27-1,27-27 1,-1 0 0,1 0 46,-1 26 1,1-26-32,-1 0 78,0 0 1,1 0 15,-1 0-63,1 0 32,-1 0 140,1 0-234,-1 0 32,1 0 14,-1 0 17,1 0-16,-1 0 62,1 0 32,-1 0-110,0 0 32,1 0 93,-1 0-141,1 0 1,-1 0 0,1 0 140,-1 0-109,1 0 0,-1 0 93,1 0-108,-1 0 155,0 0-156,1 0 344,-1 0-343,1 0-32,-1 0 78,1 0 94</inkml:trace>
  <inkml:trace contextRef="#ctx0" brushRef="#br1" timeOffset="202865">10927 1749 0,'0'-27'828,"0"-26"-812,0 27 31,0-1 0,0 1 31,0-1 47,0 1 0,0 0-31,0-1 109,26 1 0,1-1-187,-27 1-1,0-1 48,0 1-1,26 26-46,-26-27-1,27 27 32,-27-26-15,0-1 108,0 1-93,0-1 47,0 1-63,26 0 125,-26-1-156,27 1 16,-27-1 31,26 27-32,-26-26 1,27-1 93,-27 1-93,26 26 0,-26-27 31,0 1 15,27 26 1,-27-27-32,26 27 16,-26-26 0,0 0 171,0-1-186,26 1-32,-26-1 31,27 27-16,-1 0 17,-26-26-17,0-1 32,27 27 0,-27-26-31,26 26-1,-26-27-15,0 1 47,27 26 31,-27-27-62,26 27 0,-26-26 30,27 26-46,-27-27 704,0 1-704,0 0 15,0-1 79,26 27-47,-26-26-32,27 26 17,-1 0 155,1 0-93,-1 0-47,0-27 15,1 27-30,-27-26-32,26-1 62,1 27-31,-1 0 16,1-26 141,-1 26-173,-26-27 1,27 27-16,-1 0 16,1 0 30,-27-26-14,26 26-17,0-27 1,1 1 46,-1 26-46,1 0 15,-27-26 16,26 26-31,1 0 93,-27-27-109,26 27 16,1 0-1,-1 0 64,1 0-48,-1 0 0,1 0 32,-27-26-48,26 26 1,0 0 62,1 0-47,-1 0 32,1-27 546,-1 27-593,1 0 31,-1 0-32,1 0 1,-1-26 46,1 26-30,-1 0 14,0-27-14,1 27 124,-1-26-140,1 26-1,-1 0 48,1 0-48,-1 0 17,1 0 14,-1 0-14,1 0 46,-1 0-47,1-27 16,-1 27 140,0-26-171,1 26 0,-1 0 15,1 0 16,-1 0-16,-26-27-15,27 27-16,-1 0 62,1 0-46,-1 0 46,1 0 282,-1 0-328,0 0 15,1 0-15,-1 0 46,1 0-46,-1 0 15,1 0 31,-1 0-15,1 0 63,-1 0 640,1 0-735,-1 0 1,1 0 0,-1 0 30,0 0 1,1 0 0,-27 27-16,26-27 16,1 0 16,-1 0-1,1 26 110,-1-26-156,1 0 15,-1 0-15,1 0 62,-1 0-47,0 0 32,1 0-32,-1 0 0,1 0 47,-1 0-31,1 0 172,-1 0-204,1 0 1,-1 0 31,1 0-31,-1 0 30,1 0-14,-1 0-17,0 0 79,1 0 15,-1 0 32,-26-26-125,27 26 202,-1 0-202,1 0 0,-1 0 46,1 0 79,-1 0-110,1 0 78,-1 0-46,0 0-63,1 0 62,-1 0 595,1 0-642,-1 0 17,1 0-17,-1 0 32,1 0-16,-1 0 1,1 0 14,-1 0 17,1 0 15,-1 0 110,0 0-157,1 0-31,-1 0 31,1 0 32,-1 0-32,1 0 31,-1 0-30,1 0-17,-1 0 63,1 0-62,-1 0 140,0 0-140,1 0-1,-1 0 32,1 0 0,-1 0 31,1 0-46,-27 26-17,26-26 79,1 0 31,-1 0 16,1 0-95,-1 0-14,1 0 77,-1 0-78,0 0-31,1 0 110,-27 27-79,26-27-15,1 0 171,-27 26-171,26-26 31,1 0 15,-1 0 16,-26 27-62,27-27-1,-1 0 173,1 0-172,-1 0-16,0 0 93,1 0-46,-1 0 0,1 0 0,-1 0-16,1 0 79,-1 0-95,1 0 79,-1 0-78,1 0 30,-1 0 158,1 0-189,-1 0 32,0 0-16,1 0 32,-1 0 546,1 0-593,-1 0-1,1 0 17,-1 0-1,1 0 47,-1 0-31,1 0 15,-1 0-30,0 0 30,1 0 79,-1 0-126,1 0 17,-1 0-17,1 0 32,-1 0-16,1 0 1,-1 0 15,1 26-16,-1-26 47,1 0-47,-27 27-15,26-27-1,0 0 48,1 0 171,-1 0-218,1 0 0,-1 0 30,1 0 17,-1 0-32,1 0 16,-1 0-47,1 0 31,-1 0 32,0 0 140,1 0-172,-1 0-15,1 0-1,-1 0 95,1 0-63,-1 0 62,1 0-62,-1 0 78,1 0-78,-1 0 0,1 0 687,-1 0-718,0 0 15,1 0-15,-27 26-16,26-26 15,1 0 63,-1 0-46,1 0 14,-1 27-14,1-27-17,-1 0 188,1 0-187,-1 26 15,0-26-15,1 26 0,-1 1 62,1-27-63,-1 0 48,1 0-32,-1 0-15,1 0 202,-1 0-202,1 0 15,-1 0 16,1 0-16,-1 0 79,0 0-63,1 0 31,-1 0-47,1 0 16,-1 0 47,1 0-79,-1 0 17,1 0-17,-1 0 48,1 0-32,-1 0 31,0 26 1,1-26-32,-1 0 63,-26 27-78,27-27-1,-1 0 32,1 0 250,-1 0-281,1 0 77,-1 0 423,1 0-500,-1 26 30,1-26-46,-1 0 32,0 0-1,1 0-15,-1 0 46,1 0-31,-1 27 204,1-27-220,-1 0-15,1 0 32,-1 0 14,1 0 48,-1 0-63,0 0 48,1 0-48,-1 0 0,1 0 0,-1 0 1,1 0 30,-1 0 47,1 0-93,-1 0 15,1 0 32,-1 0 31,1 0-63,-1 0 0,0 0 78,1 0-62,-1 0 31,1 0 422,-1 0-484,1 0 15,-1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E4542-27F0-49AD-BA9A-635647A45491}" type="datetimeFigureOut">
              <a:rPr lang="en-US" smtClean="0"/>
              <a:t>2/21/2020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CF661-8BB5-432C-AB76-D749CA20B8D3}" type="slidenum">
              <a:rPr lang="en-US" smtClean="0"/>
              <a:t>‹#›</a:t>
            </a:fld>
            <a:endParaRPr lang="en-US" dirty="0"/>
          </a:p>
        </p:txBody>
      </p:sp>
    </p:spTree>
    <p:extLst>
      <p:ext uri="{BB962C8B-B14F-4D97-AF65-F5344CB8AC3E}">
        <p14:creationId xmlns:p14="http://schemas.microsoft.com/office/powerpoint/2010/main" val="19414961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40180" y="2225048"/>
            <a:ext cx="9144000" cy="1752599"/>
          </a:xfrm>
          <a:prstGeom prst="rect">
            <a:avLst/>
          </a:prstGeom>
        </p:spPr>
        <p:txBody>
          <a:bodyPr anchor="b"/>
          <a:lstStyle>
            <a:lvl1pPr algn="ctr">
              <a:defRPr sz="6000">
                <a:latin typeface="Tw Cen MT Condensed" panose="020B0606020104020203" pitchFamily="34" charset="0"/>
              </a:defRPr>
            </a:lvl1pPr>
          </a:lstStyle>
          <a:p>
            <a:r>
              <a:rPr lang="en-US" dirty="0"/>
              <a:t>Click to edit Master title style</a:t>
            </a:r>
            <a:br>
              <a:rPr lang="en-US" dirty="0"/>
            </a:br>
            <a:r>
              <a:rPr lang="en-US" dirty="0"/>
              <a:t>which is usually two lines long</a:t>
            </a:r>
          </a:p>
        </p:txBody>
      </p:sp>
      <p:sp>
        <p:nvSpPr>
          <p:cNvPr id="3" name="Subtitle 2"/>
          <p:cNvSpPr>
            <a:spLocks noGrp="1"/>
          </p:cNvSpPr>
          <p:nvPr>
            <p:ph type="subTitle" idx="1"/>
          </p:nvPr>
        </p:nvSpPr>
        <p:spPr>
          <a:xfrm>
            <a:off x="4709163" y="4112578"/>
            <a:ext cx="5981700" cy="688022"/>
          </a:xfrm>
        </p:spPr>
        <p:txBody>
          <a:bodyPr/>
          <a:lstStyle>
            <a:lvl1pPr marL="0" indent="0" algn="r">
              <a:buNone/>
              <a:defRPr sz="2400" b="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edit Master subtitle style</a:t>
            </a:r>
          </a:p>
        </p:txBody>
      </p:sp>
    </p:spTree>
    <p:extLst>
      <p:ext uri="{BB962C8B-B14F-4D97-AF65-F5344CB8AC3E}">
        <p14:creationId xmlns:p14="http://schemas.microsoft.com/office/powerpoint/2010/main" val="24000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40180" y="2225040"/>
            <a:ext cx="9144000" cy="1752599"/>
          </a:xfrm>
          <a:prstGeom prst="rect">
            <a:avLst/>
          </a:prstGeom>
        </p:spPr>
        <p:txBody>
          <a:bodyPr anchor="b"/>
          <a:lstStyle>
            <a:lvl1pPr algn="ctr">
              <a:defRPr sz="6000">
                <a:latin typeface="Tw Cen MT Condensed" panose="020B0606020104020203" pitchFamily="34" charset="0"/>
              </a:defRPr>
            </a:lvl1pPr>
          </a:lstStyle>
          <a:p>
            <a:r>
              <a:rPr lang="en-US" dirty="0"/>
              <a:t>Click to edit Master title style</a:t>
            </a:r>
            <a:br>
              <a:rPr lang="en-US" dirty="0"/>
            </a:br>
            <a:r>
              <a:rPr lang="en-US" dirty="0"/>
              <a:t>which is usually two lines long</a:t>
            </a:r>
          </a:p>
        </p:txBody>
      </p:sp>
      <p:sp>
        <p:nvSpPr>
          <p:cNvPr id="3" name="Subtitle 2"/>
          <p:cNvSpPr>
            <a:spLocks noGrp="1"/>
          </p:cNvSpPr>
          <p:nvPr>
            <p:ph type="subTitle" idx="1"/>
          </p:nvPr>
        </p:nvSpPr>
        <p:spPr>
          <a:xfrm>
            <a:off x="4709160" y="4112578"/>
            <a:ext cx="5981700" cy="688022"/>
          </a:xfrm>
        </p:spPr>
        <p:txBody>
          <a:bodyPr/>
          <a:lstStyle>
            <a:lvl1pPr marL="0" indent="0" algn="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6593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259"/>
            <a:ext cx="10515600" cy="4351338"/>
          </a:xfrm>
          <a:noFill/>
        </p:spPr>
        <p:txBody>
          <a:bodyPr/>
          <a:lstStyle>
            <a:lvl1pPr>
              <a:buClr>
                <a:schemeClr val="accent2"/>
              </a:buClr>
              <a:defRPr b="1">
                <a:ln>
                  <a:noFill/>
                </a:ln>
                <a:solidFill>
                  <a:schemeClr val="tx1"/>
                </a:solidFill>
              </a:defRPr>
            </a:lvl1pPr>
            <a:lvl2pPr>
              <a:buClrTx/>
              <a:defRPr>
                <a:solidFill>
                  <a:schemeClr val="tx1"/>
                </a:solidFill>
              </a:defRPr>
            </a:lvl2pPr>
            <a:lvl4pPr>
              <a:buClr>
                <a:schemeClr val="accent6"/>
              </a:buClr>
              <a:defRPr>
                <a:solidFill>
                  <a:schemeClr val="tx1"/>
                </a:solidFill>
              </a:defRPr>
            </a:lvl4pPr>
            <a:lvl5pPr>
              <a:buClr>
                <a:schemeClr val="accent6"/>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691D9B7-D9C5-44A9-822E-29BD1B75CD28}"/>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5" name="TextBox 4">
            <a:extLst>
              <a:ext uri="{FF2B5EF4-FFF2-40B4-BE49-F238E27FC236}">
                <a16:creationId xmlns:a16="http://schemas.microsoft.com/office/drawing/2014/main" id="{E578FDE7-B7B8-4FC6-BB55-1CAAE29E9E45}"/>
              </a:ext>
            </a:extLst>
          </p:cNvPr>
          <p:cNvSpPr txBox="1"/>
          <p:nvPr userDrawn="1"/>
        </p:nvSpPr>
        <p:spPr>
          <a:xfrm>
            <a:off x="467247" y="6146800"/>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3285194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E8B92B5-1282-47FC-9E16-99C3F23AE223}"/>
              </a:ext>
            </a:extLst>
          </p:cNvPr>
          <p:cNvSpPr>
            <a:spLocks noGrp="1"/>
          </p:cNvSpPr>
          <p:nvPr>
            <p:ph sz="half" idx="13"/>
          </p:nvPr>
        </p:nvSpPr>
        <p:spPr>
          <a:xfrm>
            <a:off x="593237" y="1585989"/>
            <a:ext cx="5181600" cy="4351338"/>
          </a:xfrm>
        </p:spPr>
        <p:txBody>
          <a:bodyPr/>
          <a:lstStyle>
            <a:lvl1pPr>
              <a:buClr>
                <a:schemeClr val="accent2"/>
              </a:buClr>
              <a:defRPr b="1">
                <a:solidFill>
                  <a:schemeClr val="tx1"/>
                </a:solidFill>
              </a:defRPr>
            </a:lvl1pPr>
            <a:lvl2pPr>
              <a:buClrTx/>
              <a:defRPr>
                <a:solidFill>
                  <a:schemeClr val="tx1"/>
                </a:solidFill>
              </a:defRPr>
            </a:lvl2pPr>
            <a:lvl4pPr>
              <a:buClr>
                <a:schemeClr val="accent6"/>
              </a:buClr>
              <a:defRPr>
                <a:solidFill>
                  <a:schemeClr val="tx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a:extLst>
              <a:ext uri="{FF2B5EF4-FFF2-40B4-BE49-F238E27FC236}">
                <a16:creationId xmlns:a16="http://schemas.microsoft.com/office/drawing/2014/main" id="{F21726D5-8675-4E2B-B685-5E2E61655746}"/>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13" name="Content Placeholder 2">
            <a:extLst>
              <a:ext uri="{FF2B5EF4-FFF2-40B4-BE49-F238E27FC236}">
                <a16:creationId xmlns:a16="http://schemas.microsoft.com/office/drawing/2014/main" id="{3F14C4CE-47F6-4856-8411-AAF0AEAF3ECD}"/>
              </a:ext>
            </a:extLst>
          </p:cNvPr>
          <p:cNvSpPr>
            <a:spLocks noGrp="1"/>
          </p:cNvSpPr>
          <p:nvPr>
            <p:ph sz="half" idx="14"/>
          </p:nvPr>
        </p:nvSpPr>
        <p:spPr>
          <a:xfrm>
            <a:off x="6225730" y="1585989"/>
            <a:ext cx="5181600" cy="4351338"/>
          </a:xfrm>
        </p:spPr>
        <p:txBody>
          <a:bodyPr/>
          <a:lstStyle>
            <a:lvl1pPr>
              <a:buClr>
                <a:schemeClr val="accent2"/>
              </a:buClr>
              <a:defRPr b="1">
                <a:solidFill>
                  <a:schemeClr val="tx1"/>
                </a:solidFill>
              </a:defRPr>
            </a:lvl1pPr>
            <a:lvl2pPr>
              <a:buClrTx/>
              <a:defRPr>
                <a:solidFill>
                  <a:schemeClr val="tx1"/>
                </a:solidFill>
              </a:defRPr>
            </a:lvl2pPr>
            <a:lvl4pPr>
              <a:buClr>
                <a:schemeClr val="accent6"/>
              </a:buClr>
              <a:defRPr>
                <a:solidFill>
                  <a:schemeClr val="tx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8C64A917-A6BE-40D9-925C-D45BB37748C3}"/>
              </a:ext>
            </a:extLst>
          </p:cNvPr>
          <p:cNvSpPr txBox="1"/>
          <p:nvPr userDrawn="1"/>
        </p:nvSpPr>
        <p:spPr>
          <a:xfrm>
            <a:off x="467247" y="6146800"/>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374947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1668" y="1346280"/>
            <a:ext cx="5157787" cy="823912"/>
          </a:xfrm>
        </p:spPr>
        <p:txBody>
          <a:bodyPr anchor="b"/>
          <a:lstStyle>
            <a:lvl1pPr marL="0" indent="0">
              <a:buNone/>
              <a:defRPr sz="2400" b="1">
                <a:solidFill>
                  <a:schemeClr val="bg1"/>
                </a:solidFill>
                <a:highlight>
                  <a:srgbClr val="808080"/>
                </a:high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5974080" y="2170192"/>
            <a:ext cx="5157787" cy="3684588"/>
          </a:xfrm>
        </p:spPr>
        <p:txBody>
          <a:bodyPr/>
          <a:lstStyle>
            <a:lvl1pPr>
              <a:buClr>
                <a:schemeClr val="accent2"/>
              </a:buClr>
              <a:defRPr b="1">
                <a:solidFill>
                  <a:schemeClr val="tx1"/>
                </a:solidFill>
              </a:defRPr>
            </a:lvl1pPr>
            <a:lvl2pPr>
              <a:buClrTx/>
              <a:defRPr>
                <a:solidFill>
                  <a:schemeClr val="tx1"/>
                </a:solidFill>
              </a:defRPr>
            </a:lvl2pPr>
            <a:lvl4pPr>
              <a:buClr>
                <a:schemeClr val="accent6"/>
              </a:buClr>
              <a:defRPr>
                <a:solidFill>
                  <a:schemeClr val="tx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74080" y="1346280"/>
            <a:ext cx="5183188" cy="823912"/>
          </a:xfrm>
        </p:spPr>
        <p:txBody>
          <a:bodyPr anchor="b"/>
          <a:lstStyle>
            <a:lvl1pPr marL="0" indent="0">
              <a:buNone/>
              <a:defRPr sz="2400" b="1">
                <a:solidFill>
                  <a:schemeClr val="bg1"/>
                </a:solidFill>
                <a:highlight>
                  <a:srgbClr val="808080"/>
                </a:high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Title Placeholder 1">
            <a:extLst>
              <a:ext uri="{FF2B5EF4-FFF2-40B4-BE49-F238E27FC236}">
                <a16:creationId xmlns:a16="http://schemas.microsoft.com/office/drawing/2014/main" id="{A73304BC-750D-4AE9-A853-FD8FE036CD22}"/>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13" name="Content Placeholder 3">
            <a:extLst>
              <a:ext uri="{FF2B5EF4-FFF2-40B4-BE49-F238E27FC236}">
                <a16:creationId xmlns:a16="http://schemas.microsoft.com/office/drawing/2014/main" id="{CB35F204-E45A-4349-BB34-D1436BFF28A8}"/>
              </a:ext>
            </a:extLst>
          </p:cNvPr>
          <p:cNvSpPr>
            <a:spLocks noGrp="1"/>
          </p:cNvSpPr>
          <p:nvPr>
            <p:ph sz="half" idx="13"/>
          </p:nvPr>
        </p:nvSpPr>
        <p:spPr>
          <a:xfrm>
            <a:off x="641668" y="2170192"/>
            <a:ext cx="5157787" cy="3684588"/>
          </a:xfrm>
        </p:spPr>
        <p:txBody>
          <a:bodyPr/>
          <a:lstStyle>
            <a:lvl1pPr>
              <a:buClr>
                <a:schemeClr val="accent2"/>
              </a:buClr>
              <a:defRPr b="1">
                <a:solidFill>
                  <a:schemeClr val="tx1"/>
                </a:solidFill>
              </a:defRPr>
            </a:lvl1pPr>
            <a:lvl2pPr>
              <a:buClrTx/>
              <a:defRPr>
                <a:solidFill>
                  <a:schemeClr val="tx1"/>
                </a:solidFill>
              </a:defRPr>
            </a:lvl2pPr>
            <a:lvl4pPr>
              <a:buClr>
                <a:schemeClr val="accent6"/>
              </a:buClr>
              <a:defRPr>
                <a:solidFill>
                  <a:schemeClr val="tx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19E3924E-6B4D-4200-A534-19C7B7B21032}"/>
              </a:ext>
            </a:extLst>
          </p:cNvPr>
          <p:cNvSpPr txBox="1"/>
          <p:nvPr userDrawn="1"/>
        </p:nvSpPr>
        <p:spPr>
          <a:xfrm>
            <a:off x="467247" y="6146800"/>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1883202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tline Progres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9C84E2CB-037B-4291-8B41-555AE5ED02D6}"/>
              </a:ext>
            </a:extLst>
          </p:cNvPr>
          <p:cNvSpPr>
            <a:spLocks noGrp="1"/>
          </p:cNvSpPr>
          <p:nvPr>
            <p:ph type="title" hasCustomPrompt="1"/>
          </p:nvPr>
        </p:nvSpPr>
        <p:spPr>
          <a:xfrm>
            <a:off x="0" y="340535"/>
            <a:ext cx="10515600" cy="964850"/>
          </a:xfrm>
          <a:prstGeom prst="rect">
            <a:avLst/>
          </a:prstGeom>
        </p:spPr>
        <p:txBody>
          <a:bodyPr vert="horz" lIns="91440" tIns="45720" rIns="91440" bIns="45720" rtlCol="0" anchor="ctr">
            <a:normAutofit/>
          </a:bodyPr>
          <a:lstStyle>
            <a:lvl1pPr>
              <a:defRPr>
                <a:solidFill>
                  <a:schemeClr val="accent6"/>
                </a:solidFill>
              </a:defRPr>
            </a:lvl1pPr>
          </a:lstStyle>
          <a:p>
            <a:r>
              <a:rPr lang="en-US" dirty="0"/>
              <a:t>	Outline Progression</a:t>
            </a:r>
          </a:p>
        </p:txBody>
      </p:sp>
      <p:sp>
        <p:nvSpPr>
          <p:cNvPr id="4" name="Content Placeholder 3">
            <a:extLst>
              <a:ext uri="{FF2B5EF4-FFF2-40B4-BE49-F238E27FC236}">
                <a16:creationId xmlns:a16="http://schemas.microsoft.com/office/drawing/2014/main" id="{0A56E71B-9129-4C84-A766-9E343227BFD9}"/>
              </a:ext>
            </a:extLst>
          </p:cNvPr>
          <p:cNvSpPr>
            <a:spLocks noGrp="1"/>
          </p:cNvSpPr>
          <p:nvPr>
            <p:ph sz="half" idx="13"/>
          </p:nvPr>
        </p:nvSpPr>
        <p:spPr>
          <a:xfrm>
            <a:off x="629056" y="1810738"/>
            <a:ext cx="5157787" cy="3684588"/>
          </a:xfrm>
        </p:spPr>
        <p:txBody>
          <a:bodyPr/>
          <a:lstStyle>
            <a:lvl1pPr marL="514350" indent="-514350">
              <a:buClr>
                <a:schemeClr val="accent2"/>
              </a:buClr>
              <a:buFont typeface="+mj-lt"/>
              <a:buAutoNum type="arabicPeriod"/>
              <a:defRPr b="1">
                <a:solidFill>
                  <a:schemeClr val="bg1"/>
                </a:solidFill>
              </a:defRPr>
            </a:lvl1pPr>
            <a:lvl2pPr marL="914400" indent="-457200">
              <a:buClr>
                <a:schemeClr val="bg1"/>
              </a:buClr>
              <a:buFont typeface="+mj-lt"/>
              <a:buAutoNum type="arabicPeriod"/>
              <a:defRPr>
                <a:solidFill>
                  <a:schemeClr val="bg1"/>
                </a:solidFill>
              </a:defRPr>
            </a:lvl2pPr>
            <a:lvl3pPr marL="1371600" indent="-457200">
              <a:buFont typeface="+mj-lt"/>
              <a:buAutoNum type="arabicPeriod"/>
              <a:defRPr>
                <a:solidFill>
                  <a:schemeClr val="bg1"/>
                </a:solidFill>
              </a:defRPr>
            </a:lvl3pPr>
            <a:lvl4pPr marL="1714500" indent="-342900">
              <a:buClr>
                <a:schemeClr val="accent6"/>
              </a:buClr>
              <a:buFont typeface="+mj-lt"/>
              <a:buAutoNum type="arabicPeriod"/>
              <a:defRPr>
                <a:solidFill>
                  <a:schemeClr val="bg1"/>
                </a:solidFill>
              </a:defRPr>
            </a:lvl4pPr>
            <a:lvl5pPr marL="2171700" indent="-342900">
              <a:buClr>
                <a:schemeClr val="accent6"/>
              </a:buClr>
              <a:buFont typeface="+mj-lt"/>
              <a:buAutoNum type="arabicPeriod"/>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199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11523EF-D509-48F5-8CEB-D0874FD6CDB7}"/>
              </a:ext>
            </a:extLst>
          </p:cNvPr>
          <p:cNvSpPr>
            <a:spLocks noGrp="1"/>
          </p:cNvSpPr>
          <p:nvPr>
            <p:ph type="title"/>
          </p:nvPr>
        </p:nvSpPr>
        <p:spPr>
          <a:xfrm>
            <a:off x="0" y="6306"/>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5" name="TextBox 4">
            <a:extLst>
              <a:ext uri="{FF2B5EF4-FFF2-40B4-BE49-F238E27FC236}">
                <a16:creationId xmlns:a16="http://schemas.microsoft.com/office/drawing/2014/main" id="{E9818CF1-103D-4665-8940-7B302D74D3C9}"/>
              </a:ext>
            </a:extLst>
          </p:cNvPr>
          <p:cNvSpPr txBox="1"/>
          <p:nvPr userDrawn="1"/>
        </p:nvSpPr>
        <p:spPr>
          <a:xfrm>
            <a:off x="467247" y="6146800"/>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3315741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Tex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8BD38046-6266-4C5F-8667-A184846CA408}"/>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12" name="Content Placeholder 2">
            <a:extLst>
              <a:ext uri="{FF2B5EF4-FFF2-40B4-BE49-F238E27FC236}">
                <a16:creationId xmlns:a16="http://schemas.microsoft.com/office/drawing/2014/main" id="{49B2012D-4497-4C0D-B08E-2FBCE18E54FC}"/>
              </a:ext>
            </a:extLst>
          </p:cNvPr>
          <p:cNvSpPr>
            <a:spLocks noGrp="1"/>
          </p:cNvSpPr>
          <p:nvPr>
            <p:ph sz="half" idx="13"/>
          </p:nvPr>
        </p:nvSpPr>
        <p:spPr>
          <a:xfrm>
            <a:off x="6438226" y="1350914"/>
            <a:ext cx="5221868" cy="4667091"/>
          </a:xfrm>
        </p:spPr>
        <p:txBody>
          <a:bodyPr/>
          <a:lstStyle>
            <a:lvl1pPr>
              <a:buClr>
                <a:schemeClr val="accent2"/>
              </a:buClr>
              <a:defRPr b="1">
                <a:solidFill>
                  <a:schemeClr val="tx1"/>
                </a:solidFill>
              </a:defRPr>
            </a:lvl1pPr>
            <a:lvl2pPr>
              <a:buClrTx/>
              <a:defRPr>
                <a:solidFill>
                  <a:schemeClr val="tx1"/>
                </a:solidFill>
              </a:defRPr>
            </a:lvl2pPr>
            <a:lvl3pPr>
              <a:buClr>
                <a:schemeClr val="accent6"/>
              </a:buClr>
              <a:defRPr/>
            </a:lvl3pPr>
            <a:lvl4pPr>
              <a:buClr>
                <a:schemeClr val="accent6"/>
              </a:buClr>
              <a:defRPr>
                <a:solidFill>
                  <a:schemeClr val="tx1"/>
                </a:solidFill>
              </a:defRPr>
            </a:lvl4pPr>
            <a:lvl5pPr>
              <a:buClr>
                <a:schemeClr val="accent6"/>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2">
            <a:extLst>
              <a:ext uri="{FF2B5EF4-FFF2-40B4-BE49-F238E27FC236}">
                <a16:creationId xmlns:a16="http://schemas.microsoft.com/office/drawing/2014/main" id="{135A7198-CBCF-4D28-80ED-AE7A51703900}"/>
              </a:ext>
            </a:extLst>
          </p:cNvPr>
          <p:cNvSpPr>
            <a:spLocks noGrp="1" noChangeAspect="1"/>
          </p:cNvSpPr>
          <p:nvPr>
            <p:ph type="pic" idx="1"/>
          </p:nvPr>
        </p:nvSpPr>
        <p:spPr>
          <a:xfrm>
            <a:off x="334682" y="1350914"/>
            <a:ext cx="5910635" cy="4667091"/>
          </a:xfrm>
        </p:spPr>
        <p:txBody>
          <a:bodyPr anchor="t">
            <a:normAutofit/>
          </a:bodyPr>
          <a:lstStyle>
            <a:lvl1pPr marL="0" indent="0" algn="ctr">
              <a:buNone/>
              <a:defRPr sz="2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endParaRPr lang="en-US" dirty="0"/>
          </a:p>
          <a:p>
            <a:endParaRPr lang="en-US" dirty="0"/>
          </a:p>
          <a:p>
            <a:r>
              <a:rPr lang="en-US" dirty="0"/>
              <a:t>Click icon to add picture</a:t>
            </a:r>
          </a:p>
        </p:txBody>
      </p:sp>
      <p:sp>
        <p:nvSpPr>
          <p:cNvPr id="11" name="TextBox 10">
            <a:extLst>
              <a:ext uri="{FF2B5EF4-FFF2-40B4-BE49-F238E27FC236}">
                <a16:creationId xmlns:a16="http://schemas.microsoft.com/office/drawing/2014/main" id="{7C57A6F9-A4BB-4CA2-B11A-F81B92B1EBB5}"/>
              </a:ext>
            </a:extLst>
          </p:cNvPr>
          <p:cNvSpPr txBox="1"/>
          <p:nvPr userDrawn="1"/>
        </p:nvSpPr>
        <p:spPr>
          <a:xfrm>
            <a:off x="467247" y="6146800"/>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3635226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765149" y="1253719"/>
            <a:ext cx="5910635" cy="4667091"/>
          </a:xfrm>
        </p:spPr>
        <p:txBody>
          <a:bodyPr anchor="t">
            <a:normAutofit/>
          </a:bodyPr>
          <a:lstStyle>
            <a:lvl1pPr marL="0" indent="0" algn="ctr">
              <a:buNone/>
              <a:defRPr sz="2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endParaRPr lang="en-US" dirty="0"/>
          </a:p>
          <a:p>
            <a:endParaRPr lang="en-US" dirty="0"/>
          </a:p>
          <a:p>
            <a:r>
              <a:rPr lang="en-US" dirty="0"/>
              <a:t>Click icon to add picture</a:t>
            </a:r>
          </a:p>
        </p:txBody>
      </p:sp>
      <p:sp>
        <p:nvSpPr>
          <p:cNvPr id="10" name="Title Placeholder 1">
            <a:extLst>
              <a:ext uri="{FF2B5EF4-FFF2-40B4-BE49-F238E27FC236}">
                <a16:creationId xmlns:a16="http://schemas.microsoft.com/office/drawing/2014/main" id="{36B3DC9E-F09A-46C6-ABED-2897CF405F6F}"/>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11" name="Content Placeholder 2">
            <a:extLst>
              <a:ext uri="{FF2B5EF4-FFF2-40B4-BE49-F238E27FC236}">
                <a16:creationId xmlns:a16="http://schemas.microsoft.com/office/drawing/2014/main" id="{167D3735-B634-4A68-8B5B-F19D8AB8C0F1}"/>
              </a:ext>
            </a:extLst>
          </p:cNvPr>
          <p:cNvSpPr>
            <a:spLocks noGrp="1"/>
          </p:cNvSpPr>
          <p:nvPr>
            <p:ph sz="half" idx="13"/>
          </p:nvPr>
        </p:nvSpPr>
        <p:spPr>
          <a:xfrm>
            <a:off x="425898" y="1253718"/>
            <a:ext cx="5181600" cy="4667091"/>
          </a:xfrm>
        </p:spPr>
        <p:txBody>
          <a:bodyPr/>
          <a:lstStyle>
            <a:lvl1pPr>
              <a:buClr>
                <a:schemeClr val="accent2"/>
              </a:buClr>
              <a:defRPr b="1">
                <a:solidFill>
                  <a:schemeClr val="tx1"/>
                </a:solidFill>
              </a:defRPr>
            </a:lvl1pPr>
            <a:lvl2pPr>
              <a:buClrTx/>
              <a:defRPr sz="2400">
                <a:solidFill>
                  <a:schemeClr val="tx1"/>
                </a:solidFill>
              </a:defRPr>
            </a:lvl2pPr>
            <a:lvl4pPr>
              <a:buClr>
                <a:schemeClr val="accent6"/>
              </a:buClr>
              <a:defRPr>
                <a:solidFill>
                  <a:schemeClr val="tx1"/>
                </a:solidFill>
              </a:defRPr>
            </a:lvl4pPr>
            <a:lvl5pPr>
              <a:buClr>
                <a:schemeClr val="accent6"/>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66D63FF7-628D-43A4-B965-8B1AD755626F}"/>
              </a:ext>
            </a:extLst>
          </p:cNvPr>
          <p:cNvSpPr txBox="1"/>
          <p:nvPr userDrawn="1"/>
        </p:nvSpPr>
        <p:spPr>
          <a:xfrm>
            <a:off x="467247" y="6146800"/>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191485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259"/>
            <a:ext cx="10515600" cy="4351338"/>
          </a:xfrm>
          <a:noFill/>
        </p:spPr>
        <p:txBody>
          <a:bodyPr/>
          <a:lstStyle>
            <a:lvl1pPr>
              <a:buClr>
                <a:schemeClr val="accent2"/>
              </a:buClr>
              <a:defRPr b="1">
                <a:ln>
                  <a:noFill/>
                </a:ln>
                <a:solidFill>
                  <a:schemeClr val="tx1"/>
                </a:solidFill>
              </a:defRPr>
            </a:lvl1pPr>
            <a:lvl2pPr>
              <a:buClrTx/>
              <a:defRPr>
                <a:solidFill>
                  <a:schemeClr val="tx1"/>
                </a:solidFill>
              </a:defRPr>
            </a:lvl2pPr>
            <a:lvl4pPr>
              <a:buClr>
                <a:schemeClr val="accent6"/>
              </a:buClr>
              <a:defRPr>
                <a:solidFill>
                  <a:schemeClr val="tx1"/>
                </a:solidFill>
              </a:defRPr>
            </a:lvl4pPr>
            <a:lvl5pPr>
              <a:buClr>
                <a:schemeClr val="accent6"/>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691D9B7-D9C5-44A9-822E-29BD1B75CD28}"/>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5" name="TextBox 4">
            <a:extLst>
              <a:ext uri="{FF2B5EF4-FFF2-40B4-BE49-F238E27FC236}">
                <a16:creationId xmlns:a16="http://schemas.microsoft.com/office/drawing/2014/main" id="{E578FDE7-B7B8-4FC6-BB55-1CAAE29E9E45}"/>
              </a:ext>
            </a:extLst>
          </p:cNvPr>
          <p:cNvSpPr txBox="1"/>
          <p:nvPr userDrawn="1"/>
        </p:nvSpPr>
        <p:spPr>
          <a:xfrm>
            <a:off x="467254" y="6146805"/>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237360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E8B92B5-1282-47FC-9E16-99C3F23AE223}"/>
              </a:ext>
            </a:extLst>
          </p:cNvPr>
          <p:cNvSpPr>
            <a:spLocks noGrp="1"/>
          </p:cNvSpPr>
          <p:nvPr>
            <p:ph sz="half" idx="13"/>
          </p:nvPr>
        </p:nvSpPr>
        <p:spPr>
          <a:xfrm>
            <a:off x="593237" y="1585989"/>
            <a:ext cx="5181600" cy="4351338"/>
          </a:xfrm>
        </p:spPr>
        <p:txBody>
          <a:bodyPr/>
          <a:lstStyle>
            <a:lvl1pPr>
              <a:buClr>
                <a:schemeClr val="accent2"/>
              </a:buClr>
              <a:defRPr b="1">
                <a:solidFill>
                  <a:schemeClr val="tx1"/>
                </a:solidFill>
              </a:defRPr>
            </a:lvl1pPr>
            <a:lvl2pPr>
              <a:buClrTx/>
              <a:defRPr>
                <a:solidFill>
                  <a:schemeClr val="tx1"/>
                </a:solidFill>
              </a:defRPr>
            </a:lvl2pPr>
            <a:lvl4pPr>
              <a:buClr>
                <a:schemeClr val="accent6"/>
              </a:buClr>
              <a:defRPr>
                <a:solidFill>
                  <a:schemeClr val="tx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a:extLst>
              <a:ext uri="{FF2B5EF4-FFF2-40B4-BE49-F238E27FC236}">
                <a16:creationId xmlns:a16="http://schemas.microsoft.com/office/drawing/2014/main" id="{F21726D5-8675-4E2B-B685-5E2E61655746}"/>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13" name="Content Placeholder 2">
            <a:extLst>
              <a:ext uri="{FF2B5EF4-FFF2-40B4-BE49-F238E27FC236}">
                <a16:creationId xmlns:a16="http://schemas.microsoft.com/office/drawing/2014/main" id="{3F14C4CE-47F6-4856-8411-AAF0AEAF3ECD}"/>
              </a:ext>
            </a:extLst>
          </p:cNvPr>
          <p:cNvSpPr>
            <a:spLocks noGrp="1"/>
          </p:cNvSpPr>
          <p:nvPr>
            <p:ph sz="half" idx="14"/>
          </p:nvPr>
        </p:nvSpPr>
        <p:spPr>
          <a:xfrm>
            <a:off x="6225731" y="1585989"/>
            <a:ext cx="5181600" cy="4351338"/>
          </a:xfrm>
        </p:spPr>
        <p:txBody>
          <a:bodyPr/>
          <a:lstStyle>
            <a:lvl1pPr>
              <a:buClr>
                <a:schemeClr val="accent2"/>
              </a:buClr>
              <a:defRPr b="1">
                <a:solidFill>
                  <a:schemeClr val="tx1"/>
                </a:solidFill>
              </a:defRPr>
            </a:lvl1pPr>
            <a:lvl2pPr>
              <a:buClrTx/>
              <a:defRPr>
                <a:solidFill>
                  <a:schemeClr val="tx1"/>
                </a:solidFill>
              </a:defRPr>
            </a:lvl2pPr>
            <a:lvl4pPr>
              <a:buClr>
                <a:schemeClr val="accent6"/>
              </a:buClr>
              <a:defRPr>
                <a:solidFill>
                  <a:schemeClr val="tx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8C64A917-A6BE-40D9-925C-D45BB37748C3}"/>
              </a:ext>
            </a:extLst>
          </p:cNvPr>
          <p:cNvSpPr txBox="1"/>
          <p:nvPr userDrawn="1"/>
        </p:nvSpPr>
        <p:spPr>
          <a:xfrm>
            <a:off x="467253" y="6146803"/>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397054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1669" y="1346280"/>
            <a:ext cx="5157787" cy="823912"/>
          </a:xfrm>
        </p:spPr>
        <p:txBody>
          <a:bodyPr anchor="b"/>
          <a:lstStyle>
            <a:lvl1pPr marL="0" indent="0">
              <a:buNone/>
              <a:defRPr sz="2400" b="1">
                <a:solidFill>
                  <a:schemeClr val="bg1"/>
                </a:solidFill>
                <a:highlight>
                  <a:srgbClr val="808080"/>
                </a:highlight>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dirty="0"/>
              <a:t>Edit Master text styles</a:t>
            </a:r>
          </a:p>
        </p:txBody>
      </p:sp>
      <p:sp>
        <p:nvSpPr>
          <p:cNvPr id="4" name="Content Placeholder 3"/>
          <p:cNvSpPr>
            <a:spLocks noGrp="1"/>
          </p:cNvSpPr>
          <p:nvPr>
            <p:ph sz="half" idx="2"/>
          </p:nvPr>
        </p:nvSpPr>
        <p:spPr>
          <a:xfrm>
            <a:off x="5974080" y="2170192"/>
            <a:ext cx="5157787" cy="3684588"/>
          </a:xfrm>
        </p:spPr>
        <p:txBody>
          <a:bodyPr/>
          <a:lstStyle>
            <a:lvl1pPr>
              <a:buClr>
                <a:schemeClr val="accent2"/>
              </a:buClr>
              <a:defRPr b="1">
                <a:solidFill>
                  <a:schemeClr val="tx1"/>
                </a:solidFill>
              </a:defRPr>
            </a:lvl1pPr>
            <a:lvl2pPr>
              <a:buClrTx/>
              <a:defRPr>
                <a:solidFill>
                  <a:schemeClr val="tx1"/>
                </a:solidFill>
              </a:defRPr>
            </a:lvl2pPr>
            <a:lvl4pPr>
              <a:buClr>
                <a:schemeClr val="accent6"/>
              </a:buClr>
              <a:defRPr>
                <a:solidFill>
                  <a:schemeClr val="tx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74083" y="1346280"/>
            <a:ext cx="5183188" cy="823912"/>
          </a:xfrm>
        </p:spPr>
        <p:txBody>
          <a:bodyPr anchor="b"/>
          <a:lstStyle>
            <a:lvl1pPr marL="0" indent="0">
              <a:buNone/>
              <a:defRPr sz="2400" b="1">
                <a:solidFill>
                  <a:schemeClr val="bg1"/>
                </a:solidFill>
                <a:highlight>
                  <a:srgbClr val="808080"/>
                </a:highlight>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dirty="0"/>
              <a:t>Edit Master text styles</a:t>
            </a:r>
          </a:p>
        </p:txBody>
      </p:sp>
      <p:sp>
        <p:nvSpPr>
          <p:cNvPr id="11" name="Title Placeholder 1">
            <a:extLst>
              <a:ext uri="{FF2B5EF4-FFF2-40B4-BE49-F238E27FC236}">
                <a16:creationId xmlns:a16="http://schemas.microsoft.com/office/drawing/2014/main" id="{A73304BC-750D-4AE9-A853-FD8FE036CD22}"/>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13" name="Content Placeholder 3">
            <a:extLst>
              <a:ext uri="{FF2B5EF4-FFF2-40B4-BE49-F238E27FC236}">
                <a16:creationId xmlns:a16="http://schemas.microsoft.com/office/drawing/2014/main" id="{CB35F204-E45A-4349-BB34-D1436BFF28A8}"/>
              </a:ext>
            </a:extLst>
          </p:cNvPr>
          <p:cNvSpPr>
            <a:spLocks noGrp="1"/>
          </p:cNvSpPr>
          <p:nvPr>
            <p:ph sz="half" idx="13"/>
          </p:nvPr>
        </p:nvSpPr>
        <p:spPr>
          <a:xfrm>
            <a:off x="641669" y="2170192"/>
            <a:ext cx="5157787" cy="3684588"/>
          </a:xfrm>
        </p:spPr>
        <p:txBody>
          <a:bodyPr/>
          <a:lstStyle>
            <a:lvl1pPr>
              <a:buClr>
                <a:schemeClr val="accent2"/>
              </a:buClr>
              <a:defRPr b="1">
                <a:solidFill>
                  <a:schemeClr val="tx1"/>
                </a:solidFill>
              </a:defRPr>
            </a:lvl1pPr>
            <a:lvl2pPr>
              <a:buClrTx/>
              <a:defRPr>
                <a:solidFill>
                  <a:schemeClr val="tx1"/>
                </a:solidFill>
              </a:defRPr>
            </a:lvl2pPr>
            <a:lvl4pPr>
              <a:buClr>
                <a:schemeClr val="accent6"/>
              </a:buClr>
              <a:defRPr>
                <a:solidFill>
                  <a:schemeClr val="tx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19E3924E-6B4D-4200-A534-19C7B7B21032}"/>
              </a:ext>
            </a:extLst>
          </p:cNvPr>
          <p:cNvSpPr txBox="1"/>
          <p:nvPr userDrawn="1"/>
        </p:nvSpPr>
        <p:spPr>
          <a:xfrm>
            <a:off x="467254" y="6146805"/>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209369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tline Progression">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9C84E2CB-037B-4291-8B41-555AE5ED02D6}"/>
              </a:ext>
            </a:extLst>
          </p:cNvPr>
          <p:cNvSpPr>
            <a:spLocks noGrp="1"/>
          </p:cNvSpPr>
          <p:nvPr>
            <p:ph type="title" hasCustomPrompt="1"/>
          </p:nvPr>
        </p:nvSpPr>
        <p:spPr>
          <a:xfrm>
            <a:off x="0" y="340535"/>
            <a:ext cx="10515600" cy="964850"/>
          </a:xfrm>
          <a:prstGeom prst="rect">
            <a:avLst/>
          </a:prstGeom>
        </p:spPr>
        <p:txBody>
          <a:bodyPr vert="horz" lIns="91440" tIns="45720" rIns="91440" bIns="45720" rtlCol="0" anchor="ctr">
            <a:normAutofit/>
          </a:bodyPr>
          <a:lstStyle>
            <a:lvl1pPr>
              <a:defRPr>
                <a:solidFill>
                  <a:schemeClr val="accent6"/>
                </a:solidFill>
              </a:defRPr>
            </a:lvl1pPr>
          </a:lstStyle>
          <a:p>
            <a:r>
              <a:rPr lang="en-US" dirty="0"/>
              <a:t>	Outline Progression</a:t>
            </a:r>
          </a:p>
        </p:txBody>
      </p:sp>
      <p:sp>
        <p:nvSpPr>
          <p:cNvPr id="4" name="Content Placeholder 3">
            <a:extLst>
              <a:ext uri="{FF2B5EF4-FFF2-40B4-BE49-F238E27FC236}">
                <a16:creationId xmlns:a16="http://schemas.microsoft.com/office/drawing/2014/main" id="{0A56E71B-9129-4C84-A766-9E343227BFD9}"/>
              </a:ext>
            </a:extLst>
          </p:cNvPr>
          <p:cNvSpPr>
            <a:spLocks noGrp="1"/>
          </p:cNvSpPr>
          <p:nvPr>
            <p:ph sz="half" idx="13"/>
          </p:nvPr>
        </p:nvSpPr>
        <p:spPr>
          <a:xfrm>
            <a:off x="629057" y="1810738"/>
            <a:ext cx="5157787" cy="3684588"/>
          </a:xfrm>
        </p:spPr>
        <p:txBody>
          <a:bodyPr/>
          <a:lstStyle>
            <a:lvl1pPr marL="514314" indent="-514314">
              <a:buClr>
                <a:schemeClr val="accent2"/>
              </a:buClr>
              <a:buFont typeface="+mj-lt"/>
              <a:buAutoNum type="arabicPeriod"/>
              <a:defRPr b="1">
                <a:solidFill>
                  <a:schemeClr val="bg1"/>
                </a:solidFill>
              </a:defRPr>
            </a:lvl1pPr>
            <a:lvl2pPr marL="914332" indent="-457167">
              <a:buClr>
                <a:schemeClr val="bg1"/>
              </a:buClr>
              <a:buFont typeface="+mj-lt"/>
              <a:buAutoNum type="arabicPeriod"/>
              <a:defRPr>
                <a:solidFill>
                  <a:schemeClr val="bg1"/>
                </a:solidFill>
              </a:defRPr>
            </a:lvl2pPr>
            <a:lvl3pPr marL="1371498" indent="-457167">
              <a:buFont typeface="+mj-lt"/>
              <a:buAutoNum type="arabicPeriod"/>
              <a:defRPr>
                <a:solidFill>
                  <a:schemeClr val="bg1"/>
                </a:solidFill>
              </a:defRPr>
            </a:lvl3pPr>
            <a:lvl4pPr marL="1714372" indent="-342874">
              <a:buClr>
                <a:schemeClr val="accent6"/>
              </a:buClr>
              <a:buFont typeface="+mj-lt"/>
              <a:buAutoNum type="arabicPeriod"/>
              <a:defRPr>
                <a:solidFill>
                  <a:schemeClr val="bg1"/>
                </a:solidFill>
              </a:defRPr>
            </a:lvl4pPr>
            <a:lvl5pPr marL="2171538" indent="-342874">
              <a:buClr>
                <a:schemeClr val="accent6"/>
              </a:buClr>
              <a:buFont typeface="+mj-lt"/>
              <a:buAutoNum type="arabicPeriod"/>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01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11523EF-D509-48F5-8CEB-D0874FD6CDB7}"/>
              </a:ext>
            </a:extLst>
          </p:cNvPr>
          <p:cNvSpPr>
            <a:spLocks noGrp="1"/>
          </p:cNvSpPr>
          <p:nvPr>
            <p:ph type="title"/>
          </p:nvPr>
        </p:nvSpPr>
        <p:spPr>
          <a:xfrm>
            <a:off x="0" y="6306"/>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5" name="TextBox 4">
            <a:extLst>
              <a:ext uri="{FF2B5EF4-FFF2-40B4-BE49-F238E27FC236}">
                <a16:creationId xmlns:a16="http://schemas.microsoft.com/office/drawing/2014/main" id="{E9818CF1-103D-4665-8940-7B302D74D3C9}"/>
              </a:ext>
            </a:extLst>
          </p:cNvPr>
          <p:cNvSpPr txBox="1"/>
          <p:nvPr userDrawn="1"/>
        </p:nvSpPr>
        <p:spPr>
          <a:xfrm>
            <a:off x="467254" y="6146805"/>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191364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Tex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8BD38046-6266-4C5F-8667-A184846CA408}"/>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12" name="Content Placeholder 2">
            <a:extLst>
              <a:ext uri="{FF2B5EF4-FFF2-40B4-BE49-F238E27FC236}">
                <a16:creationId xmlns:a16="http://schemas.microsoft.com/office/drawing/2014/main" id="{49B2012D-4497-4C0D-B08E-2FBCE18E54FC}"/>
              </a:ext>
            </a:extLst>
          </p:cNvPr>
          <p:cNvSpPr>
            <a:spLocks noGrp="1"/>
          </p:cNvSpPr>
          <p:nvPr>
            <p:ph sz="half" idx="13"/>
          </p:nvPr>
        </p:nvSpPr>
        <p:spPr>
          <a:xfrm>
            <a:off x="6438227" y="1350918"/>
            <a:ext cx="5221868" cy="4667091"/>
          </a:xfrm>
        </p:spPr>
        <p:txBody>
          <a:bodyPr/>
          <a:lstStyle>
            <a:lvl1pPr>
              <a:buClr>
                <a:schemeClr val="accent2"/>
              </a:buClr>
              <a:defRPr b="1">
                <a:solidFill>
                  <a:schemeClr val="tx1"/>
                </a:solidFill>
              </a:defRPr>
            </a:lvl1pPr>
            <a:lvl2pPr>
              <a:buClrTx/>
              <a:defRPr>
                <a:solidFill>
                  <a:schemeClr val="tx1"/>
                </a:solidFill>
              </a:defRPr>
            </a:lvl2pPr>
            <a:lvl3pPr>
              <a:buClr>
                <a:schemeClr val="accent6"/>
              </a:buClr>
              <a:defRPr/>
            </a:lvl3pPr>
            <a:lvl4pPr>
              <a:buClr>
                <a:schemeClr val="accent6"/>
              </a:buClr>
              <a:defRPr>
                <a:solidFill>
                  <a:schemeClr val="tx1"/>
                </a:solidFill>
              </a:defRPr>
            </a:lvl4pPr>
            <a:lvl5pPr>
              <a:buClr>
                <a:schemeClr val="accent6"/>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2">
            <a:extLst>
              <a:ext uri="{FF2B5EF4-FFF2-40B4-BE49-F238E27FC236}">
                <a16:creationId xmlns:a16="http://schemas.microsoft.com/office/drawing/2014/main" id="{135A7198-CBCF-4D28-80ED-AE7A51703900}"/>
              </a:ext>
            </a:extLst>
          </p:cNvPr>
          <p:cNvSpPr>
            <a:spLocks noGrp="1" noChangeAspect="1"/>
          </p:cNvSpPr>
          <p:nvPr>
            <p:ph type="pic" idx="1"/>
          </p:nvPr>
        </p:nvSpPr>
        <p:spPr>
          <a:xfrm>
            <a:off x="334685" y="1350918"/>
            <a:ext cx="5910635" cy="4667091"/>
          </a:xfrm>
        </p:spPr>
        <p:txBody>
          <a:bodyPr anchor="t">
            <a:normAutofit/>
          </a:bodyPr>
          <a:lstStyle>
            <a:lvl1pPr marL="0" indent="0" algn="ctr">
              <a:buNone/>
              <a:defRPr sz="2800">
                <a:solidFill>
                  <a:schemeClr val="tx1"/>
                </a:solidFill>
              </a:defRPr>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endParaRPr lang="en-US" dirty="0"/>
          </a:p>
          <a:p>
            <a:endParaRPr lang="en-US" dirty="0"/>
          </a:p>
          <a:p>
            <a:endParaRPr lang="en-US" dirty="0"/>
          </a:p>
          <a:p>
            <a:r>
              <a:rPr lang="en-US" dirty="0"/>
              <a:t>Click icon to add picture</a:t>
            </a:r>
          </a:p>
        </p:txBody>
      </p:sp>
      <p:sp>
        <p:nvSpPr>
          <p:cNvPr id="11" name="TextBox 10">
            <a:extLst>
              <a:ext uri="{FF2B5EF4-FFF2-40B4-BE49-F238E27FC236}">
                <a16:creationId xmlns:a16="http://schemas.microsoft.com/office/drawing/2014/main" id="{7C57A6F9-A4BB-4CA2-B11A-F81B92B1EBB5}"/>
              </a:ext>
            </a:extLst>
          </p:cNvPr>
          <p:cNvSpPr txBox="1"/>
          <p:nvPr userDrawn="1"/>
        </p:nvSpPr>
        <p:spPr>
          <a:xfrm>
            <a:off x="467254" y="6146805"/>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107782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765149" y="1253725"/>
            <a:ext cx="5910635" cy="4667091"/>
          </a:xfrm>
        </p:spPr>
        <p:txBody>
          <a:bodyPr anchor="t">
            <a:normAutofit/>
          </a:bodyPr>
          <a:lstStyle>
            <a:lvl1pPr marL="0" indent="0" algn="ctr">
              <a:buNone/>
              <a:defRPr sz="2800">
                <a:solidFill>
                  <a:schemeClr val="tx1"/>
                </a:solidFill>
              </a:defRPr>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endParaRPr lang="en-US" dirty="0"/>
          </a:p>
          <a:p>
            <a:endParaRPr lang="en-US" dirty="0"/>
          </a:p>
          <a:p>
            <a:endParaRPr lang="en-US" dirty="0"/>
          </a:p>
          <a:p>
            <a:r>
              <a:rPr lang="en-US" dirty="0"/>
              <a:t>Click icon to add picture</a:t>
            </a:r>
          </a:p>
        </p:txBody>
      </p:sp>
      <p:sp>
        <p:nvSpPr>
          <p:cNvPr id="10" name="Title Placeholder 1">
            <a:extLst>
              <a:ext uri="{FF2B5EF4-FFF2-40B4-BE49-F238E27FC236}">
                <a16:creationId xmlns:a16="http://schemas.microsoft.com/office/drawing/2014/main" id="{36B3DC9E-F09A-46C6-ABED-2897CF405F6F}"/>
              </a:ext>
            </a:extLst>
          </p:cNvPr>
          <p:cNvSpPr>
            <a:spLocks noGrp="1"/>
          </p:cNvSpPr>
          <p:nvPr>
            <p:ph type="title"/>
          </p:nvPr>
        </p:nvSpPr>
        <p:spPr>
          <a:xfrm>
            <a:off x="0" y="0"/>
            <a:ext cx="10515600" cy="964850"/>
          </a:xfrm>
          <a:prstGeom prst="rect">
            <a:avLst/>
          </a:prstGeom>
        </p:spPr>
        <p:txBody>
          <a:bodyPr vert="horz" lIns="91440" tIns="45720" rIns="91440" bIns="45720" rtlCol="0" anchor="ctr">
            <a:normAutofit/>
          </a:bodyPr>
          <a:lstStyle/>
          <a:p>
            <a:r>
              <a:rPr lang="en-US" dirty="0"/>
              <a:t>Click to edit Master title style</a:t>
            </a:r>
          </a:p>
        </p:txBody>
      </p:sp>
      <p:sp>
        <p:nvSpPr>
          <p:cNvPr id="11" name="Content Placeholder 2">
            <a:extLst>
              <a:ext uri="{FF2B5EF4-FFF2-40B4-BE49-F238E27FC236}">
                <a16:creationId xmlns:a16="http://schemas.microsoft.com/office/drawing/2014/main" id="{167D3735-B634-4A68-8B5B-F19D8AB8C0F1}"/>
              </a:ext>
            </a:extLst>
          </p:cNvPr>
          <p:cNvSpPr>
            <a:spLocks noGrp="1"/>
          </p:cNvSpPr>
          <p:nvPr>
            <p:ph sz="half" idx="13"/>
          </p:nvPr>
        </p:nvSpPr>
        <p:spPr>
          <a:xfrm>
            <a:off x="425899" y="1253725"/>
            <a:ext cx="5181600" cy="4667091"/>
          </a:xfrm>
        </p:spPr>
        <p:txBody>
          <a:bodyPr/>
          <a:lstStyle>
            <a:lvl1pPr>
              <a:buClr>
                <a:schemeClr val="accent2"/>
              </a:buClr>
              <a:defRPr b="1">
                <a:solidFill>
                  <a:schemeClr val="tx1"/>
                </a:solidFill>
              </a:defRPr>
            </a:lvl1pPr>
            <a:lvl2pPr>
              <a:buClrTx/>
              <a:defRPr sz="2400">
                <a:solidFill>
                  <a:schemeClr val="tx1"/>
                </a:solidFill>
              </a:defRPr>
            </a:lvl2pPr>
            <a:lvl4pPr>
              <a:buClr>
                <a:schemeClr val="accent6"/>
              </a:buClr>
              <a:defRPr>
                <a:solidFill>
                  <a:schemeClr val="tx1"/>
                </a:solidFill>
              </a:defRPr>
            </a:lvl4pPr>
            <a:lvl5pPr>
              <a:buClr>
                <a:schemeClr val="accent6"/>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66D63FF7-628D-43A4-B965-8B1AD755626F}"/>
              </a:ext>
            </a:extLst>
          </p:cNvPr>
          <p:cNvSpPr txBox="1"/>
          <p:nvPr userDrawn="1"/>
        </p:nvSpPr>
        <p:spPr>
          <a:xfrm>
            <a:off x="467253" y="6146803"/>
            <a:ext cx="650353" cy="400110"/>
          </a:xfrm>
          <a:prstGeom prst="rect">
            <a:avLst/>
          </a:prstGeom>
          <a:noFill/>
        </p:spPr>
        <p:txBody>
          <a:bodyPr wrap="square" rtlCol="0">
            <a:spAutoFit/>
          </a:bodyPr>
          <a:lstStyle/>
          <a:p>
            <a:fld id="{6CBDDF24-6DDC-4D54-850A-ED3BC9E17103}" type="slidenum">
              <a:rPr lang="en-US" sz="2000" smtClean="0">
                <a:solidFill>
                  <a:schemeClr val="bg1"/>
                </a:solidFill>
              </a:rPr>
              <a:t>‹#›</a:t>
            </a:fld>
            <a:endParaRPr lang="en-US" sz="2000" dirty="0">
              <a:solidFill>
                <a:schemeClr val="bg1"/>
              </a:solidFill>
            </a:endParaRPr>
          </a:p>
        </p:txBody>
      </p:sp>
    </p:spTree>
    <p:extLst>
      <p:ext uri="{BB962C8B-B14F-4D97-AF65-F5344CB8AC3E}">
        <p14:creationId xmlns:p14="http://schemas.microsoft.com/office/powerpoint/2010/main" val="375499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bg>
      <p:bgPr>
        <a:solidFill>
          <a:schemeClr val="bg1"/>
        </a:solidFill>
        <a:effectLst/>
      </p:bgPr>
    </p:bg>
    <p:spTree>
      <p:nvGrpSpPr>
        <p:cNvPr id="1" name=""/>
        <p:cNvGrpSpPr/>
        <p:nvPr/>
      </p:nvGrpSpPr>
      <p:grpSpPr>
        <a:xfrm>
          <a:off x="0" y="0"/>
          <a:ext cx="0" cy="0"/>
          <a:chOff x="0" y="0"/>
          <a:chExt cx="0" cy="0"/>
        </a:xfrm>
      </p:grpSpPr>
      <p:grpSp>
        <p:nvGrpSpPr>
          <p:cNvPr id="4" name="Group 629"/>
          <p:cNvGrpSpPr>
            <a:grpSpLocks/>
          </p:cNvGrpSpPr>
          <p:nvPr/>
        </p:nvGrpSpPr>
        <p:grpSpPr bwMode="auto">
          <a:xfrm>
            <a:off x="5953" y="13395"/>
            <a:ext cx="12156281" cy="6857448"/>
            <a:chOff x="0" y="25400"/>
            <a:chExt cx="12966700" cy="9752816"/>
          </a:xfrm>
        </p:grpSpPr>
        <p:sp>
          <p:nvSpPr>
            <p:cNvPr id="5" name="Shape 624"/>
            <p:cNvSpPr/>
            <p:nvPr/>
          </p:nvSpPr>
          <p:spPr>
            <a:xfrm>
              <a:off x="0" y="25400"/>
              <a:ext cx="12966700" cy="9740900"/>
            </a:xfrm>
            <a:prstGeom prst="rect">
              <a:avLst/>
            </a:prstGeom>
            <a:solidFill>
              <a:srgbClr val="00EC4A"/>
            </a:solidFill>
            <a:ln w="25400" cap="flat">
              <a:solidFill>
                <a:srgbClr val="000000"/>
              </a:solidFill>
              <a:prstDash val="solid"/>
              <a:miter lim="400000"/>
            </a:ln>
            <a:effectLst/>
          </p:spPr>
          <p:txBody>
            <a:bodyPr lIns="50800" tIns="50800" rIns="50800" bIns="50800" anchor="ctr"/>
            <a:lstStyle/>
            <a:p>
              <a:pPr algn="ctr" defTabSz="410751" eaLnBrk="1" fontAlgn="auto" hangingPunct="1">
                <a:spcBef>
                  <a:spcPts val="0"/>
                </a:spcBef>
                <a:spcAft>
                  <a:spcPts val="0"/>
                </a:spcAft>
                <a:defRPr sz="3800">
                  <a:solidFill>
                    <a:srgbClr val="FFFFFF"/>
                  </a:solidFill>
                  <a:effectLst>
                    <a:outerShdw blurRad="38100" dist="12700" dir="5400000" rotWithShape="0">
                      <a:srgbClr val="000000">
                        <a:alpha val="50000"/>
                      </a:srgbClr>
                    </a:outerShdw>
                  </a:effectLst>
                </a:defRPr>
              </a:pPr>
              <a:endParaRPr sz="2672" kern="0">
                <a:solidFill>
                  <a:srgbClr val="FFFFFF"/>
                </a:solidFill>
                <a:effectLst>
                  <a:outerShdw blurRad="38100" dist="12700" dir="5400000" rotWithShape="0">
                    <a:srgbClr val="000000">
                      <a:alpha val="50000"/>
                    </a:srgbClr>
                  </a:outerShdw>
                </a:effectLst>
              </a:endParaRPr>
            </a:p>
          </p:txBody>
        </p:sp>
        <p:sp>
          <p:nvSpPr>
            <p:cNvPr id="6" name="Shape 625"/>
            <p:cNvSpPr/>
            <p:nvPr/>
          </p:nvSpPr>
          <p:spPr>
            <a:xfrm>
              <a:off x="215900" y="266700"/>
              <a:ext cx="12547600" cy="9169400"/>
            </a:xfrm>
            <a:prstGeom prst="roundRect">
              <a:avLst>
                <a:gd name="adj" fmla="val 2078"/>
              </a:avLst>
            </a:prstGeom>
            <a:solidFill>
              <a:srgbClr val="FFFFFF"/>
            </a:solidFill>
            <a:ln w="38100" cap="flat">
              <a:solidFill>
                <a:srgbClr val="FF4013"/>
              </a:solidFill>
              <a:prstDash val="solid"/>
              <a:miter lim="400000"/>
            </a:ln>
            <a:effectLst/>
          </p:spPr>
          <p:txBody>
            <a:bodyPr lIns="50800" tIns="50800" rIns="50800" bIns="50800" anchor="ctr"/>
            <a:lstStyle/>
            <a:p>
              <a:pPr algn="ctr" defTabSz="410751" eaLnBrk="1" fontAlgn="auto" hangingPunct="1">
                <a:spcBef>
                  <a:spcPts val="0"/>
                </a:spcBef>
                <a:spcAft>
                  <a:spcPts val="0"/>
                </a:spcAft>
                <a:defRPr sz="3800">
                  <a:solidFill>
                    <a:srgbClr val="FFFFFF"/>
                  </a:solidFill>
                  <a:effectLst>
                    <a:outerShdw blurRad="38100" dist="12700" dir="5400000" rotWithShape="0">
                      <a:srgbClr val="000000">
                        <a:alpha val="50000"/>
                      </a:srgbClr>
                    </a:outerShdw>
                  </a:effectLst>
                </a:defRPr>
              </a:pPr>
              <a:endParaRPr sz="2672" kern="0">
                <a:solidFill>
                  <a:srgbClr val="FFFFFF"/>
                </a:solidFill>
                <a:effectLst>
                  <a:outerShdw blurRad="38100" dist="12700" dir="5400000" rotWithShape="0">
                    <a:srgbClr val="000000">
                      <a:alpha val="50000"/>
                    </a:srgbClr>
                  </a:outerShdw>
                </a:effectLst>
              </a:endParaRPr>
            </a:p>
          </p:txBody>
        </p:sp>
        <p:pic>
          <p:nvPicPr>
            <p:cNvPr id="7" name="utdc95x4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4700" y="9093200"/>
              <a:ext cx="1210169" cy="509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8" name="Shape 627"/>
            <p:cNvSpPr>
              <a:spLocks noChangeArrowheads="1"/>
            </p:cNvSpPr>
            <p:nvPr/>
          </p:nvSpPr>
          <p:spPr bwMode="auto">
            <a:xfrm>
              <a:off x="90487" y="9386085"/>
              <a:ext cx="2209800" cy="392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spAutoFit/>
            </a:bodyPr>
            <a:lstStyle>
              <a:lvl1pPr algn="ctr" defTabSz="584200">
                <a:defRPr sz="4200">
                  <a:solidFill>
                    <a:schemeClr val="tx1"/>
                  </a:solidFill>
                  <a:latin typeface="Gill Sans"/>
                  <a:ea typeface="Gill Sans"/>
                  <a:cs typeface="Gill Sans"/>
                  <a:sym typeface="Gill Sans"/>
                </a:defRPr>
              </a:lvl1pPr>
              <a:lvl2pPr marL="742950" indent="-285750" algn="ctr" defTabSz="584200">
                <a:defRPr sz="4200">
                  <a:solidFill>
                    <a:schemeClr val="tx1"/>
                  </a:solidFill>
                  <a:latin typeface="Gill Sans"/>
                  <a:ea typeface="Gill Sans"/>
                  <a:cs typeface="Gill Sans"/>
                  <a:sym typeface="Gill Sans"/>
                </a:defRPr>
              </a:lvl2pPr>
              <a:lvl3pPr marL="1143000" indent="-228600" algn="ctr" defTabSz="584200">
                <a:defRPr sz="4200">
                  <a:solidFill>
                    <a:schemeClr val="tx1"/>
                  </a:solidFill>
                  <a:latin typeface="Gill Sans"/>
                  <a:ea typeface="Gill Sans"/>
                  <a:cs typeface="Gill Sans"/>
                  <a:sym typeface="Gill Sans"/>
                </a:defRPr>
              </a:lvl3pPr>
              <a:lvl4pPr marL="1600200" indent="-228600" algn="ctr" defTabSz="584200">
                <a:defRPr sz="4200">
                  <a:solidFill>
                    <a:schemeClr val="tx1"/>
                  </a:solidFill>
                  <a:latin typeface="Gill Sans"/>
                  <a:ea typeface="Gill Sans"/>
                  <a:cs typeface="Gill Sans"/>
                  <a:sym typeface="Gill Sans"/>
                </a:defRPr>
              </a:lvl4pPr>
              <a:lvl5pPr marL="2057400" indent="-228600" algn="ctr" defTabSz="584200">
                <a:defRPr sz="4200">
                  <a:solidFill>
                    <a:schemeClr val="tx1"/>
                  </a:solidFill>
                  <a:latin typeface="Gill Sans"/>
                  <a:ea typeface="Gill Sans"/>
                  <a:cs typeface="Gill Sans"/>
                  <a:sym typeface="Gill Sans"/>
                </a:defRPr>
              </a:lvl5pPr>
              <a:lvl6pPr marL="2514600" indent="-228600" algn="ctr" defTabSz="584200" eaLnBrk="0" fontAlgn="base" hangingPunct="0">
                <a:spcBef>
                  <a:spcPct val="0"/>
                </a:spcBef>
                <a:spcAft>
                  <a:spcPct val="0"/>
                </a:spcAft>
                <a:defRPr sz="4200">
                  <a:solidFill>
                    <a:schemeClr val="tx1"/>
                  </a:solidFill>
                  <a:latin typeface="Gill Sans"/>
                  <a:ea typeface="Gill Sans"/>
                  <a:cs typeface="Gill Sans"/>
                  <a:sym typeface="Gill Sans"/>
                </a:defRPr>
              </a:lvl6pPr>
              <a:lvl7pPr marL="2971800" indent="-228600" algn="ctr" defTabSz="584200" eaLnBrk="0" fontAlgn="base" hangingPunct="0">
                <a:spcBef>
                  <a:spcPct val="0"/>
                </a:spcBef>
                <a:spcAft>
                  <a:spcPct val="0"/>
                </a:spcAft>
                <a:defRPr sz="4200">
                  <a:solidFill>
                    <a:schemeClr val="tx1"/>
                  </a:solidFill>
                  <a:latin typeface="Gill Sans"/>
                  <a:ea typeface="Gill Sans"/>
                  <a:cs typeface="Gill Sans"/>
                  <a:sym typeface="Gill Sans"/>
                </a:defRPr>
              </a:lvl7pPr>
              <a:lvl8pPr marL="3429000" indent="-228600" algn="ctr" defTabSz="584200" eaLnBrk="0" fontAlgn="base" hangingPunct="0">
                <a:spcBef>
                  <a:spcPct val="0"/>
                </a:spcBef>
                <a:spcAft>
                  <a:spcPct val="0"/>
                </a:spcAft>
                <a:defRPr sz="4200">
                  <a:solidFill>
                    <a:schemeClr val="tx1"/>
                  </a:solidFill>
                  <a:latin typeface="Gill Sans"/>
                  <a:ea typeface="Gill Sans"/>
                  <a:cs typeface="Gill Sans"/>
                  <a:sym typeface="Gill Sans"/>
                </a:defRPr>
              </a:lvl8pPr>
              <a:lvl9pPr marL="3886200" indent="-228600" algn="ctr" defTabSz="584200" eaLnBrk="0" fontAlgn="base" hangingPunct="0">
                <a:spcBef>
                  <a:spcPct val="0"/>
                </a:spcBef>
                <a:spcAft>
                  <a:spcPct val="0"/>
                </a:spcAft>
                <a:defRPr sz="4200">
                  <a:solidFill>
                    <a:schemeClr val="tx1"/>
                  </a:solidFill>
                  <a:latin typeface="Gill Sans"/>
                  <a:ea typeface="Gill Sans"/>
                  <a:cs typeface="Gill Sans"/>
                  <a:sym typeface="Gill Sans"/>
                </a:defRPr>
              </a:lvl9pPr>
            </a:lstStyle>
            <a:p>
              <a:pPr eaLnBrk="1" hangingPunct="1">
                <a:defRPr/>
              </a:pPr>
              <a:r>
                <a:rPr lang="en-US" altLang="en-US" sz="1125">
                  <a:solidFill>
                    <a:srgbClr val="000000"/>
                  </a:solidFill>
                </a:rPr>
                <a:t>msp.utdallas.edu</a:t>
              </a:r>
            </a:p>
          </p:txBody>
        </p:sp>
      </p:grpSp>
      <p:pic>
        <p:nvPicPr>
          <p:cNvPr id="10" name="Picture 17" descr="MSP-head-blac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4313" y="178594"/>
            <a:ext cx="875109" cy="9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0" name="Shape 630"/>
          <p:cNvSpPr>
            <a:spLocks noGrp="1"/>
          </p:cNvSpPr>
          <p:nvPr>
            <p:ph type="title"/>
          </p:nvPr>
        </p:nvSpPr>
        <p:spPr>
          <a:xfrm>
            <a:off x="1190625" y="178594"/>
            <a:ext cx="9798844" cy="1134070"/>
          </a:xfrm>
          <a:prstGeom prst="rect">
            <a:avLst/>
          </a:prstGeom>
        </p:spPr>
        <p:txBody>
          <a:bodyPr lIns="50800" tIns="50800" rIns="50800" bIns="50800" anchor="ctr">
            <a:normAutofit/>
          </a:bodyPr>
          <a:lstStyle>
            <a:lvl1pPr defTabSz="410751">
              <a:defRPr sz="3797" baseline="0">
                <a:latin typeface="Arial" panose="020B0604020202020204" pitchFamily="34" charset="0"/>
                <a:cs typeface="Arial" panose="020B0604020202020204" pitchFamily="34" charset="0"/>
              </a:defRPr>
            </a:lvl1pPr>
          </a:lstStyle>
          <a:p>
            <a:pPr lvl="0"/>
            <a:r>
              <a:rPr dirty="0"/>
              <a:t>Title Text</a:t>
            </a:r>
          </a:p>
        </p:txBody>
      </p:sp>
      <p:sp>
        <p:nvSpPr>
          <p:cNvPr id="631" name="Shape 631"/>
          <p:cNvSpPr>
            <a:spLocks noGrp="1"/>
          </p:cNvSpPr>
          <p:nvPr>
            <p:ph type="body" idx="1"/>
          </p:nvPr>
        </p:nvSpPr>
        <p:spPr>
          <a:xfrm>
            <a:off x="1190625" y="1348383"/>
            <a:ext cx="9798844" cy="4625578"/>
          </a:xfrm>
          <a:prstGeom prst="rect">
            <a:avLst/>
          </a:prstGeom>
        </p:spPr>
        <p:txBody>
          <a:bodyPr lIns="50800" tIns="50800" rIns="50800" bIns="50800" anchor="ctr">
            <a:normAutofit/>
          </a:bodyPr>
          <a:lstStyle>
            <a:lvl1pPr defTabSz="410751">
              <a:buClr>
                <a:srgbClr val="FF7C00"/>
              </a:buClr>
              <a:buFontTx/>
              <a:defRPr sz="2391"/>
            </a:lvl1pPr>
            <a:lvl2pPr defTabSz="410751">
              <a:buClr>
                <a:srgbClr val="00EC4A"/>
              </a:buClr>
              <a:buFontTx/>
              <a:defRPr sz="2109"/>
            </a:lvl2pPr>
            <a:lvl3pPr defTabSz="410751">
              <a:buClr>
                <a:srgbClr val="00EC4A"/>
              </a:buClr>
              <a:buFontTx/>
              <a:defRPr sz="1969"/>
            </a:lvl3pPr>
            <a:lvl4pPr defTabSz="410751">
              <a:buClr>
                <a:srgbClr val="00EC4A"/>
              </a:buClr>
              <a:buFontTx/>
              <a:defRPr sz="1687"/>
            </a:lvl4pPr>
            <a:lvl5pPr defTabSz="410751">
              <a:buClr>
                <a:srgbClr val="00EC4A"/>
              </a:buClr>
              <a:buFontTx/>
              <a:defRPr sz="1547"/>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hape 632"/>
          <p:cNvSpPr>
            <a:spLocks noGrp="1"/>
          </p:cNvSpPr>
          <p:nvPr>
            <p:ph type="sldNum" sz="quarter" idx="10"/>
          </p:nvPr>
        </p:nvSpPr>
        <p:spPr>
          <a:xfrm>
            <a:off x="5935266" y="6616898"/>
            <a:ext cx="297656" cy="241102"/>
          </a:xfrm>
        </p:spPr>
        <p:txBody>
          <a:bodyPr lIns="50800" tIns="50800" rIns="50800" bIns="50800"/>
          <a:lstStyle>
            <a:lvl1pPr defTabSz="410751">
              <a:defRPr sz="1125" smtClean="0"/>
            </a:lvl1pPr>
          </a:lstStyle>
          <a:p>
            <a:pPr>
              <a:defRPr/>
            </a:pPr>
            <a:fld id="{DA6F67C8-F358-4DAA-845A-2771BDD59C46}" type="slidenum">
              <a:rPr lang="en-US" altLang="en-US"/>
              <a:pPr>
                <a:defRPr/>
              </a:pPr>
              <a:t>‹#›</a:t>
            </a:fld>
            <a:endParaRPr lang="en-US" altLang="en-US"/>
          </a:p>
        </p:txBody>
      </p:sp>
    </p:spTree>
    <p:extLst>
      <p:ext uri="{BB962C8B-B14F-4D97-AF65-F5344CB8AC3E}">
        <p14:creationId xmlns:p14="http://schemas.microsoft.com/office/powerpoint/2010/main" val="311549914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0560" y="143287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713354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11" r:id="rId5"/>
    <p:sldLayoutId id="2147483704" r:id="rId6"/>
    <p:sldLayoutId id="2147483709" r:id="rId7"/>
    <p:sldLayoutId id="2147483710" r:id="rId8"/>
    <p:sldLayoutId id="2147483721" r:id="rId9"/>
  </p:sldLayoutIdLst>
  <p:hf hdr="0" ftr="0" dt="0"/>
  <p:txStyles>
    <p:titleStyle>
      <a:lvl1pPr algn="l" defTabSz="914332" rtl="0" eaLnBrk="1" latinLnBrk="0" hangingPunct="1">
        <a:lnSpc>
          <a:spcPct val="90000"/>
        </a:lnSpc>
        <a:spcBef>
          <a:spcPct val="0"/>
        </a:spcBef>
        <a:buNone/>
        <a:defRPr sz="4400" kern="1200">
          <a:solidFill>
            <a:schemeClr val="tx1"/>
          </a:solidFill>
          <a:latin typeface="Tw Cen MT Condensed" panose="020B0606020104020203" pitchFamily="34" charset="0"/>
          <a:ea typeface="+mj-ea"/>
          <a:cs typeface="+mj-cs"/>
        </a:defRPr>
      </a:lvl1pPr>
    </p:titleStyle>
    <p:bodyStyle>
      <a:lvl1pPr marL="228584" indent="-228584" algn="l" defTabSz="914332" rtl="0" eaLnBrk="1" latinLnBrk="0" hangingPunct="1">
        <a:lnSpc>
          <a:spcPct val="90000"/>
        </a:lnSpc>
        <a:spcBef>
          <a:spcPts val="1000"/>
        </a:spcBef>
        <a:buClr>
          <a:schemeClr val="accent2"/>
        </a:buClr>
        <a:buFont typeface="Wingdings" panose="05000000000000000000" pitchFamily="2" charset="2"/>
        <a:buChar char="§"/>
        <a:defRPr sz="2800" b="1"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ClrTx/>
        <a:buFont typeface="Wingdings" panose="05000000000000000000" pitchFamily="2" charset="2"/>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Clr>
          <a:schemeClr val="accent6"/>
        </a:buClr>
        <a:buFont typeface="Wingdings" panose="05000000000000000000" pitchFamily="2" charset="2"/>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0560" y="143287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09891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Tw Cen MT Condensed" panose="020B0606020104020203" pitchFamily="34" charset="0"/>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customXml" Target="../ink/ink2.xml"/><Relationship Id="rId12"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39.png"/><Relationship Id="rId5" Type="http://schemas.openxmlformats.org/officeDocument/2006/relationships/customXml" Target="../ink/ink1.xml"/><Relationship Id="rId10" Type="http://schemas.openxmlformats.org/officeDocument/2006/relationships/image" Target="../media/image39.emf"/><Relationship Id="rId4" Type="http://schemas.openxmlformats.org/officeDocument/2006/relationships/image" Target="../media/image37.png"/><Relationship Id="rId9" Type="http://schemas.openxmlformats.org/officeDocument/2006/relationships/customXml" Target="../ink/ink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ecs.utdallas.edu/research/researchlabs/msp-lab/" TargetMode="External"/><Relationship Id="rId2" Type="http://schemas.openxmlformats.org/officeDocument/2006/relationships/image" Target="../media/image6.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8.xml"/><Relationship Id="rId6" Type="http://schemas.openxmlformats.org/officeDocument/2006/relationships/image" Target="../media/image20.jfif"/><Relationship Id="rId5" Type="http://schemas.openxmlformats.org/officeDocument/2006/relationships/image" Target="../media/image20.png"/><Relationship Id="rId4" Type="http://schemas.openxmlformats.org/officeDocument/2006/relationships/image" Target="../media/image19.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image" Target="../media/image33.png"/><Relationship Id="rId3" Type="http://schemas.microsoft.com/office/2007/relationships/media" Target="../media/media2.wav"/><Relationship Id="rId7" Type="http://schemas.microsoft.com/office/2007/relationships/media" Target="../media/media4.wav"/><Relationship Id="rId12" Type="http://schemas.openxmlformats.org/officeDocument/2006/relationships/image" Target="../media/image32.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31.png"/><Relationship Id="rId5" Type="http://schemas.microsoft.com/office/2007/relationships/media" Target="../media/media3.wav"/><Relationship Id="rId10" Type="http://schemas.openxmlformats.org/officeDocument/2006/relationships/image" Target="../media/image30.png"/><Relationship Id="rId4" Type="http://schemas.openxmlformats.org/officeDocument/2006/relationships/audio" Target="../media/media2.wav"/><Relationship Id="rId9"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A7D0-CE32-4C7B-A20C-D2132B1F902C}"/>
              </a:ext>
            </a:extLst>
          </p:cNvPr>
          <p:cNvSpPr>
            <a:spLocks noGrp="1"/>
          </p:cNvSpPr>
          <p:nvPr>
            <p:ph type="ctrTitle"/>
          </p:nvPr>
        </p:nvSpPr>
        <p:spPr>
          <a:xfrm>
            <a:off x="1151222" y="2234005"/>
            <a:ext cx="9594322" cy="1752599"/>
          </a:xfrm>
        </p:spPr>
        <p:txBody>
          <a:bodyPr/>
          <a:lstStyle/>
          <a:p>
            <a:r>
              <a:rPr lang="en-US" sz="4800" dirty="0"/>
              <a:t>Role of Regularization in the Prediction of Valence from Speech</a:t>
            </a:r>
          </a:p>
        </p:txBody>
      </p:sp>
      <p:sp>
        <p:nvSpPr>
          <p:cNvPr id="4" name="Subtitle 2">
            <a:extLst>
              <a:ext uri="{FF2B5EF4-FFF2-40B4-BE49-F238E27FC236}">
                <a16:creationId xmlns:a16="http://schemas.microsoft.com/office/drawing/2014/main" id="{D5B3FD38-1CE6-4A60-9073-D5154123A24F}"/>
              </a:ext>
            </a:extLst>
          </p:cNvPr>
          <p:cNvSpPr txBox="1">
            <a:spLocks/>
          </p:cNvSpPr>
          <p:nvPr/>
        </p:nvSpPr>
        <p:spPr>
          <a:xfrm>
            <a:off x="1728919" y="4139932"/>
            <a:ext cx="9143999" cy="1310608"/>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2"/>
              </a:buClr>
              <a:buFont typeface="Wingdings" panose="05000000000000000000" pitchFamily="2" charset="2"/>
              <a:buNone/>
              <a:defRPr sz="24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Tx/>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r>
              <a:rPr lang="en-US" dirty="0">
                <a:solidFill>
                  <a:prstClr val="black"/>
                </a:solidFill>
                <a:latin typeface="Calibri" panose="020F0502020204030204"/>
              </a:rPr>
              <a:t>Kusha </a:t>
            </a:r>
            <a:r>
              <a:rPr lang="en-US" dirty="0" smtClean="0">
                <a:solidFill>
                  <a:prstClr val="black"/>
                </a:solidFill>
                <a:latin typeface="Calibri" panose="020F0502020204030204"/>
              </a:rPr>
              <a:t>Sridhar</a:t>
            </a:r>
          </a:p>
          <a:p>
            <a:pPr marL="0" marR="0" lvl="0" indent="0"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r>
              <a:rPr lang="en-US" dirty="0" smtClean="0">
                <a:solidFill>
                  <a:prstClr val="black"/>
                </a:solidFill>
                <a:latin typeface="Calibri" panose="020F0502020204030204"/>
              </a:rPr>
              <a:t>(presented at </a:t>
            </a:r>
            <a:r>
              <a:rPr lang="en-US" dirty="0" err="1" smtClean="0">
                <a:solidFill>
                  <a:prstClr val="black"/>
                </a:solidFill>
                <a:latin typeface="Calibri" panose="020F0502020204030204"/>
              </a:rPr>
              <a:t>Interspeech</a:t>
            </a:r>
            <a:r>
              <a:rPr lang="en-US" dirty="0" smtClean="0">
                <a:solidFill>
                  <a:prstClr val="black"/>
                </a:solidFill>
                <a:latin typeface="Calibri" panose="020F0502020204030204"/>
              </a:rPr>
              <a:t> 2018)</a:t>
            </a:r>
            <a:endParaRPr lang="en-US" dirty="0">
              <a:solidFill>
                <a:prstClr val="black"/>
              </a:solidFill>
              <a:latin typeface="Calibri" panose="020F0502020204030204"/>
            </a:endParaRPr>
          </a:p>
        </p:txBody>
      </p:sp>
      <p:pic>
        <p:nvPicPr>
          <p:cNvPr id="7" name="Picture 6"/>
          <p:cNvPicPr>
            <a:picLocks noChangeAspect="1"/>
          </p:cNvPicPr>
          <p:nvPr/>
        </p:nvPicPr>
        <p:blipFill>
          <a:blip r:embed="rId2"/>
          <a:stretch>
            <a:fillRect/>
          </a:stretch>
        </p:blipFill>
        <p:spPr>
          <a:xfrm>
            <a:off x="5410475" y="4876659"/>
            <a:ext cx="1418561" cy="1418561"/>
          </a:xfrm>
          <a:prstGeom prst="rect">
            <a:avLst/>
          </a:prstGeom>
        </p:spPr>
      </p:pic>
      <p:sp>
        <p:nvSpPr>
          <p:cNvPr id="5" name="Shape 646">
            <a:extLst>
              <a:ext uri="{FF2B5EF4-FFF2-40B4-BE49-F238E27FC236}">
                <a16:creationId xmlns:a16="http://schemas.microsoft.com/office/drawing/2014/main" id="{6D0A9399-89B8-4370-99A3-DF1E36359F38}"/>
              </a:ext>
            </a:extLst>
          </p:cNvPr>
          <p:cNvSpPr txBox="1">
            <a:spLocks/>
          </p:cNvSpPr>
          <p:nvPr/>
        </p:nvSpPr>
        <p:spPr>
          <a:xfrm>
            <a:off x="4067451" y="64433"/>
            <a:ext cx="5112408" cy="1805691"/>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Clr>
                <a:schemeClr val="accent2"/>
              </a:buClr>
              <a:buFont typeface="Wingdings" panose="05000000000000000000" pitchFamily="2" charset="2"/>
              <a:buNone/>
              <a:defRPr sz="24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Tx/>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sz="1800"/>
            </a:pPr>
            <a:endParaRPr lang="en-US" sz="1600" spc="22" dirty="0"/>
          </a:p>
          <a:p>
            <a:pPr algn="l" defTabSz="406400">
              <a:defRPr sz="1800"/>
            </a:pPr>
            <a:r>
              <a:rPr lang="en-US" sz="1600" spc="18" dirty="0"/>
              <a:t>Multimodal Signal Processing (MSP) lab</a:t>
            </a:r>
          </a:p>
          <a:p>
            <a:pPr algn="l" defTabSz="406400">
              <a:defRPr sz="1800"/>
            </a:pPr>
            <a:r>
              <a:rPr lang="en-US" sz="1600" spc="18" dirty="0"/>
              <a:t>The University of Texas at Dallas</a:t>
            </a:r>
          </a:p>
          <a:p>
            <a:pPr algn="l">
              <a:defRPr sz="1800"/>
            </a:pPr>
            <a:r>
              <a:rPr lang="en-US" sz="1600" spc="18" dirty="0"/>
              <a:t>Erik </a:t>
            </a:r>
            <a:r>
              <a:rPr lang="en-US" sz="1600" spc="18" dirty="0" err="1"/>
              <a:t>Jonsson</a:t>
            </a:r>
            <a:r>
              <a:rPr lang="en-US" sz="1600" spc="18" dirty="0"/>
              <a:t> School of Engineering and Computer Science</a:t>
            </a:r>
          </a:p>
        </p:txBody>
      </p:sp>
      <p:sp>
        <p:nvSpPr>
          <p:cNvPr id="6" name="TextBox 5"/>
          <p:cNvSpPr txBox="1"/>
          <p:nvPr/>
        </p:nvSpPr>
        <p:spPr>
          <a:xfrm>
            <a:off x="1728919" y="1587674"/>
            <a:ext cx="8781672" cy="646331"/>
          </a:xfrm>
          <a:prstGeom prst="rect">
            <a:avLst/>
          </a:prstGeom>
          <a:noFill/>
        </p:spPr>
        <p:txBody>
          <a:bodyPr wrap="square" rtlCol="0">
            <a:spAutoFit/>
          </a:bodyPr>
          <a:lstStyle/>
          <a:p>
            <a:r>
              <a:rPr lang="en-US" sz="3600" b="1" dirty="0" smtClean="0"/>
              <a:t>Qualification Exam Presentation – Fall 2018</a:t>
            </a:r>
            <a:endParaRPr lang="en-US" sz="3600" b="1" dirty="0"/>
          </a:p>
        </p:txBody>
      </p:sp>
    </p:spTree>
    <p:extLst>
      <p:ext uri="{BB962C8B-B14F-4D97-AF65-F5344CB8AC3E}">
        <p14:creationId xmlns:p14="http://schemas.microsoft.com/office/powerpoint/2010/main" val="1674223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Experimental Framework</a:t>
            </a:r>
          </a:p>
        </p:txBody>
      </p:sp>
      <p:sp>
        <p:nvSpPr>
          <p:cNvPr id="4" name="Content Placeholder 3"/>
          <p:cNvSpPr>
            <a:spLocks noGrp="1"/>
          </p:cNvSpPr>
          <p:nvPr>
            <p:ph sz="half" idx="13"/>
          </p:nvPr>
        </p:nvSpPr>
        <p:spPr>
          <a:xfrm>
            <a:off x="139028" y="1164078"/>
            <a:ext cx="6046621" cy="5021575"/>
          </a:xfrm>
        </p:spPr>
        <p:txBody>
          <a:bodyPr>
            <a:normAutofit/>
          </a:bodyPr>
          <a:lstStyle/>
          <a:p>
            <a:r>
              <a:rPr lang="en-US" sz="2400" dirty="0"/>
              <a:t>The features correspond to the IS2013 </a:t>
            </a:r>
            <a:r>
              <a:rPr lang="en-US" sz="2400" dirty="0" err="1"/>
              <a:t>ComparE</a:t>
            </a:r>
            <a:r>
              <a:rPr lang="en-US" sz="2400" dirty="0"/>
              <a:t> feature set (6,373 features)</a:t>
            </a:r>
            <a:endParaRPr lang="en-US" sz="2400" b="0" dirty="0"/>
          </a:p>
          <a:p>
            <a:pPr marL="0" indent="0">
              <a:buNone/>
            </a:pPr>
            <a:r>
              <a:rPr lang="en-US" sz="2400" dirty="0"/>
              <a:t>Architecture of the network</a:t>
            </a:r>
          </a:p>
          <a:p>
            <a:pPr lvl="1"/>
            <a:r>
              <a:rPr lang="en-US" dirty="0"/>
              <a:t>2, 4 or 6 layers </a:t>
            </a:r>
          </a:p>
          <a:p>
            <a:pPr lvl="1"/>
            <a:r>
              <a:rPr lang="en-US" dirty="0"/>
              <a:t>256, 512 and 1024 nodes per layer</a:t>
            </a:r>
          </a:p>
          <a:p>
            <a:r>
              <a:rPr lang="en-US" sz="2400" b="0" dirty="0"/>
              <a:t>Output of DNN is a prediction score for arousal, valence or dominance</a:t>
            </a:r>
          </a:p>
          <a:p>
            <a:r>
              <a:rPr lang="en-US" sz="2400" b="0" dirty="0"/>
              <a:t>Batch normalization to normalize the output of each layer</a:t>
            </a:r>
          </a:p>
          <a:p>
            <a:r>
              <a:rPr lang="en-US" sz="2400" b="0" dirty="0"/>
              <a:t>Trained for 1,000 epochs with early stopping</a:t>
            </a:r>
          </a:p>
          <a:p>
            <a:pPr lvl="1">
              <a:lnSpc>
                <a:spcPct val="100000"/>
              </a:lnSpc>
            </a:pPr>
            <a:r>
              <a:rPr lang="en-US" sz="1800" b="0" dirty="0"/>
              <a:t>Concordance Correlation Coefficient (CCC) achieved on the validation set</a:t>
            </a:r>
          </a:p>
        </p:txBody>
      </p:sp>
      <p:graphicFrame>
        <p:nvGraphicFramePr>
          <p:cNvPr id="2" name="Table 1"/>
          <p:cNvGraphicFramePr>
            <a:graphicFrameLocks noGrp="1"/>
          </p:cNvGraphicFramePr>
          <p:nvPr>
            <p:extLst>
              <p:ext uri="{D42A27DB-BD31-4B8C-83A1-F6EECF244321}">
                <p14:modId xmlns:p14="http://schemas.microsoft.com/office/powerpoint/2010/main" val="359559941"/>
              </p:ext>
            </p:extLst>
          </p:nvPr>
        </p:nvGraphicFramePr>
        <p:xfrm>
          <a:off x="6185649" y="1178565"/>
          <a:ext cx="5867323" cy="2479622"/>
        </p:xfrm>
        <a:graphic>
          <a:graphicData uri="http://schemas.openxmlformats.org/drawingml/2006/table">
            <a:tbl>
              <a:tblPr firstRow="1" bandRow="1">
                <a:tableStyleId>{5C22544A-7EE6-4342-B048-85BDC9FD1C3A}</a:tableStyleId>
              </a:tblPr>
              <a:tblGrid>
                <a:gridCol w="2730458">
                  <a:extLst>
                    <a:ext uri="{9D8B030D-6E8A-4147-A177-3AD203B41FA5}">
                      <a16:colId xmlns:a16="http://schemas.microsoft.com/office/drawing/2014/main" val="3492752194"/>
                    </a:ext>
                  </a:extLst>
                </a:gridCol>
                <a:gridCol w="3136865">
                  <a:extLst>
                    <a:ext uri="{9D8B030D-6E8A-4147-A177-3AD203B41FA5}">
                      <a16:colId xmlns:a16="http://schemas.microsoft.com/office/drawing/2014/main" val="145638612"/>
                    </a:ext>
                  </a:extLst>
                </a:gridCol>
              </a:tblGrid>
              <a:tr h="436875">
                <a:tc>
                  <a:txBody>
                    <a:bodyPr/>
                    <a:lstStyle/>
                    <a:p>
                      <a:r>
                        <a:rPr lang="en-US" sz="2000" dirty="0">
                          <a:solidFill>
                            <a:schemeClr val="tx1"/>
                          </a:solidFill>
                        </a:rPr>
                        <a:t>Network parameters</a:t>
                      </a:r>
                    </a:p>
                  </a:txBody>
                  <a:tcPr>
                    <a:solidFill>
                      <a:schemeClr val="tx2">
                        <a:lumMod val="20000"/>
                        <a:lumOff val="80000"/>
                      </a:schemeClr>
                    </a:solidFill>
                  </a:tcPr>
                </a:tc>
                <a:tc>
                  <a:txBody>
                    <a:bodyPr/>
                    <a:lstStyle/>
                    <a:p>
                      <a:r>
                        <a:rPr lang="en-US" sz="2000" dirty="0">
                          <a:solidFill>
                            <a:schemeClr val="tx1"/>
                          </a:solidFill>
                        </a:rPr>
                        <a:t>Values</a:t>
                      </a:r>
                    </a:p>
                  </a:txBody>
                  <a:tcPr>
                    <a:solidFill>
                      <a:schemeClr val="tx2">
                        <a:lumMod val="20000"/>
                        <a:lumOff val="80000"/>
                      </a:schemeClr>
                    </a:solidFill>
                  </a:tcPr>
                </a:tc>
                <a:extLst>
                  <a:ext uri="{0D108BD9-81ED-4DB2-BD59-A6C34878D82A}">
                    <a16:rowId xmlns:a16="http://schemas.microsoft.com/office/drawing/2014/main" val="1981740234"/>
                  </a:ext>
                </a:extLst>
              </a:tr>
              <a:tr h="372550">
                <a:tc>
                  <a:txBody>
                    <a:bodyPr/>
                    <a:lstStyle/>
                    <a:p>
                      <a:r>
                        <a:rPr lang="en-US" sz="2000" dirty="0"/>
                        <a:t>Activation</a:t>
                      </a:r>
                    </a:p>
                  </a:txBody>
                  <a:tcPr>
                    <a:solidFill>
                      <a:schemeClr val="tx2">
                        <a:lumMod val="20000"/>
                        <a:lumOff val="80000"/>
                      </a:schemeClr>
                    </a:solidFill>
                  </a:tcPr>
                </a:tc>
                <a:tc>
                  <a:txBody>
                    <a:bodyPr/>
                    <a:lstStyle/>
                    <a:p>
                      <a:r>
                        <a:rPr lang="en-US" sz="2000" dirty="0" err="1"/>
                        <a:t>ReLU</a:t>
                      </a:r>
                      <a:endParaRPr lang="en-US" sz="2000" dirty="0"/>
                    </a:p>
                  </a:txBody>
                  <a:tcPr>
                    <a:solidFill>
                      <a:schemeClr val="tx2">
                        <a:lumMod val="20000"/>
                        <a:lumOff val="80000"/>
                      </a:schemeClr>
                    </a:solidFill>
                  </a:tcPr>
                </a:tc>
                <a:extLst>
                  <a:ext uri="{0D108BD9-81ED-4DB2-BD59-A6C34878D82A}">
                    <a16:rowId xmlns:a16="http://schemas.microsoft.com/office/drawing/2014/main" val="660703265"/>
                  </a:ext>
                </a:extLst>
              </a:tr>
              <a:tr h="457195">
                <a:tc>
                  <a:txBody>
                    <a:bodyPr/>
                    <a:lstStyle/>
                    <a:p>
                      <a:r>
                        <a:rPr lang="en-US" sz="2000" dirty="0"/>
                        <a:t>Optimizer</a:t>
                      </a:r>
                    </a:p>
                  </a:txBody>
                  <a:tcPr>
                    <a:solidFill>
                      <a:schemeClr val="tx2">
                        <a:lumMod val="20000"/>
                        <a:lumOff val="80000"/>
                      </a:schemeClr>
                    </a:solidFill>
                  </a:tcPr>
                </a:tc>
                <a:tc>
                  <a:txBody>
                    <a:bodyPr/>
                    <a:lstStyle/>
                    <a:p>
                      <a:r>
                        <a:rPr lang="en-US" sz="2000" dirty="0"/>
                        <a:t>SGD with</a:t>
                      </a:r>
                      <a:r>
                        <a:rPr lang="en-US" sz="2000" baseline="0" dirty="0"/>
                        <a:t> momentum of 0.9</a:t>
                      </a:r>
                      <a:endParaRPr lang="en-US" sz="2000" dirty="0"/>
                    </a:p>
                  </a:txBody>
                  <a:tcPr>
                    <a:solidFill>
                      <a:schemeClr val="tx2">
                        <a:lumMod val="20000"/>
                        <a:lumOff val="80000"/>
                      </a:schemeClr>
                    </a:solidFill>
                  </a:tcPr>
                </a:tc>
                <a:extLst>
                  <a:ext uri="{0D108BD9-81ED-4DB2-BD59-A6C34878D82A}">
                    <a16:rowId xmlns:a16="http://schemas.microsoft.com/office/drawing/2014/main" val="3947934378"/>
                  </a:ext>
                </a:extLst>
              </a:tr>
              <a:tr h="372550">
                <a:tc>
                  <a:txBody>
                    <a:bodyPr/>
                    <a:lstStyle/>
                    <a:p>
                      <a:r>
                        <a:rPr lang="en-US" sz="2000" dirty="0"/>
                        <a:t>Learning rate</a:t>
                      </a:r>
                    </a:p>
                  </a:txBody>
                  <a:tcPr>
                    <a:solidFill>
                      <a:schemeClr val="tx2">
                        <a:lumMod val="20000"/>
                        <a:lumOff val="80000"/>
                      </a:schemeClr>
                    </a:solidFill>
                  </a:tcPr>
                </a:tc>
                <a:tc>
                  <a:txBody>
                    <a:bodyPr/>
                    <a:lstStyle/>
                    <a:p>
                      <a:r>
                        <a:rPr lang="en-US" sz="2000" dirty="0"/>
                        <a:t>0.001</a:t>
                      </a:r>
                    </a:p>
                  </a:txBody>
                  <a:tcPr>
                    <a:solidFill>
                      <a:schemeClr val="tx2">
                        <a:lumMod val="20000"/>
                        <a:lumOff val="80000"/>
                      </a:schemeClr>
                    </a:solidFill>
                  </a:tcPr>
                </a:tc>
                <a:extLst>
                  <a:ext uri="{0D108BD9-81ED-4DB2-BD59-A6C34878D82A}">
                    <a16:rowId xmlns:a16="http://schemas.microsoft.com/office/drawing/2014/main" val="2957160632"/>
                  </a:ext>
                </a:extLst>
              </a:tr>
              <a:tr h="793072">
                <a:tc>
                  <a:txBody>
                    <a:bodyPr/>
                    <a:lstStyle/>
                    <a:p>
                      <a:r>
                        <a:rPr lang="en-US" sz="2000" dirty="0"/>
                        <a:t>Evaluation metric &amp; cost function</a:t>
                      </a:r>
                    </a:p>
                  </a:txBody>
                  <a:tcPr>
                    <a:solidFill>
                      <a:schemeClr val="tx2">
                        <a:lumMod val="20000"/>
                        <a:lumOff val="80000"/>
                      </a:schemeClr>
                    </a:solidFill>
                  </a:tcPr>
                </a:tc>
                <a:tc>
                  <a:txBody>
                    <a:bodyPr/>
                    <a:lstStyle/>
                    <a:p>
                      <a:r>
                        <a:rPr lang="en-US" sz="2000" dirty="0"/>
                        <a:t>Concordance Correlation</a:t>
                      </a:r>
                      <a:r>
                        <a:rPr lang="en-US" sz="2000" baseline="0" dirty="0"/>
                        <a:t> Coefficient (CCC)</a:t>
                      </a:r>
                      <a:endParaRPr lang="en-US" sz="2000" dirty="0"/>
                    </a:p>
                  </a:txBody>
                  <a:tcPr>
                    <a:solidFill>
                      <a:schemeClr val="tx2">
                        <a:lumMod val="20000"/>
                        <a:lumOff val="80000"/>
                      </a:schemeClr>
                    </a:solidFill>
                  </a:tcPr>
                </a:tc>
                <a:extLst>
                  <a:ext uri="{0D108BD9-81ED-4DB2-BD59-A6C34878D82A}">
                    <a16:rowId xmlns:a16="http://schemas.microsoft.com/office/drawing/2014/main" val="1302355096"/>
                  </a:ext>
                </a:extLst>
              </a:tr>
            </a:tbl>
          </a:graphicData>
        </a:graphic>
      </p:graphicFrame>
      <p:pic>
        <p:nvPicPr>
          <p:cNvPr id="5" name="Picture 4" descr="Signal-speech-martin-de.png">
            <a:extLst>
              <a:ext uri="{FF2B5EF4-FFF2-40B4-BE49-F238E27FC236}">
                <a16:creationId xmlns:a16="http://schemas.microsoft.com/office/drawing/2014/main" id="{9A4F8414-BD22-44DB-8487-9EC0DACA9F0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94688" y="5614657"/>
            <a:ext cx="2946399" cy="914852"/>
          </a:xfrm>
          <a:prstGeom prst="rect">
            <a:avLst/>
          </a:prstGeom>
        </p:spPr>
      </p:pic>
      <p:sp>
        <p:nvSpPr>
          <p:cNvPr id="6" name="Rectangle 5">
            <a:extLst>
              <a:ext uri="{FF2B5EF4-FFF2-40B4-BE49-F238E27FC236}">
                <a16:creationId xmlns:a16="http://schemas.microsoft.com/office/drawing/2014/main" id="{128F5F62-8CF5-40E2-B24C-4DDD82E96BB6}"/>
              </a:ext>
            </a:extLst>
          </p:cNvPr>
          <p:cNvSpPr/>
          <p:nvPr/>
        </p:nvSpPr>
        <p:spPr>
          <a:xfrm>
            <a:off x="6569287" y="5327710"/>
            <a:ext cx="3081867" cy="4402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Fully connected layers</a:t>
            </a:r>
          </a:p>
        </p:txBody>
      </p:sp>
      <p:sp>
        <p:nvSpPr>
          <p:cNvPr id="7" name="Rectangle 6">
            <a:extLst>
              <a:ext uri="{FF2B5EF4-FFF2-40B4-BE49-F238E27FC236}">
                <a16:creationId xmlns:a16="http://schemas.microsoft.com/office/drawing/2014/main" id="{2DE982DE-A7F9-48FC-B873-00AA2E8F62E1}"/>
              </a:ext>
            </a:extLst>
          </p:cNvPr>
          <p:cNvSpPr/>
          <p:nvPr/>
        </p:nvSpPr>
        <p:spPr>
          <a:xfrm>
            <a:off x="6584104" y="4325680"/>
            <a:ext cx="3081867" cy="4402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Fully connected layers</a:t>
            </a:r>
          </a:p>
        </p:txBody>
      </p:sp>
      <p:sp>
        <p:nvSpPr>
          <p:cNvPr id="8" name="Oval 7">
            <a:extLst>
              <a:ext uri="{FF2B5EF4-FFF2-40B4-BE49-F238E27FC236}">
                <a16:creationId xmlns:a16="http://schemas.microsoft.com/office/drawing/2014/main" id="{77839F63-AB8E-455E-B2D6-7328F5FB4A75}"/>
              </a:ext>
            </a:extLst>
          </p:cNvPr>
          <p:cNvSpPr/>
          <p:nvPr/>
        </p:nvSpPr>
        <p:spPr>
          <a:xfrm>
            <a:off x="8014981" y="476340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55E0F7-D932-449A-B88E-CBD9033AECB9}"/>
              </a:ext>
            </a:extLst>
          </p:cNvPr>
          <p:cNvSpPr/>
          <p:nvPr/>
        </p:nvSpPr>
        <p:spPr>
          <a:xfrm>
            <a:off x="8014983" y="495306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4A8DA10-3E48-4AB1-BF24-1E7D28EAC31F}"/>
              </a:ext>
            </a:extLst>
          </p:cNvPr>
          <p:cNvSpPr/>
          <p:nvPr/>
        </p:nvSpPr>
        <p:spPr>
          <a:xfrm>
            <a:off x="8014984" y="5135934"/>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33ED7-E17C-417F-8159-DC1E20D125AB}"/>
              </a:ext>
            </a:extLst>
          </p:cNvPr>
          <p:cNvSpPr/>
          <p:nvPr/>
        </p:nvSpPr>
        <p:spPr>
          <a:xfrm>
            <a:off x="6601038" y="3808788"/>
            <a:ext cx="3081867" cy="4402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Linear unit</a:t>
            </a:r>
          </a:p>
        </p:txBody>
      </p:sp>
    </p:spTree>
    <p:extLst>
      <p:ext uri="{BB962C8B-B14F-4D97-AF65-F5344CB8AC3E}">
        <p14:creationId xmlns:p14="http://schemas.microsoft.com/office/powerpoint/2010/main" val="2223367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DF7AEBA-F5A8-45B4-BCB7-903404911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847" y="1460069"/>
            <a:ext cx="4043754" cy="2531510"/>
          </a:xfrm>
          <a:prstGeom prst="rect">
            <a:avLst/>
          </a:prstGeom>
        </p:spPr>
      </p:pic>
      <p:pic>
        <p:nvPicPr>
          <p:cNvPr id="22" name="Picture 21">
            <a:extLst>
              <a:ext uri="{FF2B5EF4-FFF2-40B4-BE49-F238E27FC236}">
                <a16:creationId xmlns:a16="http://schemas.microsoft.com/office/drawing/2014/main" id="{4B7D8B99-1EC2-4374-9404-3F38E6791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776" y="1512434"/>
            <a:ext cx="3967976" cy="2484071"/>
          </a:xfrm>
          <a:prstGeom prst="rect">
            <a:avLst/>
          </a:prstGeom>
        </p:spPr>
      </p:pic>
      <p:pic>
        <p:nvPicPr>
          <p:cNvPr id="21" name="Picture 20">
            <a:extLst>
              <a:ext uri="{FF2B5EF4-FFF2-40B4-BE49-F238E27FC236}">
                <a16:creationId xmlns:a16="http://schemas.microsoft.com/office/drawing/2014/main" id="{258550AF-46E1-4801-AEE1-BCA09D2D6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97" y="1514778"/>
            <a:ext cx="3969434" cy="2484983"/>
          </a:xfrm>
          <a:prstGeom prst="rect">
            <a:avLst/>
          </a:prstGeom>
          <a:gradFill>
            <a:gsLst>
              <a:gs pos="0">
                <a:schemeClr val="accent1">
                  <a:lumMod val="5000"/>
                  <a:lumOff val="95000"/>
                </a:schemeClr>
              </a:gs>
              <a:gs pos="70000">
                <a:schemeClr val="bg1">
                  <a:lumMod val="95000"/>
                  <a:lumOff val="5000"/>
                </a:schemeClr>
              </a:gs>
              <a:gs pos="81000">
                <a:schemeClr val="accent1">
                  <a:lumMod val="45000"/>
                  <a:lumOff val="55000"/>
                </a:schemeClr>
              </a:gs>
              <a:gs pos="100000">
                <a:schemeClr val="accent1">
                  <a:lumMod val="30000"/>
                  <a:lumOff val="70000"/>
                </a:schemeClr>
              </a:gs>
            </a:gsLst>
            <a:lin ang="5400000" scaled="1"/>
          </a:gradFill>
        </p:spPr>
      </p:pic>
      <p:sp>
        <p:nvSpPr>
          <p:cNvPr id="2" name="Content Placeholder 1"/>
          <p:cNvSpPr>
            <a:spLocks noGrp="1"/>
          </p:cNvSpPr>
          <p:nvPr>
            <p:ph idx="1"/>
          </p:nvPr>
        </p:nvSpPr>
        <p:spPr>
          <a:xfrm>
            <a:off x="457191" y="4334928"/>
            <a:ext cx="10600267" cy="2006102"/>
          </a:xfrm>
        </p:spPr>
        <p:txBody>
          <a:bodyPr>
            <a:normAutofit/>
          </a:bodyPr>
          <a:lstStyle/>
          <a:p>
            <a:r>
              <a:rPr lang="en-US" sz="2400" b="0" dirty="0"/>
              <a:t>Two layers with 256 nodes</a:t>
            </a:r>
          </a:p>
          <a:p>
            <a:r>
              <a:rPr lang="en-US" sz="2400" dirty="0"/>
              <a:t>Results:</a:t>
            </a:r>
          </a:p>
          <a:p>
            <a:pPr lvl="1"/>
            <a:r>
              <a:rPr lang="en-US" sz="2200" b="0" dirty="0"/>
              <a:t>The optimum dropout rate:</a:t>
            </a:r>
          </a:p>
          <a:p>
            <a:pPr lvl="2"/>
            <a:r>
              <a:rPr lang="en-US" sz="2200" b="0" dirty="0"/>
              <a:t>Valence is in the range {0.7,0.8}</a:t>
            </a:r>
          </a:p>
          <a:p>
            <a:pPr lvl="2"/>
            <a:r>
              <a:rPr lang="en-US" sz="2200" dirty="0"/>
              <a:t>A</a:t>
            </a:r>
            <a:r>
              <a:rPr lang="en-US" sz="2200" b="0" dirty="0"/>
              <a:t>rousal and </a:t>
            </a:r>
            <a:r>
              <a:rPr lang="en-US" sz="2200" b="0" dirty="0" smtClean="0"/>
              <a:t>dominance </a:t>
            </a:r>
            <a:r>
              <a:rPr lang="en-US" sz="2200" b="0" dirty="0"/>
              <a:t>is </a:t>
            </a:r>
            <a:r>
              <a:rPr lang="en-US" sz="2200" b="0" dirty="0" smtClean="0"/>
              <a:t>in the range {0.4,0.5</a:t>
            </a:r>
            <a:r>
              <a:rPr lang="en-US" sz="2200" b="0" dirty="0"/>
              <a:t>}</a:t>
            </a:r>
          </a:p>
        </p:txBody>
      </p:sp>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Analysis: Performance in Terms of Dropout</a:t>
            </a:r>
          </a:p>
        </p:txBody>
      </p:sp>
      <p:sp>
        <p:nvSpPr>
          <p:cNvPr id="7" name="TextBox 6"/>
          <p:cNvSpPr txBox="1"/>
          <p:nvPr/>
        </p:nvSpPr>
        <p:spPr>
          <a:xfrm>
            <a:off x="1239919" y="3901686"/>
            <a:ext cx="2725271" cy="369332"/>
          </a:xfrm>
          <a:prstGeom prst="rect">
            <a:avLst/>
          </a:prstGeom>
          <a:noFill/>
        </p:spPr>
        <p:txBody>
          <a:bodyPr wrap="square" rtlCol="0">
            <a:spAutoFit/>
          </a:bodyPr>
          <a:lstStyle/>
          <a:p>
            <a:r>
              <a:rPr lang="en-US" dirty="0">
                <a:solidFill>
                  <a:schemeClr val="accent1"/>
                </a:solidFill>
              </a:rPr>
              <a:t>Valence – Test set</a:t>
            </a:r>
          </a:p>
        </p:txBody>
      </p:sp>
      <p:sp>
        <p:nvSpPr>
          <p:cNvPr id="8" name="Rectangle 7"/>
          <p:cNvSpPr/>
          <p:nvPr/>
        </p:nvSpPr>
        <p:spPr>
          <a:xfrm>
            <a:off x="5151462" y="3901983"/>
            <a:ext cx="1817357" cy="369332"/>
          </a:xfrm>
          <a:prstGeom prst="rect">
            <a:avLst/>
          </a:prstGeom>
        </p:spPr>
        <p:txBody>
          <a:bodyPr wrap="none">
            <a:spAutoFit/>
          </a:bodyPr>
          <a:lstStyle/>
          <a:p>
            <a:r>
              <a:rPr lang="en-US" dirty="0">
                <a:solidFill>
                  <a:schemeClr val="accent1"/>
                </a:solidFill>
              </a:rPr>
              <a:t>Arousal – Test set</a:t>
            </a:r>
          </a:p>
        </p:txBody>
      </p:sp>
      <p:sp>
        <p:nvSpPr>
          <p:cNvPr id="9" name="Rectangle 8"/>
          <p:cNvSpPr/>
          <p:nvPr/>
        </p:nvSpPr>
        <p:spPr>
          <a:xfrm>
            <a:off x="9104883" y="3883660"/>
            <a:ext cx="2180149" cy="369332"/>
          </a:xfrm>
          <a:prstGeom prst="rect">
            <a:avLst/>
          </a:prstGeom>
        </p:spPr>
        <p:txBody>
          <a:bodyPr wrap="none">
            <a:spAutoFit/>
          </a:bodyPr>
          <a:lstStyle/>
          <a:p>
            <a:r>
              <a:rPr lang="en-US" dirty="0">
                <a:solidFill>
                  <a:schemeClr val="accent1"/>
                </a:solidFill>
              </a:rPr>
              <a:t>Dominance – Test set</a:t>
            </a:r>
          </a:p>
        </p:txBody>
      </p:sp>
      <mc:AlternateContent xmlns:mc="http://schemas.openxmlformats.org/markup-compatibility/2006" xmlns:p14="http://schemas.microsoft.com/office/powerpoint/2010/main">
        <mc:Choice Requires="p14">
          <p:contentPart p14:bwMode="auto" r:id="rId5">
            <p14:nvContentPartPr>
              <p14:cNvPr id="20" name="Ink 19"/>
              <p14:cNvContentPartPr/>
              <p14:nvPr/>
            </p14:nvContentPartPr>
            <p14:xfrm>
              <a:off x="2716285" y="2049838"/>
              <a:ext cx="360" cy="360"/>
            </p14:xfrm>
          </p:contentPart>
        </mc:Choice>
        <mc:Fallback xmlns="">
          <p:pic>
            <p:nvPicPr>
              <p:cNvPr id="20" name="Ink 19"/>
              <p:cNvPicPr/>
              <p:nvPr/>
            </p:nvPicPr>
            <p:blipFill/>
            <p:spPr/>
          </p:pic>
        </mc:Fallback>
      </mc:AlternateContent>
      <p:pic>
        <p:nvPicPr>
          <p:cNvPr id="6" name="Picture 5" descr="legend.png"/>
          <p:cNvPicPr>
            <a:picLocks noChangeAspect="1"/>
          </p:cNvPicPr>
          <p:nvPr/>
        </p:nvPicPr>
        <p:blipFill rotWithShape="1">
          <a:blip r:embed="rId6">
            <a:extLst>
              <a:ext uri="{28A0092B-C50C-407E-A947-70E740481C1C}">
                <a14:useLocalDpi xmlns:a14="http://schemas.microsoft.com/office/drawing/2010/main" val="0"/>
              </a:ext>
            </a:extLst>
          </a:blip>
          <a:srcRect l="3850" t="14250" r="3345" b="23565"/>
          <a:stretch/>
        </p:blipFill>
        <p:spPr>
          <a:xfrm>
            <a:off x="195209" y="1117593"/>
            <a:ext cx="11791611" cy="312905"/>
          </a:xfrm>
          <a:prstGeom prst="rect">
            <a:avLst/>
          </a:prstGeom>
        </p:spPr>
      </p:pic>
      <mc:AlternateContent xmlns:mc="http://schemas.openxmlformats.org/markup-compatibility/2006" xmlns:p14="http://schemas.microsoft.com/office/powerpoint/2010/main">
        <mc:Choice Requires="p14">
          <p:contentPart p14:bwMode="auto" r:id="rId7">
            <p14:nvContentPartPr>
              <p14:cNvPr id="58" name="Ink 57">
                <a:extLst>
                  <a:ext uri="{FF2B5EF4-FFF2-40B4-BE49-F238E27FC236}">
                    <a16:creationId xmlns:a16="http://schemas.microsoft.com/office/drawing/2014/main" id="{D913B144-A2C9-4210-B3B3-B30256F376F4}"/>
                  </a:ext>
                </a:extLst>
              </p14:cNvPr>
              <p14:cNvContentPartPr/>
              <p14:nvPr/>
            </p14:nvContentPartPr>
            <p14:xfrm>
              <a:off x="720356" y="1970513"/>
              <a:ext cx="2974680" cy="1382760"/>
            </p14:xfrm>
          </p:contentPart>
        </mc:Choice>
        <mc:Fallback xmlns="">
          <p:pic>
            <p:nvPicPr>
              <p:cNvPr id="58" name="Ink 57">
                <a:extLst>
                  <a:ext uri="{FF2B5EF4-FFF2-40B4-BE49-F238E27FC236}">
                    <a16:creationId xmlns:a16="http://schemas.microsoft.com/office/drawing/2014/main" id="{D913B144-A2C9-4210-B3B3-B30256F376F4}"/>
                  </a:ext>
                </a:extLst>
              </p:cNvPr>
              <p:cNvPicPr/>
              <p:nvPr/>
            </p:nvPicPr>
            <p:blipFill>
              <a:blip r:embed="rId8"/>
              <a:stretch>
                <a:fillRect/>
              </a:stretch>
            </p:blipFill>
            <p:spPr>
              <a:xfrm>
                <a:off x="701276" y="1860713"/>
                <a:ext cx="10983240" cy="1511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2E07D109-8F8A-4869-B14A-48627980A85D}"/>
                  </a:ext>
                </a:extLst>
              </p14:cNvPr>
              <p14:cNvContentPartPr/>
              <p14:nvPr/>
            </p14:nvContentPartPr>
            <p14:xfrm>
              <a:off x="4705455" y="1885080"/>
              <a:ext cx="6972480" cy="839520"/>
            </p14:xfrm>
          </p:contentPart>
        </mc:Choice>
        <mc:Fallback xmlns="">
          <p:pic>
            <p:nvPicPr>
              <p:cNvPr id="15" name="Ink 14">
                <a:extLst>
                  <a:ext uri="{FF2B5EF4-FFF2-40B4-BE49-F238E27FC236}">
                    <a16:creationId xmlns:a16="http://schemas.microsoft.com/office/drawing/2014/main" id="{2E07D109-8F8A-4869-B14A-48627980A85D}"/>
                  </a:ext>
                </a:extLst>
              </p:cNvPr>
              <p:cNvPicPr/>
              <p:nvPr/>
            </p:nvPicPr>
            <p:blipFill>
              <a:blip r:embed="rId10"/>
              <a:stretch>
                <a:fillRect/>
              </a:stretch>
            </p:blipFill>
            <p:spPr>
              <a:xfrm>
                <a:off x="4686375" y="1866000"/>
                <a:ext cx="7010280" cy="877320"/>
              </a:xfrm>
              <a:prstGeom prst="rect">
                <a:avLst/>
              </a:prstGeom>
            </p:spPr>
          </p:pic>
        </mc:Fallback>
      </mc:AlternateContent>
      <p:pic>
        <p:nvPicPr>
          <p:cNvPr id="17" name="Picture 16" descr="A close up of a map&#10;&#10;Description generated with very high confidence">
            <a:extLst>
              <a:ext uri="{FF2B5EF4-FFF2-40B4-BE49-F238E27FC236}">
                <a16:creationId xmlns:a16="http://schemas.microsoft.com/office/drawing/2014/main" id="{FC795E18-88BE-486F-A9E7-A12D7C36149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87302" y="1466259"/>
            <a:ext cx="4043753" cy="2534218"/>
          </a:xfrm>
          <a:prstGeom prst="rect">
            <a:avLst/>
          </a:prstGeom>
        </p:spPr>
      </p:pic>
      <p:pic>
        <p:nvPicPr>
          <p:cNvPr id="19" name="Picture 18" descr="A close up of a map&#10;&#10;Description generated with very high confidence">
            <a:extLst>
              <a:ext uri="{FF2B5EF4-FFF2-40B4-BE49-F238E27FC236}">
                <a16:creationId xmlns:a16="http://schemas.microsoft.com/office/drawing/2014/main" id="{BFD30E59-90D8-40B6-A254-681B1D36A3B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5278" y="1502632"/>
            <a:ext cx="3967976" cy="2486729"/>
          </a:xfrm>
          <a:prstGeom prst="rect">
            <a:avLst/>
          </a:prstGeom>
        </p:spPr>
      </p:pic>
      <p:pic>
        <p:nvPicPr>
          <p:cNvPr id="25" name="Picture 24" descr="A close up of a map&#10;&#10;Description generated with very high confidence">
            <a:extLst>
              <a:ext uri="{FF2B5EF4-FFF2-40B4-BE49-F238E27FC236}">
                <a16:creationId xmlns:a16="http://schemas.microsoft.com/office/drawing/2014/main" id="{804FAA39-723F-4423-9FF6-6282AF6FE2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11516" y="1440787"/>
            <a:ext cx="4081800" cy="2558062"/>
          </a:xfrm>
          <a:prstGeom prst="rect">
            <a:avLst/>
          </a:prstGeom>
        </p:spPr>
      </p:pic>
    </p:spTree>
    <p:extLst>
      <p:ext uri="{BB962C8B-B14F-4D97-AF65-F5344CB8AC3E}">
        <p14:creationId xmlns:p14="http://schemas.microsoft.com/office/powerpoint/2010/main" val="214153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par>
                                <p:cTn id="18" presetID="9" presetClass="exit" presetSubtype="0" fill="hold" nodeType="withEffect">
                                  <p:stCondLst>
                                    <p:cond delay="0"/>
                                  </p:stCondLst>
                                  <p:childTnLst>
                                    <p:animEffect transition="out" filter="dissolv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p:cTn id="33" dur="indefinite"/>
                                        <p:tgtEl>
                                          <p:spTgt spid="21"/>
                                        </p:tgtEl>
                                        <p:attrNameLst>
                                          <p:attrName>style.opacity</p:attrName>
                                        </p:attrNameLst>
                                      </p:cBhvr>
                                      <p:to>
                                        <p:strVal val="0.35"/>
                                      </p:to>
                                    </p:set>
                                    <p:animEffect filter="image" prLst="opacity: 0.35">
                                      <p:cBhvr rctx="IE">
                                        <p:cTn id="34" dur="indefinite"/>
                                        <p:tgtEl>
                                          <p:spTgt spid="21"/>
                                        </p:tgtEl>
                                      </p:cBhvr>
                                    </p:animEffect>
                                  </p:childTnLst>
                                </p:cTn>
                              </p:par>
                              <p:par>
                                <p:cTn id="35" presetID="9" presetClass="emph" presetSubtype="0" nodeType="withEffect">
                                  <p:stCondLst>
                                    <p:cond delay="0"/>
                                  </p:stCondLst>
                                  <p:childTnLst>
                                    <p:set>
                                      <p:cBhvr>
                                        <p:cTn id="36" dur="indefinite"/>
                                        <p:tgtEl>
                                          <p:spTgt spid="22"/>
                                        </p:tgtEl>
                                        <p:attrNameLst>
                                          <p:attrName>style.opacity</p:attrName>
                                        </p:attrNameLst>
                                      </p:cBhvr>
                                      <p:to>
                                        <p:strVal val="0.35"/>
                                      </p:to>
                                    </p:set>
                                    <p:animEffect filter="image" prLst="opacity: 0.35">
                                      <p:cBhvr rctx="IE">
                                        <p:cTn id="37" dur="indefinite"/>
                                        <p:tgtEl>
                                          <p:spTgt spid="22"/>
                                        </p:tgtEl>
                                      </p:cBhvr>
                                    </p:animEffect>
                                  </p:childTnLst>
                                </p:cTn>
                              </p:par>
                              <p:par>
                                <p:cTn id="38" presetID="9" presetClass="emph" presetSubtype="0" nodeType="withEffect">
                                  <p:stCondLst>
                                    <p:cond delay="0"/>
                                  </p:stCondLst>
                                  <p:childTnLst>
                                    <p:set>
                                      <p:cBhvr>
                                        <p:cTn id="39" dur="indefinite"/>
                                        <p:tgtEl>
                                          <p:spTgt spid="23"/>
                                        </p:tgtEl>
                                        <p:attrNameLst>
                                          <p:attrName>style.opacity</p:attrName>
                                        </p:attrNameLst>
                                      </p:cBhvr>
                                      <p:to>
                                        <p:strVal val="0.35"/>
                                      </p:to>
                                    </p:set>
                                    <p:animEffect filter="image" prLst="opacity: 0.35">
                                      <p:cBhvr rctx="IE">
                                        <p:cTn id="40" dur="indefinite"/>
                                        <p:tgtEl>
                                          <p:spTgt spid="23"/>
                                        </p:tgtEl>
                                      </p:cBhvr>
                                    </p:animEffec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35103626"/>
              </p:ext>
            </p:extLst>
          </p:nvPr>
        </p:nvGraphicFramePr>
        <p:xfrm>
          <a:off x="6557791" y="1199785"/>
          <a:ext cx="5217649" cy="3642360"/>
        </p:xfrm>
        <a:graphic>
          <a:graphicData uri="http://schemas.openxmlformats.org/drawingml/2006/table">
            <a:tbl>
              <a:tblPr firstRow="1" bandRow="1">
                <a:tableStyleId>{5C22544A-7EE6-4342-B048-85BDC9FD1C3A}</a:tableStyleId>
              </a:tblPr>
              <a:tblGrid>
                <a:gridCol w="1910976">
                  <a:extLst>
                    <a:ext uri="{9D8B030D-6E8A-4147-A177-3AD203B41FA5}">
                      <a16:colId xmlns:a16="http://schemas.microsoft.com/office/drawing/2014/main" val="2385971748"/>
                    </a:ext>
                  </a:extLst>
                </a:gridCol>
                <a:gridCol w="1206064">
                  <a:extLst>
                    <a:ext uri="{9D8B030D-6E8A-4147-A177-3AD203B41FA5}">
                      <a16:colId xmlns:a16="http://schemas.microsoft.com/office/drawing/2014/main" val="68361639"/>
                    </a:ext>
                  </a:extLst>
                </a:gridCol>
                <a:gridCol w="1021822">
                  <a:extLst>
                    <a:ext uri="{9D8B030D-6E8A-4147-A177-3AD203B41FA5}">
                      <a16:colId xmlns:a16="http://schemas.microsoft.com/office/drawing/2014/main" val="4230951393"/>
                    </a:ext>
                  </a:extLst>
                </a:gridCol>
                <a:gridCol w="1078787">
                  <a:extLst>
                    <a:ext uri="{9D8B030D-6E8A-4147-A177-3AD203B41FA5}">
                      <a16:colId xmlns:a16="http://schemas.microsoft.com/office/drawing/2014/main" val="2238407516"/>
                    </a:ext>
                  </a:extLst>
                </a:gridCol>
              </a:tblGrid>
              <a:tr h="363845">
                <a:tc>
                  <a:txBody>
                    <a:bodyPr/>
                    <a:lstStyle/>
                    <a:p>
                      <a:endParaRPr lang="en-US" sz="1300" dirty="0"/>
                    </a:p>
                  </a:txBody>
                  <a:tcPr>
                    <a:solidFill>
                      <a:schemeClr val="tx2">
                        <a:lumMod val="20000"/>
                        <a:lumOff val="80000"/>
                      </a:schemeClr>
                    </a:solidFill>
                  </a:tcPr>
                </a:tc>
                <a:tc>
                  <a:txBody>
                    <a:bodyPr/>
                    <a:lstStyle/>
                    <a:p>
                      <a:endParaRPr lang="en-US" sz="1900" dirty="0"/>
                    </a:p>
                  </a:txBody>
                  <a:tcPr>
                    <a:solidFill>
                      <a:schemeClr val="tx2">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mn-lt"/>
                          <a:ea typeface="+mn-ea"/>
                          <a:cs typeface="+mn-cs"/>
                        </a:rPr>
                        <a:t>Test set</a:t>
                      </a:r>
                    </a:p>
                  </a:txBody>
                  <a:tcPr>
                    <a:solidFill>
                      <a:schemeClr val="tx2">
                        <a:lumMod val="20000"/>
                        <a:lumOff val="80000"/>
                      </a:schemeClr>
                    </a:solidFill>
                  </a:tcPr>
                </a:tc>
                <a:tc hMerge="1">
                  <a:txBody>
                    <a:bodyPr/>
                    <a:lstStyle/>
                    <a:p>
                      <a:endParaRPr lang="en-US"/>
                    </a:p>
                  </a:txBody>
                  <a:tcPr>
                    <a:solidFill>
                      <a:schemeClr val="tx2">
                        <a:lumMod val="20000"/>
                        <a:lumOff val="80000"/>
                      </a:schemeClr>
                    </a:solidFill>
                  </a:tcPr>
                </a:tc>
                <a:extLst>
                  <a:ext uri="{0D108BD9-81ED-4DB2-BD59-A6C34878D82A}">
                    <a16:rowId xmlns:a16="http://schemas.microsoft.com/office/drawing/2014/main" val="4263484154"/>
                  </a:ext>
                </a:extLst>
              </a:tr>
              <a:tr h="363845">
                <a:tc>
                  <a:txBody>
                    <a:bodyPr/>
                    <a:lstStyle/>
                    <a:p>
                      <a:r>
                        <a:rPr lang="en-US" sz="1900" dirty="0"/>
                        <a:t>Attributes</a:t>
                      </a:r>
                    </a:p>
                  </a:txBody>
                  <a:tcPr>
                    <a:solidFill>
                      <a:schemeClr val="tx2">
                        <a:lumMod val="20000"/>
                        <a:lumOff val="80000"/>
                      </a:schemeClr>
                    </a:solidFill>
                  </a:tcPr>
                </a:tc>
                <a:tc>
                  <a:txBody>
                    <a:bodyPr/>
                    <a:lstStyle/>
                    <a:p>
                      <a:pPr algn="ctr"/>
                      <a:r>
                        <a:rPr lang="en-US" sz="1900" dirty="0"/>
                        <a:t>Nodes</a:t>
                      </a:r>
                    </a:p>
                  </a:txBody>
                  <a:tcPr>
                    <a:solidFill>
                      <a:schemeClr val="tx2">
                        <a:lumMod val="20000"/>
                        <a:lumOff val="80000"/>
                      </a:schemeClr>
                    </a:solidFill>
                  </a:tcPr>
                </a:tc>
                <a:tc>
                  <a:txBody>
                    <a:bodyPr/>
                    <a:lstStyle/>
                    <a:p>
                      <a:r>
                        <a:rPr lang="en-US" sz="1900" dirty="0"/>
                        <a:t>P = 0.5</a:t>
                      </a:r>
                    </a:p>
                  </a:txBody>
                  <a:tcPr>
                    <a:solidFill>
                      <a:schemeClr val="tx2">
                        <a:lumMod val="20000"/>
                        <a:lumOff val="80000"/>
                      </a:schemeClr>
                    </a:solidFill>
                  </a:tcPr>
                </a:tc>
                <a:tc>
                  <a:txBody>
                    <a:bodyPr/>
                    <a:lstStyle/>
                    <a:p>
                      <a:r>
                        <a:rPr lang="en-US" sz="1900" dirty="0"/>
                        <a:t>P = 0.7</a:t>
                      </a:r>
                    </a:p>
                  </a:txBody>
                  <a:tcPr>
                    <a:solidFill>
                      <a:schemeClr val="tx2">
                        <a:lumMod val="20000"/>
                        <a:lumOff val="80000"/>
                      </a:schemeClr>
                    </a:solidFill>
                  </a:tcPr>
                </a:tc>
                <a:extLst>
                  <a:ext uri="{0D108BD9-81ED-4DB2-BD59-A6C34878D82A}">
                    <a16:rowId xmlns:a16="http://schemas.microsoft.com/office/drawing/2014/main" val="2110934884"/>
                  </a:ext>
                </a:extLst>
              </a:tr>
              <a:tr h="916889">
                <a:tc>
                  <a:txBody>
                    <a:bodyPr/>
                    <a:lstStyle/>
                    <a:p>
                      <a:r>
                        <a:rPr lang="en-US" sz="1900" dirty="0"/>
                        <a:t>Valence</a:t>
                      </a:r>
                    </a:p>
                  </a:txBody>
                  <a:tcPr anchor="ctr">
                    <a:solidFill>
                      <a:schemeClr val="tx2">
                        <a:lumMod val="20000"/>
                        <a:lumOff val="80000"/>
                      </a:schemeClr>
                    </a:solidFill>
                  </a:tcPr>
                </a:tc>
                <a:tc>
                  <a:txBody>
                    <a:bodyPr/>
                    <a:lstStyle/>
                    <a:p>
                      <a:pPr algn="ctr"/>
                      <a:r>
                        <a:rPr lang="en-US" sz="1900" dirty="0"/>
                        <a:t>256</a:t>
                      </a:r>
                    </a:p>
                    <a:p>
                      <a:pPr algn="ctr"/>
                      <a:r>
                        <a:rPr lang="en-US" sz="1900" dirty="0"/>
                        <a:t>512</a:t>
                      </a:r>
                    </a:p>
                    <a:p>
                      <a:pPr algn="ctr"/>
                      <a:r>
                        <a:rPr lang="en-US" sz="1900" dirty="0"/>
                        <a:t>1024</a:t>
                      </a:r>
                    </a:p>
                  </a:txBody>
                  <a:tcPr>
                    <a:solidFill>
                      <a:schemeClr val="tx2">
                        <a:lumMod val="20000"/>
                        <a:lumOff val="80000"/>
                      </a:schemeClr>
                    </a:solidFill>
                  </a:tcPr>
                </a:tc>
                <a:tc>
                  <a:txBody>
                    <a:bodyPr/>
                    <a:lstStyle/>
                    <a:p>
                      <a:r>
                        <a:rPr lang="en-US" sz="1900" dirty="0"/>
                        <a:t>0.2903</a:t>
                      </a:r>
                    </a:p>
                    <a:p>
                      <a:r>
                        <a:rPr lang="en-US" sz="1900" dirty="0"/>
                        <a:t>0.2870</a:t>
                      </a:r>
                    </a:p>
                    <a:p>
                      <a:r>
                        <a:rPr lang="en-US" sz="1900" dirty="0"/>
                        <a:t>0.2841</a:t>
                      </a:r>
                    </a:p>
                  </a:txBody>
                  <a:tcPr>
                    <a:solidFill>
                      <a:schemeClr val="tx2">
                        <a:lumMod val="20000"/>
                        <a:lumOff val="80000"/>
                      </a:schemeClr>
                    </a:solidFill>
                  </a:tcPr>
                </a:tc>
                <a:tc>
                  <a:txBody>
                    <a:bodyPr/>
                    <a:lstStyle/>
                    <a:p>
                      <a:r>
                        <a:rPr lang="en-US" sz="1900" dirty="0"/>
                        <a:t>0.3102*</a:t>
                      </a:r>
                    </a:p>
                    <a:p>
                      <a:r>
                        <a:rPr lang="en-US" sz="1900" dirty="0"/>
                        <a:t>0.3080*</a:t>
                      </a:r>
                    </a:p>
                    <a:p>
                      <a:r>
                        <a:rPr lang="en-US" sz="1900" dirty="0"/>
                        <a:t>0.3009*</a:t>
                      </a:r>
                    </a:p>
                  </a:txBody>
                  <a:tcPr>
                    <a:solidFill>
                      <a:schemeClr val="tx2">
                        <a:lumMod val="20000"/>
                        <a:lumOff val="80000"/>
                      </a:schemeClr>
                    </a:solidFill>
                  </a:tcPr>
                </a:tc>
                <a:extLst>
                  <a:ext uri="{0D108BD9-81ED-4DB2-BD59-A6C34878D82A}">
                    <a16:rowId xmlns:a16="http://schemas.microsoft.com/office/drawing/2014/main" val="1867236000"/>
                  </a:ext>
                </a:extLst>
              </a:tr>
              <a:tr h="916889">
                <a:tc>
                  <a:txBody>
                    <a:bodyPr/>
                    <a:lstStyle/>
                    <a:p>
                      <a:r>
                        <a:rPr lang="en-US" sz="1900" dirty="0"/>
                        <a:t>Arousal</a:t>
                      </a:r>
                    </a:p>
                  </a:txBody>
                  <a:tcPr anchor="ctr">
                    <a:solidFill>
                      <a:schemeClr val="tx2">
                        <a:lumMod val="20000"/>
                        <a:lumOff val="80000"/>
                      </a:schemeClr>
                    </a:solidFill>
                  </a:tcPr>
                </a:tc>
                <a:tc>
                  <a:txBody>
                    <a:bodyPr/>
                    <a:lstStyle/>
                    <a:p>
                      <a:pPr algn="ctr"/>
                      <a:r>
                        <a:rPr lang="en-US" sz="1900" dirty="0"/>
                        <a:t>256</a:t>
                      </a:r>
                    </a:p>
                    <a:p>
                      <a:pPr algn="ctr"/>
                      <a:r>
                        <a:rPr lang="en-US" sz="1900" dirty="0"/>
                        <a:t>512</a:t>
                      </a:r>
                    </a:p>
                    <a:p>
                      <a:pPr algn="ctr"/>
                      <a:r>
                        <a:rPr lang="en-US" sz="1900" dirty="0"/>
                        <a:t>1024</a:t>
                      </a:r>
                    </a:p>
                  </a:txBody>
                  <a:tcPr>
                    <a:solidFill>
                      <a:schemeClr val="tx2">
                        <a:lumMod val="20000"/>
                        <a:lumOff val="80000"/>
                      </a:schemeClr>
                    </a:solidFill>
                  </a:tcPr>
                </a:tc>
                <a:tc>
                  <a:txBody>
                    <a:bodyPr/>
                    <a:lstStyle/>
                    <a:p>
                      <a:r>
                        <a:rPr lang="en-US" sz="1900" dirty="0"/>
                        <a:t>0.7733*</a:t>
                      </a:r>
                    </a:p>
                    <a:p>
                      <a:r>
                        <a:rPr lang="en-US" sz="1900" dirty="0"/>
                        <a:t>0.7717*</a:t>
                      </a:r>
                    </a:p>
                    <a:p>
                      <a:r>
                        <a:rPr lang="en-US" sz="1900" dirty="0"/>
                        <a:t>0.7691*</a:t>
                      </a:r>
                    </a:p>
                  </a:txBody>
                  <a:tcPr>
                    <a:solidFill>
                      <a:schemeClr val="tx2">
                        <a:lumMod val="20000"/>
                        <a:lumOff val="80000"/>
                      </a:schemeClr>
                    </a:solidFill>
                  </a:tcPr>
                </a:tc>
                <a:tc>
                  <a:txBody>
                    <a:bodyPr/>
                    <a:lstStyle/>
                    <a:p>
                      <a:r>
                        <a:rPr lang="en-US" sz="1900" dirty="0"/>
                        <a:t>0.7577</a:t>
                      </a:r>
                    </a:p>
                    <a:p>
                      <a:r>
                        <a:rPr lang="en-US" sz="1900" dirty="0"/>
                        <a:t>0.7525</a:t>
                      </a:r>
                    </a:p>
                    <a:p>
                      <a:r>
                        <a:rPr lang="en-US" sz="1900" dirty="0"/>
                        <a:t>0.7472</a:t>
                      </a:r>
                    </a:p>
                  </a:txBody>
                  <a:tcPr>
                    <a:solidFill>
                      <a:schemeClr val="tx2">
                        <a:lumMod val="20000"/>
                        <a:lumOff val="80000"/>
                      </a:schemeClr>
                    </a:solidFill>
                  </a:tcPr>
                </a:tc>
                <a:extLst>
                  <a:ext uri="{0D108BD9-81ED-4DB2-BD59-A6C34878D82A}">
                    <a16:rowId xmlns:a16="http://schemas.microsoft.com/office/drawing/2014/main" val="1437500715"/>
                  </a:ext>
                </a:extLst>
              </a:tr>
              <a:tr h="916889">
                <a:tc>
                  <a:txBody>
                    <a:bodyPr/>
                    <a:lstStyle/>
                    <a:p>
                      <a:r>
                        <a:rPr lang="en-US" sz="1900" dirty="0"/>
                        <a:t>Dominance</a:t>
                      </a:r>
                    </a:p>
                  </a:txBody>
                  <a:tcPr anchor="ctr">
                    <a:solidFill>
                      <a:schemeClr val="tx2">
                        <a:lumMod val="20000"/>
                        <a:lumOff val="80000"/>
                      </a:schemeClr>
                    </a:solidFill>
                  </a:tcPr>
                </a:tc>
                <a:tc>
                  <a:txBody>
                    <a:bodyPr/>
                    <a:lstStyle/>
                    <a:p>
                      <a:pPr algn="ctr"/>
                      <a:r>
                        <a:rPr lang="en-US" sz="1900" dirty="0"/>
                        <a:t>256</a:t>
                      </a:r>
                    </a:p>
                    <a:p>
                      <a:pPr algn="ctr"/>
                      <a:r>
                        <a:rPr lang="en-US" sz="1900" dirty="0"/>
                        <a:t>512</a:t>
                      </a:r>
                    </a:p>
                    <a:p>
                      <a:pPr algn="ctr"/>
                      <a:r>
                        <a:rPr lang="en-US" sz="1900" dirty="0"/>
                        <a:t>1024</a:t>
                      </a:r>
                    </a:p>
                  </a:txBody>
                  <a:tcPr>
                    <a:solidFill>
                      <a:schemeClr val="tx2">
                        <a:lumMod val="20000"/>
                        <a:lumOff val="80000"/>
                      </a:schemeClr>
                    </a:solidFill>
                  </a:tcPr>
                </a:tc>
                <a:tc>
                  <a:txBody>
                    <a:bodyPr/>
                    <a:lstStyle/>
                    <a:p>
                      <a:r>
                        <a:rPr lang="en-US" sz="1900" dirty="0"/>
                        <a:t>0.6936*</a:t>
                      </a:r>
                    </a:p>
                    <a:p>
                      <a:r>
                        <a:rPr lang="en-US" sz="1900" dirty="0"/>
                        <a:t>0.6902*</a:t>
                      </a:r>
                    </a:p>
                    <a:p>
                      <a:r>
                        <a:rPr lang="en-US" sz="1900" dirty="0"/>
                        <a:t>0.6888*</a:t>
                      </a:r>
                    </a:p>
                  </a:txBody>
                  <a:tcPr>
                    <a:solidFill>
                      <a:schemeClr val="tx2">
                        <a:lumMod val="20000"/>
                        <a:lumOff val="80000"/>
                      </a:schemeClr>
                    </a:solidFill>
                  </a:tcPr>
                </a:tc>
                <a:tc>
                  <a:txBody>
                    <a:bodyPr/>
                    <a:lstStyle/>
                    <a:p>
                      <a:r>
                        <a:rPr lang="en-US" sz="1900" dirty="0"/>
                        <a:t>0.6733</a:t>
                      </a:r>
                    </a:p>
                    <a:p>
                      <a:r>
                        <a:rPr lang="en-US" sz="1900" dirty="0"/>
                        <a:t>0.6617</a:t>
                      </a:r>
                    </a:p>
                    <a:p>
                      <a:r>
                        <a:rPr lang="en-US" sz="1900" dirty="0"/>
                        <a:t>0.6523</a:t>
                      </a:r>
                    </a:p>
                  </a:txBody>
                  <a:tcPr>
                    <a:solidFill>
                      <a:schemeClr val="tx2">
                        <a:lumMod val="20000"/>
                        <a:lumOff val="80000"/>
                      </a:schemeClr>
                    </a:solidFill>
                  </a:tcPr>
                </a:tc>
                <a:extLst>
                  <a:ext uri="{0D108BD9-81ED-4DB2-BD59-A6C34878D82A}">
                    <a16:rowId xmlns:a16="http://schemas.microsoft.com/office/drawing/2014/main" val="2898799271"/>
                  </a:ext>
                </a:extLst>
              </a:tr>
            </a:tbl>
          </a:graphicData>
        </a:graphic>
      </p:graphicFrame>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Analysis: Performance in Term of Nodes</a:t>
            </a:r>
            <a:endParaRPr lang="en-US" sz="36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10695397" y="1993187"/>
            <a:ext cx="1056335" cy="9362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652000" y="2938409"/>
            <a:ext cx="1032933" cy="19037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p:cNvSpPr txBox="1">
            <a:spLocks/>
          </p:cNvSpPr>
          <p:nvPr/>
        </p:nvSpPr>
        <p:spPr>
          <a:xfrm>
            <a:off x="178877" y="1255713"/>
            <a:ext cx="6272724" cy="4878138"/>
          </a:xfrm>
          <a:prstGeom prst="rect">
            <a:avLst/>
          </a:prstGeom>
        </p:spPr>
        <p:txBody>
          <a:bodyPr>
            <a:normAutofit/>
          </a:bodyPr>
          <a:lstStyle>
            <a:lvl1pPr marL="228584" indent="-228584" algn="l" defTabSz="914332" rtl="0" eaLnBrk="1" latinLnBrk="0" hangingPunct="1">
              <a:lnSpc>
                <a:spcPct val="90000"/>
              </a:lnSpc>
              <a:spcBef>
                <a:spcPts val="1000"/>
              </a:spcBef>
              <a:buClr>
                <a:schemeClr val="accent2"/>
              </a:buClr>
              <a:buFont typeface="Wingdings" panose="05000000000000000000" pitchFamily="2" charset="2"/>
              <a:buChar char="§"/>
              <a:defRPr sz="2800" b="1"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ClrTx/>
              <a:buFont typeface="Wingdings" panose="05000000000000000000" pitchFamily="2" charset="2"/>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Clr>
                <a:schemeClr val="accent6"/>
              </a:buClr>
              <a:buFont typeface="Wingdings" panose="05000000000000000000" pitchFamily="2" charset="2"/>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DNN with two layers (256, 512, 1,024 nodes)</a:t>
            </a:r>
          </a:p>
          <a:p>
            <a:r>
              <a:rPr lang="en-US" sz="2400" dirty="0"/>
              <a:t>Average CCC values for p = 0.5 and p=0.7 over 10 trials </a:t>
            </a:r>
          </a:p>
          <a:p>
            <a:r>
              <a:rPr lang="en-US" sz="2400" dirty="0"/>
              <a:t>* indicate significant differences between both dropout rates (one-tailed t-test)</a:t>
            </a:r>
          </a:p>
          <a:p>
            <a:endParaRPr lang="en-US" sz="2400" dirty="0"/>
          </a:p>
          <a:p>
            <a:r>
              <a:rPr lang="en-US" sz="2400" dirty="0"/>
              <a:t>Results</a:t>
            </a:r>
          </a:p>
          <a:p>
            <a:pPr lvl="1"/>
            <a:r>
              <a:rPr lang="en-US" sz="2000" dirty="0"/>
              <a:t>Better performance for valence with p=0.7</a:t>
            </a:r>
          </a:p>
          <a:p>
            <a:pPr lvl="1"/>
            <a:r>
              <a:rPr lang="en-US" sz="2000" dirty="0"/>
              <a:t>Better performance for arousal and dominance with p=0.5</a:t>
            </a:r>
          </a:p>
          <a:p>
            <a:pPr lvl="1"/>
            <a:endParaRPr lang="en-US" sz="2000" dirty="0"/>
          </a:p>
        </p:txBody>
      </p:sp>
    </p:spTree>
    <p:extLst>
      <p:ext uri="{BB962C8B-B14F-4D97-AF65-F5344CB8AC3E}">
        <p14:creationId xmlns:p14="http://schemas.microsoft.com/office/powerpoint/2010/main" val="15241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Analysis: Optimal Dropout Rate (# Nodes)</a:t>
            </a:r>
            <a:endParaRPr lang="en-US" sz="3600" dirty="0"/>
          </a:p>
        </p:txBody>
      </p:sp>
      <p:pic>
        <p:nvPicPr>
          <p:cNvPr id="2" name="Content Placeholder 1"/>
          <p:cNvPicPr>
            <a:picLocks noGrp="1" noChangeAspect="1"/>
          </p:cNvPicPr>
          <p:nvPr>
            <p:ph sz="half" idx="14"/>
          </p:nvPr>
        </p:nvPicPr>
        <p:blipFill>
          <a:blip r:embed="rId2">
            <a:extLst>
              <a:ext uri="{28A0092B-C50C-407E-A947-70E740481C1C}">
                <a14:useLocalDpi xmlns:a14="http://schemas.microsoft.com/office/drawing/2010/main" val="0"/>
              </a:ext>
            </a:extLst>
          </a:blip>
          <a:stretch>
            <a:fillRect/>
          </a:stretch>
        </p:blipFill>
        <p:spPr>
          <a:xfrm>
            <a:off x="5830450" y="1368474"/>
            <a:ext cx="6361549" cy="3615902"/>
          </a:xfrm>
        </p:spPr>
      </p:pic>
      <p:sp>
        <p:nvSpPr>
          <p:cNvPr id="13" name="Content Placeholder 12"/>
          <p:cNvSpPr>
            <a:spLocks noGrp="1"/>
          </p:cNvSpPr>
          <p:nvPr>
            <p:ph sz="half" idx="13"/>
          </p:nvPr>
        </p:nvSpPr>
        <p:spPr>
          <a:xfrm>
            <a:off x="179294" y="1585989"/>
            <a:ext cx="5696573" cy="4351338"/>
          </a:xfrm>
        </p:spPr>
        <p:txBody>
          <a:bodyPr>
            <a:normAutofit/>
          </a:bodyPr>
          <a:lstStyle/>
          <a:p>
            <a:r>
              <a:rPr lang="en-US" sz="2400" dirty="0">
                <a:solidFill>
                  <a:prstClr val="black"/>
                </a:solidFill>
              </a:rPr>
              <a:t>DNNs with two or six layers</a:t>
            </a:r>
          </a:p>
          <a:p>
            <a:pPr lvl="1"/>
            <a:r>
              <a:rPr lang="en-US" sz="2000" dirty="0">
                <a:solidFill>
                  <a:prstClr val="black"/>
                </a:solidFill>
              </a:rPr>
              <a:t>256, 512 or 1,024 nodes</a:t>
            </a:r>
          </a:p>
          <a:p>
            <a:pPr lvl="1"/>
            <a:r>
              <a:rPr lang="en-US" sz="2000" dirty="0">
                <a:solidFill>
                  <a:prstClr val="black"/>
                </a:solidFill>
              </a:rPr>
              <a:t>Dropout on all layers </a:t>
            </a:r>
            <a:r>
              <a:rPr lang="en-US" sz="2400" dirty="0">
                <a:solidFill>
                  <a:prstClr val="black"/>
                </a:solidFill>
              </a:rPr>
              <a:t>	</a:t>
            </a:r>
          </a:p>
          <a:p>
            <a:endParaRPr lang="en-US" sz="2400" b="0" dirty="0">
              <a:solidFill>
                <a:prstClr val="black"/>
              </a:solidFill>
            </a:endParaRPr>
          </a:p>
          <a:p>
            <a:r>
              <a:rPr lang="en-US" sz="2400" dirty="0">
                <a:solidFill>
                  <a:prstClr val="black"/>
                </a:solidFill>
              </a:rPr>
              <a:t>Results:</a:t>
            </a:r>
          </a:p>
          <a:p>
            <a:pPr lvl="1"/>
            <a:r>
              <a:rPr lang="en-US" sz="2000" dirty="0">
                <a:solidFill>
                  <a:prstClr val="black"/>
                </a:solidFill>
              </a:rPr>
              <a:t>Optimal dropout rate for arousal and dominance are the same across conditions </a:t>
            </a:r>
            <a:endParaRPr lang="en-US" sz="2000" b="0" dirty="0">
              <a:solidFill>
                <a:prstClr val="black"/>
              </a:solidFill>
            </a:endParaRPr>
          </a:p>
          <a:p>
            <a:pPr lvl="1"/>
            <a:r>
              <a:rPr lang="en-US" sz="2000" b="0" dirty="0">
                <a:solidFill>
                  <a:prstClr val="black"/>
                </a:solidFill>
              </a:rPr>
              <a:t>Optimal dropout rate decreases as the network </a:t>
            </a:r>
            <a:r>
              <a:rPr lang="en-US" sz="2000" dirty="0">
                <a:solidFill>
                  <a:prstClr val="black"/>
                </a:solidFill>
              </a:rPr>
              <a:t>is implemented with more nodes</a:t>
            </a:r>
            <a:endParaRPr lang="en-US" sz="2000" b="0" dirty="0">
              <a:solidFill>
                <a:prstClr val="black"/>
              </a:solidFill>
            </a:endParaRPr>
          </a:p>
          <a:p>
            <a:pPr lvl="1"/>
            <a:r>
              <a:rPr lang="en-US" sz="2000" b="0" dirty="0">
                <a:solidFill>
                  <a:prstClr val="black"/>
                </a:solidFill>
              </a:rPr>
              <a:t>Gap between optimal dropout rate for valence and arousal/dominance is consistent</a:t>
            </a:r>
          </a:p>
        </p:txBody>
      </p:sp>
      <p:sp>
        <p:nvSpPr>
          <p:cNvPr id="4" name="5-Point Star 3"/>
          <p:cNvSpPr/>
          <p:nvPr/>
        </p:nvSpPr>
        <p:spPr>
          <a:xfrm>
            <a:off x="7664521" y="3648642"/>
            <a:ext cx="236306" cy="226032"/>
          </a:xfrm>
          <a:prstGeom prst="star5">
            <a:avLst/>
          </a:prstGeom>
          <a:solidFill>
            <a:srgbClr val="FFFF05"/>
          </a:solidFill>
          <a:ln w="28575">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5-Point Star 5"/>
          <p:cNvSpPr/>
          <p:nvPr/>
        </p:nvSpPr>
        <p:spPr>
          <a:xfrm>
            <a:off x="7428215" y="2950393"/>
            <a:ext cx="236306" cy="226032"/>
          </a:xfrm>
          <a:prstGeom prst="star5">
            <a:avLst/>
          </a:prstGeom>
          <a:solidFill>
            <a:srgbClr val="FFFF05"/>
          </a:solidFill>
          <a:ln w="28575">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5-Point Star 6"/>
          <p:cNvSpPr/>
          <p:nvPr/>
        </p:nvSpPr>
        <p:spPr>
          <a:xfrm>
            <a:off x="7428215" y="2252144"/>
            <a:ext cx="236306" cy="226032"/>
          </a:xfrm>
          <a:prstGeom prst="star5">
            <a:avLst/>
          </a:prstGeom>
          <a:solidFill>
            <a:srgbClr val="FFFF05"/>
          </a:solidFill>
          <a:ln w="28575">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5-Point Star 7"/>
          <p:cNvSpPr/>
          <p:nvPr/>
        </p:nvSpPr>
        <p:spPr>
          <a:xfrm>
            <a:off x="8071324" y="3648642"/>
            <a:ext cx="236306" cy="226032"/>
          </a:xfrm>
          <a:prstGeom prst="star5">
            <a:avLst/>
          </a:prstGeom>
          <a:solidFill>
            <a:srgbClr val="FFFF05"/>
          </a:solidFill>
          <a:ln w="28575">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5-Point Star 8"/>
          <p:cNvSpPr/>
          <p:nvPr/>
        </p:nvSpPr>
        <p:spPr>
          <a:xfrm>
            <a:off x="8054200" y="2920794"/>
            <a:ext cx="236306" cy="226032"/>
          </a:xfrm>
          <a:prstGeom prst="star5">
            <a:avLst/>
          </a:prstGeom>
          <a:solidFill>
            <a:srgbClr val="FFFF05"/>
          </a:solidFill>
          <a:ln w="28575">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5-Point Star 9"/>
          <p:cNvSpPr/>
          <p:nvPr/>
        </p:nvSpPr>
        <p:spPr>
          <a:xfrm>
            <a:off x="7835018" y="2221712"/>
            <a:ext cx="236306" cy="226032"/>
          </a:xfrm>
          <a:prstGeom prst="star5">
            <a:avLst/>
          </a:prstGeom>
          <a:solidFill>
            <a:srgbClr val="FFFF05"/>
          </a:solidFill>
          <a:ln w="28575">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5-Point Star 10"/>
          <p:cNvSpPr/>
          <p:nvPr/>
        </p:nvSpPr>
        <p:spPr>
          <a:xfrm>
            <a:off x="10279294" y="3721878"/>
            <a:ext cx="148976" cy="152796"/>
          </a:xfrm>
          <a:prstGeom prst="star5">
            <a:avLst/>
          </a:prstGeom>
          <a:solidFill>
            <a:srgbClr val="FFFF05"/>
          </a:solidFill>
          <a:ln w="1905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 name="5-Point Star 11"/>
          <p:cNvSpPr/>
          <p:nvPr/>
        </p:nvSpPr>
        <p:spPr>
          <a:xfrm>
            <a:off x="10092276" y="2987011"/>
            <a:ext cx="148976" cy="152796"/>
          </a:xfrm>
          <a:prstGeom prst="star5">
            <a:avLst/>
          </a:prstGeom>
          <a:solidFill>
            <a:srgbClr val="FFFF05"/>
          </a:solidFill>
          <a:ln w="1905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5-Point Star 13"/>
          <p:cNvSpPr/>
          <p:nvPr/>
        </p:nvSpPr>
        <p:spPr>
          <a:xfrm>
            <a:off x="9853772" y="2287168"/>
            <a:ext cx="148976" cy="152796"/>
          </a:xfrm>
          <a:prstGeom prst="star5">
            <a:avLst/>
          </a:prstGeom>
          <a:solidFill>
            <a:srgbClr val="FFFF05"/>
          </a:solidFill>
          <a:ln w="1905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5-Point Star 14"/>
          <p:cNvSpPr/>
          <p:nvPr/>
        </p:nvSpPr>
        <p:spPr>
          <a:xfrm>
            <a:off x="10499702" y="3721878"/>
            <a:ext cx="148976" cy="152796"/>
          </a:xfrm>
          <a:prstGeom prst="star5">
            <a:avLst/>
          </a:prstGeom>
          <a:solidFill>
            <a:srgbClr val="FFFF05"/>
          </a:solidFill>
          <a:ln w="1905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5-Point Star 15"/>
          <p:cNvSpPr/>
          <p:nvPr/>
        </p:nvSpPr>
        <p:spPr>
          <a:xfrm>
            <a:off x="10279294" y="2983756"/>
            <a:ext cx="148976" cy="152796"/>
          </a:xfrm>
          <a:prstGeom prst="star5">
            <a:avLst/>
          </a:prstGeom>
          <a:solidFill>
            <a:srgbClr val="FFFF05"/>
          </a:solidFill>
          <a:ln w="1905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5-Point Star 16"/>
          <p:cNvSpPr/>
          <p:nvPr/>
        </p:nvSpPr>
        <p:spPr>
          <a:xfrm>
            <a:off x="10075892" y="2258330"/>
            <a:ext cx="148976" cy="152796"/>
          </a:xfrm>
          <a:prstGeom prst="star5">
            <a:avLst/>
          </a:prstGeom>
          <a:solidFill>
            <a:srgbClr val="FFFF05"/>
          </a:solidFill>
          <a:ln w="1905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665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6" presetClass="emph" presetSubtype="0" fill="hold" grpId="0" nodeType="afterEffect">
                                  <p:stCondLst>
                                    <p:cond delay="0"/>
                                  </p:stCondLst>
                                  <p:childTnLst>
                                    <p:animScale>
                                      <p:cBhvr>
                                        <p:cTn id="13" dur="1000" fill="hold"/>
                                        <p:tgtEl>
                                          <p:spTgt spid="4"/>
                                        </p:tgtEl>
                                      </p:cBhvr>
                                      <p:by x="150000" y="150000"/>
                                    </p:animScale>
                                  </p:childTnLst>
                                </p:cTn>
                              </p:par>
                              <p:par>
                                <p:cTn id="14" presetID="6" presetClass="emph" presetSubtype="0" fill="hold" grpId="0" nodeType="withEffect">
                                  <p:stCondLst>
                                    <p:cond delay="0"/>
                                  </p:stCondLst>
                                  <p:childTnLst>
                                    <p:animScale>
                                      <p:cBhvr>
                                        <p:cTn id="15" dur="1000" fill="hold"/>
                                        <p:tgtEl>
                                          <p:spTgt spid="11"/>
                                        </p:tgtEl>
                                      </p:cBhvr>
                                      <p:by x="150000" y="150000"/>
                                    </p:animScale>
                                  </p:childTnLst>
                                </p:cTn>
                              </p:par>
                            </p:childTnLst>
                          </p:cTn>
                        </p:par>
                        <p:par>
                          <p:cTn id="16" fill="hold">
                            <p:stCondLst>
                              <p:cond delay="1000"/>
                            </p:stCondLst>
                            <p:childTnLst>
                              <p:par>
                                <p:cTn id="17" presetID="10" presetClass="exit" presetSubtype="0" fill="hold" grpId="1" nodeType="after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1" presetClass="entr" presetSubtype="0" fill="hold" grpId="2"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2"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1500"/>
                            </p:stCondLst>
                            <p:childTnLst>
                              <p:par>
                                <p:cTn id="28" presetID="6" presetClass="emph" presetSubtype="0" fill="hold" grpId="0" nodeType="afterEffect">
                                  <p:stCondLst>
                                    <p:cond delay="0"/>
                                  </p:stCondLst>
                                  <p:childTnLst>
                                    <p:animScale>
                                      <p:cBhvr>
                                        <p:cTn id="29" dur="1000" fill="hold"/>
                                        <p:tgtEl>
                                          <p:spTgt spid="6"/>
                                        </p:tgtEl>
                                      </p:cBhvr>
                                      <p:by x="150000" y="150000"/>
                                    </p:animScale>
                                  </p:childTnLst>
                                </p:cTn>
                              </p:par>
                              <p:par>
                                <p:cTn id="30" presetID="6" presetClass="emph" presetSubtype="0" fill="hold" grpId="0" nodeType="withEffect">
                                  <p:stCondLst>
                                    <p:cond delay="0"/>
                                  </p:stCondLst>
                                  <p:childTnLst>
                                    <p:animScale>
                                      <p:cBhvr>
                                        <p:cTn id="31" dur="1000" fill="hold"/>
                                        <p:tgtEl>
                                          <p:spTgt spid="12"/>
                                        </p:tgtEl>
                                      </p:cBhvr>
                                      <p:by x="150000" y="150000"/>
                                    </p:animScale>
                                  </p:childTnLst>
                                </p:cTn>
                              </p:par>
                            </p:childTnLst>
                          </p:cTn>
                        </p:par>
                        <p:par>
                          <p:cTn id="32" fill="hold">
                            <p:stCondLst>
                              <p:cond delay="2500"/>
                            </p:stCondLst>
                            <p:childTnLst>
                              <p:par>
                                <p:cTn id="33" presetID="10" presetClass="exit" presetSubtype="0" fill="hold" grpId="1" nodeType="after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 presetClass="entr" presetSubtype="0" fill="hold" grpId="2"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3000"/>
                            </p:stCondLst>
                            <p:childTnLst>
                              <p:par>
                                <p:cTn id="44" presetID="6" presetClass="emph" presetSubtype="0" fill="hold" grpId="0" nodeType="afterEffect">
                                  <p:stCondLst>
                                    <p:cond delay="0"/>
                                  </p:stCondLst>
                                  <p:childTnLst>
                                    <p:animScale>
                                      <p:cBhvr>
                                        <p:cTn id="45" dur="1000" fill="hold"/>
                                        <p:tgtEl>
                                          <p:spTgt spid="7"/>
                                        </p:tgtEl>
                                      </p:cBhvr>
                                      <p:by x="150000" y="150000"/>
                                    </p:animScale>
                                  </p:childTnLst>
                                </p:cTn>
                              </p:par>
                              <p:par>
                                <p:cTn id="46" presetID="6" presetClass="emph" presetSubtype="0" fill="hold" grpId="0" nodeType="withEffect">
                                  <p:stCondLst>
                                    <p:cond delay="0"/>
                                  </p:stCondLst>
                                  <p:childTnLst>
                                    <p:animScale>
                                      <p:cBhvr>
                                        <p:cTn id="47" dur="1000" fill="hold"/>
                                        <p:tgtEl>
                                          <p:spTgt spid="14"/>
                                        </p:tgtEl>
                                      </p:cBhvr>
                                      <p:by x="150000" y="150000"/>
                                    </p:animScale>
                                  </p:childTnLst>
                                </p:cTn>
                              </p:par>
                            </p:childTnLst>
                          </p:cTn>
                        </p:par>
                        <p:par>
                          <p:cTn id="48" fill="hold">
                            <p:stCondLst>
                              <p:cond delay="4000"/>
                            </p:stCondLst>
                            <p:childTnLst>
                              <p:par>
                                <p:cTn id="49" presetID="10" presetClass="exit" presetSubtype="0" fill="hold" grpId="1" nodeType="afterEffect">
                                  <p:stCondLst>
                                    <p:cond delay="0"/>
                                  </p:stCondLst>
                                  <p:childTnLst>
                                    <p:animEffect transition="out" filter="fade">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4"/>
                                        </p:tgtEl>
                                      </p:cBhvr>
                                    </p:animEffect>
                                    <p:set>
                                      <p:cBhvr>
                                        <p:cTn id="54" dur="1" fill="hold">
                                          <p:stCondLst>
                                            <p:cond delay="499"/>
                                          </p:stCondLst>
                                        </p:cTn>
                                        <p:tgtEl>
                                          <p:spTgt spid="1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par>
                          <p:cTn id="61" fill="hold">
                            <p:stCondLst>
                              <p:cond delay="0"/>
                            </p:stCondLst>
                            <p:childTnLst>
                              <p:par>
                                <p:cTn id="62" presetID="6" presetClass="emph" presetSubtype="0" fill="hold" grpId="0" nodeType="afterEffect">
                                  <p:stCondLst>
                                    <p:cond delay="0"/>
                                  </p:stCondLst>
                                  <p:childTnLst>
                                    <p:animScale>
                                      <p:cBhvr>
                                        <p:cTn id="63" dur="1000" fill="hold"/>
                                        <p:tgtEl>
                                          <p:spTgt spid="8"/>
                                        </p:tgtEl>
                                      </p:cBhvr>
                                      <p:by x="150000" y="150000"/>
                                    </p:animScale>
                                  </p:childTnLst>
                                </p:cTn>
                              </p:par>
                              <p:par>
                                <p:cTn id="64" presetID="6" presetClass="emph" presetSubtype="0" fill="hold" grpId="0" nodeType="withEffect">
                                  <p:stCondLst>
                                    <p:cond delay="0"/>
                                  </p:stCondLst>
                                  <p:childTnLst>
                                    <p:animScale>
                                      <p:cBhvr>
                                        <p:cTn id="65" dur="1000" fill="hold"/>
                                        <p:tgtEl>
                                          <p:spTgt spid="15"/>
                                        </p:tgtEl>
                                      </p:cBhvr>
                                      <p:by x="150000" y="150000"/>
                                    </p:animScale>
                                  </p:childTnLst>
                                </p:cTn>
                              </p:par>
                            </p:childTnLst>
                          </p:cTn>
                        </p:par>
                        <p:par>
                          <p:cTn id="66" fill="hold">
                            <p:stCondLst>
                              <p:cond delay="1000"/>
                            </p:stCondLst>
                            <p:childTnLst>
                              <p:par>
                                <p:cTn id="67" presetID="10" presetClass="exit" presetSubtype="0" fill="hold" grpId="1" nodeType="afterEffect">
                                  <p:stCondLst>
                                    <p:cond delay="0"/>
                                  </p:stCondLst>
                                  <p:childTnLst>
                                    <p:animEffect transition="out" filter="fade">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9"/>
                                        </p:tgtEl>
                                        <p:attrNameLst>
                                          <p:attrName>style.visibility</p:attrName>
                                        </p:attrNameLst>
                                      </p:cBhvr>
                                      <p:to>
                                        <p:strVal val="visible"/>
                                      </p:to>
                                    </p:set>
                                  </p:childTnLst>
                                </p:cTn>
                              </p:par>
                              <p:par>
                                <p:cTn id="75" presetID="1" presetClass="entr" presetSubtype="0" fill="hold" grpId="2"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500"/>
                            </p:stCondLst>
                            <p:childTnLst>
                              <p:par>
                                <p:cTn id="78" presetID="6" presetClass="emph" presetSubtype="0" fill="hold" grpId="0" nodeType="afterEffect">
                                  <p:stCondLst>
                                    <p:cond delay="0"/>
                                  </p:stCondLst>
                                  <p:childTnLst>
                                    <p:animScale>
                                      <p:cBhvr>
                                        <p:cTn id="79" dur="1000" fill="hold"/>
                                        <p:tgtEl>
                                          <p:spTgt spid="9"/>
                                        </p:tgtEl>
                                      </p:cBhvr>
                                      <p:by x="150000" y="150000"/>
                                    </p:animScale>
                                  </p:childTnLst>
                                </p:cTn>
                              </p:par>
                              <p:par>
                                <p:cTn id="80" presetID="6" presetClass="emph" presetSubtype="0" fill="hold" grpId="0" nodeType="withEffect">
                                  <p:stCondLst>
                                    <p:cond delay="0"/>
                                  </p:stCondLst>
                                  <p:childTnLst>
                                    <p:animScale>
                                      <p:cBhvr>
                                        <p:cTn id="81" dur="1000" fill="hold"/>
                                        <p:tgtEl>
                                          <p:spTgt spid="16"/>
                                        </p:tgtEl>
                                      </p:cBhvr>
                                      <p:by x="150000" y="150000"/>
                                    </p:animScale>
                                  </p:childTnLst>
                                </p:cTn>
                              </p:par>
                            </p:childTnLst>
                          </p:cTn>
                        </p:par>
                        <p:par>
                          <p:cTn id="82" fill="hold">
                            <p:stCondLst>
                              <p:cond delay="2500"/>
                            </p:stCondLst>
                            <p:childTnLst>
                              <p:par>
                                <p:cTn id="83" presetID="10" presetClass="exit" presetSubtype="0" fill="hold" grpId="1" nodeType="afterEffect">
                                  <p:stCondLst>
                                    <p:cond delay="0"/>
                                  </p:stCondLst>
                                  <p:childTnLst>
                                    <p:animEffect transition="out" filter="fade">
                                      <p:cBhvr>
                                        <p:cTn id="84" dur="500"/>
                                        <p:tgtEl>
                                          <p:spTgt spid="9"/>
                                        </p:tgtEl>
                                      </p:cBhvr>
                                    </p:animEffect>
                                    <p:set>
                                      <p:cBhvr>
                                        <p:cTn id="85" dur="1" fill="hold">
                                          <p:stCondLst>
                                            <p:cond delay="499"/>
                                          </p:stCondLst>
                                        </p:cTn>
                                        <p:tgtEl>
                                          <p:spTgt spid="9"/>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par>
                                <p:cTn id="89" presetID="1" presetClass="entr" presetSubtype="0" fill="hold" grpId="2" nodeType="withEffect">
                                  <p:stCondLst>
                                    <p:cond delay="0"/>
                                  </p:stCondLst>
                                  <p:childTnLst>
                                    <p:set>
                                      <p:cBhvr>
                                        <p:cTn id="90" dur="1" fill="hold">
                                          <p:stCondLst>
                                            <p:cond delay="0"/>
                                          </p:stCondLst>
                                        </p:cTn>
                                        <p:tgtEl>
                                          <p:spTgt spid="10"/>
                                        </p:tgtEl>
                                        <p:attrNameLst>
                                          <p:attrName>style.visibility</p:attrName>
                                        </p:attrNameLst>
                                      </p:cBhvr>
                                      <p:to>
                                        <p:strVal val="visible"/>
                                      </p:to>
                                    </p:set>
                                  </p:childTnLst>
                                </p:cTn>
                              </p:par>
                              <p:par>
                                <p:cTn id="91" presetID="1" presetClass="entr" presetSubtype="0" fill="hold" grpId="2"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par>
                          <p:cTn id="93" fill="hold">
                            <p:stCondLst>
                              <p:cond delay="3000"/>
                            </p:stCondLst>
                            <p:childTnLst>
                              <p:par>
                                <p:cTn id="94" presetID="6" presetClass="emph" presetSubtype="0" fill="hold" grpId="0" nodeType="afterEffect">
                                  <p:stCondLst>
                                    <p:cond delay="0"/>
                                  </p:stCondLst>
                                  <p:childTnLst>
                                    <p:animScale>
                                      <p:cBhvr>
                                        <p:cTn id="95" dur="1000" fill="hold"/>
                                        <p:tgtEl>
                                          <p:spTgt spid="10"/>
                                        </p:tgtEl>
                                      </p:cBhvr>
                                      <p:by x="150000" y="150000"/>
                                    </p:animScale>
                                  </p:childTnLst>
                                </p:cTn>
                              </p:par>
                              <p:par>
                                <p:cTn id="96" presetID="6" presetClass="emph" presetSubtype="0" fill="hold" grpId="0" nodeType="withEffect">
                                  <p:stCondLst>
                                    <p:cond delay="0"/>
                                  </p:stCondLst>
                                  <p:childTnLst>
                                    <p:animScale>
                                      <p:cBhvr>
                                        <p:cTn id="97" dur="1000" fill="hold"/>
                                        <p:tgtEl>
                                          <p:spTgt spid="17"/>
                                        </p:tgtEl>
                                      </p:cBhvr>
                                      <p:by x="150000" y="150000"/>
                                    </p:animScale>
                                  </p:childTnLst>
                                </p:cTn>
                              </p:par>
                            </p:childTnLst>
                          </p:cTn>
                        </p:par>
                        <p:par>
                          <p:cTn id="98" fill="hold">
                            <p:stCondLst>
                              <p:cond delay="4000"/>
                            </p:stCondLst>
                            <p:childTnLst>
                              <p:par>
                                <p:cTn id="99" presetID="10" presetClass="exit" presetSubtype="0" fill="hold" grpId="1" nodeType="afterEffect">
                                  <p:stCondLst>
                                    <p:cond delay="0"/>
                                  </p:stCondLst>
                                  <p:childTnLst>
                                    <p:animEffect transition="out" filter="fade">
                                      <p:cBhvr>
                                        <p:cTn id="100" dur="500"/>
                                        <p:tgtEl>
                                          <p:spTgt spid="10"/>
                                        </p:tgtEl>
                                      </p:cBhvr>
                                    </p:animEffect>
                                    <p:set>
                                      <p:cBhvr>
                                        <p:cTn id="101" dur="1" fill="hold">
                                          <p:stCondLst>
                                            <p:cond delay="499"/>
                                          </p:stCondLst>
                                        </p:cTn>
                                        <p:tgtEl>
                                          <p:spTgt spid="10"/>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Analysis: Optimal Dropout Rate (# Layers)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601" y="1484220"/>
            <a:ext cx="5143399" cy="4127686"/>
          </a:xfrm>
          <a:prstGeom prst="rect">
            <a:avLst/>
          </a:prstGeom>
        </p:spPr>
      </p:pic>
      <p:cxnSp>
        <p:nvCxnSpPr>
          <p:cNvPr id="14" name="Straight Arrow Connector 13"/>
          <p:cNvCxnSpPr/>
          <p:nvPr/>
        </p:nvCxnSpPr>
        <p:spPr>
          <a:xfrm flipH="1" flipV="1">
            <a:off x="8670275" y="2754217"/>
            <a:ext cx="738130" cy="1509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9141552" y="2720349"/>
            <a:ext cx="1079653" cy="132202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Content Placeholder 12"/>
          <p:cNvSpPr txBox="1">
            <a:spLocks/>
          </p:cNvSpPr>
          <p:nvPr/>
        </p:nvSpPr>
        <p:spPr>
          <a:xfrm>
            <a:off x="179294" y="1585989"/>
            <a:ext cx="5696573" cy="4351338"/>
          </a:xfrm>
          <a:prstGeom prst="rect">
            <a:avLst/>
          </a:prstGeom>
        </p:spPr>
        <p:txBody>
          <a:bodyPr>
            <a:normAutofit/>
          </a:bodyPr>
          <a:lstStyle>
            <a:lvl1pPr marL="228584" indent="-228584" algn="l" defTabSz="914332" rtl="0" eaLnBrk="1" latinLnBrk="0" hangingPunct="1">
              <a:lnSpc>
                <a:spcPct val="90000"/>
              </a:lnSpc>
              <a:spcBef>
                <a:spcPts val="1000"/>
              </a:spcBef>
              <a:buClr>
                <a:schemeClr val="accent2"/>
              </a:buClr>
              <a:buFont typeface="Wingdings" panose="05000000000000000000" pitchFamily="2" charset="2"/>
              <a:buChar char="§"/>
              <a:defRPr sz="2800" b="1"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ClrTx/>
              <a:buFont typeface="Wingdings" panose="05000000000000000000" pitchFamily="2" charset="2"/>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Clr>
                <a:schemeClr val="accent6"/>
              </a:buClr>
              <a:buFont typeface="Wingdings" panose="05000000000000000000" pitchFamily="2" charset="2"/>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prstClr val="black"/>
                </a:solidFill>
              </a:rPr>
              <a:t>DNNs with two, four or six layers</a:t>
            </a:r>
          </a:p>
          <a:p>
            <a:pPr lvl="1"/>
            <a:r>
              <a:rPr lang="en-US" sz="2000" dirty="0">
                <a:solidFill>
                  <a:prstClr val="black"/>
                </a:solidFill>
              </a:rPr>
              <a:t>256 nodes</a:t>
            </a:r>
            <a:r>
              <a:rPr lang="en-US" dirty="0">
                <a:solidFill>
                  <a:prstClr val="black"/>
                </a:solidFill>
              </a:rPr>
              <a:t>	</a:t>
            </a:r>
          </a:p>
          <a:p>
            <a:endParaRPr lang="en-US" sz="2400" b="0" dirty="0">
              <a:solidFill>
                <a:prstClr val="black"/>
              </a:solidFill>
            </a:endParaRPr>
          </a:p>
          <a:p>
            <a:r>
              <a:rPr lang="en-US" sz="2400" dirty="0">
                <a:solidFill>
                  <a:prstClr val="black"/>
                </a:solidFill>
              </a:rPr>
              <a:t>Results:</a:t>
            </a:r>
          </a:p>
          <a:p>
            <a:pPr lvl="1"/>
            <a:r>
              <a:rPr lang="en-US" sz="2000" dirty="0">
                <a:solidFill>
                  <a:prstClr val="black"/>
                </a:solidFill>
              </a:rPr>
              <a:t>Optimal dropout rate decreases as the network is implemented with more layers</a:t>
            </a:r>
          </a:p>
          <a:p>
            <a:pPr lvl="1"/>
            <a:r>
              <a:rPr lang="en-US" sz="2000" dirty="0">
                <a:solidFill>
                  <a:prstClr val="black"/>
                </a:solidFill>
              </a:rPr>
              <a:t>Gap between optimal dropout rate for valence and arousal/dominance is consistent</a:t>
            </a:r>
          </a:p>
        </p:txBody>
      </p:sp>
      <p:cxnSp>
        <p:nvCxnSpPr>
          <p:cNvPr id="11" name="Straight Arrow Connector 10"/>
          <p:cNvCxnSpPr/>
          <p:nvPr/>
        </p:nvCxnSpPr>
        <p:spPr>
          <a:xfrm>
            <a:off x="9838266" y="4216401"/>
            <a:ext cx="508000" cy="0"/>
          </a:xfrm>
          <a:prstGeom prst="straightConnector1">
            <a:avLst/>
          </a:prstGeom>
          <a:ln w="28575"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1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wipe(down)">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4"/>
                                        </p:tgtEl>
                                        <p:attrNameLst>
                                          <p:attrName>style.visibility</p:attrName>
                                        </p:attrNameLst>
                                      </p:cBhvr>
                                      <p:to>
                                        <p:strVal val="hidden"/>
                                      </p:to>
                                    </p:se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nodeType="afterEffect">
                                  <p:stCondLst>
                                    <p:cond delay="0"/>
                                  </p:stCondLst>
                                  <p:childTnLst>
                                    <p:animMotion origin="layout" path="M -0.00143 -0.00486 L -0.08333 -0.22963 " pathEditMode="relative" ptsTypes="AA">
                                      <p:cBhvr>
                                        <p:cTn id="25" dur="2000" fill="hold"/>
                                        <p:tgtEl>
                                          <p:spTgt spid="11"/>
                                        </p:tgtEl>
                                        <p:attrNameLst>
                                          <p:attrName>ppt_x</p:attrName>
                                          <p:attrName>ppt_y</p:attrName>
                                        </p:attrNameLst>
                                      </p:cBhvr>
                                    </p:animMotion>
                                  </p:childTnLst>
                                </p:cTn>
                              </p:par>
                              <p:par>
                                <p:cTn id="26" presetID="1"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3"/>
          </p:nvPr>
        </p:nvSpPr>
        <p:spPr>
          <a:xfrm>
            <a:off x="-2" y="1039139"/>
            <a:ext cx="6282245" cy="5316837"/>
          </a:xfrm>
        </p:spPr>
        <p:txBody>
          <a:bodyPr>
            <a:normAutofit/>
          </a:bodyPr>
          <a:lstStyle/>
          <a:p>
            <a:pPr marL="0" indent="0">
              <a:buNone/>
            </a:pPr>
            <a:r>
              <a:rPr lang="en-US" sz="2400" dirty="0"/>
              <a:t>Hypothesis</a:t>
            </a:r>
            <a:r>
              <a:rPr lang="en-US" dirty="0"/>
              <a:t>:</a:t>
            </a:r>
          </a:p>
          <a:p>
            <a:r>
              <a:rPr lang="en-US" sz="2400" b="0" dirty="0"/>
              <a:t>Speaker dependent nature of emotional cues</a:t>
            </a:r>
          </a:p>
          <a:p>
            <a:pPr lvl="1"/>
            <a:r>
              <a:rPr lang="en-US" sz="2000" dirty="0"/>
              <a:t>When heavily regularized, the network learns features that are consistent across all speakers</a:t>
            </a:r>
          </a:p>
          <a:p>
            <a:pPr lvl="1"/>
            <a:r>
              <a:rPr lang="en-US" sz="2000" dirty="0"/>
              <a:t>It places</a:t>
            </a:r>
            <a:r>
              <a:rPr lang="en-US" sz="2000" b="0" dirty="0"/>
              <a:t> less emphasis on speaker dependent traits</a:t>
            </a:r>
          </a:p>
          <a:p>
            <a:endParaRPr lang="en-US" sz="2400" dirty="0"/>
          </a:p>
          <a:p>
            <a:r>
              <a:rPr lang="en-US" sz="2400" dirty="0"/>
              <a:t>Experiment to validate this hypothesis </a:t>
            </a:r>
          </a:p>
          <a:p>
            <a:pPr lvl="1"/>
            <a:r>
              <a:rPr lang="en-US" sz="2000" dirty="0"/>
              <a:t>Compare DNNs trained on speaker dependent and independent train-test partitions</a:t>
            </a:r>
          </a:p>
          <a:p>
            <a:pPr lvl="1"/>
            <a:r>
              <a:rPr lang="en-US" sz="2000" dirty="0"/>
              <a:t>Speaker dependent predictors should lead to higher performance gain for valence</a:t>
            </a:r>
          </a:p>
          <a:p>
            <a:pPr lvl="2"/>
            <a:r>
              <a:rPr lang="en-US" sz="1800" dirty="0"/>
              <a:t>They learn patterns from target speaker</a:t>
            </a:r>
          </a:p>
          <a:p>
            <a:pPr lvl="1"/>
            <a:endParaRPr lang="en-US" sz="2000" dirty="0"/>
          </a:p>
        </p:txBody>
      </p:sp>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Why Does Valence Need Higher Dropout?</a:t>
            </a:r>
            <a:endParaRPr lang="en-US" sz="3600" dirty="0"/>
          </a:p>
        </p:txBody>
      </p:sp>
      <p:sp>
        <p:nvSpPr>
          <p:cNvPr id="6" name="Rectangle 5"/>
          <p:cNvSpPr/>
          <p:nvPr/>
        </p:nvSpPr>
        <p:spPr>
          <a:xfrm>
            <a:off x="6891867" y="1181100"/>
            <a:ext cx="2569633" cy="15179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Train Partition</a:t>
            </a:r>
          </a:p>
          <a:p>
            <a:pPr algn="ctr"/>
            <a:endParaRPr lang="en-US" sz="2400" dirty="0"/>
          </a:p>
          <a:p>
            <a:pPr algn="ctr"/>
            <a:endParaRPr lang="en-US" sz="2400" dirty="0"/>
          </a:p>
          <a:p>
            <a:pPr algn="ctr"/>
            <a:endParaRPr lang="en-US" sz="2400" dirty="0"/>
          </a:p>
        </p:txBody>
      </p:sp>
      <p:sp>
        <p:nvSpPr>
          <p:cNvPr id="9" name="Rectangle 8"/>
          <p:cNvSpPr/>
          <p:nvPr/>
        </p:nvSpPr>
        <p:spPr>
          <a:xfrm>
            <a:off x="9656233" y="1181100"/>
            <a:ext cx="1989667" cy="1511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Partition</a:t>
            </a:r>
          </a:p>
          <a:p>
            <a:pPr algn="ctr"/>
            <a:endParaRPr lang="en-US" sz="2400" dirty="0"/>
          </a:p>
          <a:p>
            <a:pPr algn="ctr"/>
            <a:endParaRPr lang="en-US" sz="2400" dirty="0"/>
          </a:p>
          <a:p>
            <a:pPr algn="ctr"/>
            <a:endParaRPr lang="en-US" sz="2400" dirty="0"/>
          </a:p>
        </p:txBody>
      </p:sp>
      <p:sp>
        <p:nvSpPr>
          <p:cNvPr id="8" name="TextBox 7"/>
          <p:cNvSpPr txBox="1"/>
          <p:nvPr/>
        </p:nvSpPr>
        <p:spPr>
          <a:xfrm rot="16200000">
            <a:off x="5835088" y="3345535"/>
            <a:ext cx="1413217" cy="646331"/>
          </a:xfrm>
          <a:prstGeom prst="rect">
            <a:avLst/>
          </a:prstGeom>
          <a:noFill/>
        </p:spPr>
        <p:txBody>
          <a:bodyPr wrap="none" rtlCol="0">
            <a:spAutoFit/>
          </a:bodyPr>
          <a:lstStyle/>
          <a:p>
            <a:pPr algn="ctr"/>
            <a:r>
              <a:rPr lang="en-US" b="1" u="sng" dirty="0"/>
              <a:t>Speaker </a:t>
            </a:r>
          </a:p>
          <a:p>
            <a:pPr algn="ctr"/>
            <a:r>
              <a:rPr lang="en-US" b="1" u="sng" dirty="0"/>
              <a:t>independent</a:t>
            </a:r>
          </a:p>
        </p:txBody>
      </p:sp>
      <p:grpSp>
        <p:nvGrpSpPr>
          <p:cNvPr id="69" name="Group 68"/>
          <p:cNvGrpSpPr/>
          <p:nvPr/>
        </p:nvGrpSpPr>
        <p:grpSpPr>
          <a:xfrm>
            <a:off x="10011835" y="1562104"/>
            <a:ext cx="1388533" cy="1117608"/>
            <a:chOff x="10011835" y="1562104"/>
            <a:chExt cx="1388533" cy="1117608"/>
          </a:xfrm>
          <a:solidFill>
            <a:srgbClr val="A5CD92"/>
          </a:solidFill>
        </p:grpSpPr>
        <p:sp>
          <p:nvSpPr>
            <p:cNvPr id="13" name="Rectangle 12"/>
            <p:cNvSpPr/>
            <p:nvPr/>
          </p:nvSpPr>
          <p:spPr>
            <a:xfrm>
              <a:off x="10011835" y="2408779"/>
              <a:ext cx="1388533" cy="270933"/>
            </a:xfrm>
            <a:prstGeom prst="rect">
              <a:avLst/>
            </a:prstGeom>
            <a:grp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Speaker n</a:t>
              </a:r>
            </a:p>
          </p:txBody>
        </p:sp>
        <p:sp>
          <p:nvSpPr>
            <p:cNvPr id="11" name="Rectangle 10"/>
            <p:cNvSpPr/>
            <p:nvPr/>
          </p:nvSpPr>
          <p:spPr>
            <a:xfrm>
              <a:off x="10011835" y="1562104"/>
              <a:ext cx="1388533" cy="270933"/>
            </a:xfrm>
            <a:prstGeom prst="rect">
              <a:avLst/>
            </a:prstGeom>
            <a:grpFill/>
            <a:ln>
              <a:solidFill>
                <a:srgbClr val="A9CE97"/>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Speaker 1</a:t>
              </a:r>
            </a:p>
          </p:txBody>
        </p:sp>
        <p:sp>
          <p:nvSpPr>
            <p:cNvPr id="12" name="Rectangle 11"/>
            <p:cNvSpPr/>
            <p:nvPr/>
          </p:nvSpPr>
          <p:spPr>
            <a:xfrm>
              <a:off x="10011835" y="1866905"/>
              <a:ext cx="1388533" cy="270933"/>
            </a:xfrm>
            <a:prstGeom prst="rect">
              <a:avLst/>
            </a:prstGeom>
            <a:grp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Speaker 2</a:t>
              </a:r>
            </a:p>
          </p:txBody>
        </p:sp>
        <p:sp>
          <p:nvSpPr>
            <p:cNvPr id="14" name="Oval 13"/>
            <p:cNvSpPr/>
            <p:nvPr/>
          </p:nvSpPr>
          <p:spPr>
            <a:xfrm>
              <a:off x="10676466" y="2154774"/>
              <a:ext cx="63500" cy="63500"/>
            </a:xfrm>
            <a:prstGeom prst="ellipse">
              <a:avLst/>
            </a:prstGeom>
            <a:grp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Oval 14"/>
            <p:cNvSpPr/>
            <p:nvPr/>
          </p:nvSpPr>
          <p:spPr>
            <a:xfrm>
              <a:off x="10676466" y="2239446"/>
              <a:ext cx="63500" cy="63500"/>
            </a:xfrm>
            <a:prstGeom prst="ellipse">
              <a:avLst/>
            </a:prstGeom>
            <a:grp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Oval 15"/>
            <p:cNvSpPr/>
            <p:nvPr/>
          </p:nvSpPr>
          <p:spPr>
            <a:xfrm>
              <a:off x="10676466" y="2332579"/>
              <a:ext cx="63500" cy="63500"/>
            </a:xfrm>
            <a:prstGeom prst="ellipse">
              <a:avLst/>
            </a:prstGeom>
            <a:grp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17" name="Rectangle 16"/>
          <p:cNvSpPr/>
          <p:nvPr/>
        </p:nvSpPr>
        <p:spPr>
          <a:xfrm>
            <a:off x="7023106" y="1595964"/>
            <a:ext cx="1557865" cy="9694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Speech from different speakers </a:t>
            </a:r>
          </a:p>
        </p:txBody>
      </p:sp>
      <p:grpSp>
        <p:nvGrpSpPr>
          <p:cNvPr id="70" name="Group 69"/>
          <p:cNvGrpSpPr/>
          <p:nvPr/>
        </p:nvGrpSpPr>
        <p:grpSpPr>
          <a:xfrm>
            <a:off x="9998154" y="1566330"/>
            <a:ext cx="1428750" cy="1117611"/>
            <a:chOff x="10991839" y="1562097"/>
            <a:chExt cx="1428750" cy="1117611"/>
          </a:xfrm>
        </p:grpSpPr>
        <p:sp>
          <p:nvSpPr>
            <p:cNvPr id="36" name="Rectangle 35"/>
            <p:cNvSpPr/>
            <p:nvPr/>
          </p:nvSpPr>
          <p:spPr>
            <a:xfrm>
              <a:off x="10998189" y="1562097"/>
              <a:ext cx="685800" cy="2709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Sp1</a:t>
              </a:r>
            </a:p>
          </p:txBody>
        </p:sp>
        <p:sp>
          <p:nvSpPr>
            <p:cNvPr id="37" name="Oval 36"/>
            <p:cNvSpPr/>
            <p:nvPr/>
          </p:nvSpPr>
          <p:spPr>
            <a:xfrm>
              <a:off x="11688220" y="2159005"/>
              <a:ext cx="63500" cy="63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8" name="Oval 37"/>
            <p:cNvSpPr/>
            <p:nvPr/>
          </p:nvSpPr>
          <p:spPr>
            <a:xfrm>
              <a:off x="11688220" y="2243672"/>
              <a:ext cx="63500" cy="63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9" name="Oval 38"/>
            <p:cNvSpPr/>
            <p:nvPr/>
          </p:nvSpPr>
          <p:spPr>
            <a:xfrm>
              <a:off x="11688220" y="2328339"/>
              <a:ext cx="63500" cy="63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0" name="Rectangle 39"/>
            <p:cNvSpPr/>
            <p:nvPr/>
          </p:nvSpPr>
          <p:spPr>
            <a:xfrm>
              <a:off x="11709389" y="1562097"/>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Sp1</a:t>
              </a:r>
            </a:p>
          </p:txBody>
        </p:sp>
        <p:sp>
          <p:nvSpPr>
            <p:cNvPr id="41" name="Rectangle 40"/>
            <p:cNvSpPr/>
            <p:nvPr/>
          </p:nvSpPr>
          <p:spPr>
            <a:xfrm>
              <a:off x="10991839" y="1862665"/>
              <a:ext cx="685800" cy="2709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Sp2</a:t>
              </a:r>
            </a:p>
          </p:txBody>
        </p:sp>
        <p:sp>
          <p:nvSpPr>
            <p:cNvPr id="42" name="Rectangle 41"/>
            <p:cNvSpPr/>
            <p:nvPr/>
          </p:nvSpPr>
          <p:spPr>
            <a:xfrm>
              <a:off x="11712564" y="1862665"/>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Sp2</a:t>
              </a:r>
            </a:p>
          </p:txBody>
        </p:sp>
        <p:sp>
          <p:nvSpPr>
            <p:cNvPr id="43" name="Rectangle 42"/>
            <p:cNvSpPr/>
            <p:nvPr/>
          </p:nvSpPr>
          <p:spPr>
            <a:xfrm>
              <a:off x="11023589" y="2408775"/>
              <a:ext cx="685800" cy="2709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Sp</a:t>
              </a:r>
              <a:r>
                <a:rPr lang="en-US" dirty="0"/>
                <a:t> n</a:t>
              </a:r>
            </a:p>
          </p:txBody>
        </p:sp>
        <p:sp>
          <p:nvSpPr>
            <p:cNvPr id="44" name="Rectangle 43"/>
            <p:cNvSpPr/>
            <p:nvPr/>
          </p:nvSpPr>
          <p:spPr>
            <a:xfrm>
              <a:off x="11734789" y="2408775"/>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Sp</a:t>
              </a:r>
              <a:r>
                <a:rPr lang="en-US" dirty="0"/>
                <a:t> n</a:t>
              </a:r>
            </a:p>
          </p:txBody>
        </p:sp>
      </p:grpSp>
      <p:sp>
        <p:nvSpPr>
          <p:cNvPr id="59" name="TextBox 58"/>
          <p:cNvSpPr txBox="1"/>
          <p:nvPr/>
        </p:nvSpPr>
        <p:spPr>
          <a:xfrm rot="16200000">
            <a:off x="5881652" y="4810282"/>
            <a:ext cx="1232654" cy="646331"/>
          </a:xfrm>
          <a:prstGeom prst="rect">
            <a:avLst/>
          </a:prstGeom>
          <a:noFill/>
        </p:spPr>
        <p:txBody>
          <a:bodyPr wrap="none" rtlCol="0">
            <a:spAutoFit/>
          </a:bodyPr>
          <a:lstStyle/>
          <a:p>
            <a:pPr algn="ctr"/>
            <a:r>
              <a:rPr lang="en-US" b="1" u="sng" dirty="0"/>
              <a:t>Speaker </a:t>
            </a:r>
          </a:p>
          <a:p>
            <a:pPr algn="ctr"/>
            <a:r>
              <a:rPr lang="en-US" b="1" u="sng" dirty="0"/>
              <a:t>dependent</a:t>
            </a:r>
          </a:p>
        </p:txBody>
      </p:sp>
      <p:grpSp>
        <p:nvGrpSpPr>
          <p:cNvPr id="114" name="Group 113"/>
          <p:cNvGrpSpPr/>
          <p:nvPr/>
        </p:nvGrpSpPr>
        <p:grpSpPr>
          <a:xfrm>
            <a:off x="6891867" y="2789776"/>
            <a:ext cx="4770966" cy="1517904"/>
            <a:chOff x="6891867" y="3263900"/>
            <a:chExt cx="4770966" cy="1517904"/>
          </a:xfrm>
        </p:grpSpPr>
        <p:sp>
          <p:nvSpPr>
            <p:cNvPr id="71" name="Rectangle 70"/>
            <p:cNvSpPr/>
            <p:nvPr/>
          </p:nvSpPr>
          <p:spPr>
            <a:xfrm>
              <a:off x="6891867" y="3263900"/>
              <a:ext cx="2603499" cy="15179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Train Partition</a:t>
              </a:r>
            </a:p>
            <a:p>
              <a:pPr algn="ctr"/>
              <a:endParaRPr lang="en-US" sz="2400" dirty="0"/>
            </a:p>
            <a:p>
              <a:pPr algn="ctr"/>
              <a:endParaRPr lang="en-US" sz="2400" dirty="0"/>
            </a:p>
            <a:p>
              <a:pPr algn="ctr"/>
              <a:endParaRPr lang="en-US" sz="2400" dirty="0"/>
            </a:p>
          </p:txBody>
        </p:sp>
        <p:sp>
          <p:nvSpPr>
            <p:cNvPr id="72" name="Rectangle 71"/>
            <p:cNvSpPr/>
            <p:nvPr/>
          </p:nvSpPr>
          <p:spPr>
            <a:xfrm>
              <a:off x="9673166" y="3263900"/>
              <a:ext cx="1989667" cy="1511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Partition</a:t>
              </a:r>
            </a:p>
            <a:p>
              <a:pPr algn="ctr"/>
              <a:endParaRPr lang="en-US" sz="2400" dirty="0"/>
            </a:p>
            <a:p>
              <a:pPr algn="ctr"/>
              <a:endParaRPr lang="en-US" sz="2400" dirty="0"/>
            </a:p>
            <a:p>
              <a:pPr algn="ctr"/>
              <a:endParaRPr lang="en-US" sz="2400" dirty="0"/>
            </a:p>
          </p:txBody>
        </p:sp>
        <p:sp>
          <p:nvSpPr>
            <p:cNvPr id="80" name="Rectangle 79"/>
            <p:cNvSpPr/>
            <p:nvPr/>
          </p:nvSpPr>
          <p:spPr>
            <a:xfrm>
              <a:off x="7023106" y="3678764"/>
              <a:ext cx="1557865" cy="9694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Speech from different speakers </a:t>
              </a:r>
            </a:p>
          </p:txBody>
        </p:sp>
        <p:sp>
          <p:nvSpPr>
            <p:cNvPr id="83" name="Oval 82"/>
            <p:cNvSpPr/>
            <p:nvPr/>
          </p:nvSpPr>
          <p:spPr>
            <a:xfrm>
              <a:off x="11065920" y="4246038"/>
              <a:ext cx="63500" cy="635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4" name="Oval 83"/>
            <p:cNvSpPr/>
            <p:nvPr/>
          </p:nvSpPr>
          <p:spPr>
            <a:xfrm>
              <a:off x="11065920" y="4330705"/>
              <a:ext cx="63500" cy="635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5" name="Oval 84"/>
            <p:cNvSpPr/>
            <p:nvPr/>
          </p:nvSpPr>
          <p:spPr>
            <a:xfrm>
              <a:off x="11065920" y="4415372"/>
              <a:ext cx="63500" cy="635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6" name="Rectangle 85"/>
            <p:cNvSpPr/>
            <p:nvPr/>
          </p:nvSpPr>
          <p:spPr>
            <a:xfrm>
              <a:off x="10748429" y="3649130"/>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Sp1</a:t>
              </a:r>
            </a:p>
          </p:txBody>
        </p:sp>
        <p:sp>
          <p:nvSpPr>
            <p:cNvPr id="88" name="Rectangle 87"/>
            <p:cNvSpPr/>
            <p:nvPr/>
          </p:nvSpPr>
          <p:spPr>
            <a:xfrm>
              <a:off x="10761129" y="3949698"/>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Sp2</a:t>
              </a:r>
            </a:p>
          </p:txBody>
        </p:sp>
        <p:sp>
          <p:nvSpPr>
            <p:cNvPr id="90" name="Rectangle 89"/>
            <p:cNvSpPr/>
            <p:nvPr/>
          </p:nvSpPr>
          <p:spPr>
            <a:xfrm>
              <a:off x="10773829" y="4495808"/>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Sp</a:t>
              </a:r>
              <a:r>
                <a:rPr lang="en-US" dirty="0"/>
                <a:t> n</a:t>
              </a:r>
            </a:p>
          </p:txBody>
        </p:sp>
      </p:grpSp>
      <p:grpSp>
        <p:nvGrpSpPr>
          <p:cNvPr id="115" name="Group 114"/>
          <p:cNvGrpSpPr/>
          <p:nvPr/>
        </p:nvGrpSpPr>
        <p:grpSpPr>
          <a:xfrm>
            <a:off x="6874934" y="4381502"/>
            <a:ext cx="4787900" cy="1517904"/>
            <a:chOff x="6891867" y="5143500"/>
            <a:chExt cx="4787900" cy="1517904"/>
          </a:xfrm>
        </p:grpSpPr>
        <p:sp>
          <p:nvSpPr>
            <p:cNvPr id="91" name="Rectangle 90"/>
            <p:cNvSpPr/>
            <p:nvPr/>
          </p:nvSpPr>
          <p:spPr>
            <a:xfrm>
              <a:off x="6891867" y="5143500"/>
              <a:ext cx="2620433" cy="15179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Train Partition</a:t>
              </a:r>
            </a:p>
            <a:p>
              <a:pPr algn="ctr"/>
              <a:endParaRPr lang="en-US" sz="2400" dirty="0"/>
            </a:p>
            <a:p>
              <a:pPr algn="ctr"/>
              <a:endParaRPr lang="en-US" sz="2400" dirty="0"/>
            </a:p>
            <a:p>
              <a:pPr algn="ctr"/>
              <a:endParaRPr lang="en-US" sz="2400" dirty="0"/>
            </a:p>
          </p:txBody>
        </p:sp>
        <p:sp>
          <p:nvSpPr>
            <p:cNvPr id="92" name="Rectangle 91"/>
            <p:cNvSpPr/>
            <p:nvPr/>
          </p:nvSpPr>
          <p:spPr>
            <a:xfrm>
              <a:off x="9690100" y="5143500"/>
              <a:ext cx="1989667" cy="1511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Partition</a:t>
              </a:r>
            </a:p>
            <a:p>
              <a:pPr algn="ctr"/>
              <a:endParaRPr lang="en-US" sz="2400" dirty="0"/>
            </a:p>
            <a:p>
              <a:pPr algn="ctr"/>
              <a:endParaRPr lang="en-US" sz="2400" dirty="0"/>
            </a:p>
            <a:p>
              <a:pPr algn="ctr"/>
              <a:endParaRPr lang="en-US" sz="2400" dirty="0"/>
            </a:p>
          </p:txBody>
        </p:sp>
        <p:sp>
          <p:nvSpPr>
            <p:cNvPr id="100" name="Rectangle 99"/>
            <p:cNvSpPr/>
            <p:nvPr/>
          </p:nvSpPr>
          <p:spPr>
            <a:xfrm>
              <a:off x="6955375" y="5558364"/>
              <a:ext cx="1557865" cy="9694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Speech from different speakers </a:t>
              </a:r>
            </a:p>
          </p:txBody>
        </p:sp>
        <p:sp>
          <p:nvSpPr>
            <p:cNvPr id="102" name="Rectangle 101"/>
            <p:cNvSpPr/>
            <p:nvPr/>
          </p:nvSpPr>
          <p:spPr>
            <a:xfrm>
              <a:off x="8750299" y="5511796"/>
              <a:ext cx="685800" cy="2709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Sp1</a:t>
              </a:r>
            </a:p>
          </p:txBody>
        </p:sp>
        <p:sp>
          <p:nvSpPr>
            <p:cNvPr id="103" name="Oval 102"/>
            <p:cNvSpPr/>
            <p:nvPr/>
          </p:nvSpPr>
          <p:spPr>
            <a:xfrm>
              <a:off x="10981256" y="6125638"/>
              <a:ext cx="63500" cy="635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4" name="Oval 103"/>
            <p:cNvSpPr/>
            <p:nvPr/>
          </p:nvSpPr>
          <p:spPr>
            <a:xfrm>
              <a:off x="10981256" y="6210305"/>
              <a:ext cx="63500" cy="635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5" name="Oval 104"/>
            <p:cNvSpPr/>
            <p:nvPr/>
          </p:nvSpPr>
          <p:spPr>
            <a:xfrm>
              <a:off x="10981256" y="6294972"/>
              <a:ext cx="63500" cy="635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6" name="Rectangle 105"/>
            <p:cNvSpPr/>
            <p:nvPr/>
          </p:nvSpPr>
          <p:spPr>
            <a:xfrm>
              <a:off x="10697631" y="5528730"/>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Sp1</a:t>
              </a:r>
            </a:p>
          </p:txBody>
        </p:sp>
        <p:sp>
          <p:nvSpPr>
            <p:cNvPr id="107" name="Rectangle 106"/>
            <p:cNvSpPr/>
            <p:nvPr/>
          </p:nvSpPr>
          <p:spPr>
            <a:xfrm>
              <a:off x="8762999" y="5812364"/>
              <a:ext cx="685800" cy="2709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Sp2</a:t>
              </a:r>
            </a:p>
          </p:txBody>
        </p:sp>
        <p:sp>
          <p:nvSpPr>
            <p:cNvPr id="108" name="Rectangle 107"/>
            <p:cNvSpPr/>
            <p:nvPr/>
          </p:nvSpPr>
          <p:spPr>
            <a:xfrm>
              <a:off x="10696785" y="5829298"/>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Sp2</a:t>
              </a:r>
            </a:p>
          </p:txBody>
        </p:sp>
        <p:sp>
          <p:nvSpPr>
            <p:cNvPr id="109" name="Rectangle 108"/>
            <p:cNvSpPr/>
            <p:nvPr/>
          </p:nvSpPr>
          <p:spPr>
            <a:xfrm>
              <a:off x="8775699" y="6358474"/>
              <a:ext cx="685800" cy="2709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Sp</a:t>
              </a:r>
              <a:r>
                <a:rPr lang="en-US" dirty="0"/>
                <a:t> n</a:t>
              </a:r>
            </a:p>
          </p:txBody>
        </p:sp>
        <p:sp>
          <p:nvSpPr>
            <p:cNvPr id="110" name="Rectangle 109"/>
            <p:cNvSpPr/>
            <p:nvPr/>
          </p:nvSpPr>
          <p:spPr>
            <a:xfrm>
              <a:off x="10723031" y="6375408"/>
              <a:ext cx="685800" cy="2709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Sp</a:t>
              </a:r>
              <a:r>
                <a:rPr lang="en-US" dirty="0"/>
                <a:t> n</a:t>
              </a:r>
            </a:p>
          </p:txBody>
        </p:sp>
        <p:sp>
          <p:nvSpPr>
            <p:cNvPr id="111" name="Oval 110"/>
            <p:cNvSpPr/>
            <p:nvPr/>
          </p:nvSpPr>
          <p:spPr>
            <a:xfrm>
              <a:off x="9105931" y="6112938"/>
              <a:ext cx="63500" cy="63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Oval 111"/>
            <p:cNvSpPr/>
            <p:nvPr/>
          </p:nvSpPr>
          <p:spPr>
            <a:xfrm>
              <a:off x="9105931" y="6197605"/>
              <a:ext cx="63500" cy="63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3" name="Oval 112"/>
            <p:cNvSpPr/>
            <p:nvPr/>
          </p:nvSpPr>
          <p:spPr>
            <a:xfrm>
              <a:off x="9105931" y="6282272"/>
              <a:ext cx="63500" cy="63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3875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13"/>
            <p:extLst>
              <p:ext uri="{D42A27DB-BD31-4B8C-83A1-F6EECF244321}">
                <p14:modId xmlns:p14="http://schemas.microsoft.com/office/powerpoint/2010/main" val="3314714720"/>
              </p:ext>
            </p:extLst>
          </p:nvPr>
        </p:nvGraphicFramePr>
        <p:xfrm>
          <a:off x="604004" y="1502721"/>
          <a:ext cx="6927096" cy="3931920"/>
        </p:xfrm>
        <a:graphic>
          <a:graphicData uri="http://schemas.openxmlformats.org/drawingml/2006/table">
            <a:tbl>
              <a:tblPr firstRow="1" bandRow="1">
                <a:tableStyleId>{5C22544A-7EE6-4342-B048-85BDC9FD1C3A}</a:tableStyleId>
              </a:tblPr>
              <a:tblGrid>
                <a:gridCol w="1593096">
                  <a:extLst>
                    <a:ext uri="{9D8B030D-6E8A-4147-A177-3AD203B41FA5}">
                      <a16:colId xmlns:a16="http://schemas.microsoft.com/office/drawing/2014/main" val="404995440"/>
                    </a:ext>
                  </a:extLst>
                </a:gridCol>
                <a:gridCol w="1066800">
                  <a:extLst>
                    <a:ext uri="{9D8B030D-6E8A-4147-A177-3AD203B41FA5}">
                      <a16:colId xmlns:a16="http://schemas.microsoft.com/office/drawing/2014/main" val="3646107072"/>
                    </a:ext>
                  </a:extLst>
                </a:gridCol>
                <a:gridCol w="1739900">
                  <a:extLst>
                    <a:ext uri="{9D8B030D-6E8A-4147-A177-3AD203B41FA5}">
                      <a16:colId xmlns:a16="http://schemas.microsoft.com/office/drawing/2014/main" val="3138196901"/>
                    </a:ext>
                  </a:extLst>
                </a:gridCol>
                <a:gridCol w="1473200">
                  <a:extLst>
                    <a:ext uri="{9D8B030D-6E8A-4147-A177-3AD203B41FA5}">
                      <a16:colId xmlns:a16="http://schemas.microsoft.com/office/drawing/2014/main" val="1786152487"/>
                    </a:ext>
                  </a:extLst>
                </a:gridCol>
                <a:gridCol w="1054100">
                  <a:extLst>
                    <a:ext uri="{9D8B030D-6E8A-4147-A177-3AD203B41FA5}">
                      <a16:colId xmlns:a16="http://schemas.microsoft.com/office/drawing/2014/main" val="3648204576"/>
                    </a:ext>
                  </a:extLst>
                </a:gridCol>
              </a:tblGrid>
              <a:tr h="670560">
                <a:tc>
                  <a:txBody>
                    <a:bodyPr/>
                    <a:lstStyle/>
                    <a:p>
                      <a:endParaRPr lang="en-US" sz="1900" dirty="0"/>
                    </a:p>
                  </a:txBody>
                  <a:tcPr>
                    <a:solidFill>
                      <a:schemeClr val="tx2">
                        <a:lumMod val="20000"/>
                        <a:lumOff val="80000"/>
                      </a:schemeClr>
                    </a:solidFill>
                  </a:tcPr>
                </a:tc>
                <a:tc>
                  <a:txBody>
                    <a:bodyPr/>
                    <a:lstStyle/>
                    <a:p>
                      <a:endParaRPr lang="en-US" sz="1900"/>
                    </a:p>
                  </a:txBody>
                  <a:tcPr>
                    <a:solidFill>
                      <a:schemeClr val="tx2">
                        <a:lumMod val="20000"/>
                        <a:lumOff val="80000"/>
                      </a:schemeClr>
                    </a:solidFill>
                  </a:tcPr>
                </a:tc>
                <a:tc>
                  <a:txBody>
                    <a:bodyPr/>
                    <a:lstStyle/>
                    <a:p>
                      <a:pPr algn="ctr"/>
                      <a:r>
                        <a:rPr lang="en-US" sz="1900" dirty="0">
                          <a:solidFill>
                            <a:schemeClr val="tx1"/>
                          </a:solidFill>
                        </a:rPr>
                        <a:t>Speaker Independent</a:t>
                      </a:r>
                    </a:p>
                  </a:txBody>
                  <a:tcPr>
                    <a:solidFill>
                      <a:schemeClr val="tx2">
                        <a:lumMod val="20000"/>
                        <a:lumOff val="80000"/>
                      </a:schemeClr>
                    </a:solidFill>
                  </a:tcPr>
                </a:tc>
                <a:tc>
                  <a:txBody>
                    <a:bodyPr/>
                    <a:lstStyle/>
                    <a:p>
                      <a:pPr algn="ctr"/>
                      <a:r>
                        <a:rPr lang="en-US" sz="1900" dirty="0">
                          <a:solidFill>
                            <a:schemeClr val="tx1"/>
                          </a:solidFill>
                        </a:rPr>
                        <a:t>Speaker Dependent</a:t>
                      </a:r>
                    </a:p>
                  </a:txBody>
                  <a:tcPr>
                    <a:solidFill>
                      <a:schemeClr val="tx2">
                        <a:lumMod val="20000"/>
                        <a:lumOff val="80000"/>
                      </a:schemeClr>
                    </a:solidFill>
                  </a:tcPr>
                </a:tc>
                <a:tc>
                  <a:txBody>
                    <a:bodyPr/>
                    <a:lstStyle/>
                    <a:p>
                      <a:pPr algn="ctr"/>
                      <a:r>
                        <a:rPr lang="en-US" sz="1900" dirty="0">
                          <a:solidFill>
                            <a:schemeClr val="tx1"/>
                          </a:solidFill>
                        </a:rPr>
                        <a:t>Gain (%)</a:t>
                      </a:r>
                    </a:p>
                  </a:txBody>
                  <a:tcPr>
                    <a:solidFill>
                      <a:schemeClr val="tx2">
                        <a:lumMod val="20000"/>
                        <a:lumOff val="80000"/>
                      </a:schemeClr>
                    </a:solidFill>
                  </a:tcPr>
                </a:tc>
                <a:extLst>
                  <a:ext uri="{0D108BD9-81ED-4DB2-BD59-A6C34878D82A}">
                    <a16:rowId xmlns:a16="http://schemas.microsoft.com/office/drawing/2014/main" val="649384053"/>
                  </a:ext>
                </a:extLst>
              </a:tr>
              <a:tr h="381000">
                <a:tc>
                  <a:txBody>
                    <a:bodyPr/>
                    <a:lstStyle/>
                    <a:p>
                      <a:r>
                        <a:rPr lang="en-US" sz="1900" dirty="0"/>
                        <a:t>Attributes</a:t>
                      </a:r>
                    </a:p>
                  </a:txBody>
                  <a:tcPr>
                    <a:solidFill>
                      <a:schemeClr val="tx2">
                        <a:lumMod val="20000"/>
                        <a:lumOff val="80000"/>
                      </a:schemeClr>
                    </a:solidFill>
                  </a:tcPr>
                </a:tc>
                <a:tc>
                  <a:txBody>
                    <a:bodyPr/>
                    <a:lstStyle/>
                    <a:p>
                      <a:r>
                        <a:rPr lang="en-US" sz="1900" dirty="0"/>
                        <a:t>Nodes</a:t>
                      </a:r>
                    </a:p>
                  </a:txBody>
                  <a:tcPr>
                    <a:solidFill>
                      <a:schemeClr val="tx2">
                        <a:lumMod val="20000"/>
                        <a:lumOff val="80000"/>
                      </a:schemeClr>
                    </a:solidFill>
                  </a:tcPr>
                </a:tc>
                <a:tc>
                  <a:txBody>
                    <a:bodyPr/>
                    <a:lstStyle/>
                    <a:p>
                      <a:r>
                        <a:rPr lang="en-US" sz="1900" dirty="0"/>
                        <a:t>Test</a:t>
                      </a:r>
                    </a:p>
                  </a:txBody>
                  <a:tcPr>
                    <a:solidFill>
                      <a:schemeClr val="tx2">
                        <a:lumMod val="20000"/>
                        <a:lumOff val="80000"/>
                      </a:schemeClr>
                    </a:solidFill>
                  </a:tcPr>
                </a:tc>
                <a:tc>
                  <a:txBody>
                    <a:bodyPr/>
                    <a:lstStyle/>
                    <a:p>
                      <a:r>
                        <a:rPr lang="en-US" sz="1900" dirty="0"/>
                        <a:t>Test</a:t>
                      </a:r>
                    </a:p>
                  </a:txBody>
                  <a:tcPr>
                    <a:solidFill>
                      <a:schemeClr val="tx2">
                        <a:lumMod val="20000"/>
                        <a:lumOff val="80000"/>
                      </a:schemeClr>
                    </a:solidFill>
                  </a:tcPr>
                </a:tc>
                <a:tc>
                  <a:txBody>
                    <a:bodyPr/>
                    <a:lstStyle/>
                    <a:p>
                      <a:r>
                        <a:rPr lang="en-US" sz="1900" dirty="0"/>
                        <a:t>Test</a:t>
                      </a:r>
                    </a:p>
                  </a:txBody>
                  <a:tcPr>
                    <a:solidFill>
                      <a:schemeClr val="tx2">
                        <a:lumMod val="20000"/>
                        <a:lumOff val="80000"/>
                      </a:schemeClr>
                    </a:solidFill>
                  </a:tcPr>
                </a:tc>
                <a:extLst>
                  <a:ext uri="{0D108BD9-81ED-4DB2-BD59-A6C34878D82A}">
                    <a16:rowId xmlns:a16="http://schemas.microsoft.com/office/drawing/2014/main" val="2589260825"/>
                  </a:ext>
                </a:extLst>
              </a:tr>
              <a:tr h="960120">
                <a:tc>
                  <a:txBody>
                    <a:bodyPr/>
                    <a:lstStyle/>
                    <a:p>
                      <a:r>
                        <a:rPr lang="en-US" sz="1900" dirty="0"/>
                        <a:t>Valence</a:t>
                      </a:r>
                    </a:p>
                  </a:txBody>
                  <a:tcPr anchor="ctr">
                    <a:solidFill>
                      <a:schemeClr val="tx2">
                        <a:lumMod val="20000"/>
                        <a:lumOff val="80000"/>
                      </a:schemeClr>
                    </a:solidFill>
                  </a:tcPr>
                </a:tc>
                <a:tc>
                  <a:txBody>
                    <a:bodyPr/>
                    <a:lstStyle/>
                    <a:p>
                      <a:pPr algn="ctr"/>
                      <a:r>
                        <a:rPr lang="en-US" sz="1900" dirty="0"/>
                        <a:t>256</a:t>
                      </a:r>
                    </a:p>
                    <a:p>
                      <a:pPr algn="ctr"/>
                      <a:r>
                        <a:rPr lang="en-US" sz="1900" dirty="0"/>
                        <a:t>512</a:t>
                      </a:r>
                    </a:p>
                    <a:p>
                      <a:pPr algn="ctr"/>
                      <a:r>
                        <a:rPr lang="en-US" sz="1900" dirty="0"/>
                        <a:t>1024</a:t>
                      </a:r>
                    </a:p>
                  </a:txBody>
                  <a:tcPr>
                    <a:solidFill>
                      <a:schemeClr val="tx2">
                        <a:lumMod val="20000"/>
                        <a:lumOff val="80000"/>
                      </a:schemeClr>
                    </a:solidFill>
                  </a:tcPr>
                </a:tc>
                <a:tc>
                  <a:txBody>
                    <a:bodyPr/>
                    <a:lstStyle/>
                    <a:p>
                      <a:pPr algn="ctr"/>
                      <a:r>
                        <a:rPr lang="en-US" sz="1900" dirty="0"/>
                        <a:t>0.2906</a:t>
                      </a:r>
                    </a:p>
                    <a:p>
                      <a:pPr algn="ctr"/>
                      <a:r>
                        <a:rPr lang="en-US" sz="1900" dirty="0"/>
                        <a:t>0.2835</a:t>
                      </a:r>
                    </a:p>
                    <a:p>
                      <a:pPr algn="ctr"/>
                      <a:r>
                        <a:rPr lang="en-US" sz="1900" dirty="0"/>
                        <a:t>0.2880</a:t>
                      </a:r>
                    </a:p>
                  </a:txBody>
                  <a:tcPr>
                    <a:solidFill>
                      <a:schemeClr val="tx2">
                        <a:lumMod val="20000"/>
                        <a:lumOff val="80000"/>
                      </a:schemeClr>
                    </a:solidFill>
                  </a:tcPr>
                </a:tc>
                <a:tc>
                  <a:txBody>
                    <a:bodyPr/>
                    <a:lstStyle/>
                    <a:p>
                      <a:pPr algn="ctr"/>
                      <a:r>
                        <a:rPr lang="en-US" sz="1900" dirty="0"/>
                        <a:t>0.3761</a:t>
                      </a:r>
                    </a:p>
                    <a:p>
                      <a:pPr algn="ctr"/>
                      <a:r>
                        <a:rPr lang="en-US" sz="1900" dirty="0"/>
                        <a:t>0.3686</a:t>
                      </a:r>
                    </a:p>
                    <a:p>
                      <a:pPr algn="ctr"/>
                      <a:r>
                        <a:rPr lang="en-US" sz="1900" dirty="0"/>
                        <a:t>0.3600</a:t>
                      </a:r>
                    </a:p>
                  </a:txBody>
                  <a:tcPr>
                    <a:solidFill>
                      <a:schemeClr val="tx2">
                        <a:lumMod val="20000"/>
                        <a:lumOff val="80000"/>
                      </a:schemeClr>
                    </a:solidFill>
                  </a:tcPr>
                </a:tc>
                <a:tc>
                  <a:txBody>
                    <a:bodyPr/>
                    <a:lstStyle/>
                    <a:p>
                      <a:pPr algn="ctr"/>
                      <a:r>
                        <a:rPr lang="en-US" sz="1900" kern="1200" dirty="0">
                          <a:solidFill>
                            <a:schemeClr val="dk1"/>
                          </a:solidFill>
                          <a:effectLst>
                            <a:glow rad="127000">
                              <a:srgbClr val="FFFF0D"/>
                            </a:glow>
                          </a:effectLst>
                          <a:latin typeface="+mn-lt"/>
                          <a:ea typeface="+mn-ea"/>
                          <a:cs typeface="+mn-cs"/>
                        </a:rPr>
                        <a:t>29.42</a:t>
                      </a:r>
                    </a:p>
                    <a:p>
                      <a:pPr marL="0" algn="ctr" defTabSz="914332" rtl="0" eaLnBrk="1" latinLnBrk="0" hangingPunct="1"/>
                      <a:r>
                        <a:rPr lang="en-US" sz="1900" kern="1200" dirty="0">
                          <a:solidFill>
                            <a:schemeClr val="dk1"/>
                          </a:solidFill>
                          <a:effectLst>
                            <a:glow rad="127000">
                              <a:srgbClr val="FFFF0D"/>
                            </a:glow>
                          </a:effectLst>
                          <a:latin typeface="+mn-lt"/>
                          <a:ea typeface="+mn-ea"/>
                          <a:cs typeface="+mn-cs"/>
                        </a:rPr>
                        <a:t>30.01</a:t>
                      </a:r>
                    </a:p>
                    <a:p>
                      <a:pPr algn="ctr"/>
                      <a:r>
                        <a:rPr lang="en-US" sz="1900" kern="1200" dirty="0">
                          <a:solidFill>
                            <a:schemeClr val="dk1"/>
                          </a:solidFill>
                          <a:effectLst>
                            <a:glow rad="127000">
                              <a:srgbClr val="FFFF0D"/>
                            </a:glow>
                          </a:effectLst>
                          <a:latin typeface="+mn-lt"/>
                          <a:ea typeface="+mn-ea"/>
                          <a:cs typeface="+mn-cs"/>
                        </a:rPr>
                        <a:t>28.57</a:t>
                      </a:r>
                    </a:p>
                  </a:txBody>
                  <a:tcPr>
                    <a:solidFill>
                      <a:schemeClr val="tx2">
                        <a:lumMod val="20000"/>
                        <a:lumOff val="80000"/>
                      </a:schemeClr>
                    </a:solidFill>
                  </a:tcPr>
                </a:tc>
                <a:extLst>
                  <a:ext uri="{0D108BD9-81ED-4DB2-BD59-A6C34878D82A}">
                    <a16:rowId xmlns:a16="http://schemas.microsoft.com/office/drawing/2014/main" val="3786091146"/>
                  </a:ext>
                </a:extLst>
              </a:tr>
              <a:tr h="960120">
                <a:tc>
                  <a:txBody>
                    <a:bodyPr/>
                    <a:lstStyle/>
                    <a:p>
                      <a:r>
                        <a:rPr lang="en-US" sz="1900" dirty="0"/>
                        <a:t>Arousal</a:t>
                      </a:r>
                    </a:p>
                  </a:txBody>
                  <a:tcPr anchor="ctr">
                    <a:solidFill>
                      <a:schemeClr val="tx2">
                        <a:lumMod val="20000"/>
                        <a:lumOff val="80000"/>
                      </a:schemeClr>
                    </a:solidFill>
                  </a:tcPr>
                </a:tc>
                <a:tc>
                  <a:txBody>
                    <a:bodyPr/>
                    <a:lstStyle/>
                    <a:p>
                      <a:pPr algn="ctr"/>
                      <a:r>
                        <a:rPr lang="en-US" sz="1900" dirty="0"/>
                        <a:t>256</a:t>
                      </a:r>
                    </a:p>
                    <a:p>
                      <a:pPr algn="ctr"/>
                      <a:r>
                        <a:rPr lang="en-US" sz="1900" dirty="0"/>
                        <a:t>512</a:t>
                      </a:r>
                    </a:p>
                    <a:p>
                      <a:pPr algn="ctr"/>
                      <a:r>
                        <a:rPr lang="en-US" sz="1900" dirty="0"/>
                        <a:t>1024</a:t>
                      </a:r>
                    </a:p>
                  </a:txBody>
                  <a:tcPr>
                    <a:solidFill>
                      <a:schemeClr val="tx2">
                        <a:lumMod val="20000"/>
                        <a:lumOff val="80000"/>
                      </a:schemeClr>
                    </a:solidFill>
                  </a:tcPr>
                </a:tc>
                <a:tc>
                  <a:txBody>
                    <a:bodyPr/>
                    <a:lstStyle/>
                    <a:p>
                      <a:pPr algn="ctr"/>
                      <a:r>
                        <a:rPr lang="en-US" sz="1900" dirty="0"/>
                        <a:t>0.7712</a:t>
                      </a:r>
                    </a:p>
                    <a:p>
                      <a:pPr algn="ctr"/>
                      <a:r>
                        <a:rPr lang="en-US" sz="1900" dirty="0"/>
                        <a:t>0.7720</a:t>
                      </a:r>
                    </a:p>
                    <a:p>
                      <a:pPr algn="ctr"/>
                      <a:r>
                        <a:rPr lang="en-US" sz="1900" dirty="0"/>
                        <a:t>0.7688</a:t>
                      </a:r>
                    </a:p>
                  </a:txBody>
                  <a:tcPr>
                    <a:solidFill>
                      <a:schemeClr val="tx2">
                        <a:lumMod val="20000"/>
                        <a:lumOff val="80000"/>
                      </a:schemeClr>
                    </a:solidFill>
                  </a:tcPr>
                </a:tc>
                <a:tc>
                  <a:txBody>
                    <a:bodyPr/>
                    <a:lstStyle/>
                    <a:p>
                      <a:pPr algn="ctr"/>
                      <a:r>
                        <a:rPr lang="en-US" sz="1900" dirty="0"/>
                        <a:t>0.7885</a:t>
                      </a:r>
                    </a:p>
                    <a:p>
                      <a:pPr algn="ctr"/>
                      <a:r>
                        <a:rPr lang="en-US" sz="1900" dirty="0"/>
                        <a:t>0.7813</a:t>
                      </a:r>
                    </a:p>
                    <a:p>
                      <a:pPr algn="ctr"/>
                      <a:r>
                        <a:rPr lang="en-US" sz="1900" dirty="0"/>
                        <a:t>0.7800</a:t>
                      </a:r>
                    </a:p>
                  </a:txBody>
                  <a:tcPr>
                    <a:solidFill>
                      <a:schemeClr val="tx2">
                        <a:lumMod val="20000"/>
                        <a:lumOff val="80000"/>
                      </a:schemeClr>
                    </a:solidFill>
                  </a:tcPr>
                </a:tc>
                <a:tc>
                  <a:txBody>
                    <a:bodyPr/>
                    <a:lstStyle/>
                    <a:p>
                      <a:pPr algn="ctr"/>
                      <a:r>
                        <a:rPr lang="en-US" sz="1900" dirty="0"/>
                        <a:t>2.24</a:t>
                      </a:r>
                    </a:p>
                    <a:p>
                      <a:pPr algn="ctr"/>
                      <a:r>
                        <a:rPr lang="en-US" sz="1900" dirty="0"/>
                        <a:t>1.20</a:t>
                      </a:r>
                    </a:p>
                    <a:p>
                      <a:pPr algn="ctr"/>
                      <a:r>
                        <a:rPr lang="en-US" sz="1900" dirty="0"/>
                        <a:t>1.45</a:t>
                      </a:r>
                    </a:p>
                  </a:txBody>
                  <a:tcPr>
                    <a:solidFill>
                      <a:schemeClr val="tx2">
                        <a:lumMod val="20000"/>
                        <a:lumOff val="80000"/>
                      </a:schemeClr>
                    </a:solidFill>
                  </a:tcPr>
                </a:tc>
                <a:extLst>
                  <a:ext uri="{0D108BD9-81ED-4DB2-BD59-A6C34878D82A}">
                    <a16:rowId xmlns:a16="http://schemas.microsoft.com/office/drawing/2014/main" val="396766971"/>
                  </a:ext>
                </a:extLst>
              </a:tr>
              <a:tr h="960120">
                <a:tc>
                  <a:txBody>
                    <a:bodyPr/>
                    <a:lstStyle/>
                    <a:p>
                      <a:r>
                        <a:rPr lang="en-US" sz="1900" dirty="0"/>
                        <a:t>Dominance</a:t>
                      </a:r>
                    </a:p>
                  </a:txBody>
                  <a:tcPr anchor="ctr">
                    <a:solidFill>
                      <a:schemeClr val="tx2">
                        <a:lumMod val="20000"/>
                        <a:lumOff val="80000"/>
                      </a:schemeClr>
                    </a:solidFill>
                  </a:tcPr>
                </a:tc>
                <a:tc>
                  <a:txBody>
                    <a:bodyPr/>
                    <a:lstStyle/>
                    <a:p>
                      <a:pPr algn="ctr"/>
                      <a:r>
                        <a:rPr lang="en-US" sz="1900" dirty="0"/>
                        <a:t>256</a:t>
                      </a:r>
                    </a:p>
                    <a:p>
                      <a:pPr algn="ctr"/>
                      <a:r>
                        <a:rPr lang="en-US" sz="1900" dirty="0"/>
                        <a:t>512</a:t>
                      </a:r>
                    </a:p>
                    <a:p>
                      <a:pPr algn="ctr"/>
                      <a:r>
                        <a:rPr lang="en-US" sz="1900" dirty="0"/>
                        <a:t>1024</a:t>
                      </a:r>
                    </a:p>
                  </a:txBody>
                  <a:tcPr>
                    <a:solidFill>
                      <a:schemeClr val="tx2">
                        <a:lumMod val="20000"/>
                        <a:lumOff val="80000"/>
                      </a:schemeClr>
                    </a:solidFill>
                  </a:tcPr>
                </a:tc>
                <a:tc>
                  <a:txBody>
                    <a:bodyPr/>
                    <a:lstStyle/>
                    <a:p>
                      <a:pPr algn="ctr"/>
                      <a:r>
                        <a:rPr lang="en-US" sz="1900" dirty="0"/>
                        <a:t>0.6901</a:t>
                      </a:r>
                    </a:p>
                    <a:p>
                      <a:pPr algn="ctr"/>
                      <a:r>
                        <a:rPr lang="en-US" sz="1900" dirty="0"/>
                        <a:t>0.6837</a:t>
                      </a:r>
                    </a:p>
                    <a:p>
                      <a:pPr algn="ctr"/>
                      <a:r>
                        <a:rPr lang="en-US" sz="1900" dirty="0"/>
                        <a:t>0.6782</a:t>
                      </a:r>
                    </a:p>
                  </a:txBody>
                  <a:tcPr>
                    <a:solidFill>
                      <a:schemeClr val="tx2">
                        <a:lumMod val="20000"/>
                        <a:lumOff val="80000"/>
                      </a:schemeClr>
                    </a:solidFill>
                  </a:tcPr>
                </a:tc>
                <a:tc>
                  <a:txBody>
                    <a:bodyPr/>
                    <a:lstStyle/>
                    <a:p>
                      <a:pPr algn="ctr"/>
                      <a:r>
                        <a:rPr lang="en-US" sz="1900" dirty="0"/>
                        <a:t>0.7051</a:t>
                      </a:r>
                    </a:p>
                    <a:p>
                      <a:pPr algn="ctr"/>
                      <a:r>
                        <a:rPr lang="en-US" sz="1900" dirty="0"/>
                        <a:t>0.7052</a:t>
                      </a:r>
                    </a:p>
                    <a:p>
                      <a:pPr algn="ctr"/>
                      <a:r>
                        <a:rPr lang="en-US" sz="1900" dirty="0"/>
                        <a:t>0.7005</a:t>
                      </a:r>
                    </a:p>
                  </a:txBody>
                  <a:tcPr>
                    <a:solidFill>
                      <a:schemeClr val="tx2">
                        <a:lumMod val="20000"/>
                        <a:lumOff val="80000"/>
                      </a:schemeClr>
                    </a:solidFill>
                  </a:tcPr>
                </a:tc>
                <a:tc>
                  <a:txBody>
                    <a:bodyPr/>
                    <a:lstStyle/>
                    <a:p>
                      <a:pPr algn="ctr"/>
                      <a:r>
                        <a:rPr lang="en-US" sz="1900" dirty="0"/>
                        <a:t>2.17</a:t>
                      </a:r>
                    </a:p>
                    <a:p>
                      <a:pPr algn="ctr"/>
                      <a:r>
                        <a:rPr lang="en-US" sz="1900" dirty="0"/>
                        <a:t>3.14</a:t>
                      </a:r>
                    </a:p>
                    <a:p>
                      <a:pPr algn="ctr"/>
                      <a:r>
                        <a:rPr lang="en-US" sz="1900" dirty="0"/>
                        <a:t>3.28</a:t>
                      </a:r>
                    </a:p>
                  </a:txBody>
                  <a:tcPr>
                    <a:solidFill>
                      <a:schemeClr val="tx2">
                        <a:lumMod val="20000"/>
                        <a:lumOff val="80000"/>
                      </a:schemeClr>
                    </a:solidFill>
                  </a:tcPr>
                </a:tc>
                <a:extLst>
                  <a:ext uri="{0D108BD9-81ED-4DB2-BD59-A6C34878D82A}">
                    <a16:rowId xmlns:a16="http://schemas.microsoft.com/office/drawing/2014/main" val="2860091353"/>
                  </a:ext>
                </a:extLst>
              </a:tr>
            </a:tbl>
          </a:graphicData>
        </a:graphic>
      </p:graphicFrame>
      <p:sp>
        <p:nvSpPr>
          <p:cNvPr id="3" name="Title 2">
            <a:extLst>
              <a:ext uri="{FF2B5EF4-FFF2-40B4-BE49-F238E27FC236}">
                <a16:creationId xmlns:a16="http://schemas.microsoft.com/office/drawing/2014/main" id="{FFD778A1-573B-41B5-AC6B-C98049CD6D9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Speaker dependent vs independent conditions</a:t>
            </a:r>
          </a:p>
        </p:txBody>
      </p:sp>
      <p:sp>
        <p:nvSpPr>
          <p:cNvPr id="2" name="Right Brace 1"/>
          <p:cNvSpPr/>
          <p:nvPr/>
        </p:nvSpPr>
        <p:spPr>
          <a:xfrm>
            <a:off x="4522696" y="2612464"/>
            <a:ext cx="179294" cy="851647"/>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p:cNvSpPr/>
          <p:nvPr/>
        </p:nvSpPr>
        <p:spPr>
          <a:xfrm>
            <a:off x="4807324" y="2956858"/>
            <a:ext cx="259976" cy="19274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p:cNvSpPr/>
          <p:nvPr/>
        </p:nvSpPr>
        <p:spPr>
          <a:xfrm>
            <a:off x="5191313" y="2612464"/>
            <a:ext cx="219634" cy="851647"/>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6507628" y="2561664"/>
            <a:ext cx="985371" cy="9435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94928" y="3500718"/>
            <a:ext cx="998071" cy="19475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2"/>
          <p:cNvSpPr txBox="1">
            <a:spLocks/>
          </p:cNvSpPr>
          <p:nvPr/>
        </p:nvSpPr>
        <p:spPr>
          <a:xfrm>
            <a:off x="7696200" y="1446289"/>
            <a:ext cx="4381500" cy="4351338"/>
          </a:xfrm>
          <a:prstGeom prst="rect">
            <a:avLst/>
          </a:prstGeom>
        </p:spPr>
        <p:txBody>
          <a:bodyPr>
            <a:normAutofit/>
          </a:bodyPr>
          <a:lstStyle>
            <a:lvl1pPr marL="228584" indent="-228584" algn="l" defTabSz="914332" rtl="0" eaLnBrk="1" latinLnBrk="0" hangingPunct="1">
              <a:lnSpc>
                <a:spcPct val="90000"/>
              </a:lnSpc>
              <a:spcBef>
                <a:spcPts val="1000"/>
              </a:spcBef>
              <a:buClr>
                <a:schemeClr val="accent2"/>
              </a:buClr>
              <a:buFont typeface="Wingdings" panose="05000000000000000000" pitchFamily="2" charset="2"/>
              <a:buChar char="§"/>
              <a:defRPr sz="2800" b="1"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ClrTx/>
              <a:buFont typeface="Wingdings" panose="05000000000000000000" pitchFamily="2" charset="2"/>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Clr>
                <a:schemeClr val="accent6"/>
              </a:buClr>
              <a:buFont typeface="Wingdings" panose="05000000000000000000" pitchFamily="2" charset="2"/>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prstClr val="black"/>
                </a:solidFill>
              </a:rPr>
              <a:t>DNNs with two layers</a:t>
            </a:r>
          </a:p>
          <a:p>
            <a:endParaRPr lang="en-US" sz="2400" b="0" dirty="0">
              <a:solidFill>
                <a:prstClr val="black"/>
              </a:solidFill>
            </a:endParaRPr>
          </a:p>
          <a:p>
            <a:r>
              <a:rPr lang="en-US" sz="2400" dirty="0">
                <a:solidFill>
                  <a:prstClr val="black"/>
                </a:solidFill>
              </a:rPr>
              <a:t>Results:</a:t>
            </a:r>
          </a:p>
          <a:p>
            <a:pPr lvl="1"/>
            <a:r>
              <a:rPr lang="en-US" sz="2000" dirty="0">
                <a:solidFill>
                  <a:prstClr val="black"/>
                </a:solidFill>
              </a:rPr>
              <a:t>Important performance gain for valence in speaker dependent condition (~</a:t>
            </a:r>
            <a:r>
              <a:rPr lang="en-US" sz="2000" dirty="0"/>
              <a:t>30%</a:t>
            </a:r>
            <a:r>
              <a:rPr lang="en-US" sz="2000" dirty="0">
                <a:solidFill>
                  <a:prstClr val="black"/>
                </a:solidFill>
              </a:rPr>
              <a:t>)</a:t>
            </a:r>
          </a:p>
          <a:p>
            <a:pPr lvl="1"/>
            <a:r>
              <a:rPr lang="en-US" sz="2000" dirty="0">
                <a:solidFill>
                  <a:prstClr val="black"/>
                </a:solidFill>
              </a:rPr>
              <a:t>Performance gain is not as high for arousal and dominance</a:t>
            </a:r>
          </a:p>
          <a:p>
            <a:pPr lvl="1"/>
            <a:r>
              <a:rPr lang="en-US" sz="2000" dirty="0"/>
              <a:t>Significant gap in performance  validates our hypothesis that valence is expressed with more speaker dependent cues </a:t>
            </a:r>
          </a:p>
          <a:p>
            <a:pPr lvl="1"/>
            <a:endParaRPr lang="en-US" sz="2000" dirty="0">
              <a:solidFill>
                <a:prstClr val="black"/>
              </a:solidFill>
            </a:endParaRPr>
          </a:p>
          <a:p>
            <a:pPr lvl="1"/>
            <a:endParaRPr lang="en-US" sz="2000" dirty="0">
              <a:solidFill>
                <a:prstClr val="black"/>
              </a:solidFill>
            </a:endParaRPr>
          </a:p>
        </p:txBody>
      </p:sp>
    </p:spTree>
    <p:extLst>
      <p:ext uri="{BB962C8B-B14F-4D97-AF65-F5344CB8AC3E}">
        <p14:creationId xmlns:p14="http://schemas.microsoft.com/office/powerpoint/2010/main" val="260765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10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1000"/>
                                        <p:tgtEl>
                                          <p:spTgt spid="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grpId="1" nodeType="clickEffect">
                                  <p:stCondLst>
                                    <p:cond delay="0"/>
                                  </p:stCondLst>
                                  <p:childTnLst>
                                    <p:animEffect transition="out" filter="barn(inVertical)">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6" grpId="1"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3"/>
          </p:nvPr>
        </p:nvSpPr>
        <p:spPr>
          <a:xfrm>
            <a:off x="593237" y="1255788"/>
            <a:ext cx="10747864" cy="5030712"/>
          </a:xfrm>
        </p:spPr>
        <p:txBody>
          <a:bodyPr>
            <a:normAutofit/>
          </a:bodyPr>
          <a:lstStyle/>
          <a:p>
            <a:r>
              <a:rPr lang="en-US" b="0" dirty="0"/>
              <a:t>Predicting valence from speech requires a higher dropout rate than arousal or dominance</a:t>
            </a:r>
          </a:p>
          <a:p>
            <a:pPr lvl="1"/>
            <a:r>
              <a:rPr lang="en-US" sz="2000" dirty="0"/>
              <a:t>Optimal dropout rate is consistently higher for valence across different network configuration</a:t>
            </a:r>
            <a:endParaRPr lang="en-US" sz="2000" b="0" dirty="0"/>
          </a:p>
          <a:p>
            <a:endParaRPr lang="en-US" b="0" dirty="0"/>
          </a:p>
          <a:p>
            <a:r>
              <a:rPr lang="en-US" b="0" dirty="0"/>
              <a:t>Discriminative acoustic features for detecting valence vary across speakers</a:t>
            </a:r>
          </a:p>
          <a:p>
            <a:pPr lvl="1"/>
            <a:r>
              <a:rPr lang="en-US" sz="2000" dirty="0"/>
              <a:t>Dropout regularizes the network to learn consistent patterns across speakers</a:t>
            </a:r>
          </a:p>
          <a:p>
            <a:endParaRPr lang="en-US" b="0" dirty="0"/>
          </a:p>
          <a:p>
            <a:r>
              <a:rPr lang="en-US" b="0" dirty="0"/>
              <a:t>Take home message:</a:t>
            </a:r>
          </a:p>
          <a:p>
            <a:pPr lvl="1"/>
            <a:r>
              <a:rPr lang="en-US" sz="2000" dirty="0"/>
              <a:t>Valence imposes challenges that should be carefully considered</a:t>
            </a:r>
          </a:p>
          <a:p>
            <a:pPr lvl="1"/>
            <a:r>
              <a:rPr lang="en-US" sz="2000" dirty="0"/>
              <a:t>Optimal parameters are not necessarily the same as the ones for arousal or dominance</a:t>
            </a:r>
            <a:endParaRPr lang="en-US" sz="2000" b="0" dirty="0"/>
          </a:p>
        </p:txBody>
      </p:sp>
      <p:sp>
        <p:nvSpPr>
          <p:cNvPr id="4" name="Title 3"/>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Final Remarks</a:t>
            </a:r>
          </a:p>
        </p:txBody>
      </p:sp>
    </p:spTree>
    <p:extLst>
      <p:ext uri="{BB962C8B-B14F-4D97-AF65-F5344CB8AC3E}">
        <p14:creationId xmlns:p14="http://schemas.microsoft.com/office/powerpoint/2010/main" val="2045737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3"/>
          </p:nvPr>
        </p:nvSpPr>
        <p:spPr>
          <a:xfrm>
            <a:off x="494624" y="1361871"/>
            <a:ext cx="10505069" cy="4351338"/>
          </a:xfrm>
        </p:spPr>
        <p:txBody>
          <a:bodyPr/>
          <a:lstStyle/>
          <a:p>
            <a:r>
              <a:rPr lang="en-US" b="0" dirty="0" smtClean="0"/>
              <a:t>Evidence from Speaker dependent experiments – leveraging information learned from train speakers to personalize to target speakers.</a:t>
            </a:r>
          </a:p>
          <a:p>
            <a:pPr lvl="1"/>
            <a:r>
              <a:rPr lang="en-US" dirty="0" smtClean="0"/>
              <a:t>Using techniques like model adaptation or weighting to achieve personalization.</a:t>
            </a:r>
            <a:endParaRPr lang="en-US" b="0" dirty="0" smtClean="0"/>
          </a:p>
          <a:p>
            <a:pPr marL="0" indent="0">
              <a:buNone/>
            </a:pPr>
            <a:endParaRPr lang="en-US" b="0" dirty="0" smtClean="0"/>
          </a:p>
        </p:txBody>
      </p:sp>
      <p:sp>
        <p:nvSpPr>
          <p:cNvPr id="5" name="Title 3"/>
          <p:cNvSpPr>
            <a:spLocks noGrp="1"/>
          </p:cNvSpPr>
          <p:nvPr>
            <p:ph type="title"/>
          </p:nvPr>
        </p:nvSpPr>
        <p:spPr>
          <a:xfrm>
            <a:off x="0" y="0"/>
            <a:ext cx="10515600" cy="964850"/>
          </a:xfrm>
        </p:spPr>
        <p:txBody>
          <a:bodyPr>
            <a:normAutofit/>
          </a:bodyPr>
          <a:lstStyle/>
          <a:p>
            <a:r>
              <a:rPr lang="en-US" sz="3600" b="1" dirty="0" smtClean="0">
                <a:latin typeface="Times New Roman" panose="02020603050405020304" pitchFamily="18" charset="0"/>
                <a:cs typeface="Times New Roman" panose="02020603050405020304" pitchFamily="18" charset="0"/>
              </a:rPr>
              <a:t>Future Directions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69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bwMode="auto">
          <a:xfrm>
            <a:off x="122767" y="3962591"/>
            <a:ext cx="7599845" cy="19359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50800" tIns="50800" rIns="50800" bIns="50800" numCol="1" anchor="ctr" anchorCtr="0" compatLnSpc="1">
            <a:prstTxWarp prst="textNoShape">
              <a:avLst/>
            </a:prstTxWarp>
            <a:noAutofit/>
          </a:bodyPr>
          <a:lstStyle>
            <a:lvl1pPr marL="889000" indent="-571500" algn="l" defTabSz="584200" rtl="0" eaLnBrk="0" fontAlgn="base" hangingPunct="0">
              <a:spcBef>
                <a:spcPts val="2400"/>
              </a:spcBef>
              <a:spcAft>
                <a:spcPct val="0"/>
              </a:spcAft>
              <a:buClr>
                <a:srgbClr val="FF7C00"/>
              </a:buClr>
              <a:buSzPct val="171000"/>
              <a:buFontTx/>
              <a:buChar char="•"/>
              <a:defRPr sz="3400">
                <a:solidFill>
                  <a:schemeClr val="tx1"/>
                </a:solidFill>
                <a:latin typeface="Gill Sans"/>
                <a:ea typeface="Gill Sans"/>
                <a:cs typeface="Gill Sans"/>
                <a:sym typeface="Gill Sans"/>
              </a:defRPr>
            </a:lvl1pPr>
            <a:lvl2pPr marL="1333500" indent="-571500" algn="l" defTabSz="584200" rtl="0" eaLnBrk="0" fontAlgn="base" hangingPunct="0">
              <a:spcBef>
                <a:spcPts val="2400"/>
              </a:spcBef>
              <a:spcAft>
                <a:spcPct val="0"/>
              </a:spcAft>
              <a:buClr>
                <a:srgbClr val="00EC4A"/>
              </a:buClr>
              <a:buSzPct val="171000"/>
              <a:buFontTx/>
              <a:buChar char="•"/>
              <a:defRPr sz="3000">
                <a:solidFill>
                  <a:schemeClr val="tx1"/>
                </a:solidFill>
                <a:latin typeface="Gill Sans"/>
                <a:ea typeface="Gill Sans"/>
                <a:cs typeface="Gill Sans"/>
                <a:sym typeface="Gill Sans"/>
              </a:defRPr>
            </a:lvl2pPr>
            <a:lvl3pPr marL="1778000" indent="-571500" algn="l" defTabSz="584200" rtl="0" eaLnBrk="0" fontAlgn="base" hangingPunct="0">
              <a:spcBef>
                <a:spcPts val="2400"/>
              </a:spcBef>
              <a:spcAft>
                <a:spcPct val="0"/>
              </a:spcAft>
              <a:buClr>
                <a:srgbClr val="00EC4A"/>
              </a:buClr>
              <a:buSzPct val="171000"/>
              <a:buFontTx/>
              <a:buChar char="•"/>
              <a:defRPr sz="2800">
                <a:solidFill>
                  <a:schemeClr val="tx1"/>
                </a:solidFill>
                <a:latin typeface="Gill Sans"/>
                <a:ea typeface="Gill Sans"/>
                <a:cs typeface="Gill Sans"/>
                <a:sym typeface="Gill Sans"/>
              </a:defRPr>
            </a:lvl3pPr>
            <a:lvl4pPr marL="2222500" indent="-571500" algn="l" defTabSz="584200" rtl="0" eaLnBrk="0" fontAlgn="base" hangingPunct="0">
              <a:spcBef>
                <a:spcPts val="2400"/>
              </a:spcBef>
              <a:spcAft>
                <a:spcPct val="0"/>
              </a:spcAft>
              <a:buClr>
                <a:srgbClr val="00EC4A"/>
              </a:buClr>
              <a:buSzPct val="171000"/>
              <a:buFontTx/>
              <a:buChar char="•"/>
              <a:defRPr sz="2400">
                <a:solidFill>
                  <a:schemeClr val="tx1"/>
                </a:solidFill>
                <a:latin typeface="Gill Sans"/>
                <a:ea typeface="Gill Sans"/>
                <a:cs typeface="Gill Sans"/>
                <a:sym typeface="Gill Sans"/>
              </a:defRPr>
            </a:lvl4pPr>
            <a:lvl5pPr marL="2667000" indent="-571500" algn="l" defTabSz="584200" rtl="0" eaLnBrk="0" fontAlgn="base" hangingPunct="0">
              <a:spcBef>
                <a:spcPts val="2400"/>
              </a:spcBef>
              <a:spcAft>
                <a:spcPct val="0"/>
              </a:spcAft>
              <a:buClr>
                <a:srgbClr val="00EC4A"/>
              </a:buClr>
              <a:buSzPct val="171000"/>
              <a:buFontTx/>
              <a:buChar char="•"/>
              <a:defRPr sz="2200">
                <a:solidFill>
                  <a:schemeClr val="tx1"/>
                </a:solidFill>
                <a:latin typeface="Gill Sans"/>
                <a:ea typeface="Gill Sans"/>
                <a:cs typeface="Gill Sans"/>
                <a:sym typeface="Gill Sans"/>
              </a:defRPr>
            </a:lvl5pPr>
            <a:lvl6pPr marL="3124200" indent="-571500">
              <a:spcBef>
                <a:spcPts val="2400"/>
              </a:spcBef>
              <a:buSzPct val="171000"/>
              <a:buFont typeface="Gill Sans"/>
              <a:buChar char="•"/>
              <a:defRPr sz="4200">
                <a:latin typeface="Gill Sans"/>
                <a:ea typeface="Gill Sans"/>
                <a:cs typeface="Gill Sans"/>
                <a:sym typeface="Gill Sans"/>
              </a:defRPr>
            </a:lvl6pPr>
            <a:lvl7pPr marL="3581400" indent="-571500">
              <a:spcBef>
                <a:spcPts val="2400"/>
              </a:spcBef>
              <a:buSzPct val="171000"/>
              <a:buFont typeface="Gill Sans"/>
              <a:buChar char="•"/>
              <a:defRPr sz="4200">
                <a:latin typeface="Gill Sans"/>
                <a:ea typeface="Gill Sans"/>
                <a:cs typeface="Gill Sans"/>
                <a:sym typeface="Gill Sans"/>
              </a:defRPr>
            </a:lvl7pPr>
            <a:lvl8pPr marL="4038600" indent="-571500">
              <a:spcBef>
                <a:spcPts val="2400"/>
              </a:spcBef>
              <a:buSzPct val="171000"/>
              <a:buFont typeface="Gill Sans"/>
              <a:buChar char="•"/>
              <a:defRPr sz="4200">
                <a:latin typeface="Gill Sans"/>
                <a:ea typeface="Gill Sans"/>
                <a:cs typeface="Gill Sans"/>
                <a:sym typeface="Gill Sans"/>
              </a:defRPr>
            </a:lvl8pPr>
            <a:lvl9pPr marL="4495800" indent="-571500">
              <a:spcBef>
                <a:spcPts val="2400"/>
              </a:spcBef>
              <a:buSzPct val="171000"/>
              <a:buFont typeface="Gill Sans"/>
              <a:buChar char="•"/>
              <a:defRPr sz="4200">
                <a:latin typeface="Gill Sans"/>
                <a:ea typeface="Gill Sans"/>
                <a:cs typeface="Gill Sans"/>
                <a:sym typeface="Gill Sans"/>
              </a:defRPr>
            </a:lvl9pPr>
          </a:lstStyle>
          <a:p>
            <a:pPr marL="0" lvl="1" indent="0" algn="ctr" defTabSz="914400" eaLnBrk="1" fontAlgn="auto" hangingPunct="1">
              <a:spcBef>
                <a:spcPts val="0"/>
              </a:spcBef>
              <a:spcAft>
                <a:spcPts val="0"/>
              </a:spcAft>
              <a:buClrTx/>
              <a:buSzTx/>
              <a:buFontTx/>
              <a:buNone/>
            </a:pPr>
            <a:r>
              <a:rPr lang="en-US" sz="3600" b="1" kern="0" dirty="0"/>
              <a:t>This work was funded by NSF CAREER award IIS-1453781</a:t>
            </a:r>
          </a:p>
        </p:txBody>
      </p:sp>
      <p:pic>
        <p:nvPicPr>
          <p:cNvPr id="7" name="Picture 6"/>
          <p:cNvPicPr>
            <a:picLocks noChangeAspect="1"/>
          </p:cNvPicPr>
          <p:nvPr/>
        </p:nvPicPr>
        <p:blipFill>
          <a:blip r:embed="rId2"/>
          <a:stretch>
            <a:fillRect/>
          </a:stretch>
        </p:blipFill>
        <p:spPr>
          <a:xfrm>
            <a:off x="9157712" y="3370360"/>
            <a:ext cx="2246888" cy="2246888"/>
          </a:xfrm>
          <a:prstGeom prst="rect">
            <a:avLst/>
          </a:prstGeom>
        </p:spPr>
      </p:pic>
      <p:sp>
        <p:nvSpPr>
          <p:cNvPr id="8" name="Text Placeholder 5"/>
          <p:cNvSpPr txBox="1">
            <a:spLocks/>
          </p:cNvSpPr>
          <p:nvPr/>
        </p:nvSpPr>
        <p:spPr>
          <a:xfrm>
            <a:off x="814619" y="1625104"/>
            <a:ext cx="10728187" cy="1935901"/>
          </a:xfrm>
          <a:prstGeom prst="rect">
            <a:avLst/>
          </a:prstGeom>
        </p:spPr>
        <p:txBody>
          <a:bodyPr>
            <a:normAutofit/>
          </a:bodyPr>
          <a:lstStyle>
            <a:lvl1pPr marL="228584" indent="-228584" algn="l" defTabSz="914332" rtl="0" eaLnBrk="1" latinLnBrk="0" hangingPunct="1">
              <a:lnSpc>
                <a:spcPct val="90000"/>
              </a:lnSpc>
              <a:spcBef>
                <a:spcPts val="1000"/>
              </a:spcBef>
              <a:buClr>
                <a:schemeClr val="accent2"/>
              </a:buClr>
              <a:buFont typeface="Wingdings" panose="05000000000000000000" pitchFamily="2" charset="2"/>
              <a:buChar char="§"/>
              <a:defRPr sz="2800" b="1"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ClrTx/>
              <a:buFont typeface="Wingdings" panose="05000000000000000000" pitchFamily="2" charset="2"/>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Clr>
                <a:schemeClr val="accent6"/>
              </a:buClr>
              <a:buFont typeface="Wingdings" panose="05000000000000000000" pitchFamily="2" charset="2"/>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defTabSz="914400">
              <a:lnSpc>
                <a:spcPct val="100000"/>
              </a:lnSpc>
              <a:spcBef>
                <a:spcPts val="0"/>
              </a:spcBef>
              <a:buFontTx/>
              <a:buNone/>
              <a:defRPr/>
            </a:pPr>
            <a:r>
              <a:rPr lang="en-US" sz="9600" dirty="0"/>
              <a:t>Questions ?</a:t>
            </a:r>
          </a:p>
        </p:txBody>
      </p:sp>
      <p:sp>
        <p:nvSpPr>
          <p:cNvPr id="9" name="TextBox 8"/>
          <p:cNvSpPr txBox="1"/>
          <p:nvPr/>
        </p:nvSpPr>
        <p:spPr>
          <a:xfrm>
            <a:off x="3922689" y="5895551"/>
            <a:ext cx="4715435" cy="523220"/>
          </a:xfrm>
          <a:prstGeom prst="rect">
            <a:avLst/>
          </a:prstGeom>
          <a:noFill/>
        </p:spPr>
        <p:txBody>
          <a:bodyPr wrap="square" rtlCol="0">
            <a:spAutoFit/>
          </a:bodyPr>
          <a:lstStyle/>
          <a:p>
            <a:pPr algn="ctr"/>
            <a:r>
              <a:rPr lang="en-US" sz="2800" b="1" dirty="0">
                <a:solidFill>
                  <a:srgbClr val="FF0000"/>
                </a:solidFill>
                <a:hlinkClick r:id="rId3"/>
              </a:rPr>
              <a:t>MSP Lab UT Dallas</a:t>
            </a:r>
            <a:endParaRPr lang="en-US" sz="2800" b="1" dirty="0">
              <a:solidFill>
                <a:srgbClr val="FF0000"/>
              </a:solidFill>
            </a:endParaRPr>
          </a:p>
        </p:txBody>
      </p:sp>
    </p:spTree>
    <p:extLst>
      <p:ext uri="{BB962C8B-B14F-4D97-AF65-F5344CB8AC3E}">
        <p14:creationId xmlns:p14="http://schemas.microsoft.com/office/powerpoint/2010/main" val="3162132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3906" y="1435259"/>
            <a:ext cx="5659801" cy="4351338"/>
          </a:xfrm>
        </p:spPr>
        <p:txBody>
          <a:bodyPr>
            <a:normAutofit/>
          </a:bodyPr>
          <a:lstStyle/>
          <a:p>
            <a:pPr marL="0" indent="0">
              <a:buNone/>
            </a:pPr>
            <a:r>
              <a:rPr lang="en-US" u="sng" dirty="0"/>
              <a:t>Attribute Descriptors</a:t>
            </a:r>
            <a:endParaRPr lang="en-US" altLang="en-US" u="sng" kern="0" dirty="0"/>
          </a:p>
          <a:p>
            <a:r>
              <a:rPr lang="en-US" altLang="en-US" kern="0" dirty="0"/>
              <a:t>Supported by core affect theory</a:t>
            </a:r>
          </a:p>
          <a:p>
            <a:r>
              <a:rPr lang="en-US" altLang="en-US" kern="0" dirty="0"/>
              <a:t>Human interaction consists of mixed emotional content – hard to classify into few distinct classes</a:t>
            </a:r>
          </a:p>
          <a:p>
            <a:r>
              <a:rPr lang="en-US" dirty="0"/>
              <a:t>Emotional attributes can describe differences within emotional categories – </a:t>
            </a:r>
            <a:r>
              <a:rPr lang="en-US" dirty="0">
                <a:solidFill>
                  <a:srgbClr val="FF0000"/>
                </a:solidFill>
              </a:rPr>
              <a:t>Appealing !!!</a:t>
            </a:r>
          </a:p>
        </p:txBody>
      </p:sp>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Motivation</a:t>
            </a:r>
            <a:endParaRPr lang="en-US" dirty="0"/>
          </a:p>
        </p:txBody>
      </p:sp>
      <p:grpSp>
        <p:nvGrpSpPr>
          <p:cNvPr id="4" name="Group 3"/>
          <p:cNvGrpSpPr/>
          <p:nvPr/>
        </p:nvGrpSpPr>
        <p:grpSpPr>
          <a:xfrm>
            <a:off x="6393820" y="1166737"/>
            <a:ext cx="5328280" cy="4888381"/>
            <a:chOff x="6396858" y="1745195"/>
            <a:chExt cx="5783785" cy="5566878"/>
          </a:xfrm>
        </p:grpSpPr>
        <p:sp>
          <p:nvSpPr>
            <p:cNvPr id="5" name="Oval 4"/>
            <p:cNvSpPr/>
            <p:nvPr/>
          </p:nvSpPr>
          <p:spPr>
            <a:xfrm>
              <a:off x="6786584" y="2180438"/>
              <a:ext cx="4385555" cy="4256546"/>
            </a:xfrm>
            <a:prstGeom prst="ellipse">
              <a:avLst/>
            </a:prstGeom>
            <a:solidFill>
              <a:schemeClr val="bg1">
                <a:lumMod val="75000"/>
                <a:alpha val="17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6396858" y="1745195"/>
              <a:ext cx="5783785" cy="5566878"/>
              <a:chOff x="6396858" y="1745195"/>
              <a:chExt cx="5783785" cy="5566878"/>
            </a:xfrm>
          </p:grpSpPr>
          <p:cxnSp>
            <p:nvCxnSpPr>
              <p:cNvPr id="7" name="Straight Connector 6"/>
              <p:cNvCxnSpPr>
                <a:stCxn id="10" idx="6"/>
                <a:endCxn id="10" idx="2"/>
              </p:cNvCxnSpPr>
              <p:nvPr/>
            </p:nvCxnSpPr>
            <p:spPr>
              <a:xfrm flipH="1">
                <a:off x="6786584" y="4308711"/>
                <a:ext cx="43855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0" idx="0"/>
                <a:endCxn id="10" idx="4"/>
              </p:cNvCxnSpPr>
              <p:nvPr/>
            </p:nvCxnSpPr>
            <p:spPr>
              <a:xfrm>
                <a:off x="8979362" y="2180438"/>
                <a:ext cx="0" cy="425654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9" name="Picture 8" descr="http://findicons.com/files/icons/963/very_emotional_emoticons/128/128_8.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062376" y="3706367"/>
                <a:ext cx="713232" cy="71323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4" descr="http://findicons.com/files/icons/963/very_emotional_emoticons/128/128_25.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81156" y="3689196"/>
                <a:ext cx="713232" cy="713233"/>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6" descr="http://findicons.com/files/icons/963/very_emotional_emoticons/128/128_9.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80447" y="2358366"/>
                <a:ext cx="713232" cy="713233"/>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20" descr="http://findicons.com/files/icons/963/very_emotional_emoticons/128/128_10.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135316" y="2971800"/>
                <a:ext cx="713232" cy="71323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2" descr="http://findicons.com/files/icons/963/very_emotional_emoticons/128/128_19.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652629" y="3055924"/>
                <a:ext cx="713232" cy="713233"/>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6" descr="http://findicons.com/files/icons/963/very_emotional_emoticons/128/128_26.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778407" y="3960000"/>
                <a:ext cx="713232" cy="713233"/>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8" descr="http://findicons.com/files/icons/963/very_emotional_emoticons/128/128_27.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771938" y="2344297"/>
                <a:ext cx="713232" cy="713233"/>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2" descr="http://findicons.com/files/icons/963/very_emotional_emoticons/128/128_31.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976126" y="4736201"/>
                <a:ext cx="713232" cy="702416"/>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34" descr="http://findicons.com/files/icons/963/very_emotional_emoticons/128/128_7.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107303" y="3745468"/>
                <a:ext cx="713232" cy="713233"/>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36" descr="http://findicons.com/files/icons/963/very_emotional_emoticons/128/128_29.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6980447" y="4768189"/>
                <a:ext cx="713232" cy="713233"/>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extBox 18"/>
              <p:cNvSpPr txBox="1"/>
              <p:nvPr/>
            </p:nvSpPr>
            <p:spPr>
              <a:xfrm rot="5400000">
                <a:off x="5941670" y="4048214"/>
                <a:ext cx="1218154" cy="307777"/>
              </a:xfrm>
              <a:prstGeom prst="rect">
                <a:avLst/>
              </a:prstGeom>
              <a:noFill/>
            </p:spPr>
            <p:txBody>
              <a:bodyPr wrap="none" rtlCol="0">
                <a:spAutoFit/>
              </a:bodyPr>
              <a:lstStyle/>
              <a:p>
                <a:r>
                  <a:rPr lang="en-US" sz="1400" b="1" dirty="0"/>
                  <a:t>Very Negative</a:t>
                </a:r>
              </a:p>
            </p:txBody>
          </p:sp>
          <p:sp>
            <p:nvSpPr>
              <p:cNvPr id="20" name="TextBox 19"/>
              <p:cNvSpPr txBox="1"/>
              <p:nvPr/>
            </p:nvSpPr>
            <p:spPr>
              <a:xfrm rot="5400000">
                <a:off x="10953372" y="4126417"/>
                <a:ext cx="1147878" cy="307777"/>
              </a:xfrm>
              <a:prstGeom prst="rect">
                <a:avLst/>
              </a:prstGeom>
              <a:noFill/>
            </p:spPr>
            <p:txBody>
              <a:bodyPr wrap="none" rtlCol="0">
                <a:spAutoFit/>
              </a:bodyPr>
              <a:lstStyle/>
              <a:p>
                <a:r>
                  <a:rPr lang="en-US" sz="1400" b="1" dirty="0"/>
                  <a:t>Very Positive</a:t>
                </a:r>
              </a:p>
            </p:txBody>
          </p:sp>
          <p:sp>
            <p:nvSpPr>
              <p:cNvPr id="21" name="TextBox 20"/>
              <p:cNvSpPr txBox="1"/>
              <p:nvPr/>
            </p:nvSpPr>
            <p:spPr>
              <a:xfrm>
                <a:off x="8598633" y="1745195"/>
                <a:ext cx="1025730" cy="307777"/>
              </a:xfrm>
              <a:prstGeom prst="rect">
                <a:avLst/>
              </a:prstGeom>
              <a:noFill/>
            </p:spPr>
            <p:txBody>
              <a:bodyPr wrap="none" rtlCol="0">
                <a:spAutoFit/>
              </a:bodyPr>
              <a:lstStyle/>
              <a:p>
                <a:r>
                  <a:rPr lang="en-US" sz="1400" b="1" dirty="0"/>
                  <a:t>Very Active</a:t>
                </a:r>
              </a:p>
            </p:txBody>
          </p:sp>
          <p:sp>
            <p:nvSpPr>
              <p:cNvPr id="22" name="TextBox 21"/>
              <p:cNvSpPr txBox="1"/>
              <p:nvPr/>
            </p:nvSpPr>
            <p:spPr>
              <a:xfrm>
                <a:off x="8529691" y="6528248"/>
                <a:ext cx="1103957" cy="307777"/>
              </a:xfrm>
              <a:prstGeom prst="rect">
                <a:avLst/>
              </a:prstGeom>
              <a:noFill/>
            </p:spPr>
            <p:txBody>
              <a:bodyPr wrap="none" rtlCol="0">
                <a:spAutoFit/>
              </a:bodyPr>
              <a:lstStyle/>
              <a:p>
                <a:r>
                  <a:rPr lang="en-US" sz="1400" b="1" dirty="0"/>
                  <a:t>Very Passive</a:t>
                </a:r>
              </a:p>
            </p:txBody>
          </p:sp>
          <p:sp>
            <p:nvSpPr>
              <p:cNvPr id="23" name="Up-Down Arrow 22"/>
              <p:cNvSpPr/>
              <p:nvPr/>
            </p:nvSpPr>
            <p:spPr>
              <a:xfrm>
                <a:off x="11632032" y="2121475"/>
                <a:ext cx="548611" cy="4245662"/>
              </a:xfrm>
              <a:prstGeom prst="upDownArrow">
                <a:avLst/>
              </a:prstGeom>
              <a:solidFill>
                <a:srgbClr val="FFC000"/>
              </a:solidFill>
              <a:ln>
                <a:solidFill>
                  <a:srgbClr val="000000">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rgbClr val="000000"/>
                    </a:solidFill>
                    <a:effectLst>
                      <a:outerShdw blurRad="38100" dist="38100" dir="2700000" algn="tl">
                        <a:srgbClr val="000000">
                          <a:alpha val="43137"/>
                        </a:srgbClr>
                      </a:outerShdw>
                    </a:effectLst>
                  </a:rPr>
                  <a:t>Arousal</a:t>
                </a:r>
              </a:p>
            </p:txBody>
          </p:sp>
          <p:sp>
            <p:nvSpPr>
              <p:cNvPr id="24" name="Up-Down Arrow 23"/>
              <p:cNvSpPr/>
              <p:nvPr/>
            </p:nvSpPr>
            <p:spPr>
              <a:xfrm rot="16200000">
                <a:off x="8800314" y="4914937"/>
                <a:ext cx="548611" cy="4245662"/>
              </a:xfrm>
              <a:prstGeom prst="upDownArrow">
                <a:avLst/>
              </a:prstGeom>
              <a:solidFill>
                <a:srgbClr val="FFC000"/>
              </a:solidFill>
              <a:ln>
                <a:solidFill>
                  <a:srgbClr val="000000">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rgbClr val="000000"/>
                    </a:solidFill>
                    <a:effectLst>
                      <a:outerShdw blurRad="38100" dist="38100" dir="2700000" algn="tl">
                        <a:srgbClr val="000000">
                          <a:alpha val="43137"/>
                        </a:srgbClr>
                      </a:outerShdw>
                    </a:effectLst>
                  </a:rPr>
                  <a:t>Valence</a:t>
                </a:r>
              </a:p>
            </p:txBody>
          </p:sp>
          <p:sp>
            <p:nvSpPr>
              <p:cNvPr id="25" name="TextBox 24"/>
              <p:cNvSpPr txBox="1"/>
              <p:nvPr/>
            </p:nvSpPr>
            <p:spPr>
              <a:xfrm>
                <a:off x="7751279" y="2968823"/>
                <a:ext cx="624658" cy="307777"/>
              </a:xfrm>
              <a:prstGeom prst="rect">
                <a:avLst/>
              </a:prstGeom>
              <a:noFill/>
            </p:spPr>
            <p:txBody>
              <a:bodyPr wrap="none" rtlCol="0">
                <a:spAutoFit/>
              </a:bodyPr>
              <a:lstStyle/>
              <a:p>
                <a:r>
                  <a:rPr lang="en-US" sz="1400" b="1" dirty="0">
                    <a:solidFill>
                      <a:srgbClr val="000000"/>
                    </a:solidFill>
                  </a:rPr>
                  <a:t>Angry</a:t>
                </a:r>
              </a:p>
            </p:txBody>
          </p:sp>
          <p:sp>
            <p:nvSpPr>
              <p:cNvPr id="26" name="TextBox 25"/>
              <p:cNvSpPr txBox="1"/>
              <p:nvPr/>
            </p:nvSpPr>
            <p:spPr>
              <a:xfrm>
                <a:off x="8735516" y="4645223"/>
                <a:ext cx="744948" cy="307777"/>
              </a:xfrm>
              <a:prstGeom prst="rect">
                <a:avLst/>
              </a:prstGeom>
              <a:noFill/>
            </p:spPr>
            <p:txBody>
              <a:bodyPr wrap="none" rtlCol="0">
                <a:spAutoFit/>
              </a:bodyPr>
              <a:lstStyle/>
              <a:p>
                <a:r>
                  <a:rPr lang="en-US" sz="1400" b="1" dirty="0">
                    <a:solidFill>
                      <a:srgbClr val="000000"/>
                    </a:solidFill>
                  </a:rPr>
                  <a:t>Neutral</a:t>
                </a:r>
              </a:p>
            </p:txBody>
          </p:sp>
          <p:sp>
            <p:nvSpPr>
              <p:cNvPr id="27" name="TextBox 26"/>
              <p:cNvSpPr txBox="1"/>
              <p:nvPr/>
            </p:nvSpPr>
            <p:spPr>
              <a:xfrm>
                <a:off x="7456394" y="5117492"/>
                <a:ext cx="453970" cy="307777"/>
              </a:xfrm>
              <a:prstGeom prst="rect">
                <a:avLst/>
              </a:prstGeom>
              <a:noFill/>
            </p:spPr>
            <p:txBody>
              <a:bodyPr wrap="none" rtlCol="0">
                <a:spAutoFit/>
              </a:bodyPr>
              <a:lstStyle/>
              <a:p>
                <a:r>
                  <a:rPr lang="en-US" sz="1400" b="1" dirty="0">
                    <a:solidFill>
                      <a:srgbClr val="000000"/>
                    </a:solidFill>
                  </a:rPr>
                  <a:t>Sad</a:t>
                </a:r>
              </a:p>
            </p:txBody>
          </p:sp>
          <p:sp>
            <p:nvSpPr>
              <p:cNvPr id="28" name="TextBox 27"/>
              <p:cNvSpPr txBox="1"/>
              <p:nvPr/>
            </p:nvSpPr>
            <p:spPr>
              <a:xfrm>
                <a:off x="9820112" y="2912169"/>
                <a:ext cx="663002" cy="307777"/>
              </a:xfrm>
              <a:prstGeom prst="rect">
                <a:avLst/>
              </a:prstGeom>
              <a:noFill/>
            </p:spPr>
            <p:txBody>
              <a:bodyPr wrap="none" rtlCol="0">
                <a:spAutoFit/>
              </a:bodyPr>
              <a:lstStyle/>
              <a:p>
                <a:r>
                  <a:rPr lang="en-US" sz="1400" b="1" dirty="0">
                    <a:solidFill>
                      <a:srgbClr val="000000"/>
                    </a:solidFill>
                  </a:rPr>
                  <a:t>Happy</a:t>
                </a:r>
              </a:p>
            </p:txBody>
          </p:sp>
        </p:grpSp>
      </p:grpSp>
      <p:grpSp>
        <p:nvGrpSpPr>
          <p:cNvPr id="29" name="Group 28"/>
          <p:cNvGrpSpPr/>
          <p:nvPr/>
        </p:nvGrpSpPr>
        <p:grpSpPr>
          <a:xfrm>
            <a:off x="6630473" y="1638889"/>
            <a:ext cx="3456415" cy="3034196"/>
            <a:chOff x="6441789" y="2117138"/>
            <a:chExt cx="4089930" cy="3687694"/>
          </a:xfrm>
        </p:grpSpPr>
        <p:sp>
          <p:nvSpPr>
            <p:cNvPr id="30" name="Oval 29"/>
            <p:cNvSpPr/>
            <p:nvPr/>
          </p:nvSpPr>
          <p:spPr>
            <a:xfrm rot="969209">
              <a:off x="9600032" y="2134545"/>
              <a:ext cx="931687" cy="2464785"/>
            </a:xfrm>
            <a:prstGeom prst="ellipse">
              <a:avLst/>
            </a:prstGeom>
            <a:noFill/>
            <a:ln w="76200" cap="flat">
              <a:solidFill>
                <a:srgbClr val="1FED39"/>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endParaRPr kumimoji="0" lang="en-US" sz="4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31" name="Oval 30"/>
            <p:cNvSpPr/>
            <p:nvPr/>
          </p:nvSpPr>
          <p:spPr>
            <a:xfrm rot="19683617">
              <a:off x="6643873" y="2117138"/>
              <a:ext cx="2016100" cy="2499727"/>
            </a:xfrm>
            <a:prstGeom prst="ellipse">
              <a:avLst/>
            </a:prstGeom>
            <a:noFill/>
            <a:ln w="76200" cap="flat">
              <a:solidFill>
                <a:srgbClr val="1FED39"/>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endParaRPr kumimoji="0" lang="en-US" sz="4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32" name="Oval 31"/>
            <p:cNvSpPr/>
            <p:nvPr/>
          </p:nvSpPr>
          <p:spPr>
            <a:xfrm rot="14704814">
              <a:off x="7033274" y="3964174"/>
              <a:ext cx="1249173" cy="2432143"/>
            </a:xfrm>
            <a:prstGeom prst="ellipse">
              <a:avLst/>
            </a:prstGeom>
            <a:noFill/>
            <a:ln w="76200" cap="flat">
              <a:solidFill>
                <a:srgbClr val="1FED39"/>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endParaRPr kumimoji="0" lang="en-US" sz="4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33" name="Oval 32"/>
            <p:cNvSpPr/>
            <p:nvPr/>
          </p:nvSpPr>
          <p:spPr>
            <a:xfrm rot="20707207">
              <a:off x="8706141" y="3800245"/>
              <a:ext cx="865703" cy="950038"/>
            </a:xfrm>
            <a:prstGeom prst="ellipse">
              <a:avLst/>
            </a:prstGeom>
            <a:noFill/>
            <a:ln w="76200" cap="flat">
              <a:solidFill>
                <a:srgbClr val="1FED39"/>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endParaRPr kumimoji="0" lang="en-US" sz="4200" b="0" i="0" u="none" strike="noStrike" cap="none" spc="0" normalizeH="0" baseline="0" dirty="0">
                <a:ln>
                  <a:noFill/>
                </a:ln>
                <a:solidFill>
                  <a:srgbClr val="000000"/>
                </a:solidFill>
                <a:effectLst/>
                <a:uFillTx/>
                <a:latin typeface="Gill Sans"/>
                <a:ea typeface="Gill Sans"/>
                <a:cs typeface="Gill Sans"/>
                <a:sym typeface="Gill Sans"/>
              </a:endParaRPr>
            </a:p>
          </p:txBody>
        </p:sp>
      </p:grpSp>
    </p:spTree>
    <p:extLst>
      <p:ext uri="{BB962C8B-B14F-4D97-AF65-F5344CB8AC3E}">
        <p14:creationId xmlns:p14="http://schemas.microsoft.com/office/powerpoint/2010/main" val="163244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MSP-Podcast database</a:t>
            </a:r>
          </a:p>
        </p:txBody>
      </p:sp>
      <p:sp>
        <p:nvSpPr>
          <p:cNvPr id="4" name="Slide Number Placeholder 3"/>
          <p:cNvSpPr>
            <a:spLocks noGrp="1"/>
          </p:cNvSpPr>
          <p:nvPr>
            <p:ph type="sldNum" sz="quarter" idx="4294967295"/>
          </p:nvPr>
        </p:nvSpPr>
        <p:spPr>
          <a:xfrm>
            <a:off x="0" y="6616700"/>
            <a:ext cx="296863" cy="241300"/>
          </a:xfrm>
        </p:spPr>
        <p:txBody>
          <a:bodyPr/>
          <a:lstStyle/>
          <a:p>
            <a:pPr>
              <a:defRPr/>
            </a:pPr>
            <a:fld id="{DEF35F90-7AAC-4BEE-9D96-D86D0EE5B199}" type="slidenum">
              <a:rPr lang="en-US" altLang="en-US" smtClean="0"/>
              <a:pPr>
                <a:defRPr/>
              </a:pPr>
              <a:t>20</a:t>
            </a:fld>
            <a:endParaRPr lang="en-US" altLang="en-US"/>
          </a:p>
        </p:txBody>
      </p:sp>
      <p:sp>
        <p:nvSpPr>
          <p:cNvPr id="99" name="Shape 770"/>
          <p:cNvSpPr>
            <a:spLocks noGrp="1"/>
          </p:cNvSpPr>
          <p:nvPr>
            <p:ph type="body" sz="half" idx="4294967295"/>
          </p:nvPr>
        </p:nvSpPr>
        <p:spPr>
          <a:xfrm>
            <a:off x="0" y="3911600"/>
            <a:ext cx="11589745" cy="1857598"/>
          </a:xfrm>
          <a:prstGeom prst="rect">
            <a:avLst/>
          </a:prstGeom>
        </p:spPr>
        <p:txBody>
          <a:bodyPr>
            <a:normAutofit/>
          </a:bodyPr>
          <a:lstStyle/>
          <a:p>
            <a:pPr marL="587553" indent="-377712" defTabSz="604340">
              <a:defRPr sz="2800"/>
            </a:pPr>
            <a:r>
              <a:rPr dirty="0"/>
              <a:t>Collection of audio recordings</a:t>
            </a:r>
            <a:r>
              <a:rPr lang="en-US" baseline="30000" dirty="0"/>
              <a:t>[1]</a:t>
            </a:r>
            <a:r>
              <a:rPr dirty="0"/>
              <a:t> (Podcasts)</a:t>
            </a:r>
            <a:endParaRPr sz="1266" dirty="0"/>
          </a:p>
          <a:p>
            <a:pPr marL="847754" lvl="1" indent="-377712" defTabSz="604340">
              <a:defRPr sz="2800"/>
            </a:pPr>
            <a:r>
              <a:rPr sz="2000" dirty="0"/>
              <a:t>Naturalness and the diversity of emotions</a:t>
            </a:r>
            <a:endParaRPr lang="en-US" sz="2000" dirty="0"/>
          </a:p>
          <a:p>
            <a:pPr marL="847754" lvl="1" indent="-377712" defTabSz="604340">
              <a:defRPr sz="2800"/>
            </a:pPr>
            <a:r>
              <a:rPr lang="en-US" sz="2000" dirty="0"/>
              <a:t>Creative Commons copyright licenses</a:t>
            </a:r>
          </a:p>
          <a:p>
            <a:pPr marL="847754" lvl="1" indent="-377712" defTabSz="604340">
              <a:defRPr sz="2800"/>
            </a:pPr>
            <a:r>
              <a:rPr lang="en-US" sz="2000" dirty="0"/>
              <a:t>Duration between 2.75s – 11s</a:t>
            </a:r>
          </a:p>
          <a:p>
            <a:pPr marL="847754" lvl="1" indent="-377712" defTabSz="604340">
              <a:defRPr sz="2800"/>
            </a:pPr>
            <a:r>
              <a:rPr lang="en-US" sz="2000" dirty="0"/>
              <a:t>Perceptive evaluation of emotional content</a:t>
            </a:r>
          </a:p>
        </p:txBody>
      </p:sp>
      <p:grpSp>
        <p:nvGrpSpPr>
          <p:cNvPr id="7" name="Group 774"/>
          <p:cNvGrpSpPr/>
          <p:nvPr/>
        </p:nvGrpSpPr>
        <p:grpSpPr>
          <a:xfrm>
            <a:off x="3999269" y="1613909"/>
            <a:ext cx="708133" cy="573743"/>
            <a:chOff x="0" y="0"/>
            <a:chExt cx="1007121" cy="815989"/>
          </a:xfrm>
        </p:grpSpPr>
        <p:sp>
          <p:nvSpPr>
            <p:cNvPr id="8" name="Shape 772"/>
            <p:cNvSpPr/>
            <p:nvPr/>
          </p:nvSpPr>
          <p:spPr>
            <a:xfrm>
              <a:off x="0" y="0"/>
              <a:ext cx="1007121"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9" name="Shape 773"/>
            <p:cNvSpPr/>
            <p:nvPr/>
          </p:nvSpPr>
          <p:spPr>
            <a:xfrm>
              <a:off x="39832" y="115609"/>
              <a:ext cx="927457" cy="5847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Podcast Audio</a:t>
              </a:r>
            </a:p>
          </p:txBody>
        </p:sp>
      </p:grpSp>
      <p:sp>
        <p:nvSpPr>
          <p:cNvPr id="10" name="Shape 775"/>
          <p:cNvSpPr/>
          <p:nvPr/>
        </p:nvSpPr>
        <p:spPr>
          <a:xfrm>
            <a:off x="2513761" y="1194547"/>
            <a:ext cx="1358542" cy="238042"/>
          </a:xfrm>
          <a:prstGeom prst="rect">
            <a:avLst/>
          </a:prstGeom>
          <a:ln w="12700">
            <a:miter lim="400000"/>
          </a:ln>
          <a:extLst>
            <a:ext uri="{C572A759-6A51-4108-AA02-DFA0A04FC94B}">
              <ma14:wrappingTextBoxFlag xmlns:ma14="http://schemas.microsoft.com/office/mac/drawingml/2011/main" xmlns="" val="1"/>
            </a:ext>
          </a:extLst>
        </p:spPr>
        <p:txBody>
          <a:bodyPr wrap="none" lIns="32145" tIns="32145" rIns="32145" bIns="32145">
            <a:spAutoFit/>
          </a:bodyPr>
          <a:lstStyle>
            <a:lvl1pPr algn="l" defTabSz="914400">
              <a:defRPr sz="1600">
                <a:latin typeface="Calibri"/>
                <a:ea typeface="Calibri"/>
                <a:cs typeface="Calibri"/>
                <a:sym typeface="Calibri"/>
              </a:defRPr>
            </a:lvl1pPr>
          </a:lstStyle>
          <a:p>
            <a:r>
              <a:rPr sz="1125"/>
              <a:t>Audio sharing website</a:t>
            </a:r>
          </a:p>
        </p:txBody>
      </p:sp>
      <p:sp>
        <p:nvSpPr>
          <p:cNvPr id="11" name="Shape 776"/>
          <p:cNvSpPr/>
          <p:nvPr/>
        </p:nvSpPr>
        <p:spPr>
          <a:xfrm>
            <a:off x="3602557" y="1899920"/>
            <a:ext cx="396712" cy="861"/>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grpSp>
        <p:nvGrpSpPr>
          <p:cNvPr id="12" name="Group 779"/>
          <p:cNvGrpSpPr/>
          <p:nvPr/>
        </p:nvGrpSpPr>
        <p:grpSpPr>
          <a:xfrm>
            <a:off x="5104110" y="1613048"/>
            <a:ext cx="1148724" cy="573744"/>
            <a:chOff x="0" y="0"/>
            <a:chExt cx="1633740" cy="815989"/>
          </a:xfrm>
        </p:grpSpPr>
        <p:sp>
          <p:nvSpPr>
            <p:cNvPr id="13" name="Shape 777"/>
            <p:cNvSpPr/>
            <p:nvPr/>
          </p:nvSpPr>
          <p:spPr>
            <a:xfrm>
              <a:off x="0" y="0"/>
              <a:ext cx="1633740"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14" name="Shape 778"/>
            <p:cNvSpPr/>
            <p:nvPr/>
          </p:nvSpPr>
          <p:spPr>
            <a:xfrm>
              <a:off x="39832" y="115609"/>
              <a:ext cx="1554076"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16kHz, 16b PCM, Mono</a:t>
              </a:r>
            </a:p>
          </p:txBody>
        </p:sp>
      </p:grpSp>
      <p:sp>
        <p:nvSpPr>
          <p:cNvPr id="15" name="Shape 780"/>
          <p:cNvSpPr/>
          <p:nvPr/>
        </p:nvSpPr>
        <p:spPr>
          <a:xfrm>
            <a:off x="4707400" y="1899059"/>
            <a:ext cx="396712" cy="861"/>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grpSp>
        <p:nvGrpSpPr>
          <p:cNvPr id="16" name="Group 783"/>
          <p:cNvGrpSpPr/>
          <p:nvPr/>
        </p:nvGrpSpPr>
        <p:grpSpPr>
          <a:xfrm>
            <a:off x="6469450" y="1612187"/>
            <a:ext cx="813062" cy="573744"/>
            <a:chOff x="0" y="0"/>
            <a:chExt cx="1156353" cy="815989"/>
          </a:xfrm>
        </p:grpSpPr>
        <p:sp>
          <p:nvSpPr>
            <p:cNvPr id="17" name="Shape 781"/>
            <p:cNvSpPr/>
            <p:nvPr/>
          </p:nvSpPr>
          <p:spPr>
            <a:xfrm>
              <a:off x="0" y="0"/>
              <a:ext cx="115635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defRPr sz="1600">
                  <a:latin typeface="Calibri"/>
                  <a:ea typeface="Calibri"/>
                  <a:cs typeface="Calibri"/>
                  <a:sym typeface="Calibri"/>
                </a:defRPr>
              </a:pPr>
              <a:endParaRPr sz="1125"/>
            </a:p>
          </p:txBody>
        </p:sp>
        <p:sp>
          <p:nvSpPr>
            <p:cNvPr id="18" name="Shape 782"/>
            <p:cNvSpPr/>
            <p:nvPr/>
          </p:nvSpPr>
          <p:spPr>
            <a:xfrm>
              <a:off x="39834" y="238721"/>
              <a:ext cx="1076687" cy="3385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Diarization</a:t>
              </a:r>
            </a:p>
          </p:txBody>
        </p:sp>
      </p:grpSp>
      <p:sp>
        <p:nvSpPr>
          <p:cNvPr id="19" name="Shape 784"/>
          <p:cNvSpPr/>
          <p:nvPr/>
        </p:nvSpPr>
        <p:spPr>
          <a:xfrm flipV="1">
            <a:off x="6254946" y="1899059"/>
            <a:ext cx="214504" cy="1951"/>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grpSp>
        <p:nvGrpSpPr>
          <p:cNvPr id="20" name="Group 787"/>
          <p:cNvGrpSpPr/>
          <p:nvPr/>
        </p:nvGrpSpPr>
        <p:grpSpPr>
          <a:xfrm>
            <a:off x="8014883" y="1612187"/>
            <a:ext cx="936882" cy="573744"/>
            <a:chOff x="0" y="0"/>
            <a:chExt cx="1332453" cy="815989"/>
          </a:xfrm>
        </p:grpSpPr>
        <p:sp>
          <p:nvSpPr>
            <p:cNvPr id="21" name="Shape 785"/>
            <p:cNvSpPr/>
            <p:nvPr/>
          </p:nvSpPr>
          <p:spPr>
            <a:xfrm>
              <a:off x="0" y="0"/>
              <a:ext cx="133245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22" name="Shape 786"/>
            <p:cNvSpPr/>
            <p:nvPr/>
          </p:nvSpPr>
          <p:spPr>
            <a:xfrm>
              <a:off x="39832" y="238721"/>
              <a:ext cx="1252787" cy="3385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2.75s&lt;…&lt;11s</a:t>
              </a:r>
            </a:p>
          </p:txBody>
        </p:sp>
      </p:grpSp>
      <p:sp>
        <p:nvSpPr>
          <p:cNvPr id="23" name="Shape 788"/>
          <p:cNvSpPr/>
          <p:nvPr/>
        </p:nvSpPr>
        <p:spPr>
          <a:xfrm flipV="1">
            <a:off x="7282511" y="1899059"/>
            <a:ext cx="732373" cy="1951"/>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sp>
        <p:nvSpPr>
          <p:cNvPr id="24" name="Shape 789"/>
          <p:cNvSpPr/>
          <p:nvPr/>
        </p:nvSpPr>
        <p:spPr>
          <a:xfrm>
            <a:off x="7315215" y="1516936"/>
            <a:ext cx="675354" cy="411166"/>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1600">
                <a:latin typeface="Calibri"/>
                <a:ea typeface="Calibri"/>
                <a:cs typeface="Calibri"/>
                <a:sym typeface="Calibri"/>
              </a:defRPr>
            </a:lvl1pPr>
          </a:lstStyle>
          <a:p>
            <a:r>
              <a:rPr sz="1125" dirty="0"/>
              <a:t>Duration filter</a:t>
            </a:r>
          </a:p>
        </p:txBody>
      </p:sp>
      <p:grpSp>
        <p:nvGrpSpPr>
          <p:cNvPr id="25" name="Group 792"/>
          <p:cNvGrpSpPr/>
          <p:nvPr/>
        </p:nvGrpSpPr>
        <p:grpSpPr>
          <a:xfrm>
            <a:off x="8014883" y="2849442"/>
            <a:ext cx="936882" cy="573744"/>
            <a:chOff x="0" y="0"/>
            <a:chExt cx="1332453" cy="815989"/>
          </a:xfrm>
        </p:grpSpPr>
        <p:sp>
          <p:nvSpPr>
            <p:cNvPr id="26" name="Shape 790"/>
            <p:cNvSpPr/>
            <p:nvPr/>
          </p:nvSpPr>
          <p:spPr>
            <a:xfrm>
              <a:off x="0" y="0"/>
              <a:ext cx="133245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27" name="Shape 791"/>
            <p:cNvSpPr/>
            <p:nvPr/>
          </p:nvSpPr>
          <p:spPr>
            <a:xfrm>
              <a:off x="39832" y="115609"/>
              <a:ext cx="1252787"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High quality audio</a:t>
              </a:r>
            </a:p>
          </p:txBody>
        </p:sp>
      </p:grpSp>
      <p:grpSp>
        <p:nvGrpSpPr>
          <p:cNvPr id="28" name="Group 795"/>
          <p:cNvGrpSpPr/>
          <p:nvPr/>
        </p:nvGrpSpPr>
        <p:grpSpPr>
          <a:xfrm>
            <a:off x="6362218" y="2849442"/>
            <a:ext cx="936882" cy="573744"/>
            <a:chOff x="0" y="0"/>
            <a:chExt cx="1332453" cy="815989"/>
          </a:xfrm>
        </p:grpSpPr>
        <p:sp>
          <p:nvSpPr>
            <p:cNvPr id="29" name="Shape 793"/>
            <p:cNvSpPr/>
            <p:nvPr/>
          </p:nvSpPr>
          <p:spPr>
            <a:xfrm>
              <a:off x="0" y="0"/>
              <a:ext cx="133245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30" name="Shape 794"/>
            <p:cNvSpPr/>
            <p:nvPr/>
          </p:nvSpPr>
          <p:spPr>
            <a:xfrm>
              <a:off x="39832" y="115609"/>
              <a:ext cx="1252787"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Speech only audio</a:t>
              </a:r>
            </a:p>
          </p:txBody>
        </p:sp>
      </p:grpSp>
      <p:sp>
        <p:nvSpPr>
          <p:cNvPr id="31" name="Shape 796"/>
          <p:cNvSpPr/>
          <p:nvPr/>
        </p:nvSpPr>
        <p:spPr>
          <a:xfrm flipH="1">
            <a:off x="8479419" y="2185930"/>
            <a:ext cx="3904" cy="663512"/>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sp>
        <p:nvSpPr>
          <p:cNvPr id="32" name="Shape 797"/>
          <p:cNvSpPr/>
          <p:nvPr/>
        </p:nvSpPr>
        <p:spPr>
          <a:xfrm>
            <a:off x="8516801" y="2301512"/>
            <a:ext cx="675354" cy="238042"/>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1600">
                <a:latin typeface="Calibri"/>
                <a:ea typeface="Calibri"/>
                <a:cs typeface="Calibri"/>
                <a:sym typeface="Calibri"/>
              </a:defRPr>
            </a:lvl1pPr>
          </a:lstStyle>
          <a:p>
            <a:r>
              <a:rPr sz="1125" dirty="0"/>
              <a:t>SNR filter</a:t>
            </a:r>
          </a:p>
        </p:txBody>
      </p:sp>
      <p:sp>
        <p:nvSpPr>
          <p:cNvPr id="33" name="Shape 798"/>
          <p:cNvSpPr/>
          <p:nvPr/>
        </p:nvSpPr>
        <p:spPr>
          <a:xfrm>
            <a:off x="7347181" y="2707352"/>
            <a:ext cx="888002" cy="411166"/>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1600">
                <a:latin typeface="Calibri"/>
                <a:ea typeface="Calibri"/>
                <a:cs typeface="Calibri"/>
                <a:sym typeface="Calibri"/>
              </a:defRPr>
            </a:lvl1pPr>
          </a:lstStyle>
          <a:p>
            <a:r>
              <a:rPr sz="1125" dirty="0"/>
              <a:t>Music detection</a:t>
            </a:r>
          </a:p>
        </p:txBody>
      </p:sp>
      <p:sp>
        <p:nvSpPr>
          <p:cNvPr id="34" name="Shape 818"/>
          <p:cNvSpPr/>
          <p:nvPr/>
        </p:nvSpPr>
        <p:spPr>
          <a:xfrm>
            <a:off x="7307929" y="3136312"/>
            <a:ext cx="698025"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miter/>
            <a:tailEnd type="triangle"/>
          </a:ln>
        </p:spPr>
        <p:txBody>
          <a:bodyPr/>
          <a:lstStyle/>
          <a:p>
            <a:endParaRPr sz="1266"/>
          </a:p>
        </p:txBody>
      </p:sp>
      <p:pic>
        <p:nvPicPr>
          <p:cNvPr id="35" name="image19.png"/>
          <p:cNvPicPr>
            <a:picLocks noChangeAspect="1"/>
          </p:cNvPicPr>
          <p:nvPr/>
        </p:nvPicPr>
        <p:blipFill>
          <a:blip r:embed="rId2">
            <a:extLst/>
          </a:blip>
          <a:stretch>
            <a:fillRect/>
          </a:stretch>
        </p:blipFill>
        <p:spPr>
          <a:xfrm>
            <a:off x="2650864" y="1426285"/>
            <a:ext cx="949125" cy="949124"/>
          </a:xfrm>
          <a:prstGeom prst="rect">
            <a:avLst/>
          </a:prstGeom>
          <a:ln w="12700">
            <a:miter lim="400000"/>
          </a:ln>
        </p:spPr>
      </p:pic>
      <p:grpSp>
        <p:nvGrpSpPr>
          <p:cNvPr id="37" name="Group 804"/>
          <p:cNvGrpSpPr/>
          <p:nvPr/>
        </p:nvGrpSpPr>
        <p:grpSpPr>
          <a:xfrm>
            <a:off x="4275375" y="2850984"/>
            <a:ext cx="708134" cy="573744"/>
            <a:chOff x="0" y="0"/>
            <a:chExt cx="1007122" cy="815989"/>
          </a:xfrm>
        </p:grpSpPr>
        <p:sp>
          <p:nvSpPr>
            <p:cNvPr id="38" name="Shape 802"/>
            <p:cNvSpPr/>
            <p:nvPr/>
          </p:nvSpPr>
          <p:spPr>
            <a:xfrm>
              <a:off x="0" y="0"/>
              <a:ext cx="1007122"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39" name="Shape 803"/>
            <p:cNvSpPr/>
            <p:nvPr/>
          </p:nvSpPr>
          <p:spPr>
            <a:xfrm>
              <a:off x="39832" y="115611"/>
              <a:ext cx="927456"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dirty="0"/>
                <a:t>Emotion retrieval</a:t>
              </a:r>
            </a:p>
          </p:txBody>
        </p:sp>
      </p:grpSp>
      <p:sp>
        <p:nvSpPr>
          <p:cNvPr id="40" name="Shape 805"/>
          <p:cNvSpPr/>
          <p:nvPr/>
        </p:nvSpPr>
        <p:spPr>
          <a:xfrm flipH="1">
            <a:off x="6162044" y="3136313"/>
            <a:ext cx="200176" cy="2797"/>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grpSp>
        <p:nvGrpSpPr>
          <p:cNvPr id="41" name="Group 808"/>
          <p:cNvGrpSpPr/>
          <p:nvPr/>
        </p:nvGrpSpPr>
        <p:grpSpPr>
          <a:xfrm>
            <a:off x="3146545" y="2850984"/>
            <a:ext cx="835896" cy="573744"/>
            <a:chOff x="0" y="0"/>
            <a:chExt cx="1188828" cy="815989"/>
          </a:xfrm>
        </p:grpSpPr>
        <p:sp>
          <p:nvSpPr>
            <p:cNvPr id="42" name="Shape 806"/>
            <p:cNvSpPr/>
            <p:nvPr/>
          </p:nvSpPr>
          <p:spPr>
            <a:xfrm>
              <a:off x="0" y="0"/>
              <a:ext cx="1188828"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43" name="Shape 807"/>
            <p:cNvSpPr/>
            <p:nvPr/>
          </p:nvSpPr>
          <p:spPr>
            <a:xfrm>
              <a:off x="39834" y="115611"/>
              <a:ext cx="1109161"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Manual screening</a:t>
              </a:r>
            </a:p>
          </p:txBody>
        </p:sp>
      </p:grpSp>
      <p:sp>
        <p:nvSpPr>
          <p:cNvPr id="44" name="Shape 819"/>
          <p:cNvSpPr/>
          <p:nvPr/>
        </p:nvSpPr>
        <p:spPr>
          <a:xfrm>
            <a:off x="3991238" y="3137855"/>
            <a:ext cx="275207"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miter/>
            <a:tailEnd type="triangle"/>
          </a:ln>
        </p:spPr>
        <p:txBody>
          <a:bodyPr/>
          <a:lstStyle/>
          <a:p>
            <a:endParaRPr sz="1266"/>
          </a:p>
        </p:txBody>
      </p:sp>
      <p:grpSp>
        <p:nvGrpSpPr>
          <p:cNvPr id="45" name="Group 812"/>
          <p:cNvGrpSpPr/>
          <p:nvPr/>
        </p:nvGrpSpPr>
        <p:grpSpPr>
          <a:xfrm>
            <a:off x="5213302" y="2846963"/>
            <a:ext cx="948744" cy="584291"/>
            <a:chOff x="0" y="-7501"/>
            <a:chExt cx="1349323" cy="830989"/>
          </a:xfrm>
        </p:grpSpPr>
        <p:sp>
          <p:nvSpPr>
            <p:cNvPr id="46" name="Shape 810"/>
            <p:cNvSpPr/>
            <p:nvPr/>
          </p:nvSpPr>
          <p:spPr>
            <a:xfrm>
              <a:off x="0" y="0"/>
              <a:ext cx="134932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defRPr sz="1600">
                  <a:latin typeface="Calibri"/>
                  <a:ea typeface="Calibri"/>
                  <a:cs typeface="Calibri"/>
                  <a:sym typeface="Calibri"/>
                </a:defRPr>
              </a:pPr>
              <a:endParaRPr sz="1125"/>
            </a:p>
          </p:txBody>
        </p:sp>
        <p:sp>
          <p:nvSpPr>
            <p:cNvPr id="47" name="Shape 811"/>
            <p:cNvSpPr/>
            <p:nvPr/>
          </p:nvSpPr>
          <p:spPr>
            <a:xfrm>
              <a:off x="39834" y="-7501"/>
              <a:ext cx="1269657" cy="83098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Remove telephone quality</a:t>
              </a:r>
            </a:p>
          </p:txBody>
        </p:sp>
      </p:grpSp>
      <p:sp>
        <p:nvSpPr>
          <p:cNvPr id="48" name="Shape 820"/>
          <p:cNvSpPr/>
          <p:nvPr/>
        </p:nvSpPr>
        <p:spPr>
          <a:xfrm>
            <a:off x="4992540" y="3138285"/>
            <a:ext cx="211832" cy="2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8575">
            <a:solidFill>
              <a:srgbClr val="000000"/>
            </a:solidFill>
            <a:miter/>
            <a:tailEnd type="triangle"/>
          </a:ln>
        </p:spPr>
        <p:txBody>
          <a:bodyPr/>
          <a:lstStyle/>
          <a:p>
            <a:endParaRPr sz="1266"/>
          </a:p>
        </p:txBody>
      </p:sp>
      <p:grpSp>
        <p:nvGrpSpPr>
          <p:cNvPr id="49" name="Group 816"/>
          <p:cNvGrpSpPr/>
          <p:nvPr/>
        </p:nvGrpSpPr>
        <p:grpSpPr>
          <a:xfrm>
            <a:off x="2028172" y="2852237"/>
            <a:ext cx="835896" cy="573744"/>
            <a:chOff x="0" y="0"/>
            <a:chExt cx="1188828" cy="815989"/>
          </a:xfrm>
        </p:grpSpPr>
        <p:sp>
          <p:nvSpPr>
            <p:cNvPr id="50" name="Shape 814"/>
            <p:cNvSpPr/>
            <p:nvPr/>
          </p:nvSpPr>
          <p:spPr>
            <a:xfrm>
              <a:off x="0" y="0"/>
              <a:ext cx="1188828"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defRPr sz="1600">
                  <a:latin typeface="Calibri"/>
                  <a:ea typeface="Calibri"/>
                  <a:cs typeface="Calibri"/>
                  <a:sym typeface="Calibri"/>
                </a:defRPr>
              </a:pPr>
              <a:endParaRPr sz="1125"/>
            </a:p>
          </p:txBody>
        </p:sp>
        <p:sp>
          <p:nvSpPr>
            <p:cNvPr id="51" name="Shape 815"/>
            <p:cNvSpPr/>
            <p:nvPr/>
          </p:nvSpPr>
          <p:spPr>
            <a:xfrm>
              <a:off x="39834" y="115611"/>
              <a:ext cx="1109161"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Perceptual Evaluation</a:t>
              </a:r>
            </a:p>
          </p:txBody>
        </p:sp>
      </p:grpSp>
      <p:sp>
        <p:nvSpPr>
          <p:cNvPr id="52" name="Shape 817"/>
          <p:cNvSpPr/>
          <p:nvPr/>
        </p:nvSpPr>
        <p:spPr>
          <a:xfrm flipH="1">
            <a:off x="2853611" y="3139109"/>
            <a:ext cx="292936" cy="1"/>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sp>
        <p:nvSpPr>
          <p:cNvPr id="58" name="Shape 770"/>
          <p:cNvSpPr txBox="1">
            <a:spLocks/>
          </p:cNvSpPr>
          <p:nvPr/>
        </p:nvSpPr>
        <p:spPr bwMode="auto">
          <a:xfrm>
            <a:off x="1396765" y="5885163"/>
            <a:ext cx="8581818" cy="397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35719" tIns="35719" rIns="35719" bIns="35719" numCol="1" anchor="ctr" anchorCtr="0" compatLnSpc="1">
            <a:prstTxWarp prst="textNoShape">
              <a:avLst/>
            </a:prstTxWarp>
            <a:noAutofit/>
          </a:bodyPr>
          <a:lstStyle>
            <a:lvl1pPr marL="889000" indent="-571500" algn="l" defTabSz="584200" rtl="0" eaLnBrk="0" fontAlgn="base" hangingPunct="0">
              <a:spcBef>
                <a:spcPts val="2400"/>
              </a:spcBef>
              <a:spcAft>
                <a:spcPct val="0"/>
              </a:spcAft>
              <a:buClr>
                <a:srgbClr val="FF7C00"/>
              </a:buClr>
              <a:buSzPct val="171000"/>
              <a:buFontTx/>
              <a:buChar char="•"/>
              <a:defRPr sz="3400">
                <a:solidFill>
                  <a:schemeClr val="tx1"/>
                </a:solidFill>
                <a:latin typeface="Gill Sans"/>
                <a:ea typeface="Gill Sans"/>
                <a:cs typeface="Gill Sans"/>
                <a:sym typeface="Gill Sans"/>
              </a:defRPr>
            </a:lvl1pPr>
            <a:lvl2pPr marL="1333500" indent="-571500" algn="l" defTabSz="584200" rtl="0" eaLnBrk="0" fontAlgn="base" hangingPunct="0">
              <a:spcBef>
                <a:spcPts val="2400"/>
              </a:spcBef>
              <a:spcAft>
                <a:spcPct val="0"/>
              </a:spcAft>
              <a:buClr>
                <a:srgbClr val="00EC4A"/>
              </a:buClr>
              <a:buSzPct val="171000"/>
              <a:buFontTx/>
              <a:buChar char="•"/>
              <a:defRPr sz="3000">
                <a:solidFill>
                  <a:schemeClr val="tx1"/>
                </a:solidFill>
                <a:latin typeface="Gill Sans"/>
                <a:ea typeface="Gill Sans"/>
                <a:cs typeface="Gill Sans"/>
                <a:sym typeface="Gill Sans"/>
              </a:defRPr>
            </a:lvl2pPr>
            <a:lvl3pPr marL="1778000" indent="-571500" algn="l" defTabSz="584200" rtl="0" eaLnBrk="0" fontAlgn="base" hangingPunct="0">
              <a:spcBef>
                <a:spcPts val="2400"/>
              </a:spcBef>
              <a:spcAft>
                <a:spcPct val="0"/>
              </a:spcAft>
              <a:buClr>
                <a:srgbClr val="00EC4A"/>
              </a:buClr>
              <a:buSzPct val="171000"/>
              <a:buFontTx/>
              <a:buChar char="•"/>
              <a:defRPr sz="2800">
                <a:solidFill>
                  <a:schemeClr val="tx1"/>
                </a:solidFill>
                <a:latin typeface="Gill Sans"/>
                <a:ea typeface="Gill Sans"/>
                <a:cs typeface="Gill Sans"/>
                <a:sym typeface="Gill Sans"/>
              </a:defRPr>
            </a:lvl3pPr>
            <a:lvl4pPr marL="2222500" indent="-571500" algn="l" defTabSz="584200" rtl="0" eaLnBrk="0" fontAlgn="base" hangingPunct="0">
              <a:spcBef>
                <a:spcPts val="2400"/>
              </a:spcBef>
              <a:spcAft>
                <a:spcPct val="0"/>
              </a:spcAft>
              <a:buClr>
                <a:srgbClr val="00EC4A"/>
              </a:buClr>
              <a:buSzPct val="171000"/>
              <a:buFontTx/>
              <a:buChar char="•"/>
              <a:defRPr sz="2400">
                <a:solidFill>
                  <a:schemeClr val="tx1"/>
                </a:solidFill>
                <a:latin typeface="Gill Sans"/>
                <a:ea typeface="Gill Sans"/>
                <a:cs typeface="Gill Sans"/>
                <a:sym typeface="Gill Sans"/>
              </a:defRPr>
            </a:lvl4pPr>
            <a:lvl5pPr marL="2667000" indent="-571500" algn="l" defTabSz="584200" rtl="0" eaLnBrk="0" fontAlgn="base" hangingPunct="0">
              <a:spcBef>
                <a:spcPts val="2400"/>
              </a:spcBef>
              <a:spcAft>
                <a:spcPct val="0"/>
              </a:spcAft>
              <a:buClr>
                <a:srgbClr val="00EC4A"/>
              </a:buClr>
              <a:buSzPct val="171000"/>
              <a:buFontTx/>
              <a:buChar char="•"/>
              <a:defRPr sz="2200">
                <a:solidFill>
                  <a:schemeClr val="tx1"/>
                </a:solidFill>
                <a:latin typeface="Gill Sans"/>
                <a:ea typeface="Gill Sans"/>
                <a:cs typeface="Gill Sans"/>
                <a:sym typeface="Gill Sans"/>
              </a:defRPr>
            </a:lvl5pPr>
            <a:lvl6pPr marL="3124200" indent="-571500">
              <a:spcBef>
                <a:spcPts val="2400"/>
              </a:spcBef>
              <a:buSzPct val="171000"/>
              <a:buFont typeface="Gill Sans"/>
              <a:buChar char="•"/>
              <a:defRPr sz="4200">
                <a:latin typeface="Gill Sans"/>
                <a:ea typeface="Gill Sans"/>
                <a:cs typeface="Gill Sans"/>
                <a:sym typeface="Gill Sans"/>
              </a:defRPr>
            </a:lvl6pPr>
            <a:lvl7pPr marL="3581400" indent="-571500">
              <a:spcBef>
                <a:spcPts val="2400"/>
              </a:spcBef>
              <a:buSzPct val="171000"/>
              <a:buFont typeface="Gill Sans"/>
              <a:buChar char="•"/>
              <a:defRPr sz="4200">
                <a:latin typeface="Gill Sans"/>
                <a:ea typeface="Gill Sans"/>
                <a:cs typeface="Gill Sans"/>
                <a:sym typeface="Gill Sans"/>
              </a:defRPr>
            </a:lvl7pPr>
            <a:lvl8pPr marL="4038600" indent="-571500">
              <a:spcBef>
                <a:spcPts val="2400"/>
              </a:spcBef>
              <a:buSzPct val="171000"/>
              <a:buFont typeface="Gill Sans"/>
              <a:buChar char="•"/>
              <a:defRPr sz="4200">
                <a:latin typeface="Gill Sans"/>
                <a:ea typeface="Gill Sans"/>
                <a:cs typeface="Gill Sans"/>
                <a:sym typeface="Gill Sans"/>
              </a:defRPr>
            </a:lvl8pPr>
            <a:lvl9pPr marL="4495800" indent="-571500">
              <a:spcBef>
                <a:spcPts val="2400"/>
              </a:spcBef>
              <a:buSzPct val="171000"/>
              <a:buFont typeface="Gill Sans"/>
              <a:buChar char="•"/>
              <a:defRPr sz="4200">
                <a:latin typeface="Gill Sans"/>
                <a:ea typeface="Gill Sans"/>
                <a:cs typeface="Gill Sans"/>
                <a:sym typeface="Gill Sans"/>
              </a:defRPr>
            </a:lvl9pPr>
          </a:lstStyle>
          <a:p>
            <a:pPr marL="209841" indent="0" defTabSz="604340">
              <a:buNone/>
              <a:defRPr sz="2800"/>
            </a:pPr>
            <a:r>
              <a:rPr lang="en-US" sz="1125" dirty="0"/>
              <a:t>[1] Reza </a:t>
            </a:r>
            <a:r>
              <a:rPr lang="en-US" sz="1125" dirty="0" err="1"/>
              <a:t>Lotfian</a:t>
            </a:r>
            <a:r>
              <a:rPr lang="en-US" sz="1125" dirty="0"/>
              <a:t> and Carlos </a:t>
            </a:r>
            <a:r>
              <a:rPr lang="en-US" sz="1125" dirty="0" err="1"/>
              <a:t>Busso</a:t>
            </a:r>
            <a:r>
              <a:rPr lang="en-US" sz="1125" dirty="0"/>
              <a:t>, "Building naturalistic emotionally balanced speech corpus by retrieving emotional speech from existing podcast recordings," IEEE Transactions on Affective Computing</a:t>
            </a:r>
            <a:endParaRPr lang="en-US" sz="984" kern="0" dirty="0"/>
          </a:p>
        </p:txBody>
      </p:sp>
    </p:spTree>
    <p:extLst>
      <p:ext uri="{BB962C8B-B14F-4D97-AF65-F5344CB8AC3E}">
        <p14:creationId xmlns:p14="http://schemas.microsoft.com/office/powerpoint/2010/main" val="3613364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grpSp>
        <p:nvGrpSpPr>
          <p:cNvPr id="6" name="Group 774"/>
          <p:cNvGrpSpPr/>
          <p:nvPr/>
        </p:nvGrpSpPr>
        <p:grpSpPr>
          <a:xfrm>
            <a:off x="1900504" y="1493070"/>
            <a:ext cx="708133" cy="573743"/>
            <a:chOff x="0" y="0"/>
            <a:chExt cx="1007121" cy="815989"/>
          </a:xfrm>
        </p:grpSpPr>
        <p:sp>
          <p:nvSpPr>
            <p:cNvPr id="7" name="Shape 772"/>
            <p:cNvSpPr/>
            <p:nvPr/>
          </p:nvSpPr>
          <p:spPr>
            <a:xfrm>
              <a:off x="0" y="0"/>
              <a:ext cx="1007121"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8" name="Shape 773"/>
            <p:cNvSpPr/>
            <p:nvPr/>
          </p:nvSpPr>
          <p:spPr>
            <a:xfrm>
              <a:off x="39832" y="115609"/>
              <a:ext cx="927457" cy="5847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dirty="0"/>
                <a:t>Podcast Audio</a:t>
              </a:r>
            </a:p>
          </p:txBody>
        </p:sp>
      </p:grpSp>
      <p:grpSp>
        <p:nvGrpSpPr>
          <p:cNvPr id="9" name="Group 779"/>
          <p:cNvGrpSpPr/>
          <p:nvPr/>
        </p:nvGrpSpPr>
        <p:grpSpPr>
          <a:xfrm>
            <a:off x="3170807" y="1493070"/>
            <a:ext cx="1148724" cy="573744"/>
            <a:chOff x="0" y="0"/>
            <a:chExt cx="1633740" cy="815989"/>
          </a:xfrm>
        </p:grpSpPr>
        <p:sp>
          <p:nvSpPr>
            <p:cNvPr id="10" name="Shape 777"/>
            <p:cNvSpPr/>
            <p:nvPr/>
          </p:nvSpPr>
          <p:spPr>
            <a:xfrm>
              <a:off x="0" y="0"/>
              <a:ext cx="1633740"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11" name="Shape 778"/>
            <p:cNvSpPr/>
            <p:nvPr/>
          </p:nvSpPr>
          <p:spPr>
            <a:xfrm>
              <a:off x="39832" y="115609"/>
              <a:ext cx="1554076"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16kHz, 16b PCM, Mono</a:t>
              </a:r>
            </a:p>
          </p:txBody>
        </p:sp>
      </p:grpSp>
      <p:pic>
        <p:nvPicPr>
          <p:cNvPr id="12" name="image19.png"/>
          <p:cNvPicPr>
            <a:picLocks noChangeAspect="1"/>
          </p:cNvPicPr>
          <p:nvPr/>
        </p:nvPicPr>
        <p:blipFill>
          <a:blip r:embed="rId2">
            <a:extLst/>
          </a:blip>
          <a:stretch>
            <a:fillRect/>
          </a:stretch>
        </p:blipFill>
        <p:spPr>
          <a:xfrm>
            <a:off x="543390" y="1305380"/>
            <a:ext cx="949125" cy="949124"/>
          </a:xfrm>
          <a:prstGeom prst="rect">
            <a:avLst/>
          </a:prstGeom>
          <a:ln w="12700">
            <a:miter lim="400000"/>
          </a:ln>
        </p:spPr>
      </p:pic>
      <p:sp>
        <p:nvSpPr>
          <p:cNvPr id="13" name="Rounded Rectangle 12"/>
          <p:cNvSpPr/>
          <p:nvPr/>
        </p:nvSpPr>
        <p:spPr>
          <a:xfrm>
            <a:off x="426720" y="1278349"/>
            <a:ext cx="4093028" cy="10382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Shape 776"/>
          <p:cNvSpPr/>
          <p:nvPr/>
        </p:nvSpPr>
        <p:spPr>
          <a:xfrm>
            <a:off x="1464586" y="1766027"/>
            <a:ext cx="396712" cy="861"/>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sp>
        <p:nvSpPr>
          <p:cNvPr id="16" name="Shape 780"/>
          <p:cNvSpPr/>
          <p:nvPr/>
        </p:nvSpPr>
        <p:spPr>
          <a:xfrm>
            <a:off x="2691366" y="1797469"/>
            <a:ext cx="396712" cy="861"/>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sp>
        <p:nvSpPr>
          <p:cNvPr id="19" name="TextBox 18"/>
          <p:cNvSpPr txBox="1"/>
          <p:nvPr/>
        </p:nvSpPr>
        <p:spPr>
          <a:xfrm>
            <a:off x="104504" y="2579727"/>
            <a:ext cx="11451771"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Audio sharing websites</a:t>
            </a:r>
            <a:r>
              <a:rPr lang="en-US" dirty="0" smtClean="0"/>
              <a:t>: Collect podcasts from websites like soundcloud.com, archive.org, vimeo.com &amp; youtube.com with creative commons license. </a:t>
            </a:r>
          </a:p>
          <a:p>
            <a:pPr marL="285750" indent="-285750">
              <a:buFont typeface="Arial" panose="020B0604020202020204" pitchFamily="34" charset="0"/>
              <a:buChar char="•"/>
            </a:pPr>
            <a:r>
              <a:rPr lang="en-US" dirty="0" smtClean="0"/>
              <a:t>To increase the diversity of the corpus, we choose podcasts from different fields like entertainment, sports, politics, news, interviews,…etc.,</a:t>
            </a:r>
          </a:p>
          <a:p>
            <a:pPr marL="285750" indent="-285750">
              <a:buFont typeface="Arial" panose="020B0604020202020204" pitchFamily="34" charset="0"/>
              <a:buChar char="•"/>
            </a:pPr>
            <a:r>
              <a:rPr lang="en-US" dirty="0" smtClean="0"/>
              <a:t>Podcasts are converted to mono channel having 16KHz sampling rate and 16-bit PCM </a:t>
            </a:r>
            <a:endParaRPr lang="en-US" dirty="0"/>
          </a:p>
        </p:txBody>
      </p:sp>
    </p:spTree>
    <p:extLst>
      <p:ext uri="{BB962C8B-B14F-4D97-AF65-F5344CB8AC3E}">
        <p14:creationId xmlns:p14="http://schemas.microsoft.com/office/powerpoint/2010/main" val="679253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grpSp>
        <p:nvGrpSpPr>
          <p:cNvPr id="3" name="Group 783"/>
          <p:cNvGrpSpPr/>
          <p:nvPr/>
        </p:nvGrpSpPr>
        <p:grpSpPr>
          <a:xfrm>
            <a:off x="443101" y="1612187"/>
            <a:ext cx="813062" cy="573744"/>
            <a:chOff x="0" y="0"/>
            <a:chExt cx="1156353" cy="815989"/>
          </a:xfrm>
        </p:grpSpPr>
        <p:sp>
          <p:nvSpPr>
            <p:cNvPr id="4" name="Shape 781"/>
            <p:cNvSpPr/>
            <p:nvPr/>
          </p:nvSpPr>
          <p:spPr>
            <a:xfrm>
              <a:off x="0" y="0"/>
              <a:ext cx="115635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defRPr sz="1600">
                  <a:latin typeface="Calibri"/>
                  <a:ea typeface="Calibri"/>
                  <a:cs typeface="Calibri"/>
                  <a:sym typeface="Calibri"/>
                </a:defRPr>
              </a:pPr>
              <a:endParaRPr sz="1125"/>
            </a:p>
          </p:txBody>
        </p:sp>
        <p:sp>
          <p:nvSpPr>
            <p:cNvPr id="5" name="Shape 782"/>
            <p:cNvSpPr/>
            <p:nvPr/>
          </p:nvSpPr>
          <p:spPr>
            <a:xfrm>
              <a:off x="39834" y="238721"/>
              <a:ext cx="1076687" cy="3385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Diarization</a:t>
              </a:r>
            </a:p>
          </p:txBody>
        </p:sp>
      </p:grpSp>
      <p:grpSp>
        <p:nvGrpSpPr>
          <p:cNvPr id="6" name="Group 787"/>
          <p:cNvGrpSpPr/>
          <p:nvPr/>
        </p:nvGrpSpPr>
        <p:grpSpPr>
          <a:xfrm>
            <a:off x="1988534" y="1612187"/>
            <a:ext cx="936882" cy="573744"/>
            <a:chOff x="0" y="0"/>
            <a:chExt cx="1332453" cy="815989"/>
          </a:xfrm>
        </p:grpSpPr>
        <p:sp>
          <p:nvSpPr>
            <p:cNvPr id="7" name="Shape 785"/>
            <p:cNvSpPr/>
            <p:nvPr/>
          </p:nvSpPr>
          <p:spPr>
            <a:xfrm>
              <a:off x="0" y="0"/>
              <a:ext cx="133245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8" name="Shape 786"/>
            <p:cNvSpPr/>
            <p:nvPr/>
          </p:nvSpPr>
          <p:spPr>
            <a:xfrm>
              <a:off x="39832" y="238721"/>
              <a:ext cx="1252787" cy="3385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2.75s&lt;…&lt;11s</a:t>
              </a:r>
            </a:p>
          </p:txBody>
        </p:sp>
      </p:grpSp>
      <p:sp>
        <p:nvSpPr>
          <p:cNvPr id="9" name="Shape 789"/>
          <p:cNvSpPr/>
          <p:nvPr/>
        </p:nvSpPr>
        <p:spPr>
          <a:xfrm>
            <a:off x="1341187" y="1574455"/>
            <a:ext cx="675354" cy="411166"/>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1600">
                <a:latin typeface="Calibri"/>
                <a:ea typeface="Calibri"/>
                <a:cs typeface="Calibri"/>
                <a:sym typeface="Calibri"/>
              </a:defRPr>
            </a:lvl1pPr>
          </a:lstStyle>
          <a:p>
            <a:r>
              <a:rPr sz="1125"/>
              <a:t>Duration filter</a:t>
            </a:r>
          </a:p>
        </p:txBody>
      </p:sp>
      <p:sp>
        <p:nvSpPr>
          <p:cNvPr id="10" name="Shape 784"/>
          <p:cNvSpPr/>
          <p:nvPr/>
        </p:nvSpPr>
        <p:spPr>
          <a:xfrm>
            <a:off x="1284170" y="1985621"/>
            <a:ext cx="661852" cy="590"/>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sp>
        <p:nvSpPr>
          <p:cNvPr id="11" name="TextBox 10"/>
          <p:cNvSpPr txBox="1"/>
          <p:nvPr/>
        </p:nvSpPr>
        <p:spPr>
          <a:xfrm>
            <a:off x="365760" y="2508069"/>
            <a:ext cx="11617234"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Podcast lengths vary and some have multiple speakers, to have short segments (between 2.75s and 11s) with single speaker per segment, we diarize the podcasts.</a:t>
            </a:r>
          </a:p>
          <a:p>
            <a:pPr marL="285750" indent="-285750">
              <a:buFont typeface="Arial" panose="020B0604020202020204" pitchFamily="34" charset="0"/>
              <a:buChar char="•"/>
            </a:pPr>
            <a:r>
              <a:rPr lang="en-US" b="1" dirty="0" err="1" smtClean="0"/>
              <a:t>Diarization</a:t>
            </a:r>
            <a:r>
              <a:rPr lang="en-US" b="1" dirty="0" smtClean="0"/>
              <a:t> tool</a:t>
            </a:r>
            <a:r>
              <a:rPr lang="en-US" dirty="0" smtClean="0"/>
              <a:t>: videoindexer.ai  </a:t>
            </a:r>
          </a:p>
          <a:p>
            <a:pPr marL="285750" indent="-285750">
              <a:buFont typeface="Arial" panose="020B0604020202020204" pitchFamily="34" charset="0"/>
              <a:buChar char="•"/>
            </a:pPr>
            <a:r>
              <a:rPr lang="en-US" dirty="0" smtClean="0"/>
              <a:t>This </a:t>
            </a:r>
            <a:r>
              <a:rPr lang="en-US" dirty="0" err="1" smtClean="0"/>
              <a:t>diarization</a:t>
            </a:r>
            <a:r>
              <a:rPr lang="en-US" dirty="0" smtClean="0"/>
              <a:t> tool gives information about speaker IDs, transcripts for the audios and percentage of different categorical emotional content.</a:t>
            </a:r>
          </a:p>
          <a:p>
            <a:pPr marL="285750" indent="-285750">
              <a:buFont typeface="Arial" panose="020B0604020202020204" pitchFamily="34" charset="0"/>
              <a:buChar char="•"/>
            </a:pPr>
            <a:r>
              <a:rPr lang="en-US" dirty="0" smtClean="0"/>
              <a:t>The </a:t>
            </a:r>
            <a:r>
              <a:rPr lang="en-US" dirty="0" err="1" smtClean="0"/>
              <a:t>diarization</a:t>
            </a:r>
            <a:r>
              <a:rPr lang="en-US" dirty="0" smtClean="0"/>
              <a:t> helps to segment the podcasts into short chunks of length between 2.75s and 11s with single speaker per segment.</a:t>
            </a:r>
            <a:endParaRPr lang="en-US" dirty="0"/>
          </a:p>
        </p:txBody>
      </p:sp>
      <p:sp>
        <p:nvSpPr>
          <p:cNvPr id="12" name="Rounded Rectangle 11"/>
          <p:cNvSpPr/>
          <p:nvPr/>
        </p:nvSpPr>
        <p:spPr>
          <a:xfrm>
            <a:off x="235131" y="1379938"/>
            <a:ext cx="2969623" cy="10382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91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grpSp>
        <p:nvGrpSpPr>
          <p:cNvPr id="3" name="Group 792"/>
          <p:cNvGrpSpPr/>
          <p:nvPr/>
        </p:nvGrpSpPr>
        <p:grpSpPr>
          <a:xfrm>
            <a:off x="3599617" y="2013401"/>
            <a:ext cx="936882" cy="573744"/>
            <a:chOff x="0" y="0"/>
            <a:chExt cx="1332453" cy="815989"/>
          </a:xfrm>
        </p:grpSpPr>
        <p:sp>
          <p:nvSpPr>
            <p:cNvPr id="4" name="Shape 790"/>
            <p:cNvSpPr/>
            <p:nvPr/>
          </p:nvSpPr>
          <p:spPr>
            <a:xfrm>
              <a:off x="0" y="0"/>
              <a:ext cx="133245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5" name="Shape 791"/>
            <p:cNvSpPr/>
            <p:nvPr/>
          </p:nvSpPr>
          <p:spPr>
            <a:xfrm>
              <a:off x="39832" y="115609"/>
              <a:ext cx="1252787"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High quality audio</a:t>
              </a:r>
            </a:p>
          </p:txBody>
        </p:sp>
      </p:grpSp>
      <p:grpSp>
        <p:nvGrpSpPr>
          <p:cNvPr id="6" name="Group 795"/>
          <p:cNvGrpSpPr/>
          <p:nvPr/>
        </p:nvGrpSpPr>
        <p:grpSpPr>
          <a:xfrm>
            <a:off x="1946952" y="2013401"/>
            <a:ext cx="936882" cy="573744"/>
            <a:chOff x="0" y="0"/>
            <a:chExt cx="1332453" cy="815989"/>
          </a:xfrm>
        </p:grpSpPr>
        <p:sp>
          <p:nvSpPr>
            <p:cNvPr id="7" name="Shape 793"/>
            <p:cNvSpPr/>
            <p:nvPr/>
          </p:nvSpPr>
          <p:spPr>
            <a:xfrm>
              <a:off x="0" y="0"/>
              <a:ext cx="133245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8" name="Shape 794"/>
            <p:cNvSpPr/>
            <p:nvPr/>
          </p:nvSpPr>
          <p:spPr>
            <a:xfrm>
              <a:off x="39832" y="115609"/>
              <a:ext cx="1252787"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Speech only audio</a:t>
              </a:r>
            </a:p>
          </p:txBody>
        </p:sp>
      </p:grpSp>
      <p:sp>
        <p:nvSpPr>
          <p:cNvPr id="9" name="Shape 796"/>
          <p:cNvSpPr/>
          <p:nvPr/>
        </p:nvSpPr>
        <p:spPr>
          <a:xfrm flipH="1">
            <a:off x="4064153" y="1349889"/>
            <a:ext cx="3904" cy="663512"/>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sp>
        <p:nvSpPr>
          <p:cNvPr id="10" name="Shape 798"/>
          <p:cNvSpPr/>
          <p:nvPr/>
        </p:nvSpPr>
        <p:spPr>
          <a:xfrm>
            <a:off x="2931915" y="1871311"/>
            <a:ext cx="888002" cy="411166"/>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1600">
                <a:latin typeface="Calibri"/>
                <a:ea typeface="Calibri"/>
                <a:cs typeface="Calibri"/>
                <a:sym typeface="Calibri"/>
              </a:defRPr>
            </a:lvl1pPr>
          </a:lstStyle>
          <a:p>
            <a:r>
              <a:rPr sz="1125" dirty="0"/>
              <a:t>Music detection</a:t>
            </a:r>
          </a:p>
        </p:txBody>
      </p:sp>
      <p:sp>
        <p:nvSpPr>
          <p:cNvPr id="11" name="Shape 818"/>
          <p:cNvSpPr/>
          <p:nvPr/>
        </p:nvSpPr>
        <p:spPr>
          <a:xfrm>
            <a:off x="2892663" y="2300271"/>
            <a:ext cx="698025"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miter/>
            <a:tailEnd type="triangle"/>
          </a:ln>
        </p:spPr>
        <p:txBody>
          <a:bodyPr/>
          <a:lstStyle/>
          <a:p>
            <a:endParaRPr sz="1266"/>
          </a:p>
        </p:txBody>
      </p:sp>
      <p:grpSp>
        <p:nvGrpSpPr>
          <p:cNvPr id="12" name="Group 812"/>
          <p:cNvGrpSpPr/>
          <p:nvPr/>
        </p:nvGrpSpPr>
        <p:grpSpPr>
          <a:xfrm>
            <a:off x="798036" y="2010922"/>
            <a:ext cx="948744" cy="584291"/>
            <a:chOff x="0" y="-7501"/>
            <a:chExt cx="1349323" cy="830989"/>
          </a:xfrm>
        </p:grpSpPr>
        <p:sp>
          <p:nvSpPr>
            <p:cNvPr id="13" name="Shape 810"/>
            <p:cNvSpPr/>
            <p:nvPr/>
          </p:nvSpPr>
          <p:spPr>
            <a:xfrm>
              <a:off x="0" y="0"/>
              <a:ext cx="1349323"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defRPr sz="1600">
                  <a:latin typeface="Calibri"/>
                  <a:ea typeface="Calibri"/>
                  <a:cs typeface="Calibri"/>
                  <a:sym typeface="Calibri"/>
                </a:defRPr>
              </a:pPr>
              <a:endParaRPr sz="1125"/>
            </a:p>
          </p:txBody>
        </p:sp>
        <p:sp>
          <p:nvSpPr>
            <p:cNvPr id="14" name="Shape 811"/>
            <p:cNvSpPr/>
            <p:nvPr/>
          </p:nvSpPr>
          <p:spPr>
            <a:xfrm>
              <a:off x="39834" y="-7501"/>
              <a:ext cx="1269657" cy="83098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Remove telephone quality</a:t>
              </a:r>
            </a:p>
          </p:txBody>
        </p:sp>
      </p:grpSp>
      <p:sp>
        <p:nvSpPr>
          <p:cNvPr id="15" name="Shape 818"/>
          <p:cNvSpPr/>
          <p:nvPr/>
        </p:nvSpPr>
        <p:spPr>
          <a:xfrm flipV="1">
            <a:off x="1712841" y="2277411"/>
            <a:ext cx="219877" cy="45719"/>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miter/>
            <a:tailEnd type="triangle"/>
          </a:ln>
        </p:spPr>
        <p:txBody>
          <a:bodyPr/>
          <a:lstStyle/>
          <a:p>
            <a:endParaRPr sz="1266"/>
          </a:p>
        </p:txBody>
      </p:sp>
      <p:sp>
        <p:nvSpPr>
          <p:cNvPr id="16" name="TextBox 15"/>
          <p:cNvSpPr txBox="1"/>
          <p:nvPr/>
        </p:nvSpPr>
        <p:spPr>
          <a:xfrm>
            <a:off x="3241675" y="1039455"/>
            <a:ext cx="1696085" cy="369332"/>
          </a:xfrm>
          <a:prstGeom prst="rect">
            <a:avLst/>
          </a:prstGeom>
          <a:noFill/>
        </p:spPr>
        <p:txBody>
          <a:bodyPr wrap="square" rtlCol="0">
            <a:spAutoFit/>
          </a:bodyPr>
          <a:lstStyle/>
          <a:p>
            <a:r>
              <a:rPr lang="en-US" dirty="0" smtClean="0"/>
              <a:t>After </a:t>
            </a:r>
            <a:r>
              <a:rPr lang="en-US" dirty="0" err="1" smtClean="0"/>
              <a:t>diarization</a:t>
            </a:r>
            <a:endParaRPr lang="en-US" dirty="0"/>
          </a:p>
        </p:txBody>
      </p:sp>
      <p:sp>
        <p:nvSpPr>
          <p:cNvPr id="17" name="Rounded Rectangle 16"/>
          <p:cNvSpPr/>
          <p:nvPr/>
        </p:nvSpPr>
        <p:spPr>
          <a:xfrm>
            <a:off x="670560" y="1804009"/>
            <a:ext cx="4093028" cy="10382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Shape 797"/>
          <p:cNvSpPr/>
          <p:nvPr/>
        </p:nvSpPr>
        <p:spPr>
          <a:xfrm>
            <a:off x="4089717" y="1443603"/>
            <a:ext cx="675354" cy="238042"/>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1600">
                <a:latin typeface="Calibri"/>
                <a:ea typeface="Calibri"/>
                <a:cs typeface="Calibri"/>
                <a:sym typeface="Calibri"/>
              </a:defRPr>
            </a:lvl1pPr>
          </a:lstStyle>
          <a:p>
            <a:r>
              <a:rPr sz="1125" dirty="0"/>
              <a:t>SNR filter</a:t>
            </a:r>
          </a:p>
        </p:txBody>
      </p:sp>
      <p:sp>
        <p:nvSpPr>
          <p:cNvPr id="20" name="TextBox 19"/>
          <p:cNvSpPr txBox="1"/>
          <p:nvPr/>
        </p:nvSpPr>
        <p:spPr>
          <a:xfrm>
            <a:off x="322217" y="3152503"/>
            <a:ext cx="1162594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After </a:t>
            </a:r>
            <a:r>
              <a:rPr lang="en-US" dirty="0" err="1" smtClean="0"/>
              <a:t>diarization</a:t>
            </a:r>
            <a:r>
              <a:rPr lang="en-US" dirty="0" smtClean="0"/>
              <a:t>, we pass the segments through a filtering pipeline.</a:t>
            </a:r>
          </a:p>
          <a:p>
            <a:pPr marL="285750" indent="-285750">
              <a:buFont typeface="Arial" panose="020B0604020202020204" pitchFamily="34" charset="0"/>
              <a:buChar char="•"/>
            </a:pPr>
            <a:r>
              <a:rPr lang="en-US" dirty="0" smtClean="0"/>
              <a:t>At first, we filter out the segments with background noise, silent samples and bad quality audios by looking at the SNR of the audio signals.</a:t>
            </a:r>
          </a:p>
          <a:p>
            <a:pPr marL="285750" indent="-285750">
              <a:buFont typeface="Arial" panose="020B0604020202020204" pitchFamily="34" charset="0"/>
              <a:buChar char="•"/>
            </a:pPr>
            <a:r>
              <a:rPr lang="en-US" dirty="0" smtClean="0"/>
              <a:t>The bad quality samples are often with low energy (less than 8KHz, 4KHz telephone), which are removed by putting a threshold on the SNR value at 20dB.</a:t>
            </a:r>
          </a:p>
          <a:p>
            <a:pPr marL="285750" indent="-285750">
              <a:buFont typeface="Arial" panose="020B0604020202020204" pitchFamily="34" charset="0"/>
              <a:buChar char="•"/>
            </a:pPr>
            <a:r>
              <a:rPr lang="en-US" dirty="0" smtClean="0"/>
              <a:t>The </a:t>
            </a:r>
            <a:r>
              <a:rPr lang="en-US" dirty="0" err="1" smtClean="0"/>
              <a:t>diarization</a:t>
            </a:r>
            <a:r>
              <a:rPr lang="en-US" dirty="0" smtClean="0"/>
              <a:t> tool cannot distinguish between clean and noisy or speech with music, so we use a SVM </a:t>
            </a:r>
            <a:r>
              <a:rPr lang="en-US" dirty="0"/>
              <a:t>classifier to detect music by analyzing the spectrum of the audio signal represented by </a:t>
            </a:r>
            <a:r>
              <a:rPr lang="en-US" dirty="0" err="1"/>
              <a:t>pyknogram</a:t>
            </a:r>
            <a:r>
              <a:rPr lang="en-US" dirty="0"/>
              <a:t> </a:t>
            </a:r>
            <a:r>
              <a:rPr lang="en-US" dirty="0" smtClean="0"/>
              <a:t>patterns.</a:t>
            </a:r>
            <a:endParaRPr lang="en-US" dirty="0"/>
          </a:p>
        </p:txBody>
      </p:sp>
    </p:spTree>
    <p:extLst>
      <p:ext uri="{BB962C8B-B14F-4D97-AF65-F5344CB8AC3E}">
        <p14:creationId xmlns:p14="http://schemas.microsoft.com/office/powerpoint/2010/main" val="174881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a:t>
            </a:r>
            <a:endParaRPr lang="en-US" dirty="0"/>
          </a:p>
        </p:txBody>
      </p:sp>
      <p:grpSp>
        <p:nvGrpSpPr>
          <p:cNvPr id="3" name="Group 804"/>
          <p:cNvGrpSpPr/>
          <p:nvPr/>
        </p:nvGrpSpPr>
        <p:grpSpPr>
          <a:xfrm>
            <a:off x="3030041" y="1579531"/>
            <a:ext cx="708134" cy="573744"/>
            <a:chOff x="0" y="0"/>
            <a:chExt cx="1007122" cy="815989"/>
          </a:xfrm>
        </p:grpSpPr>
        <p:sp>
          <p:nvSpPr>
            <p:cNvPr id="4" name="Shape 802"/>
            <p:cNvSpPr/>
            <p:nvPr/>
          </p:nvSpPr>
          <p:spPr>
            <a:xfrm>
              <a:off x="0" y="0"/>
              <a:ext cx="1007122"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5" name="Shape 803"/>
            <p:cNvSpPr/>
            <p:nvPr/>
          </p:nvSpPr>
          <p:spPr>
            <a:xfrm>
              <a:off x="39832" y="115611"/>
              <a:ext cx="927456"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dirty="0"/>
                <a:t>Emotion retrieval</a:t>
              </a:r>
            </a:p>
          </p:txBody>
        </p:sp>
      </p:grpSp>
      <p:grpSp>
        <p:nvGrpSpPr>
          <p:cNvPr id="6" name="Group 808"/>
          <p:cNvGrpSpPr/>
          <p:nvPr/>
        </p:nvGrpSpPr>
        <p:grpSpPr>
          <a:xfrm>
            <a:off x="1901211" y="1579531"/>
            <a:ext cx="835896" cy="573744"/>
            <a:chOff x="0" y="0"/>
            <a:chExt cx="1188828" cy="815989"/>
          </a:xfrm>
        </p:grpSpPr>
        <p:sp>
          <p:nvSpPr>
            <p:cNvPr id="7" name="Shape 806"/>
            <p:cNvSpPr/>
            <p:nvPr/>
          </p:nvSpPr>
          <p:spPr>
            <a:xfrm>
              <a:off x="0" y="0"/>
              <a:ext cx="1188828"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endParaRPr sz="1266"/>
            </a:p>
          </p:txBody>
        </p:sp>
        <p:sp>
          <p:nvSpPr>
            <p:cNvPr id="8" name="Shape 807"/>
            <p:cNvSpPr/>
            <p:nvPr/>
          </p:nvSpPr>
          <p:spPr>
            <a:xfrm>
              <a:off x="39834" y="115611"/>
              <a:ext cx="1109161"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Manual screening</a:t>
              </a:r>
            </a:p>
          </p:txBody>
        </p:sp>
      </p:grpSp>
      <p:grpSp>
        <p:nvGrpSpPr>
          <p:cNvPr id="9" name="Group 816"/>
          <p:cNvGrpSpPr/>
          <p:nvPr/>
        </p:nvGrpSpPr>
        <p:grpSpPr>
          <a:xfrm>
            <a:off x="782838" y="1580784"/>
            <a:ext cx="835896" cy="573744"/>
            <a:chOff x="0" y="0"/>
            <a:chExt cx="1188828" cy="815989"/>
          </a:xfrm>
        </p:grpSpPr>
        <p:sp>
          <p:nvSpPr>
            <p:cNvPr id="10" name="Shape 814"/>
            <p:cNvSpPr/>
            <p:nvPr/>
          </p:nvSpPr>
          <p:spPr>
            <a:xfrm>
              <a:off x="0" y="0"/>
              <a:ext cx="1188828" cy="815989"/>
            </a:xfrm>
            <a:prstGeom prst="roundRect">
              <a:avLst>
                <a:gd name="adj" fmla="val 16667"/>
              </a:avLst>
            </a:prstGeom>
            <a:noFill/>
            <a:ln w="25400" cap="flat">
              <a:solidFill>
                <a:srgbClr val="000000"/>
              </a:solidFill>
              <a:prstDash val="solid"/>
              <a:miter lim="800000"/>
            </a:ln>
            <a:effectLst/>
          </p:spPr>
          <p:txBody>
            <a:bodyPr wrap="square" lIns="32145" tIns="32145" rIns="32145" bIns="32145" numCol="1" anchor="ctr">
              <a:noAutofit/>
            </a:bodyPr>
            <a:lstStyle/>
            <a:p>
              <a:pPr defTabSz="642915">
                <a:defRPr sz="1600">
                  <a:latin typeface="Calibri"/>
                  <a:ea typeface="Calibri"/>
                  <a:cs typeface="Calibri"/>
                  <a:sym typeface="Calibri"/>
                </a:defRPr>
              </a:pPr>
              <a:endParaRPr sz="1125"/>
            </a:p>
          </p:txBody>
        </p:sp>
        <p:sp>
          <p:nvSpPr>
            <p:cNvPr id="11" name="Shape 815"/>
            <p:cNvSpPr/>
            <p:nvPr/>
          </p:nvSpPr>
          <p:spPr>
            <a:xfrm>
              <a:off x="39834" y="115611"/>
              <a:ext cx="1109161" cy="584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2145" tIns="32145" rIns="32145" bIns="32145" numCol="1" anchor="ctr">
              <a:spAutoFit/>
            </a:bodyPr>
            <a:lstStyle>
              <a:lvl1pPr defTabSz="914400">
                <a:defRPr sz="1600">
                  <a:latin typeface="Calibri"/>
                  <a:ea typeface="Calibri"/>
                  <a:cs typeface="Calibri"/>
                  <a:sym typeface="Calibri"/>
                </a:defRPr>
              </a:lvl1pPr>
            </a:lstStyle>
            <a:p>
              <a:r>
                <a:rPr sz="1125"/>
                <a:t>Perceptual Evaluation</a:t>
              </a:r>
            </a:p>
          </p:txBody>
        </p:sp>
      </p:grpSp>
      <p:sp>
        <p:nvSpPr>
          <p:cNvPr id="12" name="Shape 819"/>
          <p:cNvSpPr/>
          <p:nvPr/>
        </p:nvSpPr>
        <p:spPr>
          <a:xfrm>
            <a:off x="2745920" y="1866398"/>
            <a:ext cx="275207"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miter/>
            <a:tailEnd type="triangle"/>
          </a:ln>
        </p:spPr>
        <p:txBody>
          <a:bodyPr/>
          <a:lstStyle/>
          <a:p>
            <a:endParaRPr sz="1266"/>
          </a:p>
        </p:txBody>
      </p:sp>
      <p:sp>
        <p:nvSpPr>
          <p:cNvPr id="13" name="Shape 817"/>
          <p:cNvSpPr/>
          <p:nvPr/>
        </p:nvSpPr>
        <p:spPr>
          <a:xfrm flipH="1">
            <a:off x="1608293" y="1867652"/>
            <a:ext cx="292936" cy="1"/>
          </a:xfrm>
          <a:prstGeom prst="line">
            <a:avLst/>
          </a:prstGeom>
          <a:ln w="28575">
            <a:solidFill>
              <a:srgbClr val="000000"/>
            </a:solidFill>
            <a:miter/>
            <a:tailEnd type="triangle"/>
          </a:ln>
        </p:spPr>
        <p:txBody>
          <a:bodyPr lIns="32145" tIns="32145" rIns="32145" bIns="32145"/>
          <a:lstStyle/>
          <a:p>
            <a:pPr defTabSz="642915">
              <a:defRPr>
                <a:latin typeface="Helvetica"/>
                <a:ea typeface="Helvetica"/>
                <a:cs typeface="Helvetica"/>
                <a:sym typeface="Helvetica"/>
              </a:defRPr>
            </a:pPr>
            <a:endParaRPr sz="1266"/>
          </a:p>
        </p:txBody>
      </p:sp>
      <p:sp>
        <p:nvSpPr>
          <p:cNvPr id="14" name="Rounded Rectangle 13"/>
          <p:cNvSpPr/>
          <p:nvPr/>
        </p:nvSpPr>
        <p:spPr>
          <a:xfrm>
            <a:off x="391885" y="1347277"/>
            <a:ext cx="3605349" cy="10382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p:cNvSpPr txBox="1"/>
          <p:nvPr/>
        </p:nvSpPr>
        <p:spPr>
          <a:xfrm>
            <a:off x="130629" y="2466807"/>
            <a:ext cx="11800114"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filtered segments are now passed through an emotion retrieval process.</a:t>
            </a:r>
          </a:p>
          <a:p>
            <a:pPr marL="285750" indent="-285750">
              <a:buFont typeface="Arial" panose="020B0604020202020204" pitchFamily="34" charset="0"/>
              <a:buChar char="•"/>
            </a:pPr>
            <a:r>
              <a:rPr lang="en-US" dirty="0" smtClean="0"/>
              <a:t>We use multiple algorithms for emotion retrieval:</a:t>
            </a:r>
          </a:p>
          <a:p>
            <a:pPr marL="742950" lvl="1" indent="-285750">
              <a:buFont typeface="Arial" panose="020B0604020202020204" pitchFamily="34" charset="0"/>
              <a:buChar char="•"/>
            </a:pPr>
            <a:r>
              <a:rPr lang="en-US" dirty="0" smtClean="0"/>
              <a:t>A 2-layer neural network emotion classifier (classify with respect to categorical attributes)</a:t>
            </a:r>
          </a:p>
          <a:p>
            <a:pPr marL="742950" lvl="1" indent="-285750">
              <a:buFont typeface="Arial" panose="020B0604020202020204" pitchFamily="34" charset="0"/>
              <a:buChar char="•"/>
            </a:pPr>
            <a:r>
              <a:rPr lang="en-US" dirty="0" err="1" smtClean="0"/>
              <a:t>RankNet</a:t>
            </a:r>
            <a:r>
              <a:rPr lang="en-US" dirty="0" smtClean="0"/>
              <a:t> (predict in the arousal, valence, dominance dimension)</a:t>
            </a:r>
          </a:p>
          <a:p>
            <a:pPr marL="742950" lvl="1" indent="-285750">
              <a:buFont typeface="Arial" panose="020B0604020202020204" pitchFamily="34" charset="0"/>
              <a:buChar char="•"/>
            </a:pPr>
            <a:r>
              <a:rPr lang="en-US" dirty="0" smtClean="0"/>
              <a:t>Based on lexical content : The Stanford Parser (Input the ASR transcripts of each segment </a:t>
            </a:r>
            <a:r>
              <a:rPr lang="en-US" dirty="0" smtClean="0">
                <a:sym typeface="Wingdings" panose="05000000000000000000" pitchFamily="2" charset="2"/>
              </a:rPr>
              <a:t> output the emotional content</a:t>
            </a:r>
            <a:r>
              <a:rPr lang="en-US" dirty="0" smtClean="0"/>
              <a:t>)</a:t>
            </a:r>
          </a:p>
          <a:p>
            <a:pPr marL="742950" lvl="1" indent="-285750">
              <a:buFont typeface="Arial" panose="020B0604020202020204" pitchFamily="34" charset="0"/>
              <a:buChar char="•"/>
            </a:pPr>
            <a:r>
              <a:rPr lang="en-US" dirty="0" smtClean="0"/>
              <a:t>Emotion Classifier with reject options (Selective Guaranteed Risk Algorithm, putting thresholds on the predicted class distributions) </a:t>
            </a:r>
            <a:r>
              <a:rPr lang="en-US" dirty="0" smtClean="0">
                <a:sym typeface="Wingdings" panose="05000000000000000000" pitchFamily="2" charset="2"/>
              </a:rPr>
              <a:t> select or reject samples based on their level of difficulty or uncertainty.</a:t>
            </a:r>
          </a:p>
          <a:p>
            <a:pPr marL="742950" lvl="1"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smtClean="0">
                <a:sym typeface="Wingdings" panose="05000000000000000000" pitchFamily="2" charset="2"/>
              </a:rPr>
              <a:t>The next step is manual screening – The cleaning and retrieval pipeline is not perfect and sometimes a few spurious samples may be accepted, so even after the automated process of cleaning and retrieval, we double check the retrieved segments for noise, background music, bad language and overlapped speech by listening to each of them and selecting the ones which are emotional in nature.</a:t>
            </a:r>
            <a:endParaRPr lang="en-US" dirty="0" smtClean="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466961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Evaluation</a:t>
            </a:r>
            <a:endParaRPr lang="en-US" dirty="0"/>
          </a:p>
        </p:txBody>
      </p:sp>
      <p:sp>
        <p:nvSpPr>
          <p:cNvPr id="4" name="TextBox 3"/>
          <p:cNvSpPr txBox="1"/>
          <p:nvPr/>
        </p:nvSpPr>
        <p:spPr>
          <a:xfrm>
            <a:off x="174171" y="1341120"/>
            <a:ext cx="11695612"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final step is the annotation process. </a:t>
            </a:r>
            <a:endParaRPr lang="en-US" dirty="0"/>
          </a:p>
          <a:p>
            <a:pPr marL="285750" indent="-285750">
              <a:buFont typeface="Arial" panose="020B0604020202020204" pitchFamily="34" charset="0"/>
              <a:buChar char="•"/>
            </a:pPr>
            <a:r>
              <a:rPr lang="en-US" dirty="0" smtClean="0"/>
              <a:t>We annotate the clean segments on a crowd-sourcing platform called Amazon Mechanical Turk (AMT).</a:t>
            </a:r>
          </a:p>
          <a:p>
            <a:pPr marL="285750" indent="-285750">
              <a:buFont typeface="Arial" panose="020B0604020202020204" pitchFamily="34" charset="0"/>
              <a:buChar char="•"/>
            </a:pPr>
            <a:r>
              <a:rPr lang="en-US" dirty="0" smtClean="0"/>
              <a:t>Each audio is annotated with a questionnaire format:</a:t>
            </a:r>
          </a:p>
          <a:p>
            <a:pPr marL="742950" lvl="1" indent="-285750">
              <a:buFont typeface="Arial" panose="020B0604020202020204" pitchFamily="34" charset="0"/>
              <a:buChar char="•"/>
            </a:pPr>
            <a:r>
              <a:rPr lang="en-US" dirty="0" smtClean="0"/>
              <a:t>Self Assessment Manikins (SAMs) are used to annotate the activation, valence and dominance content of the segments on a seven point </a:t>
            </a:r>
            <a:r>
              <a:rPr lang="en-US" dirty="0" err="1" smtClean="0"/>
              <a:t>likert</a:t>
            </a:r>
            <a:r>
              <a:rPr lang="en-US" dirty="0" smtClean="0"/>
              <a:t> scale. The annotators are asked to evaluate how active or calm, pleasant or unpleasant, dominant or submissive the speaker is on the audio clip. This is transformed into numbers in the range 1 to 7. These become the dimensional attribute labels for the segment.</a:t>
            </a:r>
          </a:p>
          <a:p>
            <a:pPr marL="742950" lvl="1" indent="-285750">
              <a:buFont typeface="Arial" panose="020B0604020202020204" pitchFamily="34" charset="0"/>
              <a:buChar char="•"/>
            </a:pPr>
            <a:r>
              <a:rPr lang="en-US" dirty="0" smtClean="0"/>
              <a:t>The annotators are also asked to choose the primary and secondary emotional content of the audio clip by choosing from a bunch of options. These become the primary and secondary labels for the segment.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final annotated audio segments are incorporated into the MSP-Podcast database.</a:t>
            </a:r>
          </a:p>
        </p:txBody>
      </p:sp>
    </p:spTree>
    <p:extLst>
      <p:ext uri="{BB962C8B-B14F-4D97-AF65-F5344CB8AC3E}">
        <p14:creationId xmlns:p14="http://schemas.microsoft.com/office/powerpoint/2010/main" val="342140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Motivation – From Psychology</a:t>
            </a:r>
          </a:p>
        </p:txBody>
      </p:sp>
      <p:pic>
        <p:nvPicPr>
          <p:cNvPr id="6" name="Picture 5" descr="4257136773_5634a21fa2_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188" y="2262732"/>
            <a:ext cx="2690812" cy="3826933"/>
          </a:xfrm>
          <a:prstGeom prst="rect">
            <a:avLst/>
          </a:prstGeom>
          <a:ln>
            <a:noFill/>
          </a:ln>
          <a:effectLst>
            <a:glow rad="127000">
              <a:schemeClr val="accent1">
                <a:alpha val="11000"/>
              </a:schemeClr>
            </a:glow>
            <a:softEdge rad="152400"/>
          </a:effectLst>
        </p:spPr>
      </p:pic>
      <p:pic>
        <p:nvPicPr>
          <p:cNvPr id="7" name="Picture 6" descr="A picture containing person, wearing, clothing, man&#10;&#10;Description generated with high confidence">
            <a:extLst>
              <a:ext uri="{FF2B5EF4-FFF2-40B4-BE49-F238E27FC236}">
                <a16:creationId xmlns:a16="http://schemas.microsoft.com/office/drawing/2014/main" id="{C5007BEC-C537-459E-A6F3-8EE8712C1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983" y="1236908"/>
            <a:ext cx="3395100" cy="2259285"/>
          </a:xfrm>
          <a:prstGeom prst="rect">
            <a:avLst/>
          </a:prstGeom>
          <a:effectLst>
            <a:glow rad="787400">
              <a:schemeClr val="bg1">
                <a:alpha val="72000"/>
              </a:schemeClr>
            </a:glow>
            <a:softEdge rad="457200"/>
          </a:effectLst>
        </p:spPr>
      </p:pic>
      <p:pic>
        <p:nvPicPr>
          <p:cNvPr id="9" name="Picture 8" descr="A close up of a person&#10;&#10;Description generated with high confidence">
            <a:extLst>
              <a:ext uri="{FF2B5EF4-FFF2-40B4-BE49-F238E27FC236}">
                <a16:creationId xmlns:a16="http://schemas.microsoft.com/office/drawing/2014/main" id="{1A064740-E066-4C65-94F6-1D18582F0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3556062"/>
            <a:ext cx="2152650" cy="2606395"/>
          </a:xfrm>
          <a:prstGeom prst="rect">
            <a:avLst/>
          </a:prstGeom>
          <a:effectLst>
            <a:softEdge rad="317500"/>
          </a:effec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410A824-FC4C-4DD9-9617-5D5A6BB84377}"/>
                  </a:ext>
                </a:extLst>
              </p:cNvPr>
              <p:cNvSpPr txBox="1"/>
              <p:nvPr/>
            </p:nvSpPr>
            <p:spPr>
              <a:xfrm>
                <a:off x="342900" y="4573947"/>
                <a:ext cx="5609492" cy="677108"/>
              </a:xfrm>
              <a:prstGeom prst="rect">
                <a:avLst/>
              </a:prstGeom>
              <a:noFill/>
            </p:spPr>
            <p:txBody>
              <a:bodyPr wrap="square" rtlCol="0">
                <a:spAutoFit/>
              </a:bodyPr>
              <a:lstStyle/>
              <a:p>
                <a:pPr algn="ctr"/>
                <a14:m>
                  <m:oMath xmlns:m="http://schemas.openxmlformats.org/officeDocument/2006/math">
                    <m:sSup>
                      <m:sSupPr>
                        <m:ctrlPr>
                          <a:rPr lang="el-GR" sz="2000" i="1">
                            <a:latin typeface="Cambria Math" panose="02040503050406030204" pitchFamily="18" charset="0"/>
                          </a:rPr>
                        </m:ctrlPr>
                      </m:sSupPr>
                      <m:e>
                        <m:r>
                          <a:rPr lang="el-GR" sz="2000" i="1">
                            <a:latin typeface="Cambria Math" panose="02040503050406030204" pitchFamily="18" charset="0"/>
                          </a:rPr>
                          <m:t>𝜎</m:t>
                        </m:r>
                      </m:e>
                      <m:sup>
                        <m:r>
                          <a:rPr lang="en-US" sz="2000" i="1">
                            <a:latin typeface="Cambria Math" panose="02040503050406030204" pitchFamily="18" charset="0"/>
                          </a:rPr>
                          <m:t>2</m:t>
                        </m:r>
                      </m:sup>
                    </m:sSup>
                  </m:oMath>
                </a14:m>
                <a:r>
                  <a:rPr lang="en-US" sz="2000" dirty="0"/>
                  <a:t>(Valence) = 2 .</a:t>
                </a:r>
                <a:r>
                  <a:rPr lang="el-GR" sz="2000" dirty="0"/>
                  <a:t> </a:t>
                </a:r>
                <a14:m>
                  <m:oMath xmlns:m="http://schemas.openxmlformats.org/officeDocument/2006/math">
                    <m:sSup>
                      <m:sSupPr>
                        <m:ctrlPr>
                          <a:rPr lang="el-GR" sz="2000" i="1">
                            <a:latin typeface="Cambria Math" panose="02040503050406030204" pitchFamily="18" charset="0"/>
                          </a:rPr>
                        </m:ctrlPr>
                      </m:sSupPr>
                      <m:e>
                        <m:r>
                          <a:rPr lang="el-GR" sz="2000" i="1">
                            <a:latin typeface="Cambria Math" panose="02040503050406030204" pitchFamily="18" charset="0"/>
                          </a:rPr>
                          <m:t>𝜎</m:t>
                        </m:r>
                      </m:e>
                      <m:sup>
                        <m:r>
                          <a:rPr lang="en-US" sz="2000" i="1">
                            <a:latin typeface="Cambria Math" panose="02040503050406030204" pitchFamily="18" charset="0"/>
                          </a:rPr>
                          <m:t>2</m:t>
                        </m:r>
                      </m:sup>
                    </m:sSup>
                  </m:oMath>
                </a14:m>
                <a:r>
                  <a:rPr lang="en-US" sz="2000" dirty="0"/>
                  <a:t>(Arousal)</a:t>
                </a:r>
              </a:p>
              <a:p>
                <a:endParaRPr lang="en-US" dirty="0"/>
              </a:p>
            </p:txBody>
          </p:sp>
        </mc:Choice>
        <mc:Fallback xmlns="">
          <p:sp>
            <p:nvSpPr>
              <p:cNvPr id="2" name="TextBox 1">
                <a:extLst>
                  <a:ext uri="{FF2B5EF4-FFF2-40B4-BE49-F238E27FC236}">
                    <a16:creationId xmlns:a16="http://schemas.microsoft.com/office/drawing/2014/main" id="{F410A824-FC4C-4DD9-9617-5D5A6BB84377}"/>
                  </a:ext>
                </a:extLst>
              </p:cNvPr>
              <p:cNvSpPr txBox="1">
                <a:spLocks noRot="1" noChangeAspect="1" noMove="1" noResize="1" noEditPoints="1" noAdjustHandles="1" noChangeArrowheads="1" noChangeShapeType="1" noTextEdit="1"/>
              </p:cNvSpPr>
              <p:nvPr/>
            </p:nvSpPr>
            <p:spPr>
              <a:xfrm>
                <a:off x="342900" y="4573947"/>
                <a:ext cx="5609492" cy="677108"/>
              </a:xfrm>
              <a:prstGeom prst="rect">
                <a:avLst/>
              </a:prstGeom>
              <a:blipFill>
                <a:blip r:embed="rId5"/>
                <a:stretch>
                  <a:fillRect t="-4505"/>
                </a:stretch>
              </a:blipFill>
            </p:spPr>
            <p:txBody>
              <a:bodyPr/>
              <a:lstStyle/>
              <a:p>
                <a:r>
                  <a:rPr lang="en-US">
                    <a:noFill/>
                  </a:rPr>
                  <a:t> </a:t>
                </a:r>
              </a:p>
            </p:txBody>
          </p:sp>
        </mc:Fallback>
      </mc:AlternateContent>
      <p:sp>
        <p:nvSpPr>
          <p:cNvPr id="4" name="Content Placeholder 3"/>
          <p:cNvSpPr>
            <a:spLocks noGrp="1"/>
          </p:cNvSpPr>
          <p:nvPr>
            <p:ph sz="half" idx="13"/>
          </p:nvPr>
        </p:nvSpPr>
        <p:spPr>
          <a:xfrm>
            <a:off x="0" y="1161489"/>
            <a:ext cx="7455877" cy="3826933"/>
          </a:xfrm>
        </p:spPr>
        <p:txBody>
          <a:bodyPr>
            <a:normAutofit fontScale="92500"/>
          </a:bodyPr>
          <a:lstStyle/>
          <a:p>
            <a:pPr marL="0" indent="0">
              <a:buNone/>
            </a:pPr>
            <a:r>
              <a:rPr lang="en-US" sz="2400" b="0" dirty="0"/>
              <a:t>Emotional attributes are more suitable to describe complex human behaviors  in everyday interactions.</a:t>
            </a:r>
          </a:p>
          <a:p>
            <a:pPr marL="0" indent="0">
              <a:buNone/>
            </a:pPr>
            <a:r>
              <a:rPr lang="en-US" dirty="0"/>
              <a:t>Characteristic behaviors in the expression of valence</a:t>
            </a:r>
          </a:p>
          <a:p>
            <a:r>
              <a:rPr lang="en-US" sz="2400" dirty="0"/>
              <a:t>People express pleasure or displeasure in varied manners </a:t>
            </a:r>
          </a:p>
          <a:p>
            <a:pPr lvl="1"/>
            <a:r>
              <a:rPr lang="en-US" dirty="0"/>
              <a:t>Appraisal of situation dictates behaviors</a:t>
            </a:r>
          </a:p>
          <a:p>
            <a:pPr lvl="1"/>
            <a:r>
              <a:rPr lang="en-US" dirty="0"/>
              <a:t>Two people in the same situation often externalize valence differently</a:t>
            </a:r>
          </a:p>
          <a:p>
            <a:pPr lvl="1"/>
            <a:r>
              <a:rPr lang="en-US" dirty="0"/>
              <a:t>In self-reported mood, the spread for valence scores is higher than arousal </a:t>
            </a:r>
            <a:r>
              <a:rPr lang="en-US" sz="1900" dirty="0"/>
              <a:t>[Feldman 1995]</a:t>
            </a:r>
            <a:endParaRPr lang="en-US" b="0" dirty="0"/>
          </a:p>
          <a:p>
            <a:pPr marL="0" indent="0">
              <a:buNone/>
            </a:pPr>
            <a:endParaRPr lang="en-US" dirty="0"/>
          </a:p>
        </p:txBody>
      </p:sp>
      <p:pic>
        <p:nvPicPr>
          <p:cNvPr id="14" name="Picture 13">
            <a:extLst>
              <a:ext uri="{FF2B5EF4-FFF2-40B4-BE49-F238E27FC236}">
                <a16:creationId xmlns:a16="http://schemas.microsoft.com/office/drawing/2014/main" id="{4AC7453D-B46A-4420-AD44-C8E1722194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83917">
            <a:off x="9955216" y="1561867"/>
            <a:ext cx="2106428" cy="1401731"/>
          </a:xfrm>
          <a:prstGeom prst="rect">
            <a:avLst/>
          </a:prstGeom>
          <a:effectLst>
            <a:glow rad="546100">
              <a:schemeClr val="accent1">
                <a:alpha val="26000"/>
              </a:schemeClr>
            </a:glow>
            <a:softEdge rad="127000"/>
          </a:effectLst>
        </p:spPr>
      </p:pic>
    </p:spTree>
    <p:extLst>
      <p:ext uri="{BB962C8B-B14F-4D97-AF65-F5344CB8AC3E}">
        <p14:creationId xmlns:p14="http://schemas.microsoft.com/office/powerpoint/2010/main" val="3573045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8247" y="1184246"/>
            <a:ext cx="11577917" cy="5010366"/>
          </a:xfrm>
        </p:spPr>
        <p:txBody>
          <a:bodyPr>
            <a:normAutofit/>
          </a:bodyPr>
          <a:lstStyle/>
          <a:p>
            <a:r>
              <a:rPr lang="en-US" sz="2400" b="0" dirty="0"/>
              <a:t>Valence attribute (negative vs. positive) is key in many applications</a:t>
            </a:r>
          </a:p>
          <a:p>
            <a:pPr lvl="1"/>
            <a:r>
              <a:rPr lang="en-US" sz="2000" dirty="0"/>
              <a:t>Mental health, costumer service, security and defense</a:t>
            </a:r>
            <a:endParaRPr lang="en-US" sz="2000" b="0" dirty="0"/>
          </a:p>
          <a:p>
            <a:r>
              <a:rPr lang="en-US" sz="2400" b="0" dirty="0"/>
              <a:t>Speech-based classifiers often lead to lower performance for valence, compared to other emotional attributes (e.g., arousal and dominance)</a:t>
            </a:r>
          </a:p>
          <a:p>
            <a:pPr marL="0" indent="0">
              <a:buNone/>
            </a:pPr>
            <a:endParaRPr lang="en-US" sz="2400" b="0" dirty="0"/>
          </a:p>
          <a:p>
            <a:pPr marL="0" indent="0">
              <a:buNone/>
            </a:pPr>
            <a:endParaRPr lang="en-US" sz="2400" b="0" dirty="0"/>
          </a:p>
          <a:p>
            <a:pPr marL="0" indent="0">
              <a:buNone/>
            </a:pPr>
            <a:endParaRPr lang="en-US" sz="2400" b="0" dirty="0"/>
          </a:p>
          <a:p>
            <a:pPr marL="0" indent="0">
              <a:buNone/>
            </a:pPr>
            <a:endParaRPr lang="en-US" sz="2400" b="0" dirty="0"/>
          </a:p>
          <a:p>
            <a:pPr marL="0" indent="0">
              <a:buNone/>
            </a:pPr>
            <a:endParaRPr lang="en-US" sz="2400" b="0" dirty="0"/>
          </a:p>
          <a:p>
            <a:pPr marL="0" indent="0">
              <a:buNone/>
            </a:pPr>
            <a:endParaRPr lang="en-US" sz="2400" b="0" dirty="0"/>
          </a:p>
        </p:txBody>
      </p:sp>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Study of Valence Emotion</a:t>
            </a:r>
          </a:p>
        </p:txBody>
      </p:sp>
      <p:graphicFrame>
        <p:nvGraphicFramePr>
          <p:cNvPr id="4" name="Table 3"/>
          <p:cNvGraphicFramePr>
            <a:graphicFrameLocks noGrp="1"/>
          </p:cNvGraphicFramePr>
          <p:nvPr>
            <p:extLst>
              <p:ext uri="{D42A27DB-BD31-4B8C-83A1-F6EECF244321}">
                <p14:modId xmlns:p14="http://schemas.microsoft.com/office/powerpoint/2010/main" val="3736129656"/>
              </p:ext>
            </p:extLst>
          </p:nvPr>
        </p:nvGraphicFramePr>
        <p:xfrm>
          <a:off x="878541" y="2946298"/>
          <a:ext cx="10829364" cy="2051809"/>
        </p:xfrm>
        <a:graphic>
          <a:graphicData uri="http://schemas.openxmlformats.org/drawingml/2006/table">
            <a:tbl>
              <a:tblPr firstRow="1" bandRow="1">
                <a:tableStyleId>{5C22544A-7EE6-4342-B048-85BDC9FD1C3A}</a:tableStyleId>
              </a:tblPr>
              <a:tblGrid>
                <a:gridCol w="3609788">
                  <a:extLst>
                    <a:ext uri="{9D8B030D-6E8A-4147-A177-3AD203B41FA5}">
                      <a16:colId xmlns:a16="http://schemas.microsoft.com/office/drawing/2014/main" val="3944199821"/>
                    </a:ext>
                  </a:extLst>
                </a:gridCol>
                <a:gridCol w="3609788">
                  <a:extLst>
                    <a:ext uri="{9D8B030D-6E8A-4147-A177-3AD203B41FA5}">
                      <a16:colId xmlns:a16="http://schemas.microsoft.com/office/drawing/2014/main" val="88630658"/>
                    </a:ext>
                  </a:extLst>
                </a:gridCol>
                <a:gridCol w="3609788">
                  <a:extLst>
                    <a:ext uri="{9D8B030D-6E8A-4147-A177-3AD203B41FA5}">
                      <a16:colId xmlns:a16="http://schemas.microsoft.com/office/drawing/2014/main" val="2245969972"/>
                    </a:ext>
                  </a:extLst>
                </a:gridCol>
              </a:tblGrid>
              <a:tr h="457345">
                <a:tc>
                  <a:txBody>
                    <a:bodyPr/>
                    <a:lstStyle/>
                    <a:p>
                      <a:r>
                        <a:rPr lang="en-US" dirty="0">
                          <a:solidFill>
                            <a:schemeClr val="tx1"/>
                          </a:solidFill>
                        </a:rPr>
                        <a:t>Studies</a:t>
                      </a:r>
                    </a:p>
                  </a:txBody>
                  <a:tcPr>
                    <a:solidFill>
                      <a:schemeClr val="tx2">
                        <a:lumMod val="20000"/>
                        <a:lumOff val="80000"/>
                      </a:schemeClr>
                    </a:solidFill>
                  </a:tcPr>
                </a:tc>
                <a:tc>
                  <a:txBody>
                    <a:bodyPr/>
                    <a:lstStyle/>
                    <a:p>
                      <a:r>
                        <a:rPr lang="en-US" dirty="0">
                          <a:solidFill>
                            <a:schemeClr val="tx1"/>
                          </a:solidFill>
                        </a:rPr>
                        <a:t>Arousal</a:t>
                      </a:r>
                    </a:p>
                  </a:txBody>
                  <a:tcPr>
                    <a:solidFill>
                      <a:schemeClr val="tx2">
                        <a:lumMod val="20000"/>
                        <a:lumOff val="80000"/>
                      </a:schemeClr>
                    </a:solidFill>
                  </a:tcPr>
                </a:tc>
                <a:tc>
                  <a:txBody>
                    <a:bodyPr/>
                    <a:lstStyle/>
                    <a:p>
                      <a:r>
                        <a:rPr lang="en-US" dirty="0">
                          <a:solidFill>
                            <a:schemeClr val="tx1"/>
                          </a:solidFill>
                        </a:rPr>
                        <a:t>Valence</a:t>
                      </a:r>
                    </a:p>
                  </a:txBody>
                  <a:tcPr>
                    <a:solidFill>
                      <a:schemeClr val="tx2">
                        <a:lumMod val="20000"/>
                        <a:lumOff val="80000"/>
                      </a:schemeClr>
                    </a:solidFill>
                  </a:tcPr>
                </a:tc>
                <a:extLst>
                  <a:ext uri="{0D108BD9-81ED-4DB2-BD59-A6C34878D82A}">
                    <a16:rowId xmlns:a16="http://schemas.microsoft.com/office/drawing/2014/main" val="2554860218"/>
                  </a:ext>
                </a:extLst>
              </a:tr>
              <a:tr h="477192">
                <a:tc>
                  <a:txBody>
                    <a:bodyPr/>
                    <a:lstStyle/>
                    <a:p>
                      <a:r>
                        <a:rPr lang="en-US" dirty="0" err="1"/>
                        <a:t>Trigeorgis</a:t>
                      </a:r>
                      <a:r>
                        <a:rPr lang="en-US" dirty="0"/>
                        <a:t> 2016 (convolutional RNN)</a:t>
                      </a:r>
                    </a:p>
                  </a:txBody>
                  <a:tcPr>
                    <a:solidFill>
                      <a:schemeClr val="tx2">
                        <a:lumMod val="20000"/>
                        <a:lumOff val="80000"/>
                      </a:schemeClr>
                    </a:solidFill>
                  </a:tcPr>
                </a:tc>
                <a:tc>
                  <a:txBody>
                    <a:bodyPr/>
                    <a:lstStyle/>
                    <a:p>
                      <a:r>
                        <a:rPr lang="en-US" dirty="0"/>
                        <a:t>0.686 (CCC)</a:t>
                      </a:r>
                    </a:p>
                  </a:txBody>
                  <a:tcPr>
                    <a:solidFill>
                      <a:schemeClr val="tx2">
                        <a:lumMod val="20000"/>
                        <a:lumOff val="80000"/>
                      </a:schemeClr>
                    </a:solidFill>
                  </a:tcPr>
                </a:tc>
                <a:tc>
                  <a:txBody>
                    <a:bodyPr/>
                    <a:lstStyle/>
                    <a:p>
                      <a:r>
                        <a:rPr lang="en-US" dirty="0"/>
                        <a:t>0.261 (CCC)</a:t>
                      </a:r>
                    </a:p>
                  </a:txBody>
                  <a:tcPr>
                    <a:solidFill>
                      <a:schemeClr val="tx2">
                        <a:lumMod val="20000"/>
                        <a:lumOff val="80000"/>
                      </a:schemeClr>
                    </a:solidFill>
                  </a:tcPr>
                </a:tc>
                <a:extLst>
                  <a:ext uri="{0D108BD9-81ED-4DB2-BD59-A6C34878D82A}">
                    <a16:rowId xmlns:a16="http://schemas.microsoft.com/office/drawing/2014/main" val="2317794037"/>
                  </a:ext>
                </a:extLst>
              </a:tr>
              <a:tr h="602841">
                <a:tc>
                  <a:txBody>
                    <a:bodyPr/>
                    <a:lstStyle/>
                    <a:p>
                      <a:r>
                        <a:rPr lang="en-US" dirty="0" err="1"/>
                        <a:t>Parthasarathy</a:t>
                      </a:r>
                      <a:r>
                        <a:rPr lang="en-US" dirty="0"/>
                        <a:t> 2016 (rank-based classifier)</a:t>
                      </a:r>
                    </a:p>
                  </a:txBody>
                  <a:tcPr>
                    <a:solidFill>
                      <a:schemeClr val="tx2">
                        <a:lumMod val="20000"/>
                        <a:lumOff val="80000"/>
                      </a:schemeClr>
                    </a:solidFill>
                  </a:tcPr>
                </a:tc>
                <a:tc>
                  <a:txBody>
                    <a:bodyPr/>
                    <a:lstStyle/>
                    <a:p>
                      <a:r>
                        <a:rPr lang="en-US" dirty="0"/>
                        <a:t>89.7% (Accuracy)</a:t>
                      </a:r>
                    </a:p>
                  </a:txBody>
                  <a:tcPr>
                    <a:solidFill>
                      <a:schemeClr val="tx2">
                        <a:lumMod val="20000"/>
                        <a:lumOff val="80000"/>
                      </a:schemeClr>
                    </a:solidFill>
                  </a:tcPr>
                </a:tc>
                <a:tc>
                  <a:txBody>
                    <a:bodyPr/>
                    <a:lstStyle/>
                    <a:p>
                      <a:r>
                        <a:rPr lang="en-US" dirty="0"/>
                        <a:t>65.7% (Accuracy)</a:t>
                      </a:r>
                    </a:p>
                  </a:txBody>
                  <a:tcPr>
                    <a:solidFill>
                      <a:schemeClr val="tx2">
                        <a:lumMod val="20000"/>
                        <a:lumOff val="80000"/>
                      </a:schemeClr>
                    </a:solidFill>
                  </a:tcPr>
                </a:tc>
                <a:extLst>
                  <a:ext uri="{0D108BD9-81ED-4DB2-BD59-A6C34878D82A}">
                    <a16:rowId xmlns:a16="http://schemas.microsoft.com/office/drawing/2014/main" val="3878407136"/>
                  </a:ext>
                </a:extLst>
              </a:tr>
              <a:tr h="477192">
                <a:tc>
                  <a:txBody>
                    <a:bodyPr/>
                    <a:lstStyle/>
                    <a:p>
                      <a:r>
                        <a:rPr lang="en-US" dirty="0" err="1"/>
                        <a:t>Lotfian</a:t>
                      </a:r>
                      <a:r>
                        <a:rPr lang="en-US" dirty="0"/>
                        <a:t> 2016 (preference learning)</a:t>
                      </a:r>
                    </a:p>
                  </a:txBody>
                  <a:tcPr>
                    <a:solidFill>
                      <a:schemeClr val="tx2">
                        <a:lumMod val="20000"/>
                        <a:lumOff val="80000"/>
                      </a:schemeClr>
                    </a:solidFill>
                  </a:tcPr>
                </a:tc>
                <a:tc>
                  <a:txBody>
                    <a:bodyPr/>
                    <a:lstStyle/>
                    <a:p>
                      <a:r>
                        <a:rPr lang="en-US" dirty="0"/>
                        <a:t>75.1% (Accuracy)</a:t>
                      </a:r>
                    </a:p>
                  </a:txBody>
                  <a:tcPr>
                    <a:solidFill>
                      <a:schemeClr val="tx2">
                        <a:lumMod val="20000"/>
                        <a:lumOff val="80000"/>
                      </a:schemeClr>
                    </a:solidFill>
                  </a:tcPr>
                </a:tc>
                <a:tc>
                  <a:txBody>
                    <a:bodyPr/>
                    <a:lstStyle/>
                    <a:p>
                      <a:r>
                        <a:rPr lang="en-US" dirty="0"/>
                        <a:t>66.8% (Accuracy)</a:t>
                      </a:r>
                    </a:p>
                  </a:txBody>
                  <a:tcPr>
                    <a:solidFill>
                      <a:schemeClr val="tx2">
                        <a:lumMod val="20000"/>
                        <a:lumOff val="80000"/>
                      </a:schemeClr>
                    </a:solidFill>
                  </a:tcPr>
                </a:tc>
                <a:extLst>
                  <a:ext uri="{0D108BD9-81ED-4DB2-BD59-A6C34878D82A}">
                    <a16:rowId xmlns:a16="http://schemas.microsoft.com/office/drawing/2014/main" val="4005652400"/>
                  </a:ext>
                </a:extLst>
              </a:tr>
            </a:tbl>
          </a:graphicData>
        </a:graphic>
      </p:graphicFrame>
      <p:sp>
        <p:nvSpPr>
          <p:cNvPr id="5" name="Rectangle 4"/>
          <p:cNvSpPr/>
          <p:nvPr/>
        </p:nvSpPr>
        <p:spPr>
          <a:xfrm>
            <a:off x="1344049" y="5301465"/>
            <a:ext cx="7657378" cy="764397"/>
          </a:xfrm>
          <a:prstGeom prst="rect">
            <a:avLst/>
          </a:prstGeom>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t>It is important to explore options to improve the performance in detecting valence from speech</a:t>
            </a:r>
          </a:p>
        </p:txBody>
      </p:sp>
    </p:spTree>
    <p:extLst>
      <p:ext uri="{BB962C8B-B14F-4D97-AF65-F5344CB8AC3E}">
        <p14:creationId xmlns:p14="http://schemas.microsoft.com/office/powerpoint/2010/main" val="237197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Motivation – From speech</a:t>
            </a:r>
            <a:r>
              <a:rPr lang="en-US" b="1" dirty="0">
                <a:latin typeface="+mj-lt"/>
                <a:cs typeface="Times New Roman" panose="02020603050405020304" pitchFamily="18" charset="0"/>
              </a:rPr>
              <a:t/>
            </a:r>
            <a:br>
              <a:rPr lang="en-US" b="1" dirty="0">
                <a:latin typeface="+mj-lt"/>
                <a:cs typeface="Times New Roman" panose="02020603050405020304" pitchFamily="18" charset="0"/>
              </a:rPr>
            </a:br>
            <a:endParaRPr lang="en-US" dirty="0">
              <a:latin typeface="+mj-lt"/>
              <a:cs typeface="Times New Roman" panose="02020603050405020304" pitchFamily="18" charset="0"/>
            </a:endParaRPr>
          </a:p>
        </p:txBody>
      </p:sp>
      <p:sp>
        <p:nvSpPr>
          <p:cNvPr id="2" name="Content Placeholder 1"/>
          <p:cNvSpPr>
            <a:spLocks noGrp="1"/>
          </p:cNvSpPr>
          <p:nvPr>
            <p:ph sz="half" idx="13"/>
          </p:nvPr>
        </p:nvSpPr>
        <p:spPr>
          <a:xfrm>
            <a:off x="172630" y="1253725"/>
            <a:ext cx="6909492" cy="4931929"/>
          </a:xfrm>
        </p:spPr>
        <p:txBody>
          <a:bodyPr>
            <a:normAutofit/>
          </a:bodyPr>
          <a:lstStyle/>
          <a:p>
            <a:r>
              <a:rPr lang="en-US" dirty="0"/>
              <a:t>Previous observations for detecting valence from speech </a:t>
            </a:r>
          </a:p>
          <a:p>
            <a:pPr lvl="1"/>
            <a:r>
              <a:rPr lang="en-US" dirty="0"/>
              <a:t>Few acoustic features are more discriminative for valence alone </a:t>
            </a:r>
            <a:r>
              <a:rPr lang="en-US" sz="1800" dirty="0"/>
              <a:t>[</a:t>
            </a:r>
            <a:r>
              <a:rPr lang="en-US" sz="1800" dirty="0" err="1"/>
              <a:t>Busso&amp;Rahman</a:t>
            </a:r>
            <a:r>
              <a:rPr lang="en-US" sz="1800" dirty="0"/>
              <a:t>, 2012]</a:t>
            </a:r>
            <a:endParaRPr lang="en-US" dirty="0"/>
          </a:p>
          <a:p>
            <a:pPr lvl="1"/>
            <a:r>
              <a:rPr lang="en-US" dirty="0"/>
              <a:t>Temporal context can help improve valence prediction </a:t>
            </a:r>
            <a:r>
              <a:rPr lang="en-US" sz="1800" dirty="0"/>
              <a:t>[Lee et al., 2009]</a:t>
            </a:r>
            <a:endParaRPr lang="en-US" dirty="0"/>
          </a:p>
          <a:p>
            <a:pPr lvl="1"/>
            <a:r>
              <a:rPr lang="en-US" dirty="0"/>
              <a:t>Improvements when jointly predicting valence with arousal and dominance under a multitask learning framework </a:t>
            </a:r>
            <a:r>
              <a:rPr lang="en-US" sz="1800" dirty="0"/>
              <a:t>[</a:t>
            </a:r>
            <a:r>
              <a:rPr lang="en-US" sz="1800" dirty="0" err="1"/>
              <a:t>Parthasarathy</a:t>
            </a:r>
            <a:r>
              <a:rPr lang="en-US" sz="1800" dirty="0"/>
              <a:t> and Busso, 2017,2018]</a:t>
            </a:r>
          </a:p>
          <a:p>
            <a:pPr marL="457166" lvl="1" indent="0">
              <a:buNone/>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121" y="1573506"/>
            <a:ext cx="4860162" cy="33253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139" y="1573505"/>
            <a:ext cx="5177861" cy="345055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4139" y="1678980"/>
            <a:ext cx="4877481" cy="3219899"/>
          </a:xfrm>
          <a:prstGeom prst="rect">
            <a:avLst/>
          </a:prstGeom>
        </p:spPr>
      </p:pic>
      <p:sp>
        <p:nvSpPr>
          <p:cNvPr id="11" name="Rectangle 10"/>
          <p:cNvSpPr/>
          <p:nvPr/>
        </p:nvSpPr>
        <p:spPr>
          <a:xfrm>
            <a:off x="826158" y="5301465"/>
            <a:ext cx="8927441" cy="764397"/>
          </a:xfrm>
          <a:prstGeom prst="rect">
            <a:avLst/>
          </a:prstGeom>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t>This paper explores the role of regularization in DNNs as one of the aspects that can lead to better prediction of valence from speech</a:t>
            </a:r>
          </a:p>
        </p:txBody>
      </p:sp>
    </p:spTree>
    <p:extLst>
      <p:ext uri="{BB962C8B-B14F-4D97-AF65-F5344CB8AC3E}">
        <p14:creationId xmlns:p14="http://schemas.microsoft.com/office/powerpoint/2010/main" val="323313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Improving Valence Predictions</a:t>
            </a:r>
          </a:p>
        </p:txBody>
      </p:sp>
      <p:sp>
        <p:nvSpPr>
          <p:cNvPr id="4" name="Content Placeholder 3"/>
          <p:cNvSpPr>
            <a:spLocks noGrp="1"/>
          </p:cNvSpPr>
          <p:nvPr>
            <p:ph sz="half" idx="13"/>
          </p:nvPr>
        </p:nvSpPr>
        <p:spPr>
          <a:xfrm>
            <a:off x="134471" y="1138525"/>
            <a:ext cx="11967882" cy="4199927"/>
          </a:xfrm>
        </p:spPr>
        <p:txBody>
          <a:bodyPr>
            <a:normAutofit fontScale="40000" lnSpcReduction="20000"/>
          </a:bodyPr>
          <a:lstStyle/>
          <a:p>
            <a:pPr>
              <a:lnSpc>
                <a:spcPct val="120000"/>
              </a:lnSpc>
              <a:buFont typeface="Wingdings" charset="2"/>
              <a:buChar char="§"/>
            </a:pPr>
            <a:r>
              <a:rPr lang="en-US" sz="7400" dirty="0"/>
              <a:t>Role of regularization</a:t>
            </a:r>
          </a:p>
          <a:p>
            <a:pPr lvl="1">
              <a:lnSpc>
                <a:spcPct val="120000"/>
              </a:lnSpc>
            </a:pPr>
            <a:r>
              <a:rPr lang="en-US" sz="7000" b="1" dirty="0"/>
              <a:t>Hypothesis</a:t>
            </a:r>
            <a:r>
              <a:rPr lang="en-US" sz="7000" b="0" dirty="0"/>
              <a:t>: Higher regularization leads to </a:t>
            </a:r>
            <a:r>
              <a:rPr lang="en-US" sz="7000" dirty="0"/>
              <a:t>better prediction for </a:t>
            </a:r>
            <a:r>
              <a:rPr lang="en-US" sz="7000" b="0" dirty="0"/>
              <a:t>valence</a:t>
            </a:r>
          </a:p>
          <a:p>
            <a:pPr lvl="1">
              <a:lnSpc>
                <a:spcPct val="120000"/>
              </a:lnSpc>
            </a:pPr>
            <a:r>
              <a:rPr lang="en-US" sz="7000" b="0" dirty="0"/>
              <a:t>Allows DNN to find consistent trends across speakers</a:t>
            </a:r>
          </a:p>
          <a:p>
            <a:pPr lvl="1">
              <a:lnSpc>
                <a:spcPct val="120000"/>
              </a:lnSpc>
            </a:pPr>
            <a:r>
              <a:rPr lang="en-US" sz="7000" b="0" dirty="0"/>
              <a:t>Focus is on the role of </a:t>
            </a:r>
            <a:r>
              <a:rPr lang="en-US" sz="7000" dirty="0"/>
              <a:t>dropout </a:t>
            </a:r>
            <a:r>
              <a:rPr lang="en-US" sz="7000" b="0" dirty="0"/>
              <a:t>in the prediction of valence</a:t>
            </a:r>
            <a:endParaRPr lang="en-US" sz="7400" dirty="0"/>
          </a:p>
          <a:p>
            <a:pPr>
              <a:lnSpc>
                <a:spcPct val="120000"/>
              </a:lnSpc>
            </a:pPr>
            <a:r>
              <a:rPr lang="en-US" sz="7400" dirty="0"/>
              <a:t>Methodology</a:t>
            </a:r>
          </a:p>
          <a:p>
            <a:pPr lvl="1">
              <a:lnSpc>
                <a:spcPct val="120000"/>
              </a:lnSpc>
            </a:pPr>
            <a:r>
              <a:rPr lang="en-US" sz="7000" b="0" dirty="0"/>
              <a:t>Analyzing the model performance as a function of dropout probability</a:t>
            </a:r>
          </a:p>
          <a:p>
            <a:pPr lvl="1">
              <a:lnSpc>
                <a:spcPct val="120000"/>
              </a:lnSpc>
            </a:pPr>
            <a:r>
              <a:rPr lang="en-US" sz="7000" b="0" dirty="0"/>
              <a:t>Analyzing performance for different DNN configurations (# layers, # </a:t>
            </a:r>
            <a:r>
              <a:rPr lang="en-US" sz="7000" dirty="0"/>
              <a:t>nodes, emotional attributes)</a:t>
            </a:r>
            <a:endParaRPr lang="en-US" b="0" dirty="0"/>
          </a:p>
          <a:p>
            <a:pPr marL="0" indent="0">
              <a:lnSpc>
                <a:spcPct val="120000"/>
              </a:lnSpc>
              <a:buNone/>
            </a:pPr>
            <a:endParaRPr lang="en-US" dirty="0"/>
          </a:p>
          <a:p>
            <a:pPr marL="0" indent="0">
              <a:buNone/>
            </a:pPr>
            <a:endParaRPr lang="en-US" sz="3300" dirty="0"/>
          </a:p>
        </p:txBody>
      </p:sp>
    </p:spTree>
    <p:extLst>
      <p:ext uri="{BB962C8B-B14F-4D97-AF65-F5344CB8AC3E}">
        <p14:creationId xmlns:p14="http://schemas.microsoft.com/office/powerpoint/2010/main" val="20373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15B0B-DCFE-4D5B-84BE-8B397556157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Regularization in DNNs</a:t>
            </a:r>
          </a:p>
        </p:txBody>
      </p:sp>
      <p:sp>
        <p:nvSpPr>
          <p:cNvPr id="5" name="Content Placeholder 3"/>
          <p:cNvSpPr>
            <a:spLocks noGrp="1"/>
          </p:cNvSpPr>
          <p:nvPr>
            <p:ph sz="half" idx="13"/>
          </p:nvPr>
        </p:nvSpPr>
        <p:spPr>
          <a:xfrm>
            <a:off x="0" y="1165419"/>
            <a:ext cx="7151817" cy="4964448"/>
          </a:xfrm>
        </p:spPr>
        <p:txBody>
          <a:bodyPr>
            <a:normAutofit/>
          </a:bodyPr>
          <a:lstStyle/>
          <a:p>
            <a:r>
              <a:rPr lang="en-US" sz="2600" dirty="0"/>
              <a:t>Regularization is very important in DNNs to avoid overfitting</a:t>
            </a:r>
          </a:p>
          <a:p>
            <a:pPr lvl="1"/>
            <a:r>
              <a:rPr lang="en-US" sz="2200" dirty="0"/>
              <a:t>Learn general patterns rather than specific trends in training set</a:t>
            </a:r>
          </a:p>
          <a:p>
            <a:pPr marL="228584" lvl="1">
              <a:spcBef>
                <a:spcPts val="1000"/>
              </a:spcBef>
              <a:buClr>
                <a:schemeClr val="accent2"/>
              </a:buClr>
            </a:pPr>
            <a:r>
              <a:rPr lang="en-US" sz="2600" b="1" dirty="0"/>
              <a:t>Different approaches for regularization:</a:t>
            </a:r>
          </a:p>
          <a:p>
            <a:pPr lvl="1"/>
            <a:r>
              <a:rPr lang="en-US" sz="2200" b="1" dirty="0"/>
              <a:t>Dropout</a:t>
            </a:r>
            <a:r>
              <a:rPr lang="en-US" sz="2200" dirty="0"/>
              <a:t>, early stopping, data augmentation, weighted penalties on the training data, multitask learning</a:t>
            </a:r>
            <a:endParaRPr lang="en-US" sz="2200" b="1" dirty="0"/>
          </a:p>
          <a:p>
            <a:pPr>
              <a:buFont typeface="Wingdings" charset="2"/>
              <a:buChar char="§"/>
            </a:pPr>
            <a:r>
              <a:rPr lang="en-US" sz="2600" dirty="0"/>
              <a:t>Dropout</a:t>
            </a:r>
          </a:p>
          <a:p>
            <a:pPr lvl="1"/>
            <a:r>
              <a:rPr lang="en-US" sz="2200" dirty="0"/>
              <a:t>Randomly ignores nodes in the network</a:t>
            </a:r>
          </a:p>
          <a:p>
            <a:pPr lvl="1"/>
            <a:r>
              <a:rPr lang="en-US" sz="2200" b="0" dirty="0"/>
              <a:t>Essentially, it </a:t>
            </a:r>
            <a:r>
              <a:rPr lang="en-US" sz="2200" b="0" dirty="0" smtClean="0"/>
              <a:t>trains </a:t>
            </a:r>
            <a:r>
              <a:rPr lang="en-US" sz="2200" b="0" dirty="0"/>
              <a:t>a smaller network on each iteration</a:t>
            </a:r>
          </a:p>
          <a:p>
            <a:pPr lvl="1"/>
            <a:r>
              <a:rPr lang="en-US" sz="2200" dirty="0"/>
              <a:t>Prevents learning of interdependent feature weights</a:t>
            </a:r>
          </a:p>
          <a:p>
            <a:pPr lvl="1"/>
            <a:r>
              <a:rPr lang="en-US" sz="2200" dirty="0"/>
              <a:t>Prevent co-dependencies across neighbor nodes</a:t>
            </a:r>
            <a:endParaRPr lang="en-US" sz="2200" b="0" dirty="0"/>
          </a:p>
          <a:p>
            <a:pPr lvl="1"/>
            <a:endParaRPr lang="en-US" sz="2200" b="0" dirty="0"/>
          </a:p>
          <a:p>
            <a:pPr lvl="2"/>
            <a:endParaRPr lang="en-US" sz="2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2305" y="1922147"/>
            <a:ext cx="2635616" cy="2635616"/>
          </a:xfrm>
          <a:prstGeom prst="rect">
            <a:avLst/>
          </a:prstGeom>
          <a:effectLst>
            <a:softEdge rad="127000"/>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1786" y="1955086"/>
            <a:ext cx="2451164" cy="2524166"/>
          </a:xfrm>
          <a:prstGeom prst="rect">
            <a:avLst/>
          </a:prstGeom>
          <a:effectLst>
            <a:softEdge rad="0"/>
          </a:effectLst>
        </p:spPr>
      </p:pic>
      <p:sp>
        <p:nvSpPr>
          <p:cNvPr id="7" name="TextBox 6"/>
          <p:cNvSpPr txBox="1"/>
          <p:nvPr/>
        </p:nvSpPr>
        <p:spPr>
          <a:xfrm>
            <a:off x="8352574" y="1712275"/>
            <a:ext cx="2397347" cy="523220"/>
          </a:xfrm>
          <a:prstGeom prst="rect">
            <a:avLst/>
          </a:prstGeom>
          <a:noFill/>
        </p:spPr>
        <p:txBody>
          <a:bodyPr wrap="square" rtlCol="0">
            <a:spAutoFit/>
          </a:bodyPr>
          <a:lstStyle/>
          <a:p>
            <a:r>
              <a:rPr lang="en-US" sz="1400" dirty="0">
                <a:solidFill>
                  <a:srgbClr val="C00000"/>
                </a:solidFill>
              </a:rPr>
              <a:t>Randomly shut down parts of the network</a:t>
            </a:r>
          </a:p>
        </p:txBody>
      </p:sp>
      <p:sp>
        <p:nvSpPr>
          <p:cNvPr id="8" name="Right Arrow 7"/>
          <p:cNvSpPr/>
          <p:nvPr/>
        </p:nvSpPr>
        <p:spPr>
          <a:xfrm>
            <a:off x="9176252" y="2416919"/>
            <a:ext cx="749992" cy="12277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173508" y="4471431"/>
            <a:ext cx="1876419" cy="369332"/>
          </a:xfrm>
          <a:prstGeom prst="rect">
            <a:avLst/>
          </a:prstGeom>
          <a:noFill/>
        </p:spPr>
        <p:txBody>
          <a:bodyPr wrap="square" rtlCol="0">
            <a:spAutoFit/>
          </a:bodyPr>
          <a:lstStyle/>
          <a:p>
            <a:r>
              <a:rPr lang="en-US" dirty="0"/>
              <a:t>Standard network</a:t>
            </a:r>
          </a:p>
        </p:txBody>
      </p:sp>
      <p:sp>
        <p:nvSpPr>
          <p:cNvPr id="10" name="TextBox 9"/>
          <p:cNvSpPr txBox="1"/>
          <p:nvPr/>
        </p:nvSpPr>
        <p:spPr>
          <a:xfrm>
            <a:off x="9879281" y="4427659"/>
            <a:ext cx="2286000" cy="369332"/>
          </a:xfrm>
          <a:prstGeom prst="rect">
            <a:avLst/>
          </a:prstGeom>
          <a:noFill/>
        </p:spPr>
        <p:txBody>
          <a:bodyPr wrap="square" rtlCol="0">
            <a:spAutoFit/>
          </a:bodyPr>
          <a:lstStyle/>
          <a:p>
            <a:r>
              <a:rPr lang="en-US" dirty="0"/>
              <a:t>Network with dropout</a:t>
            </a:r>
          </a:p>
        </p:txBody>
      </p:sp>
      <p:sp>
        <p:nvSpPr>
          <p:cNvPr id="2" name="TextBox 1">
            <a:extLst>
              <a:ext uri="{FF2B5EF4-FFF2-40B4-BE49-F238E27FC236}">
                <a16:creationId xmlns:a16="http://schemas.microsoft.com/office/drawing/2014/main" id="{45047849-F84F-4EC1-B601-9BE2925B22E6}"/>
              </a:ext>
            </a:extLst>
          </p:cNvPr>
          <p:cNvSpPr txBox="1"/>
          <p:nvPr/>
        </p:nvSpPr>
        <p:spPr>
          <a:xfrm>
            <a:off x="7904285" y="5222631"/>
            <a:ext cx="3112477" cy="430887"/>
          </a:xfrm>
          <a:prstGeom prst="rect">
            <a:avLst/>
          </a:prstGeom>
          <a:noFill/>
        </p:spPr>
        <p:txBody>
          <a:bodyPr wrap="square" rtlCol="0">
            <a:spAutoFit/>
          </a:bodyPr>
          <a:lstStyle/>
          <a:p>
            <a:r>
              <a:rPr lang="en-US" sz="2200" i="1" dirty="0"/>
              <a:t>p</a:t>
            </a:r>
            <a:r>
              <a:rPr lang="en-US" sz="2200" dirty="0"/>
              <a:t> = Dropout rate</a:t>
            </a:r>
          </a:p>
        </p:txBody>
      </p:sp>
    </p:spTree>
    <p:extLst>
      <p:ext uri="{BB962C8B-B14F-4D97-AF65-F5344CB8AC3E}">
        <p14:creationId xmlns:p14="http://schemas.microsoft.com/office/powerpoint/2010/main" val="182750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8" grpId="0" animBg="1"/>
      <p:bldP spid="9" grpId="0"/>
      <p:bldP spid="10"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D:\Report\hist_all.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455" y="1141678"/>
            <a:ext cx="6027264" cy="3324152"/>
          </a:xfrm>
          <a:prstGeom prst="rect">
            <a:avLst/>
          </a:prstGeom>
          <a:noFill/>
          <a:ln>
            <a:noFill/>
          </a:ln>
        </p:spPr>
      </p:pic>
      <p:sp>
        <p:nvSpPr>
          <p:cNvPr id="1272" name="Shape 1272"/>
          <p:cNvSpPr/>
          <p:nvPr/>
        </p:nvSpPr>
        <p:spPr>
          <a:xfrm>
            <a:off x="1692179" y="1174448"/>
            <a:ext cx="4422096" cy="2277669"/>
          </a:xfrm>
          <a:prstGeom prst="ellipse">
            <a:avLst/>
          </a:prstGeom>
          <a:gradFill>
            <a:gsLst>
              <a:gs pos="30000">
                <a:srgbClr val="3F80CE"/>
              </a:gs>
              <a:gs pos="100000">
                <a:srgbClr val="A2C3FF"/>
              </a:gs>
            </a:gsLst>
            <a:lin ang="16200000"/>
          </a:gradFill>
          <a:ln w="12700">
            <a:miter lim="400000"/>
          </a:ln>
        </p:spPr>
        <p:txBody>
          <a:bodyPr lIns="32145" tIns="32145" rIns="32145" bIns="32145"/>
          <a:lstStyle/>
          <a:p>
            <a:pPr defTabSz="642915" eaLnBrk="0" fontAlgn="base" hangingPunct="0">
              <a:spcBef>
                <a:spcPct val="0"/>
              </a:spcBef>
              <a:spcAft>
                <a:spcPct val="0"/>
              </a:spcAft>
            </a:pPr>
            <a:endParaRPr sz="2953">
              <a:solidFill>
                <a:srgbClr val="000000"/>
              </a:solidFill>
              <a:latin typeface="Gill Sans"/>
              <a:sym typeface="Gill Sans"/>
            </a:endParaRPr>
          </a:p>
        </p:txBody>
      </p:sp>
      <p:sp>
        <p:nvSpPr>
          <p:cNvPr id="1273" name="Shape 1273"/>
          <p:cNvSpPr>
            <a:spLocks noGrp="1"/>
          </p:cNvSpPr>
          <p:nvPr>
            <p:ph type="title"/>
          </p:nvPr>
        </p:nvSpPr>
        <p:spPr>
          <a:prstGeom prst="rect">
            <a:avLst/>
          </a:prstGeom>
        </p:spPr>
        <p:txBody>
          <a:bodyPr>
            <a:normAutofit/>
          </a:bodyPr>
          <a:lstStyle/>
          <a:p>
            <a:r>
              <a:rPr lang="en-US" sz="3600" b="1" dirty="0">
                <a:latin typeface="Times New Roman" panose="02020603050405020304" pitchFamily="18" charset="0"/>
                <a:cs typeface="Times New Roman" panose="02020603050405020304" pitchFamily="18" charset="0"/>
              </a:rPr>
              <a:t>MSP-Podcast database</a:t>
            </a:r>
            <a:endParaRPr sz="3600" b="1" dirty="0">
              <a:solidFill>
                <a:schemeClr val="tx1"/>
              </a:solidFill>
              <a:latin typeface="Times New Roman" panose="02020603050405020304" pitchFamily="18" charset="0"/>
              <a:cs typeface="Times New Roman" panose="02020603050405020304" pitchFamily="18" charset="0"/>
            </a:endParaRPr>
          </a:p>
        </p:txBody>
      </p:sp>
      <p:sp>
        <p:nvSpPr>
          <p:cNvPr id="1274" name="Shape 1274"/>
          <p:cNvSpPr>
            <a:spLocks noGrp="1"/>
          </p:cNvSpPr>
          <p:nvPr>
            <p:ph type="sldNum" sz="quarter" idx="4294967295"/>
          </p:nvPr>
        </p:nvSpPr>
        <p:spPr>
          <a:xfrm>
            <a:off x="0" y="6616700"/>
            <a:ext cx="277813" cy="276225"/>
          </a:xfrm>
          <a:prstGeom prst="rect">
            <a:avLst/>
          </a:prstGeom>
          <a:extLst>
            <a:ext uri="{C572A759-6A51-4108-AA02-DFA0A04FC94B}">
              <ma14:wrappingTextBoxFlag xmlns:ma14="http://schemas.microsoft.com/office/mac/drawingml/2011/main" xmlns="" val="1"/>
            </a:ext>
          </a:extLst>
        </p:spPr>
        <p:txBody>
          <a:bodyPr>
            <a:normAutofit fontScale="85000" lnSpcReduction="20000"/>
          </a:bodyPr>
          <a:lstStyle/>
          <a:p>
            <a:pPr fontAlgn="base">
              <a:spcBef>
                <a:spcPct val="0"/>
              </a:spcBef>
              <a:spcAft>
                <a:spcPct val="0"/>
              </a:spcAft>
            </a:pPr>
            <a:fld id="{86CB4B4D-7CA3-9044-876B-883B54F8677D}" type="slidenum">
              <a:rPr>
                <a:latin typeface="Gill Sans"/>
                <a:sym typeface="Gill Sans"/>
              </a:rPr>
              <a:pPr fontAlgn="base">
                <a:spcBef>
                  <a:spcPct val="0"/>
                </a:spcBef>
                <a:spcAft>
                  <a:spcPct val="0"/>
                </a:spcAft>
              </a:pPr>
              <a:t>8</a:t>
            </a:fld>
            <a:endParaRPr>
              <a:latin typeface="Gill Sans"/>
              <a:sym typeface="Gill Sans"/>
            </a:endParaRPr>
          </a:p>
        </p:txBody>
      </p:sp>
      <p:sp>
        <p:nvSpPr>
          <p:cNvPr id="1275" name="Shape 1275"/>
          <p:cNvSpPr/>
          <p:nvPr/>
        </p:nvSpPr>
        <p:spPr>
          <a:xfrm>
            <a:off x="2978451" y="1506741"/>
            <a:ext cx="2099565" cy="914885"/>
          </a:xfrm>
          <a:prstGeom prst="rect">
            <a:avLst/>
          </a:prstGeom>
          <a:gradFill>
            <a:gsLst>
              <a:gs pos="0">
                <a:srgbClr val="A0CA4A"/>
              </a:gs>
              <a:gs pos="100000">
                <a:srgbClr val="DAFFA3"/>
              </a:gs>
            </a:gsLst>
            <a:lin ang="16200000"/>
          </a:gradFill>
          <a:ln>
            <a:solidFill>
              <a:srgbClr val="98B955"/>
            </a:solidFill>
          </a:ln>
          <a:effectLst>
            <a:outerShdw blurRad="38100" dist="23000" dir="5400000" rotWithShape="0">
              <a:srgbClr val="000000">
                <a:alpha val="35000"/>
              </a:srgbClr>
            </a:outerShdw>
          </a:effectLst>
        </p:spPr>
        <p:txBody>
          <a:bodyPr lIns="32145" tIns="32145" rIns="32145" bIns="32145" anchor="ctr"/>
          <a:lstStyle/>
          <a:p>
            <a:pPr defTabSz="321457" eaLnBrk="0" fontAlgn="base" hangingPunct="0">
              <a:spcBef>
                <a:spcPct val="0"/>
              </a:spcBef>
              <a:spcAft>
                <a:spcPct val="0"/>
              </a:spcAft>
              <a:defRPr sz="1800">
                <a:solidFill>
                  <a:srgbClr val="FFFFFF"/>
                </a:solidFill>
                <a:latin typeface="Calibri"/>
                <a:ea typeface="Calibri"/>
                <a:cs typeface="Calibri"/>
                <a:sym typeface="Calibri"/>
              </a:defRPr>
            </a:pPr>
            <a:endParaRPr sz="1266">
              <a:solidFill>
                <a:srgbClr val="FFFFFF"/>
              </a:solidFill>
              <a:latin typeface="Calibri"/>
              <a:cs typeface="Calibri"/>
              <a:sym typeface="Calibri"/>
            </a:endParaRPr>
          </a:p>
        </p:txBody>
      </p:sp>
      <p:sp>
        <p:nvSpPr>
          <p:cNvPr id="1276" name="Shape 1276"/>
          <p:cNvSpPr/>
          <p:nvPr/>
        </p:nvSpPr>
        <p:spPr>
          <a:xfrm>
            <a:off x="2094689" y="2442558"/>
            <a:ext cx="3718674" cy="584163"/>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spAutoFit/>
          </a:bodyPr>
          <a:lstStyle/>
          <a:p>
            <a:pPr defTabSz="321457" eaLnBrk="0" fontAlgn="base" hangingPunct="0">
              <a:spcBef>
                <a:spcPct val="0"/>
              </a:spcBef>
              <a:spcAft>
                <a:spcPct val="0"/>
              </a:spcAft>
              <a:defRPr sz="2400">
                <a:solidFill>
                  <a:srgbClr val="FFFFFF"/>
                </a:solidFill>
                <a:latin typeface="Calibri"/>
                <a:ea typeface="Calibri"/>
                <a:cs typeface="Calibri"/>
                <a:sym typeface="Calibri"/>
              </a:defRPr>
            </a:pPr>
            <a:r>
              <a:rPr sz="1687" dirty="0">
                <a:solidFill>
                  <a:srgbClr val="FFFFFF"/>
                </a:solidFill>
                <a:latin typeface="Calibri"/>
                <a:cs typeface="Calibri"/>
                <a:sym typeface="Calibri"/>
              </a:rPr>
              <a:t>Segmented turns</a:t>
            </a:r>
            <a:endParaRPr sz="1687" dirty="0">
              <a:solidFill>
                <a:srgbClr val="FFFFFF"/>
              </a:solidFill>
              <a:latin typeface="Helvetica"/>
              <a:cs typeface="Helvetica"/>
              <a:sym typeface="Gill Sans"/>
            </a:endParaRPr>
          </a:p>
          <a:p>
            <a:pPr defTabSz="321457" eaLnBrk="0" fontAlgn="base" hangingPunct="0">
              <a:spcBef>
                <a:spcPct val="0"/>
              </a:spcBef>
              <a:spcAft>
                <a:spcPct val="0"/>
              </a:spcAft>
              <a:defRPr sz="2400">
                <a:solidFill>
                  <a:srgbClr val="FFFFFF"/>
                </a:solidFill>
              </a:defRPr>
            </a:pPr>
            <a:r>
              <a:rPr lang="en-US" sz="1687" dirty="0">
                <a:solidFill>
                  <a:srgbClr val="FFFFFF"/>
                </a:solidFill>
                <a:latin typeface="Gill Sans"/>
                <a:sym typeface="Gill Sans"/>
              </a:rPr>
              <a:t>244,477 </a:t>
            </a:r>
            <a:r>
              <a:rPr sz="1687" dirty="0">
                <a:solidFill>
                  <a:srgbClr val="FFFFFF"/>
                </a:solidFill>
                <a:latin typeface="Calibri"/>
                <a:ea typeface="Calibri"/>
                <a:cs typeface="Calibri"/>
                <a:sym typeface="Calibri"/>
              </a:rPr>
              <a:t>sentences from </a:t>
            </a:r>
            <a:r>
              <a:rPr lang="en-US" sz="1687" dirty="0">
                <a:solidFill>
                  <a:srgbClr val="FFFFFF"/>
                </a:solidFill>
                <a:latin typeface="Calibri"/>
                <a:ea typeface="Calibri"/>
                <a:cs typeface="Calibri"/>
                <a:sym typeface="Calibri"/>
              </a:rPr>
              <a:t>1500</a:t>
            </a:r>
            <a:r>
              <a:rPr sz="1687" dirty="0">
                <a:solidFill>
                  <a:srgbClr val="FFFFFF"/>
                </a:solidFill>
                <a:latin typeface="Calibri"/>
                <a:ea typeface="Calibri"/>
                <a:cs typeface="Calibri"/>
                <a:sym typeface="Calibri"/>
              </a:rPr>
              <a:t> podcasts</a:t>
            </a:r>
          </a:p>
        </p:txBody>
      </p:sp>
      <p:sp>
        <p:nvSpPr>
          <p:cNvPr id="1277" name="Shape 1277"/>
          <p:cNvSpPr/>
          <p:nvPr/>
        </p:nvSpPr>
        <p:spPr>
          <a:xfrm>
            <a:off x="2982159" y="1506741"/>
            <a:ext cx="2209728" cy="811469"/>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spAutoFit/>
          </a:bodyPr>
          <a:lstStyle/>
          <a:p>
            <a:pPr defTabSz="321457" eaLnBrk="0" fontAlgn="base" hangingPunct="0">
              <a:spcBef>
                <a:spcPct val="0"/>
              </a:spcBef>
              <a:spcAft>
                <a:spcPct val="0"/>
              </a:spcAft>
              <a:defRPr sz="2300">
                <a:latin typeface="Calibri"/>
                <a:ea typeface="Calibri"/>
                <a:cs typeface="Calibri"/>
                <a:sym typeface="Calibri"/>
              </a:defRPr>
            </a:pPr>
            <a:r>
              <a:rPr sz="1617" dirty="0">
                <a:solidFill>
                  <a:srgbClr val="000000"/>
                </a:solidFill>
                <a:latin typeface="Calibri"/>
                <a:cs typeface="Calibri"/>
                <a:sym typeface="Calibri"/>
              </a:rPr>
              <a:t>With emotion labels: </a:t>
            </a:r>
            <a:r>
              <a:rPr lang="en-US" sz="1617" dirty="0">
                <a:solidFill>
                  <a:srgbClr val="000000"/>
                </a:solidFill>
                <a:latin typeface="Calibri"/>
                <a:cs typeface="Calibri"/>
                <a:sym typeface="Calibri"/>
              </a:rPr>
              <a:t>30,681</a:t>
            </a:r>
            <a:r>
              <a:rPr sz="1617" dirty="0">
                <a:solidFill>
                  <a:srgbClr val="000000"/>
                </a:solidFill>
                <a:latin typeface="Calibri"/>
                <a:cs typeface="Calibri"/>
                <a:sym typeface="Calibri"/>
              </a:rPr>
              <a:t>  sentences </a:t>
            </a:r>
            <a:endParaRPr sz="1617" dirty="0">
              <a:solidFill>
                <a:srgbClr val="000000"/>
              </a:solidFill>
              <a:latin typeface="Helvetica"/>
              <a:cs typeface="Helvetica"/>
              <a:sym typeface="Gill Sans"/>
            </a:endParaRPr>
          </a:p>
          <a:p>
            <a:pPr defTabSz="321457" eaLnBrk="0" fontAlgn="base" hangingPunct="0">
              <a:spcBef>
                <a:spcPct val="0"/>
              </a:spcBef>
              <a:spcAft>
                <a:spcPct val="0"/>
              </a:spcAft>
              <a:defRPr sz="2300">
                <a:latin typeface="Calibri"/>
                <a:ea typeface="Calibri"/>
                <a:cs typeface="Calibri"/>
                <a:sym typeface="Calibri"/>
              </a:defRPr>
            </a:pPr>
            <a:r>
              <a:rPr sz="1617" dirty="0">
                <a:solidFill>
                  <a:srgbClr val="000000"/>
                </a:solidFill>
                <a:latin typeface="Calibri"/>
                <a:cs typeface="Calibri"/>
                <a:sym typeface="Calibri"/>
              </a:rPr>
              <a:t>(</a:t>
            </a:r>
            <a:r>
              <a:rPr lang="en-US" sz="1617" dirty="0">
                <a:solidFill>
                  <a:srgbClr val="000000"/>
                </a:solidFill>
                <a:latin typeface="Calibri"/>
                <a:cs typeface="Calibri"/>
                <a:sym typeface="Calibri"/>
              </a:rPr>
              <a:t>50</a:t>
            </a:r>
            <a:r>
              <a:rPr sz="1617" dirty="0">
                <a:solidFill>
                  <a:srgbClr val="000000"/>
                </a:solidFill>
                <a:latin typeface="Calibri"/>
                <a:cs typeface="Calibri"/>
                <a:sym typeface="Calibri"/>
              </a:rPr>
              <a:t>h, </a:t>
            </a:r>
            <a:r>
              <a:rPr lang="en-US" sz="1617" dirty="0">
                <a:solidFill>
                  <a:srgbClr val="000000"/>
                </a:solidFill>
                <a:latin typeface="Calibri"/>
                <a:cs typeface="Calibri"/>
                <a:sym typeface="Calibri"/>
              </a:rPr>
              <a:t>09</a:t>
            </a:r>
            <a:r>
              <a:rPr sz="1617" dirty="0">
                <a:solidFill>
                  <a:srgbClr val="000000"/>
                </a:solidFill>
                <a:latin typeface="Calibri"/>
                <a:cs typeface="Calibri"/>
                <a:sym typeface="Calibri"/>
              </a:rPr>
              <a:t>m)</a:t>
            </a:r>
          </a:p>
        </p:txBody>
      </p:sp>
      <p:sp>
        <p:nvSpPr>
          <p:cNvPr id="1283" name="Shape 1283"/>
          <p:cNvSpPr/>
          <p:nvPr/>
        </p:nvSpPr>
        <p:spPr>
          <a:xfrm>
            <a:off x="2014282" y="5930469"/>
            <a:ext cx="929743"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defTabSz="642915" eaLnBrk="0" fontAlgn="base" hangingPunct="0">
              <a:spcBef>
                <a:spcPct val="0"/>
              </a:spcBef>
              <a:spcAft>
                <a:spcPct val="0"/>
              </a:spcAft>
            </a:pPr>
            <a:r>
              <a:rPr sz="1969" dirty="0">
                <a:solidFill>
                  <a:srgbClr val="000000"/>
                </a:solidFill>
                <a:latin typeface="Gill Sans"/>
                <a:sym typeface="Gill Sans"/>
              </a:rPr>
              <a:t>Arousal</a:t>
            </a:r>
          </a:p>
        </p:txBody>
      </p:sp>
      <p:sp>
        <p:nvSpPr>
          <p:cNvPr id="1285" name="Shape 1285"/>
          <p:cNvSpPr/>
          <p:nvPr/>
        </p:nvSpPr>
        <p:spPr>
          <a:xfrm>
            <a:off x="5589195" y="5939796"/>
            <a:ext cx="96872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defTabSz="642915" eaLnBrk="0" fontAlgn="base" hangingPunct="0">
              <a:spcBef>
                <a:spcPct val="0"/>
              </a:spcBef>
              <a:spcAft>
                <a:spcPct val="0"/>
              </a:spcAft>
            </a:pPr>
            <a:r>
              <a:rPr sz="1969" dirty="0">
                <a:solidFill>
                  <a:srgbClr val="000000"/>
                </a:solidFill>
                <a:latin typeface="Gill Sans"/>
                <a:sym typeface="Gill Sans"/>
              </a:rPr>
              <a:t>Valence</a:t>
            </a:r>
          </a:p>
        </p:txBody>
      </p:sp>
      <p:sp>
        <p:nvSpPr>
          <p:cNvPr id="24" name="Shape 1285"/>
          <p:cNvSpPr/>
          <p:nvPr/>
        </p:nvSpPr>
        <p:spPr>
          <a:xfrm>
            <a:off x="8599911" y="5897803"/>
            <a:ext cx="135293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defTabSz="642915" eaLnBrk="0" fontAlgn="base" hangingPunct="0">
              <a:spcBef>
                <a:spcPct val="0"/>
              </a:spcBef>
              <a:spcAft>
                <a:spcPct val="0"/>
              </a:spcAft>
            </a:pPr>
            <a:r>
              <a:rPr lang="en-US" sz="1969" dirty="0">
                <a:solidFill>
                  <a:srgbClr val="000000"/>
                </a:solidFill>
                <a:latin typeface="Gill Sans"/>
                <a:sym typeface="Gill Sans"/>
              </a:rPr>
              <a:t>Dominance</a:t>
            </a:r>
            <a:endParaRPr sz="1969" dirty="0">
              <a:solidFill>
                <a:srgbClr val="000000"/>
              </a:solidFill>
              <a:latin typeface="Gill Sans"/>
              <a:sym typeface="Gill Sans"/>
            </a:endParaRPr>
          </a:p>
        </p:txBody>
      </p:sp>
      <p:pic>
        <p:nvPicPr>
          <p:cNvPr id="25" name="Picture 24" descr="D:\Report\act_all.png"/>
          <p:cNvPicPr/>
          <p:nvPr/>
        </p:nvPicPr>
        <p:blipFill>
          <a:blip r:embed="rId3">
            <a:extLst>
              <a:ext uri="{28A0092B-C50C-407E-A947-70E740481C1C}">
                <a14:useLocalDpi xmlns:a14="http://schemas.microsoft.com/office/drawing/2010/main" val="0"/>
              </a:ext>
            </a:extLst>
          </a:blip>
          <a:srcRect/>
          <a:stretch>
            <a:fillRect/>
          </a:stretch>
        </p:blipFill>
        <p:spPr bwMode="auto">
          <a:xfrm>
            <a:off x="840999" y="3691801"/>
            <a:ext cx="3276310" cy="2304801"/>
          </a:xfrm>
          <a:prstGeom prst="rect">
            <a:avLst/>
          </a:prstGeom>
          <a:noFill/>
          <a:ln>
            <a:noFill/>
          </a:ln>
        </p:spPr>
      </p:pic>
      <p:pic>
        <p:nvPicPr>
          <p:cNvPr id="26" name="Picture 25" descr="D:\Report\val_all.png"/>
          <p:cNvPicPr/>
          <p:nvPr/>
        </p:nvPicPr>
        <p:blipFill>
          <a:blip r:embed="rId4">
            <a:extLst>
              <a:ext uri="{28A0092B-C50C-407E-A947-70E740481C1C}">
                <a14:useLocalDpi xmlns:a14="http://schemas.microsoft.com/office/drawing/2010/main" val="0"/>
              </a:ext>
            </a:extLst>
          </a:blip>
          <a:srcRect/>
          <a:stretch>
            <a:fillRect/>
          </a:stretch>
        </p:blipFill>
        <p:spPr bwMode="auto">
          <a:xfrm>
            <a:off x="4172687" y="3665456"/>
            <a:ext cx="3305762" cy="2331146"/>
          </a:xfrm>
          <a:prstGeom prst="rect">
            <a:avLst/>
          </a:prstGeom>
          <a:noFill/>
          <a:ln>
            <a:noFill/>
          </a:ln>
        </p:spPr>
      </p:pic>
      <p:pic>
        <p:nvPicPr>
          <p:cNvPr id="27" name="Picture 26" descr="D:\Report\dom_all.png"/>
          <p:cNvPicPr/>
          <p:nvPr/>
        </p:nvPicPr>
        <p:blipFill>
          <a:blip r:embed="rId5">
            <a:extLst>
              <a:ext uri="{28A0092B-C50C-407E-A947-70E740481C1C}">
                <a14:useLocalDpi xmlns:a14="http://schemas.microsoft.com/office/drawing/2010/main" val="0"/>
              </a:ext>
            </a:extLst>
          </a:blip>
          <a:srcRect/>
          <a:stretch>
            <a:fillRect/>
          </a:stretch>
        </p:blipFill>
        <p:spPr bwMode="auto">
          <a:xfrm>
            <a:off x="7619051" y="3691801"/>
            <a:ext cx="3314657" cy="2294491"/>
          </a:xfrm>
          <a:prstGeom prst="rect">
            <a:avLst/>
          </a:prstGeom>
          <a:noFill/>
          <a:ln>
            <a:noFill/>
          </a:ln>
        </p:spPr>
      </p:pic>
      <p:sp>
        <p:nvSpPr>
          <p:cNvPr id="2" name="Oval 1"/>
          <p:cNvSpPr/>
          <p:nvPr/>
        </p:nvSpPr>
        <p:spPr>
          <a:xfrm>
            <a:off x="2823882" y="1978664"/>
            <a:ext cx="1348805" cy="4365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1892" y="1220531"/>
            <a:ext cx="1527576" cy="930002"/>
          </a:xfrm>
          <a:prstGeom prst="rect">
            <a:avLst/>
          </a:prstGeom>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t>Ongoing effort</a:t>
            </a:r>
          </a:p>
        </p:txBody>
      </p:sp>
    </p:spTree>
    <p:extLst>
      <p:ext uri="{BB962C8B-B14F-4D97-AF65-F5344CB8AC3E}">
        <p14:creationId xmlns:p14="http://schemas.microsoft.com/office/powerpoint/2010/main" val="1296420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85211F04-D8AC-41EF-BB20-6E9CDD8A47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38438" y="4427736"/>
            <a:ext cx="400106" cy="400106"/>
          </a:xfrm>
          <a:prstGeom prst="rect">
            <a:avLst/>
          </a:prstGeom>
        </p:spPr>
      </p:pic>
      <p:pic>
        <p:nvPicPr>
          <p:cNvPr id="24" name="media4">
            <a:hlinkClick r:id="" action="ppaction://media"/>
            <a:extLst>
              <a:ext uri="{FF2B5EF4-FFF2-40B4-BE49-F238E27FC236}">
                <a16:creationId xmlns:a16="http://schemas.microsoft.com/office/drawing/2014/main" id="{D5FD4751-D6DF-4933-AF65-0482202295E1}"/>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438438" y="4357240"/>
            <a:ext cx="487363" cy="487363"/>
          </a:xfrm>
          <a:prstGeom prst="rect">
            <a:avLst/>
          </a:prstGeom>
        </p:spPr>
      </p:pic>
      <p:sp>
        <p:nvSpPr>
          <p:cNvPr id="3" name="Title 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MSP-Podcast database</a:t>
            </a:r>
          </a:p>
        </p:txBody>
      </p:sp>
      <p:sp>
        <p:nvSpPr>
          <p:cNvPr id="4" name="Content Placeholder 3"/>
          <p:cNvSpPr>
            <a:spLocks noGrp="1"/>
          </p:cNvSpPr>
          <p:nvPr>
            <p:ph sz="half" idx="13"/>
          </p:nvPr>
        </p:nvSpPr>
        <p:spPr>
          <a:xfrm>
            <a:off x="270933" y="1173040"/>
            <a:ext cx="5300134" cy="4187859"/>
          </a:xfrm>
        </p:spPr>
        <p:txBody>
          <a:bodyPr/>
          <a:lstStyle/>
          <a:p>
            <a:r>
              <a:rPr lang="en-US" sz="2400" b="0" dirty="0"/>
              <a:t>Version 1.0 of the </a:t>
            </a:r>
            <a:r>
              <a:rPr lang="en-US" sz="2400" dirty="0"/>
              <a:t>MSP-Podcast </a:t>
            </a:r>
            <a:r>
              <a:rPr lang="en-US" sz="2400" b="0" dirty="0"/>
              <a:t>corpus</a:t>
            </a:r>
          </a:p>
          <a:p>
            <a:pPr lvl="1"/>
            <a:r>
              <a:rPr lang="en-US" sz="2000" dirty="0"/>
              <a:t>20,045 (30h43m)</a:t>
            </a:r>
            <a:r>
              <a:rPr lang="en-US" sz="2000" b="0" dirty="0"/>
              <a:t> </a:t>
            </a:r>
          </a:p>
          <a:p>
            <a:r>
              <a:rPr lang="en-US" sz="2400" b="0" dirty="0"/>
              <a:t>Corpus partition with minimal speaker overlap sets:</a:t>
            </a:r>
          </a:p>
          <a:p>
            <a:pPr lvl="1"/>
            <a:r>
              <a:rPr lang="en-US" dirty="0"/>
              <a:t>Training data: 11,750 samples</a:t>
            </a:r>
          </a:p>
          <a:p>
            <a:pPr lvl="1"/>
            <a:r>
              <a:rPr lang="en-US" b="0" dirty="0"/>
              <a:t>Test data: 6,069 samples</a:t>
            </a:r>
          </a:p>
          <a:p>
            <a:pPr lvl="1"/>
            <a:r>
              <a:rPr lang="en-US" dirty="0"/>
              <a:t>Validation data: </a:t>
            </a:r>
            <a:r>
              <a:rPr lang="en-US" b="0" dirty="0"/>
              <a:t> 2,226 samples</a:t>
            </a:r>
            <a:endParaRPr lang="en-US" dirty="0"/>
          </a:p>
        </p:txBody>
      </p:sp>
      <p:pic>
        <p:nvPicPr>
          <p:cNvPr id="5" name="image84.png"/>
          <p:cNvPicPr>
            <a:picLocks noChangeAspect="1"/>
          </p:cNvPicPr>
          <p:nvPr/>
        </p:nvPicPr>
        <p:blipFill>
          <a:blip r:embed="rId12">
            <a:extLst/>
          </a:blip>
          <a:stretch>
            <a:fillRect/>
          </a:stretch>
        </p:blipFill>
        <p:spPr>
          <a:xfrm>
            <a:off x="6720718" y="1361178"/>
            <a:ext cx="5471282" cy="4298669"/>
          </a:xfrm>
          <a:prstGeom prst="rect">
            <a:avLst/>
          </a:prstGeom>
          <a:ln w="12700">
            <a:miter lim="400000"/>
          </a:ln>
        </p:spPr>
      </p:pic>
      <p:sp>
        <p:nvSpPr>
          <p:cNvPr id="6" name="Shape 1294"/>
          <p:cNvSpPr/>
          <p:nvPr/>
        </p:nvSpPr>
        <p:spPr>
          <a:xfrm rot="16200000">
            <a:off x="6227218" y="4071619"/>
            <a:ext cx="616672" cy="281259"/>
          </a:xfrm>
          <a:prstGeom prst="rect">
            <a:avLst/>
          </a:prstGeom>
          <a:ln w="12700">
            <a:miter lim="400000"/>
          </a:ln>
          <a:extLst>
            <a:ext uri="{C572A759-6A51-4108-AA02-DFA0A04FC94B}">
              <ma14:wrappingTextBoxFlag xmlns:ma14="http://schemas.microsoft.com/office/mac/drawingml/2011/main" xmlns="" val="1"/>
            </a:ext>
          </a:extLst>
        </p:spPr>
        <p:txBody>
          <a:bodyPr wrap="none" lIns="32145" tIns="32145" rIns="32145" bIns="32145">
            <a:spAutoFit/>
          </a:bodyPr>
          <a:lstStyle>
            <a:lvl1pPr defTabSz="914400">
              <a:defRPr sz="2000"/>
            </a:lvl1pPr>
          </a:lstStyle>
          <a:p>
            <a:r>
              <a:rPr sz="1406" dirty="0"/>
              <a:t>Arousal</a:t>
            </a:r>
          </a:p>
        </p:txBody>
      </p:sp>
      <p:sp>
        <p:nvSpPr>
          <p:cNvPr id="7" name="Shape 1295"/>
          <p:cNvSpPr/>
          <p:nvPr/>
        </p:nvSpPr>
        <p:spPr>
          <a:xfrm>
            <a:off x="9061989" y="5767712"/>
            <a:ext cx="636741" cy="281259"/>
          </a:xfrm>
          <a:prstGeom prst="rect">
            <a:avLst/>
          </a:prstGeom>
          <a:ln w="12700">
            <a:miter lim="400000"/>
          </a:ln>
          <a:extLst>
            <a:ext uri="{C572A759-6A51-4108-AA02-DFA0A04FC94B}">
              <ma14:wrappingTextBoxFlag xmlns:ma14="http://schemas.microsoft.com/office/mac/drawingml/2011/main" xmlns="" val="1"/>
            </a:ext>
          </a:extLst>
        </p:spPr>
        <p:txBody>
          <a:bodyPr wrap="none" lIns="32145" tIns="32145" rIns="32145" bIns="32145">
            <a:spAutoFit/>
          </a:bodyPr>
          <a:lstStyle>
            <a:lvl1pPr defTabSz="914400">
              <a:defRPr sz="2000"/>
            </a:lvl1pPr>
          </a:lstStyle>
          <a:p>
            <a:r>
              <a:rPr sz="1406" dirty="0"/>
              <a:t>Valence</a:t>
            </a:r>
          </a:p>
        </p:txBody>
      </p:sp>
      <p:sp>
        <p:nvSpPr>
          <p:cNvPr id="8" name="Shape 1296"/>
          <p:cNvSpPr/>
          <p:nvPr/>
        </p:nvSpPr>
        <p:spPr>
          <a:xfrm>
            <a:off x="5516764" y="1806876"/>
            <a:ext cx="964242" cy="281259"/>
          </a:xfrm>
          <a:prstGeom prst="rect">
            <a:avLst/>
          </a:prstGeom>
          <a:solidFill>
            <a:srgbClr val="FFFFFF"/>
          </a:solidFill>
          <a:ln w="25400">
            <a:solidFill>
              <a:srgbClr val="333399"/>
            </a:solidFill>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2000">
                <a:latin typeface="Helvetica"/>
                <a:ea typeface="Helvetica"/>
                <a:cs typeface="Helvetica"/>
                <a:sym typeface="Helvetica"/>
              </a:defRPr>
            </a:lvl1pPr>
          </a:lstStyle>
          <a:p>
            <a:r>
              <a:rPr sz="1406" dirty="0"/>
              <a:t>Hot anger</a:t>
            </a:r>
          </a:p>
        </p:txBody>
      </p:sp>
      <p:sp>
        <p:nvSpPr>
          <p:cNvPr id="9" name="Shape 1297"/>
          <p:cNvSpPr/>
          <p:nvPr/>
        </p:nvSpPr>
        <p:spPr>
          <a:xfrm>
            <a:off x="5484255" y="3320695"/>
            <a:ext cx="949775" cy="281259"/>
          </a:xfrm>
          <a:prstGeom prst="rect">
            <a:avLst/>
          </a:prstGeom>
          <a:solidFill>
            <a:srgbClr val="FFFFFF"/>
          </a:solidFill>
          <a:ln w="25400">
            <a:solidFill>
              <a:srgbClr val="333399"/>
            </a:solidFill>
          </a:ln>
          <a:extLst>
            <a:ext uri="{C572A759-6A51-4108-AA02-DFA0A04FC94B}">
              <ma14:wrappingTextBoxFlag xmlns:ma14="http://schemas.microsoft.com/office/mac/drawingml/2011/main" xmlns="" val="1"/>
            </a:ext>
          </a:extLst>
        </p:spPr>
        <p:txBody>
          <a:bodyPr wrap="none" lIns="32145" tIns="32145" rIns="32145" bIns="32145">
            <a:spAutoFit/>
          </a:bodyPr>
          <a:lstStyle>
            <a:lvl1pPr defTabSz="914400">
              <a:defRPr sz="2000">
                <a:latin typeface="Helvetica"/>
                <a:ea typeface="Helvetica"/>
                <a:cs typeface="Helvetica"/>
                <a:sym typeface="Helvetica"/>
              </a:defRPr>
            </a:lvl1pPr>
          </a:lstStyle>
          <a:p>
            <a:r>
              <a:rPr sz="1406" dirty="0"/>
              <a:t>Cold anger</a:t>
            </a:r>
          </a:p>
        </p:txBody>
      </p:sp>
      <p:sp>
        <p:nvSpPr>
          <p:cNvPr id="10" name="Shape 1298"/>
          <p:cNvSpPr/>
          <p:nvPr/>
        </p:nvSpPr>
        <p:spPr>
          <a:xfrm flipV="1">
            <a:off x="6321674" y="3057165"/>
            <a:ext cx="1147930" cy="211606"/>
          </a:xfrm>
          <a:prstGeom prst="line">
            <a:avLst/>
          </a:prstGeom>
          <a:ln w="50800">
            <a:solidFill>
              <a:srgbClr val="FF2E89"/>
            </a:solidFill>
            <a:bevel/>
            <a:tailEnd type="triangle"/>
          </a:ln>
          <a:effectLst>
            <a:outerShdw blurRad="38100" dist="20000" dir="5400000" rotWithShape="0">
              <a:srgbClr val="000000">
                <a:alpha val="38000"/>
              </a:srgbClr>
            </a:outerShdw>
          </a:effectLst>
        </p:spPr>
        <p:txBody>
          <a:bodyPr lIns="32145" tIns="32145" rIns="32145" bIns="32145"/>
          <a:lstStyle/>
          <a:p>
            <a:pPr defTabSz="642915">
              <a:defRPr>
                <a:latin typeface="Helvetica"/>
                <a:ea typeface="Helvetica"/>
                <a:cs typeface="Helvetica"/>
                <a:sym typeface="Helvetica"/>
              </a:defRPr>
            </a:pPr>
            <a:endParaRPr sz="1266"/>
          </a:p>
        </p:txBody>
      </p:sp>
      <p:sp>
        <p:nvSpPr>
          <p:cNvPr id="11" name="Shape 1299"/>
          <p:cNvSpPr/>
          <p:nvPr/>
        </p:nvSpPr>
        <p:spPr>
          <a:xfrm>
            <a:off x="6553285" y="1972465"/>
            <a:ext cx="692199" cy="65017"/>
          </a:xfrm>
          <a:prstGeom prst="line">
            <a:avLst/>
          </a:prstGeom>
          <a:ln w="50800">
            <a:solidFill>
              <a:srgbClr val="FF2E89"/>
            </a:solidFill>
            <a:bevel/>
            <a:tailEnd type="triangle"/>
          </a:ln>
          <a:effectLst>
            <a:outerShdw blurRad="38100" dist="20000" dir="5400000" rotWithShape="0">
              <a:srgbClr val="000000">
                <a:alpha val="38000"/>
              </a:srgbClr>
            </a:outerShdw>
          </a:effectLst>
        </p:spPr>
        <p:txBody>
          <a:bodyPr lIns="32145" tIns="32145" rIns="32145" bIns="32145"/>
          <a:lstStyle/>
          <a:p>
            <a:pPr defTabSz="642915">
              <a:defRPr>
                <a:latin typeface="Helvetica"/>
                <a:ea typeface="Helvetica"/>
                <a:cs typeface="Helvetica"/>
                <a:sym typeface="Helvetica"/>
              </a:defRPr>
            </a:pPr>
            <a:endParaRPr sz="1266"/>
          </a:p>
        </p:txBody>
      </p:sp>
      <p:sp>
        <p:nvSpPr>
          <p:cNvPr id="12" name="Shape 1300"/>
          <p:cNvSpPr/>
          <p:nvPr/>
        </p:nvSpPr>
        <p:spPr>
          <a:xfrm>
            <a:off x="5549133" y="4927124"/>
            <a:ext cx="1087869" cy="281259"/>
          </a:xfrm>
          <a:prstGeom prst="rect">
            <a:avLst/>
          </a:prstGeom>
          <a:solidFill>
            <a:srgbClr val="FFFFFF"/>
          </a:solidFill>
          <a:ln w="25400">
            <a:solidFill>
              <a:srgbClr val="333399"/>
            </a:solidFill>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2000">
                <a:latin typeface="Helvetica"/>
                <a:ea typeface="Helvetica"/>
                <a:cs typeface="Helvetica"/>
                <a:sym typeface="Helvetica"/>
              </a:defRPr>
            </a:lvl1pPr>
          </a:lstStyle>
          <a:p>
            <a:r>
              <a:rPr sz="1406"/>
              <a:t>Neutral</a:t>
            </a:r>
          </a:p>
        </p:txBody>
      </p:sp>
      <p:sp>
        <p:nvSpPr>
          <p:cNvPr id="13" name="Shape 1301"/>
          <p:cNvSpPr/>
          <p:nvPr/>
        </p:nvSpPr>
        <p:spPr>
          <a:xfrm flipV="1">
            <a:off x="6735519" y="3134228"/>
            <a:ext cx="2715284" cy="2028629"/>
          </a:xfrm>
          <a:prstGeom prst="line">
            <a:avLst/>
          </a:prstGeom>
          <a:ln w="50800">
            <a:solidFill>
              <a:srgbClr val="FF2E89"/>
            </a:solidFill>
            <a:bevel/>
            <a:tailEnd type="triangle"/>
          </a:ln>
          <a:effectLst>
            <a:outerShdw blurRad="38100" dist="20000" dir="5400000" rotWithShape="0">
              <a:srgbClr val="000000">
                <a:alpha val="38000"/>
              </a:srgbClr>
            </a:outerShdw>
          </a:effectLst>
        </p:spPr>
        <p:txBody>
          <a:bodyPr lIns="32145" tIns="32145" rIns="32145" bIns="32145"/>
          <a:lstStyle/>
          <a:p>
            <a:pPr defTabSz="642915">
              <a:defRPr>
                <a:latin typeface="Helvetica"/>
                <a:ea typeface="Helvetica"/>
                <a:cs typeface="Helvetica"/>
                <a:sym typeface="Helvetica"/>
              </a:defRPr>
            </a:pPr>
            <a:endParaRPr sz="1266"/>
          </a:p>
        </p:txBody>
      </p:sp>
      <p:sp>
        <p:nvSpPr>
          <p:cNvPr id="15" name="Shape 1303"/>
          <p:cNvSpPr/>
          <p:nvPr/>
        </p:nvSpPr>
        <p:spPr>
          <a:xfrm>
            <a:off x="10453488" y="4969782"/>
            <a:ext cx="1343159" cy="281259"/>
          </a:xfrm>
          <a:prstGeom prst="rect">
            <a:avLst/>
          </a:prstGeom>
          <a:solidFill>
            <a:srgbClr val="FFFFFF"/>
          </a:solidFill>
          <a:ln w="25400">
            <a:solidFill>
              <a:srgbClr val="333399"/>
            </a:solidFill>
          </a:ln>
          <a:extLst>
            <a:ext uri="{C572A759-6A51-4108-AA02-DFA0A04FC94B}">
              <ma14:wrappingTextBoxFlag xmlns:ma14="http://schemas.microsoft.com/office/mac/drawingml/2011/main" xmlns="" val="1"/>
            </a:ext>
          </a:extLst>
        </p:spPr>
        <p:txBody>
          <a:bodyPr lIns="32145" tIns="32145" rIns="32145" bIns="32145">
            <a:spAutoFit/>
          </a:bodyPr>
          <a:lstStyle>
            <a:lvl1pPr defTabSz="914400">
              <a:defRPr sz="2000">
                <a:latin typeface="Helvetica"/>
                <a:ea typeface="Helvetica"/>
                <a:cs typeface="Helvetica"/>
                <a:sym typeface="Helvetica"/>
              </a:defRPr>
            </a:lvl1pPr>
          </a:lstStyle>
          <a:p>
            <a:r>
              <a:rPr sz="1406" dirty="0"/>
              <a:t>Happiness</a:t>
            </a:r>
          </a:p>
        </p:txBody>
      </p:sp>
      <p:sp>
        <p:nvSpPr>
          <p:cNvPr id="16" name="Shape 1304"/>
          <p:cNvSpPr/>
          <p:nvPr/>
        </p:nvSpPr>
        <p:spPr>
          <a:xfrm flipH="1" flipV="1">
            <a:off x="10854929" y="2953900"/>
            <a:ext cx="236404" cy="2024499"/>
          </a:xfrm>
          <a:prstGeom prst="line">
            <a:avLst/>
          </a:prstGeom>
          <a:ln w="50800">
            <a:solidFill>
              <a:srgbClr val="FF2E89"/>
            </a:solidFill>
            <a:bevel/>
            <a:tailEnd type="triangle"/>
          </a:ln>
          <a:effectLst>
            <a:outerShdw blurRad="38100" dist="20000" dir="5400000" rotWithShape="0">
              <a:srgbClr val="000000">
                <a:alpha val="38000"/>
              </a:srgbClr>
            </a:outerShdw>
          </a:effectLst>
        </p:spPr>
        <p:txBody>
          <a:bodyPr lIns="32145" tIns="32145" rIns="32145" bIns="32145"/>
          <a:lstStyle/>
          <a:p>
            <a:pPr defTabSz="642915">
              <a:defRPr>
                <a:latin typeface="Helvetica"/>
                <a:ea typeface="Helvetica"/>
                <a:cs typeface="Helvetica"/>
                <a:sym typeface="Helvetica"/>
              </a:defRPr>
            </a:pPr>
            <a:endParaRPr sz="1266"/>
          </a:p>
        </p:txBody>
      </p:sp>
      <p:pic>
        <p:nvPicPr>
          <p:cNvPr id="17" name="media2.wav"/>
          <p:cNvPicPr>
            <a:picLocks/>
          </p:cNvPicPr>
          <p:nvPr>
            <a:audioFile r:link="rId4"/>
            <p:extLst>
              <p:ext uri="{DAA4B4D4-6D71-4841-9C94-3DE7FCFB9230}">
                <p14:media xmlns:p14="http://schemas.microsoft.com/office/powerpoint/2010/main" r:embed="rId3"/>
              </p:ext>
            </p:extLst>
          </p:nvPr>
        </p:nvPicPr>
        <p:blipFill>
          <a:blip r:embed="rId13">
            <a:extLst/>
          </a:blip>
          <a:stretch>
            <a:fillRect/>
          </a:stretch>
        </p:blipFill>
        <p:spPr>
          <a:xfrm>
            <a:off x="5804988" y="1344891"/>
            <a:ext cx="401837" cy="401837"/>
          </a:xfrm>
          <a:prstGeom prst="rect">
            <a:avLst/>
          </a:prstGeom>
          <a:ln w="12700">
            <a:miter lim="400000"/>
          </a:ln>
        </p:spPr>
      </p:pic>
      <p:pic>
        <p:nvPicPr>
          <p:cNvPr id="18" name="media3.wav"/>
          <p:cNvPicPr>
            <a:picLocks/>
          </p:cNvPicPr>
          <p:nvPr>
            <a:audioFile r:link="rId6"/>
            <p:extLst>
              <p:ext uri="{DAA4B4D4-6D71-4841-9C94-3DE7FCFB9230}">
                <p14:media xmlns:p14="http://schemas.microsoft.com/office/powerpoint/2010/main" r:embed="rId5"/>
              </p:ext>
            </p:extLst>
          </p:nvPr>
        </p:nvPicPr>
        <p:blipFill>
          <a:blip r:embed="rId13">
            <a:extLst/>
          </a:blip>
          <a:stretch>
            <a:fillRect/>
          </a:stretch>
        </p:blipFill>
        <p:spPr>
          <a:xfrm>
            <a:off x="5707111" y="4484042"/>
            <a:ext cx="401837" cy="401837"/>
          </a:xfrm>
          <a:prstGeom prst="rect">
            <a:avLst/>
          </a:prstGeom>
          <a:ln w="12700">
            <a:miter lim="400000"/>
          </a:ln>
        </p:spPr>
      </p:pic>
      <p:pic>
        <p:nvPicPr>
          <p:cNvPr id="19" name="media4.wav"/>
          <p:cNvPicPr>
            <a:picLocks/>
          </p:cNvPicPr>
          <p:nvPr>
            <a:audioFile r:link="rId8"/>
            <p:extLst>
              <p:ext uri="{DAA4B4D4-6D71-4841-9C94-3DE7FCFB9230}">
                <p14:media xmlns:p14="http://schemas.microsoft.com/office/powerpoint/2010/main" r:embed="rId7"/>
              </p:ext>
            </p:extLst>
          </p:nvPr>
        </p:nvPicPr>
        <p:blipFill>
          <a:blip r:embed="rId13">
            <a:extLst/>
          </a:blip>
          <a:stretch>
            <a:fillRect/>
          </a:stretch>
        </p:blipFill>
        <p:spPr>
          <a:xfrm>
            <a:off x="5721912" y="2899718"/>
            <a:ext cx="401837" cy="401837"/>
          </a:xfrm>
          <a:prstGeom prst="rect">
            <a:avLst/>
          </a:prstGeom>
          <a:ln w="12700">
            <a:miter lim="400000"/>
          </a:ln>
        </p:spPr>
      </p:pic>
    </p:spTree>
    <p:extLst>
      <p:ext uri="{BB962C8B-B14F-4D97-AF65-F5344CB8AC3E}">
        <p14:creationId xmlns:p14="http://schemas.microsoft.com/office/powerpoint/2010/main" val="309090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1"/>
                                        </p:tgtEl>
                                        <p:attrNameLst>
                                          <p:attrName>style.visibility</p:attrName>
                                        </p:attrNameLst>
                                      </p:cBhvr>
                                      <p:to>
                                        <p:strVal val="visible"/>
                                      </p:to>
                                    </p:set>
                                  </p:childTnLst>
                                </p:cTn>
                              </p:par>
                            </p:childTnLst>
                          </p:cTn>
                        </p:par>
                        <p:par>
                          <p:cTn id="10" fill="hold">
                            <p:stCondLst>
                              <p:cond delay="0"/>
                            </p:stCondLst>
                            <p:childTnLst>
                              <p:par>
                                <p:cTn id="11" presetID="1" presetClass="mediacall" presetSubtype="0" fill="hold" nodeType="afterEffect">
                                  <p:stCondLst>
                                    <p:cond delay="0"/>
                                  </p:stCondLst>
                                  <p:childTnLst>
                                    <p:cmd type="call" cmd="playFrom(0.0)">
                                      <p:cBhvr>
                                        <p:cTn id="12" dur="4270" fill="hold"/>
                                        <p:tgtEl>
                                          <p:spTgt spid="17"/>
                                        </p:tgtEl>
                                      </p:cBhvr>
                                    </p:cmd>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0"/>
                                        </p:tgtEl>
                                        <p:attrNameLst>
                                          <p:attrName>style.visibility</p:attrName>
                                        </p:attrNameLst>
                                      </p:cBhvr>
                                      <p:to>
                                        <p:strVal val="visible"/>
                                      </p:to>
                                    </p:set>
                                  </p:childTnLst>
                                </p:cTn>
                              </p:par>
                            </p:childTnLst>
                          </p:cTn>
                        </p:par>
                        <p:par>
                          <p:cTn id="20" fill="hold">
                            <p:stCondLst>
                              <p:cond delay="0"/>
                            </p:stCondLst>
                            <p:childTnLst>
                              <p:par>
                                <p:cTn id="21" presetID="1" presetClass="mediacall" presetSubtype="0" fill="hold" nodeType="afterEffect">
                                  <p:stCondLst>
                                    <p:cond delay="0"/>
                                  </p:stCondLst>
                                  <p:childTnLst>
                                    <p:cmd type="call" cmd="playFrom(0.0)">
                                      <p:cBhvr>
                                        <p:cTn id="22" dur="3342" fill="hold"/>
                                        <p:tgtEl>
                                          <p:spTgt spid="19"/>
                                        </p:tgtEl>
                                      </p:cBhvr>
                                    </p:cmd>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3"/>
                                        </p:tgtEl>
                                        <p:attrNameLst>
                                          <p:attrName>style.visibility</p:attrName>
                                        </p:attrNameLst>
                                      </p:cBhvr>
                                      <p:to>
                                        <p:strVal val="visible"/>
                                      </p:to>
                                    </p:set>
                                  </p:childTnLst>
                                </p:cTn>
                              </p:par>
                            </p:childTnLst>
                          </p:cTn>
                        </p:par>
                        <p:par>
                          <p:cTn id="30" fill="hold">
                            <p:stCondLst>
                              <p:cond delay="0"/>
                            </p:stCondLst>
                            <p:childTnLst>
                              <p:par>
                                <p:cTn id="31" presetID="1" presetClass="mediacall" presetSubtype="0" fill="hold" nodeType="afterEffect">
                                  <p:stCondLst>
                                    <p:cond delay="0"/>
                                  </p:stCondLst>
                                  <p:childTnLst>
                                    <p:cmd type="call" cmd="playFrom(0.0)">
                                      <p:cBhvr>
                                        <p:cTn id="32" dur="3186" fill="hold"/>
                                        <p:tgtEl>
                                          <p:spTgt spid="18"/>
                                        </p:tgtEl>
                                      </p:cBhvr>
                                    </p:cmd>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15"/>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p:tmAbs val="0"/>
                                  </p:iterate>
                                  <p:childTnLst>
                                    <p:set>
                                      <p:cBhvr>
                                        <p:cTn id="39" fill="hold"/>
                                        <p:tgtEl>
                                          <p:spTgt spid="1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par>
                          <p:cTn id="42" fill="hold">
                            <p:stCondLst>
                              <p:cond delay="0"/>
                            </p:stCondLst>
                            <p:childTnLst>
                              <p:par>
                                <p:cTn id="43" presetID="1" presetClass="mediacall" presetSubtype="0" fill="hold" nodeType="afterEffect">
                                  <p:stCondLst>
                                    <p:cond delay="0"/>
                                  </p:stCondLst>
                                  <p:childTnLst>
                                    <p:cmd type="call" cmd="playFrom(0.0)">
                                      <p:cBhvr>
                                        <p:cTn id="44" dur="6410"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45" fill="hold" display="0">
                  <p:stCondLst>
                    <p:cond delay="indefinite"/>
                  </p:stCondLst>
                </p:cTn>
                <p:tgtEl>
                  <p:spTgt spid="19"/>
                </p:tgtEl>
              </p:cMediaNode>
            </p:audio>
            <p:audio>
              <p:cMediaNode vol="80000" showWhenStopped="0">
                <p:cTn id="46" fill="hold" display="0">
                  <p:stCondLst>
                    <p:cond delay="indefinite"/>
                  </p:stCondLst>
                </p:cTn>
                <p:tgtEl>
                  <p:spTgt spid="18"/>
                </p:tgtEl>
              </p:cMediaNode>
            </p:audio>
            <p:audio>
              <p:cMediaNode vol="80000" showWhenStopped="0">
                <p:cTn id="47" fill="hold" display="0">
                  <p:stCondLst>
                    <p:cond delay="indefinite"/>
                  </p:stCondLst>
                </p:cTn>
                <p:tgtEl>
                  <p:spTgt spid="17"/>
                </p:tgtEl>
              </p:cMediaNode>
            </p:audio>
            <p:audio>
              <p:cMediaNode vol="80000">
                <p:cTn id="48" fill="hold" display="0">
                  <p:stCondLst>
                    <p:cond delay="indefinite"/>
                  </p:stCondLst>
                  <p:endCondLst>
                    <p:cond evt="onStopAudio" delay="0">
                      <p:tgtEl>
                        <p:sldTgt/>
                      </p:tgtEl>
                    </p:cond>
                  </p:endCondLst>
                </p:cTn>
                <p:tgtEl>
                  <p:spTgt spid="24"/>
                </p:tgtEl>
              </p:cMediaNode>
            </p:audio>
          </p:childTnLst>
        </p:cTn>
      </p:par>
    </p:tnLst>
    <p:bldLst>
      <p:bldP spid="8" grpId="0" animBg="1" advAuto="0"/>
      <p:bldP spid="9" grpId="0" animBg="1" advAuto="0"/>
      <p:bldP spid="10" grpId="0" animBg="1" advAuto="0"/>
      <p:bldP spid="11" grpId="0" animBg="1" advAuto="0"/>
      <p:bldP spid="12" grpId="0" animBg="1" advAuto="0"/>
      <p:bldP spid="13" grpId="0" animBg="1" advAuto="0"/>
      <p:bldP spid="15" grpId="0" animBg="1" advAuto="0"/>
      <p:bldP spid="16" grpId="0" animBg="1" advAuto="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100530</TotalTime>
  <Words>1927</Words>
  <Application>Microsoft Office PowerPoint</Application>
  <PresentationFormat>Widescreen</PresentationFormat>
  <Paragraphs>377</Paragraphs>
  <Slides>25</Slides>
  <Notes>0</Notes>
  <HiddenSlides>0</HiddenSlides>
  <MMClips>4</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Calibri Light</vt:lpstr>
      <vt:lpstr>Cambria Math</vt:lpstr>
      <vt:lpstr>Gill Sans</vt:lpstr>
      <vt:lpstr>Helvetica</vt:lpstr>
      <vt:lpstr>Times New Roman</vt:lpstr>
      <vt:lpstr>Tw Cen MT Condensed</vt:lpstr>
      <vt:lpstr>Wingdings</vt:lpstr>
      <vt:lpstr>Office Theme</vt:lpstr>
      <vt:lpstr>1_Office Theme</vt:lpstr>
      <vt:lpstr>Role of Regularization in the Prediction of Valence from Speech</vt:lpstr>
      <vt:lpstr>Motivation</vt:lpstr>
      <vt:lpstr>Motivation – From Psychology</vt:lpstr>
      <vt:lpstr>Study of Valence Emotion</vt:lpstr>
      <vt:lpstr> Motivation – From speech </vt:lpstr>
      <vt:lpstr>Improving Valence Predictions</vt:lpstr>
      <vt:lpstr>Regularization in DNNs</vt:lpstr>
      <vt:lpstr>MSP-Podcast database</vt:lpstr>
      <vt:lpstr>MSP-Podcast database</vt:lpstr>
      <vt:lpstr>Experimental Framework</vt:lpstr>
      <vt:lpstr>Analysis: Performance in Terms of Dropout</vt:lpstr>
      <vt:lpstr>Analysis: Performance in Term of Nodes</vt:lpstr>
      <vt:lpstr>Analysis: Optimal Dropout Rate (# Nodes)</vt:lpstr>
      <vt:lpstr>Analysis: Optimal Dropout Rate (# Layers)</vt:lpstr>
      <vt:lpstr>Why Does Valence Need Higher Dropout?</vt:lpstr>
      <vt:lpstr>Speaker dependent vs independent conditions</vt:lpstr>
      <vt:lpstr>Final Remarks</vt:lpstr>
      <vt:lpstr>Future Directions</vt:lpstr>
      <vt:lpstr>PowerPoint Presentation</vt:lpstr>
      <vt:lpstr>MSP-Podcast database</vt:lpstr>
      <vt:lpstr>Data Collection</vt:lpstr>
      <vt:lpstr>Segmentation</vt:lpstr>
      <vt:lpstr>Filtering….</vt:lpstr>
      <vt:lpstr>Retrieval</vt:lpstr>
      <vt:lpstr>Perceptual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Dorothy Mantle</dc:creator>
  <cp:lastModifiedBy>Huliyar Sridhara Murthy, Kusha Sridhar</cp:lastModifiedBy>
  <cp:revision>428</cp:revision>
  <dcterms:created xsi:type="dcterms:W3CDTF">2017-10-07T00:22:52Z</dcterms:created>
  <dcterms:modified xsi:type="dcterms:W3CDTF">2020-02-21T14:57:14Z</dcterms:modified>
</cp:coreProperties>
</file>