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61" r:id="rId2"/>
  </p:sldIdLst>
  <p:sldSz cx="45720000" cy="370332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1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1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1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1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1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1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1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1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1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65" userDrawn="1">
          <p15:clr>
            <a:srgbClr val="A4A3A4"/>
          </p15:clr>
        </p15:guide>
        <p15:guide id="2" pos="1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20"/>
    <a:srgbClr val="5EF357"/>
    <a:srgbClr val="E98300"/>
    <a:srgbClr val="C75B12"/>
    <a:srgbClr val="69BE28"/>
    <a:srgbClr val="FF9933"/>
    <a:srgbClr val="005028"/>
    <a:srgbClr val="008542"/>
    <a:srgbClr val="5FBF24"/>
    <a:srgbClr val="FFD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5" autoAdjust="0"/>
    <p:restoredTop sz="96371" autoAdjust="0"/>
  </p:normalViewPr>
  <p:slideViewPr>
    <p:cSldViewPr>
      <p:cViewPr>
        <p:scale>
          <a:sx n="33" d="100"/>
          <a:sy n="33" d="100"/>
        </p:scale>
        <p:origin x="-82" y="-1195"/>
      </p:cViewPr>
      <p:guideLst>
        <p:guide orient="horz" pos="11665"/>
        <p:guide pos="14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81F86-63C0-402B-ACF0-F16CD78253F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87700" y="876300"/>
            <a:ext cx="29210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A4618-25F5-4F50-AA0B-6FBF5E27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87700" y="876300"/>
            <a:ext cx="29210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A4618-25F5-4F50-AA0B-6FBF5E274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8722" y="11503999"/>
            <a:ext cx="38862567" cy="79387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438" y="20985796"/>
            <a:ext cx="32005135" cy="9463428"/>
          </a:xfrm>
        </p:spPr>
        <p:txBody>
          <a:bodyPr/>
          <a:lstStyle>
            <a:lvl1pPr marL="0" indent="0" algn="ctr">
              <a:buNone/>
              <a:defRPr/>
            </a:lvl1pPr>
            <a:lvl2pPr marL="457209" indent="0" algn="ctr">
              <a:buNone/>
              <a:defRPr/>
            </a:lvl2pPr>
            <a:lvl3pPr marL="914418" indent="0" algn="ctr">
              <a:buNone/>
              <a:defRPr/>
            </a:lvl3pPr>
            <a:lvl4pPr marL="1371627" indent="0" algn="ctr">
              <a:buNone/>
              <a:defRPr/>
            </a:lvl4pPr>
            <a:lvl5pPr marL="1828837" indent="0" algn="ctr">
              <a:buNone/>
              <a:defRPr/>
            </a:lvl5pPr>
            <a:lvl6pPr marL="2286046" indent="0" algn="ctr">
              <a:buNone/>
              <a:defRPr/>
            </a:lvl6pPr>
            <a:lvl7pPr marL="2743255" indent="0" algn="ctr">
              <a:buNone/>
              <a:defRPr/>
            </a:lvl7pPr>
            <a:lvl8pPr marL="3200464" indent="0" algn="ctr">
              <a:buNone/>
              <a:defRPr/>
            </a:lvl8pPr>
            <a:lvl9pPr marL="36576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D4F2C-C66D-4856-B667-137028316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65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E158-EB22-4A36-AF32-7A29CB10F0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93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567" y="1483359"/>
            <a:ext cx="10286150" cy="315973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284" y="1483359"/>
            <a:ext cx="30725212" cy="31597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851A5-C94A-44C4-BE18-9DE62A1311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8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9E4CE-741C-42C5-B09B-5F28886A16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70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6" y="23797872"/>
            <a:ext cx="38862567" cy="73539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6" y="15696861"/>
            <a:ext cx="38862567" cy="81010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9" indent="0">
              <a:buNone/>
              <a:defRPr sz="1800"/>
            </a:lvl2pPr>
            <a:lvl3pPr marL="914418" indent="0">
              <a:buNone/>
              <a:defRPr sz="1600"/>
            </a:lvl3pPr>
            <a:lvl4pPr marL="1371627" indent="0">
              <a:buNone/>
              <a:defRPr sz="1400"/>
            </a:lvl4pPr>
            <a:lvl5pPr marL="1828837" indent="0">
              <a:buNone/>
              <a:defRPr sz="1400"/>
            </a:lvl5pPr>
            <a:lvl6pPr marL="2286046" indent="0">
              <a:buNone/>
              <a:defRPr sz="1400"/>
            </a:lvl6pPr>
            <a:lvl7pPr marL="2743255" indent="0">
              <a:buNone/>
              <a:defRPr sz="1400"/>
            </a:lvl7pPr>
            <a:lvl8pPr marL="3200464" indent="0">
              <a:buNone/>
              <a:defRPr sz="1400"/>
            </a:lvl8pPr>
            <a:lvl9pPr marL="36576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0BBCC-09A6-4228-A48E-AC31B74B90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23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286" y="8641390"/>
            <a:ext cx="20505680" cy="24439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28040" y="8641390"/>
            <a:ext cx="20505681" cy="24439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FC287-F45E-44DD-B98E-BE9A0C4CC1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88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285" y="8289311"/>
            <a:ext cx="20200938" cy="34550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285" y="11744331"/>
            <a:ext cx="20200938" cy="213363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699" y="8289311"/>
            <a:ext cx="20208025" cy="34550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699" y="11744331"/>
            <a:ext cx="20208025" cy="213363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96F67-064B-4B00-AE8A-A54089AE3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1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29918-9AE8-420F-B57A-B3AE364B2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2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635B5-8F4C-488F-8DF0-B9074090CD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5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291" y="1474164"/>
            <a:ext cx="15041563" cy="6274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4967" y="1474165"/>
            <a:ext cx="25558750" cy="31606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291" y="7748928"/>
            <a:ext cx="15041563" cy="25331738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5C02C-DDEC-4785-A62F-CA8752D229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13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874" y="25922628"/>
            <a:ext cx="27432567" cy="30616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0874" y="3309607"/>
            <a:ext cx="27432567" cy="2221961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0874" y="28984245"/>
            <a:ext cx="27432567" cy="4345952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27C27-C212-47DD-B3BE-C3870E2CB7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26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8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289" y="1483350"/>
            <a:ext cx="4114743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2064" tIns="256032" rIns="512064" bIns="25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289" y="8641390"/>
            <a:ext cx="41147433" cy="2443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289" y="33723603"/>
            <a:ext cx="1066743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>
            <a:lvl1pPr>
              <a:defRPr sz="78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621289" y="33723603"/>
            <a:ext cx="1447743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>
            <a:lvl1pPr algn="ctr">
              <a:defRPr sz="78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289" y="33723603"/>
            <a:ext cx="1066743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>
            <a:lvl1pPr algn="r">
              <a:defRPr sz="7800">
                <a:latin typeface="Arial" charset="0"/>
                <a:ea typeface="宋体" pitchFamily="1" charset="-122"/>
              </a:defRPr>
            </a:lvl1pPr>
          </a:lstStyle>
          <a:p>
            <a:pPr>
              <a:defRPr/>
            </a:pPr>
            <a:fld id="{FC9C5205-01DA-47BA-9C54-DE8E5EE539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21377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121377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5121377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5121377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5121377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9" algn="ctr" defTabSz="5121377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</a:defRPr>
      </a:lvl6pPr>
      <a:lvl7pPr marL="914418" algn="ctr" defTabSz="5121377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</a:defRPr>
      </a:lvl7pPr>
      <a:lvl8pPr marL="1371627" algn="ctr" defTabSz="5121377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</a:defRPr>
      </a:lvl8pPr>
      <a:lvl9pPr marL="1828837" algn="ctr" defTabSz="5121377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</a:defRPr>
      </a:lvl9pPr>
    </p:titleStyle>
    <p:bodyStyle>
      <a:lvl1pPr marL="1920913" indent="-1920913" algn="l" defTabSz="5121377" rtl="0" eaLnBrk="0" fontAlgn="base" hangingPunct="0">
        <a:spcBef>
          <a:spcPct val="20000"/>
        </a:spcBef>
        <a:spcAft>
          <a:spcPct val="0"/>
        </a:spcAft>
        <a:buChar char="•"/>
        <a:defRPr sz="179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4160921" indent="-1600232" algn="l" defTabSz="5121377" rtl="0" eaLnBrk="0" fontAlgn="base" hangingPunct="0">
        <a:spcBef>
          <a:spcPct val="20000"/>
        </a:spcBef>
        <a:spcAft>
          <a:spcPct val="0"/>
        </a:spcAft>
        <a:buChar char="–"/>
        <a:defRPr sz="15700">
          <a:solidFill>
            <a:schemeClr val="tx1"/>
          </a:solidFill>
          <a:latin typeface="+mn-lt"/>
          <a:ea typeface="ＭＳ Ｐゴシック" charset="-128"/>
        </a:defRPr>
      </a:lvl2pPr>
      <a:lvl3pPr marL="6400928" indent="-1279551" algn="l" defTabSz="5121377" rtl="0" eaLnBrk="0" fontAlgn="base" hangingPunct="0">
        <a:spcBef>
          <a:spcPct val="20000"/>
        </a:spcBef>
        <a:spcAft>
          <a:spcPct val="0"/>
        </a:spcAft>
        <a:buChar char="•"/>
        <a:defRPr sz="13400">
          <a:solidFill>
            <a:schemeClr val="tx1"/>
          </a:solidFill>
          <a:latin typeface="+mn-lt"/>
          <a:ea typeface="ＭＳ Ｐゴシック" charset="-128"/>
        </a:defRPr>
      </a:lvl3pPr>
      <a:lvl4pPr marL="8961617" indent="-1281139" algn="l" defTabSz="5121377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-128"/>
        </a:defRPr>
      </a:lvl4pPr>
      <a:lvl5pPr marL="11522305" indent="-1281139" algn="l" defTabSz="5121377" rtl="0" eaLnBrk="0" fontAlgn="base" hangingPunct="0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ＭＳ Ｐゴシック" charset="-128"/>
        </a:defRPr>
      </a:lvl5pPr>
      <a:lvl6pPr marL="11979515" indent="-1281139" algn="l" defTabSz="5121377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</a:defRPr>
      </a:lvl6pPr>
      <a:lvl7pPr marL="12436724" indent="-1281139" algn="l" defTabSz="5121377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</a:defRPr>
      </a:lvl7pPr>
      <a:lvl8pPr marL="12893933" indent="-1281139" algn="l" defTabSz="5121377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</a:defRPr>
      </a:lvl8pPr>
      <a:lvl9pPr marL="13351142" indent="-1281139" algn="l" defTabSz="5121377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tiff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BDC81C60-E798-49B1-BD6A-DC932A1CA5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7" y="489167"/>
            <a:ext cx="45002137" cy="648639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3901608" y="7289232"/>
            <a:ext cx="31374566" cy="14042077"/>
            <a:chOff x="1077454" y="24110989"/>
            <a:chExt cx="30560709" cy="13914563"/>
          </a:xfrm>
        </p:grpSpPr>
        <p:sp>
          <p:nvSpPr>
            <p:cNvPr id="85" name="Rectangle 84"/>
            <p:cNvSpPr/>
            <p:nvPr/>
          </p:nvSpPr>
          <p:spPr bwMode="auto">
            <a:xfrm>
              <a:off x="1379776" y="24487126"/>
              <a:ext cx="30072665" cy="13538426"/>
            </a:xfrm>
            <a:prstGeom prst="rect">
              <a:avLst/>
            </a:prstGeom>
            <a:solidFill>
              <a:schemeClr val="bg1"/>
            </a:solidFill>
            <a:ln w="3524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37931725" indent="-37474525"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/>
                <a:t> </a:t>
              </a:r>
              <a:endParaRPr lang="en-US" sz="8000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077454" y="24110989"/>
              <a:ext cx="30560709" cy="1430845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21275"/>
              <a:r>
                <a:rPr lang="en-US" sz="8800" dirty="0" smtClean="0">
                  <a:solidFill>
                    <a:srgbClr val="005028"/>
                  </a:solidFill>
                  <a:latin typeface="+mn-lt"/>
                </a:rPr>
                <a:t>Reject Option for SER</a:t>
              </a:r>
              <a:endParaRPr lang="en-US" sz="8800" dirty="0">
                <a:solidFill>
                  <a:srgbClr val="005028"/>
                </a:solidFill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34175" y="21690010"/>
            <a:ext cx="14896606" cy="14878709"/>
            <a:chOff x="28051536" y="24128118"/>
            <a:chExt cx="12987327" cy="11225591"/>
          </a:xfrm>
        </p:grpSpPr>
        <p:sp>
          <p:nvSpPr>
            <p:cNvPr id="81" name="Rectangle 80"/>
            <p:cNvSpPr/>
            <p:nvPr/>
          </p:nvSpPr>
          <p:spPr bwMode="auto">
            <a:xfrm>
              <a:off x="28085796" y="24309204"/>
              <a:ext cx="12549930" cy="11044505"/>
            </a:xfrm>
            <a:prstGeom prst="rect">
              <a:avLst/>
            </a:prstGeom>
            <a:solidFill>
              <a:schemeClr val="bg1"/>
            </a:solidFill>
            <a:ln w="3524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37931725" indent="-37474525"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/>
                <a:t> </a:t>
              </a:r>
              <a:endParaRPr lang="en-US" sz="8000" dirty="0"/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051536" y="24128118"/>
              <a:ext cx="12987327" cy="1011903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21275"/>
              <a:r>
                <a:rPr lang="en-US" sz="8800" dirty="0" smtClean="0">
                  <a:solidFill>
                    <a:srgbClr val="005028"/>
                  </a:solidFill>
                  <a:latin typeface="+mj-lt"/>
                </a:rPr>
                <a:t>Analysis &amp; Conclusion</a:t>
              </a:r>
              <a:endParaRPr lang="en-US" sz="8800" dirty="0">
                <a:solidFill>
                  <a:srgbClr val="005028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9211" y="7289234"/>
            <a:ext cx="13169962" cy="14042076"/>
            <a:chOff x="1077455" y="8581431"/>
            <a:chExt cx="12987327" cy="1563150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260769" y="8950083"/>
              <a:ext cx="12549930" cy="15262849"/>
            </a:xfrm>
            <a:prstGeom prst="rect">
              <a:avLst/>
            </a:prstGeom>
            <a:solidFill>
              <a:schemeClr val="bg1"/>
            </a:solidFill>
            <a:ln w="3524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37931725" indent="-37474525"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/>
                <a:t> </a:t>
              </a:r>
              <a:endParaRPr lang="en-US" sz="800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77455" y="8581431"/>
              <a:ext cx="12987327" cy="1553579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21275"/>
              <a:r>
                <a:rPr lang="en-US" sz="8800" dirty="0">
                  <a:solidFill>
                    <a:srgbClr val="005028"/>
                  </a:solidFill>
                  <a:latin typeface="+mn-lt"/>
                </a:rPr>
                <a:t>Motivation</a:t>
              </a:r>
            </a:p>
          </p:txBody>
        </p:sp>
      </p:grpSp>
      <p:sp>
        <p:nvSpPr>
          <p:cNvPr id="2057" name="TextBox 60"/>
          <p:cNvSpPr txBox="1">
            <a:spLocks noChangeArrowheads="1"/>
          </p:cNvSpPr>
          <p:nvPr/>
        </p:nvSpPr>
        <p:spPr bwMode="auto">
          <a:xfrm>
            <a:off x="16754660" y="11752925"/>
            <a:ext cx="184731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9" name="TextBox 64"/>
          <p:cNvSpPr txBox="1">
            <a:spLocks noChangeArrowheads="1"/>
          </p:cNvSpPr>
          <p:nvPr/>
        </p:nvSpPr>
        <p:spPr bwMode="auto">
          <a:xfrm>
            <a:off x="396941" y="8976715"/>
            <a:ext cx="1262052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028700" lvl="1" indent="-571500" eaLnBrk="1" hangingPunct="1">
              <a:spcAft>
                <a:spcPts val="1200"/>
              </a:spcAft>
              <a:buClr>
                <a:srgbClr val="FF9933"/>
              </a:buClr>
              <a:buFont typeface="Wingdings" panose="05000000000000000000" pitchFamily="2" charset="2"/>
              <a:buChar char="§"/>
            </a:pPr>
            <a:r>
              <a:rPr lang="en-US" altLang="zh-CN" sz="4000" dirty="0" smtClean="0"/>
              <a:t>Abstaining </a:t>
            </a:r>
            <a:r>
              <a:rPr lang="en-US" altLang="zh-CN" sz="4000" dirty="0"/>
              <a:t>from prediction when in doubt helps application specific tasks</a:t>
            </a:r>
          </a:p>
          <a:p>
            <a:pPr marL="1028700" lvl="1" indent="-571500" eaLnBrk="1" hangingPunct="1">
              <a:spcAft>
                <a:spcPts val="1200"/>
              </a:spcAft>
              <a:buClr>
                <a:srgbClr val="FF9933"/>
              </a:buClr>
              <a:buFont typeface="Wingdings" panose="05000000000000000000" pitchFamily="2" charset="2"/>
              <a:buChar char="§"/>
            </a:pPr>
            <a:r>
              <a:rPr lang="en-US" altLang="zh-CN" sz="4000" dirty="0"/>
              <a:t>Selective classification on images have led to very low error rate (2%) for a test coverage of 60%</a:t>
            </a:r>
          </a:p>
          <a:p>
            <a:pPr marL="1028700" lvl="1" indent="-571500" eaLnBrk="1" hangingPunct="1">
              <a:spcAft>
                <a:spcPts val="1200"/>
              </a:spcAft>
              <a:buClr>
                <a:srgbClr val="FF9933"/>
              </a:buClr>
              <a:buFont typeface="Wingdings" panose="05000000000000000000" pitchFamily="2" charset="2"/>
              <a:buChar char="§"/>
            </a:pPr>
            <a:r>
              <a:rPr lang="en-US" altLang="zh-CN" sz="4000" dirty="0"/>
              <a:t>To accept or reject an instance – Apply threshold on </a:t>
            </a:r>
            <a:r>
              <a:rPr lang="en-US" altLang="zh-CN" sz="4000" dirty="0" err="1"/>
              <a:t>softmax</a:t>
            </a:r>
            <a:r>
              <a:rPr lang="en-US" altLang="zh-CN" sz="4000" dirty="0"/>
              <a:t> output / model </a:t>
            </a:r>
            <a:r>
              <a:rPr lang="en-US" altLang="zh-CN" sz="4000" dirty="0" smtClean="0"/>
              <a:t>the output uncertainty of the network</a:t>
            </a:r>
            <a:endParaRPr lang="en-US" altLang="zh-CN" sz="4000" dirty="0"/>
          </a:p>
          <a:p>
            <a:pPr marL="0" lvl="1" eaLnBrk="1" hangingPunct="1">
              <a:lnSpc>
                <a:spcPct val="120000"/>
              </a:lnSpc>
              <a:spcAft>
                <a:spcPts val="1200"/>
              </a:spcAft>
              <a:buClr>
                <a:srgbClr val="FF9900"/>
              </a:buClr>
            </a:pPr>
            <a:endParaRPr lang="en-US" altLang="zh-C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903885" y="1082474"/>
            <a:ext cx="39645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0" kern="10" dirty="0">
                <a:ln w="19050">
                  <a:solidFill>
                    <a:srgbClr val="008542"/>
                  </a:solidFill>
                  <a:round/>
                  <a:headEnd/>
                  <a:tailEnd/>
                </a:ln>
                <a:solidFill>
                  <a:srgbClr val="00854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Ebrima" panose="02000000000000000000" pitchFamily="2" charset="0"/>
              </a:rPr>
              <a:t>Speech Emotion Recognition with a Reject Option</a:t>
            </a:r>
            <a:endParaRPr lang="zh-CN" altLang="en-US" sz="14000" dirty="0">
              <a:latin typeface="MS PGothic" panose="020B0600070205080204" pitchFamily="34" charset="-128"/>
              <a:ea typeface="MS PGothic" panose="020B0600070205080204" pitchFamily="34" charset="-128"/>
              <a:cs typeface="Ebrima" panose="02000000000000000000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130550" y="9326852"/>
            <a:ext cx="901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Defining Thresholds</a:t>
            </a:r>
          </a:p>
        </p:txBody>
      </p:sp>
      <p:sp>
        <p:nvSpPr>
          <p:cNvPr id="67" name="TextBox 64"/>
          <p:cNvSpPr txBox="1">
            <a:spLocks noChangeArrowheads="1"/>
          </p:cNvSpPr>
          <p:nvPr/>
        </p:nvSpPr>
        <p:spPr bwMode="auto">
          <a:xfrm>
            <a:off x="28103391" y="10161336"/>
            <a:ext cx="10549104" cy="908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eaLnBrk="1" hangingPunct="1">
              <a:lnSpc>
                <a:spcPct val="120000"/>
              </a:lnSpc>
              <a:spcAft>
                <a:spcPts val="1200"/>
              </a:spcAft>
              <a:buClr>
                <a:srgbClr val="FF9900"/>
              </a:buClr>
            </a:pPr>
            <a:r>
              <a:rPr lang="en-US" sz="4000" b="1" dirty="0"/>
              <a:t>Criterion 1: </a:t>
            </a:r>
          </a:p>
          <a:p>
            <a:pPr marL="571500" lvl="1" indent="-571500" eaLnBrk="1" hangingPunct="1">
              <a:lnSpc>
                <a:spcPct val="120000"/>
              </a:lnSpc>
              <a:spcAft>
                <a:spcPts val="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Threshold on the neuronal activations</a:t>
            </a:r>
          </a:p>
          <a:p>
            <a:pPr marL="571500" lvl="1" indent="-571500" eaLnBrk="1" hangingPunct="1">
              <a:lnSpc>
                <a:spcPct val="120000"/>
              </a:lnSpc>
              <a:spcAft>
                <a:spcPts val="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SGR algorithm</a:t>
            </a:r>
          </a:p>
          <a:p>
            <a:pPr marL="1028700" lvl="2" indent="-571500" eaLnBrk="1" hangingPunct="1">
              <a:lnSpc>
                <a:spcPct val="120000"/>
              </a:lnSpc>
              <a:spcAft>
                <a:spcPts val="200"/>
              </a:spcAft>
              <a:buClr>
                <a:srgbClr val="69BE28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Learn optimal risk bound on the classifier</a:t>
            </a:r>
          </a:p>
          <a:p>
            <a:pPr marL="1028700" lvl="2" indent="-571500" eaLnBrk="1" hangingPunct="1">
              <a:lnSpc>
                <a:spcPct val="120000"/>
              </a:lnSpc>
              <a:spcAft>
                <a:spcPts val="200"/>
              </a:spcAft>
              <a:buClr>
                <a:srgbClr val="69BE28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Threshold on </a:t>
            </a:r>
            <a:r>
              <a:rPr lang="en-US" sz="4000" dirty="0" err="1"/>
              <a:t>softmax</a:t>
            </a:r>
            <a:r>
              <a:rPr lang="en-US" sz="4000" dirty="0"/>
              <a:t> outputs to achieve </a:t>
            </a:r>
          </a:p>
          <a:p>
            <a:pPr marL="457200" lvl="2" eaLnBrk="1" hangingPunct="1">
              <a:lnSpc>
                <a:spcPct val="120000"/>
              </a:lnSpc>
              <a:spcAft>
                <a:spcPts val="200"/>
              </a:spcAft>
              <a:buClr>
                <a:srgbClr val="69BE28"/>
              </a:buClr>
            </a:pPr>
            <a:r>
              <a:rPr lang="en-US" sz="4000" dirty="0"/>
              <a:t>     a desired error rate with high confidence</a:t>
            </a:r>
          </a:p>
          <a:p>
            <a:pPr marL="1028700" lvl="2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69BE28"/>
              </a:buClr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1028700" lvl="2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69BE28"/>
              </a:buClr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1028700" lvl="2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69BE28"/>
              </a:buClr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457200" lvl="2" eaLnBrk="1" hangingPunct="1">
              <a:lnSpc>
                <a:spcPct val="120000"/>
              </a:lnSpc>
              <a:spcAft>
                <a:spcPts val="1200"/>
              </a:spcAft>
              <a:buClr>
                <a:srgbClr val="69BE28"/>
              </a:buClr>
            </a:pPr>
            <a:endParaRPr lang="en-US" sz="4000" dirty="0"/>
          </a:p>
          <a:p>
            <a:pPr marL="571500" lvl="1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</p:txBody>
      </p:sp>
      <p:sp>
        <p:nvSpPr>
          <p:cNvPr id="84" name="Text Box 489">
            <a:extLst>
              <a:ext uri="{FF2B5EF4-FFF2-40B4-BE49-F238E27FC236}">
                <a16:creationId xmlns:a16="http://schemas.microsoft.com/office/drawing/2014/main" id="{FB7A51D3-8A9E-478F-8F7D-E5BC1299A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370" y="6105367"/>
            <a:ext cx="22727544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Erik Jonsson School of Engineering &amp; Computer Science </a:t>
            </a:r>
            <a:r>
              <a:rPr lang="en-US" altLang="zh-CN" sz="3000" dirty="0">
                <a:solidFill>
                  <a:schemeClr val="bg1"/>
                </a:solidFill>
                <a:latin typeface="+mn-lt"/>
                <a:ea typeface="宋体" pitchFamily="2" charset="-122"/>
              </a:rPr>
              <a:t>at the University of Texas at Dallas, Richardson, Texas 75080, USA</a:t>
            </a:r>
          </a:p>
        </p:txBody>
      </p:sp>
      <p:sp>
        <p:nvSpPr>
          <p:cNvPr id="93" name="Text Box 11">
            <a:extLst>
              <a:ext uri="{FF2B5EF4-FFF2-40B4-BE49-F238E27FC236}">
                <a16:creationId xmlns:a16="http://schemas.microsoft.com/office/drawing/2014/main" id="{C558726A-E3FD-4760-B9C5-6FFD4EE94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1715" y="4427875"/>
            <a:ext cx="1341119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ja-JP" sz="8000" dirty="0">
                <a:solidFill>
                  <a:srgbClr val="C75B12"/>
                </a:solidFill>
                <a:latin typeface="+mn-lt"/>
                <a:ea typeface="MS Gothic" panose="020B0609070205080204" pitchFamily="49" charset="-128"/>
                <a:cs typeface="Ebrima" panose="02000000000000000000" pitchFamily="2" charset="0"/>
              </a:rPr>
              <a:t>Kusha Sridhar, Carlos Busso</a:t>
            </a:r>
            <a:endParaRPr lang="en-US" altLang="zh-CN" sz="8000" baseline="30000" dirty="0">
              <a:solidFill>
                <a:srgbClr val="C75B12"/>
              </a:solidFill>
              <a:latin typeface="+mn-lt"/>
              <a:ea typeface="MS Gothic" panose="020B0609070205080204" pitchFamily="49" charset="-128"/>
              <a:cs typeface="Ebrima" panose="02000000000000000000" pitchFamily="2" charset="0"/>
            </a:endParaRPr>
          </a:p>
        </p:txBody>
      </p:sp>
      <p:sp>
        <p:nvSpPr>
          <p:cNvPr id="2242" name="Rectangle 2241"/>
          <p:cNvSpPr/>
          <p:nvPr/>
        </p:nvSpPr>
        <p:spPr>
          <a:xfrm>
            <a:off x="30892690" y="35307226"/>
            <a:ext cx="13446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References: 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Y.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Geifman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and R. El-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Yaniv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“</a:t>
            </a:r>
            <a:r>
              <a:rPr lang="en-US" sz="2000" dirty="0">
                <a:solidFill>
                  <a:srgbClr val="003700"/>
                </a:solidFill>
                <a:latin typeface="Verdana" panose="020B0604030504040204" pitchFamily="34" charset="0"/>
              </a:rPr>
              <a:t>Selective classification for deep neural networks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,“ in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Advances in neural information processing systems, 2017, pp.4878-4887</a:t>
            </a:r>
            <a:endParaRPr lang="en-US" sz="2000" dirty="0"/>
          </a:p>
        </p:txBody>
      </p:sp>
      <p:pic>
        <p:nvPicPr>
          <p:cNvPr id="1026" name="Picture 2" descr="https://www.interspeech2019.org/assets/bann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698" y="4598961"/>
            <a:ext cx="15076728" cy="195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6" name="Picture 22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023" y="16546828"/>
            <a:ext cx="1433731" cy="1060192"/>
          </a:xfrm>
          <a:prstGeom prst="rect">
            <a:avLst/>
          </a:prstGeom>
        </p:spPr>
      </p:pic>
      <p:pic>
        <p:nvPicPr>
          <p:cNvPr id="2267" name="Picture 22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15" y="15214461"/>
            <a:ext cx="1001899" cy="1001899"/>
          </a:xfrm>
          <a:prstGeom prst="rect">
            <a:avLst/>
          </a:prstGeom>
        </p:spPr>
      </p:pic>
      <p:pic>
        <p:nvPicPr>
          <p:cNvPr id="2268" name="Picture 22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72" y="19282354"/>
            <a:ext cx="1621858" cy="1127815"/>
          </a:xfrm>
          <a:prstGeom prst="rect">
            <a:avLst/>
          </a:prstGeom>
        </p:spPr>
      </p:pic>
      <p:pic>
        <p:nvPicPr>
          <p:cNvPr id="2269" name="Picture 22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71" y="17765134"/>
            <a:ext cx="1418442" cy="1206300"/>
          </a:xfrm>
          <a:prstGeom prst="rect">
            <a:avLst/>
          </a:prstGeom>
        </p:spPr>
      </p:pic>
      <p:pic>
        <p:nvPicPr>
          <p:cNvPr id="2270" name="Picture 22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15" y="17855027"/>
            <a:ext cx="1335220" cy="1260114"/>
          </a:xfrm>
          <a:prstGeom prst="rect">
            <a:avLst/>
          </a:prstGeom>
        </p:spPr>
      </p:pic>
      <p:sp>
        <p:nvSpPr>
          <p:cNvPr id="2271" name="Rectangle 2270"/>
          <p:cNvSpPr/>
          <p:nvPr/>
        </p:nvSpPr>
        <p:spPr bwMode="auto">
          <a:xfrm>
            <a:off x="4330061" y="16914057"/>
            <a:ext cx="3631213" cy="158873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121275"/>
            <a:endParaRPr lang="en-US" dirty="0">
              <a:latin typeface="Arial" charset="0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5333072" y="17326935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DNN</a:t>
            </a: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25" y="19356736"/>
            <a:ext cx="1012944" cy="1012944"/>
          </a:xfrm>
          <a:prstGeom prst="rect">
            <a:avLst/>
          </a:prstGeom>
        </p:spPr>
      </p:pic>
      <p:pic>
        <p:nvPicPr>
          <p:cNvPr id="2050" name="Picture 20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85" y="15348551"/>
            <a:ext cx="1298407" cy="1203673"/>
          </a:xfrm>
          <a:prstGeom prst="rect">
            <a:avLst/>
          </a:prstGeom>
        </p:spPr>
      </p:pic>
      <p:cxnSp>
        <p:nvCxnSpPr>
          <p:cNvPr id="2058" name="Straight Connector 2057"/>
          <p:cNvCxnSpPr>
            <a:stCxn id="2271" idx="3"/>
          </p:cNvCxnSpPr>
          <p:nvPr/>
        </p:nvCxnSpPr>
        <p:spPr bwMode="auto">
          <a:xfrm>
            <a:off x="7961274" y="17708427"/>
            <a:ext cx="464205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9" name="TextBox 2058"/>
          <p:cNvSpPr txBox="1"/>
          <p:nvPr/>
        </p:nvSpPr>
        <p:spPr>
          <a:xfrm>
            <a:off x="10929224" y="16366741"/>
            <a:ext cx="1986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Reject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0961551" y="19067852"/>
            <a:ext cx="240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Accept</a:t>
            </a:r>
          </a:p>
        </p:txBody>
      </p:sp>
      <p:pic>
        <p:nvPicPr>
          <p:cNvPr id="2061" name="Picture 206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0" y="17096680"/>
            <a:ext cx="3596738" cy="1262971"/>
          </a:xfrm>
          <a:prstGeom prst="rect">
            <a:avLst/>
          </a:prstGeom>
        </p:spPr>
      </p:pic>
      <p:sp>
        <p:nvSpPr>
          <p:cNvPr id="2066" name="TextBox 2065"/>
          <p:cNvSpPr txBox="1"/>
          <p:nvPr/>
        </p:nvSpPr>
        <p:spPr>
          <a:xfrm>
            <a:off x="36480049" y="16967743"/>
            <a:ext cx="416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;</a:t>
            </a:r>
          </a:p>
        </p:txBody>
      </p:sp>
      <p:sp>
        <p:nvSpPr>
          <p:cNvPr id="2072" name="TextBox 2071"/>
          <p:cNvSpPr txBox="1"/>
          <p:nvPr/>
        </p:nvSpPr>
        <p:spPr>
          <a:xfrm>
            <a:off x="28429988" y="18605060"/>
            <a:ext cx="11721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4000" b="1" dirty="0"/>
              <a:t>Criterion 2:</a:t>
            </a:r>
          </a:p>
          <a:p>
            <a:pPr marL="571500" indent="-5715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Threshold on </a:t>
            </a:r>
            <a:r>
              <a:rPr lang="en-US" sz="4000" dirty="0" smtClean="0"/>
              <a:t>difference between </a:t>
            </a:r>
          </a:p>
          <a:p>
            <a:pPr>
              <a:buClr>
                <a:srgbClr val="FFC000"/>
              </a:buClr>
            </a:pPr>
            <a:r>
              <a:rPr lang="en-US" sz="4000" dirty="0" smtClean="0"/>
              <a:t>    two highest prediction values</a:t>
            </a:r>
            <a:endParaRPr lang="en-US" sz="4000" dirty="0"/>
          </a:p>
          <a:p>
            <a:pPr marL="571500" indent="-5715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Large difference </a:t>
            </a:r>
            <a:r>
              <a:rPr lang="en-US" sz="4000" dirty="0">
                <a:sym typeface="Wingdings" panose="05000000000000000000" pitchFamily="2" charset="2"/>
              </a:rPr>
              <a:t> clear prediction  accept</a:t>
            </a:r>
            <a:endParaRPr lang="en-US" sz="4000" dirty="0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10579" y="35653095"/>
            <a:ext cx="1289601" cy="1289601"/>
          </a:xfrm>
          <a:prstGeom prst="rect">
            <a:avLst/>
          </a:prstGeom>
        </p:spPr>
      </p:pic>
      <p:sp>
        <p:nvSpPr>
          <p:cNvPr id="2074" name="TextBox 2073"/>
          <p:cNvSpPr txBox="1"/>
          <p:nvPr/>
        </p:nvSpPr>
        <p:spPr>
          <a:xfrm>
            <a:off x="31980642" y="36478086"/>
            <a:ext cx="13211839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This work was funded by NSF career award IIS-1453781</a:t>
            </a:r>
          </a:p>
        </p:txBody>
      </p:sp>
      <p:sp>
        <p:nvSpPr>
          <p:cNvPr id="2076" name="TextBox 2075"/>
          <p:cNvSpPr txBox="1"/>
          <p:nvPr/>
        </p:nvSpPr>
        <p:spPr>
          <a:xfrm>
            <a:off x="39582059" y="10392783"/>
            <a:ext cx="5039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98300"/>
              </a:buClr>
            </a:pPr>
            <a:r>
              <a:rPr lang="en-US" sz="4000" b="1" dirty="0"/>
              <a:t>Optimization</a:t>
            </a:r>
          </a:p>
          <a:p>
            <a:pPr marL="571500" indent="-571500">
              <a:buClr>
                <a:srgbClr val="FF9933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Empirical risk of classifier using SGR algorithm</a:t>
            </a:r>
          </a:p>
          <a:p>
            <a:pPr marL="571500" indent="-571500">
              <a:buClr>
                <a:srgbClr val="FF9933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F1-Score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80067" y="30538524"/>
            <a:ext cx="146983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Clr>
                <a:srgbClr val="FFA120"/>
              </a:buClr>
              <a:buFont typeface="Wingdings" panose="05000000000000000000" pitchFamily="2" charset="2"/>
              <a:buChar char="§"/>
            </a:pPr>
            <a:r>
              <a:rPr lang="en-US" sz="4000" dirty="0" smtClean="0"/>
              <a:t>Relative </a:t>
            </a:r>
            <a:r>
              <a:rPr lang="en-US" sz="4000" dirty="0"/>
              <a:t>gains in F1-Score at 75% test </a:t>
            </a:r>
            <a:r>
              <a:rPr lang="en-US" sz="4000" dirty="0" err="1"/>
              <a:t>covarage</a:t>
            </a:r>
            <a:endParaRPr lang="en-US" sz="4000" dirty="0"/>
          </a:p>
          <a:p>
            <a:pPr marL="1028700" lvl="1" indent="-571500">
              <a:spcAft>
                <a:spcPts val="1200"/>
              </a:spcAft>
              <a:buClr>
                <a:srgbClr val="69BE28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25.71% with 5 classes (criterion1, risk opt )</a:t>
            </a:r>
          </a:p>
          <a:p>
            <a:pPr marL="1028700" lvl="1" indent="-571500">
              <a:spcAft>
                <a:spcPts val="1200"/>
              </a:spcAft>
              <a:buClr>
                <a:srgbClr val="69BE28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20.63% with 8 classes (criterion 2, F1-Score opt)</a:t>
            </a:r>
          </a:p>
          <a:p>
            <a:pPr marL="571500" indent="-571500">
              <a:spcAft>
                <a:spcPts val="1200"/>
              </a:spcAft>
              <a:buClr>
                <a:srgbClr val="FFA120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Performance improvement:</a:t>
            </a:r>
          </a:p>
          <a:p>
            <a:pPr marL="1028700" lvl="1" indent="-571500">
              <a:spcAft>
                <a:spcPts val="1200"/>
              </a:spcAft>
              <a:buClr>
                <a:srgbClr val="69BE28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5 classes: Hard &gt; </a:t>
            </a:r>
            <a:r>
              <a:rPr lang="en-US" sz="4000" dirty="0" smtClean="0"/>
              <a:t>Soft and 8 </a:t>
            </a:r>
            <a:r>
              <a:rPr lang="en-US" sz="4000" dirty="0"/>
              <a:t>classes: Soft &gt; Hard</a:t>
            </a:r>
          </a:p>
          <a:p>
            <a:pPr marL="571500" indent="-571500">
              <a:spcAft>
                <a:spcPts val="1200"/>
              </a:spcAft>
              <a:buClr>
                <a:srgbClr val="FFA120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Lower inter-evaluator agreement for rejected samples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940432" y="22939514"/>
            <a:ext cx="1439034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 smtClean="0"/>
              <a:t>Inter-Evaluator agreement of accepted/rejected samples</a:t>
            </a:r>
            <a:endParaRPr lang="en-US" sz="390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07573"/>
              </p:ext>
            </p:extLst>
          </p:nvPr>
        </p:nvGraphicFramePr>
        <p:xfrm>
          <a:off x="30708600" y="23617839"/>
          <a:ext cx="13898488" cy="6740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028">
                  <a:extLst>
                    <a:ext uri="{9D8B030D-6E8A-4147-A177-3AD203B41FA5}">
                      <a16:colId xmlns:a16="http://schemas.microsoft.com/office/drawing/2014/main" val="1629968787"/>
                    </a:ext>
                  </a:extLst>
                </a:gridCol>
                <a:gridCol w="4317598">
                  <a:extLst>
                    <a:ext uri="{9D8B030D-6E8A-4147-A177-3AD203B41FA5}">
                      <a16:colId xmlns:a16="http://schemas.microsoft.com/office/drawing/2014/main" val="1975490835"/>
                    </a:ext>
                  </a:extLst>
                </a:gridCol>
                <a:gridCol w="2947240">
                  <a:extLst>
                    <a:ext uri="{9D8B030D-6E8A-4147-A177-3AD203B41FA5}">
                      <a16:colId xmlns:a16="http://schemas.microsoft.com/office/drawing/2014/main" val="3704345918"/>
                    </a:ext>
                  </a:extLst>
                </a:gridCol>
                <a:gridCol w="3474622">
                  <a:extLst>
                    <a:ext uri="{9D8B030D-6E8A-4147-A177-3AD203B41FA5}">
                      <a16:colId xmlns:a16="http://schemas.microsoft.com/office/drawing/2014/main" val="2203474236"/>
                    </a:ext>
                  </a:extLst>
                </a:gridCol>
              </a:tblGrid>
              <a:tr h="1070961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97378"/>
                  </a:ext>
                </a:extLst>
              </a:tr>
              <a:tr h="1231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900" b="1" dirty="0" smtClean="0">
                          <a:solidFill>
                            <a:schemeClr val="tx1"/>
                          </a:solidFill>
                        </a:rPr>
                        <a:t>Test Coverage(%)</a:t>
                      </a:r>
                      <a:endParaRPr lang="en-US" sz="3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264907"/>
                  </a:ext>
                </a:extLst>
              </a:tr>
              <a:tr h="487045">
                <a:tc rowSpan="4">
                  <a:txBody>
                    <a:bodyPr/>
                    <a:lstStyle/>
                    <a:p>
                      <a:r>
                        <a:rPr lang="en-US" sz="3900" b="1" baseline="0" dirty="0" smtClean="0"/>
                        <a:t>Hard labels</a:t>
                      </a:r>
                    </a:p>
                    <a:p>
                      <a:r>
                        <a:rPr lang="en-US" sz="3900" b="1" baseline="0" dirty="0" smtClean="0"/>
                        <a:t>(5 classes)</a:t>
                      </a:r>
                      <a:endParaRPr lang="en-US" sz="39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0.2642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297823"/>
                  </a:ext>
                </a:extLst>
              </a:tr>
              <a:tr h="487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75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0.2773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0.2590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20126"/>
                  </a:ext>
                </a:extLst>
              </a:tr>
              <a:tr h="487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0.2651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73595"/>
                  </a:ext>
                </a:extLst>
              </a:tr>
              <a:tr h="487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0.3080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0.2633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33379"/>
                  </a:ext>
                </a:extLst>
              </a:tr>
              <a:tr h="544345">
                <a:tc rowSpan="4">
                  <a:txBody>
                    <a:bodyPr/>
                    <a:lstStyle/>
                    <a:p>
                      <a:r>
                        <a:rPr lang="en-US" sz="3900" b="1" baseline="0" dirty="0" smtClean="0"/>
                        <a:t>Soft labels</a:t>
                      </a:r>
                    </a:p>
                    <a:p>
                      <a:r>
                        <a:rPr lang="en-US" sz="3900" b="1" baseline="0" dirty="0" smtClean="0"/>
                        <a:t>(8 classes)</a:t>
                      </a:r>
                      <a:endParaRPr lang="en-US" sz="39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81799"/>
                  </a:ext>
                </a:extLst>
              </a:tr>
              <a:tr h="544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75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0.2450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07668"/>
                  </a:ext>
                </a:extLst>
              </a:tr>
              <a:tr h="544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0.2496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96291"/>
                  </a:ext>
                </a:extLst>
              </a:tr>
              <a:tr h="544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25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0.2563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48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8208164" y="23391713"/>
            <a:ext cx="645389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/>
              <a:t>Inter-evaluator agreement (Fleiss Kappa)</a:t>
            </a:r>
          </a:p>
          <a:p>
            <a:endParaRPr lang="en-US" dirty="0"/>
          </a:p>
        </p:txBody>
      </p:sp>
      <p:sp>
        <p:nvSpPr>
          <p:cNvPr id="73" name="TextBox 64"/>
          <p:cNvSpPr txBox="1">
            <a:spLocks noChangeArrowheads="1"/>
          </p:cNvSpPr>
          <p:nvPr/>
        </p:nvSpPr>
        <p:spPr bwMode="auto">
          <a:xfrm>
            <a:off x="14222916" y="9243653"/>
            <a:ext cx="13896699" cy="1200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ts val="1200"/>
              </a:spcAft>
              <a:buClr>
                <a:srgbClr val="FF9900"/>
              </a:buClr>
            </a:pPr>
            <a:r>
              <a:rPr lang="en-US" altLang="zh-CN" sz="4400" b="1" dirty="0"/>
              <a:t>Our Work</a:t>
            </a:r>
          </a:p>
          <a:p>
            <a:pPr marL="571500" indent="-571500" eaLnBrk="1" hangingPunct="1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altLang="zh-CN" sz="4000" dirty="0"/>
              <a:t>SER system with a reject </a:t>
            </a:r>
            <a:r>
              <a:rPr lang="en-US" altLang="zh-CN" sz="4000" dirty="0" smtClean="0"/>
              <a:t>option</a:t>
            </a:r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r>
              <a:rPr lang="en-US" altLang="zh-CN" sz="4000" dirty="0" smtClean="0"/>
              <a:t>Accept or reject a sample based on the confidence of the classifier</a:t>
            </a:r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r>
              <a:rPr lang="en-US" altLang="zh-CN" sz="4000" dirty="0" smtClean="0"/>
              <a:t>Defined thresholds to interpret the confidence</a:t>
            </a:r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endParaRPr lang="en-US" altLang="zh-CN" sz="4000" dirty="0"/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endParaRPr lang="en-US" altLang="zh-CN" sz="4000" dirty="0" smtClean="0"/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endParaRPr lang="en-US" altLang="zh-CN" sz="4000" dirty="0"/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endParaRPr lang="en-US" altLang="zh-CN" sz="4000" dirty="0" smtClean="0"/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endParaRPr lang="en-US" altLang="zh-CN" sz="4000" dirty="0"/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endParaRPr lang="en-US" altLang="zh-CN" sz="4000" dirty="0" smtClean="0"/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endParaRPr lang="en-US" altLang="zh-CN" sz="4000" dirty="0" smtClean="0"/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endParaRPr lang="en-US" altLang="zh-CN" sz="4000" dirty="0" smtClean="0"/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endParaRPr lang="en-US" altLang="zh-CN" sz="4000" dirty="0"/>
          </a:p>
          <a:p>
            <a:pPr marL="1028700" lvl="1" indent="-571500" eaLnBrk="1" hangingPunct="1"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r>
              <a:rPr lang="en-US" altLang="zh-CN" sz="4000" dirty="0" smtClean="0"/>
              <a:t>Classifier </a:t>
            </a:r>
            <a:r>
              <a:rPr lang="en-US" altLang="zh-CN" sz="4000" dirty="0" smtClean="0"/>
              <a:t>performance improved while maintaining a high test coverage</a:t>
            </a:r>
            <a:endParaRPr lang="en-US" altLang="zh-CN" sz="40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787" y="13050650"/>
            <a:ext cx="5248372" cy="524837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561" y="13054850"/>
            <a:ext cx="5472099" cy="538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13" y="15109609"/>
            <a:ext cx="8982075" cy="1390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636" y="16626857"/>
            <a:ext cx="5885714" cy="1447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13" y="17009370"/>
            <a:ext cx="8095238" cy="571429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274037" y="21711527"/>
            <a:ext cx="15804163" cy="14903359"/>
            <a:chOff x="14292273" y="8746379"/>
            <a:chExt cx="12987327" cy="1546655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4528708" y="8940269"/>
              <a:ext cx="12516849" cy="15272664"/>
            </a:xfrm>
            <a:prstGeom prst="rect">
              <a:avLst/>
            </a:prstGeom>
            <a:solidFill>
              <a:schemeClr val="bg1"/>
            </a:solidFill>
            <a:ln w="3524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37931725" indent="-37474525"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/>
                <a:t> </a:t>
              </a:r>
              <a:endParaRPr lang="en-US" sz="8000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4292273" y="8746379"/>
              <a:ext cx="12987327" cy="1388629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21275"/>
              <a:r>
                <a:rPr lang="en-US" sz="8800" dirty="0">
                  <a:solidFill>
                    <a:srgbClr val="005028"/>
                  </a:solidFill>
                  <a:latin typeface="+mn-lt"/>
                </a:rPr>
                <a:t>Database and Features</a:t>
              </a:r>
            </a:p>
          </p:txBody>
        </p:sp>
      </p:grpSp>
      <p:sp>
        <p:nvSpPr>
          <p:cNvPr id="90" name="TextBox 64"/>
          <p:cNvSpPr txBox="1">
            <a:spLocks noChangeArrowheads="1"/>
          </p:cNvSpPr>
          <p:nvPr/>
        </p:nvSpPr>
        <p:spPr bwMode="auto">
          <a:xfrm>
            <a:off x="740801" y="23186269"/>
            <a:ext cx="14423000" cy="1412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eaLnBrk="1" hangingPunct="1">
              <a:lnSpc>
                <a:spcPct val="120000"/>
              </a:lnSpc>
              <a:spcAft>
                <a:spcPts val="1200"/>
              </a:spcAft>
              <a:buClr>
                <a:srgbClr val="FF9900"/>
              </a:buClr>
            </a:pPr>
            <a:r>
              <a:rPr lang="en-US" altLang="zh-CN" sz="4400" b="1" dirty="0"/>
              <a:t>The MSP-Podcast Corpus</a:t>
            </a:r>
          </a:p>
          <a:p>
            <a:pPr marL="571500" lvl="1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altLang="zh-CN" sz="4000" dirty="0"/>
              <a:t>Emotionally rich speaking turns from speakers appearing in various podcasts (2.75s – 11s) </a:t>
            </a:r>
          </a:p>
          <a:p>
            <a:pPr marL="571500" lvl="1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altLang="zh-CN" sz="4000" dirty="0"/>
              <a:t>Annotated for primary and secondary emotions on Amazon mechanical Turk</a:t>
            </a:r>
            <a:r>
              <a:rPr lang="en-US" altLang="zh-CN" sz="4000" dirty="0" smtClean="0"/>
              <a:t>.</a:t>
            </a:r>
            <a:endParaRPr lang="en-US" altLang="zh-CN" sz="4000" dirty="0"/>
          </a:p>
          <a:p>
            <a:pPr marL="571500" lvl="1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altLang="zh-CN" sz="4000" dirty="0"/>
              <a:t>V1.4: 33,262 utterances with emotional labels (56h 29m)</a:t>
            </a:r>
          </a:p>
          <a:p>
            <a:pPr marL="1028700" lvl="2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r>
              <a:rPr lang="en-US" altLang="zh-CN" sz="4000" dirty="0"/>
              <a:t>Train set: 19,707 segments</a:t>
            </a:r>
          </a:p>
          <a:p>
            <a:pPr marL="1028700" lvl="2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r>
              <a:rPr lang="en-US" altLang="zh-CN" sz="4000" dirty="0"/>
              <a:t>Test set: 9,255 segments from 50 speakers</a:t>
            </a:r>
          </a:p>
          <a:p>
            <a:pPr marL="1028700" lvl="2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5FBF24"/>
              </a:buClr>
              <a:buFont typeface="Wingdings" panose="05000000000000000000" pitchFamily="2" charset="2"/>
              <a:buChar char="§"/>
            </a:pPr>
            <a:r>
              <a:rPr lang="en-US" altLang="zh-CN" sz="4000" dirty="0"/>
              <a:t>Validation set: 4,300 segments from 30 speakers</a:t>
            </a:r>
          </a:p>
          <a:p>
            <a:pPr marL="0" lvl="1" eaLnBrk="1" hangingPunct="1">
              <a:lnSpc>
                <a:spcPct val="120000"/>
              </a:lnSpc>
              <a:spcAft>
                <a:spcPts val="1200"/>
              </a:spcAft>
              <a:buClr>
                <a:srgbClr val="FF9933"/>
              </a:buClr>
            </a:pPr>
            <a:endParaRPr lang="en-US" altLang="zh-CN" sz="4400" b="1" dirty="0" smtClean="0"/>
          </a:p>
          <a:p>
            <a:pPr marL="0" lvl="1" eaLnBrk="1" hangingPunct="1">
              <a:lnSpc>
                <a:spcPct val="120000"/>
              </a:lnSpc>
              <a:spcAft>
                <a:spcPts val="1200"/>
              </a:spcAft>
              <a:buClr>
                <a:srgbClr val="FF9933"/>
              </a:buClr>
            </a:pPr>
            <a:endParaRPr lang="en-US" altLang="zh-CN" sz="4400" b="1" dirty="0" smtClean="0"/>
          </a:p>
          <a:p>
            <a:pPr marL="0" lvl="1" eaLnBrk="1" hangingPunct="1">
              <a:lnSpc>
                <a:spcPct val="120000"/>
              </a:lnSpc>
              <a:spcAft>
                <a:spcPts val="1200"/>
              </a:spcAft>
              <a:buClr>
                <a:srgbClr val="FF9933"/>
              </a:buClr>
            </a:pPr>
            <a:r>
              <a:rPr lang="en-US" altLang="zh-CN" sz="4400" b="1" dirty="0" smtClean="0"/>
              <a:t>Acoustic </a:t>
            </a:r>
            <a:r>
              <a:rPr lang="en-US" altLang="zh-CN" sz="4400" b="1" dirty="0"/>
              <a:t>Features</a:t>
            </a:r>
          </a:p>
          <a:p>
            <a:pPr marL="571500" lvl="1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zh-CN" sz="4000" dirty="0" err="1" smtClean="0"/>
              <a:t>Interspeech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2013 Computational Paralinguistic Challenge feature set (6,373 features)</a:t>
            </a:r>
          </a:p>
          <a:p>
            <a:pPr marL="571500" lvl="1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FF9900"/>
              </a:buClr>
              <a:buFont typeface="Arial" panose="020B0604020202020204" pitchFamily="34" charset="0"/>
              <a:buChar char="•"/>
            </a:pPr>
            <a:endParaRPr lang="en-US" altLang="zh-CN" sz="4400" b="1" dirty="0"/>
          </a:p>
          <a:p>
            <a:pPr marL="571500" lvl="1" indent="-571500" eaLnBrk="1" hangingPunct="1">
              <a:lnSpc>
                <a:spcPct val="120000"/>
              </a:lnSpc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en-US" altLang="zh-CN" sz="4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799022"/>
            <a:ext cx="9798088" cy="2841237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16328171" y="21690010"/>
            <a:ext cx="13821199" cy="14878709"/>
            <a:chOff x="28051536" y="24128118"/>
            <a:chExt cx="12987327" cy="11225591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28085796" y="24309204"/>
              <a:ext cx="12549930" cy="11044505"/>
            </a:xfrm>
            <a:prstGeom prst="rect">
              <a:avLst/>
            </a:prstGeom>
            <a:solidFill>
              <a:schemeClr val="bg1"/>
            </a:solidFill>
            <a:ln w="3524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37931725" indent="-37474525" defTabSz="5121275"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eaLnBrk="0" hangingPunct="0"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1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/>
                <a:t> </a:t>
              </a:r>
              <a:endParaRPr lang="en-US" sz="8000" dirty="0"/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8051536" y="24128118"/>
              <a:ext cx="12987327" cy="1011903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21275"/>
              <a:r>
                <a:rPr lang="en-US" sz="8800" dirty="0" smtClean="0">
                  <a:solidFill>
                    <a:srgbClr val="005028"/>
                  </a:solidFill>
                  <a:latin typeface="+mj-lt"/>
                </a:rPr>
                <a:t>Results</a:t>
              </a:r>
              <a:endParaRPr lang="en-US" sz="8800" dirty="0">
                <a:solidFill>
                  <a:srgbClr val="005028"/>
                </a:solidFill>
                <a:latin typeface="+mj-l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6989147" y="23376880"/>
            <a:ext cx="6739709" cy="881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 </a:t>
            </a:r>
            <a:r>
              <a:rPr lang="en-US" sz="4000" b="1" dirty="0" smtClean="0"/>
              <a:t>classes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(Happy, Neutral, Sad, Angry, Disgust)</a:t>
            </a:r>
            <a:endParaRPr lang="en-US" sz="3200" b="1" dirty="0">
              <a:solidFill>
                <a:srgbClr val="0070C0"/>
              </a:solidFill>
            </a:endParaRPr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 smtClean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r>
              <a:rPr lang="en-US" sz="4000" b="1" dirty="0" smtClean="0"/>
              <a:t>Hard </a:t>
            </a:r>
            <a:r>
              <a:rPr lang="en-US" sz="4000" b="1" dirty="0" smtClean="0"/>
              <a:t>labels                                 </a:t>
            </a: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>
              <a:buClr>
                <a:srgbClr val="E98300"/>
              </a:buClr>
            </a:pPr>
            <a:endParaRPr lang="en-US" sz="4000" b="1" dirty="0"/>
          </a:p>
          <a:p>
            <a:pPr marL="742950" indent="-742950">
              <a:buClr>
                <a:srgbClr val="E98300"/>
              </a:buClr>
              <a:buFont typeface="Wingdings" panose="05000000000000000000" pitchFamily="2" charset="2"/>
              <a:buChar char="§"/>
            </a:pPr>
            <a:r>
              <a:rPr lang="en-US" sz="4000" b="1" dirty="0" smtClean="0"/>
              <a:t>Soft labels</a:t>
            </a:r>
            <a:endParaRPr lang="en-US" sz="4000" b="1" dirty="0"/>
          </a:p>
          <a:p>
            <a:endParaRPr lang="en-US" sz="4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23527314" y="23305532"/>
            <a:ext cx="814754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8 </a:t>
            </a:r>
            <a:r>
              <a:rPr lang="en-US" sz="4000" b="1" dirty="0" smtClean="0"/>
              <a:t>classes</a:t>
            </a:r>
          </a:p>
          <a:p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070C0"/>
                </a:solidFill>
              </a:rPr>
              <a:t>Happy, Neutral, Sad, Angry,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b="1" dirty="0" smtClean="0">
                <a:solidFill>
                  <a:srgbClr val="0070C0"/>
                </a:solidFill>
              </a:rPr>
              <a:t>Disgust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00B050"/>
                </a:solidFill>
              </a:rPr>
              <a:t>Surprised, Contempt, 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b="1" dirty="0" smtClean="0">
                <a:solidFill>
                  <a:srgbClr val="00B050"/>
                </a:solidFill>
              </a:rPr>
              <a:t>Fear</a:t>
            </a:r>
            <a:r>
              <a:rPr lang="en-US" sz="3200" b="1" dirty="0" smtClean="0"/>
              <a:t>)</a:t>
            </a:r>
          </a:p>
          <a:p>
            <a:pPr marL="571500" indent="-571500">
              <a:buClr>
                <a:srgbClr val="E98300"/>
              </a:buClr>
              <a:buFont typeface="Arial" panose="020B0604020202020204" pitchFamily="34" charset="0"/>
              <a:buChar char="•"/>
            </a:pPr>
            <a:r>
              <a:rPr lang="en-US" sz="4000" b="1" dirty="0" smtClean="0"/>
              <a:t>Hard </a:t>
            </a:r>
            <a:r>
              <a:rPr lang="en-US" sz="4000" b="1" dirty="0" smtClean="0"/>
              <a:t>labels</a:t>
            </a:r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 smtClean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 smtClean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 smtClean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 smtClean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endParaRPr lang="en-US" sz="4000" b="1" dirty="0"/>
          </a:p>
          <a:p>
            <a:pPr marL="571500" indent="-571500">
              <a:buClr>
                <a:srgbClr val="E98300"/>
              </a:buClr>
              <a:buFont typeface="Wingdings" panose="05000000000000000000" pitchFamily="2" charset="2"/>
              <a:buChar char="§"/>
            </a:pPr>
            <a:r>
              <a:rPr lang="en-US" sz="4000" b="1" dirty="0" smtClean="0"/>
              <a:t>Soft labels</a:t>
            </a:r>
            <a:endParaRPr lang="en-US" sz="40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240" y="26414927"/>
            <a:ext cx="5700694" cy="4042531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884" y="32167243"/>
            <a:ext cx="5839137" cy="414070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503" y="26367169"/>
            <a:ext cx="5783205" cy="4101042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639" y="32167243"/>
            <a:ext cx="5755552" cy="40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032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121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121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31173</TotalTime>
  <Words>459</Words>
  <Application>Microsoft Office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MS Gothic</vt:lpstr>
      <vt:lpstr>ＭＳ Ｐゴシック</vt:lpstr>
      <vt:lpstr>ＭＳ Ｐゴシック</vt:lpstr>
      <vt:lpstr>宋体</vt:lpstr>
      <vt:lpstr>Arial</vt:lpstr>
      <vt:lpstr>Calibri</vt:lpstr>
      <vt:lpstr>Ebrima</vt:lpstr>
      <vt:lpstr>Verdana</vt:lpstr>
      <vt:lpstr>Wingdings</vt:lpstr>
      <vt:lpstr>Default Design</vt:lpstr>
      <vt:lpstr>PowerPoint Presentation</vt:lpstr>
    </vt:vector>
  </TitlesOfParts>
  <Company>Robust Speech Processing Group - CSLR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</dc:title>
  <dc:creator>Parthasarathy, Srinivas;Dorothy Mantle</dc:creator>
  <cp:lastModifiedBy>Huliyar Sridhara Murthy, Kusha Sridhar</cp:lastModifiedBy>
  <cp:revision>575</cp:revision>
  <cp:lastPrinted>2017-03-02T21:09:34Z</cp:lastPrinted>
  <dcterms:created xsi:type="dcterms:W3CDTF">2012-03-15T20:30:46Z</dcterms:created>
  <dcterms:modified xsi:type="dcterms:W3CDTF">2019-09-09T16:56:50Z</dcterms:modified>
</cp:coreProperties>
</file>