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801600" cy="6858000"/>
  <p:notesSz cx="9144000" cy="6858000"/>
  <p:defaultTextStyle>
    <a:defPPr>
      <a:defRPr lang="en-US"/>
    </a:defPPr>
    <a:lvl1pPr marL="0" algn="l" defTabSz="1082650" rtl="0" eaLnBrk="1" latinLnBrk="0" hangingPunct="1">
      <a:defRPr sz="2100" kern="1200">
        <a:solidFill>
          <a:schemeClr val="tx1"/>
        </a:solidFill>
        <a:latin typeface="+mn-lt"/>
        <a:ea typeface="+mn-ea"/>
        <a:cs typeface="+mn-cs"/>
      </a:defRPr>
    </a:lvl1pPr>
    <a:lvl2pPr marL="541325" algn="l" defTabSz="1082650" rtl="0" eaLnBrk="1" latinLnBrk="0" hangingPunct="1">
      <a:defRPr sz="2100" kern="1200">
        <a:solidFill>
          <a:schemeClr val="tx1"/>
        </a:solidFill>
        <a:latin typeface="+mn-lt"/>
        <a:ea typeface="+mn-ea"/>
        <a:cs typeface="+mn-cs"/>
      </a:defRPr>
    </a:lvl2pPr>
    <a:lvl3pPr marL="1082650" algn="l" defTabSz="1082650" rtl="0" eaLnBrk="1" latinLnBrk="0" hangingPunct="1">
      <a:defRPr sz="2100" kern="1200">
        <a:solidFill>
          <a:schemeClr val="tx1"/>
        </a:solidFill>
        <a:latin typeface="+mn-lt"/>
        <a:ea typeface="+mn-ea"/>
        <a:cs typeface="+mn-cs"/>
      </a:defRPr>
    </a:lvl3pPr>
    <a:lvl4pPr marL="1623974" algn="l" defTabSz="1082650" rtl="0" eaLnBrk="1" latinLnBrk="0" hangingPunct="1">
      <a:defRPr sz="2100" kern="1200">
        <a:solidFill>
          <a:schemeClr val="tx1"/>
        </a:solidFill>
        <a:latin typeface="+mn-lt"/>
        <a:ea typeface="+mn-ea"/>
        <a:cs typeface="+mn-cs"/>
      </a:defRPr>
    </a:lvl4pPr>
    <a:lvl5pPr marL="2165299" algn="l" defTabSz="1082650" rtl="0" eaLnBrk="1" latinLnBrk="0" hangingPunct="1">
      <a:defRPr sz="2100" kern="1200">
        <a:solidFill>
          <a:schemeClr val="tx1"/>
        </a:solidFill>
        <a:latin typeface="+mn-lt"/>
        <a:ea typeface="+mn-ea"/>
        <a:cs typeface="+mn-cs"/>
      </a:defRPr>
    </a:lvl5pPr>
    <a:lvl6pPr marL="2706624" algn="l" defTabSz="1082650" rtl="0" eaLnBrk="1" latinLnBrk="0" hangingPunct="1">
      <a:defRPr sz="2100" kern="1200">
        <a:solidFill>
          <a:schemeClr val="tx1"/>
        </a:solidFill>
        <a:latin typeface="+mn-lt"/>
        <a:ea typeface="+mn-ea"/>
        <a:cs typeface="+mn-cs"/>
      </a:defRPr>
    </a:lvl6pPr>
    <a:lvl7pPr marL="3247949" algn="l" defTabSz="1082650" rtl="0" eaLnBrk="1" latinLnBrk="0" hangingPunct="1">
      <a:defRPr sz="2100" kern="1200">
        <a:solidFill>
          <a:schemeClr val="tx1"/>
        </a:solidFill>
        <a:latin typeface="+mn-lt"/>
        <a:ea typeface="+mn-ea"/>
        <a:cs typeface="+mn-cs"/>
      </a:defRPr>
    </a:lvl7pPr>
    <a:lvl8pPr marL="3789274" algn="l" defTabSz="1082650" rtl="0" eaLnBrk="1" latinLnBrk="0" hangingPunct="1">
      <a:defRPr sz="2100" kern="1200">
        <a:solidFill>
          <a:schemeClr val="tx1"/>
        </a:solidFill>
        <a:latin typeface="+mn-lt"/>
        <a:ea typeface="+mn-ea"/>
        <a:cs typeface="+mn-cs"/>
      </a:defRPr>
    </a:lvl8pPr>
    <a:lvl9pPr marL="4330598" algn="l" defTabSz="108265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348" y="184"/>
      </p:cViewPr>
      <p:guideLst>
        <p:guide orient="horz" pos="2160"/>
        <p:guide pos="403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46762" y="1371600"/>
            <a:ext cx="10992307" cy="1828800"/>
          </a:xfrm>
          <a:ln>
            <a:noFill/>
          </a:ln>
        </p:spPr>
        <p:txBody>
          <a:bodyPr vert="horz" tIns="0" rIns="21653"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6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46761" y="3228538"/>
            <a:ext cx="10996574" cy="1752600"/>
          </a:xfrm>
        </p:spPr>
        <p:txBody>
          <a:bodyPr lIns="0" rIns="21653"/>
          <a:lstStyle>
            <a:lvl1pPr marL="0" marR="54132" indent="0" algn="r">
              <a:buNone/>
              <a:defRPr>
                <a:solidFill>
                  <a:schemeClr val="tx1"/>
                </a:solidFill>
              </a:defRPr>
            </a:lvl1pPr>
            <a:lvl2pPr marL="541325" indent="0" algn="ctr">
              <a:buNone/>
            </a:lvl2pPr>
            <a:lvl3pPr marL="1082650" indent="0" algn="ctr">
              <a:buNone/>
            </a:lvl3pPr>
            <a:lvl4pPr marL="1623974" indent="0" algn="ctr">
              <a:buNone/>
            </a:lvl4pPr>
            <a:lvl5pPr marL="2165299" indent="0" algn="ctr">
              <a:buNone/>
            </a:lvl5pPr>
            <a:lvl6pPr marL="2706624" indent="0" algn="ctr">
              <a:buNone/>
            </a:lvl6pPr>
            <a:lvl7pPr marL="3247949" indent="0" algn="ctr">
              <a:buNone/>
            </a:lvl7pPr>
            <a:lvl8pPr marL="3789274" indent="0" algn="ctr">
              <a:buNone/>
            </a:lvl8pPr>
            <a:lvl9pPr marL="4330598"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7/12/2020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1" y="914404"/>
            <a:ext cx="288036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40080" y="914404"/>
            <a:ext cx="842772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42493" y="1316736"/>
            <a:ext cx="10881361"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6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42493" y="2704667"/>
            <a:ext cx="10881361" cy="1509712"/>
          </a:xfrm>
        </p:spPr>
        <p:txBody>
          <a:bodyPr lIns="54132" rIns="54132" anchor="t"/>
          <a:lstStyle>
            <a:lvl1pPr marL="0" indent="0">
              <a:buNone/>
              <a:defRPr sz="2600">
                <a:solidFill>
                  <a:schemeClr val="tx1"/>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0081" y="704088"/>
            <a:ext cx="1152144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40080" y="1920085"/>
            <a:ext cx="5654040" cy="4434840"/>
          </a:xfrm>
        </p:spPr>
        <p:txBody>
          <a:bodyPr/>
          <a:lstStyle>
            <a:lvl1pPr>
              <a:defRPr sz="3100"/>
            </a:lvl1pPr>
            <a:lvl2pPr>
              <a:defRPr sz="2800"/>
            </a:lvl2pPr>
            <a:lvl3pPr>
              <a:defRPr sz="2400"/>
            </a:lvl3pPr>
            <a:lvl4pPr>
              <a:defRPr sz="21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507481" y="1920085"/>
            <a:ext cx="5654040" cy="4434840"/>
          </a:xfrm>
        </p:spPr>
        <p:txBody>
          <a:bodyPr/>
          <a:lstStyle>
            <a:lvl1pPr>
              <a:defRPr sz="3100"/>
            </a:lvl1pPr>
            <a:lvl2pPr>
              <a:defRPr sz="2800"/>
            </a:lvl2pPr>
            <a:lvl3pPr>
              <a:defRPr sz="2400"/>
            </a:lvl3pPr>
            <a:lvl4pPr>
              <a:defRPr sz="21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1" y="704088"/>
            <a:ext cx="11521440" cy="1143000"/>
          </a:xfrm>
        </p:spPr>
        <p:txBody>
          <a:bodyPr tIns="54132"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40084" y="1855249"/>
            <a:ext cx="5656263" cy="659352"/>
          </a:xfrm>
        </p:spPr>
        <p:txBody>
          <a:bodyPr lIns="54132" tIns="0" rIns="54132" bIns="0" anchor="ctr">
            <a:noAutofit/>
          </a:bodyPr>
          <a:lstStyle>
            <a:lvl1pPr marL="0" indent="0">
              <a:buNone/>
              <a:defRPr sz="2800" b="1" cap="none" baseline="0">
                <a:solidFill>
                  <a:schemeClr val="tx2"/>
                </a:solidFill>
                <a:effectLst/>
              </a:defRPr>
            </a:lvl1pPr>
            <a:lvl2pPr>
              <a:buNone/>
              <a:defRPr sz="2400" b="1"/>
            </a:lvl2pPr>
            <a:lvl3pPr>
              <a:buNone/>
              <a:defRPr sz="2100" b="1"/>
            </a:lvl3pPr>
            <a:lvl4pPr>
              <a:buNone/>
              <a:defRPr sz="1900" b="1"/>
            </a:lvl4pPr>
            <a:lvl5pPr>
              <a:buNone/>
              <a:defRPr sz="19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503038" y="1859758"/>
            <a:ext cx="5658485" cy="654843"/>
          </a:xfrm>
        </p:spPr>
        <p:txBody>
          <a:bodyPr lIns="54132" tIns="0" rIns="54132" bIns="0" anchor="ctr"/>
          <a:lstStyle>
            <a:lvl1pPr marL="0" indent="0">
              <a:buNone/>
              <a:defRPr sz="2800" b="1" cap="none" baseline="0">
                <a:solidFill>
                  <a:schemeClr val="tx2"/>
                </a:solidFill>
                <a:effectLst/>
              </a:defRPr>
            </a:lvl1pPr>
            <a:lvl2pPr>
              <a:buNone/>
              <a:defRPr sz="2400" b="1"/>
            </a:lvl2pPr>
            <a:lvl3pPr>
              <a:buNone/>
              <a:defRPr sz="2100" b="1"/>
            </a:lvl3pPr>
            <a:lvl4pPr>
              <a:buNone/>
              <a:defRPr sz="1900" b="1"/>
            </a:lvl4pPr>
            <a:lvl5pPr>
              <a:buNone/>
              <a:defRPr sz="19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40084" y="2514601"/>
            <a:ext cx="5656263" cy="3845720"/>
          </a:xfrm>
        </p:spPr>
        <p:txBody>
          <a:bodyPr tIns="0"/>
          <a:lstStyle>
            <a:lvl1pPr>
              <a:defRPr sz="2600"/>
            </a:lvl1pPr>
            <a:lvl2pPr>
              <a:defRPr sz="2400"/>
            </a:lvl2pPr>
            <a:lvl3pPr>
              <a:defRPr sz="2100"/>
            </a:lvl3pPr>
            <a:lvl4pPr>
              <a:defRPr sz="1900"/>
            </a:lvl4pPr>
            <a:lvl5pPr>
              <a:defRPr sz="1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503038" y="2514601"/>
            <a:ext cx="5658485" cy="3845720"/>
          </a:xfrm>
        </p:spPr>
        <p:txBody>
          <a:bodyPr tIns="0"/>
          <a:lstStyle>
            <a:lvl1pPr>
              <a:defRPr sz="2600"/>
            </a:lvl1pPr>
            <a:lvl2pPr>
              <a:defRPr sz="2400"/>
            </a:lvl2pPr>
            <a:lvl3pPr>
              <a:defRPr sz="2100"/>
            </a:lvl3pPr>
            <a:lvl4pPr>
              <a:defRPr sz="1900"/>
            </a:lvl4pPr>
            <a:lvl5pPr>
              <a:defRPr sz="1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40079" y="704088"/>
            <a:ext cx="11628120" cy="1143000"/>
          </a:xfrm>
        </p:spPr>
        <p:txBody>
          <a:bodyPr vert="horz" tIns="54132"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9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0120" y="514352"/>
            <a:ext cx="3840480" cy="1162050"/>
          </a:xfrm>
        </p:spPr>
        <p:txBody>
          <a:bodyPr lIns="0" anchor="b">
            <a:noAutofit/>
          </a:bodyPr>
          <a:lstStyle>
            <a:lvl1pPr algn="l" rtl="0">
              <a:spcBef>
                <a:spcPct val="0"/>
              </a:spcBef>
              <a:buNone/>
              <a:defRPr sz="31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60120" y="1676401"/>
            <a:ext cx="3840480" cy="4572000"/>
          </a:xfrm>
        </p:spPr>
        <p:txBody>
          <a:bodyPr lIns="21653" rIns="21653"/>
          <a:lstStyle>
            <a:lvl1pPr marL="0" indent="0" algn="l">
              <a:buNone/>
              <a:defRPr sz="1700"/>
            </a:lvl1pPr>
            <a:lvl2pPr indent="0" algn="l">
              <a:buNone/>
              <a:defRPr sz="1400"/>
            </a:lvl2pPr>
            <a:lvl3pPr indent="0" algn="l">
              <a:buNone/>
              <a:defRPr sz="1200"/>
            </a:lvl3pPr>
            <a:lvl4pPr indent="0" algn="l">
              <a:buNone/>
              <a:defRPr sz="1100"/>
            </a:lvl4pPr>
            <a:lvl5pPr indent="0" algn="l">
              <a:buNone/>
              <a:defRPr sz="11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5005072" y="1676401"/>
            <a:ext cx="7156451" cy="4572000"/>
          </a:xfrm>
        </p:spPr>
        <p:txBody>
          <a:bodyPr tIns="0"/>
          <a:lstStyle>
            <a:lvl1pPr>
              <a:defRPr sz="3300"/>
            </a:lvl1pPr>
            <a:lvl2pPr>
              <a:defRPr sz="3100"/>
            </a:lvl2pPr>
            <a:lvl3pPr>
              <a:defRPr sz="2800"/>
            </a:lvl3pPr>
            <a:lvl4pPr>
              <a:defRPr sz="24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432055" y="1108077"/>
            <a:ext cx="736092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08265" tIns="54132" rIns="108265" bIns="54132" rtlCol="0" anchor="ctr"/>
          <a:lstStyle/>
          <a:p>
            <a:pPr algn="ctr" eaLnBrk="1" latinLnBrk="0" hangingPunct="1"/>
            <a:endParaRPr kumimoji="0" lang="en-US"/>
          </a:p>
        </p:txBody>
      </p:sp>
      <p:sp>
        <p:nvSpPr>
          <p:cNvPr id="12" name="Right Triangle 11"/>
          <p:cNvSpPr/>
          <p:nvPr/>
        </p:nvSpPr>
        <p:spPr>
          <a:xfrm rot="420000" flipV="1">
            <a:off x="11205791" y="5359771"/>
            <a:ext cx="217627"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08265" tIns="54132" rIns="108265" bIns="54132" rtlCol="0" anchor="ctr"/>
          <a:lstStyle/>
          <a:p>
            <a:pPr algn="ctr" eaLnBrk="1" latinLnBrk="0" hangingPunct="1"/>
            <a:endParaRPr kumimoji="0" lang="en-US"/>
          </a:p>
        </p:txBody>
      </p:sp>
      <p:sp>
        <p:nvSpPr>
          <p:cNvPr id="2" name="Title 1"/>
          <p:cNvSpPr>
            <a:spLocks noGrp="1"/>
          </p:cNvSpPr>
          <p:nvPr>
            <p:ph type="title"/>
          </p:nvPr>
        </p:nvSpPr>
        <p:spPr>
          <a:xfrm>
            <a:off x="853440" y="1176999"/>
            <a:ext cx="3097988" cy="1582621"/>
          </a:xfrm>
        </p:spPr>
        <p:txBody>
          <a:bodyPr vert="horz" lIns="54132" tIns="54132" rIns="54132" bIns="54132" anchor="b"/>
          <a:lstStyle>
            <a:lvl1pPr algn="l">
              <a:buNone/>
              <a:defRPr sz="24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53440" y="2828785"/>
            <a:ext cx="3093720" cy="2179320"/>
          </a:xfrm>
        </p:spPr>
        <p:txBody>
          <a:bodyPr lIns="75785" rIns="54132" bIns="54132" anchor="t"/>
          <a:lstStyle>
            <a:lvl1pPr marL="0" indent="0" algn="l">
              <a:spcBef>
                <a:spcPts val="296"/>
              </a:spcBef>
              <a:buFontTx/>
              <a:buNone/>
              <a:defRPr sz="1500"/>
            </a:lvl1pPr>
            <a:lvl2pPr>
              <a:defRPr sz="1400"/>
            </a:lvl2pPr>
            <a:lvl3pPr>
              <a:defRPr sz="1200"/>
            </a:lvl3pPr>
            <a:lvl4pPr>
              <a:defRPr sz="1100"/>
            </a:lvl4pPr>
            <a:lvl5pPr>
              <a:defRPr sz="11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1308080" y="6356351"/>
            <a:ext cx="85344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4880111" y="1199518"/>
            <a:ext cx="6464808" cy="3931920"/>
          </a:xfrm>
          <a:prstGeom prst="rect">
            <a:avLst/>
          </a:prstGeom>
          <a:solidFill>
            <a:schemeClr val="bg2"/>
          </a:solidFill>
          <a:ln w="3000" cap="rnd">
            <a:solidFill>
              <a:srgbClr val="C0C0C0"/>
            </a:solidFill>
            <a:round/>
          </a:ln>
          <a:effectLst/>
        </p:spPr>
        <p:txBody>
          <a:bodyPr/>
          <a:lstStyle>
            <a:lvl1pPr marL="0" indent="0">
              <a:buNone/>
              <a:defRPr sz="3800"/>
            </a:lvl1pPr>
          </a:lstStyle>
          <a:p>
            <a:r>
              <a:rPr kumimoji="0" lang="en-US" smtClean="0"/>
              <a:t>Click icon to add picture</a:t>
            </a:r>
            <a:endParaRPr kumimoji="0" lang="en-US" dirty="0"/>
          </a:p>
        </p:txBody>
      </p:sp>
      <p:sp>
        <p:nvSpPr>
          <p:cNvPr id="10" name="Freeform 9"/>
          <p:cNvSpPr>
            <a:spLocks/>
          </p:cNvSpPr>
          <p:nvPr/>
        </p:nvSpPr>
        <p:spPr bwMode="auto">
          <a:xfrm flipV="1">
            <a:off x="-13336" y="5816602"/>
            <a:ext cx="12828272"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08265" tIns="54132" rIns="108265" bIns="54132"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6134101" y="6219828"/>
            <a:ext cx="6667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08265" tIns="54132" rIns="108265" bIns="54132"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3336" y="-7144"/>
            <a:ext cx="12828272"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08265" tIns="54132" rIns="108265" bIns="54132"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6134101" y="-7143"/>
            <a:ext cx="6667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08265" tIns="54132" rIns="108265" bIns="54132"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640081" y="704088"/>
            <a:ext cx="11521440" cy="1143000"/>
          </a:xfrm>
          <a:prstGeom prst="rect">
            <a:avLst/>
          </a:prstGeom>
        </p:spPr>
        <p:txBody>
          <a:bodyPr vert="horz" lIns="0" tIns="54132"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40081" y="1935480"/>
            <a:ext cx="11521440" cy="4389120"/>
          </a:xfrm>
          <a:prstGeom prst="rect">
            <a:avLst/>
          </a:prstGeom>
        </p:spPr>
        <p:txBody>
          <a:bodyPr vert="horz" lIns="108265" tIns="54132" rIns="108265" bIns="54132">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40080" y="6356351"/>
            <a:ext cx="2987040" cy="365125"/>
          </a:xfrm>
          <a:prstGeom prst="rect">
            <a:avLst/>
          </a:prstGeom>
        </p:spPr>
        <p:txBody>
          <a:bodyPr vert="horz" lIns="0" tIns="0" rIns="0" bIns="0" anchor="b"/>
          <a:lstStyle>
            <a:lvl1pPr algn="l" eaLnBrk="1" latinLnBrk="0" hangingPunct="1">
              <a:defRPr kumimoji="0" sz="1400">
                <a:solidFill>
                  <a:schemeClr val="tx2">
                    <a:shade val="90000"/>
                  </a:schemeClr>
                </a:solidFill>
              </a:defRPr>
            </a:lvl1pPr>
          </a:lstStyle>
          <a:p>
            <a:fld id="{1D8BD707-D9CF-40AE-B4C6-C98DA3205C09}" type="datetimeFigureOut">
              <a:rPr lang="en-US" smtClean="0"/>
              <a:pPr/>
              <a:t>7/12/2020</a:t>
            </a:fld>
            <a:endParaRPr lang="en-US"/>
          </a:p>
        </p:txBody>
      </p:sp>
      <p:sp>
        <p:nvSpPr>
          <p:cNvPr id="22" name="Footer Placeholder 21"/>
          <p:cNvSpPr>
            <a:spLocks noGrp="1"/>
          </p:cNvSpPr>
          <p:nvPr>
            <p:ph type="ftr" sz="quarter" idx="3"/>
          </p:nvPr>
        </p:nvSpPr>
        <p:spPr>
          <a:xfrm>
            <a:off x="3733800" y="6356351"/>
            <a:ext cx="4693920" cy="365125"/>
          </a:xfrm>
          <a:prstGeom prst="rect">
            <a:avLst/>
          </a:prstGeom>
        </p:spPr>
        <p:txBody>
          <a:bodyPr vert="horz" lIns="0" tIns="0" rIns="0" bIns="0" anchor="b"/>
          <a:lstStyle>
            <a:lvl1pPr algn="l" eaLnBrk="1" latinLnBrk="0" hangingPunct="1">
              <a:defRPr kumimoji="0" sz="14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1094720" y="6356351"/>
            <a:ext cx="1066800" cy="365125"/>
          </a:xfrm>
          <a:prstGeom prst="rect">
            <a:avLst/>
          </a:prstGeom>
        </p:spPr>
        <p:txBody>
          <a:bodyPr vert="horz" lIns="0" tIns="0" rIns="0" bIns="0" anchor="b"/>
          <a:lstStyle>
            <a:lvl1pPr algn="r" eaLnBrk="1" latinLnBrk="0" hangingPunct="1">
              <a:defRPr kumimoji="0" sz="14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26624" y="202409"/>
            <a:ext cx="12852767"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900" b="0" kern="1200">
          <a:ln>
            <a:noFill/>
          </a:ln>
          <a:solidFill>
            <a:schemeClr val="tx2"/>
          </a:solidFill>
          <a:effectLst/>
          <a:latin typeface="+mj-lt"/>
          <a:ea typeface="+mj-ea"/>
          <a:cs typeface="+mj-cs"/>
        </a:defRPr>
      </a:lvl1pPr>
    </p:titleStyle>
    <p:bodyStyle>
      <a:lvl1pPr marL="324795" indent="-324795" algn="l" rtl="0" eaLnBrk="1" latinLnBrk="0" hangingPunct="1">
        <a:spcBef>
          <a:spcPct val="20000"/>
        </a:spcBef>
        <a:buClr>
          <a:schemeClr val="accent3"/>
        </a:buClr>
        <a:buSzPct val="95000"/>
        <a:buFont typeface="Wingdings 2"/>
        <a:buChar char=""/>
        <a:defRPr kumimoji="0" sz="3100" kern="1200">
          <a:solidFill>
            <a:schemeClr val="tx1"/>
          </a:solidFill>
          <a:latin typeface="+mn-lt"/>
          <a:ea typeface="+mn-ea"/>
          <a:cs typeface="+mn-cs"/>
        </a:defRPr>
      </a:lvl1pPr>
      <a:lvl2pPr marL="757855" indent="-292315" algn="l" rtl="0" eaLnBrk="1" latinLnBrk="0" hangingPunct="1">
        <a:spcBef>
          <a:spcPct val="20000"/>
        </a:spcBef>
        <a:buClr>
          <a:schemeClr val="accent1"/>
        </a:buClr>
        <a:buSzPct val="85000"/>
        <a:buFont typeface="Wingdings 2"/>
        <a:buChar char=""/>
        <a:defRPr kumimoji="0" sz="2800" kern="1200">
          <a:solidFill>
            <a:schemeClr val="tx1"/>
          </a:solidFill>
          <a:latin typeface="+mn-lt"/>
          <a:ea typeface="+mn-ea"/>
          <a:cs typeface="+mn-cs"/>
        </a:defRPr>
      </a:lvl2pPr>
      <a:lvl3pPr marL="1082650" indent="-292315" algn="l" rtl="0" eaLnBrk="1" latinLnBrk="0" hangingPunct="1">
        <a:spcBef>
          <a:spcPct val="20000"/>
        </a:spcBef>
        <a:buClr>
          <a:schemeClr val="accent2"/>
        </a:buClr>
        <a:buSzPct val="70000"/>
        <a:buFont typeface="Wingdings 2"/>
        <a:buChar char=""/>
        <a:defRPr kumimoji="0" sz="2500" kern="1200">
          <a:solidFill>
            <a:schemeClr val="tx1"/>
          </a:solidFill>
          <a:latin typeface="+mn-lt"/>
          <a:ea typeface="+mn-ea"/>
          <a:cs typeface="+mn-cs"/>
        </a:defRPr>
      </a:lvl3pPr>
      <a:lvl4pPr marL="1407444" indent="-249009" algn="l" rtl="0" eaLnBrk="1" latinLnBrk="0" hangingPunct="1">
        <a:spcBef>
          <a:spcPct val="20000"/>
        </a:spcBef>
        <a:buClr>
          <a:schemeClr val="accent3"/>
        </a:buClr>
        <a:buSzPct val="65000"/>
        <a:buFont typeface="Wingdings 2"/>
        <a:buChar char=""/>
        <a:defRPr kumimoji="0" sz="2400" kern="1200">
          <a:solidFill>
            <a:schemeClr val="tx1"/>
          </a:solidFill>
          <a:latin typeface="+mn-lt"/>
          <a:ea typeface="+mn-ea"/>
          <a:cs typeface="+mn-cs"/>
        </a:defRPr>
      </a:lvl4pPr>
      <a:lvl5pPr marL="1732239" indent="-249009" algn="l" rtl="0" eaLnBrk="1" latinLnBrk="0" hangingPunct="1">
        <a:spcBef>
          <a:spcPct val="20000"/>
        </a:spcBef>
        <a:buClr>
          <a:schemeClr val="accent4"/>
        </a:buClr>
        <a:buSzPct val="65000"/>
        <a:buFont typeface="Wingdings 2"/>
        <a:buChar char=""/>
        <a:defRPr kumimoji="0" sz="2400" kern="1200">
          <a:solidFill>
            <a:schemeClr val="tx1"/>
          </a:solidFill>
          <a:latin typeface="+mn-lt"/>
          <a:ea typeface="+mn-ea"/>
          <a:cs typeface="+mn-cs"/>
        </a:defRPr>
      </a:lvl5pPr>
      <a:lvl6pPr marL="2057034" indent="-249009" algn="l" rtl="0" eaLnBrk="1" latinLnBrk="0" hangingPunct="1">
        <a:spcBef>
          <a:spcPct val="20000"/>
        </a:spcBef>
        <a:buClr>
          <a:schemeClr val="accent5"/>
        </a:buClr>
        <a:buSzPct val="80000"/>
        <a:buFont typeface="Wingdings 2"/>
        <a:buChar char=""/>
        <a:defRPr kumimoji="0" sz="2100" kern="1200">
          <a:solidFill>
            <a:schemeClr val="tx1"/>
          </a:solidFill>
          <a:latin typeface="+mn-lt"/>
          <a:ea typeface="+mn-ea"/>
          <a:cs typeface="+mn-cs"/>
        </a:defRPr>
      </a:lvl6pPr>
      <a:lvl7pPr marL="2273564" indent="-216530" algn="l" rtl="0" eaLnBrk="1" latinLnBrk="0" hangingPunct="1">
        <a:spcBef>
          <a:spcPct val="20000"/>
        </a:spcBef>
        <a:buClr>
          <a:schemeClr val="accent6"/>
        </a:buClr>
        <a:buSzPct val="80000"/>
        <a:buFont typeface="Wingdings 2"/>
        <a:buChar char=""/>
        <a:defRPr kumimoji="0" sz="1900" kern="1200" baseline="0">
          <a:solidFill>
            <a:schemeClr val="tx1"/>
          </a:solidFill>
          <a:latin typeface="+mn-lt"/>
          <a:ea typeface="+mn-ea"/>
          <a:cs typeface="+mn-cs"/>
        </a:defRPr>
      </a:lvl7pPr>
      <a:lvl8pPr marL="2598359" indent="-216530" algn="l" rtl="0" eaLnBrk="1" latinLnBrk="0" hangingPunct="1">
        <a:spcBef>
          <a:spcPct val="20000"/>
        </a:spcBef>
        <a:buClr>
          <a:schemeClr val="tx2"/>
        </a:buClr>
        <a:buChar char="•"/>
        <a:defRPr kumimoji="0" sz="1900" kern="1200">
          <a:solidFill>
            <a:schemeClr val="tx1"/>
          </a:solidFill>
          <a:latin typeface="+mn-lt"/>
          <a:ea typeface="+mn-ea"/>
          <a:cs typeface="+mn-cs"/>
        </a:defRPr>
      </a:lvl8pPr>
      <a:lvl9pPr marL="2923154" indent="-216530" algn="l" rtl="0" eaLnBrk="1" latinLnBrk="0" hangingPunct="1">
        <a:spcBef>
          <a:spcPct val="20000"/>
        </a:spcBef>
        <a:buClr>
          <a:schemeClr val="tx2"/>
        </a:buClr>
        <a:buFontTx/>
        <a:buChar char="•"/>
        <a:defRPr kumimoji="0" sz="17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41325" algn="l" rtl="0" eaLnBrk="1" latinLnBrk="0" hangingPunct="1">
        <a:defRPr kumimoji="0" kern="1200">
          <a:solidFill>
            <a:schemeClr val="tx1"/>
          </a:solidFill>
          <a:latin typeface="+mn-lt"/>
          <a:ea typeface="+mn-ea"/>
          <a:cs typeface="+mn-cs"/>
        </a:defRPr>
      </a:lvl2pPr>
      <a:lvl3pPr marL="1082650" algn="l" rtl="0" eaLnBrk="1" latinLnBrk="0" hangingPunct="1">
        <a:defRPr kumimoji="0" kern="1200">
          <a:solidFill>
            <a:schemeClr val="tx1"/>
          </a:solidFill>
          <a:latin typeface="+mn-lt"/>
          <a:ea typeface="+mn-ea"/>
          <a:cs typeface="+mn-cs"/>
        </a:defRPr>
      </a:lvl3pPr>
      <a:lvl4pPr marL="1623974" algn="l" rtl="0" eaLnBrk="1" latinLnBrk="0" hangingPunct="1">
        <a:defRPr kumimoji="0" kern="1200">
          <a:solidFill>
            <a:schemeClr val="tx1"/>
          </a:solidFill>
          <a:latin typeface="+mn-lt"/>
          <a:ea typeface="+mn-ea"/>
          <a:cs typeface="+mn-cs"/>
        </a:defRPr>
      </a:lvl4pPr>
      <a:lvl5pPr marL="2165299" algn="l" rtl="0" eaLnBrk="1" latinLnBrk="0" hangingPunct="1">
        <a:defRPr kumimoji="0" kern="1200">
          <a:solidFill>
            <a:schemeClr val="tx1"/>
          </a:solidFill>
          <a:latin typeface="+mn-lt"/>
          <a:ea typeface="+mn-ea"/>
          <a:cs typeface="+mn-cs"/>
        </a:defRPr>
      </a:lvl5pPr>
      <a:lvl6pPr marL="2706624" algn="l" rtl="0" eaLnBrk="1" latinLnBrk="0" hangingPunct="1">
        <a:defRPr kumimoji="0" kern="1200">
          <a:solidFill>
            <a:schemeClr val="tx1"/>
          </a:solidFill>
          <a:latin typeface="+mn-lt"/>
          <a:ea typeface="+mn-ea"/>
          <a:cs typeface="+mn-cs"/>
        </a:defRPr>
      </a:lvl6pPr>
      <a:lvl7pPr marL="3247949" algn="l" rtl="0" eaLnBrk="1" latinLnBrk="0" hangingPunct="1">
        <a:defRPr kumimoji="0" kern="1200">
          <a:solidFill>
            <a:schemeClr val="tx1"/>
          </a:solidFill>
          <a:latin typeface="+mn-lt"/>
          <a:ea typeface="+mn-ea"/>
          <a:cs typeface="+mn-cs"/>
        </a:defRPr>
      </a:lvl7pPr>
      <a:lvl8pPr marL="3789274" algn="l" rtl="0" eaLnBrk="1" latinLnBrk="0" hangingPunct="1">
        <a:defRPr kumimoji="0" kern="1200">
          <a:solidFill>
            <a:schemeClr val="tx1"/>
          </a:solidFill>
          <a:latin typeface="+mn-lt"/>
          <a:ea typeface="+mn-ea"/>
          <a:cs typeface="+mn-cs"/>
        </a:defRPr>
      </a:lvl8pPr>
      <a:lvl9pPr marL="433059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 y="1981200"/>
            <a:ext cx="11414760" cy="1828800"/>
          </a:xfrm>
        </p:spPr>
        <p:txBody>
          <a:bodyPr/>
          <a:lstStyle/>
          <a:p>
            <a:r>
              <a:rPr lang="en-US" sz="5200" dirty="0" smtClean="0">
                <a:latin typeface="Arial" pitchFamily="34" charset="0"/>
                <a:cs typeface="Arial" pitchFamily="34" charset="0"/>
              </a:rPr>
              <a:t>The Battle Of Neighborhoods</a:t>
            </a:r>
            <a:endParaRPr lang="en-US" sz="5200"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Answer 2</a:t>
            </a:r>
            <a:endParaRPr lang="en-US" dirty="0"/>
          </a:p>
        </p:txBody>
      </p:sp>
      <p:sp>
        <p:nvSpPr>
          <p:cNvPr id="3" name="Content Placeholder 2"/>
          <p:cNvSpPr>
            <a:spLocks noGrp="1"/>
          </p:cNvSpPr>
          <p:nvPr>
            <p:ph idx="1"/>
          </p:nvPr>
        </p:nvSpPr>
        <p:spPr>
          <a:xfrm>
            <a:off x="6629401" y="1935480"/>
            <a:ext cx="5532120" cy="4389120"/>
          </a:xfrm>
        </p:spPr>
        <p:txBody>
          <a:bodyPr/>
          <a:lstStyle/>
          <a:p>
            <a:pPr>
              <a:buNone/>
            </a:pPr>
            <a:r>
              <a:rPr lang="en-US" b="1" dirty="0" smtClean="0"/>
              <a:t>Visualization of the map showing the best hotels of New York City</a:t>
            </a:r>
            <a:endParaRPr lang="en-US" dirty="0" smtClean="0"/>
          </a:p>
          <a:p>
            <a:endParaRPr lang="en-US" dirty="0"/>
          </a:p>
        </p:txBody>
      </p:sp>
      <p:pic>
        <p:nvPicPr>
          <p:cNvPr id="4" name="Picture 3"/>
          <p:cNvPicPr/>
          <p:nvPr/>
        </p:nvPicPr>
        <p:blipFill>
          <a:blip r:embed="rId2"/>
          <a:srcRect/>
          <a:stretch>
            <a:fillRect/>
          </a:stretch>
        </p:blipFill>
        <p:spPr bwMode="auto">
          <a:xfrm>
            <a:off x="228600" y="1905000"/>
            <a:ext cx="5943600" cy="4267261"/>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Answers </a:t>
            </a:r>
            <a:r>
              <a:rPr lang="en-US" smtClean="0"/>
              <a:t>(Conclusion)</a:t>
            </a:r>
            <a:endParaRPr lang="en-US" dirty="0"/>
          </a:p>
        </p:txBody>
      </p:sp>
      <p:sp>
        <p:nvSpPr>
          <p:cNvPr id="3" name="Content Placeholder 2"/>
          <p:cNvSpPr>
            <a:spLocks noGrp="1"/>
          </p:cNvSpPr>
          <p:nvPr>
            <p:ph idx="1"/>
          </p:nvPr>
        </p:nvSpPr>
        <p:spPr/>
        <p:txBody>
          <a:bodyPr>
            <a:normAutofit lnSpcReduction="10000"/>
          </a:bodyPr>
          <a:lstStyle/>
          <a:p>
            <a:r>
              <a:rPr lang="en-US" sz="2500" b="1" dirty="0" smtClean="0">
                <a:latin typeface="Times New Roman" pitchFamily="18" charset="0"/>
                <a:cs typeface="Times New Roman" pitchFamily="18" charset="0"/>
              </a:rPr>
              <a:t>Answer 4: The best hotels nearby airport</a:t>
            </a:r>
            <a:endParaRPr lang="en-US" sz="2500" dirty="0" smtClean="0">
              <a:latin typeface="Times New Roman" pitchFamily="18" charset="0"/>
              <a:cs typeface="Times New Roman" pitchFamily="18" charset="0"/>
            </a:endParaRPr>
          </a:p>
          <a:p>
            <a:pPr lvl="1"/>
            <a:r>
              <a:rPr lang="en-US" sz="2500" dirty="0" smtClean="0">
                <a:latin typeface="Times New Roman" pitchFamily="18" charset="0"/>
                <a:cs typeface="Times New Roman" pitchFamily="18" charset="0"/>
              </a:rPr>
              <a:t>'Four Seasons Hotel New York Downtown' (454 dollars)</a:t>
            </a:r>
          </a:p>
          <a:p>
            <a:pPr lvl="1"/>
            <a:r>
              <a:rPr lang="en-US" sz="2500" dirty="0" smtClean="0">
                <a:latin typeface="Times New Roman" pitchFamily="18" charset="0"/>
                <a:cs typeface="Times New Roman" pitchFamily="18" charset="0"/>
              </a:rPr>
              <a:t>'Millennium Hilton' (250 dollars)</a:t>
            </a:r>
          </a:p>
          <a:p>
            <a:r>
              <a:rPr lang="en-US" sz="2500" b="1" dirty="0" smtClean="0">
                <a:latin typeface="Times New Roman" pitchFamily="18" charset="0"/>
                <a:cs typeface="Times New Roman" pitchFamily="18" charset="0"/>
              </a:rPr>
              <a:t>Answer 5: Hotels nearby best restaurants are</a:t>
            </a:r>
            <a:r>
              <a:rPr lang="en-US" sz="2500" b="1" dirty="0" smtClean="0">
                <a:latin typeface="Times New Roman" pitchFamily="18" charset="0"/>
                <a:cs typeface="Times New Roman" pitchFamily="18" charset="0"/>
              </a:rPr>
              <a:t>:</a:t>
            </a:r>
            <a:endParaRPr lang="en-US" sz="2500" b="1" dirty="0" smtClean="0">
              <a:latin typeface="Times New Roman" pitchFamily="18" charset="0"/>
              <a:cs typeface="Times New Roman" pitchFamily="18" charset="0"/>
            </a:endParaRPr>
          </a:p>
          <a:p>
            <a:pPr lvl="1"/>
            <a:r>
              <a:rPr lang="en-US" sz="2500" dirty="0" smtClean="0">
                <a:latin typeface="Times New Roman" pitchFamily="18" charset="0"/>
                <a:cs typeface="Times New Roman" pitchFamily="18" charset="0"/>
              </a:rPr>
              <a:t>'Gild Hall, A Thompson Hotel'</a:t>
            </a:r>
          </a:p>
          <a:p>
            <a:pPr lvl="1"/>
            <a:r>
              <a:rPr lang="en-US" sz="2500" dirty="0" smtClean="0">
                <a:latin typeface="Times New Roman" pitchFamily="18" charset="0"/>
                <a:cs typeface="Times New Roman" pitchFamily="18" charset="0"/>
              </a:rPr>
              <a:t>'The James Hotel'</a:t>
            </a:r>
          </a:p>
          <a:p>
            <a:pPr lvl="1"/>
            <a:r>
              <a:rPr lang="en-US" sz="2500" dirty="0" smtClean="0">
                <a:latin typeface="Times New Roman" pitchFamily="18" charset="0"/>
                <a:cs typeface="Times New Roman" pitchFamily="18" charset="0"/>
              </a:rPr>
              <a:t>'Cosmopolitan Hotel - TriBeCa'</a:t>
            </a:r>
          </a:p>
          <a:p>
            <a:pPr lvl="1"/>
            <a:r>
              <a:rPr lang="en-US" sz="2500" dirty="0" smtClean="0">
                <a:latin typeface="Times New Roman" pitchFamily="18" charset="0"/>
                <a:cs typeface="Times New Roman" pitchFamily="18" charset="0"/>
              </a:rPr>
              <a:t>'The Frederick Hotel'</a:t>
            </a:r>
          </a:p>
          <a:p>
            <a:pPr lvl="1"/>
            <a:r>
              <a:rPr lang="en-US" sz="2500" dirty="0" smtClean="0">
                <a:latin typeface="Times New Roman" pitchFamily="18" charset="0"/>
                <a:cs typeface="Times New Roman" pitchFamily="18" charset="0"/>
              </a:rPr>
              <a:t>'Smythe Thompson </a:t>
            </a:r>
            <a:r>
              <a:rPr lang="en-US" sz="2500" dirty="0" smtClean="0">
                <a:latin typeface="Times New Roman" pitchFamily="18" charset="0"/>
                <a:cs typeface="Times New Roman" pitchFamily="18" charset="0"/>
              </a:rPr>
              <a:t>Hotel‘</a:t>
            </a:r>
          </a:p>
          <a:p>
            <a:pPr lvl="1">
              <a:buNone/>
            </a:pPr>
            <a:r>
              <a:rPr lang="en-US" sz="2500" b="1" dirty="0" smtClean="0">
                <a:latin typeface="Times New Roman" pitchFamily="18" charset="0"/>
                <a:cs typeface="Times New Roman" pitchFamily="18" charset="0"/>
              </a:rPr>
              <a:t>Answer 6: All the hotels were found near subway station</a:t>
            </a:r>
          </a:p>
          <a:p>
            <a:pPr lvl="1">
              <a:buNone/>
            </a:pPr>
            <a:endParaRPr lang="en-US" sz="2500" dirty="0" smtClean="0">
              <a:latin typeface="Times New Roman" pitchFamily="18" charset="0"/>
              <a:cs typeface="Times New Roman" pitchFamily="18"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pitchFamily="34" charset="0"/>
                <a:cs typeface="Arial" pitchFamily="34" charset="0"/>
              </a:rPr>
              <a:t>Introduction</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purpose of this project is to explore and identify the best hotels in New York City for the tourists who plan for a trip and stay for a while. The target audience for this project will be travelers who might plan in future to visit NYC and look for the best hotel to stay. This will help them take better decision on selecting the best hotel to enhance their experience on their visit to New York City.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Arial" pitchFamily="34" charset="0"/>
                <a:cs typeface="Arial" pitchFamily="34" charset="0"/>
              </a:rPr>
              <a:t>According to the sources</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lvl="0"/>
            <a:r>
              <a:rPr lang="en-US" dirty="0" smtClean="0">
                <a:latin typeface="Times New Roman" pitchFamily="18" charset="0"/>
                <a:cs typeface="Times New Roman" pitchFamily="18" charset="0"/>
              </a:rPr>
              <a:t>Bureau </a:t>
            </a:r>
            <a:r>
              <a:rPr lang="en-US" dirty="0" smtClean="0">
                <a:latin typeface="Times New Roman" pitchFamily="18" charset="0"/>
                <a:cs typeface="Times New Roman" pitchFamily="18" charset="0"/>
              </a:rPr>
              <a:t>predicts that there were around 67 million tourists in New York City in 2019.</a:t>
            </a:r>
          </a:p>
          <a:p>
            <a:pPr lvl="0"/>
            <a:r>
              <a:rPr lang="en-US" dirty="0" smtClean="0">
                <a:latin typeface="Times New Roman" pitchFamily="18" charset="0"/>
                <a:cs typeface="Times New Roman" pitchFamily="18" charset="0"/>
              </a:rPr>
              <a:t>New York City is one of the world's leading metropolises for art, fashion, food and theater.</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pitchFamily="34" charset="0"/>
                <a:cs typeface="Arial" pitchFamily="34" charset="0"/>
              </a:rPr>
              <a:t>Motive of the project</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This project will analyze the best hotels for staying. Factors that will be kept in mind while analyzing will be – surroundings, location, ratings, restaurants nearby, reviews etc. This project will help you in making right decision so that you do not have regret after making wrong decision.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pitchFamily="34" charset="0"/>
                <a:cs typeface="Arial" pitchFamily="34" charset="0"/>
              </a:rPr>
              <a:t>Inquiry Questions</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pPr lvl="0"/>
            <a:r>
              <a:rPr lang="en-US" dirty="0" smtClean="0">
                <a:latin typeface="Times New Roman" pitchFamily="18" charset="0"/>
                <a:cs typeface="Times New Roman" pitchFamily="18" charset="0"/>
              </a:rPr>
              <a:t>What </a:t>
            </a:r>
            <a:r>
              <a:rPr lang="en-US" dirty="0" smtClean="0">
                <a:latin typeface="Times New Roman" pitchFamily="18" charset="0"/>
                <a:cs typeface="Times New Roman" pitchFamily="18" charset="0"/>
              </a:rPr>
              <a:t>are some best hotels in New York City?</a:t>
            </a:r>
          </a:p>
          <a:p>
            <a:pPr lvl="0"/>
            <a:r>
              <a:rPr lang="en-US" dirty="0" smtClean="0">
                <a:latin typeface="Times New Roman" pitchFamily="18" charset="0"/>
                <a:cs typeface="Times New Roman" pitchFamily="18" charset="0"/>
              </a:rPr>
              <a:t>Visualize parts of New York City that has best hotels</a:t>
            </a:r>
          </a:p>
          <a:p>
            <a:pPr lvl="0"/>
            <a:r>
              <a:rPr lang="en-US" dirty="0" smtClean="0">
                <a:latin typeface="Times New Roman" pitchFamily="18" charset="0"/>
                <a:cs typeface="Times New Roman" pitchFamily="18" charset="0"/>
              </a:rPr>
              <a:t>Which hotels are cheap and have a good rating?</a:t>
            </a:r>
          </a:p>
          <a:p>
            <a:pPr lvl="0"/>
            <a:r>
              <a:rPr lang="en-US" dirty="0" smtClean="0">
                <a:latin typeface="Times New Roman" pitchFamily="18" charset="0"/>
                <a:cs typeface="Times New Roman" pitchFamily="18" charset="0"/>
              </a:rPr>
              <a:t>Best Hotels which are nearby airport</a:t>
            </a:r>
          </a:p>
          <a:p>
            <a:pPr lvl="0"/>
            <a:r>
              <a:rPr lang="en-US" dirty="0" smtClean="0">
                <a:latin typeface="Times New Roman" pitchFamily="18" charset="0"/>
                <a:cs typeface="Times New Roman" pitchFamily="18" charset="0"/>
              </a:rPr>
              <a:t>Hotels which are nearby best restaurants</a:t>
            </a:r>
          </a:p>
          <a:p>
            <a:pPr lvl="0"/>
            <a:r>
              <a:rPr lang="en-US" dirty="0" smtClean="0">
                <a:latin typeface="Times New Roman" pitchFamily="18" charset="0"/>
                <a:cs typeface="Times New Roman" pitchFamily="18" charset="0"/>
              </a:rPr>
              <a:t>Best Hotels which are nearby Subway Station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pitchFamily="34" charset="0"/>
                <a:cs typeface="Arial" pitchFamily="34" charset="0"/>
              </a:rPr>
              <a:t>Data Section</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lnSpcReduction="10000"/>
          </a:bodyPr>
          <a:lstStyle/>
          <a:p>
            <a:pPr lvl="0"/>
            <a:r>
              <a:rPr lang="en-US" sz="3300" dirty="0" smtClean="0">
                <a:latin typeface="Times New Roman" pitchFamily="18" charset="0"/>
                <a:cs typeface="Times New Roman" pitchFamily="18" charset="0"/>
              </a:rPr>
              <a:t>We will be only using Foursquare API to find the best hotels in each neighborhood. </a:t>
            </a:r>
            <a:endParaRPr lang="en-US" sz="24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Foursquare API</a:t>
            </a:r>
            <a:endParaRPr lang="en-US" sz="2100" dirty="0" smtClean="0">
              <a:latin typeface="Times New Roman" pitchFamily="18" charset="0"/>
              <a:cs typeface="Times New Roman" pitchFamily="18" charset="0"/>
            </a:endParaRPr>
          </a:p>
          <a:p>
            <a:pPr lvl="2"/>
            <a:r>
              <a:rPr lang="en-US" sz="2800" dirty="0" smtClean="0">
                <a:latin typeface="Times New Roman" pitchFamily="18" charset="0"/>
                <a:cs typeface="Times New Roman" pitchFamily="18" charset="0"/>
              </a:rPr>
              <a:t>By the help of Foursquare API, we would be able to get hotels and their latitude and longitude of hotels.</a:t>
            </a:r>
            <a:endParaRPr lang="en-US" sz="2100" dirty="0" smtClean="0">
              <a:latin typeface="Times New Roman" pitchFamily="18" charset="0"/>
              <a:cs typeface="Times New Roman" pitchFamily="18" charset="0"/>
            </a:endParaRPr>
          </a:p>
          <a:p>
            <a:pPr lvl="2"/>
            <a:r>
              <a:rPr lang="en-US" sz="2800" dirty="0" smtClean="0">
                <a:latin typeface="Times New Roman" pitchFamily="18" charset="0"/>
                <a:cs typeface="Times New Roman" pitchFamily="18" charset="0"/>
              </a:rPr>
              <a:t>Also, Foursquare API would also be used to locate restaurants, subway stations and airport.</a:t>
            </a:r>
            <a:endParaRPr lang="en-US" sz="2100" dirty="0" smtClean="0">
              <a:latin typeface="Times New Roman" pitchFamily="18" charset="0"/>
              <a:cs typeface="Times New Roman" pitchFamily="18" charset="0"/>
            </a:endParaRPr>
          </a:p>
          <a:p>
            <a:pPr lvl="2"/>
            <a:r>
              <a:rPr lang="en-US" sz="2800" dirty="0" smtClean="0">
                <a:latin typeface="Times New Roman" pitchFamily="18" charset="0"/>
                <a:cs typeface="Times New Roman" pitchFamily="18" charset="0"/>
              </a:rPr>
              <a:t>After this, data can be filtered on the basis of ratings by which we can make a choice for the best hotel.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pitchFamily="34" charset="0"/>
                <a:cs typeface="Arial" pitchFamily="34" charset="0"/>
              </a:rPr>
              <a:t>Methodology</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lvl="0"/>
            <a:r>
              <a:rPr lang="en-US" sz="2800" dirty="0" smtClean="0">
                <a:latin typeface="Times New Roman" pitchFamily="18" charset="0"/>
                <a:cs typeface="Times New Roman" pitchFamily="18" charset="0"/>
              </a:rPr>
              <a:t>We will get the details of hotels from the Foursquare API that is located in New York City.</a:t>
            </a:r>
          </a:p>
          <a:p>
            <a:pPr lvl="0"/>
            <a:r>
              <a:rPr lang="en-US" sz="2800" dirty="0" smtClean="0">
                <a:latin typeface="Times New Roman" pitchFamily="18" charset="0"/>
                <a:cs typeface="Times New Roman" pitchFamily="18" charset="0"/>
              </a:rPr>
              <a:t>We will filter the data and represent it in a dataframe in a clean way.</a:t>
            </a:r>
          </a:p>
          <a:p>
            <a:r>
              <a:rPr lang="en-US" sz="2800" dirty="0" smtClean="0">
                <a:latin typeface="Times New Roman" pitchFamily="18" charset="0"/>
                <a:cs typeface="Times New Roman" pitchFamily="18" charset="0"/>
              </a:rPr>
              <a:t>We will get the ratings and average price of each hotel from Google as Foursquare API didn’t had enough data to establish the ratings of each hotel and store it in a list in the notebook and further add it in the dataframe.</a:t>
            </a:r>
          </a:p>
          <a:p>
            <a:r>
              <a:rPr lang="en-US" sz="2800" dirty="0" smtClean="0">
                <a:latin typeface="Times New Roman" pitchFamily="18" charset="0"/>
                <a:cs typeface="Times New Roman" pitchFamily="18" charset="0"/>
              </a:rPr>
              <a:t>We will filter the data with the best ratings (greater than or equal to 9.0).</a:t>
            </a:r>
          </a:p>
          <a:p>
            <a:pPr lvl="0"/>
            <a:r>
              <a:rPr lang="en-US" sz="2800" dirty="0" smtClean="0">
                <a:latin typeface="Times New Roman" pitchFamily="18" charset="0"/>
                <a:cs typeface="Times New Roman" pitchFamily="18" charset="0"/>
              </a:rPr>
              <a:t>By the help of Folium, we will visualize this data on a map.</a:t>
            </a:r>
          </a:p>
          <a:p>
            <a:pPr lvl="1"/>
            <a:endParaRPr lang="en-US" sz="2600" dirty="0" smtClean="0">
              <a:latin typeface="Times New Roman" pitchFamily="18" charset="0"/>
              <a:cs typeface="Times New Roman" pitchFamily="18" charset="0"/>
            </a:endParaRPr>
          </a:p>
          <a:p>
            <a:pPr lvl="0"/>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pitchFamily="34" charset="0"/>
                <a:cs typeface="Arial" pitchFamily="34" charset="0"/>
              </a:rPr>
              <a:t>Methodology</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lnSpcReduction="10000"/>
          </a:bodyPr>
          <a:lstStyle/>
          <a:p>
            <a:pPr lvl="0"/>
            <a:r>
              <a:rPr lang="en-US" sz="2500" dirty="0" smtClean="0">
                <a:latin typeface="Times New Roman" pitchFamily="18" charset="0"/>
                <a:cs typeface="Times New Roman" pitchFamily="18" charset="0"/>
              </a:rPr>
              <a:t>Now we will filter the data by decent ratings (greater than 8.0) and by cheaper price (less than 150 dollars)</a:t>
            </a:r>
          </a:p>
          <a:p>
            <a:pPr lvl="0"/>
            <a:r>
              <a:rPr lang="en-US" sz="2500" dirty="0" smtClean="0">
                <a:latin typeface="Times New Roman" pitchFamily="18" charset="0"/>
                <a:cs typeface="Times New Roman" pitchFamily="18" charset="0"/>
              </a:rPr>
              <a:t>The </a:t>
            </a:r>
            <a:r>
              <a:rPr lang="en-US" sz="2500" dirty="0" smtClean="0">
                <a:latin typeface="Times New Roman" pitchFamily="18" charset="0"/>
                <a:cs typeface="Times New Roman" pitchFamily="18" charset="0"/>
              </a:rPr>
              <a:t>data </a:t>
            </a:r>
            <a:r>
              <a:rPr lang="en-US" sz="2500" dirty="0" smtClean="0">
                <a:latin typeface="Times New Roman" pitchFamily="18" charset="0"/>
                <a:cs typeface="Times New Roman" pitchFamily="18" charset="0"/>
              </a:rPr>
              <a:t>would be visualized onto a </a:t>
            </a:r>
            <a:r>
              <a:rPr lang="en-US" sz="2500" dirty="0" smtClean="0">
                <a:latin typeface="Times New Roman" pitchFamily="18" charset="0"/>
                <a:cs typeface="Times New Roman" pitchFamily="18" charset="0"/>
              </a:rPr>
              <a:t>map</a:t>
            </a:r>
          </a:p>
          <a:p>
            <a:r>
              <a:rPr lang="en-US" sz="2500" dirty="0" smtClean="0">
                <a:latin typeface="Times New Roman" pitchFamily="18" charset="0"/>
                <a:cs typeface="Times New Roman" pitchFamily="18" charset="0"/>
              </a:rPr>
              <a:t>Airport would be located with the help of Foursquare API and then a map would be created in which the location of airport and hotels would be combined to see hotels near airport.</a:t>
            </a:r>
          </a:p>
          <a:p>
            <a:r>
              <a:rPr lang="en-US" sz="2500" dirty="0" smtClean="0">
                <a:latin typeface="Times New Roman" pitchFamily="18" charset="0"/>
                <a:cs typeface="Times New Roman" pitchFamily="18" charset="0"/>
              </a:rPr>
              <a:t>Similarly, Foursquare API would be used to find restaurants in New York City and ratings would be extracted from Google, then the data would be filtered to find the best restaurants and then the data would be represented onto the map</a:t>
            </a:r>
            <a:r>
              <a:rPr lang="en-US" sz="2500" dirty="0" smtClean="0">
                <a:latin typeface="Times New Roman" pitchFamily="18" charset="0"/>
                <a:cs typeface="Times New Roman" pitchFamily="18" charset="0"/>
              </a:rPr>
              <a:t>.</a:t>
            </a:r>
          </a:p>
          <a:p>
            <a:pPr lvl="0"/>
            <a:r>
              <a:rPr lang="en-US" sz="2500" dirty="0" smtClean="0">
                <a:latin typeface="Times New Roman" pitchFamily="18" charset="0"/>
                <a:cs typeface="Times New Roman" pitchFamily="18" charset="0"/>
              </a:rPr>
              <a:t>Again, Foursquare API would be used to get all the location of subway stations and then hotel data and subway station data would be combined in the map.</a:t>
            </a:r>
          </a:p>
          <a:p>
            <a:endParaRPr lang="en-US" sz="2500" dirty="0" smtClean="0">
              <a:latin typeface="Times New Roman" pitchFamily="18" charset="0"/>
              <a:cs typeface="Times New Roman" pitchFamily="18" charset="0"/>
            </a:endParaRPr>
          </a:p>
          <a:p>
            <a:pPr lvl="0"/>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pitchFamily="34" charset="0"/>
                <a:cs typeface="Arial" pitchFamily="34" charset="0"/>
              </a:rPr>
              <a:t>Answers</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fontScale="77500" lnSpcReduction="20000"/>
          </a:bodyPr>
          <a:lstStyle/>
          <a:p>
            <a:r>
              <a:rPr lang="en-US" b="1" dirty="0" smtClean="0">
                <a:latin typeface="Times New Roman" pitchFamily="18" charset="0"/>
                <a:cs typeface="Times New Roman" pitchFamily="18" charset="0"/>
              </a:rPr>
              <a:t>Answer 1: The best hotels in New York City are:</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'Four Seasons Hotel New York Downtown',</a:t>
            </a:r>
          </a:p>
          <a:p>
            <a:pPr lvl="1"/>
            <a:r>
              <a:rPr lang="en-US" dirty="0" smtClean="0">
                <a:latin typeface="Times New Roman" pitchFamily="18" charset="0"/>
                <a:cs typeface="Times New Roman" pitchFamily="18" charset="0"/>
              </a:rPr>
              <a:t>'The Beekman, A Thompson Hotel', </a:t>
            </a:r>
          </a:p>
          <a:p>
            <a:pPr lvl="1"/>
            <a:r>
              <a:rPr lang="en-US" dirty="0" smtClean="0">
                <a:latin typeface="Times New Roman" pitchFamily="18" charset="0"/>
                <a:cs typeface="Times New Roman" pitchFamily="18" charset="0"/>
              </a:rPr>
              <a:t>'Gild Hall, A Thompson Hotel'  </a:t>
            </a:r>
          </a:p>
          <a:p>
            <a:pPr lvl="1"/>
            <a:r>
              <a:rPr lang="en-US" dirty="0" smtClean="0">
                <a:latin typeface="Times New Roman" pitchFamily="18" charset="0"/>
                <a:cs typeface="Times New Roman" pitchFamily="18" charset="0"/>
              </a:rPr>
              <a:t>'Cosmopolitan Hotel - </a:t>
            </a:r>
            <a:r>
              <a:rPr lang="en-US" dirty="0" smtClean="0">
                <a:latin typeface="Times New Roman" pitchFamily="18" charset="0"/>
                <a:cs typeface="Times New Roman" pitchFamily="18" charset="0"/>
              </a:rPr>
              <a:t>TriBeCa‘</a:t>
            </a:r>
          </a:p>
          <a:p>
            <a:pPr lvl="1">
              <a:buNone/>
            </a:pPr>
            <a:endParaRPr lang="en-US"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Answer 3: The best and cheap hotels are</a:t>
            </a:r>
          </a:p>
          <a:p>
            <a:pPr lvl="1"/>
            <a:r>
              <a:rPr lang="en-US" dirty="0" smtClean="0">
                <a:latin typeface="Times New Roman" pitchFamily="18" charset="0"/>
                <a:cs typeface="Times New Roman" pitchFamily="18" charset="0"/>
              </a:rPr>
              <a:t>The Beekman, A Thompson Hotel</a:t>
            </a:r>
          </a:p>
          <a:p>
            <a:pPr lvl="1"/>
            <a:r>
              <a:rPr lang="en-US" dirty="0" smtClean="0">
                <a:latin typeface="Times New Roman" pitchFamily="18" charset="0"/>
                <a:cs typeface="Times New Roman" pitchFamily="18" charset="0"/>
              </a:rPr>
              <a:t>Artezen Hotel</a:t>
            </a:r>
          </a:p>
          <a:p>
            <a:pPr lvl="1"/>
            <a:r>
              <a:rPr lang="en-US" dirty="0" smtClean="0">
                <a:latin typeface="Times New Roman" pitchFamily="18" charset="0"/>
                <a:cs typeface="Times New Roman" pitchFamily="18" charset="0"/>
              </a:rPr>
              <a:t>Cosmopolitan Hotel - TriBeCa</a:t>
            </a:r>
          </a:p>
          <a:p>
            <a:pPr lvl="1"/>
            <a:r>
              <a:rPr lang="en-US" dirty="0" smtClean="0">
                <a:latin typeface="Times New Roman" pitchFamily="18" charset="0"/>
                <a:cs typeface="Times New Roman" pitchFamily="18" charset="0"/>
              </a:rPr>
              <a:t>Smythe Thompson Hotel</a:t>
            </a:r>
          </a:p>
          <a:p>
            <a:pPr lvl="1"/>
            <a:r>
              <a:rPr lang="en-US" dirty="0" smtClean="0">
                <a:latin typeface="Times New Roman" pitchFamily="18" charset="0"/>
                <a:cs typeface="Times New Roman" pitchFamily="18" charset="0"/>
              </a:rPr>
              <a:t>Holiday Inn New York City - Wall Street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TotalTime>
  <Words>730</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The Battle Of Neighborhoods</vt:lpstr>
      <vt:lpstr>Introduction</vt:lpstr>
      <vt:lpstr>According to the sources</vt:lpstr>
      <vt:lpstr>Motive of the project</vt:lpstr>
      <vt:lpstr>Inquiry Questions</vt:lpstr>
      <vt:lpstr>Data Section</vt:lpstr>
      <vt:lpstr>Methodology</vt:lpstr>
      <vt:lpstr>Methodology</vt:lpstr>
      <vt:lpstr>Answers</vt:lpstr>
      <vt:lpstr>Answer 2</vt:lpstr>
      <vt:lpstr>Answers (Conclusion)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
  <cp:lastModifiedBy>kush</cp:lastModifiedBy>
  <cp:revision>2</cp:revision>
  <dcterms:created xsi:type="dcterms:W3CDTF">2006-08-16T00:00:00Z</dcterms:created>
  <dcterms:modified xsi:type="dcterms:W3CDTF">2020-07-12T16:20:19Z</dcterms:modified>
</cp:coreProperties>
</file>