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sldIdLst>
    <p:sldId id="270" r:id="rId2"/>
    <p:sldId id="256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71" r:id="rId19"/>
    <p:sldId id="268" r:id="rId20"/>
    <p:sldId id="269" r:id="rId21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15"/>
            <a:ext cx="18300700" cy="1031241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2170" y="3611254"/>
            <a:ext cx="11658495" cy="2472502"/>
          </a:xfrm>
        </p:spPr>
        <p:txBody>
          <a:bodyPr anchor="b">
            <a:noAutofit/>
          </a:bodyPr>
          <a:lstStyle>
            <a:lvl1pPr algn="r">
              <a:defRPr sz="810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170" y="6083752"/>
            <a:ext cx="11658495" cy="164738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4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915529"/>
            <a:ext cx="12903957" cy="5111703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13879"/>
            <a:ext cx="12903957" cy="2359352"/>
          </a:xfrm>
        </p:spPr>
        <p:txBody>
          <a:bodyPr anchor="ctr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27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971" y="915529"/>
            <a:ext cx="12149632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50631" y="5455026"/>
            <a:ext cx="10844312" cy="57220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13879"/>
            <a:ext cx="12903957" cy="2359352"/>
          </a:xfrm>
        </p:spPr>
        <p:txBody>
          <a:bodyPr anchor="ctr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813369" y="1187031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48780" y="4335179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2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513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2901560"/>
            <a:ext cx="12903957" cy="3897996"/>
          </a:xfrm>
        </p:spPr>
        <p:txBody>
          <a:bodyPr anchor="b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7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971" y="915529"/>
            <a:ext cx="12149632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6704" y="6027232"/>
            <a:ext cx="12903958" cy="77232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13369" y="1187031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8780" y="4335179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7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3" y="915529"/>
            <a:ext cx="12891251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6704" y="6027232"/>
            <a:ext cx="12903958" cy="77232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2">
                <a:solidFill>
                  <a:schemeClr val="accent1"/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615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062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9810" y="915528"/>
            <a:ext cx="1958474" cy="788690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708" y="915529"/>
            <a:ext cx="10597579" cy="788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30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97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4056303"/>
            <a:ext cx="12903957" cy="2743254"/>
          </a:xfrm>
        </p:spPr>
        <p:txBody>
          <a:bodyPr anchor="b"/>
          <a:lstStyle>
            <a:lvl1pPr algn="l">
              <a:defRPr sz="60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1292193"/>
          </a:xfrm>
        </p:spPr>
        <p:txBody>
          <a:bodyPr anchor="t"/>
          <a:lstStyle>
            <a:lvl1pPr marL="0" indent="0" algn="l">
              <a:buNone/>
              <a:defRPr sz="30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98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707" y="3244884"/>
            <a:ext cx="6280411" cy="5828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0257" y="3244885"/>
            <a:ext cx="6280409" cy="5828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7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322" y="3245476"/>
            <a:ext cx="6282795" cy="865460"/>
          </a:xfrm>
        </p:spPr>
        <p:txBody>
          <a:bodyPr anchor="b">
            <a:noAutofit/>
          </a:bodyPr>
          <a:lstStyle>
            <a:lvl1pPr marL="0" indent="0">
              <a:buNone/>
              <a:defRPr sz="3602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322" y="4110937"/>
            <a:ext cx="6282795" cy="496229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875" y="3245476"/>
            <a:ext cx="6282787" cy="865460"/>
          </a:xfrm>
        </p:spPr>
        <p:txBody>
          <a:bodyPr anchor="b">
            <a:noAutofit/>
          </a:bodyPr>
          <a:lstStyle>
            <a:lvl1pPr marL="0" indent="0">
              <a:buNone/>
              <a:defRPr sz="3602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877" y="4110937"/>
            <a:ext cx="6282786" cy="496229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9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6" y="915529"/>
            <a:ext cx="12903957" cy="19836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9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1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7" y="2250681"/>
            <a:ext cx="5785807" cy="1920067"/>
          </a:xfrm>
        </p:spPr>
        <p:txBody>
          <a:bodyPr anchor="b">
            <a:normAutofit/>
          </a:bodyPr>
          <a:lstStyle>
            <a:lvl1pPr>
              <a:defRPr sz="30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5651" y="773340"/>
            <a:ext cx="6775013" cy="82998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07" y="4170747"/>
            <a:ext cx="5785807" cy="3881460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686052" indent="0">
              <a:buNone/>
              <a:defRPr sz="2101"/>
            </a:lvl2pPr>
            <a:lvl3pPr marL="1372103" indent="0">
              <a:buNone/>
              <a:defRPr sz="1801"/>
            </a:lvl3pPr>
            <a:lvl4pPr marL="2058155" indent="0">
              <a:buNone/>
              <a:defRPr sz="1501"/>
            </a:lvl4pPr>
            <a:lvl5pPr marL="2744205" indent="0">
              <a:buNone/>
              <a:defRPr sz="1501"/>
            </a:lvl5pPr>
            <a:lvl6pPr marL="3430256" indent="0">
              <a:buNone/>
              <a:defRPr sz="1501"/>
            </a:lvl6pPr>
            <a:lvl7pPr marL="4116308" indent="0">
              <a:buNone/>
              <a:defRPr sz="1501"/>
            </a:lvl7pPr>
            <a:lvl8pPr marL="4802359" indent="0">
              <a:buNone/>
              <a:defRPr sz="1501"/>
            </a:lvl8pPr>
            <a:lvl9pPr marL="5488411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7" y="7209790"/>
            <a:ext cx="12903955" cy="851157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706" y="915529"/>
            <a:ext cx="12903957" cy="5775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07" y="8060947"/>
            <a:ext cx="12903955" cy="1012284"/>
          </a:xfrm>
        </p:spPr>
        <p:txBody>
          <a:bodyPr>
            <a:normAutofit/>
          </a:bodyPr>
          <a:lstStyle>
            <a:lvl1pPr marL="0" indent="0">
              <a:buNone/>
              <a:defRPr sz="18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83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15"/>
            <a:ext cx="18300700" cy="1031241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706" y="915529"/>
            <a:ext cx="12903957" cy="1983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6" y="3244885"/>
            <a:ext cx="12903957" cy="582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15206" y="9073231"/>
            <a:ext cx="13688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707" y="9073231"/>
            <a:ext cx="945297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94944" y="9073231"/>
            <a:ext cx="1025720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2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686257" rtl="0" eaLnBrk="1" latinLnBrk="0" hangingPunct="1">
        <a:spcBef>
          <a:spcPct val="0"/>
        </a:spcBef>
        <a:buNone/>
        <a:defRPr sz="5404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693" indent="-514693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5168" indent="-428911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5643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1900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8157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4415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60672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6929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33186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4313-BE15-1516-A60C-7DFC9833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1661993"/>
          </a:xfrm>
        </p:spPr>
        <p:txBody>
          <a:bodyPr/>
          <a:lstStyle/>
          <a:p>
            <a:pPr algn="ctr"/>
            <a:r>
              <a:rPr lang="en-US" sz="5400" spc="-25" dirty="0">
                <a:solidFill>
                  <a:srgbClr val="262425"/>
                </a:solidFill>
                <a:latin typeface="Microsoft Sans Serif"/>
                <a:cs typeface="Microsoft Sans Serif"/>
              </a:rPr>
              <a:t>AI </a:t>
            </a:r>
            <a:r>
              <a:rPr lang="en-US" sz="5400" spc="-80" dirty="0">
                <a:solidFill>
                  <a:srgbClr val="262425"/>
                </a:solidFill>
                <a:latin typeface="Microsoft Sans Serif"/>
                <a:cs typeface="Microsoft Sans Serif"/>
              </a:rPr>
              <a:t>Strategies</a:t>
            </a:r>
            <a:r>
              <a:rPr lang="en-US" sz="5400" spc="-21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lang="en-US" sz="5400" spc="170" dirty="0">
                <a:solidFill>
                  <a:srgbClr val="262425"/>
                </a:solidFill>
                <a:latin typeface="Microsoft Sans Serif"/>
                <a:cs typeface="Microsoft Sans Serif"/>
              </a:rPr>
              <a:t>for</a:t>
            </a:r>
            <a:r>
              <a:rPr lang="en-US" sz="5400" spc="-21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lang="en-US" sz="5400" dirty="0">
                <a:solidFill>
                  <a:srgbClr val="262425"/>
                </a:solidFill>
                <a:latin typeface="Microsoft Sans Serif"/>
                <a:cs typeface="Microsoft Sans Serif"/>
              </a:rPr>
              <a:t>Cloud</a:t>
            </a:r>
            <a:r>
              <a:rPr lang="en-US" sz="5400" spc="-21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lang="en-US" sz="5400" spc="-20" dirty="0">
                <a:solidFill>
                  <a:srgbClr val="262425"/>
                </a:solidFill>
                <a:latin typeface="Microsoft Sans Serif"/>
                <a:cs typeface="Microsoft Sans Serif"/>
              </a:rPr>
              <a:t>Cost </a:t>
            </a:r>
            <a:r>
              <a:rPr lang="en-US" sz="5400" spc="95" dirty="0">
                <a:solidFill>
                  <a:srgbClr val="262425"/>
                </a:solidFill>
                <a:latin typeface="Microsoft Sans Serif"/>
                <a:cs typeface="Microsoft Sans Serif"/>
              </a:rPr>
              <a:t>Optimization</a:t>
            </a:r>
            <a:r>
              <a:rPr lang="en-US" sz="5400" spc="-13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lang="en-US" sz="5400" dirty="0">
                <a:solidFill>
                  <a:srgbClr val="262425"/>
                </a:solidFill>
                <a:latin typeface="Microsoft Sans Serif"/>
                <a:cs typeface="Microsoft Sans Serif"/>
              </a:rPr>
              <a:t>and</a:t>
            </a:r>
            <a:r>
              <a:rPr lang="en-US" sz="5400" spc="-13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lang="en-US" sz="5400" spc="-10" dirty="0">
                <a:solidFill>
                  <a:srgbClr val="262425"/>
                </a:solidFill>
                <a:latin typeface="Microsoft Sans Serif"/>
                <a:cs typeface="Microsoft Sans Serif"/>
              </a:rPr>
              <a:t>Server </a:t>
            </a:r>
            <a:r>
              <a:rPr lang="en-US" sz="5400" spc="120" dirty="0">
                <a:solidFill>
                  <a:srgbClr val="262425"/>
                </a:solidFill>
                <a:latin typeface="Microsoft Sans Serif"/>
                <a:cs typeface="Microsoft Sans Serif"/>
              </a:rPr>
              <a:t>Health</a:t>
            </a:r>
            <a:r>
              <a:rPr lang="en-US" sz="5400" spc="-14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lang="en-US" sz="5400" spc="-10" dirty="0">
                <a:solidFill>
                  <a:srgbClr val="262425"/>
                </a:solidFill>
                <a:latin typeface="Microsoft Sans Serif"/>
                <a:cs typeface="Microsoft Sans Serif"/>
              </a:rPr>
              <a:t>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9903-6692-95A7-CE55-D35804E7098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15950" y="7588250"/>
            <a:ext cx="12810490" cy="1477328"/>
          </a:xfrm>
        </p:spPr>
        <p:txBody>
          <a:bodyPr/>
          <a:lstStyle/>
          <a:p>
            <a:r>
              <a:rPr lang="en-US" sz="3200" dirty="0">
                <a:latin typeface="Arial Narrow" panose="020B0606020202030204" pitchFamily="34" charset="0"/>
              </a:rPr>
              <a:t>Team -23 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Shubham Mishra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Kush Agarwal</a:t>
            </a:r>
            <a:endParaRPr lang="en-IN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1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4F96-6DEB-8CAE-1C0A-BF9F8787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Capacity Planning: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5F1E-1E56-3937-E381-BFFE0B19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Forecasting:</a:t>
            </a:r>
            <a:r>
              <a:rPr lang="en-US" dirty="0"/>
              <a:t> AI can forecast future resource needs based on usage trends, helping in planning capacity upgrades or downgrades to maintain server health.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Traffic Prediction:</a:t>
            </a:r>
            <a:r>
              <a:rPr lang="en-US" dirty="0"/>
              <a:t> By predicting traffic spikes, AI can help prepare servers to handle increased load without performance degradation.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637755"/>
            <a:ext cx="18288000" cy="2649855"/>
            <a:chOff x="0" y="7637755"/>
            <a:chExt cx="18288000" cy="2649855"/>
          </a:xfrm>
        </p:grpSpPr>
        <p:sp>
          <p:nvSpPr>
            <p:cNvPr id="4" name="object 4"/>
            <p:cNvSpPr/>
            <p:nvPr/>
          </p:nvSpPr>
          <p:spPr>
            <a:xfrm>
              <a:off x="0" y="9739245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37755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3" y="528891"/>
                  </a:lnTo>
                  <a:lnTo>
                    <a:pt x="2301316" y="609726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79" y="879157"/>
                  </a:lnTo>
                  <a:lnTo>
                    <a:pt x="2633624" y="977950"/>
                  </a:lnTo>
                  <a:lnTo>
                    <a:pt x="2703486" y="1080744"/>
                  </a:lnTo>
                  <a:lnTo>
                    <a:pt x="2768345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0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1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6" y="2249296"/>
                  </a:lnTo>
                  <a:lnTo>
                    <a:pt x="3086683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3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4" y="1580690"/>
                  </a:lnTo>
                  <a:lnTo>
                    <a:pt x="2214498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3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49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7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1" y="201574"/>
                  </a:lnTo>
                  <a:lnTo>
                    <a:pt x="1395209" y="163652"/>
                  </a:lnTo>
                  <a:lnTo>
                    <a:pt x="1324355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5" y="32931"/>
                  </a:lnTo>
                  <a:lnTo>
                    <a:pt x="948148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007" y="2403119"/>
            <a:ext cx="1857794" cy="30280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996709" y="2775102"/>
            <a:ext cx="595630" cy="227965"/>
          </a:xfrm>
          <a:custGeom>
            <a:avLst/>
            <a:gdLst/>
            <a:ahLst/>
            <a:cxnLst/>
            <a:rect l="l" t="t" r="r" b="b"/>
            <a:pathLst>
              <a:path w="595629" h="227964">
                <a:moveTo>
                  <a:pt x="85788" y="50850"/>
                </a:moveTo>
                <a:lnTo>
                  <a:pt x="41046" y="62750"/>
                </a:lnTo>
                <a:lnTo>
                  <a:pt x="10782" y="94640"/>
                </a:lnTo>
                <a:lnTo>
                  <a:pt x="0" y="138798"/>
                </a:lnTo>
                <a:lnTo>
                  <a:pt x="395" y="147644"/>
                </a:lnTo>
                <a:lnTo>
                  <a:pt x="14030" y="187947"/>
                </a:lnTo>
                <a:lnTo>
                  <a:pt x="44113" y="216983"/>
                </a:lnTo>
                <a:lnTo>
                  <a:pt x="86093" y="227939"/>
                </a:lnTo>
                <a:lnTo>
                  <a:pt x="94170" y="227601"/>
                </a:lnTo>
                <a:lnTo>
                  <a:pt x="136350" y="211865"/>
                </a:lnTo>
                <a:lnTo>
                  <a:pt x="150566" y="197015"/>
                </a:lnTo>
                <a:lnTo>
                  <a:pt x="85191" y="197015"/>
                </a:lnTo>
                <a:lnTo>
                  <a:pt x="78385" y="196536"/>
                </a:lnTo>
                <a:lnTo>
                  <a:pt x="44628" y="174664"/>
                </a:lnTo>
                <a:lnTo>
                  <a:pt x="33604" y="138798"/>
                </a:lnTo>
                <a:lnTo>
                  <a:pt x="34041" y="130709"/>
                </a:lnTo>
                <a:lnTo>
                  <a:pt x="53669" y="93063"/>
                </a:lnTo>
                <a:lnTo>
                  <a:pt x="84899" y="81775"/>
                </a:lnTo>
                <a:lnTo>
                  <a:pt x="148983" y="81775"/>
                </a:lnTo>
                <a:lnTo>
                  <a:pt x="145397" y="76784"/>
                </a:lnTo>
                <a:lnTo>
                  <a:pt x="108450" y="53640"/>
                </a:lnTo>
                <a:lnTo>
                  <a:pt x="97459" y="51548"/>
                </a:lnTo>
                <a:lnTo>
                  <a:pt x="85788" y="50850"/>
                </a:lnTo>
                <a:close/>
              </a:path>
              <a:path w="595629" h="227964">
                <a:moveTo>
                  <a:pt x="127419" y="168465"/>
                </a:moveTo>
                <a:lnTo>
                  <a:pt x="97193" y="195948"/>
                </a:lnTo>
                <a:lnTo>
                  <a:pt x="91300" y="197015"/>
                </a:lnTo>
                <a:lnTo>
                  <a:pt x="150566" y="197015"/>
                </a:lnTo>
                <a:lnTo>
                  <a:pt x="152019" y="194989"/>
                </a:lnTo>
                <a:lnTo>
                  <a:pt x="156343" y="187198"/>
                </a:lnTo>
                <a:lnTo>
                  <a:pt x="160210" y="178282"/>
                </a:lnTo>
                <a:lnTo>
                  <a:pt x="127419" y="168465"/>
                </a:lnTo>
                <a:close/>
              </a:path>
              <a:path w="595629" h="227964">
                <a:moveTo>
                  <a:pt x="148983" y="81775"/>
                </a:moveTo>
                <a:lnTo>
                  <a:pt x="93522" y="81775"/>
                </a:lnTo>
                <a:lnTo>
                  <a:pt x="101333" y="83794"/>
                </a:lnTo>
                <a:lnTo>
                  <a:pt x="108318" y="87807"/>
                </a:lnTo>
                <a:lnTo>
                  <a:pt x="113456" y="91355"/>
                </a:lnTo>
                <a:lnTo>
                  <a:pt x="118317" y="96056"/>
                </a:lnTo>
                <a:lnTo>
                  <a:pt x="122900" y="101909"/>
                </a:lnTo>
                <a:lnTo>
                  <a:pt x="127203" y="108915"/>
                </a:lnTo>
                <a:lnTo>
                  <a:pt x="159092" y="98806"/>
                </a:lnTo>
                <a:lnTo>
                  <a:pt x="152658" y="86890"/>
                </a:lnTo>
                <a:lnTo>
                  <a:pt x="148983" y="81775"/>
                </a:lnTo>
                <a:close/>
              </a:path>
              <a:path w="595629" h="227964">
                <a:moveTo>
                  <a:pt x="250850" y="50850"/>
                </a:moveTo>
                <a:lnTo>
                  <a:pt x="209144" y="61850"/>
                </a:lnTo>
                <a:lnTo>
                  <a:pt x="179365" y="90573"/>
                </a:lnTo>
                <a:lnTo>
                  <a:pt x="166031" y="130731"/>
                </a:lnTo>
                <a:lnTo>
                  <a:pt x="165659" y="139992"/>
                </a:lnTo>
                <a:lnTo>
                  <a:pt x="166031" y="148403"/>
                </a:lnTo>
                <a:lnTo>
                  <a:pt x="179327" y="188240"/>
                </a:lnTo>
                <a:lnTo>
                  <a:pt x="208856" y="216992"/>
                </a:lnTo>
                <a:lnTo>
                  <a:pt x="250545" y="227939"/>
                </a:lnTo>
                <a:lnTo>
                  <a:pt x="259694" y="227498"/>
                </a:lnTo>
                <a:lnTo>
                  <a:pt x="299492" y="212461"/>
                </a:lnTo>
                <a:lnTo>
                  <a:pt x="315625" y="197015"/>
                </a:lnTo>
                <a:lnTo>
                  <a:pt x="250545" y="197015"/>
                </a:lnTo>
                <a:lnTo>
                  <a:pt x="243684" y="196545"/>
                </a:lnTo>
                <a:lnTo>
                  <a:pt x="210029" y="175294"/>
                </a:lnTo>
                <a:lnTo>
                  <a:pt x="199250" y="139992"/>
                </a:lnTo>
                <a:lnTo>
                  <a:pt x="199695" y="132050"/>
                </a:lnTo>
                <a:lnTo>
                  <a:pt x="219628" y="93900"/>
                </a:lnTo>
                <a:lnTo>
                  <a:pt x="250545" y="81775"/>
                </a:lnTo>
                <a:lnTo>
                  <a:pt x="315472" y="81775"/>
                </a:lnTo>
                <a:lnTo>
                  <a:pt x="311734" y="77393"/>
                </a:lnTo>
                <a:lnTo>
                  <a:pt x="276834" y="54863"/>
                </a:lnTo>
                <a:lnTo>
                  <a:pt x="259884" y="51296"/>
                </a:lnTo>
                <a:lnTo>
                  <a:pt x="250850" y="50850"/>
                </a:lnTo>
                <a:close/>
              </a:path>
              <a:path w="595629" h="227964">
                <a:moveTo>
                  <a:pt x="315472" y="81775"/>
                </a:moveTo>
                <a:lnTo>
                  <a:pt x="250545" y="81775"/>
                </a:lnTo>
                <a:lnTo>
                  <a:pt x="257465" y="82268"/>
                </a:lnTo>
                <a:lnTo>
                  <a:pt x="263929" y="83677"/>
                </a:lnTo>
                <a:lnTo>
                  <a:pt x="294932" y="110109"/>
                </a:lnTo>
                <a:lnTo>
                  <a:pt x="302069" y="139395"/>
                </a:lnTo>
                <a:lnTo>
                  <a:pt x="301619" y="147158"/>
                </a:lnTo>
                <a:lnTo>
                  <a:pt x="281645" y="185359"/>
                </a:lnTo>
                <a:lnTo>
                  <a:pt x="250545" y="197015"/>
                </a:lnTo>
                <a:lnTo>
                  <a:pt x="315625" y="197015"/>
                </a:lnTo>
                <a:lnTo>
                  <a:pt x="334111" y="156892"/>
                </a:lnTo>
                <a:lnTo>
                  <a:pt x="335660" y="139992"/>
                </a:lnTo>
                <a:lnTo>
                  <a:pt x="335660" y="139395"/>
                </a:lnTo>
                <a:lnTo>
                  <a:pt x="326010" y="97842"/>
                </a:lnTo>
                <a:lnTo>
                  <a:pt x="317095" y="83677"/>
                </a:lnTo>
                <a:lnTo>
                  <a:pt x="315472" y="81775"/>
                </a:lnTo>
                <a:close/>
              </a:path>
              <a:path w="595629" h="227964">
                <a:moveTo>
                  <a:pt x="358051" y="171069"/>
                </a:moveTo>
                <a:lnTo>
                  <a:pt x="343192" y="196646"/>
                </a:lnTo>
                <a:lnTo>
                  <a:pt x="351464" y="204754"/>
                </a:lnTo>
                <a:lnTo>
                  <a:pt x="359933" y="211534"/>
                </a:lnTo>
                <a:lnTo>
                  <a:pt x="396138" y="226233"/>
                </a:lnTo>
                <a:lnTo>
                  <a:pt x="416191" y="227939"/>
                </a:lnTo>
                <a:lnTo>
                  <a:pt x="430250" y="227061"/>
                </a:lnTo>
                <a:lnTo>
                  <a:pt x="472775" y="206154"/>
                </a:lnTo>
                <a:lnTo>
                  <a:pt x="477657" y="198577"/>
                </a:lnTo>
                <a:lnTo>
                  <a:pt x="415226" y="198577"/>
                </a:lnTo>
                <a:lnTo>
                  <a:pt x="408363" y="198251"/>
                </a:lnTo>
                <a:lnTo>
                  <a:pt x="366861" y="178877"/>
                </a:lnTo>
                <a:lnTo>
                  <a:pt x="358051" y="171069"/>
                </a:lnTo>
                <a:close/>
              </a:path>
              <a:path w="595629" h="227964">
                <a:moveTo>
                  <a:pt x="419544" y="50850"/>
                </a:moveTo>
                <a:lnTo>
                  <a:pt x="379535" y="60031"/>
                </a:lnTo>
                <a:lnTo>
                  <a:pt x="354379" y="95309"/>
                </a:lnTo>
                <a:lnTo>
                  <a:pt x="353822" y="113499"/>
                </a:lnTo>
                <a:lnTo>
                  <a:pt x="356069" y="121450"/>
                </a:lnTo>
                <a:lnTo>
                  <a:pt x="392722" y="147608"/>
                </a:lnTo>
                <a:lnTo>
                  <a:pt x="418122" y="154914"/>
                </a:lnTo>
                <a:lnTo>
                  <a:pt x="426199" y="157111"/>
                </a:lnTo>
                <a:lnTo>
                  <a:pt x="439242" y="161086"/>
                </a:lnTo>
                <a:lnTo>
                  <a:pt x="443852" y="163283"/>
                </a:lnTo>
                <a:lnTo>
                  <a:pt x="446519" y="165709"/>
                </a:lnTo>
                <a:lnTo>
                  <a:pt x="449249" y="168148"/>
                </a:lnTo>
                <a:lnTo>
                  <a:pt x="450621" y="171564"/>
                </a:lnTo>
                <a:lnTo>
                  <a:pt x="450621" y="183007"/>
                </a:lnTo>
                <a:lnTo>
                  <a:pt x="415226" y="198577"/>
                </a:lnTo>
                <a:lnTo>
                  <a:pt x="477657" y="198577"/>
                </a:lnTo>
                <a:lnTo>
                  <a:pt x="478677" y="196994"/>
                </a:lnTo>
                <a:lnTo>
                  <a:pt x="482219" y="186413"/>
                </a:lnTo>
                <a:lnTo>
                  <a:pt x="483400" y="174409"/>
                </a:lnTo>
                <a:lnTo>
                  <a:pt x="482856" y="166505"/>
                </a:lnTo>
                <a:lnTo>
                  <a:pt x="458584" y="136525"/>
                </a:lnTo>
                <a:lnTo>
                  <a:pt x="419392" y="123266"/>
                </a:lnTo>
                <a:lnTo>
                  <a:pt x="411264" y="120891"/>
                </a:lnTo>
                <a:lnTo>
                  <a:pt x="385940" y="105397"/>
                </a:lnTo>
                <a:lnTo>
                  <a:pt x="385940" y="96126"/>
                </a:lnTo>
                <a:lnTo>
                  <a:pt x="412381" y="80213"/>
                </a:lnTo>
                <a:lnTo>
                  <a:pt x="481605" y="80213"/>
                </a:lnTo>
                <a:lnTo>
                  <a:pt x="482663" y="78740"/>
                </a:lnTo>
                <a:lnTo>
                  <a:pt x="446369" y="54408"/>
                </a:lnTo>
                <a:lnTo>
                  <a:pt x="429014" y="51246"/>
                </a:lnTo>
                <a:lnTo>
                  <a:pt x="419544" y="50850"/>
                </a:lnTo>
                <a:close/>
              </a:path>
              <a:path w="595629" h="227964">
                <a:moveTo>
                  <a:pt x="481605" y="80213"/>
                </a:moveTo>
                <a:lnTo>
                  <a:pt x="427050" y="80213"/>
                </a:lnTo>
                <a:lnTo>
                  <a:pt x="434898" y="81635"/>
                </a:lnTo>
                <a:lnTo>
                  <a:pt x="441845" y="84455"/>
                </a:lnTo>
                <a:lnTo>
                  <a:pt x="447200" y="87189"/>
                </a:lnTo>
                <a:lnTo>
                  <a:pt x="452864" y="91220"/>
                </a:lnTo>
                <a:lnTo>
                  <a:pt x="458835" y="96552"/>
                </a:lnTo>
                <a:lnTo>
                  <a:pt x="465112" y="103187"/>
                </a:lnTo>
                <a:lnTo>
                  <a:pt x="481605" y="80213"/>
                </a:lnTo>
                <a:close/>
              </a:path>
              <a:path w="595629" h="227964">
                <a:moveTo>
                  <a:pt x="544906" y="82677"/>
                </a:moveTo>
                <a:lnTo>
                  <a:pt x="511530" y="82677"/>
                </a:lnTo>
                <a:lnTo>
                  <a:pt x="511530" y="197929"/>
                </a:lnTo>
                <a:lnTo>
                  <a:pt x="538111" y="225412"/>
                </a:lnTo>
                <a:lnTo>
                  <a:pt x="544576" y="226758"/>
                </a:lnTo>
                <a:lnTo>
                  <a:pt x="557618" y="226758"/>
                </a:lnTo>
                <a:lnTo>
                  <a:pt x="563397" y="226085"/>
                </a:lnTo>
                <a:lnTo>
                  <a:pt x="574001" y="223354"/>
                </a:lnTo>
                <a:lnTo>
                  <a:pt x="578408" y="221843"/>
                </a:lnTo>
                <a:lnTo>
                  <a:pt x="585495" y="218567"/>
                </a:lnTo>
                <a:lnTo>
                  <a:pt x="589902" y="216789"/>
                </a:lnTo>
                <a:lnTo>
                  <a:pt x="595160" y="214858"/>
                </a:lnTo>
                <a:lnTo>
                  <a:pt x="588640" y="194932"/>
                </a:lnTo>
                <a:lnTo>
                  <a:pt x="554342" y="194932"/>
                </a:lnTo>
                <a:lnTo>
                  <a:pt x="551395" y="194017"/>
                </a:lnTo>
                <a:lnTo>
                  <a:pt x="546493" y="190347"/>
                </a:lnTo>
                <a:lnTo>
                  <a:pt x="545147" y="187591"/>
                </a:lnTo>
                <a:lnTo>
                  <a:pt x="544906" y="183934"/>
                </a:lnTo>
                <a:lnTo>
                  <a:pt x="544906" y="82677"/>
                </a:lnTo>
                <a:close/>
              </a:path>
              <a:path w="595629" h="227964">
                <a:moveTo>
                  <a:pt x="584822" y="183261"/>
                </a:moveTo>
                <a:lnTo>
                  <a:pt x="579577" y="187769"/>
                </a:lnTo>
                <a:lnTo>
                  <a:pt x="574967" y="190842"/>
                </a:lnTo>
                <a:lnTo>
                  <a:pt x="567029" y="194119"/>
                </a:lnTo>
                <a:lnTo>
                  <a:pt x="562622" y="194932"/>
                </a:lnTo>
                <a:lnTo>
                  <a:pt x="588640" y="194932"/>
                </a:lnTo>
                <a:lnTo>
                  <a:pt x="584822" y="183261"/>
                </a:lnTo>
                <a:close/>
              </a:path>
              <a:path w="595629" h="227964">
                <a:moveTo>
                  <a:pt x="581406" y="53606"/>
                </a:moveTo>
                <a:lnTo>
                  <a:pt x="489597" y="53606"/>
                </a:lnTo>
                <a:lnTo>
                  <a:pt x="489597" y="82677"/>
                </a:lnTo>
                <a:lnTo>
                  <a:pt x="581406" y="82677"/>
                </a:lnTo>
                <a:lnTo>
                  <a:pt x="581406" y="53606"/>
                </a:lnTo>
                <a:close/>
              </a:path>
              <a:path w="595629" h="227964">
                <a:moveTo>
                  <a:pt x="544906" y="0"/>
                </a:moveTo>
                <a:lnTo>
                  <a:pt x="511530" y="0"/>
                </a:lnTo>
                <a:lnTo>
                  <a:pt x="511530" y="53606"/>
                </a:lnTo>
                <a:lnTo>
                  <a:pt x="544906" y="53606"/>
                </a:lnTo>
                <a:lnTo>
                  <a:pt x="544906" y="0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2509" y="3127019"/>
            <a:ext cx="1702282" cy="2997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07908" y="2320830"/>
            <a:ext cx="6337935" cy="18775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72770">
              <a:lnSpc>
                <a:spcPts val="2850"/>
              </a:lnSpc>
              <a:spcBef>
                <a:spcPts val="215"/>
              </a:spcBef>
              <a:tabLst>
                <a:tab pos="3152775" algn="l"/>
              </a:tabLst>
            </a:pP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Utilizing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analyze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262425"/>
                </a:solidFill>
                <a:latin typeface="Trebuchet MS"/>
                <a:cs typeface="Trebuchet MS"/>
              </a:rPr>
              <a:t>usage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patterns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identify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opportunities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endParaRPr sz="2400" dirty="0">
              <a:latin typeface="Trebuchet MS"/>
              <a:cs typeface="Trebuchet MS"/>
            </a:endParaRPr>
          </a:p>
          <a:p>
            <a:pPr marL="1735455">
              <a:lnSpc>
                <a:spcPts val="2760"/>
              </a:lnSpc>
            </a:pPr>
            <a:r>
              <a:rPr sz="2400" spc="-434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Through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predictive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analysis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400" dirty="0">
              <a:latin typeface="Trebuchet MS"/>
              <a:cs typeface="Trebuchet MS"/>
            </a:endParaRPr>
          </a:p>
          <a:p>
            <a:pPr marL="12700" marR="1008380">
              <a:lnSpc>
                <a:spcPts val="2850"/>
              </a:lnSpc>
              <a:spcBef>
                <a:spcPts val="165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automated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resource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allocation,</a:t>
            </a:r>
            <a:r>
              <a:rPr sz="24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AI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can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significantly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reduce</a:t>
            </a:r>
            <a:r>
              <a:rPr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cloud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expenses.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AI</a:t>
            </a:r>
            <a:r>
              <a:rPr spc="-265" dirty="0"/>
              <a:t> </a:t>
            </a:r>
            <a:r>
              <a:rPr spc="-490" dirty="0"/>
              <a:t>FOR</a:t>
            </a:r>
            <a:r>
              <a:rPr spc="-135" dirty="0"/>
              <a:t> </a:t>
            </a:r>
            <a:r>
              <a:rPr spc="-315" dirty="0"/>
              <a:t>CLOUD</a:t>
            </a:r>
            <a:r>
              <a:rPr spc="-135" dirty="0"/>
              <a:t> </a:t>
            </a:r>
            <a:r>
              <a:rPr spc="-545" dirty="0"/>
              <a:t>COST</a:t>
            </a:r>
            <a:r>
              <a:rPr spc="-135" dirty="0"/>
              <a:t> </a:t>
            </a:r>
            <a:r>
              <a:rPr spc="-175" dirty="0"/>
              <a:t>OPTIMIZATION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14102167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1" y="1121256"/>
                </a:moveTo>
                <a:lnTo>
                  <a:pt x="4031272" y="1218095"/>
                </a:lnTo>
                <a:lnTo>
                  <a:pt x="3898049" y="1290091"/>
                </a:lnTo>
                <a:lnTo>
                  <a:pt x="3762032" y="1355610"/>
                </a:lnTo>
                <a:lnTo>
                  <a:pt x="3622332" y="1413205"/>
                </a:lnTo>
                <a:lnTo>
                  <a:pt x="3479838" y="1463611"/>
                </a:lnTo>
                <a:lnTo>
                  <a:pt x="3334423" y="1506804"/>
                </a:lnTo>
                <a:lnTo>
                  <a:pt x="3187484" y="1542084"/>
                </a:lnTo>
                <a:lnTo>
                  <a:pt x="3039148" y="1569453"/>
                </a:lnTo>
                <a:lnTo>
                  <a:pt x="2888653" y="1589608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1"/>
                </a:lnTo>
                <a:lnTo>
                  <a:pt x="2435771" y="1601126"/>
                </a:lnTo>
                <a:lnTo>
                  <a:pt x="2285403" y="1588884"/>
                </a:lnTo>
                <a:lnTo>
                  <a:pt x="2134908" y="1569453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1"/>
                </a:lnTo>
                <a:lnTo>
                  <a:pt x="1551724" y="1413205"/>
                </a:lnTo>
                <a:lnTo>
                  <a:pt x="1412024" y="1354899"/>
                </a:lnTo>
                <a:lnTo>
                  <a:pt x="1275245" y="1290091"/>
                </a:lnTo>
                <a:lnTo>
                  <a:pt x="1142784" y="1218095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1"/>
                </a:lnTo>
                <a:lnTo>
                  <a:pt x="249974" y="413880"/>
                </a:lnTo>
                <a:lnTo>
                  <a:pt x="164249" y="289318"/>
                </a:lnTo>
                <a:lnTo>
                  <a:pt x="85128" y="160439"/>
                </a:lnTo>
                <a:lnTo>
                  <a:pt x="13119" y="27241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637754"/>
            <a:ext cx="18288000" cy="2649855"/>
            <a:chOff x="0" y="7637754"/>
            <a:chExt cx="18288000" cy="2649855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3" y="528891"/>
                  </a:lnTo>
                  <a:lnTo>
                    <a:pt x="2301316" y="609726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79" y="879157"/>
                  </a:lnTo>
                  <a:lnTo>
                    <a:pt x="2633624" y="977950"/>
                  </a:lnTo>
                  <a:lnTo>
                    <a:pt x="2703486" y="1080744"/>
                  </a:lnTo>
                  <a:lnTo>
                    <a:pt x="2768345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0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1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6" y="2249296"/>
                  </a:lnTo>
                  <a:lnTo>
                    <a:pt x="3086683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3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4" y="1580690"/>
                  </a:lnTo>
                  <a:lnTo>
                    <a:pt x="2214498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3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49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7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1" y="201574"/>
                  </a:lnTo>
                  <a:lnTo>
                    <a:pt x="1395209" y="163652"/>
                  </a:lnTo>
                  <a:lnTo>
                    <a:pt x="1324355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5" y="32931"/>
                  </a:lnTo>
                  <a:lnTo>
                    <a:pt x="948148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5604" y="2403119"/>
            <a:ext cx="2737370" cy="3030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660" y="3498494"/>
            <a:ext cx="1026007" cy="2379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3430" y="3857396"/>
            <a:ext cx="1805533" cy="30279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07908" y="2320830"/>
            <a:ext cx="6231255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  <a:tabLst>
                <a:tab pos="4591050" algn="l"/>
              </a:tabLst>
            </a:pP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AI-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powered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continuously</a:t>
            </a:r>
            <a:r>
              <a:rPr sz="24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262425"/>
                </a:solidFill>
                <a:latin typeface="Trebuchet MS"/>
                <a:cs typeface="Trebuchet MS"/>
              </a:rPr>
              <a:t>assess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server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health,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predict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potential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failures,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recommend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proactive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820"/>
              </a:lnSpc>
            </a:pP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maintenance.</a:t>
            </a:r>
            <a:r>
              <a:rPr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approach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ensures</a:t>
            </a:r>
            <a:endParaRPr sz="2400" dirty="0">
              <a:latin typeface="Trebuchet MS"/>
              <a:cs typeface="Trebuchet MS"/>
            </a:endParaRPr>
          </a:p>
          <a:p>
            <a:pPr marL="1915160">
              <a:lnSpc>
                <a:spcPts val="2865"/>
              </a:lnSpc>
            </a:pP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minimizes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downtime.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00" spc="-605" dirty="0"/>
              <a:t>SERVER</a:t>
            </a:r>
            <a:r>
              <a:rPr sz="5100" spc="-130" dirty="0"/>
              <a:t> </a:t>
            </a:r>
            <a:r>
              <a:rPr sz="5100" spc="-245" dirty="0"/>
              <a:t>H</a:t>
            </a:r>
            <a:r>
              <a:rPr sz="5100" spc="-250" dirty="0"/>
              <a:t>EA</a:t>
            </a:r>
            <a:r>
              <a:rPr sz="5100" spc="-890" dirty="0"/>
              <a:t>L</a:t>
            </a:r>
            <a:r>
              <a:rPr sz="5100" spc="-250" dirty="0"/>
              <a:t>T</a:t>
            </a:r>
            <a:r>
              <a:rPr sz="5100" spc="-240" dirty="0"/>
              <a:t>H</a:t>
            </a:r>
            <a:r>
              <a:rPr sz="5100" spc="-130" dirty="0"/>
              <a:t> </a:t>
            </a:r>
            <a:r>
              <a:rPr sz="5100" spc="-270" dirty="0"/>
              <a:t>MANAGEMENT</a:t>
            </a:r>
            <a:r>
              <a:rPr sz="5100" spc="-130" dirty="0"/>
              <a:t> </a:t>
            </a:r>
            <a:r>
              <a:rPr sz="5100" spc="-85" dirty="0"/>
              <a:t>WITH</a:t>
            </a:r>
            <a:r>
              <a:rPr sz="5100" spc="-135" dirty="0"/>
              <a:t> </a:t>
            </a:r>
            <a:r>
              <a:rPr sz="5100" spc="-25" dirty="0"/>
              <a:t>AI</a:t>
            </a:r>
            <a:endParaRPr sz="5100" dirty="0"/>
          </a:p>
        </p:txBody>
      </p:sp>
      <p:sp>
        <p:nvSpPr>
          <p:cNvPr id="15" name="object 15"/>
          <p:cNvSpPr/>
          <p:nvPr/>
        </p:nvSpPr>
        <p:spPr>
          <a:xfrm>
            <a:off x="14102167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1" y="1121256"/>
                </a:moveTo>
                <a:lnTo>
                  <a:pt x="4031272" y="1218095"/>
                </a:lnTo>
                <a:lnTo>
                  <a:pt x="3898049" y="1290091"/>
                </a:lnTo>
                <a:lnTo>
                  <a:pt x="3762032" y="1355610"/>
                </a:lnTo>
                <a:lnTo>
                  <a:pt x="3622332" y="1413205"/>
                </a:lnTo>
                <a:lnTo>
                  <a:pt x="3479838" y="1463611"/>
                </a:lnTo>
                <a:lnTo>
                  <a:pt x="3334423" y="1506804"/>
                </a:lnTo>
                <a:lnTo>
                  <a:pt x="3187484" y="1542084"/>
                </a:lnTo>
                <a:lnTo>
                  <a:pt x="3039148" y="1569453"/>
                </a:lnTo>
                <a:lnTo>
                  <a:pt x="2888653" y="1589608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1"/>
                </a:lnTo>
                <a:lnTo>
                  <a:pt x="2435771" y="1601126"/>
                </a:lnTo>
                <a:lnTo>
                  <a:pt x="2285403" y="1588884"/>
                </a:lnTo>
                <a:lnTo>
                  <a:pt x="2134908" y="1569453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1"/>
                </a:lnTo>
                <a:lnTo>
                  <a:pt x="1551724" y="1413205"/>
                </a:lnTo>
                <a:lnTo>
                  <a:pt x="1412024" y="1354899"/>
                </a:lnTo>
                <a:lnTo>
                  <a:pt x="1275245" y="1290091"/>
                </a:lnTo>
                <a:lnTo>
                  <a:pt x="1142784" y="1218095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1"/>
                </a:lnTo>
                <a:lnTo>
                  <a:pt x="249974" y="413880"/>
                </a:lnTo>
                <a:lnTo>
                  <a:pt x="164249" y="289318"/>
                </a:lnTo>
                <a:lnTo>
                  <a:pt x="85128" y="160439"/>
                </a:lnTo>
                <a:lnTo>
                  <a:pt x="13119" y="27241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-9358"/>
            <a:ext cx="2009775" cy="1737360"/>
            <a:chOff x="-9359" y="-9358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24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6" y="702690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0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55"/>
                  </a:lnTo>
                  <a:lnTo>
                    <a:pt x="109418" y="1075639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7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1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2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8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4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29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289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67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67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28647" y="2356999"/>
            <a:ext cx="15036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AI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enables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63" y="2439289"/>
            <a:ext cx="3073234" cy="29001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56428" y="2356999"/>
            <a:ext cx="16198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1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resource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8647" y="2718949"/>
            <a:ext cx="53492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allocation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based</a:t>
            </a:r>
            <a:r>
              <a:rPr sz="24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demand</a:t>
            </a:r>
            <a:r>
              <a:rPr sz="24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patterns,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8647" y="3080899"/>
            <a:ext cx="5598160" cy="1124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optimizing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performance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minimizing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unnecessary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expenses.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 dynamic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approach</a:t>
            </a:r>
            <a:r>
              <a:rPr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ensures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6239" y="3893566"/>
            <a:ext cx="3801846" cy="2410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454149" y="3814324"/>
            <a:ext cx="831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484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800">
              <a:lnSpc>
                <a:spcPct val="100000"/>
              </a:lnSpc>
              <a:spcBef>
                <a:spcPts val="95"/>
              </a:spcBef>
            </a:pPr>
            <a:r>
              <a:rPr spc="-540" dirty="0"/>
              <a:t>REAL-</a:t>
            </a:r>
            <a:r>
              <a:rPr spc="-250" dirty="0"/>
              <a:t>TIME</a:t>
            </a:r>
            <a:r>
              <a:rPr spc="-110" dirty="0"/>
              <a:t> </a:t>
            </a:r>
            <a:r>
              <a:rPr spc="-550" dirty="0"/>
              <a:t>RESOURCE</a:t>
            </a:r>
            <a:r>
              <a:rPr spc="-105" dirty="0"/>
              <a:t> </a:t>
            </a:r>
            <a:r>
              <a:rPr spc="-340" dirty="0"/>
              <a:t>ALLOCATION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6493" y="2993885"/>
            <a:ext cx="2686519" cy="3031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1403" y="4086212"/>
            <a:ext cx="1162151" cy="2410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3224" y="4451210"/>
            <a:ext cx="1816836" cy="30311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987715" y="2911608"/>
            <a:ext cx="6325235" cy="184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  <a:tabLst>
                <a:tab pos="4161154" algn="l"/>
              </a:tabLst>
            </a:pP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AI-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driven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forecast future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resource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usage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associated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costs,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enabling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proactive</a:t>
            </a:r>
            <a:r>
              <a:rPr sz="24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budget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planning</a:t>
            </a:r>
            <a:r>
              <a:rPr sz="24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cost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containment.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approach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provides</a:t>
            </a:r>
            <a:endParaRPr sz="2400">
              <a:latin typeface="Trebuchet MS"/>
              <a:cs typeface="Trebuchet MS"/>
            </a:endParaRPr>
          </a:p>
          <a:p>
            <a:pPr marL="1920239">
              <a:lnSpc>
                <a:spcPts val="2850"/>
              </a:lnSpc>
            </a:pP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cloud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operations.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87715" y="1542713"/>
            <a:ext cx="5112385" cy="8388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650" spc="-200" dirty="0"/>
              <a:t>PREDICTIVE</a:t>
            </a:r>
            <a:r>
              <a:rPr sz="2650" spc="-10" dirty="0"/>
              <a:t> </a:t>
            </a:r>
            <a:r>
              <a:rPr sz="2650" spc="-220" dirty="0"/>
              <a:t>ANALYTICS</a:t>
            </a:r>
            <a:r>
              <a:rPr sz="2650" spc="-10" dirty="0"/>
              <a:t> </a:t>
            </a:r>
            <a:r>
              <a:rPr sz="2650" spc="-254" dirty="0"/>
              <a:t>FOR</a:t>
            </a:r>
            <a:r>
              <a:rPr sz="2650" spc="-10" dirty="0"/>
              <a:t> </a:t>
            </a:r>
            <a:r>
              <a:rPr sz="2650" spc="-295" dirty="0"/>
              <a:t>COST </a:t>
            </a:r>
            <a:r>
              <a:rPr sz="2650" spc="-135" dirty="0"/>
              <a:t>FORECASTING</a:t>
            </a:r>
            <a:endParaRPr sz="2650"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637754"/>
            <a:ext cx="18288000" cy="2649855"/>
            <a:chOff x="0" y="7637754"/>
            <a:chExt cx="18288000" cy="2649855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3" y="528891"/>
                  </a:lnTo>
                  <a:lnTo>
                    <a:pt x="2301316" y="609726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79" y="879157"/>
                  </a:lnTo>
                  <a:lnTo>
                    <a:pt x="2633624" y="977950"/>
                  </a:lnTo>
                  <a:lnTo>
                    <a:pt x="2703486" y="1080744"/>
                  </a:lnTo>
                  <a:lnTo>
                    <a:pt x="2768345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0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1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6" y="2249296"/>
                  </a:lnTo>
                  <a:lnTo>
                    <a:pt x="3086683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3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4" y="1580690"/>
                  </a:lnTo>
                  <a:lnTo>
                    <a:pt x="2214498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3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49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7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1" y="201574"/>
                  </a:lnTo>
                  <a:lnTo>
                    <a:pt x="1395209" y="163652"/>
                  </a:lnTo>
                  <a:lnTo>
                    <a:pt x="1324355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5" y="32931"/>
                  </a:lnTo>
                  <a:lnTo>
                    <a:pt x="948148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4012" y="2403119"/>
            <a:ext cx="3285033" cy="2379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0883" y="3127019"/>
            <a:ext cx="1596681" cy="29975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2496" y="3495446"/>
            <a:ext cx="1317726" cy="3061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07908" y="2320830"/>
            <a:ext cx="6262370" cy="148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  <a:tabLst>
                <a:tab pos="4757420" algn="l"/>
              </a:tabLst>
            </a:pP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AI-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driven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swiftly</a:t>
            </a:r>
            <a:endParaRPr sz="2400">
              <a:latin typeface="Trebuchet MS"/>
              <a:cs typeface="Trebuchet MS"/>
            </a:endParaRPr>
          </a:p>
          <a:p>
            <a:pPr marL="12700" marR="703580">
              <a:lnSpc>
                <a:spcPts val="2850"/>
              </a:lnSpc>
              <a:spcBef>
                <a:spcPts val="105"/>
              </a:spcBef>
            </a:pP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address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server</a:t>
            </a:r>
            <a:r>
              <a:rPr sz="2400" spc="-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issues,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reducing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manual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intervention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enhancing</a:t>
            </a:r>
            <a:endParaRPr sz="2400">
              <a:latin typeface="Trebuchet MS"/>
              <a:cs typeface="Trebuchet MS"/>
            </a:endParaRPr>
          </a:p>
          <a:p>
            <a:pPr marL="1332230">
              <a:lnSpc>
                <a:spcPts val="2835"/>
              </a:lnSpc>
            </a:pPr>
            <a:r>
              <a:rPr sz="2400" spc="-434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sz="2400" spc="-1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Automated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responses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health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7908" y="3778155"/>
            <a:ext cx="18516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alerts</a:t>
            </a:r>
            <a:r>
              <a:rPr sz="2400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ensure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7236" y="3860444"/>
            <a:ext cx="3439820" cy="29975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983133" y="3778155"/>
            <a:ext cx="831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484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spc="-250" dirty="0"/>
              <a:t>AUTOMATED</a:t>
            </a:r>
            <a:r>
              <a:rPr sz="4200" spc="-55" dirty="0"/>
              <a:t> </a:t>
            </a:r>
            <a:r>
              <a:rPr sz="4200" spc="-240" dirty="0"/>
              <a:t>REMEDIATION</a:t>
            </a:r>
            <a:r>
              <a:rPr sz="4200" spc="-55" dirty="0"/>
              <a:t> </a:t>
            </a:r>
            <a:r>
              <a:rPr sz="4200" spc="-385" dirty="0"/>
              <a:t>FOR</a:t>
            </a:r>
            <a:r>
              <a:rPr sz="4200" spc="-55" dirty="0"/>
              <a:t> </a:t>
            </a:r>
            <a:r>
              <a:rPr sz="4200" spc="-495" dirty="0"/>
              <a:t>SERVER</a:t>
            </a:r>
            <a:r>
              <a:rPr sz="4200" spc="-55" dirty="0"/>
              <a:t> </a:t>
            </a:r>
            <a:r>
              <a:rPr sz="4200" spc="-210" dirty="0"/>
              <a:t>H</a:t>
            </a:r>
            <a:r>
              <a:rPr sz="4200" spc="-215" dirty="0"/>
              <a:t>EA</a:t>
            </a:r>
            <a:r>
              <a:rPr sz="4200" spc="-740" dirty="0"/>
              <a:t>L</a:t>
            </a:r>
            <a:r>
              <a:rPr sz="4200" spc="-215" dirty="0"/>
              <a:t>T</a:t>
            </a:r>
            <a:r>
              <a:rPr sz="4200" spc="-204" dirty="0"/>
              <a:t>H</a:t>
            </a:r>
            <a:endParaRPr sz="4200"/>
          </a:p>
        </p:txBody>
      </p:sp>
      <p:sp>
        <p:nvSpPr>
          <p:cNvPr id="18" name="object 18"/>
          <p:cNvSpPr/>
          <p:nvPr/>
        </p:nvSpPr>
        <p:spPr>
          <a:xfrm>
            <a:off x="14102167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1" y="1121256"/>
                </a:moveTo>
                <a:lnTo>
                  <a:pt x="4031272" y="1218095"/>
                </a:lnTo>
                <a:lnTo>
                  <a:pt x="3898049" y="1290091"/>
                </a:lnTo>
                <a:lnTo>
                  <a:pt x="3762032" y="1355610"/>
                </a:lnTo>
                <a:lnTo>
                  <a:pt x="3622332" y="1413205"/>
                </a:lnTo>
                <a:lnTo>
                  <a:pt x="3479838" y="1463611"/>
                </a:lnTo>
                <a:lnTo>
                  <a:pt x="3334423" y="1506804"/>
                </a:lnTo>
                <a:lnTo>
                  <a:pt x="3187484" y="1542084"/>
                </a:lnTo>
                <a:lnTo>
                  <a:pt x="3039148" y="1569453"/>
                </a:lnTo>
                <a:lnTo>
                  <a:pt x="2888653" y="1589608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1"/>
                </a:lnTo>
                <a:lnTo>
                  <a:pt x="2435771" y="1601126"/>
                </a:lnTo>
                <a:lnTo>
                  <a:pt x="2285403" y="1588884"/>
                </a:lnTo>
                <a:lnTo>
                  <a:pt x="2134908" y="1569453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1"/>
                </a:lnTo>
                <a:lnTo>
                  <a:pt x="1551724" y="1413205"/>
                </a:lnTo>
                <a:lnTo>
                  <a:pt x="1412024" y="1354899"/>
                </a:lnTo>
                <a:lnTo>
                  <a:pt x="1275245" y="1290091"/>
                </a:lnTo>
                <a:lnTo>
                  <a:pt x="1142784" y="1218095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1"/>
                </a:lnTo>
                <a:lnTo>
                  <a:pt x="249974" y="413880"/>
                </a:lnTo>
                <a:lnTo>
                  <a:pt x="164249" y="289318"/>
                </a:lnTo>
                <a:lnTo>
                  <a:pt x="85128" y="160439"/>
                </a:lnTo>
                <a:lnTo>
                  <a:pt x="13119" y="27241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637754"/>
            <a:ext cx="18288000" cy="2649855"/>
            <a:chOff x="0" y="7637754"/>
            <a:chExt cx="18288000" cy="2649855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3" y="528891"/>
                  </a:lnTo>
                  <a:lnTo>
                    <a:pt x="2301316" y="609726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79" y="879157"/>
                  </a:lnTo>
                  <a:lnTo>
                    <a:pt x="2633624" y="977950"/>
                  </a:lnTo>
                  <a:lnTo>
                    <a:pt x="2703486" y="1080744"/>
                  </a:lnTo>
                  <a:lnTo>
                    <a:pt x="2768345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0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1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6" y="2249296"/>
                  </a:lnTo>
                  <a:lnTo>
                    <a:pt x="3086683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3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4" y="1580690"/>
                  </a:lnTo>
                  <a:lnTo>
                    <a:pt x="2214498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3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49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7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1" y="201574"/>
                  </a:lnTo>
                  <a:lnTo>
                    <a:pt x="1395209" y="163652"/>
                  </a:lnTo>
                  <a:lnTo>
                    <a:pt x="1324355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5" y="32931"/>
                  </a:lnTo>
                  <a:lnTo>
                    <a:pt x="948148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9710" y="2403119"/>
            <a:ext cx="2552776" cy="2997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4329" y="3127019"/>
            <a:ext cx="2700185" cy="2379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8975" y="3857396"/>
            <a:ext cx="3422726" cy="3061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07908" y="2320830"/>
            <a:ext cx="6264910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AI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algorithms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analyze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4122420" algn="l"/>
              </a:tabLst>
            </a:pP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optimize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distribution</a:t>
            </a:r>
            <a:r>
              <a:rPr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across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servers,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ensuring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minimizing</a:t>
            </a:r>
            <a:endParaRPr sz="2400">
              <a:latin typeface="Trebuchet MS"/>
              <a:cs typeface="Trebuchet MS"/>
            </a:endParaRPr>
          </a:p>
          <a:p>
            <a:pPr marL="12700" marR="560705">
              <a:lnSpc>
                <a:spcPts val="2850"/>
              </a:lnSpc>
              <a:spcBef>
                <a:spcPts val="75"/>
              </a:spcBef>
              <a:tabLst>
                <a:tab pos="4883785" algn="l"/>
              </a:tabLst>
            </a:pP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performance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bottlenecks.</a:t>
            </a:r>
            <a:r>
              <a:rPr sz="24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approach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enhances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-484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OPTIMIZING</a:t>
            </a:r>
            <a:r>
              <a:rPr spc="-114" dirty="0"/>
              <a:t> </a:t>
            </a:r>
            <a:r>
              <a:rPr spc="-355" dirty="0"/>
              <a:t>WORKLOAD</a:t>
            </a:r>
            <a:r>
              <a:rPr spc="-110" dirty="0"/>
              <a:t> </a:t>
            </a:r>
            <a:r>
              <a:rPr spc="-270" dirty="0"/>
              <a:t>DISTRIBUTION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14102167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1" y="1121256"/>
                </a:moveTo>
                <a:lnTo>
                  <a:pt x="4031272" y="1218095"/>
                </a:lnTo>
                <a:lnTo>
                  <a:pt x="3898049" y="1290091"/>
                </a:lnTo>
                <a:lnTo>
                  <a:pt x="3762032" y="1355610"/>
                </a:lnTo>
                <a:lnTo>
                  <a:pt x="3622332" y="1413205"/>
                </a:lnTo>
                <a:lnTo>
                  <a:pt x="3479838" y="1463611"/>
                </a:lnTo>
                <a:lnTo>
                  <a:pt x="3334423" y="1506804"/>
                </a:lnTo>
                <a:lnTo>
                  <a:pt x="3187484" y="1542084"/>
                </a:lnTo>
                <a:lnTo>
                  <a:pt x="3039148" y="1569453"/>
                </a:lnTo>
                <a:lnTo>
                  <a:pt x="2888653" y="1589608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1"/>
                </a:lnTo>
                <a:lnTo>
                  <a:pt x="2435771" y="1601126"/>
                </a:lnTo>
                <a:lnTo>
                  <a:pt x="2285403" y="1588884"/>
                </a:lnTo>
                <a:lnTo>
                  <a:pt x="2134908" y="1569453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1"/>
                </a:lnTo>
                <a:lnTo>
                  <a:pt x="1551724" y="1413205"/>
                </a:lnTo>
                <a:lnTo>
                  <a:pt x="1412024" y="1354899"/>
                </a:lnTo>
                <a:lnTo>
                  <a:pt x="1275245" y="1290091"/>
                </a:lnTo>
                <a:lnTo>
                  <a:pt x="1142784" y="1218095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1"/>
                </a:lnTo>
                <a:lnTo>
                  <a:pt x="249974" y="413880"/>
                </a:lnTo>
                <a:lnTo>
                  <a:pt x="164249" y="289318"/>
                </a:lnTo>
                <a:lnTo>
                  <a:pt x="85128" y="160439"/>
                </a:lnTo>
                <a:lnTo>
                  <a:pt x="13119" y="27241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-9358"/>
            <a:ext cx="2009775" cy="1737360"/>
            <a:chOff x="-9359" y="-9358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37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6" y="702690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0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8"/>
                  </a:lnTo>
                  <a:lnTo>
                    <a:pt x="109418" y="1075639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7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1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2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8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4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299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7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295" y="2439289"/>
            <a:ext cx="2557056" cy="3030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5289" y="3163189"/>
            <a:ext cx="1643214" cy="29974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9403" y="3896614"/>
            <a:ext cx="1990979" cy="30309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028634" y="2356999"/>
            <a:ext cx="6315710" cy="221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  <a:tabLst>
                <a:tab pos="4900930" algn="l"/>
              </a:tabLst>
            </a:pP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AI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enhance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4404995" algn="l"/>
              </a:tabLst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identifying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anomalies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potential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threats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real</a:t>
            </a:r>
            <a:r>
              <a:rPr sz="2400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time,</a:t>
            </a:r>
            <a:r>
              <a:rPr sz="240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ensuring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with</a:t>
            </a:r>
            <a:r>
              <a:rPr sz="2400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industry</a:t>
            </a:r>
            <a:endParaRPr sz="2400">
              <a:latin typeface="Trebuchet MS"/>
              <a:cs typeface="Trebuchet MS"/>
            </a:endParaRPr>
          </a:p>
          <a:p>
            <a:pPr marL="12700" marR="407034">
              <a:lnSpc>
                <a:spcPts val="2850"/>
              </a:lnSpc>
              <a:spcBef>
                <a:spcPts val="75"/>
              </a:spcBef>
              <a:tabLst>
                <a:tab pos="3839845" algn="l"/>
              </a:tabLst>
            </a:pP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regulations.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proactive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approach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strengthens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regulatory adherence.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64335">
              <a:lnSpc>
                <a:spcPct val="100000"/>
              </a:lnSpc>
              <a:spcBef>
                <a:spcPts val="120"/>
              </a:spcBef>
            </a:pPr>
            <a:r>
              <a:rPr sz="4350" spc="-370" dirty="0"/>
              <a:t>SECURITY</a:t>
            </a:r>
            <a:r>
              <a:rPr sz="4350" spc="-120" dirty="0"/>
              <a:t> </a:t>
            </a:r>
            <a:r>
              <a:rPr sz="4350" spc="-100" dirty="0"/>
              <a:t>AND</a:t>
            </a:r>
            <a:r>
              <a:rPr sz="4350" spc="-105" dirty="0"/>
              <a:t> </a:t>
            </a:r>
            <a:r>
              <a:rPr sz="4350" spc="-270" dirty="0"/>
              <a:t>COMPLIANCE</a:t>
            </a:r>
            <a:r>
              <a:rPr sz="4350" spc="-105" dirty="0"/>
              <a:t> </a:t>
            </a:r>
            <a:r>
              <a:rPr sz="4350" spc="-320" dirty="0"/>
              <a:t>CONSIDERATIONS</a:t>
            </a:r>
            <a:endParaRPr sz="43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91671-541A-8B58-2F70-6C1A8B3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1" y="1035050"/>
            <a:ext cx="13563600" cy="72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3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4" name="object 4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61771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7" y="5880243"/>
                  </a:moveTo>
                  <a:lnTo>
                    <a:pt x="2285" y="5729898"/>
                  </a:lnTo>
                  <a:lnTo>
                    <a:pt x="7873" y="5579557"/>
                  </a:lnTo>
                  <a:lnTo>
                    <a:pt x="17398" y="5429775"/>
                  </a:lnTo>
                  <a:lnTo>
                    <a:pt x="30987" y="5279434"/>
                  </a:lnTo>
                  <a:lnTo>
                    <a:pt x="47878" y="5130219"/>
                  </a:lnTo>
                  <a:lnTo>
                    <a:pt x="68706" y="4981564"/>
                  </a:lnTo>
                  <a:lnTo>
                    <a:pt x="93471" y="4832911"/>
                  </a:lnTo>
                  <a:lnTo>
                    <a:pt x="122173" y="4685389"/>
                  </a:lnTo>
                  <a:lnTo>
                    <a:pt x="154304" y="4538425"/>
                  </a:lnTo>
                  <a:lnTo>
                    <a:pt x="189737" y="4392578"/>
                  </a:lnTo>
                  <a:lnTo>
                    <a:pt x="229742" y="4247303"/>
                  </a:lnTo>
                  <a:lnTo>
                    <a:pt x="272541" y="4103158"/>
                  </a:lnTo>
                  <a:lnTo>
                    <a:pt x="319277" y="3960143"/>
                  </a:lnTo>
                  <a:lnTo>
                    <a:pt x="369950" y="3818805"/>
                  </a:lnTo>
                  <a:lnTo>
                    <a:pt x="423925" y="3678038"/>
                  </a:lnTo>
                  <a:lnTo>
                    <a:pt x="481456" y="3539519"/>
                  </a:lnTo>
                  <a:lnTo>
                    <a:pt x="542289" y="3402118"/>
                  </a:lnTo>
                  <a:lnTo>
                    <a:pt x="606932" y="3265859"/>
                  </a:lnTo>
                  <a:lnTo>
                    <a:pt x="675131" y="3131849"/>
                  </a:lnTo>
                  <a:lnTo>
                    <a:pt x="746124" y="2999528"/>
                  </a:lnTo>
                  <a:lnTo>
                    <a:pt x="820927" y="2868883"/>
                  </a:lnTo>
                  <a:lnTo>
                    <a:pt x="898651" y="2740511"/>
                  </a:lnTo>
                  <a:lnTo>
                    <a:pt x="979804" y="2613803"/>
                  </a:lnTo>
                  <a:lnTo>
                    <a:pt x="1064259" y="2489369"/>
                  </a:lnTo>
                  <a:lnTo>
                    <a:pt x="1151508" y="2366623"/>
                  </a:lnTo>
                  <a:lnTo>
                    <a:pt x="1242186" y="2246684"/>
                  </a:lnTo>
                  <a:lnTo>
                    <a:pt x="1335658" y="2128994"/>
                  </a:lnTo>
                  <a:lnTo>
                    <a:pt x="1432432" y="2013563"/>
                  </a:lnTo>
                  <a:lnTo>
                    <a:pt x="1531619" y="1900952"/>
                  </a:lnTo>
                  <a:lnTo>
                    <a:pt x="1634108" y="1790589"/>
                  </a:lnTo>
                  <a:lnTo>
                    <a:pt x="1738756" y="1682474"/>
                  </a:lnTo>
                  <a:lnTo>
                    <a:pt x="1846325" y="1577737"/>
                  </a:lnTo>
                  <a:lnTo>
                    <a:pt x="1956688" y="1475261"/>
                  </a:lnTo>
                  <a:lnTo>
                    <a:pt x="2069845" y="1376163"/>
                  </a:lnTo>
                  <a:lnTo>
                    <a:pt x="2185288" y="1279313"/>
                  </a:lnTo>
                  <a:lnTo>
                    <a:pt x="2303017" y="1185841"/>
                  </a:lnTo>
                  <a:lnTo>
                    <a:pt x="2422905" y="1095176"/>
                  </a:lnTo>
                  <a:lnTo>
                    <a:pt x="2545079" y="1007901"/>
                  </a:lnTo>
                  <a:lnTo>
                    <a:pt x="2669539" y="923446"/>
                  </a:lnTo>
                  <a:lnTo>
                    <a:pt x="2796285" y="842357"/>
                  </a:lnTo>
                  <a:lnTo>
                    <a:pt x="2925190" y="764658"/>
                  </a:lnTo>
                  <a:lnTo>
                    <a:pt x="3055873" y="689766"/>
                  </a:lnTo>
                  <a:lnTo>
                    <a:pt x="3188207" y="618252"/>
                  </a:lnTo>
                  <a:lnTo>
                    <a:pt x="3322192" y="550688"/>
                  </a:lnTo>
                  <a:lnTo>
                    <a:pt x="3457828" y="485931"/>
                  </a:lnTo>
                  <a:lnTo>
                    <a:pt x="3595242" y="425124"/>
                  </a:lnTo>
                  <a:lnTo>
                    <a:pt x="3734307" y="367681"/>
                  </a:lnTo>
                  <a:lnTo>
                    <a:pt x="3874515" y="313630"/>
                  </a:lnTo>
                  <a:lnTo>
                    <a:pt x="4016501" y="262945"/>
                  </a:lnTo>
                  <a:lnTo>
                    <a:pt x="4159503" y="216209"/>
                  </a:lnTo>
                  <a:lnTo>
                    <a:pt x="4303648" y="172851"/>
                  </a:lnTo>
                  <a:lnTo>
                    <a:pt x="4448301" y="133443"/>
                  </a:lnTo>
                  <a:lnTo>
                    <a:pt x="4594732" y="97400"/>
                  </a:lnTo>
                  <a:lnTo>
                    <a:pt x="4741671" y="65307"/>
                  </a:lnTo>
                  <a:lnTo>
                    <a:pt x="4889245" y="37151"/>
                  </a:lnTo>
                  <a:lnTo>
                    <a:pt x="5037835" y="12374"/>
                  </a:lnTo>
                  <a:lnTo>
                    <a:pt x="5126189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0" y="6030585"/>
                  </a:lnTo>
                  <a:lnTo>
                    <a:pt x="0" y="5880243"/>
                  </a:lnTo>
                  <a:lnTo>
                    <a:pt x="507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80" y="0"/>
                  </a:moveTo>
                  <a:lnTo>
                    <a:pt x="2907791" y="8337"/>
                  </a:lnTo>
                  <a:lnTo>
                    <a:pt x="2815462" y="30867"/>
                  </a:lnTo>
                  <a:lnTo>
                    <a:pt x="2723641" y="55645"/>
                  </a:lnTo>
                  <a:lnTo>
                    <a:pt x="2632455" y="83229"/>
                  </a:lnTo>
                  <a:lnTo>
                    <a:pt x="2541777" y="113074"/>
                  </a:lnTo>
                  <a:lnTo>
                    <a:pt x="2452242" y="144608"/>
                  </a:lnTo>
                  <a:lnTo>
                    <a:pt x="2363215" y="178962"/>
                  </a:lnTo>
                  <a:lnTo>
                    <a:pt x="2275458" y="215551"/>
                  </a:lnTo>
                  <a:lnTo>
                    <a:pt x="2188209" y="253841"/>
                  </a:lnTo>
                  <a:lnTo>
                    <a:pt x="2102611" y="294951"/>
                  </a:lnTo>
                  <a:lnTo>
                    <a:pt x="2017521" y="337750"/>
                  </a:lnTo>
                  <a:lnTo>
                    <a:pt x="1933701" y="382797"/>
                  </a:lnTo>
                  <a:lnTo>
                    <a:pt x="1850897" y="430092"/>
                  </a:lnTo>
                  <a:lnTo>
                    <a:pt x="1769744" y="479634"/>
                  </a:lnTo>
                  <a:lnTo>
                    <a:pt x="1689226" y="530879"/>
                  </a:lnTo>
                  <a:lnTo>
                    <a:pt x="1610486" y="584371"/>
                  </a:lnTo>
                  <a:lnTo>
                    <a:pt x="1533270" y="639553"/>
                  </a:lnTo>
                  <a:lnTo>
                    <a:pt x="1457324" y="696982"/>
                  </a:lnTo>
                  <a:lnTo>
                    <a:pt x="1382902" y="756113"/>
                  </a:lnTo>
                  <a:lnTo>
                    <a:pt x="1309750" y="817492"/>
                  </a:lnTo>
                  <a:lnTo>
                    <a:pt x="1238249" y="879989"/>
                  </a:lnTo>
                  <a:lnTo>
                    <a:pt x="1168399" y="944746"/>
                  </a:lnTo>
                  <a:lnTo>
                    <a:pt x="1100327" y="1011193"/>
                  </a:lnTo>
                  <a:lnTo>
                    <a:pt x="1033906" y="1079316"/>
                  </a:lnTo>
                  <a:lnTo>
                    <a:pt x="969136" y="1149140"/>
                  </a:lnTo>
                  <a:lnTo>
                    <a:pt x="906525" y="1220654"/>
                  </a:lnTo>
                  <a:lnTo>
                    <a:pt x="845184" y="1293857"/>
                  </a:lnTo>
                  <a:lnTo>
                    <a:pt x="786129" y="1368177"/>
                  </a:lnTo>
                  <a:lnTo>
                    <a:pt x="728598" y="1444199"/>
                  </a:lnTo>
                  <a:lnTo>
                    <a:pt x="673480" y="1521339"/>
                  </a:lnTo>
                  <a:lnTo>
                    <a:pt x="620013" y="1600168"/>
                  </a:lnTo>
                  <a:lnTo>
                    <a:pt x="568705" y="1680686"/>
                  </a:lnTo>
                  <a:lnTo>
                    <a:pt x="519175" y="1761775"/>
                  </a:lnTo>
                  <a:lnTo>
                    <a:pt x="471931" y="1844541"/>
                  </a:lnTo>
                  <a:lnTo>
                    <a:pt x="426846" y="1928450"/>
                  </a:lnTo>
                  <a:lnTo>
                    <a:pt x="384047" y="2013477"/>
                  </a:lnTo>
                  <a:lnTo>
                    <a:pt x="342899" y="2099062"/>
                  </a:lnTo>
                  <a:lnTo>
                    <a:pt x="304672" y="2186336"/>
                  </a:lnTo>
                  <a:lnTo>
                    <a:pt x="268096" y="2274182"/>
                  </a:lnTo>
                  <a:lnTo>
                    <a:pt x="233679" y="2363146"/>
                  </a:lnTo>
                  <a:lnTo>
                    <a:pt x="202183" y="2452668"/>
                  </a:lnTo>
                  <a:lnTo>
                    <a:pt x="172338" y="2543333"/>
                  </a:lnTo>
                  <a:lnTo>
                    <a:pt x="144779" y="2634551"/>
                  </a:lnTo>
                  <a:lnTo>
                    <a:pt x="120014" y="2726333"/>
                  </a:lnTo>
                  <a:lnTo>
                    <a:pt x="97408" y="2818676"/>
                  </a:lnTo>
                  <a:lnTo>
                    <a:pt x="77215" y="2911584"/>
                  </a:lnTo>
                  <a:lnTo>
                    <a:pt x="59181" y="3005058"/>
                  </a:lnTo>
                  <a:lnTo>
                    <a:pt x="43433" y="3099093"/>
                  </a:lnTo>
                  <a:lnTo>
                    <a:pt x="29844" y="3193128"/>
                  </a:lnTo>
                  <a:lnTo>
                    <a:pt x="19176" y="3287722"/>
                  </a:lnTo>
                  <a:lnTo>
                    <a:pt x="10667" y="3382322"/>
                  </a:lnTo>
                  <a:lnTo>
                    <a:pt x="5079" y="3477483"/>
                  </a:lnTo>
                  <a:lnTo>
                    <a:pt x="1142" y="3572644"/>
                  </a:lnTo>
                  <a:lnTo>
                    <a:pt x="0" y="3667804"/>
                  </a:lnTo>
                  <a:lnTo>
                    <a:pt x="1142" y="3762965"/>
                  </a:lnTo>
                  <a:lnTo>
                    <a:pt x="3519" y="3820418"/>
                  </a:lnTo>
                  <a:lnTo>
                    <a:pt x="2945980" y="3820418"/>
                  </a:lnTo>
                  <a:lnTo>
                    <a:pt x="294598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82120" y="3409461"/>
            <a:ext cx="9980295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conclusion,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leveraging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AI</a:t>
            </a:r>
            <a:r>
              <a:rPr sz="2400" b="1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strategies</a:t>
            </a:r>
            <a:r>
              <a:rPr sz="2400" b="1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85" dirty="0">
                <a:solidFill>
                  <a:srgbClr val="262425"/>
                </a:solidFill>
                <a:latin typeface="Trebuchet MS"/>
                <a:cs typeface="Trebuchet MS"/>
              </a:rPr>
              <a:t>cloud</a:t>
            </a:r>
            <a:r>
              <a:rPr sz="2400" b="1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70" dirty="0">
                <a:solidFill>
                  <a:srgbClr val="262425"/>
                </a:solidFill>
                <a:latin typeface="Trebuchet MS"/>
                <a:cs typeface="Trebuchet MS"/>
              </a:rPr>
              <a:t>cost</a:t>
            </a:r>
            <a:r>
              <a:rPr sz="2400" b="1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optimization</a:t>
            </a:r>
            <a:r>
              <a:rPr sz="2400" b="1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 marR="849630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server</a:t>
            </a:r>
            <a:r>
              <a:rPr sz="2400" b="1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health</a:t>
            </a:r>
            <a:r>
              <a:rPr sz="2400" b="1" spc="-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90" dirty="0">
                <a:solidFill>
                  <a:srgbClr val="262425"/>
                </a:solidFill>
                <a:latin typeface="Trebuchet MS"/>
                <a:cs typeface="Trebuchet MS"/>
              </a:rPr>
              <a:t>management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is essential</a:t>
            </a:r>
            <a:r>
              <a:rPr sz="24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400" spc="-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maximizing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effciency.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Embracing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AI-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driven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solutions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enables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organizations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achieve</a:t>
            </a:r>
            <a:endParaRPr sz="2400">
              <a:latin typeface="Trebuchet MS"/>
              <a:cs typeface="Trebuchet MS"/>
            </a:endParaRPr>
          </a:p>
          <a:p>
            <a:pPr marL="12700" marR="320675">
              <a:lnSpc>
                <a:spcPts val="2850"/>
              </a:lnSpc>
              <a:spcBef>
                <a:spcPts val="75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substantial</a:t>
            </a:r>
            <a:r>
              <a:rPr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65" dirty="0">
                <a:solidFill>
                  <a:srgbClr val="262425"/>
                </a:solidFill>
                <a:latin typeface="Trebuchet MS"/>
                <a:cs typeface="Trebuchet MS"/>
              </a:rPr>
              <a:t>cost</a:t>
            </a:r>
            <a:r>
              <a:rPr sz="2400" b="1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85" dirty="0">
                <a:solidFill>
                  <a:srgbClr val="262425"/>
                </a:solidFill>
                <a:latin typeface="Trebuchet MS"/>
                <a:cs typeface="Trebuchet MS"/>
              </a:rPr>
              <a:t>savings</a:t>
            </a:r>
            <a:r>
              <a:rPr sz="2400" b="1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maintain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reliable</a:t>
            </a:r>
            <a:r>
              <a:rPr sz="2400" b="1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performance</a:t>
            </a:r>
            <a:r>
              <a:rPr sz="2400" b="1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cloud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environments.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2120" y="1695488"/>
            <a:ext cx="69945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555" dirty="0"/>
              <a:t>CONCLUSION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6144" y="2620918"/>
            <a:ext cx="8054975" cy="3552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100"/>
              </a:spcBef>
            </a:pPr>
            <a:r>
              <a:rPr sz="5750" spc="-25" dirty="0">
                <a:solidFill>
                  <a:srgbClr val="262425"/>
                </a:solidFill>
                <a:latin typeface="Microsoft Sans Serif"/>
                <a:cs typeface="Microsoft Sans Serif"/>
              </a:rPr>
              <a:t>AI </a:t>
            </a:r>
            <a:r>
              <a:rPr sz="5750" spc="-80" dirty="0">
                <a:solidFill>
                  <a:srgbClr val="262425"/>
                </a:solidFill>
                <a:latin typeface="Microsoft Sans Serif"/>
                <a:cs typeface="Microsoft Sans Serif"/>
              </a:rPr>
              <a:t>Strategies</a:t>
            </a:r>
            <a:r>
              <a:rPr sz="5750" spc="-21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750" spc="170" dirty="0">
                <a:solidFill>
                  <a:srgbClr val="262425"/>
                </a:solidFill>
                <a:latin typeface="Microsoft Sans Serif"/>
                <a:cs typeface="Microsoft Sans Serif"/>
              </a:rPr>
              <a:t>for</a:t>
            </a:r>
            <a:r>
              <a:rPr sz="5750" spc="-21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750" dirty="0">
                <a:solidFill>
                  <a:srgbClr val="262425"/>
                </a:solidFill>
                <a:latin typeface="Microsoft Sans Serif"/>
                <a:cs typeface="Microsoft Sans Serif"/>
              </a:rPr>
              <a:t>Cloud</a:t>
            </a:r>
            <a:r>
              <a:rPr sz="5750" spc="-21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750" spc="-20" dirty="0">
                <a:solidFill>
                  <a:srgbClr val="262425"/>
                </a:solidFill>
                <a:latin typeface="Microsoft Sans Serif"/>
                <a:cs typeface="Microsoft Sans Serif"/>
              </a:rPr>
              <a:t>Cost </a:t>
            </a:r>
            <a:r>
              <a:rPr sz="5750" spc="95" dirty="0">
                <a:solidFill>
                  <a:srgbClr val="262425"/>
                </a:solidFill>
                <a:latin typeface="Microsoft Sans Serif"/>
                <a:cs typeface="Microsoft Sans Serif"/>
              </a:rPr>
              <a:t>Optimization</a:t>
            </a:r>
            <a:r>
              <a:rPr sz="5750" spc="-13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750" dirty="0">
                <a:solidFill>
                  <a:srgbClr val="262425"/>
                </a:solidFill>
                <a:latin typeface="Microsoft Sans Serif"/>
                <a:cs typeface="Microsoft Sans Serif"/>
              </a:rPr>
              <a:t>and</a:t>
            </a:r>
            <a:r>
              <a:rPr sz="5750" spc="-13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750" spc="-10" dirty="0">
                <a:solidFill>
                  <a:srgbClr val="262425"/>
                </a:solidFill>
                <a:latin typeface="Microsoft Sans Serif"/>
                <a:cs typeface="Microsoft Sans Serif"/>
              </a:rPr>
              <a:t>Server </a:t>
            </a:r>
            <a:r>
              <a:rPr sz="5750" spc="120" dirty="0">
                <a:solidFill>
                  <a:srgbClr val="262425"/>
                </a:solidFill>
                <a:latin typeface="Microsoft Sans Serif"/>
                <a:cs typeface="Microsoft Sans Serif"/>
              </a:rPr>
              <a:t>Health</a:t>
            </a:r>
            <a:r>
              <a:rPr sz="5750" spc="-14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750" spc="-10" dirty="0">
                <a:solidFill>
                  <a:srgbClr val="262425"/>
                </a:solidFill>
                <a:latin typeface="Microsoft Sans Serif"/>
                <a:cs typeface="Microsoft Sans Serif"/>
              </a:rPr>
              <a:t>Management</a:t>
            </a:r>
            <a:endParaRPr sz="5750" dirty="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-9359"/>
            <a:ext cx="5782310" cy="5858510"/>
            <a:chOff x="-9359" y="-9359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7"/>
                  </a:lnTo>
                  <a:lnTo>
                    <a:pt x="5684291" y="335864"/>
                  </a:lnTo>
                  <a:lnTo>
                    <a:pt x="5633897" y="521614"/>
                  </a:lnTo>
                  <a:lnTo>
                    <a:pt x="5579173" y="705929"/>
                  </a:lnTo>
                  <a:lnTo>
                    <a:pt x="5518695" y="888809"/>
                  </a:lnTo>
                  <a:lnTo>
                    <a:pt x="5454624" y="1069530"/>
                  </a:lnTo>
                  <a:lnTo>
                    <a:pt x="5385498" y="1249527"/>
                  </a:lnTo>
                  <a:lnTo>
                    <a:pt x="5312054" y="1426654"/>
                  </a:lnTo>
                  <a:lnTo>
                    <a:pt x="5233580" y="1603044"/>
                  </a:lnTo>
                  <a:lnTo>
                    <a:pt x="5151500" y="1776564"/>
                  </a:lnTo>
                  <a:lnTo>
                    <a:pt x="5064378" y="1947925"/>
                  </a:lnTo>
                  <a:lnTo>
                    <a:pt x="4972938" y="2117127"/>
                  </a:lnTo>
                  <a:lnTo>
                    <a:pt x="4877904" y="2284158"/>
                  </a:lnTo>
                  <a:lnTo>
                    <a:pt x="4777828" y="2449042"/>
                  </a:lnTo>
                  <a:lnTo>
                    <a:pt x="4674145" y="2610319"/>
                  </a:lnTo>
                  <a:lnTo>
                    <a:pt x="4566868" y="2770161"/>
                  </a:lnTo>
                  <a:lnTo>
                    <a:pt x="4454550" y="2926397"/>
                  </a:lnTo>
                  <a:lnTo>
                    <a:pt x="4338624" y="3079762"/>
                  </a:lnTo>
                  <a:lnTo>
                    <a:pt x="4219104" y="3230232"/>
                  </a:lnTo>
                  <a:lnTo>
                    <a:pt x="4095991" y="3377831"/>
                  </a:lnTo>
                  <a:lnTo>
                    <a:pt x="3968546" y="3522547"/>
                  </a:lnTo>
                  <a:lnTo>
                    <a:pt x="3838231" y="3662946"/>
                  </a:lnTo>
                  <a:lnTo>
                    <a:pt x="3703586" y="3801185"/>
                  </a:lnTo>
                  <a:lnTo>
                    <a:pt x="3566070" y="3935107"/>
                  </a:lnTo>
                  <a:lnTo>
                    <a:pt x="3424948" y="4066146"/>
                  </a:lnTo>
                  <a:lnTo>
                    <a:pt x="3280955" y="4192866"/>
                  </a:lnTo>
                  <a:lnTo>
                    <a:pt x="3133356" y="4316704"/>
                  </a:lnTo>
                  <a:lnTo>
                    <a:pt x="2982874" y="4436224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5"/>
                  </a:lnTo>
                  <a:lnTo>
                    <a:pt x="2351442" y="4875428"/>
                  </a:lnTo>
                  <a:lnTo>
                    <a:pt x="2187282" y="4974780"/>
                  </a:lnTo>
                  <a:lnTo>
                    <a:pt x="2020239" y="5070538"/>
                  </a:lnTo>
                  <a:lnTo>
                    <a:pt x="1851050" y="5161978"/>
                  </a:lnTo>
                  <a:lnTo>
                    <a:pt x="1679689" y="5248376"/>
                  </a:lnTo>
                  <a:lnTo>
                    <a:pt x="1505445" y="5331180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5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4" y="2848635"/>
                  </a:lnTo>
                  <a:lnTo>
                    <a:pt x="342652" y="2798952"/>
                  </a:lnTo>
                  <a:lnTo>
                    <a:pt x="452814" y="2747111"/>
                  </a:lnTo>
                  <a:lnTo>
                    <a:pt x="561533" y="2691675"/>
                  </a:lnTo>
                  <a:lnTo>
                    <a:pt x="668813" y="2634081"/>
                  </a:lnTo>
                  <a:lnTo>
                    <a:pt x="773931" y="2573604"/>
                  </a:lnTo>
                  <a:lnTo>
                    <a:pt x="878329" y="2510967"/>
                  </a:lnTo>
                  <a:lnTo>
                    <a:pt x="980569" y="2445448"/>
                  </a:lnTo>
                  <a:lnTo>
                    <a:pt x="1081370" y="2377046"/>
                  </a:lnTo>
                  <a:lnTo>
                    <a:pt x="1180009" y="2305761"/>
                  </a:lnTo>
                  <a:lnTo>
                    <a:pt x="1277213" y="2233040"/>
                  </a:lnTo>
                  <a:lnTo>
                    <a:pt x="1372971" y="2157450"/>
                  </a:lnTo>
                  <a:lnTo>
                    <a:pt x="1465846" y="2078964"/>
                  </a:lnTo>
                  <a:lnTo>
                    <a:pt x="1557286" y="1998319"/>
                  </a:lnTo>
                  <a:lnTo>
                    <a:pt x="1646567" y="1915528"/>
                  </a:lnTo>
                  <a:lnTo>
                    <a:pt x="1733689" y="1830565"/>
                  </a:lnTo>
                  <a:lnTo>
                    <a:pt x="1818639" y="1743443"/>
                  </a:lnTo>
                  <a:lnTo>
                    <a:pt x="1901443" y="1654162"/>
                  </a:lnTo>
                  <a:lnTo>
                    <a:pt x="1982088" y="1563446"/>
                  </a:lnTo>
                  <a:lnTo>
                    <a:pt x="2059838" y="1469847"/>
                  </a:lnTo>
                  <a:lnTo>
                    <a:pt x="2135441" y="1374813"/>
                  </a:lnTo>
                  <a:lnTo>
                    <a:pt x="2208885" y="1277607"/>
                  </a:lnTo>
                  <a:lnTo>
                    <a:pt x="2279446" y="1178255"/>
                  </a:lnTo>
                  <a:lnTo>
                    <a:pt x="2347836" y="1077455"/>
                  </a:lnTo>
                  <a:lnTo>
                    <a:pt x="2413368" y="975207"/>
                  </a:lnTo>
                  <a:lnTo>
                    <a:pt x="2476715" y="870813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1" y="549694"/>
                  </a:lnTo>
                  <a:lnTo>
                    <a:pt x="2702077" y="439534"/>
                  </a:lnTo>
                  <a:lnTo>
                    <a:pt x="2751035" y="328650"/>
                  </a:lnTo>
                  <a:lnTo>
                    <a:pt x="2797835" y="216331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66" y="-8863"/>
            <a:ext cx="18288125" cy="10287356"/>
            <a:chOff x="0" y="0"/>
            <a:chExt cx="18288125" cy="10287356"/>
          </a:xfrm>
        </p:grpSpPr>
        <p:sp>
          <p:nvSpPr>
            <p:cNvPr id="4" name="object 4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9966" y="0"/>
              <a:ext cx="4114165" cy="10287000"/>
            </a:xfrm>
            <a:custGeom>
              <a:avLst/>
              <a:gdLst/>
              <a:ahLst/>
              <a:cxnLst/>
              <a:rect l="l" t="t" r="r" b="b"/>
              <a:pathLst>
                <a:path w="4114165" h="10287000">
                  <a:moveTo>
                    <a:pt x="3237769" y="0"/>
                  </a:moveTo>
                  <a:lnTo>
                    <a:pt x="3337771" y="196532"/>
                  </a:lnTo>
                  <a:lnTo>
                    <a:pt x="3420575" y="370763"/>
                  </a:lnTo>
                  <a:lnTo>
                    <a:pt x="3498337" y="546455"/>
                  </a:lnTo>
                  <a:lnTo>
                    <a:pt x="3572492" y="723569"/>
                  </a:lnTo>
                  <a:lnTo>
                    <a:pt x="3641606" y="903566"/>
                  </a:lnTo>
                  <a:lnTo>
                    <a:pt x="3705690" y="1084287"/>
                  </a:lnTo>
                  <a:lnTo>
                    <a:pt x="3765443" y="1267167"/>
                  </a:lnTo>
                  <a:lnTo>
                    <a:pt x="3820891" y="1451483"/>
                  </a:lnTo>
                  <a:lnTo>
                    <a:pt x="3871285" y="1637245"/>
                  </a:lnTo>
                  <a:lnTo>
                    <a:pt x="3917373" y="1823720"/>
                  </a:lnTo>
                  <a:lnTo>
                    <a:pt x="3958407" y="2011641"/>
                  </a:lnTo>
                  <a:lnTo>
                    <a:pt x="3994411" y="2200274"/>
                  </a:lnTo>
                  <a:lnTo>
                    <a:pt x="4026085" y="2390355"/>
                  </a:lnTo>
                  <a:lnTo>
                    <a:pt x="4052730" y="2580436"/>
                  </a:lnTo>
                  <a:lnTo>
                    <a:pt x="4075044" y="2771228"/>
                  </a:lnTo>
                  <a:lnTo>
                    <a:pt x="4091605" y="2962744"/>
                  </a:lnTo>
                  <a:lnTo>
                    <a:pt x="4103847" y="3154984"/>
                  </a:lnTo>
                  <a:lnTo>
                    <a:pt x="4111772" y="3347224"/>
                  </a:lnTo>
                  <a:lnTo>
                    <a:pt x="4113931" y="3539464"/>
                  </a:lnTo>
                  <a:lnTo>
                    <a:pt x="4111772" y="3731704"/>
                  </a:lnTo>
                  <a:lnTo>
                    <a:pt x="4103847" y="3923944"/>
                  </a:lnTo>
                  <a:lnTo>
                    <a:pt x="4092328" y="4116184"/>
                  </a:lnTo>
                  <a:lnTo>
                    <a:pt x="4075044" y="4307700"/>
                  </a:lnTo>
                  <a:lnTo>
                    <a:pt x="4053441" y="4498504"/>
                  </a:lnTo>
                  <a:lnTo>
                    <a:pt x="4026085" y="4688585"/>
                  </a:lnTo>
                  <a:lnTo>
                    <a:pt x="3995135" y="4878654"/>
                  </a:lnTo>
                  <a:lnTo>
                    <a:pt x="3958407" y="5067299"/>
                  </a:lnTo>
                  <a:lnTo>
                    <a:pt x="3917373" y="5255208"/>
                  </a:lnTo>
                  <a:lnTo>
                    <a:pt x="3871285" y="5441695"/>
                  </a:lnTo>
                  <a:lnTo>
                    <a:pt x="3820891" y="5627445"/>
                  </a:lnTo>
                  <a:lnTo>
                    <a:pt x="3766167" y="5811773"/>
                  </a:lnTo>
                  <a:lnTo>
                    <a:pt x="3705690" y="5994653"/>
                  </a:lnTo>
                  <a:lnTo>
                    <a:pt x="3641606" y="6175362"/>
                  </a:lnTo>
                  <a:lnTo>
                    <a:pt x="3572492" y="6355359"/>
                  </a:lnTo>
                  <a:lnTo>
                    <a:pt x="3499048" y="6532485"/>
                  </a:lnTo>
                  <a:lnTo>
                    <a:pt x="3420575" y="6708888"/>
                  </a:lnTo>
                  <a:lnTo>
                    <a:pt x="3338495" y="6882409"/>
                  </a:lnTo>
                  <a:lnTo>
                    <a:pt x="3251373" y="7053757"/>
                  </a:lnTo>
                  <a:lnTo>
                    <a:pt x="3159933" y="7222959"/>
                  </a:lnTo>
                  <a:lnTo>
                    <a:pt x="3064899" y="7390002"/>
                  </a:lnTo>
                  <a:lnTo>
                    <a:pt x="2964823" y="7554874"/>
                  </a:lnTo>
                  <a:lnTo>
                    <a:pt x="2861140" y="7716151"/>
                  </a:lnTo>
                  <a:lnTo>
                    <a:pt x="2753863" y="7875993"/>
                  </a:lnTo>
                  <a:lnTo>
                    <a:pt x="2641544" y="8032241"/>
                  </a:lnTo>
                  <a:lnTo>
                    <a:pt x="2525618" y="8185594"/>
                  </a:lnTo>
                  <a:lnTo>
                    <a:pt x="2406099" y="8336076"/>
                  </a:lnTo>
                  <a:lnTo>
                    <a:pt x="2282985" y="8483675"/>
                  </a:lnTo>
                  <a:lnTo>
                    <a:pt x="2155540" y="8628392"/>
                  </a:lnTo>
                  <a:lnTo>
                    <a:pt x="2025226" y="8768790"/>
                  </a:lnTo>
                  <a:lnTo>
                    <a:pt x="1890580" y="8907030"/>
                  </a:lnTo>
                  <a:lnTo>
                    <a:pt x="1753065" y="9040949"/>
                  </a:lnTo>
                  <a:lnTo>
                    <a:pt x="1611942" y="9171986"/>
                  </a:lnTo>
                  <a:lnTo>
                    <a:pt x="1467950" y="9298704"/>
                  </a:lnTo>
                  <a:lnTo>
                    <a:pt x="1320350" y="9422544"/>
                  </a:lnTo>
                  <a:lnTo>
                    <a:pt x="1169868" y="9542063"/>
                  </a:lnTo>
                  <a:lnTo>
                    <a:pt x="1016503" y="9657985"/>
                  </a:lnTo>
                  <a:lnTo>
                    <a:pt x="859544" y="9769581"/>
                  </a:lnTo>
                  <a:lnTo>
                    <a:pt x="700438" y="9877580"/>
                  </a:lnTo>
                  <a:lnTo>
                    <a:pt x="538437" y="9981259"/>
                  </a:lnTo>
                  <a:lnTo>
                    <a:pt x="374277" y="10080621"/>
                  </a:lnTo>
                  <a:lnTo>
                    <a:pt x="207234" y="10176378"/>
                  </a:lnTo>
                  <a:lnTo>
                    <a:pt x="38038" y="10267818"/>
                  </a:lnTo>
                  <a:lnTo>
                    <a:pt x="0" y="10286997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8" y="7412316"/>
                  </a:lnTo>
                  <a:lnTo>
                    <a:pt x="534888" y="7339596"/>
                  </a:lnTo>
                  <a:lnTo>
                    <a:pt x="630643" y="7264006"/>
                  </a:lnTo>
                  <a:lnTo>
                    <a:pt x="723527" y="7185520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4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9"/>
                  </a:lnTo>
                  <a:lnTo>
                    <a:pt x="1794878" y="5872251"/>
                  </a:lnTo>
                  <a:lnTo>
                    <a:pt x="1852472" y="5764974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900"/>
                  </a:lnTo>
                  <a:lnTo>
                    <a:pt x="2099436" y="5209133"/>
                  </a:lnTo>
                  <a:lnTo>
                    <a:pt x="2139759" y="5094655"/>
                  </a:lnTo>
                  <a:lnTo>
                    <a:pt x="2177910" y="4978730"/>
                  </a:lnTo>
                  <a:lnTo>
                    <a:pt x="2213190" y="4862093"/>
                  </a:lnTo>
                  <a:lnTo>
                    <a:pt x="2244877" y="4744732"/>
                  </a:lnTo>
                  <a:lnTo>
                    <a:pt x="2273680" y="4626660"/>
                  </a:lnTo>
                  <a:lnTo>
                    <a:pt x="2299588" y="4507864"/>
                  </a:lnTo>
                  <a:lnTo>
                    <a:pt x="2322639" y="4388345"/>
                  </a:lnTo>
                  <a:lnTo>
                    <a:pt x="2342794" y="4268101"/>
                  </a:lnTo>
                  <a:lnTo>
                    <a:pt x="2360078" y="4147858"/>
                  </a:lnTo>
                  <a:lnTo>
                    <a:pt x="2373756" y="4026903"/>
                  </a:lnTo>
                  <a:lnTo>
                    <a:pt x="2384551" y="3905948"/>
                  </a:lnTo>
                  <a:lnTo>
                    <a:pt x="2391752" y="3784269"/>
                  </a:lnTo>
                  <a:lnTo>
                    <a:pt x="2396794" y="3662591"/>
                  </a:lnTo>
                  <a:lnTo>
                    <a:pt x="2398242" y="3540912"/>
                  </a:lnTo>
                  <a:lnTo>
                    <a:pt x="2398953" y="3540912"/>
                  </a:lnTo>
                  <a:lnTo>
                    <a:pt x="2397505" y="3419233"/>
                  </a:lnTo>
                  <a:lnTo>
                    <a:pt x="2392476" y="3297542"/>
                  </a:lnTo>
                  <a:lnTo>
                    <a:pt x="2385275" y="3175876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10"/>
                  </a:lnTo>
                  <a:lnTo>
                    <a:pt x="2323350" y="2693479"/>
                  </a:lnTo>
                  <a:lnTo>
                    <a:pt x="2300312" y="2573959"/>
                  </a:lnTo>
                  <a:lnTo>
                    <a:pt x="2274392" y="2455151"/>
                  </a:lnTo>
                  <a:lnTo>
                    <a:pt x="2245588" y="2337079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6"/>
                  </a:lnTo>
                  <a:lnTo>
                    <a:pt x="2100160" y="1872678"/>
                  </a:lnTo>
                  <a:lnTo>
                    <a:pt x="2056231" y="1758911"/>
                  </a:lnTo>
                  <a:lnTo>
                    <a:pt x="2009431" y="1646605"/>
                  </a:lnTo>
                  <a:lnTo>
                    <a:pt x="1960473" y="1534998"/>
                  </a:lnTo>
                  <a:lnTo>
                    <a:pt x="1907920" y="1425562"/>
                  </a:lnTo>
                  <a:lnTo>
                    <a:pt x="1853196" y="1316850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2" y="796290"/>
                  </a:lnTo>
                  <a:lnTo>
                    <a:pt x="1467281" y="697649"/>
                  </a:lnTo>
                  <a:lnTo>
                    <a:pt x="1393837" y="600456"/>
                  </a:lnTo>
                  <a:lnTo>
                    <a:pt x="1318234" y="505409"/>
                  </a:lnTo>
                  <a:lnTo>
                    <a:pt x="1239762" y="411810"/>
                  </a:lnTo>
                  <a:lnTo>
                    <a:pt x="1159842" y="320370"/>
                  </a:lnTo>
                  <a:lnTo>
                    <a:pt x="1077043" y="231089"/>
                  </a:lnTo>
                  <a:lnTo>
                    <a:pt x="992083" y="143967"/>
                  </a:lnTo>
                  <a:lnTo>
                    <a:pt x="904963" y="59017"/>
                  </a:lnTo>
                  <a:lnTo>
                    <a:pt x="841333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6195" y="6161761"/>
              <a:ext cx="2741930" cy="4125595"/>
            </a:xfrm>
            <a:custGeom>
              <a:avLst/>
              <a:gdLst/>
              <a:ahLst/>
              <a:cxnLst/>
              <a:rect l="l" t="t" r="r" b="b"/>
              <a:pathLst>
                <a:path w="2741930" h="4125595">
                  <a:moveTo>
                    <a:pt x="761" y="2414142"/>
                  </a:moveTo>
                  <a:lnTo>
                    <a:pt x="4317" y="2288146"/>
                  </a:lnTo>
                  <a:lnTo>
                    <a:pt x="13715" y="2162149"/>
                  </a:lnTo>
                  <a:lnTo>
                    <a:pt x="30225" y="2036863"/>
                  </a:lnTo>
                  <a:lnTo>
                    <a:pt x="53339" y="1912302"/>
                  </a:lnTo>
                  <a:lnTo>
                    <a:pt x="82803" y="1789188"/>
                  </a:lnTo>
                  <a:lnTo>
                    <a:pt x="118871" y="1668233"/>
                  </a:lnTo>
                  <a:lnTo>
                    <a:pt x="160654" y="1549425"/>
                  </a:lnTo>
                  <a:lnTo>
                    <a:pt x="208787" y="1432788"/>
                  </a:lnTo>
                  <a:lnTo>
                    <a:pt x="263524" y="1318310"/>
                  </a:lnTo>
                  <a:lnTo>
                    <a:pt x="324103" y="1207427"/>
                  </a:lnTo>
                  <a:lnTo>
                    <a:pt x="389508" y="1099426"/>
                  </a:lnTo>
                  <a:lnTo>
                    <a:pt x="461517" y="995756"/>
                  </a:lnTo>
                  <a:lnTo>
                    <a:pt x="538606" y="894956"/>
                  </a:lnTo>
                  <a:lnTo>
                    <a:pt x="620648" y="799198"/>
                  </a:lnTo>
                  <a:lnTo>
                    <a:pt x="707135" y="707034"/>
                  </a:lnTo>
                  <a:lnTo>
                    <a:pt x="799210" y="620636"/>
                  </a:lnTo>
                  <a:lnTo>
                    <a:pt x="894968" y="538556"/>
                  </a:lnTo>
                  <a:lnTo>
                    <a:pt x="995044" y="461517"/>
                  </a:lnTo>
                  <a:lnTo>
                    <a:pt x="1099438" y="389521"/>
                  </a:lnTo>
                  <a:lnTo>
                    <a:pt x="1207515" y="324002"/>
                  </a:lnTo>
                  <a:lnTo>
                    <a:pt x="1318386" y="263524"/>
                  </a:lnTo>
                  <a:lnTo>
                    <a:pt x="1432178" y="208800"/>
                  </a:lnTo>
                  <a:lnTo>
                    <a:pt x="1548764" y="160566"/>
                  </a:lnTo>
                  <a:lnTo>
                    <a:pt x="1668271" y="118084"/>
                  </a:lnTo>
                  <a:lnTo>
                    <a:pt x="1789175" y="82080"/>
                  </a:lnTo>
                  <a:lnTo>
                    <a:pt x="1912365" y="52565"/>
                  </a:lnTo>
                  <a:lnTo>
                    <a:pt x="2036190" y="29527"/>
                  </a:lnTo>
                  <a:lnTo>
                    <a:pt x="2162174" y="12966"/>
                  </a:lnTo>
                  <a:lnTo>
                    <a:pt x="2288158" y="3606"/>
                  </a:lnTo>
                  <a:lnTo>
                    <a:pt x="2414142" y="0"/>
                  </a:lnTo>
                  <a:lnTo>
                    <a:pt x="2540126" y="3606"/>
                  </a:lnTo>
                  <a:lnTo>
                    <a:pt x="2666237" y="12966"/>
                  </a:lnTo>
                  <a:lnTo>
                    <a:pt x="2741853" y="22967"/>
                  </a:lnTo>
                </a:path>
                <a:path w="2741930" h="4125595">
                  <a:moveTo>
                    <a:pt x="712106" y="4125237"/>
                  </a:moveTo>
                  <a:lnTo>
                    <a:pt x="620648" y="4029094"/>
                  </a:lnTo>
                  <a:lnTo>
                    <a:pt x="538606" y="3933338"/>
                  </a:lnTo>
                  <a:lnTo>
                    <a:pt x="461517" y="3832537"/>
                  </a:lnTo>
                  <a:lnTo>
                    <a:pt x="389508" y="3728858"/>
                  </a:lnTo>
                  <a:lnTo>
                    <a:pt x="324103" y="3620858"/>
                  </a:lnTo>
                  <a:lnTo>
                    <a:pt x="263524" y="3509976"/>
                  </a:lnTo>
                  <a:lnTo>
                    <a:pt x="208787" y="3395498"/>
                  </a:lnTo>
                  <a:lnTo>
                    <a:pt x="160654" y="3278861"/>
                  </a:lnTo>
                  <a:lnTo>
                    <a:pt x="118109" y="3160062"/>
                  </a:lnTo>
                  <a:lnTo>
                    <a:pt x="82168" y="3039099"/>
                  </a:lnTo>
                  <a:lnTo>
                    <a:pt x="52577" y="2915983"/>
                  </a:lnTo>
                  <a:lnTo>
                    <a:pt x="29590" y="2791421"/>
                  </a:lnTo>
                  <a:lnTo>
                    <a:pt x="12953" y="2666148"/>
                  </a:lnTo>
                  <a:lnTo>
                    <a:pt x="3682" y="2540139"/>
                  </a:lnTo>
                  <a:lnTo>
                    <a:pt x="0" y="2414142"/>
                  </a:lnTo>
                  <a:lnTo>
                    <a:pt x="761" y="2414142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67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35" y="0"/>
                  </a:lnTo>
                  <a:lnTo>
                    <a:pt x="876935" y="876922"/>
                  </a:lnTo>
                  <a:lnTo>
                    <a:pt x="438467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75220" y="5595124"/>
              <a:ext cx="1913889" cy="692150"/>
            </a:xfrm>
            <a:custGeom>
              <a:avLst/>
              <a:gdLst/>
              <a:ahLst/>
              <a:cxnLst/>
              <a:rect l="l" t="t" r="r" b="b"/>
              <a:pathLst>
                <a:path w="1913890" h="692150">
                  <a:moveTo>
                    <a:pt x="685685" y="292430"/>
                  </a:moveTo>
                  <a:lnTo>
                    <a:pt x="664476" y="214007"/>
                  </a:lnTo>
                  <a:lnTo>
                    <a:pt x="644766" y="173647"/>
                  </a:lnTo>
                  <a:lnTo>
                    <a:pt x="619734" y="136004"/>
                  </a:lnTo>
                  <a:lnTo>
                    <a:pt x="589508" y="101523"/>
                  </a:lnTo>
                  <a:lnTo>
                    <a:pt x="547751" y="65874"/>
                  </a:lnTo>
                  <a:lnTo>
                    <a:pt x="501637" y="37731"/>
                  </a:lnTo>
                  <a:lnTo>
                    <a:pt x="460641" y="20891"/>
                  </a:lnTo>
                  <a:lnTo>
                    <a:pt x="451993" y="17335"/>
                  </a:lnTo>
                  <a:lnTo>
                    <a:pt x="399656" y="4914"/>
                  </a:lnTo>
                  <a:lnTo>
                    <a:pt x="345452" y="723"/>
                  </a:lnTo>
                  <a:lnTo>
                    <a:pt x="290842" y="4914"/>
                  </a:lnTo>
                  <a:lnTo>
                    <a:pt x="238188" y="17335"/>
                  </a:lnTo>
                  <a:lnTo>
                    <a:pt x="188455" y="37731"/>
                  </a:lnTo>
                  <a:lnTo>
                    <a:pt x="142544" y="65874"/>
                  </a:lnTo>
                  <a:lnTo>
                    <a:pt x="101396" y="101523"/>
                  </a:lnTo>
                  <a:lnTo>
                    <a:pt x="65417" y="143281"/>
                  </a:lnTo>
                  <a:lnTo>
                    <a:pt x="37058" y="189395"/>
                  </a:lnTo>
                  <a:lnTo>
                    <a:pt x="16548" y="239039"/>
                  </a:lnTo>
                  <a:lnTo>
                    <a:pt x="4089" y="291376"/>
                  </a:lnTo>
                  <a:lnTo>
                    <a:pt x="114" y="342709"/>
                  </a:lnTo>
                  <a:lnTo>
                    <a:pt x="0" y="347027"/>
                  </a:lnTo>
                  <a:lnTo>
                    <a:pt x="3924" y="398919"/>
                  </a:lnTo>
                  <a:lnTo>
                    <a:pt x="15913" y="450519"/>
                  </a:lnTo>
                  <a:lnTo>
                    <a:pt x="35737" y="499668"/>
                  </a:lnTo>
                  <a:lnTo>
                    <a:pt x="63246" y="545731"/>
                  </a:lnTo>
                  <a:lnTo>
                    <a:pt x="96342" y="585749"/>
                  </a:lnTo>
                  <a:lnTo>
                    <a:pt x="134696" y="620242"/>
                  </a:lnTo>
                  <a:lnTo>
                    <a:pt x="177647" y="648792"/>
                  </a:lnTo>
                  <a:lnTo>
                    <a:pt x="224510" y="671004"/>
                  </a:lnTo>
                  <a:lnTo>
                    <a:pt x="225945" y="671728"/>
                  </a:lnTo>
                  <a:lnTo>
                    <a:pt x="232422" y="671728"/>
                  </a:lnTo>
                  <a:lnTo>
                    <a:pt x="235305" y="670293"/>
                  </a:lnTo>
                  <a:lnTo>
                    <a:pt x="237464" y="667410"/>
                  </a:lnTo>
                  <a:lnTo>
                    <a:pt x="238848" y="665340"/>
                  </a:lnTo>
                  <a:lnTo>
                    <a:pt x="238899" y="642213"/>
                  </a:lnTo>
                  <a:lnTo>
                    <a:pt x="238899" y="457174"/>
                  </a:lnTo>
                  <a:lnTo>
                    <a:pt x="234581" y="452145"/>
                  </a:lnTo>
                  <a:lnTo>
                    <a:pt x="136677" y="452145"/>
                  </a:lnTo>
                  <a:lnTo>
                    <a:pt x="136677" y="371500"/>
                  </a:lnTo>
                  <a:lnTo>
                    <a:pt x="233857" y="371500"/>
                  </a:lnTo>
                  <a:lnTo>
                    <a:pt x="238899" y="366458"/>
                  </a:lnTo>
                  <a:lnTo>
                    <a:pt x="239014" y="344868"/>
                  </a:lnTo>
                  <a:lnTo>
                    <a:pt x="246049" y="299656"/>
                  </a:lnTo>
                  <a:lnTo>
                    <a:pt x="266077" y="257556"/>
                  </a:lnTo>
                  <a:lnTo>
                    <a:pt x="296862" y="221297"/>
                  </a:lnTo>
                  <a:lnTo>
                    <a:pt x="336283" y="192887"/>
                  </a:lnTo>
                  <a:lnTo>
                    <a:pt x="382231" y="174371"/>
                  </a:lnTo>
                  <a:lnTo>
                    <a:pt x="432562" y="167754"/>
                  </a:lnTo>
                  <a:lnTo>
                    <a:pt x="480085" y="167754"/>
                  </a:lnTo>
                  <a:lnTo>
                    <a:pt x="480085" y="248399"/>
                  </a:lnTo>
                  <a:lnTo>
                    <a:pt x="432562" y="248399"/>
                  </a:lnTo>
                  <a:lnTo>
                    <a:pt x="409765" y="249885"/>
                  </a:lnTo>
                  <a:lnTo>
                    <a:pt x="370103" y="262051"/>
                  </a:lnTo>
                  <a:lnTo>
                    <a:pt x="339280" y="287667"/>
                  </a:lnTo>
                  <a:lnTo>
                    <a:pt x="321894" y="324294"/>
                  </a:lnTo>
                  <a:lnTo>
                    <a:pt x="319532" y="365747"/>
                  </a:lnTo>
                  <a:lnTo>
                    <a:pt x="324573" y="371500"/>
                  </a:lnTo>
                  <a:lnTo>
                    <a:pt x="379285" y="371500"/>
                  </a:lnTo>
                  <a:lnTo>
                    <a:pt x="385051" y="366458"/>
                  </a:lnTo>
                  <a:lnTo>
                    <a:pt x="385051" y="354228"/>
                  </a:lnTo>
                  <a:lnTo>
                    <a:pt x="380009" y="349186"/>
                  </a:lnTo>
                  <a:lnTo>
                    <a:pt x="341134" y="349186"/>
                  </a:lnTo>
                  <a:lnTo>
                    <a:pt x="341134" y="344868"/>
                  </a:lnTo>
                  <a:lnTo>
                    <a:pt x="349554" y="308838"/>
                  </a:lnTo>
                  <a:lnTo>
                    <a:pt x="371195" y="285013"/>
                  </a:lnTo>
                  <a:lnTo>
                    <a:pt x="400659" y="271868"/>
                  </a:lnTo>
                  <a:lnTo>
                    <a:pt x="432562" y="267830"/>
                  </a:lnTo>
                  <a:lnTo>
                    <a:pt x="495922" y="267830"/>
                  </a:lnTo>
                  <a:lnTo>
                    <a:pt x="500964" y="263512"/>
                  </a:lnTo>
                  <a:lnTo>
                    <a:pt x="500964" y="167754"/>
                  </a:lnTo>
                  <a:lnTo>
                    <a:pt x="500964" y="149034"/>
                  </a:lnTo>
                  <a:lnTo>
                    <a:pt x="496633" y="142557"/>
                  </a:lnTo>
                  <a:lnTo>
                    <a:pt x="432562" y="142557"/>
                  </a:lnTo>
                  <a:lnTo>
                    <a:pt x="392684" y="146494"/>
                  </a:lnTo>
                  <a:lnTo>
                    <a:pt x="353733" y="157937"/>
                  </a:lnTo>
                  <a:lnTo>
                    <a:pt x="316953" y="176263"/>
                  </a:lnTo>
                  <a:lnTo>
                    <a:pt x="283540" y="200875"/>
                  </a:lnTo>
                  <a:lnTo>
                    <a:pt x="255270" y="232041"/>
                  </a:lnTo>
                  <a:lnTo>
                    <a:pt x="234505" y="266649"/>
                  </a:lnTo>
                  <a:lnTo>
                    <a:pt x="221691" y="303834"/>
                  </a:lnTo>
                  <a:lnTo>
                    <a:pt x="217309" y="342709"/>
                  </a:lnTo>
                  <a:lnTo>
                    <a:pt x="217309" y="347027"/>
                  </a:lnTo>
                  <a:lnTo>
                    <a:pt x="120827" y="347027"/>
                  </a:lnTo>
                  <a:lnTo>
                    <a:pt x="115074" y="351345"/>
                  </a:lnTo>
                  <a:lnTo>
                    <a:pt x="115074" y="466547"/>
                  </a:lnTo>
                  <a:lnTo>
                    <a:pt x="120116" y="471576"/>
                  </a:lnTo>
                  <a:lnTo>
                    <a:pt x="217309" y="471576"/>
                  </a:lnTo>
                  <a:lnTo>
                    <a:pt x="217309" y="642213"/>
                  </a:lnTo>
                  <a:lnTo>
                    <a:pt x="174790" y="620458"/>
                  </a:lnTo>
                  <a:lnTo>
                    <a:pt x="136601" y="592912"/>
                  </a:lnTo>
                  <a:lnTo>
                    <a:pt x="103149" y="560273"/>
                  </a:lnTo>
                  <a:lnTo>
                    <a:pt x="74853" y="523227"/>
                  </a:lnTo>
                  <a:lnTo>
                    <a:pt x="52133" y="482473"/>
                  </a:lnTo>
                  <a:lnTo>
                    <a:pt x="35382" y="438696"/>
                  </a:lnTo>
                  <a:lnTo>
                    <a:pt x="25031" y="392595"/>
                  </a:lnTo>
                  <a:lnTo>
                    <a:pt x="21488" y="344868"/>
                  </a:lnTo>
                  <a:lnTo>
                    <a:pt x="24993" y="296913"/>
                  </a:lnTo>
                  <a:lnTo>
                    <a:pt x="35179" y="251167"/>
                  </a:lnTo>
                  <a:lnTo>
                    <a:pt x="51549" y="208127"/>
                  </a:lnTo>
                  <a:lnTo>
                    <a:pt x="73596" y="168300"/>
                  </a:lnTo>
                  <a:lnTo>
                    <a:pt x="100838" y="132168"/>
                  </a:lnTo>
                  <a:lnTo>
                    <a:pt x="132778" y="100228"/>
                  </a:lnTo>
                  <a:lnTo>
                    <a:pt x="168910" y="72986"/>
                  </a:lnTo>
                  <a:lnTo>
                    <a:pt x="208737" y="50939"/>
                  </a:lnTo>
                  <a:lnTo>
                    <a:pt x="251764" y="34569"/>
                  </a:lnTo>
                  <a:lnTo>
                    <a:pt x="297510" y="24396"/>
                  </a:lnTo>
                  <a:lnTo>
                    <a:pt x="345452" y="20891"/>
                  </a:lnTo>
                  <a:lnTo>
                    <a:pt x="393090" y="24422"/>
                  </a:lnTo>
                  <a:lnTo>
                    <a:pt x="438619" y="34696"/>
                  </a:lnTo>
                  <a:lnTo>
                    <a:pt x="481558" y="51181"/>
                  </a:lnTo>
                  <a:lnTo>
                    <a:pt x="521385" y="73355"/>
                  </a:lnTo>
                  <a:lnTo>
                    <a:pt x="557568" y="100723"/>
                  </a:lnTo>
                  <a:lnTo>
                    <a:pt x="589597" y="132753"/>
                  </a:lnTo>
                  <a:lnTo>
                    <a:pt x="616966" y="168935"/>
                  </a:lnTo>
                  <a:lnTo>
                    <a:pt x="639140" y="208762"/>
                  </a:lnTo>
                  <a:lnTo>
                    <a:pt x="655624" y="251701"/>
                  </a:lnTo>
                  <a:lnTo>
                    <a:pt x="665899" y="297230"/>
                  </a:lnTo>
                  <a:lnTo>
                    <a:pt x="669277" y="342709"/>
                  </a:lnTo>
                  <a:lnTo>
                    <a:pt x="669378" y="345592"/>
                  </a:lnTo>
                  <a:lnTo>
                    <a:pt x="665911" y="392811"/>
                  </a:lnTo>
                  <a:lnTo>
                    <a:pt x="655688" y="438556"/>
                  </a:lnTo>
                  <a:lnTo>
                    <a:pt x="639254" y="481596"/>
                  </a:lnTo>
                  <a:lnTo>
                    <a:pt x="617143" y="521423"/>
                  </a:lnTo>
                  <a:lnTo>
                    <a:pt x="589838" y="557555"/>
                  </a:lnTo>
                  <a:lnTo>
                    <a:pt x="557847" y="589495"/>
                  </a:lnTo>
                  <a:lnTo>
                    <a:pt x="521690" y="616737"/>
                  </a:lnTo>
                  <a:lnTo>
                    <a:pt x="481876" y="638784"/>
                  </a:lnTo>
                  <a:lnTo>
                    <a:pt x="438886" y="655154"/>
                  </a:lnTo>
                  <a:lnTo>
                    <a:pt x="393242" y="665340"/>
                  </a:lnTo>
                  <a:lnTo>
                    <a:pt x="345452" y="668845"/>
                  </a:lnTo>
                  <a:lnTo>
                    <a:pt x="341134" y="668845"/>
                  </a:lnTo>
                  <a:lnTo>
                    <a:pt x="341134" y="472300"/>
                  </a:lnTo>
                  <a:lnTo>
                    <a:pt x="496633" y="472300"/>
                  </a:lnTo>
                  <a:lnTo>
                    <a:pt x="502399" y="467982"/>
                  </a:lnTo>
                  <a:lnTo>
                    <a:pt x="502399" y="354228"/>
                  </a:lnTo>
                  <a:lnTo>
                    <a:pt x="497357" y="349186"/>
                  </a:lnTo>
                  <a:lnTo>
                    <a:pt x="421767" y="349186"/>
                  </a:lnTo>
                  <a:lnTo>
                    <a:pt x="416001" y="353504"/>
                  </a:lnTo>
                  <a:lnTo>
                    <a:pt x="416001" y="365747"/>
                  </a:lnTo>
                  <a:lnTo>
                    <a:pt x="421043" y="371500"/>
                  </a:lnTo>
                  <a:lnTo>
                    <a:pt x="480796" y="371500"/>
                  </a:lnTo>
                  <a:lnTo>
                    <a:pt x="480796" y="452145"/>
                  </a:lnTo>
                  <a:lnTo>
                    <a:pt x="325297" y="452145"/>
                  </a:lnTo>
                  <a:lnTo>
                    <a:pt x="319532" y="456463"/>
                  </a:lnTo>
                  <a:lnTo>
                    <a:pt x="319532" y="686841"/>
                  </a:lnTo>
                  <a:lnTo>
                    <a:pt x="324573" y="691172"/>
                  </a:lnTo>
                  <a:lnTo>
                    <a:pt x="329615" y="691883"/>
                  </a:lnTo>
                  <a:lnTo>
                    <a:pt x="345452" y="691883"/>
                  </a:lnTo>
                  <a:lnTo>
                    <a:pt x="399656" y="687679"/>
                  </a:lnTo>
                  <a:lnTo>
                    <a:pt x="451993" y="675271"/>
                  </a:lnTo>
                  <a:lnTo>
                    <a:pt x="501637" y="654875"/>
                  </a:lnTo>
                  <a:lnTo>
                    <a:pt x="547751" y="626732"/>
                  </a:lnTo>
                  <a:lnTo>
                    <a:pt x="589508" y="591096"/>
                  </a:lnTo>
                  <a:lnTo>
                    <a:pt x="625157" y="549325"/>
                  </a:lnTo>
                  <a:lnTo>
                    <a:pt x="653300" y="503212"/>
                  </a:lnTo>
                  <a:lnTo>
                    <a:pt x="673696" y="453567"/>
                  </a:lnTo>
                  <a:lnTo>
                    <a:pt x="685685" y="402996"/>
                  </a:lnTo>
                  <a:lnTo>
                    <a:pt x="685685" y="292430"/>
                  </a:lnTo>
                  <a:close/>
                </a:path>
                <a:path w="1913890" h="692150">
                  <a:moveTo>
                    <a:pt x="1781136" y="221018"/>
                  </a:moveTo>
                  <a:lnTo>
                    <a:pt x="1774050" y="185585"/>
                  </a:lnTo>
                  <a:lnTo>
                    <a:pt x="1759546" y="164007"/>
                  </a:lnTo>
                  <a:lnTo>
                    <a:pt x="1759546" y="221018"/>
                  </a:lnTo>
                  <a:lnTo>
                    <a:pt x="1759546" y="469392"/>
                  </a:lnTo>
                  <a:lnTo>
                    <a:pt x="1754111" y="496290"/>
                  </a:lnTo>
                  <a:lnTo>
                    <a:pt x="1739290" y="518261"/>
                  </a:lnTo>
                  <a:lnTo>
                    <a:pt x="1717319" y="533082"/>
                  </a:lnTo>
                  <a:lnTo>
                    <a:pt x="1690433" y="538505"/>
                  </a:lnTo>
                  <a:lnTo>
                    <a:pt x="1442046" y="538505"/>
                  </a:lnTo>
                  <a:lnTo>
                    <a:pt x="1415135" y="533082"/>
                  </a:lnTo>
                  <a:lnTo>
                    <a:pt x="1393177" y="518261"/>
                  </a:lnTo>
                  <a:lnTo>
                    <a:pt x="1378356" y="496290"/>
                  </a:lnTo>
                  <a:lnTo>
                    <a:pt x="1372933" y="469392"/>
                  </a:lnTo>
                  <a:lnTo>
                    <a:pt x="1372933" y="221018"/>
                  </a:lnTo>
                  <a:lnTo>
                    <a:pt x="1378356" y="194119"/>
                  </a:lnTo>
                  <a:lnTo>
                    <a:pt x="1393177" y="172161"/>
                  </a:lnTo>
                  <a:lnTo>
                    <a:pt x="1415135" y="157340"/>
                  </a:lnTo>
                  <a:lnTo>
                    <a:pt x="1442046" y="151904"/>
                  </a:lnTo>
                  <a:lnTo>
                    <a:pt x="1690433" y="151904"/>
                  </a:lnTo>
                  <a:lnTo>
                    <a:pt x="1717319" y="157340"/>
                  </a:lnTo>
                  <a:lnTo>
                    <a:pt x="1739290" y="172161"/>
                  </a:lnTo>
                  <a:lnTo>
                    <a:pt x="1754111" y="194119"/>
                  </a:lnTo>
                  <a:lnTo>
                    <a:pt x="1759546" y="221018"/>
                  </a:lnTo>
                  <a:lnTo>
                    <a:pt x="1759546" y="164007"/>
                  </a:lnTo>
                  <a:lnTo>
                    <a:pt x="1754682" y="156768"/>
                  </a:lnTo>
                  <a:lnTo>
                    <a:pt x="1747456" y="151904"/>
                  </a:lnTo>
                  <a:lnTo>
                    <a:pt x="1725853" y="137401"/>
                  </a:lnTo>
                  <a:lnTo>
                    <a:pt x="1690433" y="130302"/>
                  </a:lnTo>
                  <a:lnTo>
                    <a:pt x="1442046" y="130302"/>
                  </a:lnTo>
                  <a:lnTo>
                    <a:pt x="1406601" y="137401"/>
                  </a:lnTo>
                  <a:lnTo>
                    <a:pt x="1377784" y="156768"/>
                  </a:lnTo>
                  <a:lnTo>
                    <a:pt x="1358417" y="185585"/>
                  </a:lnTo>
                  <a:lnTo>
                    <a:pt x="1351330" y="221018"/>
                  </a:lnTo>
                  <a:lnTo>
                    <a:pt x="1351330" y="469392"/>
                  </a:lnTo>
                  <a:lnTo>
                    <a:pt x="1358417" y="504825"/>
                  </a:lnTo>
                  <a:lnTo>
                    <a:pt x="1377784" y="533641"/>
                  </a:lnTo>
                  <a:lnTo>
                    <a:pt x="1406601" y="553021"/>
                  </a:lnTo>
                  <a:lnTo>
                    <a:pt x="1442046" y="560095"/>
                  </a:lnTo>
                  <a:lnTo>
                    <a:pt x="1690433" y="560095"/>
                  </a:lnTo>
                  <a:lnTo>
                    <a:pt x="1725853" y="553021"/>
                  </a:lnTo>
                  <a:lnTo>
                    <a:pt x="1747443" y="538505"/>
                  </a:lnTo>
                  <a:lnTo>
                    <a:pt x="1754682" y="533641"/>
                  </a:lnTo>
                  <a:lnTo>
                    <a:pt x="1774050" y="504825"/>
                  </a:lnTo>
                  <a:lnTo>
                    <a:pt x="1781136" y="469392"/>
                  </a:lnTo>
                  <a:lnTo>
                    <a:pt x="1781136" y="221018"/>
                  </a:lnTo>
                  <a:close/>
                </a:path>
                <a:path w="1913890" h="692150">
                  <a:moveTo>
                    <a:pt x="1913585" y="345414"/>
                  </a:moveTo>
                  <a:lnTo>
                    <a:pt x="1909330" y="291020"/>
                  </a:lnTo>
                  <a:lnTo>
                    <a:pt x="1896745" y="238467"/>
                  </a:lnTo>
                  <a:lnTo>
                    <a:pt x="1891284" y="225285"/>
                  </a:lnTo>
                  <a:lnTo>
                    <a:pt x="1891284" y="345414"/>
                  </a:lnTo>
                  <a:lnTo>
                    <a:pt x="1891284" y="345732"/>
                  </a:lnTo>
                  <a:lnTo>
                    <a:pt x="1887766" y="393344"/>
                  </a:lnTo>
                  <a:lnTo>
                    <a:pt x="1877542" y="438937"/>
                  </a:lnTo>
                  <a:lnTo>
                    <a:pt x="1861096" y="481850"/>
                  </a:lnTo>
                  <a:lnTo>
                    <a:pt x="1838960" y="521589"/>
                  </a:lnTo>
                  <a:lnTo>
                    <a:pt x="1811629" y="557644"/>
                  </a:lnTo>
                  <a:lnTo>
                    <a:pt x="1779600" y="589534"/>
                  </a:lnTo>
                  <a:lnTo>
                    <a:pt x="1743367" y="616737"/>
                  </a:lnTo>
                  <a:lnTo>
                    <a:pt x="1703451" y="638771"/>
                  </a:lnTo>
                  <a:lnTo>
                    <a:pt x="1660347" y="655129"/>
                  </a:lnTo>
                  <a:lnTo>
                    <a:pt x="1614563" y="665314"/>
                  </a:lnTo>
                  <a:lnTo>
                    <a:pt x="1566583" y="668820"/>
                  </a:lnTo>
                  <a:lnTo>
                    <a:pt x="1518818" y="665314"/>
                  </a:lnTo>
                  <a:lnTo>
                    <a:pt x="1473225" y="655129"/>
                  </a:lnTo>
                  <a:lnTo>
                    <a:pt x="1430299" y="638771"/>
                  </a:lnTo>
                  <a:lnTo>
                    <a:pt x="1390561" y="616737"/>
                  </a:lnTo>
                  <a:lnTo>
                    <a:pt x="1354505" y="589534"/>
                  </a:lnTo>
                  <a:lnTo>
                    <a:pt x="1322616" y="557644"/>
                  </a:lnTo>
                  <a:lnTo>
                    <a:pt x="1295412" y="521589"/>
                  </a:lnTo>
                  <a:lnTo>
                    <a:pt x="1273378" y="481850"/>
                  </a:lnTo>
                  <a:lnTo>
                    <a:pt x="1257020" y="438937"/>
                  </a:lnTo>
                  <a:lnTo>
                    <a:pt x="1246835" y="393344"/>
                  </a:lnTo>
                  <a:lnTo>
                    <a:pt x="1243342" y="345732"/>
                  </a:lnTo>
                  <a:lnTo>
                    <a:pt x="1243342" y="345414"/>
                  </a:lnTo>
                  <a:lnTo>
                    <a:pt x="1246835" y="297446"/>
                  </a:lnTo>
                  <a:lnTo>
                    <a:pt x="1257020" y="251561"/>
                  </a:lnTo>
                  <a:lnTo>
                    <a:pt x="1273378" y="208407"/>
                  </a:lnTo>
                  <a:lnTo>
                    <a:pt x="1295412" y="168478"/>
                  </a:lnTo>
                  <a:lnTo>
                    <a:pt x="1322616" y="132283"/>
                  </a:lnTo>
                  <a:lnTo>
                    <a:pt x="1354505" y="100304"/>
                  </a:lnTo>
                  <a:lnTo>
                    <a:pt x="1390561" y="73025"/>
                  </a:lnTo>
                  <a:lnTo>
                    <a:pt x="1430299" y="50952"/>
                  </a:lnTo>
                  <a:lnTo>
                    <a:pt x="1473225" y="34582"/>
                  </a:lnTo>
                  <a:lnTo>
                    <a:pt x="1518818" y="24396"/>
                  </a:lnTo>
                  <a:lnTo>
                    <a:pt x="1566583" y="20891"/>
                  </a:lnTo>
                  <a:lnTo>
                    <a:pt x="1614563" y="24396"/>
                  </a:lnTo>
                  <a:lnTo>
                    <a:pt x="1660347" y="34582"/>
                  </a:lnTo>
                  <a:lnTo>
                    <a:pt x="1703451" y="50952"/>
                  </a:lnTo>
                  <a:lnTo>
                    <a:pt x="1743367" y="73025"/>
                  </a:lnTo>
                  <a:lnTo>
                    <a:pt x="1779600" y="100304"/>
                  </a:lnTo>
                  <a:lnTo>
                    <a:pt x="1811629" y="132283"/>
                  </a:lnTo>
                  <a:lnTo>
                    <a:pt x="1838960" y="168478"/>
                  </a:lnTo>
                  <a:lnTo>
                    <a:pt x="1861096" y="208407"/>
                  </a:lnTo>
                  <a:lnTo>
                    <a:pt x="1877542" y="251561"/>
                  </a:lnTo>
                  <a:lnTo>
                    <a:pt x="1887766" y="297446"/>
                  </a:lnTo>
                  <a:lnTo>
                    <a:pt x="1891284" y="345414"/>
                  </a:lnTo>
                  <a:lnTo>
                    <a:pt x="1891284" y="225285"/>
                  </a:lnTo>
                  <a:lnTo>
                    <a:pt x="1876132" y="188709"/>
                  </a:lnTo>
                  <a:lnTo>
                    <a:pt x="1847811" y="142557"/>
                  </a:lnTo>
                  <a:lnTo>
                    <a:pt x="1812086" y="100799"/>
                  </a:lnTo>
                  <a:lnTo>
                    <a:pt x="1770672" y="65151"/>
                  </a:lnTo>
                  <a:lnTo>
                    <a:pt x="1724685" y="37007"/>
                  </a:lnTo>
                  <a:lnTo>
                    <a:pt x="1685366" y="20891"/>
                  </a:lnTo>
                  <a:lnTo>
                    <a:pt x="1674939" y="16611"/>
                  </a:lnTo>
                  <a:lnTo>
                    <a:pt x="1622209" y="4191"/>
                  </a:lnTo>
                  <a:lnTo>
                    <a:pt x="1567307" y="0"/>
                  </a:lnTo>
                  <a:lnTo>
                    <a:pt x="1513116" y="4191"/>
                  </a:lnTo>
                  <a:lnTo>
                    <a:pt x="1460817" y="16611"/>
                  </a:lnTo>
                  <a:lnTo>
                    <a:pt x="1411287" y="37007"/>
                  </a:lnTo>
                  <a:lnTo>
                    <a:pt x="1365377" y="65151"/>
                  </a:lnTo>
                  <a:lnTo>
                    <a:pt x="1323962" y="100799"/>
                  </a:lnTo>
                  <a:lnTo>
                    <a:pt x="1288249" y="142557"/>
                  </a:lnTo>
                  <a:lnTo>
                    <a:pt x="1259928" y="188709"/>
                  </a:lnTo>
                  <a:lnTo>
                    <a:pt x="1239316" y="238467"/>
                  </a:lnTo>
                  <a:lnTo>
                    <a:pt x="1226718" y="291020"/>
                  </a:lnTo>
                  <a:lnTo>
                    <a:pt x="1222451" y="345414"/>
                  </a:lnTo>
                  <a:lnTo>
                    <a:pt x="1222451" y="345732"/>
                  </a:lnTo>
                  <a:lnTo>
                    <a:pt x="1226718" y="399770"/>
                  </a:lnTo>
                  <a:lnTo>
                    <a:pt x="1239316" y="452056"/>
                  </a:lnTo>
                  <a:lnTo>
                    <a:pt x="1259928" y="501586"/>
                  </a:lnTo>
                  <a:lnTo>
                    <a:pt x="1288249" y="547497"/>
                  </a:lnTo>
                  <a:lnTo>
                    <a:pt x="1323962" y="588911"/>
                  </a:lnTo>
                  <a:lnTo>
                    <a:pt x="1365377" y="624890"/>
                  </a:lnTo>
                  <a:lnTo>
                    <a:pt x="1411287" y="653249"/>
                  </a:lnTo>
                  <a:lnTo>
                    <a:pt x="1460817" y="673760"/>
                  </a:lnTo>
                  <a:lnTo>
                    <a:pt x="1511338" y="685800"/>
                  </a:lnTo>
                  <a:lnTo>
                    <a:pt x="1621917" y="685800"/>
                  </a:lnTo>
                  <a:lnTo>
                    <a:pt x="1687398" y="668820"/>
                  </a:lnTo>
                  <a:lnTo>
                    <a:pt x="1740471" y="644664"/>
                  </a:lnTo>
                  <a:lnTo>
                    <a:pt x="1777911" y="619417"/>
                  </a:lnTo>
                  <a:lnTo>
                    <a:pt x="1812086" y="588911"/>
                  </a:lnTo>
                  <a:lnTo>
                    <a:pt x="1847811" y="547497"/>
                  </a:lnTo>
                  <a:lnTo>
                    <a:pt x="1876132" y="501586"/>
                  </a:lnTo>
                  <a:lnTo>
                    <a:pt x="1896745" y="452056"/>
                  </a:lnTo>
                  <a:lnTo>
                    <a:pt x="1909330" y="399770"/>
                  </a:lnTo>
                  <a:lnTo>
                    <a:pt x="1913585" y="345732"/>
                  </a:lnTo>
                  <a:lnTo>
                    <a:pt x="1913585" y="345414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0944" y="5781573"/>
              <a:ext cx="257022" cy="2721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020959" y="5595112"/>
              <a:ext cx="691515" cy="685800"/>
            </a:xfrm>
            <a:custGeom>
              <a:avLst/>
              <a:gdLst/>
              <a:ahLst/>
              <a:cxnLst/>
              <a:rect l="l" t="t" r="r" b="b"/>
              <a:pathLst>
                <a:path w="691515" h="685800">
                  <a:moveTo>
                    <a:pt x="344855" y="0"/>
                  </a:moveTo>
                  <a:lnTo>
                    <a:pt x="290660" y="4193"/>
                  </a:lnTo>
                  <a:lnTo>
                    <a:pt x="238362" y="16612"/>
                  </a:lnTo>
                  <a:lnTo>
                    <a:pt x="188828" y="37013"/>
                  </a:lnTo>
                  <a:lnTo>
                    <a:pt x="142923" y="65157"/>
                  </a:lnTo>
                  <a:lnTo>
                    <a:pt x="101511" y="100799"/>
                  </a:lnTo>
                  <a:lnTo>
                    <a:pt x="65794" y="142563"/>
                  </a:lnTo>
                  <a:lnTo>
                    <a:pt x="37474" y="188718"/>
                  </a:lnTo>
                  <a:lnTo>
                    <a:pt x="16862" y="238468"/>
                  </a:lnTo>
                  <a:lnTo>
                    <a:pt x="4267" y="291020"/>
                  </a:lnTo>
                  <a:lnTo>
                    <a:pt x="0" y="345579"/>
                  </a:lnTo>
                  <a:lnTo>
                    <a:pt x="4267" y="399773"/>
                  </a:lnTo>
                  <a:lnTo>
                    <a:pt x="16862" y="452068"/>
                  </a:lnTo>
                  <a:lnTo>
                    <a:pt x="37474" y="501598"/>
                  </a:lnTo>
                  <a:lnTo>
                    <a:pt x="65794" y="547500"/>
                  </a:lnTo>
                  <a:lnTo>
                    <a:pt x="101511" y="588911"/>
                  </a:lnTo>
                  <a:lnTo>
                    <a:pt x="142923" y="624901"/>
                  </a:lnTo>
                  <a:lnTo>
                    <a:pt x="188828" y="653255"/>
                  </a:lnTo>
                  <a:lnTo>
                    <a:pt x="238362" y="673765"/>
                  </a:lnTo>
                  <a:lnTo>
                    <a:pt x="288881" y="685799"/>
                  </a:lnTo>
                  <a:lnTo>
                    <a:pt x="399459" y="685799"/>
                  </a:lnTo>
                  <a:lnTo>
                    <a:pt x="435198" y="678822"/>
                  </a:lnTo>
                  <a:lnTo>
                    <a:pt x="464944" y="668820"/>
                  </a:lnTo>
                  <a:lnTo>
                    <a:pt x="344855" y="668820"/>
                  </a:lnTo>
                  <a:lnTo>
                    <a:pt x="297082" y="665315"/>
                  </a:lnTo>
                  <a:lnTo>
                    <a:pt x="251488" y="655135"/>
                  </a:lnTo>
                  <a:lnTo>
                    <a:pt x="208571" y="638779"/>
                  </a:lnTo>
                  <a:lnTo>
                    <a:pt x="168831" y="616748"/>
                  </a:lnTo>
                  <a:lnTo>
                    <a:pt x="132769" y="589540"/>
                  </a:lnTo>
                  <a:lnTo>
                    <a:pt x="100883" y="557655"/>
                  </a:lnTo>
                  <a:lnTo>
                    <a:pt x="73675" y="521594"/>
                  </a:lnTo>
                  <a:lnTo>
                    <a:pt x="51643" y="481856"/>
                  </a:lnTo>
                  <a:lnTo>
                    <a:pt x="35287" y="438941"/>
                  </a:lnTo>
                  <a:lnTo>
                    <a:pt x="25107" y="393349"/>
                  </a:lnTo>
                  <a:lnTo>
                    <a:pt x="21602" y="345579"/>
                  </a:lnTo>
                  <a:lnTo>
                    <a:pt x="25107" y="297449"/>
                  </a:lnTo>
                  <a:lnTo>
                    <a:pt x="35287" y="251562"/>
                  </a:lnTo>
                  <a:lnTo>
                    <a:pt x="51643" y="208411"/>
                  </a:lnTo>
                  <a:lnTo>
                    <a:pt x="73675" y="168490"/>
                  </a:lnTo>
                  <a:lnTo>
                    <a:pt x="100883" y="132290"/>
                  </a:lnTo>
                  <a:lnTo>
                    <a:pt x="132769" y="100307"/>
                  </a:lnTo>
                  <a:lnTo>
                    <a:pt x="168831" y="73033"/>
                  </a:lnTo>
                  <a:lnTo>
                    <a:pt x="208571" y="50961"/>
                  </a:lnTo>
                  <a:lnTo>
                    <a:pt x="251488" y="34584"/>
                  </a:lnTo>
                  <a:lnTo>
                    <a:pt x="297082" y="24396"/>
                  </a:lnTo>
                  <a:lnTo>
                    <a:pt x="344855" y="20891"/>
                  </a:lnTo>
                  <a:lnTo>
                    <a:pt x="462918" y="20891"/>
                  </a:lnTo>
                  <a:lnTo>
                    <a:pt x="452482" y="16612"/>
                  </a:lnTo>
                  <a:lnTo>
                    <a:pt x="399757" y="4193"/>
                  </a:lnTo>
                  <a:lnTo>
                    <a:pt x="344855" y="0"/>
                  </a:lnTo>
                  <a:close/>
                </a:path>
                <a:path w="691515" h="685800">
                  <a:moveTo>
                    <a:pt x="462918" y="20891"/>
                  </a:moveTo>
                  <a:lnTo>
                    <a:pt x="344855" y="20891"/>
                  </a:lnTo>
                  <a:lnTo>
                    <a:pt x="392988" y="24396"/>
                  </a:lnTo>
                  <a:lnTo>
                    <a:pt x="438878" y="34584"/>
                  </a:lnTo>
                  <a:lnTo>
                    <a:pt x="482031" y="50961"/>
                  </a:lnTo>
                  <a:lnTo>
                    <a:pt x="521954" y="73033"/>
                  </a:lnTo>
                  <a:lnTo>
                    <a:pt x="558155" y="100307"/>
                  </a:lnTo>
                  <a:lnTo>
                    <a:pt x="590139" y="132290"/>
                  </a:lnTo>
                  <a:lnTo>
                    <a:pt x="617414" y="168490"/>
                  </a:lnTo>
                  <a:lnTo>
                    <a:pt x="639486" y="208411"/>
                  </a:lnTo>
                  <a:lnTo>
                    <a:pt x="655863" y="251562"/>
                  </a:lnTo>
                  <a:lnTo>
                    <a:pt x="666051" y="297449"/>
                  </a:lnTo>
                  <a:lnTo>
                    <a:pt x="669556" y="345579"/>
                  </a:lnTo>
                  <a:lnTo>
                    <a:pt x="666018" y="393349"/>
                  </a:lnTo>
                  <a:lnTo>
                    <a:pt x="655746" y="438941"/>
                  </a:lnTo>
                  <a:lnTo>
                    <a:pt x="639251" y="481856"/>
                  </a:lnTo>
                  <a:lnTo>
                    <a:pt x="617048" y="521594"/>
                  </a:lnTo>
                  <a:lnTo>
                    <a:pt x="589649" y="557655"/>
                  </a:lnTo>
                  <a:lnTo>
                    <a:pt x="557567" y="589540"/>
                  </a:lnTo>
                  <a:lnTo>
                    <a:pt x="521315" y="616748"/>
                  </a:lnTo>
                  <a:lnTo>
                    <a:pt x="481404" y="638779"/>
                  </a:lnTo>
                  <a:lnTo>
                    <a:pt x="438349" y="655135"/>
                  </a:lnTo>
                  <a:lnTo>
                    <a:pt x="392662" y="665315"/>
                  </a:lnTo>
                  <a:lnTo>
                    <a:pt x="344855" y="668820"/>
                  </a:lnTo>
                  <a:lnTo>
                    <a:pt x="464944" y="668820"/>
                  </a:lnTo>
                  <a:lnTo>
                    <a:pt x="518020" y="644665"/>
                  </a:lnTo>
                  <a:lnTo>
                    <a:pt x="555459" y="619427"/>
                  </a:lnTo>
                  <a:lnTo>
                    <a:pt x="589635" y="588911"/>
                  </a:lnTo>
                  <a:lnTo>
                    <a:pt x="625353" y="547500"/>
                  </a:lnTo>
                  <a:lnTo>
                    <a:pt x="653676" y="501598"/>
                  </a:lnTo>
                  <a:lnTo>
                    <a:pt x="674292" y="452068"/>
                  </a:lnTo>
                  <a:lnTo>
                    <a:pt x="686890" y="399773"/>
                  </a:lnTo>
                  <a:lnTo>
                    <a:pt x="691159" y="345579"/>
                  </a:lnTo>
                  <a:lnTo>
                    <a:pt x="686890" y="291020"/>
                  </a:lnTo>
                  <a:lnTo>
                    <a:pt x="674292" y="238468"/>
                  </a:lnTo>
                  <a:lnTo>
                    <a:pt x="653676" y="188718"/>
                  </a:lnTo>
                  <a:lnTo>
                    <a:pt x="625353" y="142563"/>
                  </a:lnTo>
                  <a:lnTo>
                    <a:pt x="589635" y="100799"/>
                  </a:lnTo>
                  <a:lnTo>
                    <a:pt x="548217" y="65157"/>
                  </a:lnTo>
                  <a:lnTo>
                    <a:pt x="502234" y="37013"/>
                  </a:lnTo>
                  <a:lnTo>
                    <a:pt x="462918" y="20891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0066" y="5873013"/>
              <a:ext cx="95034" cy="2411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5664" y="5741263"/>
              <a:ext cx="109435" cy="1094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324782" y="5873013"/>
              <a:ext cx="255904" cy="241300"/>
            </a:xfrm>
            <a:custGeom>
              <a:avLst/>
              <a:gdLst/>
              <a:ahLst/>
              <a:cxnLst/>
              <a:rect l="l" t="t" r="r" b="b"/>
              <a:pathLst>
                <a:path w="255904" h="241300">
                  <a:moveTo>
                    <a:pt x="141833" y="0"/>
                  </a:moveTo>
                  <a:lnTo>
                    <a:pt x="125891" y="956"/>
                  </a:lnTo>
                  <a:lnTo>
                    <a:pt x="110423" y="3870"/>
                  </a:lnTo>
                  <a:lnTo>
                    <a:pt x="95359" y="8808"/>
                  </a:lnTo>
                  <a:lnTo>
                    <a:pt x="80632" y="15836"/>
                  </a:lnTo>
                  <a:lnTo>
                    <a:pt x="80632" y="5041"/>
                  </a:lnTo>
                  <a:lnTo>
                    <a:pt x="76314" y="0"/>
                  </a:lnTo>
                  <a:lnTo>
                    <a:pt x="11518" y="0"/>
                  </a:lnTo>
                  <a:lnTo>
                    <a:pt x="5765" y="0"/>
                  </a:lnTo>
                  <a:lnTo>
                    <a:pt x="0" y="4318"/>
                  </a:lnTo>
                  <a:lnTo>
                    <a:pt x="0" y="235419"/>
                  </a:lnTo>
                  <a:lnTo>
                    <a:pt x="5029" y="241173"/>
                  </a:lnTo>
                  <a:lnTo>
                    <a:pt x="89992" y="241173"/>
                  </a:lnTo>
                  <a:lnTo>
                    <a:pt x="95745" y="236131"/>
                  </a:lnTo>
                  <a:lnTo>
                    <a:pt x="95745" y="151180"/>
                  </a:lnTo>
                  <a:lnTo>
                    <a:pt x="97084" y="131470"/>
                  </a:lnTo>
                  <a:lnTo>
                    <a:pt x="102138" y="113380"/>
                  </a:lnTo>
                  <a:lnTo>
                    <a:pt x="112456" y="100151"/>
                  </a:lnTo>
                  <a:lnTo>
                    <a:pt x="129590" y="95021"/>
                  </a:lnTo>
                  <a:lnTo>
                    <a:pt x="142226" y="97912"/>
                  </a:lnTo>
                  <a:lnTo>
                    <a:pt x="151282" y="105732"/>
                  </a:lnTo>
                  <a:lnTo>
                    <a:pt x="157233" y="117197"/>
                  </a:lnTo>
                  <a:lnTo>
                    <a:pt x="160553" y="131025"/>
                  </a:lnTo>
                  <a:lnTo>
                    <a:pt x="161264" y="136779"/>
                  </a:lnTo>
                  <a:lnTo>
                    <a:pt x="165582" y="140385"/>
                  </a:lnTo>
                  <a:lnTo>
                    <a:pt x="177101" y="140385"/>
                  </a:lnTo>
                  <a:lnTo>
                    <a:pt x="182143" y="134620"/>
                  </a:lnTo>
                  <a:lnTo>
                    <a:pt x="180708" y="128866"/>
                  </a:lnTo>
                  <a:lnTo>
                    <a:pt x="174520" y="105021"/>
                  </a:lnTo>
                  <a:lnTo>
                    <a:pt x="163609" y="87652"/>
                  </a:lnTo>
                  <a:lnTo>
                    <a:pt x="148109" y="77031"/>
                  </a:lnTo>
                  <a:lnTo>
                    <a:pt x="128155" y="73431"/>
                  </a:lnTo>
                  <a:lnTo>
                    <a:pt x="104721" y="78696"/>
                  </a:lnTo>
                  <a:lnTo>
                    <a:pt x="87563" y="93951"/>
                  </a:lnTo>
                  <a:lnTo>
                    <a:pt x="77020" y="118383"/>
                  </a:lnTo>
                  <a:lnTo>
                    <a:pt x="73431" y="151180"/>
                  </a:lnTo>
                  <a:lnTo>
                    <a:pt x="73431" y="218135"/>
                  </a:lnTo>
                  <a:lnTo>
                    <a:pt x="21590" y="218135"/>
                  </a:lnTo>
                  <a:lnTo>
                    <a:pt x="21590" y="22313"/>
                  </a:lnTo>
                  <a:lnTo>
                    <a:pt x="58318" y="22313"/>
                  </a:lnTo>
                  <a:lnTo>
                    <a:pt x="58318" y="39598"/>
                  </a:lnTo>
                  <a:lnTo>
                    <a:pt x="59029" y="43192"/>
                  </a:lnTo>
                  <a:lnTo>
                    <a:pt x="61912" y="45351"/>
                  </a:lnTo>
                  <a:lnTo>
                    <a:pt x="66230" y="46786"/>
                  </a:lnTo>
                  <a:lnTo>
                    <a:pt x="70548" y="46786"/>
                  </a:lnTo>
                  <a:lnTo>
                    <a:pt x="74879" y="45351"/>
                  </a:lnTo>
                  <a:lnTo>
                    <a:pt x="89683" y="35376"/>
                  </a:lnTo>
                  <a:lnTo>
                    <a:pt x="105837" y="28165"/>
                  </a:lnTo>
                  <a:lnTo>
                    <a:pt x="123069" y="23788"/>
                  </a:lnTo>
                  <a:lnTo>
                    <a:pt x="141109" y="22313"/>
                  </a:lnTo>
                  <a:lnTo>
                    <a:pt x="181821" y="31448"/>
                  </a:lnTo>
                  <a:lnTo>
                    <a:pt x="210318" y="55432"/>
                  </a:lnTo>
                  <a:lnTo>
                    <a:pt x="227070" y="89136"/>
                  </a:lnTo>
                  <a:lnTo>
                    <a:pt x="232549" y="127431"/>
                  </a:lnTo>
                  <a:lnTo>
                    <a:pt x="232549" y="218135"/>
                  </a:lnTo>
                  <a:lnTo>
                    <a:pt x="180708" y="218135"/>
                  </a:lnTo>
                  <a:lnTo>
                    <a:pt x="180708" y="176377"/>
                  </a:lnTo>
                  <a:lnTo>
                    <a:pt x="176390" y="172059"/>
                  </a:lnTo>
                  <a:lnTo>
                    <a:pt x="164871" y="172059"/>
                  </a:lnTo>
                  <a:lnTo>
                    <a:pt x="160553" y="176377"/>
                  </a:lnTo>
                  <a:lnTo>
                    <a:pt x="160553" y="234696"/>
                  </a:lnTo>
                  <a:lnTo>
                    <a:pt x="164871" y="239737"/>
                  </a:lnTo>
                  <a:lnTo>
                    <a:pt x="250545" y="239737"/>
                  </a:lnTo>
                  <a:lnTo>
                    <a:pt x="255587" y="235419"/>
                  </a:lnTo>
                  <a:lnTo>
                    <a:pt x="255587" y="125984"/>
                  </a:lnTo>
                  <a:lnTo>
                    <a:pt x="247328" y="74714"/>
                  </a:lnTo>
                  <a:lnTo>
                    <a:pt x="224085" y="34917"/>
                  </a:lnTo>
                  <a:lnTo>
                    <a:pt x="188154" y="9156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037110" y="1368259"/>
            <a:ext cx="62877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-315" dirty="0"/>
              <a:t>Thanks!</a:t>
            </a:r>
            <a:endParaRPr sz="1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3150" y="3175566"/>
            <a:ext cx="12039600" cy="149823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60"/>
              </a:spcBef>
              <a:tabLst>
                <a:tab pos="4452620" algn="l"/>
              </a:tabLst>
            </a:pP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Welcome</a:t>
            </a:r>
            <a:r>
              <a:rPr sz="24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presentation</a:t>
            </a:r>
            <a:r>
              <a:rPr sz="240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sz="240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i="1" spc="-10" dirty="0">
                <a:solidFill>
                  <a:srgbClr val="262425"/>
                </a:solidFill>
                <a:latin typeface="Trebuchet MS"/>
                <a:cs typeface="Trebuchet MS"/>
              </a:rPr>
              <a:t>Maximizing </a:t>
            </a:r>
            <a:r>
              <a:rPr sz="2450" i="1" dirty="0">
                <a:solidFill>
                  <a:srgbClr val="262425"/>
                </a:solidFill>
                <a:latin typeface="Trebuchet MS"/>
                <a:cs typeface="Trebuchet MS"/>
              </a:rPr>
              <a:t>Effciency</a:t>
            </a:r>
            <a:r>
              <a:rPr sz="2450" i="1" spc="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through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i="1" spc="65" dirty="0">
                <a:solidFill>
                  <a:srgbClr val="262425"/>
                </a:solidFill>
                <a:latin typeface="Trebuchet MS"/>
                <a:cs typeface="Trebuchet MS"/>
              </a:rPr>
              <a:t>Cloud</a:t>
            </a:r>
            <a:r>
              <a:rPr sz="2450" i="1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i="1" spc="30" dirty="0">
                <a:solidFill>
                  <a:srgbClr val="262425"/>
                </a:solidFill>
                <a:latin typeface="Trebuchet MS"/>
                <a:cs typeface="Trebuchet MS"/>
              </a:rPr>
              <a:t>Cost </a:t>
            </a:r>
            <a:r>
              <a:rPr sz="2450" i="1" spc="-50" dirty="0">
                <a:solidFill>
                  <a:srgbClr val="262425"/>
                </a:solidFill>
                <a:latin typeface="Trebuchet MS"/>
                <a:cs typeface="Trebuchet MS"/>
              </a:rPr>
              <a:t>Optimization</a:t>
            </a:r>
            <a:r>
              <a:rPr sz="2450" i="1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i="1" dirty="0">
                <a:solidFill>
                  <a:srgbClr val="262425"/>
                </a:solidFill>
                <a:latin typeface="Trebuchet MS"/>
                <a:cs typeface="Trebuchet MS"/>
              </a:rPr>
              <a:t>Server</a:t>
            </a:r>
            <a:r>
              <a:rPr sz="2450" i="1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i="1" spc="-20" dirty="0">
                <a:solidFill>
                  <a:srgbClr val="262425"/>
                </a:solidFill>
                <a:latin typeface="Trebuchet MS"/>
                <a:cs typeface="Trebuchet MS"/>
              </a:rPr>
              <a:t>Health</a:t>
            </a:r>
            <a:r>
              <a:rPr sz="2450" i="1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i="1" dirty="0">
                <a:solidFill>
                  <a:srgbClr val="262425"/>
                </a:solidFill>
                <a:latin typeface="Trebuchet MS"/>
                <a:cs typeface="Trebuchet MS"/>
              </a:rPr>
              <a:t>Management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262425"/>
                </a:solidFill>
                <a:latin typeface="Trebuchet MS"/>
                <a:cs typeface="Trebuchet MS"/>
              </a:rPr>
              <a:t>We 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will</a:t>
            </a:r>
            <a:r>
              <a:rPr sz="2400" spc="-1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explore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latest</a:t>
            </a:r>
            <a:r>
              <a:rPr sz="24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advancements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AI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technologies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their</a:t>
            </a:r>
            <a:r>
              <a:rPr sz="2400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application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maximizing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effciency</a:t>
            </a:r>
            <a:r>
              <a:rPr sz="24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cloud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environments.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9750" y="1684610"/>
            <a:ext cx="10203154" cy="8438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INTRODUCTION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7C54-0AE5-28E7-FB56-F8BEB399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Strategies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44AD49-2062-B300-B5E4-A5DBEA1AF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471879"/>
              </p:ext>
            </p:extLst>
          </p:nvPr>
        </p:nvGraphicFramePr>
        <p:xfrm>
          <a:off x="1016000" y="3244850"/>
          <a:ext cx="129047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2394">
                  <a:extLst>
                    <a:ext uri="{9D8B030D-6E8A-4147-A177-3AD203B41FA5}">
                      <a16:colId xmlns:a16="http://schemas.microsoft.com/office/drawing/2014/main" val="2113218779"/>
                    </a:ext>
                  </a:extLst>
                </a:gridCol>
                <a:gridCol w="6452394">
                  <a:extLst>
                    <a:ext uri="{9D8B030D-6E8A-4147-A177-3AD203B41FA5}">
                      <a16:colId xmlns:a16="http://schemas.microsoft.com/office/drawing/2014/main" val="190138393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5699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03857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197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7675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EE211B-43C8-6048-7B02-EA49BB364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34329"/>
              </p:ext>
            </p:extLst>
          </p:nvPr>
        </p:nvGraphicFramePr>
        <p:xfrm>
          <a:off x="1016706" y="3256204"/>
          <a:ext cx="12903956" cy="387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978">
                  <a:extLst>
                    <a:ext uri="{9D8B030D-6E8A-4147-A177-3AD203B41FA5}">
                      <a16:colId xmlns:a16="http://schemas.microsoft.com/office/drawing/2014/main" val="2608213871"/>
                    </a:ext>
                  </a:extLst>
                </a:gridCol>
                <a:gridCol w="6451978">
                  <a:extLst>
                    <a:ext uri="{9D8B030D-6E8A-4147-A177-3AD203B41FA5}">
                      <a16:colId xmlns:a16="http://schemas.microsoft.com/office/drawing/2014/main" val="4054461549"/>
                    </a:ext>
                  </a:extLst>
                </a:gridCol>
              </a:tblGrid>
              <a:tr h="1390029">
                <a:tc>
                  <a:txBody>
                    <a:bodyPr/>
                    <a:lstStyle/>
                    <a:p>
                      <a:r>
                        <a:rPr lang="en-US" dirty="0"/>
                        <a:t>AI Strategies for Cloud Cost Optimization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Strategies for Server Health Management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91475"/>
                  </a:ext>
                </a:extLst>
              </a:tr>
              <a:tr h="828272">
                <a:tc>
                  <a:txBody>
                    <a:bodyPr/>
                    <a:lstStyle/>
                    <a:p>
                      <a:r>
                        <a:rPr lang="en-IN" dirty="0"/>
                        <a:t>Predictive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Predictive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62111"/>
                  </a:ext>
                </a:extLst>
              </a:tr>
              <a:tr h="828272">
                <a:tc>
                  <a:txBody>
                    <a:bodyPr/>
                    <a:lstStyle/>
                    <a:p>
                      <a:r>
                        <a:rPr lang="en-IN" dirty="0"/>
                        <a:t>Automated Resource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Performance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39497"/>
                  </a:ext>
                </a:extLst>
              </a:tr>
              <a:tr h="828272">
                <a:tc>
                  <a:txBody>
                    <a:bodyPr/>
                    <a:lstStyle/>
                    <a:p>
                      <a:r>
                        <a:rPr lang="en-IN" dirty="0"/>
                        <a:t>Rightsizing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3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85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93CC-CBCB-DF4D-20CF-A4F62126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Analytics: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5264-D958-786A-E060-4971149B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Demand Forecasting:</a:t>
            </a:r>
            <a:r>
              <a:rPr lang="en-US" dirty="0"/>
              <a:t> AI can predict future cloud resource usage based on historical data, allowing businesses to scale resources dynamically to match demand, avoiding over-provisioning and under-utilization.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 Forecasting:</a:t>
            </a:r>
            <a:r>
              <a:rPr lang="en-US" dirty="0"/>
              <a:t> By analyzing usage patterns, AI can forecast future cloud spending, helping organizations budget more accurately and identify cost-saving opportunities.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28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F1B5-1098-BA74-5102-5FDF3DD6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Automated Resource Management: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0BAC-62E4-9AD5-F110-19A400E9E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Auto-scaling:</a:t>
            </a:r>
            <a:r>
              <a:rPr lang="en-US" dirty="0"/>
              <a:t> AI-driven auto-scaling automatically adjusts the number of running instances based on real-time demand, ensuring optimal resource usage.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Instance Optimization:</a:t>
            </a:r>
            <a:r>
              <a:rPr lang="en-US" dirty="0"/>
              <a:t> AI algorithms can recommend the best instance types and sizes for specific workloads, balancing performance and cost.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17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BF11-BD58-395F-CBB7-F8EA8755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dirty="0"/>
              <a:t>Rightsizing 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D364-5389-2BC1-5E1C-19D651A6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Allocation:</a:t>
            </a:r>
            <a:r>
              <a:rPr lang="en-US" dirty="0"/>
              <a:t> AI tools can analyze the performance and usage metrics of cloud resources to suggest resizing (up or down) to match workload requirements.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Instance Scheduling:</a:t>
            </a:r>
            <a:r>
              <a:rPr lang="en-US" dirty="0"/>
              <a:t> AI can automate the start and stop of instances based on predefined schedules or usage patterns, reducing costs during off-peak hours.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18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5F7F-F00D-7DA9-C46E-E8231ED8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Maintenance: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6541-DBAF-386B-C472-C35032D0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Failure Prediction:</a:t>
            </a:r>
            <a:r>
              <a:rPr lang="en-US" dirty="0"/>
              <a:t> AI can predict potential hardware or software failures by analyzing server logs, performance metrics, and historical failure data, enabling proactive maintenance.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Anomaly Detection:</a:t>
            </a:r>
            <a:r>
              <a:rPr lang="en-US" dirty="0"/>
              <a:t> Machine learning algorithms can detect unusual patterns or anomalies in server behavior, indicating potential issues before they escalate.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2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2331-D191-F4A8-7085-C1FE5DD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Optimization: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B3E6-1712-64E8-D675-0C0C5A64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Resource Allocation:</a:t>
            </a:r>
            <a:r>
              <a:rPr lang="en-US" dirty="0"/>
              <a:t> AI can dynamically allocate resources such as CPU, memory, and storage based on real-time performance metrics to maintain optimal server health.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Load Balancing:</a:t>
            </a:r>
            <a:r>
              <a:rPr lang="en-US" dirty="0"/>
              <a:t> AI-driven load balancing can distribute workloads evenly across servers, preventing overloading and ensuring consistent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5582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650</Words>
  <Application>Microsoft Office PowerPoint</Application>
  <PresentationFormat>Custom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Microsoft Sans Serif</vt:lpstr>
      <vt:lpstr>Trebuchet MS</vt:lpstr>
      <vt:lpstr>Wingdings 3</vt:lpstr>
      <vt:lpstr>Facet</vt:lpstr>
      <vt:lpstr>AI Strategies for Cloud Cost Optimization and Server Health Management</vt:lpstr>
      <vt:lpstr>PowerPoint Presentation</vt:lpstr>
      <vt:lpstr>INTRODUCTION</vt:lpstr>
      <vt:lpstr>AI Strategies</vt:lpstr>
      <vt:lpstr>Predictive Analytics:</vt:lpstr>
      <vt:lpstr>Automated Resource Management:</vt:lpstr>
      <vt:lpstr>Rightsizing Resources:</vt:lpstr>
      <vt:lpstr>Predictive Maintenance:</vt:lpstr>
      <vt:lpstr>Performance Optimization:</vt:lpstr>
      <vt:lpstr>Capacity Planning:</vt:lpstr>
      <vt:lpstr>AI FOR CLOUD COST OPTIMIZATION</vt:lpstr>
      <vt:lpstr>SERVER HEALTH MANAGEMENT WITH AI</vt:lpstr>
      <vt:lpstr>REAL-TIME RESOURCE ALLOCATION</vt:lpstr>
      <vt:lpstr>PREDICTIVE ANALYTICS FOR COST FORECASTING</vt:lpstr>
      <vt:lpstr>AUTOMATED REMEDIATION FOR SERVER HEALTH</vt:lpstr>
      <vt:lpstr>OPTIMIZING WORKLOAD DISTRIBUTION</vt:lpstr>
      <vt:lpstr>SECURITY AND COMPLIANCE CONSIDERATIONS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Shubham Mishra</cp:lastModifiedBy>
  <cp:revision>3</cp:revision>
  <dcterms:created xsi:type="dcterms:W3CDTF">2024-06-23T05:18:26Z</dcterms:created>
  <dcterms:modified xsi:type="dcterms:W3CDTF">2024-06-23T07:34:58Z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2024-06-23T00:00:00Z</vt:filetime>
  </property>
  <property fmtid="{D5CDD505-2E9C-101B-9397-08002B2CF9AE}" pid="5" name="Producer">
    <vt:lpwstr>GPL Ghostscript 10.02.0</vt:lpwstr>
  </property>
</Properties>
</file>