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imes New Roman" charset="1" panose="020305020704050203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022616" y="2674387"/>
            <a:ext cx="4242769" cy="4181457"/>
          </a:xfrm>
          <a:custGeom>
            <a:avLst/>
            <a:gdLst/>
            <a:ahLst/>
            <a:cxnLst/>
            <a:rect r="r" b="b" t="t" l="l"/>
            <a:pathLst>
              <a:path h="4181457" w="4242769">
                <a:moveTo>
                  <a:pt x="0" y="0"/>
                </a:moveTo>
                <a:lnTo>
                  <a:pt x="4242768" y="0"/>
                </a:lnTo>
                <a:lnTo>
                  <a:pt x="4242768" y="4181457"/>
                </a:lnTo>
                <a:lnTo>
                  <a:pt x="0" y="41814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227661" y="2848777"/>
            <a:ext cx="3832677" cy="3832677"/>
          </a:xfrm>
          <a:custGeom>
            <a:avLst/>
            <a:gdLst/>
            <a:ahLst/>
            <a:cxnLst/>
            <a:rect r="r" b="b" t="t" l="l"/>
            <a:pathLst>
              <a:path h="3832677" w="3832677">
                <a:moveTo>
                  <a:pt x="0" y="0"/>
                </a:moveTo>
                <a:lnTo>
                  <a:pt x="3832678" y="0"/>
                </a:lnTo>
                <a:lnTo>
                  <a:pt x="3832678" y="3832677"/>
                </a:lnTo>
                <a:lnTo>
                  <a:pt x="0" y="38326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231611" y="336272"/>
            <a:ext cx="13824777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DATA MANAGEMENT CAPSTONE 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12561" y="1237995"/>
            <a:ext cx="12262877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 the Financial Performance of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Shelf: A Stationery Retail Business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77208" y="7189219"/>
            <a:ext cx="12569025" cy="274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 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Kushagra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no: 24DS1000083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Madras</a:t>
            </a:r>
          </a:p>
          <a:p>
            <a:pPr algn="ctr">
              <a:lnSpc>
                <a:spcPts val="3919"/>
              </a:lnSpc>
            </a:pPr>
          </a:p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28814" y="28634"/>
            <a:ext cx="8537178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</a:t>
            </a: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COMMENDATIONS</a:t>
            </a:r>
          </a:p>
          <a:p>
            <a:pPr algn="ctr">
              <a:lnSpc>
                <a:spcPts val="559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799657" y="3173568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8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8" y="3939864"/>
                </a:lnTo>
                <a:lnTo>
                  <a:pt x="45187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030365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8" y="0"/>
                </a:lnTo>
                <a:lnTo>
                  <a:pt x="4518708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49305" y="1778000"/>
            <a:ext cx="15296195" cy="748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b="true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Dynamic Multi-Peak Strategy :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uniform planning with category-specific demand cycles,  ensuring stock and promotions align with peak periods of Writing Essentials, Paper, and Office Supply.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b="true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Data-Driven Inventory Policy :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Tailor reorder points and safety stock to ABC classification and sales velocity, freeing up capital locked in slow movers like Paper and Instruments.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b="true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Capital Efficiency :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overstocking through clearance and lean procurement in low-turnover categories; shift resources to fast-moving, high-potential items.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</a:t>
            </a:r>
            <a:r>
              <a:rPr lang="en-US" b="true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Profit-Centric Product Mix :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Rebalance assortment by sustaining paper as a traffic driver while promoting higher-margin categories such as Notebooks and Art Supply.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b="true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Assortment Optimization :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Delist or downsize underperforming SKUs in File and Instruments to reallocate shelf space to profitable alternatives.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b="true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Targeted Marketing &amp; Bundling :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transaction value via bundles and upselling of premium items, while enhancing visibility of high-margin categories.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950481" y="3696353"/>
            <a:ext cx="12387037" cy="2260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45311" y="5143500"/>
            <a:ext cx="6043015" cy="4485486"/>
          </a:xfrm>
          <a:custGeom>
            <a:avLst/>
            <a:gdLst/>
            <a:ahLst/>
            <a:cxnLst/>
            <a:rect r="r" b="b" t="t" l="l"/>
            <a:pathLst>
              <a:path h="4485486" w="6043015">
                <a:moveTo>
                  <a:pt x="0" y="0"/>
                </a:moveTo>
                <a:lnTo>
                  <a:pt x="6043016" y="0"/>
                </a:lnTo>
                <a:lnTo>
                  <a:pt x="6043016" y="4485486"/>
                </a:lnTo>
                <a:lnTo>
                  <a:pt x="0" y="44854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585" t="0" r="-512" b="-9225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968402" y="5143500"/>
            <a:ext cx="5980647" cy="4485486"/>
          </a:xfrm>
          <a:custGeom>
            <a:avLst/>
            <a:gdLst/>
            <a:ahLst/>
            <a:cxnLst/>
            <a:rect r="r" b="b" t="t" l="l"/>
            <a:pathLst>
              <a:path h="4485486" w="5980647">
                <a:moveTo>
                  <a:pt x="0" y="0"/>
                </a:moveTo>
                <a:lnTo>
                  <a:pt x="5980647" y="0"/>
                </a:lnTo>
                <a:lnTo>
                  <a:pt x="5980647" y="4485486"/>
                </a:lnTo>
                <a:lnTo>
                  <a:pt x="0" y="44854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87484"/>
            <a:ext cx="8537178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ORGANIZATION </a:t>
            </a: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BACKGROUND</a:t>
            </a:r>
          </a:p>
          <a:p>
            <a:pPr algn="ctr">
              <a:lnSpc>
                <a:spcPts val="559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016622" y="975065"/>
            <a:ext cx="14049837" cy="4816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  <a:spcBef>
                <a:spcPct val="0"/>
              </a:spcBef>
            </a:pPr>
            <a:r>
              <a:rPr lang="en-US" sz="267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Shelf, established in 2013, is a leading stationery store located at Malka Ganj Chowk, Kamla Nagar, serving the student hub of Delhi University’s North Campus.</a:t>
            </a:r>
          </a:p>
          <a:p>
            <a:pPr algn="ctr">
              <a:lnSpc>
                <a:spcPts val="3324"/>
              </a:lnSpc>
              <a:spcBef>
                <a:spcPct val="0"/>
              </a:spcBef>
            </a:pPr>
          </a:p>
          <a:p>
            <a:pPr algn="l" marL="577483" indent="-288741" lvl="1">
              <a:lnSpc>
                <a:spcPts val="374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7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Established:</a:t>
            </a:r>
            <a:r>
              <a:rPr lang="en-US" sz="267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2013 by Mr. Mukul Agarwal</a:t>
            </a:r>
          </a:p>
          <a:p>
            <a:pPr algn="l" marL="577483" indent="-288741" lvl="1">
              <a:lnSpc>
                <a:spcPts val="374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7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Location:</a:t>
            </a:r>
            <a:r>
              <a:rPr lang="en-US" sz="267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Malka Ganj Chowk, Kamla Nagar (Delhi University North Campus)</a:t>
            </a:r>
          </a:p>
          <a:p>
            <a:pPr algn="l" marL="577483" indent="-288741" lvl="1">
              <a:lnSpc>
                <a:spcPts val="374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7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Type:</a:t>
            </a:r>
            <a:r>
              <a:rPr lang="en-US" sz="267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Stationery Retail Store </a:t>
            </a:r>
          </a:p>
          <a:p>
            <a:pPr algn="l" marL="577483" indent="-288741" lvl="1">
              <a:lnSpc>
                <a:spcPts val="374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7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Product Range:</a:t>
            </a:r>
            <a:r>
              <a:rPr lang="en-US" sz="267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Academic &amp; office stationery, essential supplies</a:t>
            </a:r>
          </a:p>
          <a:p>
            <a:pPr algn="l" marL="577483" indent="-288741" lvl="1">
              <a:lnSpc>
                <a:spcPts val="374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7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Strength:</a:t>
            </a:r>
            <a:r>
              <a:rPr lang="en-US" sz="267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 staff members</a:t>
            </a:r>
          </a:p>
          <a:p>
            <a:pPr algn="ctr">
              <a:lnSpc>
                <a:spcPts val="2909"/>
              </a:lnSpc>
              <a:spcBef>
                <a:spcPct val="0"/>
              </a:spcBef>
            </a:pPr>
          </a:p>
          <a:p>
            <a:pPr algn="ctr">
              <a:lnSpc>
                <a:spcPts val="2909"/>
              </a:lnSpc>
              <a:spcBef>
                <a:spcPct val="0"/>
              </a:spcBef>
            </a:pPr>
          </a:p>
          <a:p>
            <a:pPr algn="ctr">
              <a:lnSpc>
                <a:spcPts val="290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28397" y="458020"/>
            <a:ext cx="8537178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2232845"/>
            <a:ext cx="14455858" cy="6431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9"/>
              </a:lnSpc>
            </a:pPr>
            <a:r>
              <a:rPr lang="en-US" sz="327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Managing Seasonal Demand Fluctuations:</a:t>
            </a:r>
            <a:r>
              <a:rPr lang="en-US" sz="32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Demand peaks during semester starts and exams, while dropping sharply during breaks, leading to inconsistent sales and inventory issues.</a:t>
            </a:r>
          </a:p>
          <a:p>
            <a:pPr algn="l">
              <a:lnSpc>
                <a:spcPts val="4589"/>
              </a:lnSpc>
            </a:pPr>
          </a:p>
          <a:p>
            <a:pPr algn="l">
              <a:lnSpc>
                <a:spcPts val="4589"/>
              </a:lnSpc>
            </a:pPr>
            <a:r>
              <a:rPr lang="en-US" sz="327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</a:t>
            </a:r>
            <a:r>
              <a:rPr lang="en-US" sz="327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Optimizing Inventory Through Sales Trend Analysis:</a:t>
            </a:r>
            <a:r>
              <a:rPr lang="en-US" sz="32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Poor visibility into fast- and slow-moving items results in overstocking, stockouts, and inefficient capital use.</a:t>
            </a:r>
          </a:p>
          <a:p>
            <a:pPr algn="l">
              <a:lnSpc>
                <a:spcPts val="4589"/>
              </a:lnSpc>
            </a:pPr>
          </a:p>
          <a:p>
            <a:pPr algn="l">
              <a:lnSpc>
                <a:spcPts val="4589"/>
              </a:lnSpc>
            </a:pPr>
            <a:r>
              <a:rPr lang="en-US" sz="327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</a:t>
            </a:r>
            <a:r>
              <a:rPr lang="en-US" sz="327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Refining Product Assortment for Profitability: </a:t>
            </a:r>
            <a:r>
              <a:rPr lang="en-US" sz="32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Unoptimized shelf space and an ineffective product mix limit profit margins and prevent capital from being used on higher-return products.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2570173" y="2210284"/>
            <a:ext cx="4356320" cy="5689641"/>
          </a:xfrm>
          <a:custGeom>
            <a:avLst/>
            <a:gdLst/>
            <a:ahLst/>
            <a:cxnLst/>
            <a:rect r="r" b="b" t="t" l="l"/>
            <a:pathLst>
              <a:path h="5689641" w="4356320">
                <a:moveTo>
                  <a:pt x="0" y="0"/>
                </a:moveTo>
                <a:lnTo>
                  <a:pt x="4356319" y="0"/>
                </a:lnTo>
                <a:lnTo>
                  <a:pt x="4356319" y="5689642"/>
                </a:lnTo>
                <a:lnTo>
                  <a:pt x="0" y="5689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136" t="0" r="-4136" b="-2368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87706" y="222250"/>
            <a:ext cx="12512588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PROCESS OF </a:t>
            </a: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CLEANING AND ANALYSIS</a:t>
            </a:r>
          </a:p>
          <a:p>
            <a:pPr algn="ctr">
              <a:lnSpc>
                <a:spcPts val="559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332749" y="1862240"/>
            <a:ext cx="11237423" cy="6227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0"/>
              </a:lnSpc>
              <a:spcBef>
                <a:spcPct val="0"/>
              </a:spcBef>
            </a:pPr>
            <a:r>
              <a:rPr lang="en-US" sz="27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27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receiving the Authorization Letter from IIT Madras, we conducted in-person meetings with the shop owner to understand the business and its challenges.</a:t>
            </a:r>
          </a:p>
          <a:p>
            <a:pPr algn="l">
              <a:lnSpc>
                <a:spcPts val="3790"/>
              </a:lnSpc>
              <a:spcBef>
                <a:spcPct val="0"/>
              </a:spcBef>
            </a:pPr>
          </a:p>
          <a:p>
            <a:pPr algn="l">
              <a:lnSpc>
                <a:spcPts val="3790"/>
              </a:lnSpc>
              <a:spcBef>
                <a:spcPct val="0"/>
              </a:spcBef>
            </a:pPr>
            <a:r>
              <a:rPr lang="en-US" sz="27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Post proposal approval, sales and inventory records (originally) maintained in handwritten format) were manually transcribed into Excel for structured analysis.</a:t>
            </a:r>
          </a:p>
          <a:p>
            <a:pPr algn="l">
              <a:lnSpc>
                <a:spcPts val="3790"/>
              </a:lnSpc>
              <a:spcBef>
                <a:spcPct val="0"/>
              </a:spcBef>
            </a:pPr>
          </a:p>
          <a:p>
            <a:pPr algn="l">
              <a:lnSpc>
                <a:spcPts val="3790"/>
              </a:lnSpc>
              <a:spcBef>
                <a:spcPct val="0"/>
              </a:spcBef>
            </a:pPr>
            <a:r>
              <a:rPr lang="en-US" sz="27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The dataset was then imported into Google Colab, where graphs were plotted and preprocessing steps like cleaning and formatting were performed.</a:t>
            </a:r>
          </a:p>
          <a:p>
            <a:pPr algn="l">
              <a:lnSpc>
                <a:spcPts val="3790"/>
              </a:lnSpc>
              <a:spcBef>
                <a:spcPct val="0"/>
              </a:spcBef>
            </a:pPr>
          </a:p>
          <a:p>
            <a:pPr algn="l">
              <a:lnSpc>
                <a:spcPts val="3790"/>
              </a:lnSpc>
              <a:spcBef>
                <a:spcPct val="0"/>
              </a:spcBef>
            </a:pPr>
            <a:r>
              <a:rPr lang="en-US" sz="27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Key analyses included Inventory Performance, Category-wise , Seasonal Demand Trends, and Forecasting to generate actionable insights.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211527" y="2549179"/>
            <a:ext cx="15617875" cy="1861237"/>
          </a:xfrm>
          <a:custGeom>
            <a:avLst/>
            <a:gdLst/>
            <a:ahLst/>
            <a:cxnLst/>
            <a:rect r="r" b="b" t="t" l="l"/>
            <a:pathLst>
              <a:path h="1861237" w="15617875">
                <a:moveTo>
                  <a:pt x="0" y="0"/>
                </a:moveTo>
                <a:lnTo>
                  <a:pt x="15617875" y="0"/>
                </a:lnTo>
                <a:lnTo>
                  <a:pt x="15617875" y="1861237"/>
                </a:lnTo>
                <a:lnTo>
                  <a:pt x="0" y="18612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03" t="-30" r="0" b="-315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51876" y="336272"/>
            <a:ext cx="8537178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</a:t>
            </a: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SCRIPTIVE STATISTICS </a:t>
            </a:r>
          </a:p>
          <a:p>
            <a:pPr algn="ctr">
              <a:lnSpc>
                <a:spcPts val="559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68161" y="4496646"/>
            <a:ext cx="16927017" cy="4798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b="true" sz="2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Revenue Trends: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Total Revenue: May 2025 (₹249,387)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Lowest Total Revenue: Mar 2025 (₹233,095)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Mean Revenue: Highest in May 2025 (₹2,493.87) and Lowest in Mar 2025 (₹2,330.95)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Median Revenue: Highest in May 2025 (₹1,945.00) and Lowest in Apr 2025 (₹1,910.00)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b="true" sz="2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Sales Performance: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Most Sold Products: Apsara Non-Dust Eraser (Mar), UHU Glue Tube (Apr), Luxor Chalk Marker (May), Doms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Divider (Jun) .    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Least Sold Products: Uniball Eye Fine Pen (Mar), Camlin Artist Brushes (Apr), Helix Oxford Geometry Box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(May), Parker Vector Roller Ball Pen (Jun).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52939" y="1862240"/>
            <a:ext cx="7591061" cy="512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Revenue &amp; Sales Insights (Mar 2025 - Jun 2025)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641136" y="3173568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8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8" y="3939864"/>
                </a:lnTo>
                <a:lnTo>
                  <a:pt x="45187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030365" y="3247017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8" y="0"/>
                </a:lnTo>
                <a:lnTo>
                  <a:pt x="4518708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816128" y="1477919"/>
            <a:ext cx="9444323" cy="5362064"/>
          </a:xfrm>
          <a:custGeom>
            <a:avLst/>
            <a:gdLst/>
            <a:ahLst/>
            <a:cxnLst/>
            <a:rect r="r" b="b" t="t" l="l"/>
            <a:pathLst>
              <a:path h="5362064" w="9444323">
                <a:moveTo>
                  <a:pt x="0" y="0"/>
                </a:moveTo>
                <a:lnTo>
                  <a:pt x="9444323" y="0"/>
                </a:lnTo>
                <a:lnTo>
                  <a:pt x="9444323" y="5362065"/>
                </a:lnTo>
                <a:lnTo>
                  <a:pt x="0" y="53620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839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308589" y="34647"/>
            <a:ext cx="13670821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MANAGING S</a:t>
            </a: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EASONAL DEMAND FLUCTUATIONS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1368" y="6744734"/>
            <a:ext cx="16449411" cy="303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8"/>
              </a:lnSpc>
              <a:spcBef>
                <a:spcPct val="0"/>
              </a:spcBef>
            </a:pPr>
            <a:r>
              <a:rPr lang="en-US" sz="24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Revenue trends across categories show significant month-to-month variations, especially in Paper and Writing Essentials,     which dominate overall sales.</a:t>
            </a:r>
          </a:p>
          <a:p>
            <a:pPr algn="l">
              <a:lnSpc>
                <a:spcPts val="3378"/>
              </a:lnSpc>
              <a:spcBef>
                <a:spcPct val="0"/>
              </a:spcBef>
            </a:pPr>
            <a:r>
              <a:rPr lang="en-US" sz="24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Some categories like Sticky Notes and Adhesives remain consistently low, while others like Files and Office Supply show moderate but irregular growth.</a:t>
            </a:r>
          </a:p>
          <a:p>
            <a:pPr algn="l">
              <a:lnSpc>
                <a:spcPts val="3378"/>
              </a:lnSpc>
              <a:spcBef>
                <a:spcPct val="0"/>
              </a:spcBef>
            </a:pPr>
            <a:r>
              <a:rPr lang="en-US" sz="24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These fluctuations make it difficult to forecast inventory requirements, leading to risks of stockouts in peak demand and overstocking in lean periods.</a:t>
            </a:r>
          </a:p>
          <a:p>
            <a:pPr algn="l">
              <a:lnSpc>
                <a:spcPts val="3378"/>
              </a:lnSpc>
              <a:spcBef>
                <a:spcPct val="0"/>
              </a:spcBef>
            </a:pPr>
            <a:r>
              <a:rPr lang="en-US" sz="24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Effective demand forecasting and seasonal planning are needed to balance supply with shifting customer needs.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82752" y="-1618577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672038" y="3173568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030365" y="3086410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8" y="0"/>
                </a:lnTo>
                <a:lnTo>
                  <a:pt x="4518708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40854" y="-1478342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81211" y="1480068"/>
            <a:ext cx="10292797" cy="5633364"/>
          </a:xfrm>
          <a:custGeom>
            <a:avLst/>
            <a:gdLst/>
            <a:ahLst/>
            <a:cxnLst/>
            <a:rect r="r" b="b" t="t" l="l"/>
            <a:pathLst>
              <a:path h="5633364" w="10292797">
                <a:moveTo>
                  <a:pt x="0" y="0"/>
                </a:moveTo>
                <a:lnTo>
                  <a:pt x="10292797" y="0"/>
                </a:lnTo>
                <a:lnTo>
                  <a:pt x="10292797" y="5633364"/>
                </a:lnTo>
                <a:lnTo>
                  <a:pt x="0" y="5633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76" r="0" b="-1655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234507" y="273050"/>
            <a:ext cx="981898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INVENTORY MANAGEMENT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8343" y="7464425"/>
            <a:ext cx="16394311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b="true" sz="2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Insights: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demand in Writing Essentials indicates a core revenue driver, requiring continuous replenishment.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like Art Supply and Sticky Notes show slower movement, indicating possible overstocking or low demand.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96110" y="1455210"/>
            <a:ext cx="5953827" cy="548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2"/>
              </a:lnSpc>
            </a:pPr>
            <a:r>
              <a:rPr lang="en-US" sz="2402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❖ Category Performance:</a:t>
            </a:r>
          </a:p>
          <a:p>
            <a:pPr algn="l">
              <a:lnSpc>
                <a:spcPts val="3362"/>
              </a:lnSpc>
            </a:pPr>
            <a:r>
              <a:rPr lang="en-US" sz="24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Essentials recorded the highest sales (9,121 units), followed by Adhesives (3,402 units).</a:t>
            </a:r>
          </a:p>
          <a:p>
            <a:pPr algn="l">
              <a:lnSpc>
                <a:spcPts val="3362"/>
              </a:lnSpc>
            </a:pPr>
            <a:r>
              <a:rPr lang="en-US" sz="24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Sticky N</a:t>
            </a:r>
            <a:r>
              <a:rPr lang="en-US" sz="24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otes (768 units) and Art Supply (577 units) showed the lowest sales volumes.</a:t>
            </a:r>
          </a:p>
          <a:p>
            <a:pPr algn="l">
              <a:lnSpc>
                <a:spcPts val="3362"/>
              </a:lnSpc>
            </a:pPr>
          </a:p>
          <a:p>
            <a:pPr algn="l">
              <a:lnSpc>
                <a:spcPts val="3362"/>
              </a:lnSpc>
            </a:pPr>
            <a:r>
              <a:rPr lang="en-US" b="true" sz="240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❖ Final Stock (June):</a:t>
            </a:r>
          </a:p>
          <a:p>
            <a:pPr algn="l">
              <a:lnSpc>
                <a:spcPts val="3362"/>
              </a:lnSpc>
            </a:pPr>
            <a:r>
              <a:rPr lang="en-US" sz="24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 Essentials still maintained the largest closing stock (3,415 units).</a:t>
            </a:r>
          </a:p>
          <a:p>
            <a:pPr algn="l">
              <a:lnSpc>
                <a:spcPts val="3362"/>
              </a:lnSpc>
            </a:pPr>
            <a:r>
              <a:rPr lang="en-US" sz="24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 Supply (582 units) and Sticky Notes (451 units) had the lowest remaining inventory.</a:t>
            </a:r>
          </a:p>
          <a:p>
            <a:pPr algn="l">
              <a:lnSpc>
                <a:spcPts val="336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69057" y="1298232"/>
            <a:ext cx="10180988" cy="5726806"/>
          </a:xfrm>
          <a:custGeom>
            <a:avLst/>
            <a:gdLst/>
            <a:ahLst/>
            <a:cxnLst/>
            <a:rect r="r" b="b" t="t" l="l"/>
            <a:pathLst>
              <a:path h="5726806" w="10180988">
                <a:moveTo>
                  <a:pt x="0" y="0"/>
                </a:moveTo>
                <a:lnTo>
                  <a:pt x="10180988" y="0"/>
                </a:lnTo>
                <a:lnTo>
                  <a:pt x="10180988" y="5726805"/>
                </a:lnTo>
                <a:lnTo>
                  <a:pt x="0" y="57268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465017" y="239"/>
            <a:ext cx="13357966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ABC SEGMENT</a:t>
            </a: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ATION OF PRODUCT CATEGORIES </a:t>
            </a:r>
          </a:p>
          <a:p>
            <a:pPr algn="ctr">
              <a:lnSpc>
                <a:spcPts val="559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78656" y="7115248"/>
            <a:ext cx="13675619" cy="2028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  <a:spcBef>
                <a:spcPct val="0"/>
              </a:spcBef>
            </a:pPr>
            <a:r>
              <a:rPr lang="en-US" sz="226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b="true" sz="226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Insights:</a:t>
            </a:r>
          </a:p>
          <a:p>
            <a:pPr algn="l">
              <a:lnSpc>
                <a:spcPts val="3168"/>
              </a:lnSpc>
              <a:spcBef>
                <a:spcPct val="0"/>
              </a:spcBef>
            </a:pPr>
          </a:p>
          <a:p>
            <a:pPr algn="l">
              <a:lnSpc>
                <a:spcPts val="3168"/>
              </a:lnSpc>
              <a:spcBef>
                <a:spcPct val="0"/>
              </a:spcBef>
            </a:pPr>
            <a:r>
              <a:rPr lang="en-US" b="true" sz="226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Class A</a:t>
            </a:r>
            <a:r>
              <a:rPr lang="en-US" sz="226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categories contribute the major share of inventory value and need frequent monitoring &amp; replenishment.</a:t>
            </a:r>
          </a:p>
          <a:p>
            <a:pPr algn="l">
              <a:lnSpc>
                <a:spcPts val="3168"/>
              </a:lnSpc>
              <a:spcBef>
                <a:spcPct val="0"/>
              </a:spcBef>
            </a:pPr>
            <a:r>
              <a:rPr lang="en-US" b="true" sz="226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Class B</a:t>
            </a:r>
            <a:r>
              <a:rPr lang="en-US" sz="226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categories represent moderate inventory importance, requiring balanced control.</a:t>
            </a:r>
          </a:p>
          <a:p>
            <a:pPr algn="l">
              <a:lnSpc>
                <a:spcPts val="3168"/>
              </a:lnSpc>
              <a:spcBef>
                <a:spcPct val="0"/>
              </a:spcBef>
            </a:pPr>
            <a:r>
              <a:rPr lang="en-US" b="true" sz="226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Class C</a:t>
            </a:r>
            <a:r>
              <a:rPr lang="en-US" sz="226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categories have minimal impact on total value and can be managed with relaxed controls.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82971" y="1365489"/>
            <a:ext cx="4943269" cy="612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7"/>
              </a:lnSpc>
              <a:spcBef>
                <a:spcPct val="0"/>
              </a:spcBef>
            </a:pPr>
            <a:r>
              <a:rPr lang="en-US" sz="23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b="true" sz="231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Categ</a:t>
            </a:r>
            <a:r>
              <a:rPr lang="en-US" b="true" sz="231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ory Classification (ABC Analysis):</a:t>
            </a:r>
          </a:p>
          <a:p>
            <a:pPr algn="l">
              <a:lnSpc>
                <a:spcPts val="3237"/>
              </a:lnSpc>
              <a:spcBef>
                <a:spcPct val="0"/>
              </a:spcBef>
            </a:pPr>
          </a:p>
          <a:p>
            <a:pPr algn="l">
              <a:lnSpc>
                <a:spcPts val="3237"/>
              </a:lnSpc>
              <a:spcBef>
                <a:spcPct val="0"/>
              </a:spcBef>
            </a:pPr>
            <a:r>
              <a:rPr lang="en-US" sz="23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 (High Value, Tight Control): Writing Essentials (27%), Paper (47.5%), File (59.7%)</a:t>
            </a:r>
          </a:p>
          <a:p>
            <a:pPr algn="l">
              <a:lnSpc>
                <a:spcPts val="3237"/>
              </a:lnSpc>
              <a:spcBef>
                <a:spcPct val="0"/>
              </a:spcBef>
            </a:pPr>
          </a:p>
          <a:p>
            <a:pPr algn="l">
              <a:lnSpc>
                <a:spcPts val="3237"/>
              </a:lnSpc>
              <a:spcBef>
                <a:spcPct val="0"/>
              </a:spcBef>
            </a:pPr>
            <a:r>
              <a:rPr lang="en-US" sz="23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 (Moderate Value, Periodic Control): Office Supply (69%), Instruments (78%), Notebook (85.1%), Art Supply (91.4%)</a:t>
            </a:r>
          </a:p>
          <a:p>
            <a:pPr algn="l">
              <a:lnSpc>
                <a:spcPts val="3237"/>
              </a:lnSpc>
              <a:spcBef>
                <a:spcPct val="0"/>
              </a:spcBef>
            </a:pPr>
          </a:p>
          <a:p>
            <a:pPr algn="l">
              <a:lnSpc>
                <a:spcPts val="3237"/>
              </a:lnSpc>
              <a:spcBef>
                <a:spcPct val="0"/>
              </a:spcBef>
            </a:pPr>
            <a:r>
              <a:rPr lang="en-US" sz="23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 (Low Value, Loose Control): Adhesive (97.3%), Sticky Notes (100%)</a:t>
            </a:r>
          </a:p>
          <a:p>
            <a:pPr algn="l">
              <a:lnSpc>
                <a:spcPts val="350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095428" cy="29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284633" cy="85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1187265"/>
            <a:ext cx="10475376" cy="6023341"/>
          </a:xfrm>
          <a:custGeom>
            <a:avLst/>
            <a:gdLst/>
            <a:ahLst/>
            <a:cxnLst/>
            <a:rect r="r" b="b" t="t" l="l"/>
            <a:pathLst>
              <a:path h="6023341" w="10475376">
                <a:moveTo>
                  <a:pt x="0" y="0"/>
                </a:moveTo>
                <a:lnTo>
                  <a:pt x="10475376" y="0"/>
                </a:lnTo>
                <a:lnTo>
                  <a:pt x="10475376" y="6023341"/>
                </a:lnTo>
                <a:lnTo>
                  <a:pt x="0" y="60233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10457" y="34647"/>
            <a:ext cx="14467087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REFINING PRODUCT ASSORTMENT FOR PROFITABILITY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8343" y="7301920"/>
            <a:ext cx="17799657" cy="2129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On the other hand, high-revenue categories such as Paper are missing from the top profit margin brackets, indicating a mismatch between sales volume and profitability.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This imbalance highlights the need to refine product assortment, focusing on promoting and expanding higher-margin categories while optimizing low-margin, high-volume items.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36040" y="864558"/>
            <a:ext cx="4382902" cy="616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  <a:spcBef>
                <a:spcPct val="0"/>
              </a:spcBef>
            </a:pPr>
            <a:r>
              <a:rPr lang="en-US" sz="24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Profitability varies significantly across categories – Notebo</a:t>
            </a:r>
            <a:r>
              <a:rPr lang="en-US" sz="24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oks deliver the highest margin (~31%), while Instruments have the lowest (~20%).</a:t>
            </a:r>
          </a:p>
          <a:p>
            <a:pPr algn="l">
              <a:lnSpc>
                <a:spcPts val="3492"/>
              </a:lnSpc>
              <a:spcBef>
                <a:spcPct val="0"/>
              </a:spcBef>
            </a:pPr>
          </a:p>
          <a:p>
            <a:pPr algn="l">
              <a:lnSpc>
                <a:spcPts val="3492"/>
              </a:lnSpc>
              <a:spcBef>
                <a:spcPct val="0"/>
              </a:spcBef>
            </a:pPr>
            <a:r>
              <a:rPr lang="en-US" sz="24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Categories like Art Supply and Writing Essentials also provide relatively strong margins, but they don’t always align with top revenue contributors.</a:t>
            </a:r>
          </a:p>
          <a:p>
            <a:pPr algn="l">
              <a:lnSpc>
                <a:spcPts val="349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DAGwbWY8sjg</dc:identifier>
  <dcterms:modified xsi:type="dcterms:W3CDTF">2011-08-01T06:04:30Z</dcterms:modified>
  <cp:revision>1</cp:revision>
  <dc:title>Business Data Management Capstone Project</dc:title>
</cp:coreProperties>
</file>