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3" r:id="rId2"/>
    <p:sldId id="270" r:id="rId3"/>
    <p:sldId id="271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69F6FCE-A1BF-43D5-9E27-0239614633E9}">
          <p14:sldIdLst>
            <p14:sldId id="273"/>
            <p14:sldId id="270"/>
            <p14:sldId id="271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FFFFCC"/>
    <a:srgbClr val="4472C4"/>
    <a:srgbClr val="C55A11"/>
    <a:srgbClr val="FFFFF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62"/>
      </p:cViewPr>
      <p:guideLst>
        <p:guide orient="horz" pos="2160"/>
        <p:guide pos="384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624D4-A682-4441-971F-67A3DD8FEBB5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FEE79-87AB-4B24-99AC-90E1C2A31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215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FEE79-87AB-4B24-99AC-90E1C2A3157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769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FEE79-87AB-4B24-99AC-90E1C2A3157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769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FEE79-87AB-4B24-99AC-90E1C2A3157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769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FEE79-87AB-4B24-99AC-90E1C2A3157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769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877F-1B51-3807-BF49-C62949941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1D845-E5C4-5634-F893-1168BD7CD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4132B-3CD4-936F-4801-E6CC9DD4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E8084-69D6-4357-B957-157F81FA78A9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05166-85DF-0C02-B8FB-A6D89E624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34BC9-66DD-973D-09DA-918019867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A9C7-6B16-4E08-B262-C52FE9535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61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55DF-B491-75ED-ADEB-2278FC49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248B9-2BD7-19A3-CF5C-B36C9C840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5E0AA-F7D5-7855-220F-CB425C86E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E8084-69D6-4357-B957-157F81FA78A9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8662D-74C5-F5CF-85D4-5BEB6C22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ADC9E-01FA-34AC-5E86-48926060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A9C7-6B16-4E08-B262-C52FE9535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86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D42B6C-6E09-78E5-BFF7-09C2334A7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77F99-7CA4-9D56-78D6-727082B0D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599CC-FBB5-94F3-ED96-BD8FE57CD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E8084-69D6-4357-B957-157F81FA78A9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505C8-FBFC-FD5E-4B98-C8AFD897C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D7ABB-6892-0222-EFB6-6A5C45C3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A9C7-6B16-4E08-B262-C52FE9535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6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5188-8206-55C0-AB0A-0022B0E1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269ED-CCFE-4A29-FBA5-5396B506E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2090D-DB54-01D6-C16B-10E09D27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E8084-69D6-4357-B957-157F81FA78A9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6B2B0-AC63-1563-1F17-0A91B557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B268A-147A-ED62-7A02-039FEC533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A9C7-6B16-4E08-B262-C52FE9535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46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46225-5251-55B8-E0E5-E13F48E9E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A7783-5D74-61EF-4D34-376191F0B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7D35E-D6B4-410B-8316-8EA445A3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E8084-69D6-4357-B957-157F81FA78A9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FC06B-4669-82F5-7F68-A2192CFB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AE4D7-B86C-62B7-66E8-5B6C4A9A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A9C7-6B16-4E08-B262-C52FE9535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28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57F0-201F-768B-A1B8-C94DA86E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4827B-465E-3562-6251-32660FE50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4C30F-9439-4FCE-EE09-980C828C7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F0087-4EAD-2761-F7C5-8DD198C6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E8084-69D6-4357-B957-157F81FA78A9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337E-AD82-EACF-6AFF-A0CF5B68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B2B0A-6745-7721-F001-E54DB28A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A9C7-6B16-4E08-B262-C52FE9535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89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44E6-407A-E5C9-9331-0AA1F8D6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F2C5D-B5C9-AACD-7F31-917ADFFD5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F5626-9963-F33E-165C-5811BB3FE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44468B-DD8F-E494-0968-24CB022CD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BAE67-A7A8-AA8C-A351-0961D85B2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8EC1F-0879-4CEB-3C48-830A1AEAA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E8084-69D6-4357-B957-157F81FA78A9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0D7172-0982-B509-FE28-BA88E897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759237-59E0-1F9C-5B50-4CEA9088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A9C7-6B16-4E08-B262-C52FE9535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99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42303-CF3E-0490-267F-7178EC93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572A3-5F32-3F81-57D0-E95C6634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E8084-69D6-4357-B957-157F81FA78A9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FAB20-40D9-AC3E-DB7F-8CB50A94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B86AE-FFFF-FD37-59BF-81CDA26B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A9C7-6B16-4E08-B262-C52FE9535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14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12358C-DE97-1C75-4E08-47FF59B5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E8084-69D6-4357-B957-157F81FA78A9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11221-3B2D-E566-B487-1F6E3C55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7E42E-1852-C69E-4901-3DD3200ED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A9C7-6B16-4E08-B262-C52FE9535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79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0D7FA-7767-FCB1-8B96-274796636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B3899-09EE-6074-3870-61897FF0C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8BC15-1683-8F09-1AD0-61CE858DC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1B42C-C4F4-13ED-DC9F-7997DC26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E8084-69D6-4357-B957-157F81FA78A9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9BDE6-07D9-279C-CCD4-99FB86082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341CC-F311-06FA-5609-82667417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A9C7-6B16-4E08-B262-C52FE9535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89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D4CE-9EEC-0F99-23F8-F2060074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7B8E88-78BE-6770-6EB7-267E217DB6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9F5BA-F159-4EA9-50E2-B6FE0DF19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93701-3AA7-201B-875D-869B8765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E8084-69D6-4357-B957-157F81FA78A9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989FD-76BD-C4C2-3914-BE16C8E4D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8EB9B-251F-B9CF-948B-CBF0A4FD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A9C7-6B16-4E08-B262-C52FE9535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07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DC65BE-7E58-FDD7-4B0E-5593C2F9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0525B-2BE3-B484-41C1-2801A8304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422E3-02B1-1F4E-D854-11956DFAC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E8084-69D6-4357-B957-157F81FA78A9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BF00D-86DC-781E-1787-2C7A8EAAF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13DFF-1426-23C5-4CB2-C12119173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2A9C7-6B16-4E08-B262-C52FE9535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71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37699EF0-F68E-91AD-1598-3EB9853E0856}"/>
              </a:ext>
            </a:extLst>
          </p:cNvPr>
          <p:cNvSpPr txBox="1"/>
          <p:nvPr/>
        </p:nvSpPr>
        <p:spPr>
          <a:xfrm>
            <a:off x="144074" y="155276"/>
            <a:ext cx="2439105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NN Implementation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C97A81-9EA2-02BF-4898-E9D1DFCB2B30}"/>
              </a:ext>
            </a:extLst>
          </p:cNvPr>
          <p:cNvSpPr txBox="1"/>
          <p:nvPr/>
        </p:nvSpPr>
        <p:spPr>
          <a:xfrm>
            <a:off x="6417435" y="2169853"/>
            <a:ext cx="1869929" cy="64633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NN2</a:t>
            </a:r>
          </a:p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(for prediction of Gas and Oil Price)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54EB330-6155-E2EE-8BF7-DB1256644686}"/>
              </a:ext>
            </a:extLst>
          </p:cNvPr>
          <p:cNvSpPr txBox="1"/>
          <p:nvPr/>
        </p:nvSpPr>
        <p:spPr>
          <a:xfrm>
            <a:off x="3761163" y="2169854"/>
            <a:ext cx="1529313" cy="64633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NN1</a:t>
            </a:r>
          </a:p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(for prediction of Rig count, Tam, Capex)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CC9EEE7-04FB-94AD-AF18-0DC60631C4E0}"/>
              </a:ext>
            </a:extLst>
          </p:cNvPr>
          <p:cNvGrpSpPr/>
          <p:nvPr/>
        </p:nvGrpSpPr>
        <p:grpSpPr>
          <a:xfrm>
            <a:off x="101698" y="633119"/>
            <a:ext cx="915705" cy="1016804"/>
            <a:chOff x="1567007" y="1684212"/>
            <a:chExt cx="915705" cy="1016804"/>
          </a:xfrm>
        </p:grpSpPr>
        <p:pic>
          <p:nvPicPr>
            <p:cNvPr id="110" name="Graphic 32" descr="User">
              <a:extLst>
                <a:ext uri="{FF2B5EF4-FFF2-40B4-BE49-F238E27FC236}">
                  <a16:creationId xmlns:a16="http://schemas.microsoft.com/office/drawing/2014/main" id="{27A516CB-FAA9-9901-7537-4342B30E8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67007" y="1684212"/>
              <a:ext cx="915705" cy="915705"/>
            </a:xfrm>
            <a:prstGeom prst="rect">
              <a:avLst/>
            </a:prstGeom>
          </p:spPr>
        </p:pic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F282AE1-4AB0-F31D-3C25-7652BF650EE3}"/>
                </a:ext>
              </a:extLst>
            </p:cNvPr>
            <p:cNvSpPr/>
            <p:nvPr/>
          </p:nvSpPr>
          <p:spPr>
            <a:xfrm>
              <a:off x="1576363" y="2424017"/>
              <a:ext cx="8776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IN" sz="1200" b="1" dirty="0">
                  <a:latin typeface="Times New Roman" pitchFamily="18" charset="0"/>
                  <a:cs typeface="Times New Roman" pitchFamily="18" charset="0"/>
                </a:rPr>
                <a:t>User input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01218D18-DBA4-D372-0EB5-C01BD9885A37}"/>
              </a:ext>
            </a:extLst>
          </p:cNvPr>
          <p:cNvSpPr txBox="1"/>
          <p:nvPr/>
        </p:nvSpPr>
        <p:spPr>
          <a:xfrm>
            <a:off x="4983751" y="759438"/>
            <a:ext cx="1809820" cy="64633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Selection of Neural Network that is combined in single code 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3BA63ED-F3F2-8BB2-B381-22799C2E19A1}"/>
              </a:ext>
            </a:extLst>
          </p:cNvPr>
          <p:cNvCxnSpPr>
            <a:cxnSpLocks/>
          </p:cNvCxnSpPr>
          <p:nvPr/>
        </p:nvCxnSpPr>
        <p:spPr>
          <a:xfrm>
            <a:off x="4750867" y="2877800"/>
            <a:ext cx="155820" cy="64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2EDEA8B9-BFF0-DBD3-2483-C0D98C9B8D20}"/>
              </a:ext>
            </a:extLst>
          </p:cNvPr>
          <p:cNvSpPr txBox="1"/>
          <p:nvPr/>
        </p:nvSpPr>
        <p:spPr>
          <a:xfrm>
            <a:off x="48445" y="2031353"/>
            <a:ext cx="1369706" cy="27699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Historical Data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91DAB0D-A5DD-E81E-32D4-C87058F7A9F3}"/>
              </a:ext>
            </a:extLst>
          </p:cNvPr>
          <p:cNvSpPr/>
          <p:nvPr/>
        </p:nvSpPr>
        <p:spPr>
          <a:xfrm>
            <a:off x="1840998" y="1870669"/>
            <a:ext cx="1178805" cy="100713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INPUT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41EC7CF-0506-DEE2-0EAB-DD62063B8369}"/>
              </a:ext>
            </a:extLst>
          </p:cNvPr>
          <p:cNvSpPr txBox="1"/>
          <p:nvPr/>
        </p:nvSpPr>
        <p:spPr>
          <a:xfrm>
            <a:off x="471292" y="3183627"/>
            <a:ext cx="1369706" cy="64633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Global  and Industrial Indicators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D6E4636-A664-0C70-2EEC-F25D460B8583}"/>
              </a:ext>
            </a:extLst>
          </p:cNvPr>
          <p:cNvCxnSpPr/>
          <p:nvPr/>
        </p:nvCxnSpPr>
        <p:spPr>
          <a:xfrm>
            <a:off x="3081201" y="2308353"/>
            <a:ext cx="603042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3A62F144-A371-A894-451D-066FDDFDBD73}"/>
              </a:ext>
            </a:extLst>
          </p:cNvPr>
          <p:cNvSpPr/>
          <p:nvPr/>
        </p:nvSpPr>
        <p:spPr>
          <a:xfrm>
            <a:off x="9063927" y="1787566"/>
            <a:ext cx="1178805" cy="100713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INPUT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A47A660-0B64-C973-47F2-2750DD558543}"/>
              </a:ext>
            </a:extLst>
          </p:cNvPr>
          <p:cNvSpPr txBox="1"/>
          <p:nvPr/>
        </p:nvSpPr>
        <p:spPr>
          <a:xfrm>
            <a:off x="10565210" y="1658962"/>
            <a:ext cx="1369706" cy="27699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Historical Data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72132F4-AFF4-39C2-532F-32D695AACFA9}"/>
              </a:ext>
            </a:extLst>
          </p:cNvPr>
          <p:cNvSpPr txBox="1"/>
          <p:nvPr/>
        </p:nvSpPr>
        <p:spPr>
          <a:xfrm>
            <a:off x="10511186" y="3011554"/>
            <a:ext cx="1369706" cy="64633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Global and Industrial Indicators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D746C5D-F731-0473-6B35-22CC5B660E1F}"/>
              </a:ext>
            </a:extLst>
          </p:cNvPr>
          <p:cNvCxnSpPr/>
          <p:nvPr/>
        </p:nvCxnSpPr>
        <p:spPr>
          <a:xfrm>
            <a:off x="8427341" y="2308354"/>
            <a:ext cx="603042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D33AB59-2007-161D-AF38-8856CF51AB22}"/>
              </a:ext>
            </a:extLst>
          </p:cNvPr>
          <p:cNvCxnSpPr>
            <a:cxnSpLocks/>
          </p:cNvCxnSpPr>
          <p:nvPr/>
        </p:nvCxnSpPr>
        <p:spPr>
          <a:xfrm flipH="1">
            <a:off x="4579874" y="1464805"/>
            <a:ext cx="411686" cy="65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115B1FD-E989-8002-1226-ED8F4147B619}"/>
              </a:ext>
            </a:extLst>
          </p:cNvPr>
          <p:cNvCxnSpPr>
            <a:cxnSpLocks/>
          </p:cNvCxnSpPr>
          <p:nvPr/>
        </p:nvCxnSpPr>
        <p:spPr>
          <a:xfrm>
            <a:off x="6748862" y="1451810"/>
            <a:ext cx="567043" cy="67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2338337-F7EA-754D-74A5-56630CD673D0}"/>
              </a:ext>
            </a:extLst>
          </p:cNvPr>
          <p:cNvSpPr txBox="1"/>
          <p:nvPr/>
        </p:nvSpPr>
        <p:spPr>
          <a:xfrm>
            <a:off x="5163399" y="3293920"/>
            <a:ext cx="1840991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Merging of outputs from both NN based on selected ones and give output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06D2DCA-156C-1915-DE65-9B34CD19DCF7}"/>
              </a:ext>
            </a:extLst>
          </p:cNvPr>
          <p:cNvCxnSpPr>
            <a:cxnSpLocks/>
            <a:stCxn id="114" idx="3"/>
          </p:cNvCxnSpPr>
          <p:nvPr/>
        </p:nvCxnSpPr>
        <p:spPr>
          <a:xfrm flipV="1">
            <a:off x="1418151" y="2169852"/>
            <a:ext cx="3338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F8BE2CC-89A7-E887-3A9E-F3C2166DC815}"/>
              </a:ext>
            </a:extLst>
          </p:cNvPr>
          <p:cNvCxnSpPr>
            <a:cxnSpLocks/>
          </p:cNvCxnSpPr>
          <p:nvPr/>
        </p:nvCxnSpPr>
        <p:spPr>
          <a:xfrm flipV="1">
            <a:off x="1878255" y="2930114"/>
            <a:ext cx="390369" cy="40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4F075DB-1D6D-6FDA-27A1-2364C821C80C}"/>
              </a:ext>
            </a:extLst>
          </p:cNvPr>
          <p:cNvCxnSpPr>
            <a:cxnSpLocks/>
          </p:cNvCxnSpPr>
          <p:nvPr/>
        </p:nvCxnSpPr>
        <p:spPr>
          <a:xfrm flipH="1">
            <a:off x="7183456" y="2907133"/>
            <a:ext cx="268115" cy="62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E0C7105-760E-E586-7C15-4D810C76406F}"/>
              </a:ext>
            </a:extLst>
          </p:cNvPr>
          <p:cNvCxnSpPr>
            <a:cxnSpLocks/>
            <a:stCxn id="122" idx="1"/>
          </p:cNvCxnSpPr>
          <p:nvPr/>
        </p:nvCxnSpPr>
        <p:spPr>
          <a:xfrm flipH="1">
            <a:off x="10276894" y="1797462"/>
            <a:ext cx="288316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DAD5188-FE01-C4E2-F7E1-4183A5E5A0A2}"/>
              </a:ext>
            </a:extLst>
          </p:cNvPr>
          <p:cNvCxnSpPr>
            <a:cxnSpLocks/>
            <a:stCxn id="123" idx="1"/>
          </p:cNvCxnSpPr>
          <p:nvPr/>
        </p:nvCxnSpPr>
        <p:spPr>
          <a:xfrm flipH="1" flipV="1">
            <a:off x="10244606" y="3011043"/>
            <a:ext cx="266580" cy="323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Left Brace 135">
            <a:extLst>
              <a:ext uri="{FF2B5EF4-FFF2-40B4-BE49-F238E27FC236}">
                <a16:creationId xmlns:a16="http://schemas.microsoft.com/office/drawing/2014/main" id="{727A4329-5F80-EFA5-9396-507931B2F17A}"/>
              </a:ext>
            </a:extLst>
          </p:cNvPr>
          <p:cNvSpPr/>
          <p:nvPr/>
        </p:nvSpPr>
        <p:spPr>
          <a:xfrm>
            <a:off x="4906687" y="3334720"/>
            <a:ext cx="383789" cy="1402506"/>
          </a:xfrm>
          <a:prstGeom prst="lef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Double Bracket 136">
            <a:extLst>
              <a:ext uri="{FF2B5EF4-FFF2-40B4-BE49-F238E27FC236}">
                <a16:creationId xmlns:a16="http://schemas.microsoft.com/office/drawing/2014/main" id="{CA69D06B-DDB4-A599-3698-6318FD82A0FE}"/>
              </a:ext>
            </a:extLst>
          </p:cNvPr>
          <p:cNvSpPr/>
          <p:nvPr/>
        </p:nvSpPr>
        <p:spPr>
          <a:xfrm>
            <a:off x="10313642" y="3878840"/>
            <a:ext cx="1350524" cy="430824"/>
          </a:xfrm>
          <a:prstGeom prst="bracketPair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A7D3EE5-B89B-12EB-B45D-8CC93C602AB9}"/>
              </a:ext>
            </a:extLst>
          </p:cNvPr>
          <p:cNvSpPr txBox="1"/>
          <p:nvPr/>
        </p:nvSpPr>
        <p:spPr>
          <a:xfrm>
            <a:off x="10313641" y="3904059"/>
            <a:ext cx="135052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Preprocessed and Standardized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Double Bracket 138">
            <a:extLst>
              <a:ext uri="{FF2B5EF4-FFF2-40B4-BE49-F238E27FC236}">
                <a16:creationId xmlns:a16="http://schemas.microsoft.com/office/drawing/2014/main" id="{6FFF1751-0460-01A2-0963-E796D262C387}"/>
              </a:ext>
            </a:extLst>
          </p:cNvPr>
          <p:cNvSpPr/>
          <p:nvPr/>
        </p:nvSpPr>
        <p:spPr>
          <a:xfrm>
            <a:off x="1267996" y="3878840"/>
            <a:ext cx="1312007" cy="486885"/>
          </a:xfrm>
          <a:prstGeom prst="bracketPair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BF0B2F0-5D38-AF7F-6CCE-4742FC1DE2DA}"/>
              </a:ext>
            </a:extLst>
          </p:cNvPr>
          <p:cNvSpPr txBox="1"/>
          <p:nvPr/>
        </p:nvSpPr>
        <p:spPr>
          <a:xfrm>
            <a:off x="1228040" y="3904060"/>
            <a:ext cx="135052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Preprocessed and Standardized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Left Brace 140">
            <a:extLst>
              <a:ext uri="{FF2B5EF4-FFF2-40B4-BE49-F238E27FC236}">
                <a16:creationId xmlns:a16="http://schemas.microsoft.com/office/drawing/2014/main" id="{4EBF23E3-05B1-A28F-A57B-8DCA8423C943}"/>
              </a:ext>
            </a:extLst>
          </p:cNvPr>
          <p:cNvSpPr/>
          <p:nvPr/>
        </p:nvSpPr>
        <p:spPr>
          <a:xfrm flipH="1">
            <a:off x="6840490" y="3334720"/>
            <a:ext cx="383789" cy="1402506"/>
          </a:xfrm>
          <a:prstGeom prst="lef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2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2" name="Graphic 1092" descr="Paper">
            <a:extLst>
              <a:ext uri="{FF2B5EF4-FFF2-40B4-BE49-F238E27FC236}">
                <a16:creationId xmlns:a16="http://schemas.microsoft.com/office/drawing/2014/main" id="{35E5ABBA-211A-4332-0FB5-9D6DEF5832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95629" y="3438906"/>
            <a:ext cx="613035" cy="613035"/>
          </a:xfrm>
          <a:prstGeom prst="rect">
            <a:avLst/>
          </a:prstGeom>
        </p:spPr>
      </p:pic>
      <p:sp>
        <p:nvSpPr>
          <p:cNvPr id="143" name="Rectangle 142"/>
          <p:cNvSpPr/>
          <p:nvPr/>
        </p:nvSpPr>
        <p:spPr>
          <a:xfrm>
            <a:off x="-62530" y="4038118"/>
            <a:ext cx="7958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Dataset Based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4" name="Graphic 1092" descr="Paper">
            <a:extLst>
              <a:ext uri="{FF2B5EF4-FFF2-40B4-BE49-F238E27FC236}">
                <a16:creationId xmlns:a16="http://schemas.microsoft.com/office/drawing/2014/main" id="{35E5ABBA-211A-4332-0FB5-9D6DEF5832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82978" y="859401"/>
            <a:ext cx="613035" cy="613035"/>
          </a:xfrm>
          <a:prstGeom prst="rect">
            <a:avLst/>
          </a:prstGeom>
        </p:spPr>
      </p:pic>
      <p:sp>
        <p:nvSpPr>
          <p:cNvPr id="145" name="Rectangle 144"/>
          <p:cNvSpPr/>
          <p:nvPr/>
        </p:nvSpPr>
        <p:spPr>
          <a:xfrm>
            <a:off x="10868337" y="910689"/>
            <a:ext cx="7958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Dataset Based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54EB330-6155-E2EE-8BF7-DB1256644686}"/>
              </a:ext>
            </a:extLst>
          </p:cNvPr>
          <p:cNvSpPr txBox="1"/>
          <p:nvPr/>
        </p:nvSpPr>
        <p:spPr>
          <a:xfrm>
            <a:off x="3398489" y="5457340"/>
            <a:ext cx="1529313" cy="276999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Times New Roman" pitchFamily="18" charset="0"/>
                <a:cs typeface="Times New Roman" pitchFamily="18" charset="0"/>
              </a:rPr>
              <a:t>Oil_price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54EB330-6155-E2EE-8BF7-DB1256644686}"/>
              </a:ext>
            </a:extLst>
          </p:cNvPr>
          <p:cNvSpPr txBox="1"/>
          <p:nvPr/>
        </p:nvSpPr>
        <p:spPr>
          <a:xfrm>
            <a:off x="5334918" y="5457340"/>
            <a:ext cx="1529313" cy="276999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Times New Roman" pitchFamily="18" charset="0"/>
                <a:cs typeface="Times New Roman" pitchFamily="18" charset="0"/>
              </a:rPr>
              <a:t>Rig_count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54EB330-6155-E2EE-8BF7-DB1256644686}"/>
              </a:ext>
            </a:extLst>
          </p:cNvPr>
          <p:cNvSpPr txBox="1"/>
          <p:nvPr/>
        </p:nvSpPr>
        <p:spPr>
          <a:xfrm>
            <a:off x="7289751" y="5457339"/>
            <a:ext cx="1529313" cy="276999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TAM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54EB330-6155-E2EE-8BF7-DB1256644686}"/>
              </a:ext>
            </a:extLst>
          </p:cNvPr>
          <p:cNvSpPr txBox="1"/>
          <p:nvPr/>
        </p:nvSpPr>
        <p:spPr>
          <a:xfrm>
            <a:off x="9312877" y="5457921"/>
            <a:ext cx="1529313" cy="276999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Times New Roman" pitchFamily="18" charset="0"/>
                <a:cs typeface="Times New Roman" pitchFamily="18" charset="0"/>
              </a:rPr>
              <a:t>Capex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54EB330-6155-E2EE-8BF7-DB1256644686}"/>
              </a:ext>
            </a:extLst>
          </p:cNvPr>
          <p:cNvSpPr txBox="1"/>
          <p:nvPr/>
        </p:nvSpPr>
        <p:spPr>
          <a:xfrm>
            <a:off x="1490490" y="5457921"/>
            <a:ext cx="1529313" cy="276999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Times New Roman" pitchFamily="18" charset="0"/>
                <a:cs typeface="Times New Roman" pitchFamily="18" charset="0"/>
              </a:rPr>
              <a:t>Gas_Price</a:t>
            </a: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4F075DB-1D6D-6FDA-27A1-2364C821C80C}"/>
              </a:ext>
            </a:extLst>
          </p:cNvPr>
          <p:cNvCxnSpPr>
            <a:cxnSpLocks/>
          </p:cNvCxnSpPr>
          <p:nvPr/>
        </p:nvCxnSpPr>
        <p:spPr>
          <a:xfrm>
            <a:off x="2321198" y="5035587"/>
            <a:ext cx="1" cy="27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4F075DB-1D6D-6FDA-27A1-2364C821C80C}"/>
              </a:ext>
            </a:extLst>
          </p:cNvPr>
          <p:cNvCxnSpPr>
            <a:cxnSpLocks/>
          </p:cNvCxnSpPr>
          <p:nvPr/>
        </p:nvCxnSpPr>
        <p:spPr>
          <a:xfrm>
            <a:off x="4154800" y="5021520"/>
            <a:ext cx="1" cy="27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4F075DB-1D6D-6FDA-27A1-2364C821C80C}"/>
              </a:ext>
            </a:extLst>
          </p:cNvPr>
          <p:cNvCxnSpPr>
            <a:cxnSpLocks/>
          </p:cNvCxnSpPr>
          <p:nvPr/>
        </p:nvCxnSpPr>
        <p:spPr>
          <a:xfrm>
            <a:off x="6099574" y="5021519"/>
            <a:ext cx="1" cy="27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4F075DB-1D6D-6FDA-27A1-2364C821C80C}"/>
              </a:ext>
            </a:extLst>
          </p:cNvPr>
          <p:cNvCxnSpPr>
            <a:cxnSpLocks/>
          </p:cNvCxnSpPr>
          <p:nvPr/>
        </p:nvCxnSpPr>
        <p:spPr>
          <a:xfrm>
            <a:off x="8054407" y="5021520"/>
            <a:ext cx="1" cy="27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4F075DB-1D6D-6FDA-27A1-2364C821C80C}"/>
              </a:ext>
            </a:extLst>
          </p:cNvPr>
          <p:cNvCxnSpPr>
            <a:cxnSpLocks/>
          </p:cNvCxnSpPr>
          <p:nvPr/>
        </p:nvCxnSpPr>
        <p:spPr>
          <a:xfrm>
            <a:off x="10077533" y="5067275"/>
            <a:ext cx="1" cy="27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2321199" y="5035587"/>
            <a:ext cx="77563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7890B4-8E9E-84E3-059C-BE9DD121C8A3}"/>
              </a:ext>
            </a:extLst>
          </p:cNvPr>
          <p:cNvSpPr txBox="1"/>
          <p:nvPr/>
        </p:nvSpPr>
        <p:spPr>
          <a:xfrm>
            <a:off x="998023" y="846929"/>
            <a:ext cx="1390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what user </a:t>
            </a:r>
          </a:p>
          <a:p>
            <a:pPr algn="ctr"/>
            <a:r>
              <a:rPr lang="en-IN" sz="1400" dirty="0"/>
              <a:t>wants to predict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7283AB-9920-7A18-090F-B9BC02A1238F}"/>
              </a:ext>
            </a:extLst>
          </p:cNvPr>
          <p:cNvCxnSpPr>
            <a:cxnSpLocks/>
          </p:cNvCxnSpPr>
          <p:nvPr/>
        </p:nvCxnSpPr>
        <p:spPr>
          <a:xfrm flipV="1">
            <a:off x="850472" y="1089883"/>
            <a:ext cx="3338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2A56348-A6CB-1650-DCEA-AB5532E9B71A}"/>
              </a:ext>
            </a:extLst>
          </p:cNvPr>
          <p:cNvSpPr txBox="1"/>
          <p:nvPr/>
        </p:nvSpPr>
        <p:spPr>
          <a:xfrm>
            <a:off x="2696583" y="835579"/>
            <a:ext cx="1800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Selection of datasets </a:t>
            </a:r>
          </a:p>
          <a:p>
            <a:r>
              <a:rPr lang="en-IN" sz="1400" dirty="0"/>
              <a:t>Relevant to prediction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429BC7-BCAF-4FE1-1B5A-805060BEC42C}"/>
              </a:ext>
            </a:extLst>
          </p:cNvPr>
          <p:cNvCxnSpPr>
            <a:cxnSpLocks/>
          </p:cNvCxnSpPr>
          <p:nvPr/>
        </p:nvCxnSpPr>
        <p:spPr>
          <a:xfrm flipV="1">
            <a:off x="2270419" y="1068728"/>
            <a:ext cx="3338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A629CD-4AF8-D311-EE5A-301786D3AC41}"/>
              </a:ext>
            </a:extLst>
          </p:cNvPr>
          <p:cNvCxnSpPr>
            <a:cxnSpLocks/>
          </p:cNvCxnSpPr>
          <p:nvPr/>
        </p:nvCxnSpPr>
        <p:spPr>
          <a:xfrm flipV="1">
            <a:off x="4497461" y="1108538"/>
            <a:ext cx="3338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63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CEC4E4C-9562-B34E-2EE1-F5AEFB376367}"/>
              </a:ext>
            </a:extLst>
          </p:cNvPr>
          <p:cNvSpPr/>
          <p:nvPr/>
        </p:nvSpPr>
        <p:spPr>
          <a:xfrm>
            <a:off x="3003039" y="1312311"/>
            <a:ext cx="435769" cy="435769"/>
          </a:xfrm>
          <a:prstGeom prst="ellipse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A1FFB3-C1D3-4E4A-8D84-EE6174636028}"/>
              </a:ext>
            </a:extLst>
          </p:cNvPr>
          <p:cNvSpPr/>
          <p:nvPr/>
        </p:nvSpPr>
        <p:spPr>
          <a:xfrm>
            <a:off x="3061977" y="2175527"/>
            <a:ext cx="435769" cy="435769"/>
          </a:xfrm>
          <a:prstGeom prst="ellipse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FE4845-02C7-78C3-4D2C-E63CF3EE38B6}"/>
              </a:ext>
            </a:extLst>
          </p:cNvPr>
          <p:cNvSpPr/>
          <p:nvPr/>
        </p:nvSpPr>
        <p:spPr>
          <a:xfrm>
            <a:off x="3099938" y="3092371"/>
            <a:ext cx="435769" cy="435769"/>
          </a:xfrm>
          <a:prstGeom prst="ellipse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6A2BC8-72D8-0D1F-7336-CAC0B22912A1}"/>
              </a:ext>
            </a:extLst>
          </p:cNvPr>
          <p:cNvSpPr/>
          <p:nvPr/>
        </p:nvSpPr>
        <p:spPr>
          <a:xfrm>
            <a:off x="3099938" y="4006265"/>
            <a:ext cx="435769" cy="435769"/>
          </a:xfrm>
          <a:prstGeom prst="ellipse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161FBD-F9BB-5BB5-95DA-10C8C8A96B1E}"/>
              </a:ext>
            </a:extLst>
          </p:cNvPr>
          <p:cNvSpPr/>
          <p:nvPr/>
        </p:nvSpPr>
        <p:spPr>
          <a:xfrm>
            <a:off x="5442357" y="2075686"/>
            <a:ext cx="435769" cy="435769"/>
          </a:xfrm>
          <a:prstGeom prst="ellipse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38EECA-8012-A8E7-B5D1-2877474C21D0}"/>
              </a:ext>
            </a:extLst>
          </p:cNvPr>
          <p:cNvSpPr/>
          <p:nvPr/>
        </p:nvSpPr>
        <p:spPr>
          <a:xfrm>
            <a:off x="5442357" y="3056761"/>
            <a:ext cx="435769" cy="435769"/>
          </a:xfrm>
          <a:prstGeom prst="ellipse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12DC42A-17F6-9588-2D5E-327CBF89ACFF}"/>
              </a:ext>
            </a:extLst>
          </p:cNvPr>
          <p:cNvSpPr/>
          <p:nvPr/>
        </p:nvSpPr>
        <p:spPr>
          <a:xfrm>
            <a:off x="5442357" y="4037836"/>
            <a:ext cx="435769" cy="435769"/>
          </a:xfrm>
          <a:prstGeom prst="ellipse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125719-3F4F-E749-0A13-F058014A16C6}"/>
              </a:ext>
            </a:extLst>
          </p:cNvPr>
          <p:cNvSpPr/>
          <p:nvPr/>
        </p:nvSpPr>
        <p:spPr>
          <a:xfrm>
            <a:off x="5442357" y="5018911"/>
            <a:ext cx="435769" cy="435769"/>
          </a:xfrm>
          <a:prstGeom prst="ellipse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9110E4-ADF5-401F-7F21-46DFF80EB4DD}"/>
              </a:ext>
            </a:extLst>
          </p:cNvPr>
          <p:cNvSpPr/>
          <p:nvPr/>
        </p:nvSpPr>
        <p:spPr>
          <a:xfrm>
            <a:off x="1679065" y="1094426"/>
            <a:ext cx="435769" cy="435769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95ADA5E-02F6-EB3F-164C-D793C01C383C}"/>
              </a:ext>
            </a:extLst>
          </p:cNvPr>
          <p:cNvSpPr/>
          <p:nvPr/>
        </p:nvSpPr>
        <p:spPr>
          <a:xfrm>
            <a:off x="1679064" y="1841968"/>
            <a:ext cx="435769" cy="435769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8919E46-4784-FAC2-BCE0-F5D95DAEBB53}"/>
              </a:ext>
            </a:extLst>
          </p:cNvPr>
          <p:cNvSpPr/>
          <p:nvPr/>
        </p:nvSpPr>
        <p:spPr>
          <a:xfrm>
            <a:off x="3099936" y="4948859"/>
            <a:ext cx="435769" cy="435769"/>
          </a:xfrm>
          <a:prstGeom prst="ellipse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77F690-F12D-8219-B7C4-0EAE2587D446}"/>
              </a:ext>
            </a:extLst>
          </p:cNvPr>
          <p:cNvSpPr/>
          <p:nvPr/>
        </p:nvSpPr>
        <p:spPr>
          <a:xfrm>
            <a:off x="3099937" y="5774398"/>
            <a:ext cx="435769" cy="435769"/>
          </a:xfrm>
          <a:prstGeom prst="ellipse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70305D-D098-1BCF-83A7-2F51A56AE5A5}"/>
              </a:ext>
            </a:extLst>
          </p:cNvPr>
          <p:cNvSpPr/>
          <p:nvPr/>
        </p:nvSpPr>
        <p:spPr>
          <a:xfrm>
            <a:off x="1679065" y="2589510"/>
            <a:ext cx="435769" cy="435769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F8D9090-45F3-3448-D16E-BBED5176DAFF}"/>
              </a:ext>
            </a:extLst>
          </p:cNvPr>
          <p:cNvSpPr/>
          <p:nvPr/>
        </p:nvSpPr>
        <p:spPr>
          <a:xfrm>
            <a:off x="1679064" y="3337052"/>
            <a:ext cx="435769" cy="435769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F052FB-B2FA-40A6-ADC0-65B21D0DD450}"/>
              </a:ext>
            </a:extLst>
          </p:cNvPr>
          <p:cNvSpPr/>
          <p:nvPr/>
        </p:nvSpPr>
        <p:spPr>
          <a:xfrm>
            <a:off x="1679064" y="4084594"/>
            <a:ext cx="435769" cy="435769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DEDF24C-7E05-228D-1320-9F412FE8A0B0}"/>
              </a:ext>
            </a:extLst>
          </p:cNvPr>
          <p:cNvSpPr/>
          <p:nvPr/>
        </p:nvSpPr>
        <p:spPr>
          <a:xfrm>
            <a:off x="1679063" y="4832136"/>
            <a:ext cx="435769" cy="435769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C041904-998D-4A8C-50C8-60C78929E4C4}"/>
              </a:ext>
            </a:extLst>
          </p:cNvPr>
          <p:cNvSpPr/>
          <p:nvPr/>
        </p:nvSpPr>
        <p:spPr>
          <a:xfrm>
            <a:off x="1679064" y="5579678"/>
            <a:ext cx="435769" cy="435769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014DDC9-458F-7512-873D-FCE1777117B2}"/>
              </a:ext>
            </a:extLst>
          </p:cNvPr>
          <p:cNvSpPr/>
          <p:nvPr/>
        </p:nvSpPr>
        <p:spPr>
          <a:xfrm>
            <a:off x="1679063" y="6327222"/>
            <a:ext cx="435769" cy="435769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436FE2-9ADC-CB81-B623-F816A7C1A9F2}"/>
              </a:ext>
            </a:extLst>
          </p:cNvPr>
          <p:cNvCxnSpPr>
            <a:stCxn id="14" idx="6"/>
            <a:endCxn id="5" idx="2"/>
          </p:cNvCxnSpPr>
          <p:nvPr/>
        </p:nvCxnSpPr>
        <p:spPr>
          <a:xfrm>
            <a:off x="2114834" y="1312311"/>
            <a:ext cx="888205" cy="217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61415-6F9C-D3F1-4165-880EB393401B}"/>
              </a:ext>
            </a:extLst>
          </p:cNvPr>
          <p:cNvCxnSpPr>
            <a:cxnSpLocks/>
            <a:stCxn id="14" idx="6"/>
            <a:endCxn id="6" idx="2"/>
          </p:cNvCxnSpPr>
          <p:nvPr/>
        </p:nvCxnSpPr>
        <p:spPr>
          <a:xfrm>
            <a:off x="2114834" y="1312311"/>
            <a:ext cx="947143" cy="108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C988D2E-9494-D943-722E-A140212EED18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2114834" y="1312311"/>
            <a:ext cx="985104" cy="1997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DD7641-3D3F-B29E-AF96-B1F143E1F2A6}"/>
              </a:ext>
            </a:extLst>
          </p:cNvPr>
          <p:cNvCxnSpPr>
            <a:cxnSpLocks/>
            <a:stCxn id="19" idx="6"/>
            <a:endCxn id="8" idx="1"/>
          </p:cNvCxnSpPr>
          <p:nvPr/>
        </p:nvCxnSpPr>
        <p:spPr>
          <a:xfrm>
            <a:off x="2114833" y="3554937"/>
            <a:ext cx="1048922" cy="515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078EAD-DAE0-A61C-2A8C-DC737C6015A7}"/>
              </a:ext>
            </a:extLst>
          </p:cNvPr>
          <p:cNvCxnSpPr>
            <a:cxnSpLocks/>
            <a:stCxn id="15" idx="6"/>
            <a:endCxn id="6" idx="2"/>
          </p:cNvCxnSpPr>
          <p:nvPr/>
        </p:nvCxnSpPr>
        <p:spPr>
          <a:xfrm>
            <a:off x="2114833" y="2059853"/>
            <a:ext cx="947144" cy="333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2F39B3-D1C0-F65F-F6EE-02756CDACAC2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2114833" y="2059853"/>
            <a:ext cx="985105" cy="1250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87D9A4-EAB2-726A-AB84-5527483C03E7}"/>
              </a:ext>
            </a:extLst>
          </p:cNvPr>
          <p:cNvCxnSpPr>
            <a:cxnSpLocks/>
            <a:stCxn id="15" idx="6"/>
            <a:endCxn id="8" idx="1"/>
          </p:cNvCxnSpPr>
          <p:nvPr/>
        </p:nvCxnSpPr>
        <p:spPr>
          <a:xfrm>
            <a:off x="2114833" y="2059853"/>
            <a:ext cx="1048922" cy="2010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D3E9FD-4696-31A9-9EA8-1F19F0D59509}"/>
              </a:ext>
            </a:extLst>
          </p:cNvPr>
          <p:cNvCxnSpPr>
            <a:cxnSpLocks/>
            <a:stCxn id="18" idx="6"/>
            <a:endCxn id="6" idx="2"/>
          </p:cNvCxnSpPr>
          <p:nvPr/>
        </p:nvCxnSpPr>
        <p:spPr>
          <a:xfrm flipV="1">
            <a:off x="2114834" y="2393412"/>
            <a:ext cx="947143" cy="4139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AE3F8CE-0218-AE1A-9212-78C64F22E8D6}"/>
              </a:ext>
            </a:extLst>
          </p:cNvPr>
          <p:cNvCxnSpPr>
            <a:cxnSpLocks/>
            <a:stCxn id="18" idx="6"/>
            <a:endCxn id="7" idx="2"/>
          </p:cNvCxnSpPr>
          <p:nvPr/>
        </p:nvCxnSpPr>
        <p:spPr>
          <a:xfrm>
            <a:off x="2114834" y="2807395"/>
            <a:ext cx="985104" cy="502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FCD0FA-CCCB-79E6-E5DD-DFCC53BAA3B5}"/>
              </a:ext>
            </a:extLst>
          </p:cNvPr>
          <p:cNvCxnSpPr>
            <a:cxnSpLocks/>
            <a:stCxn id="18" idx="6"/>
            <a:endCxn id="8" idx="1"/>
          </p:cNvCxnSpPr>
          <p:nvPr/>
        </p:nvCxnSpPr>
        <p:spPr>
          <a:xfrm>
            <a:off x="2114834" y="2807395"/>
            <a:ext cx="1048921" cy="1262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5A65F9-76A1-28CF-51BA-1EBE140B9718}"/>
              </a:ext>
            </a:extLst>
          </p:cNvPr>
          <p:cNvCxnSpPr>
            <a:cxnSpLocks/>
            <a:stCxn id="19" idx="6"/>
            <a:endCxn id="7" idx="2"/>
          </p:cNvCxnSpPr>
          <p:nvPr/>
        </p:nvCxnSpPr>
        <p:spPr>
          <a:xfrm flipV="1">
            <a:off x="2114833" y="3310256"/>
            <a:ext cx="985105" cy="244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385E435-205E-CB37-67FF-C09732A525C1}"/>
              </a:ext>
            </a:extLst>
          </p:cNvPr>
          <p:cNvCxnSpPr>
            <a:cxnSpLocks/>
            <a:stCxn id="19" idx="6"/>
            <a:endCxn id="8" idx="1"/>
          </p:cNvCxnSpPr>
          <p:nvPr/>
        </p:nvCxnSpPr>
        <p:spPr>
          <a:xfrm>
            <a:off x="2114833" y="3554937"/>
            <a:ext cx="1048922" cy="515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36FFE8-3382-4829-94D0-D0DEC96865F6}"/>
              </a:ext>
            </a:extLst>
          </p:cNvPr>
          <p:cNvCxnSpPr>
            <a:cxnSpLocks/>
            <a:stCxn id="19" idx="6"/>
            <a:endCxn id="6" idx="2"/>
          </p:cNvCxnSpPr>
          <p:nvPr/>
        </p:nvCxnSpPr>
        <p:spPr>
          <a:xfrm flipV="1">
            <a:off x="2114833" y="2393412"/>
            <a:ext cx="947144" cy="1161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E8054AE-CDC8-30BA-3658-3F6ABF51DCE2}"/>
              </a:ext>
            </a:extLst>
          </p:cNvPr>
          <p:cNvCxnSpPr>
            <a:cxnSpLocks/>
            <a:stCxn id="20" idx="6"/>
            <a:endCxn id="8" idx="1"/>
          </p:cNvCxnSpPr>
          <p:nvPr/>
        </p:nvCxnSpPr>
        <p:spPr>
          <a:xfrm flipV="1">
            <a:off x="2114833" y="4070082"/>
            <a:ext cx="1048922" cy="232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3F78151-572A-F9F4-11A8-765462A0ED01}"/>
              </a:ext>
            </a:extLst>
          </p:cNvPr>
          <p:cNvCxnSpPr>
            <a:cxnSpLocks/>
            <a:stCxn id="20" idx="6"/>
            <a:endCxn id="16" idx="1"/>
          </p:cNvCxnSpPr>
          <p:nvPr/>
        </p:nvCxnSpPr>
        <p:spPr>
          <a:xfrm>
            <a:off x="2114833" y="4302479"/>
            <a:ext cx="1048920" cy="710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F452176-1AA1-C336-F282-214B4DA7F53E}"/>
              </a:ext>
            </a:extLst>
          </p:cNvPr>
          <p:cNvCxnSpPr>
            <a:cxnSpLocks/>
            <a:stCxn id="20" idx="6"/>
            <a:endCxn id="7" idx="2"/>
          </p:cNvCxnSpPr>
          <p:nvPr/>
        </p:nvCxnSpPr>
        <p:spPr>
          <a:xfrm flipV="1">
            <a:off x="2114833" y="3310256"/>
            <a:ext cx="985105" cy="992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504B4C5-3B2D-55C6-8BB0-3203D001E69B}"/>
              </a:ext>
            </a:extLst>
          </p:cNvPr>
          <p:cNvCxnSpPr>
            <a:cxnSpLocks/>
            <a:stCxn id="21" idx="6"/>
            <a:endCxn id="16" idx="1"/>
          </p:cNvCxnSpPr>
          <p:nvPr/>
        </p:nvCxnSpPr>
        <p:spPr>
          <a:xfrm flipV="1">
            <a:off x="2114832" y="5012676"/>
            <a:ext cx="1048921" cy="37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20487E0-50D5-D20A-C0BF-DD50F9BB2CD8}"/>
              </a:ext>
            </a:extLst>
          </p:cNvPr>
          <p:cNvCxnSpPr>
            <a:cxnSpLocks/>
            <a:stCxn id="21" idx="6"/>
            <a:endCxn id="17" idx="1"/>
          </p:cNvCxnSpPr>
          <p:nvPr/>
        </p:nvCxnSpPr>
        <p:spPr>
          <a:xfrm>
            <a:off x="2114832" y="5050021"/>
            <a:ext cx="1048922" cy="788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B5B9BF-A0FE-7070-32B6-2A4B0D4B9BE2}"/>
              </a:ext>
            </a:extLst>
          </p:cNvPr>
          <p:cNvCxnSpPr>
            <a:cxnSpLocks/>
            <a:stCxn id="21" idx="6"/>
            <a:endCxn id="8" idx="1"/>
          </p:cNvCxnSpPr>
          <p:nvPr/>
        </p:nvCxnSpPr>
        <p:spPr>
          <a:xfrm flipV="1">
            <a:off x="2114832" y="4070082"/>
            <a:ext cx="1048923" cy="979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AAF16B1-A3D7-4DA2-D01D-88E295F9C436}"/>
              </a:ext>
            </a:extLst>
          </p:cNvPr>
          <p:cNvCxnSpPr>
            <a:cxnSpLocks/>
            <a:stCxn id="22" idx="6"/>
            <a:endCxn id="8" idx="2"/>
          </p:cNvCxnSpPr>
          <p:nvPr/>
        </p:nvCxnSpPr>
        <p:spPr>
          <a:xfrm flipV="1">
            <a:off x="2114833" y="4224150"/>
            <a:ext cx="985105" cy="1573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18D0AD9-6090-EC5B-F2DE-307215EDF642}"/>
              </a:ext>
            </a:extLst>
          </p:cNvPr>
          <p:cNvCxnSpPr>
            <a:cxnSpLocks/>
            <a:stCxn id="22" idx="6"/>
            <a:endCxn id="16" idx="1"/>
          </p:cNvCxnSpPr>
          <p:nvPr/>
        </p:nvCxnSpPr>
        <p:spPr>
          <a:xfrm flipV="1">
            <a:off x="2114833" y="5012676"/>
            <a:ext cx="1048920" cy="78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12B457D-5133-7186-818C-70254B22AF1B}"/>
              </a:ext>
            </a:extLst>
          </p:cNvPr>
          <p:cNvCxnSpPr>
            <a:cxnSpLocks/>
            <a:stCxn id="22" idx="6"/>
            <a:endCxn id="17" idx="1"/>
          </p:cNvCxnSpPr>
          <p:nvPr/>
        </p:nvCxnSpPr>
        <p:spPr>
          <a:xfrm>
            <a:off x="2114833" y="5797563"/>
            <a:ext cx="1048921" cy="40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2D568B1-1F9A-635E-A4B9-4ABB2525F7DC}"/>
              </a:ext>
            </a:extLst>
          </p:cNvPr>
          <p:cNvCxnSpPr>
            <a:cxnSpLocks/>
            <a:stCxn id="23" idx="6"/>
            <a:endCxn id="8" idx="2"/>
          </p:cNvCxnSpPr>
          <p:nvPr/>
        </p:nvCxnSpPr>
        <p:spPr>
          <a:xfrm flipV="1">
            <a:off x="2114832" y="4224150"/>
            <a:ext cx="985106" cy="2320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E083D3B-FFCA-5CA0-A112-91FF86C8B843}"/>
              </a:ext>
            </a:extLst>
          </p:cNvPr>
          <p:cNvCxnSpPr>
            <a:cxnSpLocks/>
            <a:stCxn id="23" idx="6"/>
            <a:endCxn id="16" idx="1"/>
          </p:cNvCxnSpPr>
          <p:nvPr/>
        </p:nvCxnSpPr>
        <p:spPr>
          <a:xfrm flipV="1">
            <a:off x="2114832" y="5012676"/>
            <a:ext cx="1048921" cy="1532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F07985C-8A3F-861A-3E77-424BE62CC706}"/>
              </a:ext>
            </a:extLst>
          </p:cNvPr>
          <p:cNvCxnSpPr>
            <a:cxnSpLocks/>
            <a:stCxn id="23" idx="6"/>
            <a:endCxn id="17" idx="1"/>
          </p:cNvCxnSpPr>
          <p:nvPr/>
        </p:nvCxnSpPr>
        <p:spPr>
          <a:xfrm flipV="1">
            <a:off x="2114832" y="5838215"/>
            <a:ext cx="1048922" cy="706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478D8C2-CAC9-B898-4F08-12A804391784}"/>
              </a:ext>
            </a:extLst>
          </p:cNvPr>
          <p:cNvCxnSpPr>
            <a:cxnSpLocks/>
            <a:stCxn id="9" idx="2"/>
            <a:endCxn id="5" idx="6"/>
          </p:cNvCxnSpPr>
          <p:nvPr/>
        </p:nvCxnSpPr>
        <p:spPr>
          <a:xfrm flipH="1" flipV="1">
            <a:off x="3438808" y="1530196"/>
            <a:ext cx="2003549" cy="763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8621CFB-A274-3605-90E4-964A07C032F4}"/>
              </a:ext>
            </a:extLst>
          </p:cNvPr>
          <p:cNvCxnSpPr>
            <a:cxnSpLocks/>
            <a:stCxn id="10" idx="1"/>
            <a:endCxn id="5" idx="6"/>
          </p:cNvCxnSpPr>
          <p:nvPr/>
        </p:nvCxnSpPr>
        <p:spPr>
          <a:xfrm flipH="1" flipV="1">
            <a:off x="3438808" y="1530196"/>
            <a:ext cx="2067366" cy="1590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BEB506A-901B-89C9-180E-7CA1FB68AB19}"/>
              </a:ext>
            </a:extLst>
          </p:cNvPr>
          <p:cNvCxnSpPr>
            <a:cxnSpLocks/>
            <a:stCxn id="9" idx="2"/>
            <a:endCxn id="6" idx="6"/>
          </p:cNvCxnSpPr>
          <p:nvPr/>
        </p:nvCxnSpPr>
        <p:spPr>
          <a:xfrm flipH="1">
            <a:off x="3497746" y="2293571"/>
            <a:ext cx="1944611" cy="99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77C79D8-9B62-F342-A792-7229142784A1}"/>
              </a:ext>
            </a:extLst>
          </p:cNvPr>
          <p:cNvCxnSpPr>
            <a:cxnSpLocks/>
            <a:stCxn id="10" idx="1"/>
            <a:endCxn id="6" idx="6"/>
          </p:cNvCxnSpPr>
          <p:nvPr/>
        </p:nvCxnSpPr>
        <p:spPr>
          <a:xfrm flipH="1" flipV="1">
            <a:off x="3497746" y="2393412"/>
            <a:ext cx="2008428" cy="727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C363272-4D3B-FA92-8A92-9AC7BA41405C}"/>
              </a:ext>
            </a:extLst>
          </p:cNvPr>
          <p:cNvCxnSpPr>
            <a:cxnSpLocks/>
            <a:stCxn id="10" idx="1"/>
            <a:endCxn id="7" idx="6"/>
          </p:cNvCxnSpPr>
          <p:nvPr/>
        </p:nvCxnSpPr>
        <p:spPr>
          <a:xfrm flipH="1">
            <a:off x="3535707" y="3120578"/>
            <a:ext cx="1970467" cy="1896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538564A-96F9-45F7-D119-C47DB94136C0}"/>
              </a:ext>
            </a:extLst>
          </p:cNvPr>
          <p:cNvCxnSpPr>
            <a:cxnSpLocks/>
            <a:stCxn id="11" idx="1"/>
            <a:endCxn id="7" idx="6"/>
          </p:cNvCxnSpPr>
          <p:nvPr/>
        </p:nvCxnSpPr>
        <p:spPr>
          <a:xfrm flipH="1" flipV="1">
            <a:off x="3535707" y="3310256"/>
            <a:ext cx="1970467" cy="791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6346C85-8E8A-4AAC-1582-BE3F69FDD5C6}"/>
              </a:ext>
            </a:extLst>
          </p:cNvPr>
          <p:cNvCxnSpPr>
            <a:cxnSpLocks/>
            <a:stCxn id="10" idx="1"/>
            <a:endCxn id="8" idx="6"/>
          </p:cNvCxnSpPr>
          <p:nvPr/>
        </p:nvCxnSpPr>
        <p:spPr>
          <a:xfrm flipH="1">
            <a:off x="3535707" y="3120578"/>
            <a:ext cx="1970467" cy="1103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E97A2D2-F6F1-2854-E445-2D88A5D832A9}"/>
              </a:ext>
            </a:extLst>
          </p:cNvPr>
          <p:cNvCxnSpPr>
            <a:cxnSpLocks/>
            <a:stCxn id="11" idx="1"/>
            <a:endCxn id="8" idx="6"/>
          </p:cNvCxnSpPr>
          <p:nvPr/>
        </p:nvCxnSpPr>
        <p:spPr>
          <a:xfrm flipH="1">
            <a:off x="3535707" y="4101653"/>
            <a:ext cx="1970467" cy="122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B30BBA-E223-1B40-367E-5FE26A29FB07}"/>
              </a:ext>
            </a:extLst>
          </p:cNvPr>
          <p:cNvCxnSpPr>
            <a:cxnSpLocks/>
            <a:stCxn id="11" idx="1"/>
            <a:endCxn id="16" idx="6"/>
          </p:cNvCxnSpPr>
          <p:nvPr/>
        </p:nvCxnSpPr>
        <p:spPr>
          <a:xfrm flipH="1">
            <a:off x="3535705" y="4101653"/>
            <a:ext cx="1970469" cy="1065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EB9161-E848-7149-2C89-F8B68786F3CF}"/>
              </a:ext>
            </a:extLst>
          </p:cNvPr>
          <p:cNvCxnSpPr>
            <a:cxnSpLocks/>
            <a:stCxn id="12" idx="2"/>
            <a:endCxn id="16" idx="6"/>
          </p:cNvCxnSpPr>
          <p:nvPr/>
        </p:nvCxnSpPr>
        <p:spPr>
          <a:xfrm flipH="1" flipV="1">
            <a:off x="3535705" y="5166744"/>
            <a:ext cx="1906652" cy="70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6B7BE6E-1624-7ADC-70FC-4E9D2E9001A9}"/>
              </a:ext>
            </a:extLst>
          </p:cNvPr>
          <p:cNvCxnSpPr>
            <a:cxnSpLocks/>
            <a:stCxn id="12" idx="2"/>
            <a:endCxn id="17" idx="6"/>
          </p:cNvCxnSpPr>
          <p:nvPr/>
        </p:nvCxnSpPr>
        <p:spPr>
          <a:xfrm flipH="1">
            <a:off x="3535706" y="5236796"/>
            <a:ext cx="1906651" cy="755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749E955-65E7-C559-1998-B3E92CB6C268}"/>
              </a:ext>
            </a:extLst>
          </p:cNvPr>
          <p:cNvCxnSpPr>
            <a:cxnSpLocks/>
            <a:stCxn id="11" idx="1"/>
            <a:endCxn id="17" idx="6"/>
          </p:cNvCxnSpPr>
          <p:nvPr/>
        </p:nvCxnSpPr>
        <p:spPr>
          <a:xfrm flipH="1">
            <a:off x="3535706" y="4101653"/>
            <a:ext cx="1970468" cy="1890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8006274-1D4F-8468-064B-0565FBBB3AB3}"/>
              </a:ext>
            </a:extLst>
          </p:cNvPr>
          <p:cNvCxnSpPr>
            <a:cxnSpLocks/>
            <a:endCxn id="9" idx="6"/>
          </p:cNvCxnSpPr>
          <p:nvPr/>
        </p:nvCxnSpPr>
        <p:spPr>
          <a:xfrm flipH="1" flipV="1">
            <a:off x="5878126" y="2293571"/>
            <a:ext cx="1564479" cy="1673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5AA270B-E86C-C7CC-1219-5EE9FA436CBD}"/>
              </a:ext>
            </a:extLst>
          </p:cNvPr>
          <p:cNvCxnSpPr>
            <a:cxnSpLocks/>
            <a:endCxn id="9" idx="6"/>
          </p:cNvCxnSpPr>
          <p:nvPr/>
        </p:nvCxnSpPr>
        <p:spPr>
          <a:xfrm flipH="1" flipV="1">
            <a:off x="5878126" y="2293571"/>
            <a:ext cx="1564480" cy="715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FC22302-07E7-B495-81EB-E0A400F2C335}"/>
              </a:ext>
            </a:extLst>
          </p:cNvPr>
          <p:cNvCxnSpPr>
            <a:cxnSpLocks/>
            <a:endCxn id="9" idx="6"/>
          </p:cNvCxnSpPr>
          <p:nvPr/>
        </p:nvCxnSpPr>
        <p:spPr>
          <a:xfrm flipH="1" flipV="1">
            <a:off x="5878126" y="2293571"/>
            <a:ext cx="1628295" cy="2477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AA59C63-2454-F6C9-92CA-53AAC32A57C1}"/>
              </a:ext>
            </a:extLst>
          </p:cNvPr>
          <p:cNvCxnSpPr>
            <a:cxnSpLocks/>
          </p:cNvCxnSpPr>
          <p:nvPr/>
        </p:nvCxnSpPr>
        <p:spPr>
          <a:xfrm flipH="1" flipV="1">
            <a:off x="5880742" y="3291481"/>
            <a:ext cx="1561863" cy="675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7FB5A1E-2694-F8D9-EC61-292BD2CF99C8}"/>
              </a:ext>
            </a:extLst>
          </p:cNvPr>
          <p:cNvCxnSpPr>
            <a:cxnSpLocks/>
          </p:cNvCxnSpPr>
          <p:nvPr/>
        </p:nvCxnSpPr>
        <p:spPr>
          <a:xfrm flipH="1">
            <a:off x="5880742" y="3008628"/>
            <a:ext cx="1561864" cy="282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2147F0C-1892-28EC-A421-8D2F3FECCD5A}"/>
              </a:ext>
            </a:extLst>
          </p:cNvPr>
          <p:cNvCxnSpPr>
            <a:cxnSpLocks/>
          </p:cNvCxnSpPr>
          <p:nvPr/>
        </p:nvCxnSpPr>
        <p:spPr>
          <a:xfrm flipH="1" flipV="1">
            <a:off x="5880742" y="3291481"/>
            <a:ext cx="1625679" cy="1479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1174B66-C2D6-317B-667D-BEE8B34E7B1D}"/>
              </a:ext>
            </a:extLst>
          </p:cNvPr>
          <p:cNvCxnSpPr>
            <a:cxnSpLocks/>
          </p:cNvCxnSpPr>
          <p:nvPr/>
        </p:nvCxnSpPr>
        <p:spPr>
          <a:xfrm flipH="1" flipV="1">
            <a:off x="5880742" y="4277176"/>
            <a:ext cx="1625679" cy="4936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19D74B9-E369-88BA-A968-2CE215035186}"/>
              </a:ext>
            </a:extLst>
          </p:cNvPr>
          <p:cNvCxnSpPr>
            <a:cxnSpLocks/>
          </p:cNvCxnSpPr>
          <p:nvPr/>
        </p:nvCxnSpPr>
        <p:spPr>
          <a:xfrm flipH="1">
            <a:off x="5880742" y="3994323"/>
            <a:ext cx="1561864" cy="282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A525CD4-4FEA-BA6A-369D-513858916701}"/>
              </a:ext>
            </a:extLst>
          </p:cNvPr>
          <p:cNvCxnSpPr>
            <a:cxnSpLocks/>
          </p:cNvCxnSpPr>
          <p:nvPr/>
        </p:nvCxnSpPr>
        <p:spPr>
          <a:xfrm flipH="1">
            <a:off x="5880742" y="3008628"/>
            <a:ext cx="1561864" cy="1268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6A48707-F069-F3C6-F077-C9F2B89D351A}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814309" y="4770792"/>
            <a:ext cx="1692112" cy="311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1F73733-312A-DA00-73CB-A704E44412B0}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814309" y="3966744"/>
            <a:ext cx="1628296" cy="11159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2EBBC45-D681-D330-95D8-04EF71DD4C98}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814309" y="3008628"/>
            <a:ext cx="1628297" cy="2074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38F78B2-65B2-6621-4B95-EF5980216BFB}"/>
              </a:ext>
            </a:extLst>
          </p:cNvPr>
          <p:cNvSpPr txBox="1"/>
          <p:nvPr/>
        </p:nvSpPr>
        <p:spPr>
          <a:xfrm>
            <a:off x="4151793" y="5792399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Hidden layers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F688B33-5D8B-1061-0F66-05391C883456}"/>
              </a:ext>
            </a:extLst>
          </p:cNvPr>
          <p:cNvSpPr txBox="1"/>
          <p:nvPr/>
        </p:nvSpPr>
        <p:spPr>
          <a:xfrm>
            <a:off x="223293" y="6244538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Input layers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53B97E1-0E2D-5017-9E0A-060E006F5A67}"/>
              </a:ext>
            </a:extLst>
          </p:cNvPr>
          <p:cNvSpPr txBox="1"/>
          <p:nvPr/>
        </p:nvSpPr>
        <p:spPr>
          <a:xfrm>
            <a:off x="6841448" y="2244984"/>
            <a:ext cx="145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Output layers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B828B1B-6AFF-4E93-0936-A890FB992107}"/>
              </a:ext>
            </a:extLst>
          </p:cNvPr>
          <p:cNvSpPr txBox="1"/>
          <p:nvPr/>
        </p:nvSpPr>
        <p:spPr>
          <a:xfrm>
            <a:off x="3439886" y="2885723"/>
            <a:ext cx="1454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latin typeface="Times New Roman" pitchFamily="18" charset="0"/>
                <a:cs typeface="Times New Roman" pitchFamily="18" charset="0"/>
              </a:rPr>
              <a:t>Activating function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7698E77-64DB-0ED9-EDC2-005FC3EC9675}"/>
              </a:ext>
            </a:extLst>
          </p:cNvPr>
          <p:cNvSpPr txBox="1"/>
          <p:nvPr/>
        </p:nvSpPr>
        <p:spPr>
          <a:xfrm>
            <a:off x="9108869" y="5370722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latin typeface="Times New Roman" pitchFamily="18" charset="0"/>
                <a:cs typeface="Times New Roman" pitchFamily="18" charset="0"/>
              </a:rPr>
              <a:t>Output layer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B8F954F-118B-9341-64AA-DF8A5500C608}"/>
              </a:ext>
            </a:extLst>
          </p:cNvPr>
          <p:cNvSpPr/>
          <p:nvPr/>
        </p:nvSpPr>
        <p:spPr>
          <a:xfrm>
            <a:off x="8926149" y="5418408"/>
            <a:ext cx="160337" cy="16033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7503476-1183-0C21-27A4-A2E1F2A66161}"/>
              </a:ext>
            </a:extLst>
          </p:cNvPr>
          <p:cNvSpPr/>
          <p:nvPr/>
        </p:nvSpPr>
        <p:spPr>
          <a:xfrm>
            <a:off x="8933965" y="5740266"/>
            <a:ext cx="160337" cy="160337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A2717F3-6E25-24C9-0B18-060C117A0E75}"/>
              </a:ext>
            </a:extLst>
          </p:cNvPr>
          <p:cNvSpPr txBox="1"/>
          <p:nvPr/>
        </p:nvSpPr>
        <p:spPr>
          <a:xfrm>
            <a:off x="9086486" y="5681934"/>
            <a:ext cx="1920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latin typeface="Times New Roman" pitchFamily="18" charset="0"/>
                <a:cs typeface="Times New Roman" pitchFamily="18" charset="0"/>
              </a:rPr>
              <a:t>Classification output layer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5A5B497-3C5F-104D-DAFC-9B6B0D11DD60}"/>
              </a:ext>
            </a:extLst>
          </p:cNvPr>
          <p:cNvSpPr txBox="1"/>
          <p:nvPr/>
        </p:nvSpPr>
        <p:spPr>
          <a:xfrm>
            <a:off x="9123436" y="6014582"/>
            <a:ext cx="1144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Times New Roman" pitchFamily="18" charset="0"/>
                <a:cs typeface="Times New Roman" pitchFamily="18" charset="0"/>
              </a:rPr>
              <a:t>Input layer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C442F1B-FEBC-D8B5-5B21-AE89EAE1D425}"/>
              </a:ext>
            </a:extLst>
          </p:cNvPr>
          <p:cNvSpPr/>
          <p:nvPr/>
        </p:nvSpPr>
        <p:spPr>
          <a:xfrm>
            <a:off x="8948532" y="6062124"/>
            <a:ext cx="160337" cy="160337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B21FCF3-2E51-C45C-CE8E-37066E35F0F0}"/>
              </a:ext>
            </a:extLst>
          </p:cNvPr>
          <p:cNvSpPr/>
          <p:nvPr/>
        </p:nvSpPr>
        <p:spPr>
          <a:xfrm>
            <a:off x="8948532" y="6383983"/>
            <a:ext cx="160337" cy="160337"/>
          </a:xfrm>
          <a:prstGeom prst="ellipse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38516A0-1934-D853-534E-72D34B3304E4}"/>
              </a:ext>
            </a:extLst>
          </p:cNvPr>
          <p:cNvSpPr txBox="1"/>
          <p:nvPr/>
        </p:nvSpPr>
        <p:spPr>
          <a:xfrm>
            <a:off x="9104379" y="6336511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latin typeface="Times New Roman" pitchFamily="18" charset="0"/>
                <a:cs typeface="Times New Roman" pitchFamily="18" charset="0"/>
              </a:rPr>
              <a:t>Hidden layer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CF2C38C-8E70-7A36-03A7-3B0362D191EB}"/>
              </a:ext>
            </a:extLst>
          </p:cNvPr>
          <p:cNvSpPr txBox="1"/>
          <p:nvPr/>
        </p:nvSpPr>
        <p:spPr>
          <a:xfrm>
            <a:off x="8079510" y="2807394"/>
            <a:ext cx="2025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Outputs are based on historical and user provided data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F927DA6-8300-D373-3A32-A28FEA4C0A4F}"/>
              </a:ext>
            </a:extLst>
          </p:cNvPr>
          <p:cNvSpPr txBox="1"/>
          <p:nvPr/>
        </p:nvSpPr>
        <p:spPr>
          <a:xfrm>
            <a:off x="8081914" y="4006265"/>
            <a:ext cx="2212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Generated by using linear activation for continuous output</a:t>
            </a:r>
          </a:p>
        </p:txBody>
      </p:sp>
      <p:sp>
        <p:nvSpPr>
          <p:cNvPr id="117" name="Right Brace 116">
            <a:extLst>
              <a:ext uri="{FF2B5EF4-FFF2-40B4-BE49-F238E27FC236}">
                <a16:creationId xmlns:a16="http://schemas.microsoft.com/office/drawing/2014/main" id="{C4405FEC-3E9A-9EA2-01CC-F9729E21B00B}"/>
              </a:ext>
            </a:extLst>
          </p:cNvPr>
          <p:cNvSpPr/>
          <p:nvPr/>
        </p:nvSpPr>
        <p:spPr>
          <a:xfrm>
            <a:off x="7814556" y="2694373"/>
            <a:ext cx="312495" cy="234912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5BC703DF-1EA0-F589-6C6E-99994F214C9F}"/>
              </a:ext>
            </a:extLst>
          </p:cNvPr>
          <p:cNvSpPr/>
          <p:nvPr/>
        </p:nvSpPr>
        <p:spPr>
          <a:xfrm>
            <a:off x="7442604" y="2806339"/>
            <a:ext cx="435769" cy="435769"/>
          </a:xfrm>
          <a:prstGeom prst="ellipse">
            <a:avLst/>
          </a:prstGeom>
          <a:solidFill>
            <a:srgbClr val="C55A11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5EE514F4-BCD5-A83C-6F92-33405CD3A4D3}"/>
              </a:ext>
            </a:extLst>
          </p:cNvPr>
          <p:cNvSpPr/>
          <p:nvPr/>
        </p:nvSpPr>
        <p:spPr>
          <a:xfrm>
            <a:off x="7466954" y="3705350"/>
            <a:ext cx="435769" cy="435769"/>
          </a:xfrm>
          <a:prstGeom prst="ellipse">
            <a:avLst/>
          </a:prstGeom>
          <a:solidFill>
            <a:srgbClr val="C55A11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516EDDF9-33E9-110A-1224-D5C9FE651822}"/>
              </a:ext>
            </a:extLst>
          </p:cNvPr>
          <p:cNvSpPr/>
          <p:nvPr/>
        </p:nvSpPr>
        <p:spPr>
          <a:xfrm>
            <a:off x="7506421" y="4549276"/>
            <a:ext cx="435769" cy="435769"/>
          </a:xfrm>
          <a:prstGeom prst="ellipse">
            <a:avLst/>
          </a:prstGeom>
          <a:solidFill>
            <a:srgbClr val="C55A11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B2828C7-C081-42F6-54AC-96060A12744D}"/>
              </a:ext>
            </a:extLst>
          </p:cNvPr>
          <p:cNvSpPr txBox="1"/>
          <p:nvPr/>
        </p:nvSpPr>
        <p:spPr>
          <a:xfrm>
            <a:off x="5057403" y="1613998"/>
            <a:ext cx="2010023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 optimization</a:t>
            </a:r>
          </a:p>
        </p:txBody>
      </p:sp>
      <p:sp>
        <p:nvSpPr>
          <p:cNvPr id="166" name="Arrow: Bent 165">
            <a:extLst>
              <a:ext uri="{FF2B5EF4-FFF2-40B4-BE49-F238E27FC236}">
                <a16:creationId xmlns:a16="http://schemas.microsoft.com/office/drawing/2014/main" id="{DA039FC0-1AFA-3C8E-FDEE-F56EE79702C4}"/>
              </a:ext>
            </a:extLst>
          </p:cNvPr>
          <p:cNvSpPr/>
          <p:nvPr/>
        </p:nvSpPr>
        <p:spPr>
          <a:xfrm>
            <a:off x="7570237" y="1482018"/>
            <a:ext cx="602029" cy="737307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0BD264B-24B5-998F-9F38-D204C41A9739}"/>
              </a:ext>
            </a:extLst>
          </p:cNvPr>
          <p:cNvSpPr txBox="1"/>
          <p:nvPr/>
        </p:nvSpPr>
        <p:spPr>
          <a:xfrm>
            <a:off x="8255677" y="1462782"/>
            <a:ext cx="2176827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XpertSim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simulation</a:t>
            </a:r>
          </a:p>
        </p:txBody>
      </p:sp>
      <p:sp>
        <p:nvSpPr>
          <p:cNvPr id="168" name="Callout: Left Arrow 167">
            <a:extLst>
              <a:ext uri="{FF2B5EF4-FFF2-40B4-BE49-F238E27FC236}">
                <a16:creationId xmlns:a16="http://schemas.microsoft.com/office/drawing/2014/main" id="{9376353E-639D-B110-8AF3-B181CA14F609}"/>
              </a:ext>
            </a:extLst>
          </p:cNvPr>
          <p:cNvSpPr/>
          <p:nvPr/>
        </p:nvSpPr>
        <p:spPr>
          <a:xfrm>
            <a:off x="8299027" y="2130049"/>
            <a:ext cx="1278188" cy="594573"/>
          </a:xfrm>
          <a:prstGeom prst="left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EAC4845-C6A4-B93F-DBFA-A0B2DEDED609}"/>
              </a:ext>
            </a:extLst>
          </p:cNvPr>
          <p:cNvSpPr txBox="1"/>
          <p:nvPr/>
        </p:nvSpPr>
        <p:spPr>
          <a:xfrm>
            <a:off x="8743145" y="2232708"/>
            <a:ext cx="83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CSV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0" name="Arrow: Chevron 169">
            <a:extLst>
              <a:ext uri="{FF2B5EF4-FFF2-40B4-BE49-F238E27FC236}">
                <a16:creationId xmlns:a16="http://schemas.microsoft.com/office/drawing/2014/main" id="{DA74B6F4-FB4A-2821-A29E-4478F737AC21}"/>
              </a:ext>
            </a:extLst>
          </p:cNvPr>
          <p:cNvSpPr/>
          <p:nvPr/>
        </p:nvSpPr>
        <p:spPr>
          <a:xfrm>
            <a:off x="8172975" y="5647721"/>
            <a:ext cx="578734" cy="675904"/>
          </a:xfrm>
          <a:prstGeom prst="chevr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CB6A4CC-9EBC-F6F4-64EA-80FBEC9F4CE9}"/>
              </a:ext>
            </a:extLst>
          </p:cNvPr>
          <p:cNvSpPr txBox="1"/>
          <p:nvPr/>
        </p:nvSpPr>
        <p:spPr>
          <a:xfrm>
            <a:off x="7110414" y="281688"/>
            <a:ext cx="4933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en-IN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A.F. ensuring the prevention of vanishing gradient problems</a:t>
            </a:r>
          </a:p>
        </p:txBody>
      </p:sp>
      <p:sp>
        <p:nvSpPr>
          <p:cNvPr id="173" name="Frame 172">
            <a:extLst>
              <a:ext uri="{FF2B5EF4-FFF2-40B4-BE49-F238E27FC236}">
                <a16:creationId xmlns:a16="http://schemas.microsoft.com/office/drawing/2014/main" id="{B4FCE623-02E9-DD4A-BE69-49644AD82408}"/>
              </a:ext>
            </a:extLst>
          </p:cNvPr>
          <p:cNvSpPr/>
          <p:nvPr/>
        </p:nvSpPr>
        <p:spPr>
          <a:xfrm>
            <a:off x="7024440" y="125243"/>
            <a:ext cx="5019576" cy="918796"/>
          </a:xfrm>
          <a:prstGeom prst="fram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7699EF0-F68E-91AD-1598-3EB9853E0856}"/>
              </a:ext>
            </a:extLst>
          </p:cNvPr>
          <p:cNvSpPr txBox="1"/>
          <p:nvPr/>
        </p:nvSpPr>
        <p:spPr>
          <a:xfrm>
            <a:off x="131587" y="42360"/>
            <a:ext cx="3631166" cy="64633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Neural Network 1 </a:t>
            </a: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Rig count, Tam 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Capex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" name="Graphic 1092" descr="Paper">
            <a:extLst>
              <a:ext uri="{FF2B5EF4-FFF2-40B4-BE49-F238E27FC236}">
                <a16:creationId xmlns:a16="http://schemas.microsoft.com/office/drawing/2014/main" id="{35E5ABBA-211A-4332-0FB5-9D6DEF583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81" y="2466852"/>
            <a:ext cx="1527471" cy="1527471"/>
          </a:xfrm>
          <a:prstGeom prst="rect">
            <a:avLst/>
          </a:prstGeom>
        </p:spPr>
      </p:pic>
      <p:sp>
        <p:nvSpPr>
          <p:cNvPr id="221" name="TextBox 220"/>
          <p:cNvSpPr txBox="1"/>
          <p:nvPr/>
        </p:nvSpPr>
        <p:spPr>
          <a:xfrm>
            <a:off x="99381" y="4037836"/>
            <a:ext cx="1606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Required Datasets</a:t>
            </a:r>
            <a:endParaRPr lang="en-IN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B2828C7-C081-42F6-54AC-96060A12744D}"/>
              </a:ext>
            </a:extLst>
          </p:cNvPr>
          <p:cNvSpPr txBox="1"/>
          <p:nvPr/>
        </p:nvSpPr>
        <p:spPr>
          <a:xfrm>
            <a:off x="2655000" y="875720"/>
            <a:ext cx="1249721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 neurons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2558936" y="6140320"/>
            <a:ext cx="2271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Dropouts=0.2 (reduces </a:t>
            </a:r>
            <a:r>
              <a:rPr lang="en-US" dirty="0" err="1"/>
              <a:t>overfitting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B2828C7-C081-42F6-54AC-96060A12744D}"/>
              </a:ext>
            </a:extLst>
          </p:cNvPr>
          <p:cNvSpPr txBox="1"/>
          <p:nvPr/>
        </p:nvSpPr>
        <p:spPr>
          <a:xfrm>
            <a:off x="5625273" y="5554840"/>
            <a:ext cx="1249721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neurons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131587" y="988553"/>
            <a:ext cx="15295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dirty="0"/>
              <a:t>It depends on </a:t>
            </a:r>
          </a:p>
          <a:p>
            <a:pPr algn="just"/>
            <a:r>
              <a:rPr lang="en-IN" dirty="0"/>
              <a:t>both year and</a:t>
            </a:r>
          </a:p>
          <a:p>
            <a:pPr algn="just"/>
            <a:r>
              <a:rPr lang="en-IN" dirty="0"/>
              <a:t>country.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83FA570-3AAB-938E-558B-BC48D623A945}"/>
              </a:ext>
            </a:extLst>
          </p:cNvPr>
          <p:cNvSpPr/>
          <p:nvPr/>
        </p:nvSpPr>
        <p:spPr>
          <a:xfrm>
            <a:off x="10227513" y="3363547"/>
            <a:ext cx="275768" cy="93893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EEFF3C-358B-919F-797D-800D9E8387E3}"/>
              </a:ext>
            </a:extLst>
          </p:cNvPr>
          <p:cNvSpPr txBox="1"/>
          <p:nvPr/>
        </p:nvSpPr>
        <p:spPr>
          <a:xfrm>
            <a:off x="10658169" y="3629112"/>
            <a:ext cx="114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193194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CEC4E4C-9562-B34E-2EE1-F5AEFB376367}"/>
              </a:ext>
            </a:extLst>
          </p:cNvPr>
          <p:cNvSpPr/>
          <p:nvPr/>
        </p:nvSpPr>
        <p:spPr>
          <a:xfrm>
            <a:off x="3003039" y="1312311"/>
            <a:ext cx="435769" cy="435769"/>
          </a:xfrm>
          <a:prstGeom prst="ellipse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A1FFB3-C1D3-4E4A-8D84-EE6174636028}"/>
              </a:ext>
            </a:extLst>
          </p:cNvPr>
          <p:cNvSpPr/>
          <p:nvPr/>
        </p:nvSpPr>
        <p:spPr>
          <a:xfrm>
            <a:off x="3061977" y="2175527"/>
            <a:ext cx="435769" cy="435769"/>
          </a:xfrm>
          <a:prstGeom prst="ellipse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FE4845-02C7-78C3-4D2C-E63CF3EE38B6}"/>
              </a:ext>
            </a:extLst>
          </p:cNvPr>
          <p:cNvSpPr/>
          <p:nvPr/>
        </p:nvSpPr>
        <p:spPr>
          <a:xfrm>
            <a:off x="3099938" y="3092371"/>
            <a:ext cx="435769" cy="435769"/>
          </a:xfrm>
          <a:prstGeom prst="ellipse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6A2BC8-72D8-0D1F-7336-CAC0B22912A1}"/>
              </a:ext>
            </a:extLst>
          </p:cNvPr>
          <p:cNvSpPr/>
          <p:nvPr/>
        </p:nvSpPr>
        <p:spPr>
          <a:xfrm>
            <a:off x="3099938" y="4006265"/>
            <a:ext cx="435769" cy="435769"/>
          </a:xfrm>
          <a:prstGeom prst="ellipse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161FBD-F9BB-5BB5-95DA-10C8C8A96B1E}"/>
              </a:ext>
            </a:extLst>
          </p:cNvPr>
          <p:cNvSpPr/>
          <p:nvPr/>
        </p:nvSpPr>
        <p:spPr>
          <a:xfrm>
            <a:off x="5442357" y="2075686"/>
            <a:ext cx="435769" cy="435769"/>
          </a:xfrm>
          <a:prstGeom prst="ellipse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38EECA-8012-A8E7-B5D1-2877474C21D0}"/>
              </a:ext>
            </a:extLst>
          </p:cNvPr>
          <p:cNvSpPr/>
          <p:nvPr/>
        </p:nvSpPr>
        <p:spPr>
          <a:xfrm>
            <a:off x="5442357" y="3056761"/>
            <a:ext cx="435769" cy="435769"/>
          </a:xfrm>
          <a:prstGeom prst="ellipse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12DC42A-17F6-9588-2D5E-327CBF89ACFF}"/>
              </a:ext>
            </a:extLst>
          </p:cNvPr>
          <p:cNvSpPr/>
          <p:nvPr/>
        </p:nvSpPr>
        <p:spPr>
          <a:xfrm>
            <a:off x="5442357" y="4037836"/>
            <a:ext cx="435769" cy="435769"/>
          </a:xfrm>
          <a:prstGeom prst="ellipse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125719-3F4F-E749-0A13-F058014A16C6}"/>
              </a:ext>
            </a:extLst>
          </p:cNvPr>
          <p:cNvSpPr/>
          <p:nvPr/>
        </p:nvSpPr>
        <p:spPr>
          <a:xfrm>
            <a:off x="5442357" y="5018911"/>
            <a:ext cx="435769" cy="435769"/>
          </a:xfrm>
          <a:prstGeom prst="ellipse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9110E4-ADF5-401F-7F21-46DFF80EB4DD}"/>
              </a:ext>
            </a:extLst>
          </p:cNvPr>
          <p:cNvSpPr/>
          <p:nvPr/>
        </p:nvSpPr>
        <p:spPr>
          <a:xfrm>
            <a:off x="1679065" y="1094426"/>
            <a:ext cx="435769" cy="435769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95ADA5E-02F6-EB3F-164C-D793C01C383C}"/>
              </a:ext>
            </a:extLst>
          </p:cNvPr>
          <p:cNvSpPr/>
          <p:nvPr/>
        </p:nvSpPr>
        <p:spPr>
          <a:xfrm>
            <a:off x="1679064" y="1841968"/>
            <a:ext cx="435769" cy="435769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8919E46-4784-FAC2-BCE0-F5D95DAEBB53}"/>
              </a:ext>
            </a:extLst>
          </p:cNvPr>
          <p:cNvSpPr/>
          <p:nvPr/>
        </p:nvSpPr>
        <p:spPr>
          <a:xfrm>
            <a:off x="3099936" y="4948859"/>
            <a:ext cx="435769" cy="435769"/>
          </a:xfrm>
          <a:prstGeom prst="ellipse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77F690-F12D-8219-B7C4-0EAE2587D446}"/>
              </a:ext>
            </a:extLst>
          </p:cNvPr>
          <p:cNvSpPr/>
          <p:nvPr/>
        </p:nvSpPr>
        <p:spPr>
          <a:xfrm>
            <a:off x="3099937" y="5774398"/>
            <a:ext cx="435769" cy="435769"/>
          </a:xfrm>
          <a:prstGeom prst="ellipse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70305D-D098-1BCF-83A7-2F51A56AE5A5}"/>
              </a:ext>
            </a:extLst>
          </p:cNvPr>
          <p:cNvSpPr/>
          <p:nvPr/>
        </p:nvSpPr>
        <p:spPr>
          <a:xfrm>
            <a:off x="1679065" y="2589510"/>
            <a:ext cx="435769" cy="435769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F8D9090-45F3-3448-D16E-BBED5176DAFF}"/>
              </a:ext>
            </a:extLst>
          </p:cNvPr>
          <p:cNvSpPr/>
          <p:nvPr/>
        </p:nvSpPr>
        <p:spPr>
          <a:xfrm>
            <a:off x="1679064" y="3337052"/>
            <a:ext cx="435769" cy="435769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F052FB-B2FA-40A6-ADC0-65B21D0DD450}"/>
              </a:ext>
            </a:extLst>
          </p:cNvPr>
          <p:cNvSpPr/>
          <p:nvPr/>
        </p:nvSpPr>
        <p:spPr>
          <a:xfrm>
            <a:off x="1679064" y="4084594"/>
            <a:ext cx="435769" cy="435769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DEDF24C-7E05-228D-1320-9F412FE8A0B0}"/>
              </a:ext>
            </a:extLst>
          </p:cNvPr>
          <p:cNvSpPr/>
          <p:nvPr/>
        </p:nvSpPr>
        <p:spPr>
          <a:xfrm>
            <a:off x="1679063" y="4832136"/>
            <a:ext cx="435769" cy="435769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C041904-998D-4A8C-50C8-60C78929E4C4}"/>
              </a:ext>
            </a:extLst>
          </p:cNvPr>
          <p:cNvSpPr/>
          <p:nvPr/>
        </p:nvSpPr>
        <p:spPr>
          <a:xfrm>
            <a:off x="1679064" y="5579678"/>
            <a:ext cx="435769" cy="435769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014DDC9-458F-7512-873D-FCE1777117B2}"/>
              </a:ext>
            </a:extLst>
          </p:cNvPr>
          <p:cNvSpPr/>
          <p:nvPr/>
        </p:nvSpPr>
        <p:spPr>
          <a:xfrm>
            <a:off x="1679063" y="6327222"/>
            <a:ext cx="435769" cy="435769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436FE2-9ADC-CB81-B623-F816A7C1A9F2}"/>
              </a:ext>
            </a:extLst>
          </p:cNvPr>
          <p:cNvCxnSpPr>
            <a:stCxn id="14" idx="6"/>
            <a:endCxn id="5" idx="2"/>
          </p:cNvCxnSpPr>
          <p:nvPr/>
        </p:nvCxnSpPr>
        <p:spPr>
          <a:xfrm>
            <a:off x="2114834" y="1312311"/>
            <a:ext cx="888205" cy="217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61415-6F9C-D3F1-4165-880EB393401B}"/>
              </a:ext>
            </a:extLst>
          </p:cNvPr>
          <p:cNvCxnSpPr>
            <a:cxnSpLocks/>
            <a:stCxn id="14" idx="6"/>
            <a:endCxn id="6" idx="2"/>
          </p:cNvCxnSpPr>
          <p:nvPr/>
        </p:nvCxnSpPr>
        <p:spPr>
          <a:xfrm>
            <a:off x="2114834" y="1312311"/>
            <a:ext cx="947143" cy="108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C988D2E-9494-D943-722E-A140212EED18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>
            <a:off x="2114834" y="1312311"/>
            <a:ext cx="985104" cy="1997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DD7641-3D3F-B29E-AF96-B1F143E1F2A6}"/>
              </a:ext>
            </a:extLst>
          </p:cNvPr>
          <p:cNvCxnSpPr>
            <a:cxnSpLocks/>
            <a:stCxn id="19" idx="6"/>
            <a:endCxn id="8" idx="1"/>
          </p:cNvCxnSpPr>
          <p:nvPr/>
        </p:nvCxnSpPr>
        <p:spPr>
          <a:xfrm>
            <a:off x="2114833" y="3554937"/>
            <a:ext cx="1048922" cy="515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078EAD-DAE0-A61C-2A8C-DC737C6015A7}"/>
              </a:ext>
            </a:extLst>
          </p:cNvPr>
          <p:cNvCxnSpPr>
            <a:cxnSpLocks/>
            <a:stCxn id="15" idx="6"/>
            <a:endCxn id="6" idx="2"/>
          </p:cNvCxnSpPr>
          <p:nvPr/>
        </p:nvCxnSpPr>
        <p:spPr>
          <a:xfrm>
            <a:off x="2114833" y="2059853"/>
            <a:ext cx="947144" cy="333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2F39B3-D1C0-F65F-F6EE-02756CDACAC2}"/>
              </a:ext>
            </a:extLst>
          </p:cNvPr>
          <p:cNvCxnSpPr>
            <a:cxnSpLocks/>
            <a:stCxn id="15" idx="6"/>
            <a:endCxn id="7" idx="2"/>
          </p:cNvCxnSpPr>
          <p:nvPr/>
        </p:nvCxnSpPr>
        <p:spPr>
          <a:xfrm>
            <a:off x="2114833" y="2059853"/>
            <a:ext cx="985105" cy="1250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87D9A4-EAB2-726A-AB84-5527483C03E7}"/>
              </a:ext>
            </a:extLst>
          </p:cNvPr>
          <p:cNvCxnSpPr>
            <a:cxnSpLocks/>
            <a:stCxn id="15" idx="6"/>
            <a:endCxn id="8" idx="1"/>
          </p:cNvCxnSpPr>
          <p:nvPr/>
        </p:nvCxnSpPr>
        <p:spPr>
          <a:xfrm>
            <a:off x="2114833" y="2059853"/>
            <a:ext cx="1048922" cy="2010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D3E9FD-4696-31A9-9EA8-1F19F0D59509}"/>
              </a:ext>
            </a:extLst>
          </p:cNvPr>
          <p:cNvCxnSpPr>
            <a:cxnSpLocks/>
            <a:stCxn id="18" idx="6"/>
            <a:endCxn id="6" idx="2"/>
          </p:cNvCxnSpPr>
          <p:nvPr/>
        </p:nvCxnSpPr>
        <p:spPr>
          <a:xfrm flipV="1">
            <a:off x="2114834" y="2393412"/>
            <a:ext cx="947143" cy="4139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AE3F8CE-0218-AE1A-9212-78C64F22E8D6}"/>
              </a:ext>
            </a:extLst>
          </p:cNvPr>
          <p:cNvCxnSpPr>
            <a:cxnSpLocks/>
            <a:stCxn id="18" idx="6"/>
            <a:endCxn id="7" idx="2"/>
          </p:cNvCxnSpPr>
          <p:nvPr/>
        </p:nvCxnSpPr>
        <p:spPr>
          <a:xfrm>
            <a:off x="2114834" y="2807395"/>
            <a:ext cx="985104" cy="502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FCD0FA-CCCB-79E6-E5DD-DFCC53BAA3B5}"/>
              </a:ext>
            </a:extLst>
          </p:cNvPr>
          <p:cNvCxnSpPr>
            <a:cxnSpLocks/>
            <a:stCxn id="18" idx="6"/>
            <a:endCxn id="8" idx="1"/>
          </p:cNvCxnSpPr>
          <p:nvPr/>
        </p:nvCxnSpPr>
        <p:spPr>
          <a:xfrm>
            <a:off x="2114834" y="2807395"/>
            <a:ext cx="1048921" cy="1262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5A65F9-76A1-28CF-51BA-1EBE140B9718}"/>
              </a:ext>
            </a:extLst>
          </p:cNvPr>
          <p:cNvCxnSpPr>
            <a:cxnSpLocks/>
            <a:stCxn id="19" idx="6"/>
            <a:endCxn id="7" idx="2"/>
          </p:cNvCxnSpPr>
          <p:nvPr/>
        </p:nvCxnSpPr>
        <p:spPr>
          <a:xfrm flipV="1">
            <a:off x="2114833" y="3310256"/>
            <a:ext cx="985105" cy="244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385E435-205E-CB37-67FF-C09732A525C1}"/>
              </a:ext>
            </a:extLst>
          </p:cNvPr>
          <p:cNvCxnSpPr>
            <a:cxnSpLocks/>
            <a:stCxn id="19" idx="6"/>
            <a:endCxn id="8" idx="1"/>
          </p:cNvCxnSpPr>
          <p:nvPr/>
        </p:nvCxnSpPr>
        <p:spPr>
          <a:xfrm>
            <a:off x="2114833" y="3554937"/>
            <a:ext cx="1048922" cy="515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36FFE8-3382-4829-94D0-D0DEC96865F6}"/>
              </a:ext>
            </a:extLst>
          </p:cNvPr>
          <p:cNvCxnSpPr>
            <a:cxnSpLocks/>
            <a:stCxn id="19" idx="6"/>
            <a:endCxn id="6" idx="2"/>
          </p:cNvCxnSpPr>
          <p:nvPr/>
        </p:nvCxnSpPr>
        <p:spPr>
          <a:xfrm flipV="1">
            <a:off x="2114833" y="2393412"/>
            <a:ext cx="947144" cy="1161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E8054AE-CDC8-30BA-3658-3F6ABF51DCE2}"/>
              </a:ext>
            </a:extLst>
          </p:cNvPr>
          <p:cNvCxnSpPr>
            <a:cxnSpLocks/>
            <a:stCxn id="20" idx="6"/>
            <a:endCxn id="8" idx="1"/>
          </p:cNvCxnSpPr>
          <p:nvPr/>
        </p:nvCxnSpPr>
        <p:spPr>
          <a:xfrm flipV="1">
            <a:off x="2114833" y="4070082"/>
            <a:ext cx="1048922" cy="232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3F78151-572A-F9F4-11A8-765462A0ED01}"/>
              </a:ext>
            </a:extLst>
          </p:cNvPr>
          <p:cNvCxnSpPr>
            <a:cxnSpLocks/>
            <a:stCxn id="20" idx="6"/>
            <a:endCxn id="16" idx="1"/>
          </p:cNvCxnSpPr>
          <p:nvPr/>
        </p:nvCxnSpPr>
        <p:spPr>
          <a:xfrm>
            <a:off x="2114833" y="4302479"/>
            <a:ext cx="1048920" cy="710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F452176-1AA1-C336-F282-214B4DA7F53E}"/>
              </a:ext>
            </a:extLst>
          </p:cNvPr>
          <p:cNvCxnSpPr>
            <a:cxnSpLocks/>
            <a:stCxn id="20" idx="6"/>
            <a:endCxn id="7" idx="2"/>
          </p:cNvCxnSpPr>
          <p:nvPr/>
        </p:nvCxnSpPr>
        <p:spPr>
          <a:xfrm flipV="1">
            <a:off x="2114833" y="3310256"/>
            <a:ext cx="985105" cy="992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504B4C5-3B2D-55C6-8BB0-3203D001E69B}"/>
              </a:ext>
            </a:extLst>
          </p:cNvPr>
          <p:cNvCxnSpPr>
            <a:cxnSpLocks/>
            <a:stCxn id="21" idx="6"/>
            <a:endCxn id="16" idx="1"/>
          </p:cNvCxnSpPr>
          <p:nvPr/>
        </p:nvCxnSpPr>
        <p:spPr>
          <a:xfrm flipV="1">
            <a:off x="2114832" y="5012676"/>
            <a:ext cx="1048921" cy="37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20487E0-50D5-D20A-C0BF-DD50F9BB2CD8}"/>
              </a:ext>
            </a:extLst>
          </p:cNvPr>
          <p:cNvCxnSpPr>
            <a:cxnSpLocks/>
            <a:stCxn id="21" idx="6"/>
            <a:endCxn id="17" idx="1"/>
          </p:cNvCxnSpPr>
          <p:nvPr/>
        </p:nvCxnSpPr>
        <p:spPr>
          <a:xfrm>
            <a:off x="2114832" y="5050021"/>
            <a:ext cx="1048922" cy="788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B5B9BF-A0FE-7070-32B6-2A4B0D4B9BE2}"/>
              </a:ext>
            </a:extLst>
          </p:cNvPr>
          <p:cNvCxnSpPr>
            <a:cxnSpLocks/>
            <a:stCxn id="21" idx="6"/>
            <a:endCxn id="8" idx="1"/>
          </p:cNvCxnSpPr>
          <p:nvPr/>
        </p:nvCxnSpPr>
        <p:spPr>
          <a:xfrm flipV="1">
            <a:off x="2114832" y="4070082"/>
            <a:ext cx="1048923" cy="979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AAF16B1-A3D7-4DA2-D01D-88E295F9C436}"/>
              </a:ext>
            </a:extLst>
          </p:cNvPr>
          <p:cNvCxnSpPr>
            <a:cxnSpLocks/>
            <a:stCxn id="22" idx="6"/>
            <a:endCxn id="8" idx="2"/>
          </p:cNvCxnSpPr>
          <p:nvPr/>
        </p:nvCxnSpPr>
        <p:spPr>
          <a:xfrm flipV="1">
            <a:off x="2114833" y="4224150"/>
            <a:ext cx="985105" cy="1573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18D0AD9-6090-EC5B-F2DE-307215EDF642}"/>
              </a:ext>
            </a:extLst>
          </p:cNvPr>
          <p:cNvCxnSpPr>
            <a:cxnSpLocks/>
            <a:stCxn id="22" idx="6"/>
            <a:endCxn id="16" idx="1"/>
          </p:cNvCxnSpPr>
          <p:nvPr/>
        </p:nvCxnSpPr>
        <p:spPr>
          <a:xfrm flipV="1">
            <a:off x="2114833" y="5012676"/>
            <a:ext cx="1048920" cy="78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12B457D-5133-7186-818C-70254B22AF1B}"/>
              </a:ext>
            </a:extLst>
          </p:cNvPr>
          <p:cNvCxnSpPr>
            <a:cxnSpLocks/>
            <a:stCxn id="22" idx="6"/>
            <a:endCxn id="17" idx="1"/>
          </p:cNvCxnSpPr>
          <p:nvPr/>
        </p:nvCxnSpPr>
        <p:spPr>
          <a:xfrm>
            <a:off x="2114833" y="5797563"/>
            <a:ext cx="1048921" cy="40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2D568B1-1F9A-635E-A4B9-4ABB2525F7DC}"/>
              </a:ext>
            </a:extLst>
          </p:cNvPr>
          <p:cNvCxnSpPr>
            <a:cxnSpLocks/>
            <a:stCxn id="23" idx="6"/>
            <a:endCxn id="8" idx="2"/>
          </p:cNvCxnSpPr>
          <p:nvPr/>
        </p:nvCxnSpPr>
        <p:spPr>
          <a:xfrm flipV="1">
            <a:off x="2114832" y="4224150"/>
            <a:ext cx="985106" cy="2320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E083D3B-FFCA-5CA0-A112-91FF86C8B843}"/>
              </a:ext>
            </a:extLst>
          </p:cNvPr>
          <p:cNvCxnSpPr>
            <a:cxnSpLocks/>
            <a:stCxn id="23" idx="6"/>
            <a:endCxn id="16" idx="1"/>
          </p:cNvCxnSpPr>
          <p:nvPr/>
        </p:nvCxnSpPr>
        <p:spPr>
          <a:xfrm flipV="1">
            <a:off x="2114832" y="5012676"/>
            <a:ext cx="1048921" cy="1532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F07985C-8A3F-861A-3E77-424BE62CC706}"/>
              </a:ext>
            </a:extLst>
          </p:cNvPr>
          <p:cNvCxnSpPr>
            <a:cxnSpLocks/>
            <a:stCxn id="23" idx="6"/>
            <a:endCxn id="17" idx="1"/>
          </p:cNvCxnSpPr>
          <p:nvPr/>
        </p:nvCxnSpPr>
        <p:spPr>
          <a:xfrm flipV="1">
            <a:off x="2114832" y="5838215"/>
            <a:ext cx="1048922" cy="706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478D8C2-CAC9-B898-4F08-12A804391784}"/>
              </a:ext>
            </a:extLst>
          </p:cNvPr>
          <p:cNvCxnSpPr>
            <a:cxnSpLocks/>
            <a:stCxn id="9" idx="2"/>
            <a:endCxn id="5" idx="6"/>
          </p:cNvCxnSpPr>
          <p:nvPr/>
        </p:nvCxnSpPr>
        <p:spPr>
          <a:xfrm flipH="1" flipV="1">
            <a:off x="3438808" y="1530196"/>
            <a:ext cx="2003549" cy="763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8621CFB-A274-3605-90E4-964A07C032F4}"/>
              </a:ext>
            </a:extLst>
          </p:cNvPr>
          <p:cNvCxnSpPr>
            <a:cxnSpLocks/>
            <a:stCxn id="10" idx="1"/>
            <a:endCxn id="5" idx="6"/>
          </p:cNvCxnSpPr>
          <p:nvPr/>
        </p:nvCxnSpPr>
        <p:spPr>
          <a:xfrm flipH="1" flipV="1">
            <a:off x="3438808" y="1530196"/>
            <a:ext cx="2067366" cy="1590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BEB506A-901B-89C9-180E-7CA1FB68AB19}"/>
              </a:ext>
            </a:extLst>
          </p:cNvPr>
          <p:cNvCxnSpPr>
            <a:cxnSpLocks/>
            <a:stCxn id="9" idx="2"/>
            <a:endCxn id="6" idx="6"/>
          </p:cNvCxnSpPr>
          <p:nvPr/>
        </p:nvCxnSpPr>
        <p:spPr>
          <a:xfrm flipH="1">
            <a:off x="3497746" y="2293571"/>
            <a:ext cx="1944611" cy="99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77C79D8-9B62-F342-A792-7229142784A1}"/>
              </a:ext>
            </a:extLst>
          </p:cNvPr>
          <p:cNvCxnSpPr>
            <a:cxnSpLocks/>
            <a:stCxn id="10" idx="1"/>
            <a:endCxn id="6" idx="6"/>
          </p:cNvCxnSpPr>
          <p:nvPr/>
        </p:nvCxnSpPr>
        <p:spPr>
          <a:xfrm flipH="1" flipV="1">
            <a:off x="3497746" y="2393412"/>
            <a:ext cx="2008428" cy="727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C363272-4D3B-FA92-8A92-9AC7BA41405C}"/>
              </a:ext>
            </a:extLst>
          </p:cNvPr>
          <p:cNvCxnSpPr>
            <a:cxnSpLocks/>
            <a:stCxn id="10" idx="1"/>
            <a:endCxn id="7" idx="6"/>
          </p:cNvCxnSpPr>
          <p:nvPr/>
        </p:nvCxnSpPr>
        <p:spPr>
          <a:xfrm flipH="1">
            <a:off x="3535707" y="3120578"/>
            <a:ext cx="1970467" cy="1896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538564A-96F9-45F7-D119-C47DB94136C0}"/>
              </a:ext>
            </a:extLst>
          </p:cNvPr>
          <p:cNvCxnSpPr>
            <a:cxnSpLocks/>
            <a:stCxn id="11" idx="1"/>
            <a:endCxn id="7" idx="6"/>
          </p:cNvCxnSpPr>
          <p:nvPr/>
        </p:nvCxnSpPr>
        <p:spPr>
          <a:xfrm flipH="1" flipV="1">
            <a:off x="3535707" y="3310256"/>
            <a:ext cx="1970467" cy="791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6346C85-8E8A-4AAC-1582-BE3F69FDD5C6}"/>
              </a:ext>
            </a:extLst>
          </p:cNvPr>
          <p:cNvCxnSpPr>
            <a:cxnSpLocks/>
            <a:stCxn id="10" idx="1"/>
            <a:endCxn id="8" idx="6"/>
          </p:cNvCxnSpPr>
          <p:nvPr/>
        </p:nvCxnSpPr>
        <p:spPr>
          <a:xfrm flipH="1">
            <a:off x="3535707" y="3120578"/>
            <a:ext cx="1970467" cy="1103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E97A2D2-F6F1-2854-E445-2D88A5D832A9}"/>
              </a:ext>
            </a:extLst>
          </p:cNvPr>
          <p:cNvCxnSpPr>
            <a:cxnSpLocks/>
            <a:stCxn id="11" idx="1"/>
            <a:endCxn id="8" idx="6"/>
          </p:cNvCxnSpPr>
          <p:nvPr/>
        </p:nvCxnSpPr>
        <p:spPr>
          <a:xfrm flipH="1">
            <a:off x="3535707" y="4101653"/>
            <a:ext cx="1970467" cy="122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B30BBA-E223-1B40-367E-5FE26A29FB07}"/>
              </a:ext>
            </a:extLst>
          </p:cNvPr>
          <p:cNvCxnSpPr>
            <a:cxnSpLocks/>
            <a:stCxn id="11" idx="1"/>
            <a:endCxn id="16" idx="6"/>
          </p:cNvCxnSpPr>
          <p:nvPr/>
        </p:nvCxnSpPr>
        <p:spPr>
          <a:xfrm flipH="1">
            <a:off x="3535705" y="4101653"/>
            <a:ext cx="1970469" cy="1065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EB9161-E848-7149-2C89-F8B68786F3CF}"/>
              </a:ext>
            </a:extLst>
          </p:cNvPr>
          <p:cNvCxnSpPr>
            <a:cxnSpLocks/>
            <a:stCxn id="12" idx="2"/>
            <a:endCxn id="16" idx="6"/>
          </p:cNvCxnSpPr>
          <p:nvPr/>
        </p:nvCxnSpPr>
        <p:spPr>
          <a:xfrm flipH="1" flipV="1">
            <a:off x="3535705" y="5166744"/>
            <a:ext cx="1906652" cy="70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6B7BE6E-1624-7ADC-70FC-4E9D2E9001A9}"/>
              </a:ext>
            </a:extLst>
          </p:cNvPr>
          <p:cNvCxnSpPr>
            <a:cxnSpLocks/>
            <a:stCxn id="12" idx="2"/>
            <a:endCxn id="17" idx="6"/>
          </p:cNvCxnSpPr>
          <p:nvPr/>
        </p:nvCxnSpPr>
        <p:spPr>
          <a:xfrm flipH="1">
            <a:off x="3535706" y="5236796"/>
            <a:ext cx="1906651" cy="755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749E955-65E7-C559-1998-B3E92CB6C268}"/>
              </a:ext>
            </a:extLst>
          </p:cNvPr>
          <p:cNvCxnSpPr>
            <a:cxnSpLocks/>
            <a:stCxn id="11" idx="1"/>
            <a:endCxn id="17" idx="6"/>
          </p:cNvCxnSpPr>
          <p:nvPr/>
        </p:nvCxnSpPr>
        <p:spPr>
          <a:xfrm flipH="1">
            <a:off x="3535706" y="4101653"/>
            <a:ext cx="1970468" cy="1890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8006274-1D4F-8468-064B-0565FBBB3AB3}"/>
              </a:ext>
            </a:extLst>
          </p:cNvPr>
          <p:cNvCxnSpPr>
            <a:cxnSpLocks/>
            <a:endCxn id="9" idx="6"/>
          </p:cNvCxnSpPr>
          <p:nvPr/>
        </p:nvCxnSpPr>
        <p:spPr>
          <a:xfrm flipH="1" flipV="1">
            <a:off x="5878126" y="2293571"/>
            <a:ext cx="1564479" cy="1673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5AA270B-E86C-C7CC-1219-5EE9FA436CBD}"/>
              </a:ext>
            </a:extLst>
          </p:cNvPr>
          <p:cNvCxnSpPr>
            <a:cxnSpLocks/>
            <a:endCxn id="9" idx="6"/>
          </p:cNvCxnSpPr>
          <p:nvPr/>
        </p:nvCxnSpPr>
        <p:spPr>
          <a:xfrm flipH="1" flipV="1">
            <a:off x="5878126" y="2293571"/>
            <a:ext cx="1564480" cy="715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FC22302-07E7-B495-81EB-E0A400F2C335}"/>
              </a:ext>
            </a:extLst>
          </p:cNvPr>
          <p:cNvCxnSpPr>
            <a:cxnSpLocks/>
            <a:endCxn id="9" idx="6"/>
          </p:cNvCxnSpPr>
          <p:nvPr/>
        </p:nvCxnSpPr>
        <p:spPr>
          <a:xfrm flipH="1" flipV="1">
            <a:off x="5878126" y="2293571"/>
            <a:ext cx="1628295" cy="2477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AA59C63-2454-F6C9-92CA-53AAC32A57C1}"/>
              </a:ext>
            </a:extLst>
          </p:cNvPr>
          <p:cNvCxnSpPr>
            <a:cxnSpLocks/>
          </p:cNvCxnSpPr>
          <p:nvPr/>
        </p:nvCxnSpPr>
        <p:spPr>
          <a:xfrm flipH="1" flipV="1">
            <a:off x="5880742" y="3291481"/>
            <a:ext cx="1561863" cy="675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7FB5A1E-2694-F8D9-EC61-292BD2CF99C8}"/>
              </a:ext>
            </a:extLst>
          </p:cNvPr>
          <p:cNvCxnSpPr>
            <a:cxnSpLocks/>
          </p:cNvCxnSpPr>
          <p:nvPr/>
        </p:nvCxnSpPr>
        <p:spPr>
          <a:xfrm flipH="1">
            <a:off x="5880742" y="3008628"/>
            <a:ext cx="1561864" cy="282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2147F0C-1892-28EC-A421-8D2F3FECCD5A}"/>
              </a:ext>
            </a:extLst>
          </p:cNvPr>
          <p:cNvCxnSpPr>
            <a:cxnSpLocks/>
          </p:cNvCxnSpPr>
          <p:nvPr/>
        </p:nvCxnSpPr>
        <p:spPr>
          <a:xfrm flipH="1" flipV="1">
            <a:off x="5880742" y="3291481"/>
            <a:ext cx="1625679" cy="14793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1174B66-C2D6-317B-667D-BEE8B34E7B1D}"/>
              </a:ext>
            </a:extLst>
          </p:cNvPr>
          <p:cNvCxnSpPr>
            <a:cxnSpLocks/>
          </p:cNvCxnSpPr>
          <p:nvPr/>
        </p:nvCxnSpPr>
        <p:spPr>
          <a:xfrm flipH="1" flipV="1">
            <a:off x="5880742" y="4277176"/>
            <a:ext cx="1625679" cy="4936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19D74B9-E369-88BA-A968-2CE215035186}"/>
              </a:ext>
            </a:extLst>
          </p:cNvPr>
          <p:cNvCxnSpPr>
            <a:cxnSpLocks/>
          </p:cNvCxnSpPr>
          <p:nvPr/>
        </p:nvCxnSpPr>
        <p:spPr>
          <a:xfrm flipH="1">
            <a:off x="5880742" y="3994323"/>
            <a:ext cx="1561864" cy="282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A525CD4-4FEA-BA6A-369D-513858916701}"/>
              </a:ext>
            </a:extLst>
          </p:cNvPr>
          <p:cNvCxnSpPr>
            <a:cxnSpLocks/>
          </p:cNvCxnSpPr>
          <p:nvPr/>
        </p:nvCxnSpPr>
        <p:spPr>
          <a:xfrm flipH="1">
            <a:off x="5880742" y="3008628"/>
            <a:ext cx="1561864" cy="1268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6A48707-F069-F3C6-F077-C9F2B89D351A}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814309" y="4770792"/>
            <a:ext cx="1692112" cy="311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1F73733-312A-DA00-73CB-A704E44412B0}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814309" y="3966744"/>
            <a:ext cx="1628296" cy="11159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2EBBC45-D681-D330-95D8-04EF71DD4C98}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814309" y="3008628"/>
            <a:ext cx="1628297" cy="2074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38F78B2-65B2-6621-4B95-EF5980216BFB}"/>
              </a:ext>
            </a:extLst>
          </p:cNvPr>
          <p:cNvSpPr txBox="1"/>
          <p:nvPr/>
        </p:nvSpPr>
        <p:spPr>
          <a:xfrm>
            <a:off x="4151793" y="5792399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Hidden layers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F688B33-5D8B-1061-0F66-05391C883456}"/>
              </a:ext>
            </a:extLst>
          </p:cNvPr>
          <p:cNvSpPr txBox="1"/>
          <p:nvPr/>
        </p:nvSpPr>
        <p:spPr>
          <a:xfrm>
            <a:off x="347206" y="6244538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Input layers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53B97E1-0E2D-5017-9E0A-060E006F5A67}"/>
              </a:ext>
            </a:extLst>
          </p:cNvPr>
          <p:cNvSpPr txBox="1"/>
          <p:nvPr/>
        </p:nvSpPr>
        <p:spPr>
          <a:xfrm>
            <a:off x="6841448" y="2244984"/>
            <a:ext cx="145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Output layers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B828B1B-6AFF-4E93-0936-A890FB992107}"/>
              </a:ext>
            </a:extLst>
          </p:cNvPr>
          <p:cNvSpPr txBox="1"/>
          <p:nvPr/>
        </p:nvSpPr>
        <p:spPr>
          <a:xfrm>
            <a:off x="3439886" y="2885723"/>
            <a:ext cx="1454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latin typeface="Times New Roman" pitchFamily="18" charset="0"/>
                <a:cs typeface="Times New Roman" pitchFamily="18" charset="0"/>
              </a:rPr>
              <a:t>Activating function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7698E77-64DB-0ED9-EDC2-005FC3EC9675}"/>
              </a:ext>
            </a:extLst>
          </p:cNvPr>
          <p:cNvSpPr txBox="1"/>
          <p:nvPr/>
        </p:nvSpPr>
        <p:spPr>
          <a:xfrm>
            <a:off x="10279984" y="5510583"/>
            <a:ext cx="1746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latin typeface="Times New Roman" pitchFamily="18" charset="0"/>
                <a:cs typeface="Times New Roman" pitchFamily="18" charset="0"/>
              </a:rPr>
              <a:t>Regression output layer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B8F954F-118B-9341-64AA-DF8A5500C608}"/>
              </a:ext>
            </a:extLst>
          </p:cNvPr>
          <p:cNvSpPr/>
          <p:nvPr/>
        </p:nvSpPr>
        <p:spPr>
          <a:xfrm>
            <a:off x="10097264" y="5558269"/>
            <a:ext cx="160337" cy="16033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7503476-1183-0C21-27A4-A2E1F2A66161}"/>
              </a:ext>
            </a:extLst>
          </p:cNvPr>
          <p:cNvSpPr/>
          <p:nvPr/>
        </p:nvSpPr>
        <p:spPr>
          <a:xfrm>
            <a:off x="10105080" y="5880127"/>
            <a:ext cx="160337" cy="160337"/>
          </a:xfrm>
          <a:prstGeom prst="ellipse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A2717F3-6E25-24C9-0B18-060C117A0E75}"/>
              </a:ext>
            </a:extLst>
          </p:cNvPr>
          <p:cNvSpPr txBox="1"/>
          <p:nvPr/>
        </p:nvSpPr>
        <p:spPr>
          <a:xfrm>
            <a:off x="10257601" y="5821795"/>
            <a:ext cx="1920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latin typeface="Times New Roman" pitchFamily="18" charset="0"/>
                <a:cs typeface="Times New Roman" pitchFamily="18" charset="0"/>
              </a:rPr>
              <a:t>Classification output layer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5A5B497-3C5F-104D-DAFC-9B6B0D11DD60}"/>
              </a:ext>
            </a:extLst>
          </p:cNvPr>
          <p:cNvSpPr txBox="1"/>
          <p:nvPr/>
        </p:nvSpPr>
        <p:spPr>
          <a:xfrm>
            <a:off x="10294551" y="6154443"/>
            <a:ext cx="1144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Times New Roman" pitchFamily="18" charset="0"/>
                <a:cs typeface="Times New Roman" pitchFamily="18" charset="0"/>
              </a:rPr>
              <a:t>Input layer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C442F1B-FEBC-D8B5-5B21-AE89EAE1D425}"/>
              </a:ext>
            </a:extLst>
          </p:cNvPr>
          <p:cNvSpPr/>
          <p:nvPr/>
        </p:nvSpPr>
        <p:spPr>
          <a:xfrm>
            <a:off x="10119647" y="6201985"/>
            <a:ext cx="160337" cy="160337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B21FCF3-2E51-C45C-CE8E-37066E35F0F0}"/>
              </a:ext>
            </a:extLst>
          </p:cNvPr>
          <p:cNvSpPr/>
          <p:nvPr/>
        </p:nvSpPr>
        <p:spPr>
          <a:xfrm>
            <a:off x="10119647" y="6523844"/>
            <a:ext cx="160337" cy="160337"/>
          </a:xfrm>
          <a:prstGeom prst="ellipse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38516A0-1934-D853-534E-72D34B3304E4}"/>
              </a:ext>
            </a:extLst>
          </p:cNvPr>
          <p:cNvSpPr txBox="1"/>
          <p:nvPr/>
        </p:nvSpPr>
        <p:spPr>
          <a:xfrm>
            <a:off x="10275494" y="6476372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latin typeface="Times New Roman" pitchFamily="18" charset="0"/>
                <a:cs typeface="Times New Roman" pitchFamily="18" charset="0"/>
              </a:rPr>
              <a:t>Hidden layer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CF2C38C-8E70-7A36-03A7-3B0362D191EB}"/>
              </a:ext>
            </a:extLst>
          </p:cNvPr>
          <p:cNvSpPr txBox="1"/>
          <p:nvPr/>
        </p:nvSpPr>
        <p:spPr>
          <a:xfrm>
            <a:off x="8428548" y="3008628"/>
            <a:ext cx="2025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Outputs are based on historical data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F927DA6-8300-D373-3A32-A28FEA4C0A4F}"/>
              </a:ext>
            </a:extLst>
          </p:cNvPr>
          <p:cNvSpPr txBox="1"/>
          <p:nvPr/>
        </p:nvSpPr>
        <p:spPr>
          <a:xfrm>
            <a:off x="8427909" y="4015054"/>
            <a:ext cx="2212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Generated by using linear activation for continuous output</a:t>
            </a:r>
          </a:p>
        </p:txBody>
      </p:sp>
      <p:sp>
        <p:nvSpPr>
          <p:cNvPr id="117" name="Right Brace 116">
            <a:extLst>
              <a:ext uri="{FF2B5EF4-FFF2-40B4-BE49-F238E27FC236}">
                <a16:creationId xmlns:a16="http://schemas.microsoft.com/office/drawing/2014/main" id="{C4405FEC-3E9A-9EA2-01CC-F9729E21B00B}"/>
              </a:ext>
            </a:extLst>
          </p:cNvPr>
          <p:cNvSpPr/>
          <p:nvPr/>
        </p:nvSpPr>
        <p:spPr>
          <a:xfrm>
            <a:off x="7814556" y="2694373"/>
            <a:ext cx="312495" cy="234912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5BC703DF-1EA0-F589-6C6E-99994F214C9F}"/>
              </a:ext>
            </a:extLst>
          </p:cNvPr>
          <p:cNvSpPr/>
          <p:nvPr/>
        </p:nvSpPr>
        <p:spPr>
          <a:xfrm>
            <a:off x="7442604" y="2806339"/>
            <a:ext cx="435769" cy="435769"/>
          </a:xfrm>
          <a:prstGeom prst="ellipse">
            <a:avLst/>
          </a:prstGeom>
          <a:solidFill>
            <a:srgbClr val="C55A11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5EE514F4-BCD5-A83C-6F92-33405CD3A4D3}"/>
              </a:ext>
            </a:extLst>
          </p:cNvPr>
          <p:cNvSpPr/>
          <p:nvPr/>
        </p:nvSpPr>
        <p:spPr>
          <a:xfrm>
            <a:off x="7466954" y="3705350"/>
            <a:ext cx="435769" cy="435769"/>
          </a:xfrm>
          <a:prstGeom prst="ellipse">
            <a:avLst/>
          </a:prstGeom>
          <a:solidFill>
            <a:srgbClr val="C55A11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516EDDF9-33E9-110A-1224-D5C9FE651822}"/>
              </a:ext>
            </a:extLst>
          </p:cNvPr>
          <p:cNvSpPr/>
          <p:nvPr/>
        </p:nvSpPr>
        <p:spPr>
          <a:xfrm>
            <a:off x="7506421" y="4549276"/>
            <a:ext cx="435769" cy="435769"/>
          </a:xfrm>
          <a:prstGeom prst="ellipse">
            <a:avLst/>
          </a:prstGeom>
          <a:solidFill>
            <a:srgbClr val="C55A11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B2828C7-C081-42F6-54AC-96060A12744D}"/>
              </a:ext>
            </a:extLst>
          </p:cNvPr>
          <p:cNvSpPr txBox="1"/>
          <p:nvPr/>
        </p:nvSpPr>
        <p:spPr>
          <a:xfrm>
            <a:off x="5057403" y="1613998"/>
            <a:ext cx="2010023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 optimization</a:t>
            </a:r>
          </a:p>
        </p:txBody>
      </p:sp>
      <p:sp>
        <p:nvSpPr>
          <p:cNvPr id="166" name="Arrow: Bent 165">
            <a:extLst>
              <a:ext uri="{FF2B5EF4-FFF2-40B4-BE49-F238E27FC236}">
                <a16:creationId xmlns:a16="http://schemas.microsoft.com/office/drawing/2014/main" id="{DA039FC0-1AFA-3C8E-FDEE-F56EE79702C4}"/>
              </a:ext>
            </a:extLst>
          </p:cNvPr>
          <p:cNvSpPr/>
          <p:nvPr/>
        </p:nvSpPr>
        <p:spPr>
          <a:xfrm>
            <a:off x="7570237" y="1482018"/>
            <a:ext cx="602029" cy="737307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0BD264B-24B5-998F-9F38-D204C41A9739}"/>
              </a:ext>
            </a:extLst>
          </p:cNvPr>
          <p:cNvSpPr txBox="1"/>
          <p:nvPr/>
        </p:nvSpPr>
        <p:spPr>
          <a:xfrm>
            <a:off x="8255677" y="1462782"/>
            <a:ext cx="2176827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XpertSim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simulation</a:t>
            </a:r>
          </a:p>
        </p:txBody>
      </p:sp>
      <p:sp>
        <p:nvSpPr>
          <p:cNvPr id="168" name="Callout: Left Arrow 167">
            <a:extLst>
              <a:ext uri="{FF2B5EF4-FFF2-40B4-BE49-F238E27FC236}">
                <a16:creationId xmlns:a16="http://schemas.microsoft.com/office/drawing/2014/main" id="{9376353E-639D-B110-8AF3-B181CA14F609}"/>
              </a:ext>
            </a:extLst>
          </p:cNvPr>
          <p:cNvSpPr/>
          <p:nvPr/>
        </p:nvSpPr>
        <p:spPr>
          <a:xfrm>
            <a:off x="8299027" y="2211765"/>
            <a:ext cx="1278188" cy="594573"/>
          </a:xfrm>
          <a:prstGeom prst="left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EAC4845-C6A4-B93F-DBFA-A0B2DEDED609}"/>
              </a:ext>
            </a:extLst>
          </p:cNvPr>
          <p:cNvSpPr txBox="1"/>
          <p:nvPr/>
        </p:nvSpPr>
        <p:spPr>
          <a:xfrm>
            <a:off x="8743145" y="2232708"/>
            <a:ext cx="1326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SQL &amp; CSV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0" name="Arrow: Chevron 169">
            <a:extLst>
              <a:ext uri="{FF2B5EF4-FFF2-40B4-BE49-F238E27FC236}">
                <a16:creationId xmlns:a16="http://schemas.microsoft.com/office/drawing/2014/main" id="{DA74B6F4-FB4A-2821-A29E-4478F737AC21}"/>
              </a:ext>
            </a:extLst>
          </p:cNvPr>
          <p:cNvSpPr/>
          <p:nvPr/>
        </p:nvSpPr>
        <p:spPr>
          <a:xfrm>
            <a:off x="9344090" y="5787582"/>
            <a:ext cx="578734" cy="675904"/>
          </a:xfrm>
          <a:prstGeom prst="chevron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CB6A4CC-9EBC-F6F4-64EA-80FBEC9F4CE9}"/>
              </a:ext>
            </a:extLst>
          </p:cNvPr>
          <p:cNvSpPr txBox="1"/>
          <p:nvPr/>
        </p:nvSpPr>
        <p:spPr>
          <a:xfrm>
            <a:off x="7110414" y="281688"/>
            <a:ext cx="4933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ReLU</a:t>
            </a:r>
            <a:r>
              <a:rPr lang="en-IN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A.F. ensuring the prevention of vanishing gradient problems</a:t>
            </a:r>
          </a:p>
        </p:txBody>
      </p:sp>
      <p:sp>
        <p:nvSpPr>
          <p:cNvPr id="173" name="Frame 172">
            <a:extLst>
              <a:ext uri="{FF2B5EF4-FFF2-40B4-BE49-F238E27FC236}">
                <a16:creationId xmlns:a16="http://schemas.microsoft.com/office/drawing/2014/main" id="{B4FCE623-02E9-DD4A-BE69-49644AD82408}"/>
              </a:ext>
            </a:extLst>
          </p:cNvPr>
          <p:cNvSpPr/>
          <p:nvPr/>
        </p:nvSpPr>
        <p:spPr>
          <a:xfrm>
            <a:off x="7024440" y="125243"/>
            <a:ext cx="5019576" cy="918796"/>
          </a:xfrm>
          <a:prstGeom prst="fram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7699EF0-F68E-91AD-1598-3EB9853E0856}"/>
              </a:ext>
            </a:extLst>
          </p:cNvPr>
          <p:cNvSpPr txBox="1"/>
          <p:nvPr/>
        </p:nvSpPr>
        <p:spPr>
          <a:xfrm>
            <a:off x="131587" y="42360"/>
            <a:ext cx="3631166" cy="64633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Neural Network 2 </a:t>
            </a: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Oil and Gas price)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" name="Graphic 1092" descr="Paper">
            <a:extLst>
              <a:ext uri="{FF2B5EF4-FFF2-40B4-BE49-F238E27FC236}">
                <a16:creationId xmlns:a16="http://schemas.microsoft.com/office/drawing/2014/main" id="{35E5ABBA-211A-4332-0FB5-9D6DEF583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81" y="2919356"/>
            <a:ext cx="1527471" cy="1527471"/>
          </a:xfrm>
          <a:prstGeom prst="rect">
            <a:avLst/>
          </a:prstGeom>
        </p:spPr>
      </p:pic>
      <p:sp>
        <p:nvSpPr>
          <p:cNvPr id="221" name="TextBox 220"/>
          <p:cNvSpPr txBox="1"/>
          <p:nvPr/>
        </p:nvSpPr>
        <p:spPr>
          <a:xfrm>
            <a:off x="99381" y="4472911"/>
            <a:ext cx="1606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Required Datasets</a:t>
            </a:r>
            <a:endParaRPr lang="en-IN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B2828C7-C081-42F6-54AC-96060A12744D}"/>
              </a:ext>
            </a:extLst>
          </p:cNvPr>
          <p:cNvSpPr txBox="1"/>
          <p:nvPr/>
        </p:nvSpPr>
        <p:spPr>
          <a:xfrm>
            <a:off x="2655000" y="875720"/>
            <a:ext cx="1249721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 neurons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2558936" y="6140320"/>
            <a:ext cx="2271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Dropouts=0.2 (reduces </a:t>
            </a:r>
            <a:r>
              <a:rPr lang="en-US" dirty="0" err="1"/>
              <a:t>overfitting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B2828C7-C081-42F6-54AC-96060A12744D}"/>
              </a:ext>
            </a:extLst>
          </p:cNvPr>
          <p:cNvSpPr txBox="1"/>
          <p:nvPr/>
        </p:nvSpPr>
        <p:spPr>
          <a:xfrm>
            <a:off x="5625273" y="5554840"/>
            <a:ext cx="1249721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neurons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-29405" y="826673"/>
            <a:ext cx="18053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/>
              <a:t>It is year specific </a:t>
            </a:r>
          </a:p>
          <a:p>
            <a:pPr algn="ctr"/>
            <a:r>
              <a:rPr lang="en-IN" dirty="0"/>
              <a:t>network which is having same </a:t>
            </a:r>
          </a:p>
          <a:p>
            <a:pPr algn="ctr"/>
            <a:r>
              <a:rPr lang="en-IN" dirty="0"/>
              <a:t>values for countries.</a:t>
            </a:r>
          </a:p>
        </p:txBody>
      </p:sp>
    </p:spTree>
    <p:extLst>
      <p:ext uri="{BB962C8B-B14F-4D97-AF65-F5344CB8AC3E}">
        <p14:creationId xmlns:p14="http://schemas.microsoft.com/office/powerpoint/2010/main" val="171733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" y="275771"/>
            <a:ext cx="114082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Gas Price Prediction:</a:t>
            </a:r>
            <a:r>
              <a:rPr lang="en-IN" dirty="0"/>
              <a:t> Uses Oil Price, Rig Count, Infrastructure Index, Capex</a:t>
            </a:r>
          </a:p>
          <a:p>
            <a:r>
              <a:rPr lang="en-IN" b="1" dirty="0"/>
              <a:t>Oil Price Prediction:</a:t>
            </a:r>
            <a:r>
              <a:rPr lang="en-IN" dirty="0"/>
              <a:t> Uses Rig Count, Infrastructure Index, Capex, Political Stability.</a:t>
            </a:r>
          </a:p>
          <a:p>
            <a:r>
              <a:rPr lang="en-IN" b="1" dirty="0"/>
              <a:t>Rig Count Prediction:</a:t>
            </a:r>
            <a:r>
              <a:rPr lang="en-IN" dirty="0"/>
              <a:t> Uses Oil Price, Gas Price, </a:t>
            </a:r>
            <a:r>
              <a:rPr lang="en-IN" dirty="0" err="1"/>
              <a:t>Capex</a:t>
            </a:r>
            <a:r>
              <a:rPr lang="en-IN" dirty="0"/>
              <a:t>, Infrastructure Index, GDP Growth, Political Stability.</a:t>
            </a:r>
          </a:p>
          <a:p>
            <a:r>
              <a:rPr lang="en-IN" b="1" dirty="0"/>
              <a:t>Tam Prediction:</a:t>
            </a:r>
            <a:r>
              <a:rPr lang="en-IN" dirty="0"/>
              <a:t> Uses </a:t>
            </a:r>
            <a:r>
              <a:rPr lang="en-IN" dirty="0" err="1"/>
              <a:t>Capex</a:t>
            </a:r>
            <a:r>
              <a:rPr lang="en-IN" dirty="0"/>
              <a:t>, GDP, Population, Health Index, Education, Infrastructure Index.</a:t>
            </a:r>
          </a:p>
          <a:p>
            <a:r>
              <a:rPr lang="en-IN" b="1" dirty="0" err="1"/>
              <a:t>Capex</a:t>
            </a:r>
            <a:r>
              <a:rPr lang="en-IN" b="1" dirty="0"/>
              <a:t> Prediction:</a:t>
            </a:r>
            <a:r>
              <a:rPr lang="en-IN" dirty="0"/>
              <a:t> Oil Price, Gas Price, Rig Count, GDP Growth, Political Stability, Infrastructure Index.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4C8993-DCBE-AF3E-C150-74449F78A3C6}"/>
              </a:ext>
            </a:extLst>
          </p:cNvPr>
          <p:cNvSpPr txBox="1"/>
          <p:nvPr/>
        </p:nvSpPr>
        <p:spPr>
          <a:xfrm>
            <a:off x="304799" y="2458065"/>
            <a:ext cx="11326761" cy="113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Neural Network1 for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rig_count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tam and capex. It depends on both year and country.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Neural Network2 for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gas_price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oil_price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It is year specific network which is having same values for countries.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707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1023</TotalTime>
  <Words>409</Words>
  <Application>Microsoft Office PowerPoint</Application>
  <PresentationFormat>Widescreen</PresentationFormat>
  <Paragraphs>85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Vineet Bhardwaj</dc:creator>
  <cp:lastModifiedBy>Kushagra Rastogi</cp:lastModifiedBy>
  <cp:revision>41</cp:revision>
  <dcterms:created xsi:type="dcterms:W3CDTF">2025-01-20T09:17:43Z</dcterms:created>
  <dcterms:modified xsi:type="dcterms:W3CDTF">2025-02-20T09:30:05Z</dcterms:modified>
</cp:coreProperties>
</file>