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5"/>
  </p:notesMasterIdLst>
  <p:handoutMasterIdLst>
    <p:handoutMasterId r:id="rId46"/>
  </p:handoutMasterIdLst>
  <p:sldIdLst>
    <p:sldId id="257" r:id="rId2"/>
    <p:sldId id="461" r:id="rId3"/>
    <p:sldId id="462" r:id="rId4"/>
    <p:sldId id="412" r:id="rId5"/>
    <p:sldId id="431" r:id="rId6"/>
    <p:sldId id="432" r:id="rId7"/>
    <p:sldId id="422" r:id="rId8"/>
    <p:sldId id="464" r:id="rId9"/>
    <p:sldId id="463" r:id="rId10"/>
    <p:sldId id="394" r:id="rId11"/>
    <p:sldId id="465" r:id="rId12"/>
    <p:sldId id="466" r:id="rId13"/>
    <p:sldId id="397" r:id="rId14"/>
    <p:sldId id="406" r:id="rId15"/>
    <p:sldId id="459" r:id="rId16"/>
    <p:sldId id="407" r:id="rId17"/>
    <p:sldId id="468" r:id="rId18"/>
    <p:sldId id="467" r:id="rId19"/>
    <p:sldId id="424" r:id="rId20"/>
    <p:sldId id="449" r:id="rId21"/>
    <p:sldId id="450" r:id="rId22"/>
    <p:sldId id="451" r:id="rId23"/>
    <p:sldId id="443" r:id="rId24"/>
    <p:sldId id="444" r:id="rId25"/>
    <p:sldId id="445" r:id="rId26"/>
    <p:sldId id="446" r:id="rId27"/>
    <p:sldId id="434" r:id="rId28"/>
    <p:sldId id="435" r:id="rId29"/>
    <p:sldId id="439" r:id="rId30"/>
    <p:sldId id="440" r:id="rId31"/>
    <p:sldId id="438" r:id="rId32"/>
    <p:sldId id="395" r:id="rId33"/>
    <p:sldId id="396" r:id="rId34"/>
    <p:sldId id="365" r:id="rId35"/>
    <p:sldId id="366" r:id="rId36"/>
    <p:sldId id="452" r:id="rId37"/>
    <p:sldId id="373" r:id="rId38"/>
    <p:sldId id="454" r:id="rId39"/>
    <p:sldId id="404" r:id="rId40"/>
    <p:sldId id="455" r:id="rId41"/>
    <p:sldId id="456" r:id="rId42"/>
    <p:sldId id="457" r:id="rId43"/>
    <p:sldId id="458" r:id="rId4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7"/>
  </p:normalViewPr>
  <p:slideViewPr>
    <p:cSldViewPr>
      <p:cViewPr varScale="1">
        <p:scale>
          <a:sx n="99" d="100"/>
          <a:sy n="99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290833-705D-4A62-980C-33DE343F4756}" type="datetimeFigureOut">
              <a:rPr lang="en-US" smtClean="0"/>
              <a:pPr/>
              <a:t>5/25/22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B2314-66AE-428C-89D6-BE0681C780A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8DBB5-B938-4F9F-AAF4-6D549C492B01}" type="datetimeFigureOut">
              <a:rPr lang="en-US" smtClean="0"/>
              <a:pPr/>
              <a:t>5/25/22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35DDDB-A1EE-46FB-804D-D18D13FC36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441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5089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29577" indent="-280607" defTabSz="915089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2426" indent="-224485" defTabSz="915089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1396" indent="-224485" defTabSz="915089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0367" indent="-224485" defTabSz="915089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69337" indent="-224485" defTabSz="915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18308" indent="-224485" defTabSz="915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67278" indent="-224485" defTabSz="915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16248" indent="-224485" defTabSz="915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D688D79-8BF5-4604-BB1E-BADDE5DFCE90}" type="slidenum">
              <a:rPr lang="en-US"/>
              <a:pPr eaLnBrk="1" hangingPunct="1"/>
              <a:t>1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88975"/>
            <a:ext cx="4565650" cy="3425825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541" y="4343869"/>
            <a:ext cx="5026920" cy="4111050"/>
          </a:xfrm>
          <a:noFill/>
        </p:spPr>
        <p:txBody>
          <a:bodyPr lIns="89850" tIns="44922" rIns="89850" bIns="44922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0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B0506C1-DCF7-4CAF-99A2-6D473BA34DCE}" type="datetimeFigureOut">
              <a:rPr lang="en-US"/>
              <a:pPr>
                <a:defRPr/>
              </a:pPr>
              <a:t>5/25/22</a:t>
            </a:fld>
            <a:endParaRPr lang="en-IN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975AB3B-9A09-4225-9B8A-60A3F336FD4E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7B2B71-4B27-4354-B344-8610DE0E8754}" type="datetimeFigureOut">
              <a:rPr lang="en-US"/>
              <a:pPr>
                <a:defRPr/>
              </a:pPr>
              <a:t>5/25/22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B12F85-3861-4DE9-92BB-88E9E6A5336C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CB42B0-43ED-49BE-93D9-C13270A615B2}" type="datetimeFigureOut">
              <a:rPr lang="en-US"/>
              <a:pPr>
                <a:defRPr/>
              </a:pPr>
              <a:t>5/25/22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91C853-950C-4338-B064-E02E3803A6DF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EDDB16-8069-4029-801C-0AF4C10D1A34}" type="datetimeFigureOut">
              <a:rPr lang="en-US"/>
              <a:pPr>
                <a:defRPr/>
              </a:pPr>
              <a:t>5/25/22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587D03-E5A3-4153-8D58-DE09E9E8BDE2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96D8E0-74B5-41A2-AC8C-AF7F05D14071}" type="datetimeFigureOut">
              <a:rPr lang="en-US"/>
              <a:pPr>
                <a:defRPr/>
              </a:pPr>
              <a:t>5/25/22</a:t>
            </a:fld>
            <a:endParaRPr lang="en-IN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pPr>
              <a:defRPr/>
            </a:pPr>
            <a:fld id="{8D1CFB9A-6A85-4301-B83E-4413842F4A02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F723498A-A53D-44CF-B42D-9AFAA7DE4BE5}" type="datetimeFigureOut">
              <a:rPr lang="en-US"/>
              <a:pPr>
                <a:defRPr/>
              </a:pPr>
              <a:t>5/25/22</a:t>
            </a:fld>
            <a:endParaRPr lang="en-IN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3B9322-4BDA-4527-9803-7B4FADF21B0B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C3CB858C-24E1-49B3-B400-62D834C1673B}" type="datetimeFigureOut">
              <a:rPr lang="en-US"/>
              <a:pPr>
                <a:defRPr/>
              </a:pPr>
              <a:t>5/25/22</a:t>
            </a:fld>
            <a:endParaRPr lang="en-IN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93FD7C-6CC2-45B6-A6B7-0F581008A73A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29A232-CD2A-404E-847E-422DE401B09B}" type="datetimeFigureOut">
              <a:rPr lang="en-US"/>
              <a:pPr>
                <a:defRPr/>
              </a:pPr>
              <a:t>5/25/22</a:t>
            </a:fld>
            <a:endParaRPr lang="en-IN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26358-9D51-48D7-BEA1-FB59EA1A7AB9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E8029E-DE87-496E-AC3B-459A242DFF66}" type="datetimeFigureOut">
              <a:rPr lang="en-US"/>
              <a:pPr>
                <a:defRPr/>
              </a:pPr>
              <a:t>5/25/22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995183D8-4440-4788-A457-FBA41DB9C392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677AFB-5A27-4E93-ADCA-83020DDF5FC9}" type="datetimeFigureOut">
              <a:rPr lang="en-US"/>
              <a:pPr>
                <a:defRPr/>
              </a:pPr>
              <a:t>5/25/22</a:t>
            </a:fld>
            <a:endParaRPr lang="en-IN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4A1926-CD85-4C58-8DBE-CC4056473051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137F14C-2B2C-41C3-A7D9-F5F54FEEE204}" type="datetimeFigureOut">
              <a:rPr lang="en-US"/>
              <a:pPr>
                <a:defRPr/>
              </a:pPr>
              <a:t>5/25/22</a:t>
            </a:fld>
            <a:endParaRPr lang="en-IN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/>
          <a:lstStyle>
            <a:lvl1pPr>
              <a:defRPr sz="2800"/>
            </a:lvl1pPr>
          </a:lstStyle>
          <a:p>
            <a:pPr>
              <a:defRPr/>
            </a:pPr>
            <a:fld id="{9F7DDBC2-ED20-4141-97F6-EA09A3EC1797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C54E21F-DC29-49F6-8423-F3F82A6DC14B}" type="datetimeFigureOut">
              <a:rPr lang="en-US"/>
              <a:pPr>
                <a:defRPr/>
              </a:pPr>
              <a:t>5/25/22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defRPr sz="1400" b="1">
                <a:solidFill>
                  <a:srgbClr val="FFFFFF"/>
                </a:solidFill>
                <a:latin typeface="Tw Cen MT" pitchFamily="34" charset="0"/>
                <a:cs typeface="Arial" charset="0"/>
              </a:defRPr>
            </a:lvl1pPr>
          </a:lstStyle>
          <a:p>
            <a:pPr>
              <a:defRPr/>
            </a:pPr>
            <a:fld id="{67FF6C81-0B47-477D-B30F-4F91E6773E37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1" r:id="rId2"/>
    <p:sldLayoutId id="2147483876" r:id="rId3"/>
    <p:sldLayoutId id="2147483877" r:id="rId4"/>
    <p:sldLayoutId id="2147483878" r:id="rId5"/>
    <p:sldLayoutId id="2147483872" r:id="rId6"/>
    <p:sldLayoutId id="2147483879" r:id="rId7"/>
    <p:sldLayoutId id="2147483873" r:id="rId8"/>
    <p:sldLayoutId id="2147483880" r:id="rId9"/>
    <p:sldLayoutId id="2147483874" r:id="rId10"/>
    <p:sldLayoutId id="214748388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52736" y="5549204"/>
            <a:ext cx="526278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Dr. Robin Singh Bhadoria</a:t>
            </a:r>
            <a:endParaRPr lang="en-IN" sz="3200" b="1" dirty="0">
              <a:solidFill>
                <a:srgbClr val="0070C0"/>
              </a:solidFill>
            </a:endParaRPr>
          </a:p>
          <a:p>
            <a:pPr algn="ctr"/>
            <a:r>
              <a:rPr lang="en-IN" sz="2400" b="1" dirty="0">
                <a:solidFill>
                  <a:srgbClr val="C00000"/>
                </a:solidFill>
              </a:rPr>
              <a:t>Asst. Professor, Dept. of CEA</a:t>
            </a:r>
            <a:endParaRPr lang="en-US" sz="3200" b="1" dirty="0">
              <a:solidFill>
                <a:srgbClr val="C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47" y="445163"/>
            <a:ext cx="3116263" cy="1957436"/>
          </a:xfrm>
          <a:prstGeom prst="rect">
            <a:avLst/>
          </a:prstGeom>
        </p:spPr>
      </p:pic>
      <p:pic>
        <p:nvPicPr>
          <p:cNvPr id="1030" name="Picture 6" descr="Apache Pig - Wikipedia">
            <a:extLst>
              <a:ext uri="{FF2B5EF4-FFF2-40B4-BE49-F238E27FC236}">
                <a16:creationId xmlns:a16="http://schemas.microsoft.com/office/drawing/2014/main" id="{86E2B726-EA1A-E149-B145-3899CF011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400992"/>
            <a:ext cx="5835135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7656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Pig Latin Data Model</a:t>
            </a:r>
          </a:p>
        </p:txBody>
      </p:sp>
      <p:pic>
        <p:nvPicPr>
          <p:cNvPr id="3074" name="Picture 2" descr="Data Model">
            <a:extLst>
              <a:ext uri="{FF2B5EF4-FFF2-40B4-BE49-F238E27FC236}">
                <a16:creationId xmlns:a16="http://schemas.microsoft.com/office/drawing/2014/main" id="{609AE730-0C5D-E64F-8012-D8EE502EBB81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828800"/>
            <a:ext cx="6111875" cy="355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9E9E7-4F68-1147-9462-0770B872A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Pig Latin Data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E5AB0-C9A5-B942-8779-18FF50B7A05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b="1" dirty="0"/>
              <a:t>Atom-</a:t>
            </a:r>
            <a:r>
              <a:rPr lang="en-IN" dirty="0"/>
              <a:t>Any single value in Pig Latin, which is stored as </a:t>
            </a:r>
            <a:r>
              <a:rPr lang="en-IN" i="1" dirty="0"/>
              <a:t>String</a:t>
            </a:r>
            <a:r>
              <a:rPr lang="en-IN" dirty="0"/>
              <a:t>.</a:t>
            </a:r>
          </a:p>
          <a:p>
            <a:r>
              <a:rPr lang="en-IN" b="1" dirty="0"/>
              <a:t>Tuple-</a:t>
            </a:r>
            <a:r>
              <a:rPr lang="en-IN" dirty="0"/>
              <a:t>A record that is formed by an ordered set of fields </a:t>
            </a:r>
          </a:p>
          <a:p>
            <a:r>
              <a:rPr lang="en-IN" b="1" dirty="0"/>
              <a:t>Bag-</a:t>
            </a:r>
            <a:r>
              <a:rPr lang="en-IN" dirty="0"/>
              <a:t>A bag is an unordered set of tuples. In other words, a collection of tuples </a:t>
            </a:r>
          </a:p>
          <a:p>
            <a:r>
              <a:rPr lang="en-IN" b="1" dirty="0"/>
              <a:t>Map-</a:t>
            </a:r>
            <a:r>
              <a:rPr lang="en-IN" dirty="0"/>
              <a:t>A map (or data map) is a set of key-value pairs. The </a:t>
            </a:r>
            <a:r>
              <a:rPr lang="en-IN" b="1" dirty="0"/>
              <a:t>key</a:t>
            </a:r>
            <a:r>
              <a:rPr lang="en-IN" dirty="0"/>
              <a:t> needs to be of type </a:t>
            </a:r>
            <a:r>
              <a:rPr lang="en-IN" dirty="0" err="1"/>
              <a:t>chararray</a:t>
            </a:r>
            <a:r>
              <a:rPr lang="en-IN" dirty="0"/>
              <a:t> and should be unique. e.g.− [</a:t>
            </a:r>
            <a:r>
              <a:rPr lang="en-IN" dirty="0" err="1"/>
              <a:t>name#Raja</a:t>
            </a:r>
            <a:r>
              <a:rPr lang="en-IN" dirty="0"/>
              <a:t>, age#30]</a:t>
            </a:r>
          </a:p>
          <a:p>
            <a:r>
              <a:rPr lang="en-IN" b="1" dirty="0"/>
              <a:t>Relation-</a:t>
            </a:r>
            <a:r>
              <a:rPr lang="en-IN" dirty="0"/>
              <a:t>A relation is a bag of tuples.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4569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3D8225D-A595-6040-9FC1-2EA177385CF2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021561257"/>
              </p:ext>
            </p:extLst>
          </p:nvPr>
        </p:nvGraphicFramePr>
        <p:xfrm>
          <a:off x="685800" y="762000"/>
          <a:ext cx="8153400" cy="56692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59225">
                  <a:extLst>
                    <a:ext uri="{9D8B030D-6E8A-4147-A177-3AD203B41FA5}">
                      <a16:colId xmlns:a16="http://schemas.microsoft.com/office/drawing/2014/main" val="1618072114"/>
                    </a:ext>
                  </a:extLst>
                </a:gridCol>
                <a:gridCol w="4194175">
                  <a:extLst>
                    <a:ext uri="{9D8B030D-6E8A-4147-A177-3AD203B41FA5}">
                      <a16:colId xmlns:a16="http://schemas.microsoft.com/office/drawing/2014/main" val="35842884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sz="2800" b="1" dirty="0"/>
                        <a:t>Apache Pig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800" b="1" dirty="0"/>
                        <a:t>MapReduce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0642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800"/>
                        <a:t>It is a scripting language.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800"/>
                        <a:t>It is a compiled programming language.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157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800" dirty="0"/>
                        <a:t>Abstraction is at higher level.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800"/>
                        <a:t>Abstraction is at lower level.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26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800"/>
                        <a:t>It have less line of code as compared to MapReduce.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800"/>
                        <a:t>Lines of code is more.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13228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800"/>
                        <a:t>Less effort is needed for Apache Pig.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800"/>
                        <a:t>More development efforts are required for MapReduce.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00680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800"/>
                        <a:t>Code efficiency is less as compared to MapReduce.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As compared to Pig efficiency of code is higher.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4299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9113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rebuchet MS" panose="020B0603020202020204" pitchFamily="34" charset="0"/>
              </a:rPr>
              <a:t>When to use Pig?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914400" algn="l"/>
              </a:tabLs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Pig can be used in the following situations:</a:t>
            </a:r>
          </a:p>
          <a:p>
            <a:pPr marL="663575" lvl="1" indent="-342900" algn="just">
              <a:lnSpc>
                <a:spcPts val="1595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800" dirty="0">
              <a:solidFill>
                <a:srgbClr val="333333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63575" lvl="1" indent="-342900" algn="just">
              <a:lnSpc>
                <a:spcPts val="1595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When data loads are time sensitive.</a:t>
            </a:r>
          </a:p>
          <a:p>
            <a:pPr marL="663575" lvl="1" indent="-342900" algn="just">
              <a:lnSpc>
                <a:spcPts val="1595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800" dirty="0">
              <a:solidFill>
                <a:srgbClr val="333333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63575" lvl="1" indent="-342900" algn="just">
              <a:lnSpc>
                <a:spcPts val="1595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63575" lvl="1" indent="-342900" algn="just">
              <a:lnSpc>
                <a:spcPts val="1595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When processing various data sources.</a:t>
            </a:r>
          </a:p>
          <a:p>
            <a:pPr marL="663575" lvl="1" indent="-342900" algn="just">
              <a:lnSpc>
                <a:spcPts val="1595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800" dirty="0">
              <a:solidFill>
                <a:srgbClr val="333333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63575" lvl="1" indent="-342900" algn="just">
              <a:lnSpc>
                <a:spcPts val="1595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63575" lvl="1" indent="-342900" algn="just">
              <a:lnSpc>
                <a:spcPts val="1595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When analytical insights are required through sampling.</a:t>
            </a:r>
            <a:endParaRPr lang="en-US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66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When NOT to use Pig?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914400" algn="l"/>
              </a:tabLs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Pig should not be used in the following situations:</a:t>
            </a:r>
          </a:p>
          <a:p>
            <a:pPr marL="663575" lvl="1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When data is completely unstructured such as video, text, and audio.</a:t>
            </a:r>
          </a:p>
          <a:p>
            <a:pPr marL="663575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When there is a time constraint because Pig is slower than </a:t>
            </a:r>
            <a:r>
              <a:rPr lang="en-US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MapReduce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 jobs.</a:t>
            </a:r>
          </a:p>
        </p:txBody>
      </p:sp>
    </p:spTree>
    <p:extLst>
      <p:ext uri="{BB962C8B-B14F-4D97-AF65-F5344CB8AC3E}">
        <p14:creationId xmlns:p14="http://schemas.microsoft.com/office/powerpoint/2010/main" val="4124282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PIG at YAHOO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914400" algn="l"/>
              </a:tabLs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Yahoo uses PIG for two things:</a:t>
            </a:r>
          </a:p>
          <a:p>
            <a:pPr marL="823913" lvl="1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US" sz="2500" b="1" dirty="0">
                <a:ea typeface="Calibri" panose="020F0502020204030204" pitchFamily="34" charset="0"/>
                <a:cs typeface="Times New Roman" panose="02020603050405020304" pitchFamily="18" charset="0"/>
              </a:rPr>
              <a:t>In Pipelines</a:t>
            </a:r>
            <a:r>
              <a:rPr lang="en-US" sz="2500" dirty="0">
                <a:ea typeface="Calibri" panose="020F0502020204030204" pitchFamily="34" charset="0"/>
                <a:cs typeface="Times New Roman" panose="02020603050405020304" pitchFamily="18" charset="0"/>
              </a:rPr>
              <a:t>, to fetch log data from its web servers and to perform cleansing to remove companies interval views and clicks.</a:t>
            </a:r>
          </a:p>
          <a:p>
            <a:pPr marL="823913" lvl="1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US" sz="2500" b="1" dirty="0">
                <a:ea typeface="Calibri" panose="020F0502020204030204" pitchFamily="34" charset="0"/>
                <a:cs typeface="Times New Roman" panose="02020603050405020304" pitchFamily="18" charset="0"/>
              </a:rPr>
              <a:t>In Research,</a:t>
            </a:r>
            <a:r>
              <a:rPr lang="en-US" sz="2500" dirty="0">
                <a:ea typeface="Calibri" panose="020F0502020204030204" pitchFamily="34" charset="0"/>
                <a:cs typeface="Times New Roman" panose="02020603050405020304" pitchFamily="18" charset="0"/>
              </a:rPr>
              <a:t> script is used to test a theory. Pig provides facility to integrate Perl or Python script which can be executed on a huge dataset.</a:t>
            </a:r>
          </a:p>
        </p:txBody>
      </p:sp>
    </p:spTree>
    <p:extLst>
      <p:ext uri="{BB962C8B-B14F-4D97-AF65-F5344CB8AC3E}">
        <p14:creationId xmlns:p14="http://schemas.microsoft.com/office/powerpoint/2010/main" val="286358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rebuchet MS" panose="020B0603020202020204" pitchFamily="34" charset="0"/>
              </a:rPr>
              <a:t>Pig Vs. Hive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IN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1219200"/>
          <a:ext cx="8077199" cy="52647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91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2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26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39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Features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Pig 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Hive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82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Used By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Programmers and Researchers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Analyst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9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Used For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Programming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Reporting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82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Language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Procedural data flow language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SQL Like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9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Suitable For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Semi - Structured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Structured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9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Schema / Types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Explicit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Implicit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9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UDF Support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39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Join / Order / Sort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39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DFS Direct Access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YES (Implicit)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YES (Explicit)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39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Web Interface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39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Partitions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39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Shell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</a:tabLs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9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505DC-974F-8046-B3E6-B9993548B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File">
            <a:extLst>
              <a:ext uri="{FF2B5EF4-FFF2-40B4-BE49-F238E27FC236}">
                <a16:creationId xmlns:a16="http://schemas.microsoft.com/office/drawing/2014/main" id="{F1921DCB-D6F3-FA46-AC4F-D5120D900BF9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68729"/>
            <a:ext cx="6181725" cy="4603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068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pig tutorial - Pig Latin - Basics - By Microsoft Award MVP - pig latin -  apache pig - pig hadoop - Learn in 30sec | wikitechy">
            <a:extLst>
              <a:ext uri="{FF2B5EF4-FFF2-40B4-BE49-F238E27FC236}">
                <a16:creationId xmlns:a16="http://schemas.microsoft.com/office/drawing/2014/main" id="{B534F81E-3EC8-9548-BF86-C9C4F7932706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5" y="37197"/>
            <a:ext cx="8836585" cy="6644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59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rebuchet MS" panose="020B0603020202020204" pitchFamily="34" charset="0"/>
              </a:rPr>
              <a:t>Pig Latin Overview: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28600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Pig Latin Statements are generally ordered as follows: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63575" lvl="1" indent="-3429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LOAD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statement that reads data from the file system.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63575" lvl="1" indent="-3429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Series of statements to perform transformations.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63575" lvl="1" indent="-3429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DUMP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or 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STORE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to display/store result.</a:t>
            </a:r>
          </a:p>
          <a:p>
            <a:pPr marL="938212" lvl="2" indent="-34290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sz="2100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Here A is relation and NOT a variable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371600" y="4495800"/>
            <a:ext cx="6506980" cy="1752600"/>
          </a:xfrm>
          <a:prstGeom prst="rect">
            <a:avLst/>
          </a:prstGeom>
        </p:spPr>
        <p:style>
          <a:lnRef idx="2">
            <a:schemeClr val="accent5"/>
          </a:lnRef>
          <a:fillRef idx="1003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= load 'student' (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rollno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name,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gpa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= filter A by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gpa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&gt; 4.0;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=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foreach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generate UPPER (name);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STORE A INTO ‘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myreport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’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4CF65-0ECD-F149-8563-E536131F1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Hadoop Ecosystem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A543C-593C-F942-BF2A-C171A608E66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Hadoop Ecosystem is a platform or a suite which provides various services to solve the big data problems. It includes Apache projects and various commercial tools and solutions.</a:t>
            </a:r>
          </a:p>
          <a:p>
            <a:pPr algn="just"/>
            <a:r>
              <a:rPr lang="en-IN" dirty="0"/>
              <a:t>Apache Hadoop ecosystem refers to the various components of the </a:t>
            </a:r>
            <a:r>
              <a:rPr lang="en-IN" b="1" dirty="0">
                <a:solidFill>
                  <a:srgbClr val="FF0000"/>
                </a:solidFill>
                <a:highlight>
                  <a:srgbClr val="FFFF00"/>
                </a:highlight>
              </a:rPr>
              <a:t>Apache Hadoop software library</a:t>
            </a:r>
            <a:r>
              <a:rPr lang="en-IN" dirty="0"/>
              <a:t>; it includes open source projects as well as a complete range of complementary tools. Some of the most well-known tools of the Hadoop ecosystem include </a:t>
            </a:r>
            <a:r>
              <a:rPr lang="en-IN" i="1" dirty="0"/>
              <a:t>HDFS, Hive, Pig, YARN, MapReduce, Spark, HBase, Oozie, Sqoop, Zookeeper, </a:t>
            </a:r>
            <a:r>
              <a:rPr lang="en-IN" dirty="0"/>
              <a:t>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9543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rebuchet MS" panose="020B0603020202020204" pitchFamily="34" charset="0"/>
              </a:rPr>
              <a:t>Pig Latin Overview: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657600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Pig Latin two types of comments are supported: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63575" lvl="1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Single line comments that begin with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“--” (two hyphens).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63575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Multiline comments that begin with 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“/*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end with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*/”.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</a:pPr>
            <a:endParaRPr lang="en-US" sz="1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rebuchet MS" panose="020B0603020202020204" pitchFamily="34" charset="0"/>
              </a:rPr>
              <a:t>Pig Latin Overview: Identifiers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65760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1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Valid Identifiers</a:t>
            </a:r>
          </a:p>
          <a:p>
            <a:pPr lvl="1">
              <a:spcBef>
                <a:spcPts val="600"/>
              </a:spcBef>
              <a:spcAft>
                <a:spcPts val="1200"/>
              </a:spcAft>
            </a:pPr>
            <a:r>
              <a:rPr lang="en-US" sz="1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</a:p>
          <a:p>
            <a:pPr lvl="1">
              <a:spcBef>
                <a:spcPts val="600"/>
              </a:spcBef>
              <a:spcAft>
                <a:spcPts val="1200"/>
              </a:spcAft>
            </a:pPr>
            <a:r>
              <a:rPr lang="en-US" sz="1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A1</a:t>
            </a:r>
          </a:p>
          <a:p>
            <a:pPr lvl="1">
              <a:spcBef>
                <a:spcPts val="600"/>
              </a:spcBef>
              <a:spcAft>
                <a:spcPts val="1200"/>
              </a:spcAft>
            </a:pPr>
            <a:r>
              <a:rPr lang="en-US" sz="1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A1_2014</a:t>
            </a:r>
          </a:p>
          <a:p>
            <a:pPr lvl="1">
              <a:spcBef>
                <a:spcPts val="600"/>
              </a:spcBef>
              <a:spcAft>
                <a:spcPts val="1200"/>
              </a:spcAft>
            </a:pPr>
            <a:r>
              <a:rPr lang="en-US" sz="1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Sample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rebuchet MS" panose="020B0603020202020204" pitchFamily="34" charset="0"/>
              </a:rPr>
              <a:t>Pig Latin Overview: Operators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845726370"/>
              </p:ext>
            </p:extLst>
          </p:nvPr>
        </p:nvGraphicFramePr>
        <p:xfrm>
          <a:off x="1219200" y="1981200"/>
          <a:ext cx="652272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0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0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0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0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Arithmetic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Comparison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Null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Boolean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+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= =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IS NULL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AND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! =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IS NOT NULL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OR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*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&lt; 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NOT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/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&gt;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%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&lt;=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&gt;=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Types in PIG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447800"/>
            <a:ext cx="8153400" cy="457200"/>
          </a:xfrm>
        </p:spPr>
        <p:txBody>
          <a:bodyPr/>
          <a:lstStyle/>
          <a:p>
            <a:r>
              <a:rPr lang="en-US" sz="2400" b="1" dirty="0"/>
              <a:t>Simple Data Types</a:t>
            </a:r>
            <a:endParaRPr lang="en-US" sz="2400" dirty="0"/>
          </a:p>
          <a:p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577527"/>
              </p:ext>
            </p:extLst>
          </p:nvPr>
        </p:nvGraphicFramePr>
        <p:xfrm>
          <a:off x="1752600" y="1981200"/>
          <a:ext cx="6629400" cy="2514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82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68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Name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Description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int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Whole numbers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long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Large whole numbers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float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Decimals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double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Very precise decimals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chararray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Text strings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bytearray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Raw bytes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datetime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Datetime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boolean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true or false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990600" y="4572000"/>
            <a:ext cx="2642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/>
              <a:t>Complex Data Types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560533"/>
              </p:ext>
            </p:extLst>
          </p:nvPr>
        </p:nvGraphicFramePr>
        <p:xfrm>
          <a:off x="1828800" y="4953000"/>
          <a:ext cx="6400800" cy="15180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969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3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Name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Description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Tuple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An ordered set of fields.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Example: (2,3)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Bag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 collection of tuples.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Example: {(2,3),(7,5)}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map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key, value pair (open # Apache)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rebuchet MS" panose="020B0603020202020204" pitchFamily="34" charset="0"/>
              </a:rPr>
              <a:t>Running Pig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Pig can run in two ways:</a:t>
            </a:r>
          </a:p>
          <a:p>
            <a:pPr marL="663575" lvl="1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Interactive Mode</a:t>
            </a:r>
          </a:p>
          <a:p>
            <a:pPr marL="938212" lvl="2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ea typeface="Calibri" panose="020F0502020204030204" pitchFamily="34" charset="0"/>
                <a:cs typeface="Times New Roman" panose="02020603050405020304" pitchFamily="18" charset="0"/>
              </a:rPr>
              <a:t>Invoke </a:t>
            </a:r>
            <a:r>
              <a:rPr lang="en-US" sz="2100" b="1" dirty="0">
                <a:ea typeface="Calibri" panose="020F0502020204030204" pitchFamily="34" charset="0"/>
                <a:cs typeface="Times New Roman" panose="02020603050405020304" pitchFamily="18" charset="0"/>
              </a:rPr>
              <a:t>grunt</a:t>
            </a:r>
            <a:r>
              <a:rPr lang="en-US" sz="2100" dirty="0">
                <a:ea typeface="Calibri" panose="020F0502020204030204" pitchFamily="34" charset="0"/>
                <a:cs typeface="Times New Roman" panose="02020603050405020304" pitchFamily="18" charset="0"/>
              </a:rPr>
              <a:t> Shell</a:t>
            </a:r>
          </a:p>
          <a:p>
            <a:pPr marL="938212" lvl="2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ea typeface="Calibri" panose="020F0502020204030204" pitchFamily="34" charset="0"/>
                <a:cs typeface="Times New Roman" panose="02020603050405020304" pitchFamily="18" charset="0"/>
              </a:rPr>
              <a:t>Type pig to get grunt shell</a:t>
            </a:r>
          </a:p>
          <a:p>
            <a:pPr marL="938212" lvl="2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ea typeface="Calibri" panose="020F0502020204030204" pitchFamily="34" charset="0"/>
                <a:cs typeface="Times New Roman" panose="02020603050405020304" pitchFamily="18" charset="0"/>
              </a:rPr>
              <a:t>A= load ‘/</a:t>
            </a:r>
            <a:r>
              <a:rPr lang="en-US" sz="2100" dirty="0" err="1">
                <a:ea typeface="Calibri" panose="020F0502020204030204" pitchFamily="34" charset="0"/>
                <a:cs typeface="Times New Roman" panose="02020603050405020304" pitchFamily="18" charset="0"/>
              </a:rPr>
              <a:t>pigdemo</a:t>
            </a:r>
            <a:r>
              <a:rPr lang="en-US" sz="2100" dirty="0">
                <a:ea typeface="Calibri" panose="020F0502020204030204" pitchFamily="34" charset="0"/>
                <a:cs typeface="Times New Roman" panose="02020603050405020304" pitchFamily="18" charset="0"/>
              </a:rPr>
              <a:t>/student.tsv’ as ( </a:t>
            </a:r>
            <a:r>
              <a:rPr lang="en-US" sz="2100" dirty="0" err="1">
                <a:ea typeface="Calibri" panose="020F0502020204030204" pitchFamily="34" charset="0"/>
                <a:cs typeface="Times New Roman" panose="02020603050405020304" pitchFamily="18" charset="0"/>
              </a:rPr>
              <a:t>rollno</a:t>
            </a:r>
            <a:r>
              <a:rPr lang="en-US" sz="2100" dirty="0">
                <a:ea typeface="Calibri" panose="020F0502020204030204" pitchFamily="34" charset="0"/>
                <a:cs typeface="Times New Roman" panose="02020603050405020304" pitchFamily="18" charset="0"/>
              </a:rPr>
              <a:t>, name, </a:t>
            </a:r>
            <a:r>
              <a:rPr lang="en-US" sz="2100" dirty="0" err="1">
                <a:ea typeface="Calibri" panose="020F0502020204030204" pitchFamily="34" charset="0"/>
                <a:cs typeface="Times New Roman" panose="02020603050405020304" pitchFamily="18" charset="0"/>
              </a:rPr>
              <a:t>gpa</a:t>
            </a:r>
            <a:r>
              <a:rPr lang="en-US" sz="2100" dirty="0">
                <a:ea typeface="Calibri" panose="020F0502020204030204" pitchFamily="34" charset="0"/>
                <a:cs typeface="Times New Roman" panose="02020603050405020304" pitchFamily="18" charset="0"/>
              </a:rPr>
              <a:t> );</a:t>
            </a:r>
          </a:p>
          <a:p>
            <a:pPr marL="938212" lvl="2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ea typeface="Calibri" panose="020F0502020204030204" pitchFamily="34" charset="0"/>
                <a:cs typeface="Times New Roman" panose="02020603050405020304" pitchFamily="18" charset="0"/>
              </a:rPr>
              <a:t>DUMP A;</a:t>
            </a:r>
          </a:p>
          <a:p>
            <a:pPr marL="938212" lvl="2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63575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Batch Mode</a:t>
            </a:r>
          </a:p>
          <a:p>
            <a:pPr marL="938212" lvl="2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100" dirty="0"/>
              <a:t>Create </a:t>
            </a:r>
            <a:r>
              <a:rPr lang="en-US" sz="2100" b="1" dirty="0"/>
              <a:t>Pig Script </a:t>
            </a:r>
            <a:r>
              <a:rPr lang="en-US" sz="2100" dirty="0"/>
              <a:t>to run pig in batch mode</a:t>
            </a:r>
          </a:p>
          <a:p>
            <a:pPr marL="938212" lvl="2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100" dirty="0"/>
              <a:t>Write </a:t>
            </a:r>
            <a:r>
              <a:rPr lang="en-US" sz="2100" b="1" dirty="0"/>
              <a:t>Pig Latin Statements</a:t>
            </a:r>
            <a:r>
              <a:rPr lang="en-US" sz="2100" dirty="0"/>
              <a:t> in a file and save it </a:t>
            </a:r>
            <a:r>
              <a:rPr lang="en-US" sz="2100" b="1" dirty="0"/>
              <a:t>“.pig”</a:t>
            </a:r>
            <a:r>
              <a:rPr lang="en-US" sz="2100" dirty="0"/>
              <a:t> extension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rebuchet MS" panose="020B0603020202020204" pitchFamily="34" charset="0"/>
              </a:rPr>
              <a:t>Execution Modes of Pig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648200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You can execute pig in two modes:</a:t>
            </a:r>
          </a:p>
          <a:p>
            <a:pPr marL="663575" lvl="1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Local Mode</a:t>
            </a:r>
          </a:p>
          <a:p>
            <a:pPr marL="938212" lvl="2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ea typeface="Calibri" panose="020F0502020204030204" pitchFamily="34" charset="0"/>
                <a:cs typeface="Times New Roman" panose="02020603050405020304" pitchFamily="18" charset="0"/>
              </a:rPr>
              <a:t>You need to have your files in local file system</a:t>
            </a:r>
          </a:p>
          <a:p>
            <a:pPr marL="938212" lvl="2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b="1" dirty="0">
                <a:ea typeface="Calibri" panose="020F0502020204030204" pitchFamily="34" charset="0"/>
                <a:cs typeface="Times New Roman" panose="02020603050405020304" pitchFamily="18" charset="0"/>
              </a:rPr>
              <a:t>Pig –x local filename</a:t>
            </a:r>
          </a:p>
          <a:p>
            <a:pPr marL="938212" lvl="2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63575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Map Reduce Mode (Default Mode)</a:t>
            </a:r>
          </a:p>
          <a:p>
            <a:pPr marL="938212" lvl="2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100" dirty="0">
                <a:ea typeface="Calibri" panose="020F0502020204030204" pitchFamily="34" charset="0"/>
                <a:cs typeface="Times New Roman" panose="02020603050405020304" pitchFamily="18" charset="0"/>
              </a:rPr>
              <a:t>You need to have access to a Hadoop Cluster to read/write file. </a:t>
            </a:r>
          </a:p>
          <a:p>
            <a:pPr marL="938212" lvl="2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100" b="1" dirty="0">
                <a:ea typeface="Calibri" panose="020F0502020204030204" pitchFamily="34" charset="0"/>
                <a:cs typeface="Times New Roman" panose="02020603050405020304" pitchFamily="18" charset="0"/>
              </a:rPr>
              <a:t>pig filename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rebuchet MS" panose="020B0603020202020204" pitchFamily="34" charset="0"/>
              </a:rPr>
              <a:t>Relational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362200"/>
          </a:xfrm>
        </p:spPr>
        <p:txBody>
          <a:bodyPr/>
          <a:lstStyle/>
          <a:p>
            <a:r>
              <a:rPr lang="en-US" sz="2400" dirty="0"/>
              <a:t>FILTER</a:t>
            </a:r>
          </a:p>
          <a:p>
            <a:r>
              <a:rPr lang="en-US" sz="2400" dirty="0"/>
              <a:t>FOREACH</a:t>
            </a:r>
          </a:p>
          <a:p>
            <a:r>
              <a:rPr lang="en-US" sz="2400" dirty="0"/>
              <a:t>GROUP</a:t>
            </a:r>
          </a:p>
          <a:p>
            <a:r>
              <a:rPr lang="en-US" sz="2400" dirty="0"/>
              <a:t>DISTINCT</a:t>
            </a:r>
          </a:p>
          <a:p>
            <a:r>
              <a:rPr lang="en-US" sz="2400" dirty="0"/>
              <a:t>LIMIT</a:t>
            </a:r>
          </a:p>
          <a:p>
            <a:r>
              <a:rPr lang="en-US" sz="2400" dirty="0"/>
              <a:t>ORDERBY</a:t>
            </a:r>
          </a:p>
          <a:p>
            <a:r>
              <a:rPr lang="en-US" sz="2400" dirty="0"/>
              <a:t>JOIN</a:t>
            </a:r>
          </a:p>
          <a:p>
            <a:r>
              <a:rPr lang="en-US" sz="2400" dirty="0"/>
              <a:t>UNION</a:t>
            </a:r>
          </a:p>
          <a:p>
            <a:r>
              <a:rPr lang="en-US" sz="2400" dirty="0"/>
              <a:t>SPLIT </a:t>
            </a:r>
          </a:p>
          <a:p>
            <a:r>
              <a:rPr lang="en-US" sz="2400" dirty="0"/>
              <a:t>SAMPLE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rebuchet MS" panose="020B0603020202020204" pitchFamily="34" charset="0"/>
              </a:rPr>
              <a:t>FILTER-BY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990600"/>
          </a:xfrm>
        </p:spPr>
        <p:txBody>
          <a:bodyPr/>
          <a:lstStyle/>
          <a:p>
            <a:pPr marL="0" lvl="0" indent="0">
              <a:spcBef>
                <a:spcPct val="0"/>
              </a:spcBef>
              <a:buClrTx/>
              <a:buSzTx/>
              <a:buNone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Find the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tuples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those student where the GPA is greater than 4.0.</a:t>
            </a:r>
            <a:endParaRPr lang="en-US" dirty="0"/>
          </a:p>
          <a:p>
            <a:pPr marL="0" lvl="0" indent="0">
              <a:spcBef>
                <a:spcPct val="0"/>
              </a:spcBef>
              <a:buClrTx/>
              <a:buSzTx/>
              <a:buNone/>
            </a:pPr>
            <a:endParaRPr lang="en-US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5" name="Rectangle 17"/>
          <p:cNvSpPr>
            <a:spLocks noChangeArrowheads="1"/>
          </p:cNvSpPr>
          <p:nvPr/>
        </p:nvSpPr>
        <p:spPr bwMode="auto">
          <a:xfrm>
            <a:off x="685800" y="2590800"/>
            <a:ext cx="8305800" cy="22098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50000">
                <a:srgbClr val="FBFBFB"/>
              </a:gs>
              <a:gs pos="100000">
                <a:srgbClr val="D0D0D0"/>
              </a:gs>
            </a:gsLst>
            <a:lin ang="5400000"/>
          </a:gradFill>
          <a:ln w="12700">
            <a:solidFill>
              <a:srgbClr val="4472C4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= load '/</a:t>
            </a: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pigdemo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student.tsv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 as (</a:t>
            </a: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rollno:int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name:chararray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gpa:float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 = filter A by </a:t>
            </a: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gpa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&gt; 4.0;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DUMP B;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25BB0F-AA9A-4143-B73B-DD63659144B9}"/>
              </a:ext>
            </a:extLst>
          </p:cNvPr>
          <p:cNvSpPr txBox="1"/>
          <p:nvPr/>
        </p:nvSpPr>
        <p:spPr>
          <a:xfrm>
            <a:off x="677334" y="576944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tab-separated values (</a:t>
            </a:r>
            <a:r>
              <a:rPr lang="en-IN" dirty="0" err="1"/>
              <a:t>tsv</a:t>
            </a:r>
            <a:r>
              <a:rPr lang="en-IN" dirty="0"/>
              <a:t>) file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sz="4400" b="1" dirty="0">
                <a:solidFill>
                  <a:schemeClr val="tx2"/>
                </a:solidFill>
                <a:latin typeface="Trebuchet MS" panose="020B0603020202020204" pitchFamily="34" charset="0"/>
                <a:ea typeface="+mj-ea"/>
                <a:cs typeface="+mj-cs"/>
              </a:rPr>
              <a:t>FOREACH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600201"/>
            <a:ext cx="822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19088" lvl="0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/>
            </a:pPr>
            <a:r>
              <a:rPr lang="en-US" sz="3500" dirty="0">
                <a:latin typeface="+mn-lt"/>
                <a:cs typeface="+mn-cs"/>
              </a:rPr>
              <a:t>Display the name of all students in uppercase. 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0" y="2743200"/>
            <a:ext cx="7691213" cy="1611562"/>
          </a:xfrm>
          <a:prstGeom prst="rect">
            <a:avLst/>
          </a:prstGeom>
        </p:spPr>
        <p:style>
          <a:lnRef idx="2">
            <a:schemeClr val="accent5"/>
          </a:lnRef>
          <a:fillRef idx="1003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= load '/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pigdemo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student.tsv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 as (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rollno:int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name:chararray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gpa:float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 =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foreach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generate UPPER (name);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DUMP B;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GROUP-BY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09600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Group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tuples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of students based on their GPA.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2438400"/>
            <a:ext cx="7732148" cy="1756624"/>
          </a:xfrm>
          <a:prstGeom prst="rect">
            <a:avLst/>
          </a:prstGeom>
        </p:spPr>
        <p:style>
          <a:lnRef idx="2">
            <a:schemeClr val="accent5"/>
          </a:lnRef>
          <a:fillRef idx="1003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= load '/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pigdemo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student.tsv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 as (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rollno:int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name:chararray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gpa:float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 = GROUP A BY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gpa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DUMP B;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CD7DC-E877-024D-9339-B51002D9144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Hadoop Ecosystem and Their Components ">
            <a:extLst>
              <a:ext uri="{FF2B5EF4-FFF2-40B4-BE49-F238E27FC236}">
                <a16:creationId xmlns:a16="http://schemas.microsoft.com/office/drawing/2014/main" id="{040F1DC8-621D-3443-BFA7-6F9BE0C79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8037"/>
            <a:ext cx="9144000" cy="528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18169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DISTINCT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09600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remove duplicate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tuples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students.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2438400"/>
            <a:ext cx="8121892" cy="1606723"/>
          </a:xfrm>
          <a:prstGeom prst="rect">
            <a:avLst/>
          </a:prstGeom>
        </p:spPr>
        <p:style>
          <a:lnRef idx="2">
            <a:schemeClr val="accent5"/>
          </a:lnRef>
          <a:fillRef idx="1003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= load '/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pigdemo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student.tsv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 as (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rollno:int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name:chararray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gpa:float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 = DISTINCT A;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DUMP B;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5334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sz="4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JOIN-BY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09600" y="1524001"/>
            <a:ext cx="8229600" cy="1066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sz="2400" dirty="0"/>
              <a:t>To join two relations namely, “student” and “department” based on the values contained in the “</a:t>
            </a:r>
            <a:r>
              <a:rPr lang="en-US" sz="2400" dirty="0" err="1"/>
              <a:t>rollno</a:t>
            </a:r>
            <a:r>
              <a:rPr lang="en-US" sz="2400" dirty="0"/>
              <a:t>” column.</a:t>
            </a:r>
          </a:p>
        </p:txBody>
      </p:sp>
      <p:sp>
        <p:nvSpPr>
          <p:cNvPr id="6" name="Rectangle 5"/>
          <p:cNvSpPr/>
          <p:nvPr/>
        </p:nvSpPr>
        <p:spPr>
          <a:xfrm>
            <a:off x="677334" y="2506160"/>
            <a:ext cx="7957000" cy="2650456"/>
          </a:xfrm>
          <a:prstGeom prst="rect">
            <a:avLst/>
          </a:prstGeom>
        </p:spPr>
        <p:style>
          <a:lnRef idx="2">
            <a:schemeClr val="accent5"/>
          </a:lnRef>
          <a:fillRef idx="1003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= load '/</a:t>
            </a:r>
            <a:r>
              <a:rPr lang="en-US" sz="17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pigdemo</a:t>
            </a: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7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student.tsv</a:t>
            </a: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 as (</a:t>
            </a:r>
            <a:r>
              <a:rPr lang="en-US" sz="17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rollno:int</a:t>
            </a: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7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name:chararray</a:t>
            </a: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7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gpa:float</a:t>
            </a: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7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7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 = load '/</a:t>
            </a:r>
            <a:r>
              <a:rPr lang="en-US" sz="17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pigdemo</a:t>
            </a: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7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department.tsv</a:t>
            </a: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 as (</a:t>
            </a:r>
            <a:r>
              <a:rPr lang="en-US" sz="17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rollno:int</a:t>
            </a: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7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deptno:int,deptname:chararray</a:t>
            </a: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7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7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 = JOIN A BY </a:t>
            </a:r>
            <a:r>
              <a:rPr lang="en-US" sz="17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rollno</a:t>
            </a: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B BY </a:t>
            </a:r>
            <a:r>
              <a:rPr lang="en-US" sz="17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rollno</a:t>
            </a: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7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7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DUMP C;</a:t>
            </a:r>
            <a:endParaRPr lang="en-US" sz="17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7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DUMP B;</a:t>
            </a:r>
            <a:endParaRPr lang="en-US" sz="17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SPLIT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209800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To partition a relation based on the GPAs acquired by the students. </a:t>
            </a:r>
          </a:p>
          <a:p>
            <a:pPr marL="663575" lvl="1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GPA = 4.0, place it into relation X.</a:t>
            </a:r>
          </a:p>
          <a:p>
            <a:pPr marL="663575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GPA is &lt; 4.0, place it into relation Y.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3733800"/>
            <a:ext cx="8301775" cy="1648254"/>
          </a:xfrm>
          <a:prstGeom prst="rect">
            <a:avLst/>
          </a:prstGeom>
        </p:spPr>
        <p:style>
          <a:lnRef idx="2">
            <a:schemeClr val="accent5"/>
          </a:lnRef>
          <a:fillRef idx="1003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= load '/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pigdemo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student.tsv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 as (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rollno:int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name:chararray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gpa:float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SPLIT A INTO X IF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gpa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==4.0, Y IF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gpa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&lt;=4.0;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DUMP X;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Trebuchet MS" panose="020B0603020202020204" pitchFamily="34" charset="0"/>
              </a:rPr>
              <a:t>Eval</a:t>
            </a:r>
            <a:r>
              <a:rPr lang="en-US" b="1" dirty="0">
                <a:latin typeface="Trebuchet MS" panose="020B0603020202020204" pitchFamily="34" charset="0"/>
              </a:rPr>
              <a:t>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AVG</a:t>
            </a:r>
          </a:p>
          <a:p>
            <a:r>
              <a:rPr lang="en-US" dirty="0"/>
              <a:t>MAX</a:t>
            </a:r>
          </a:p>
          <a:p>
            <a:r>
              <a:rPr lang="en-US" dirty="0"/>
              <a:t>COUNT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dirty="0">
                <a:latin typeface="Trebuchet MS" panose="020B0603020202020204" pitchFamily="34" charset="0"/>
              </a:rPr>
              <a:t>AVG</a:t>
            </a:r>
            <a:endParaRPr lang="en-IN" sz="40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85800" y="1589567"/>
            <a:ext cx="8045301" cy="696433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calculate the average marks for each student.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43000" y="2286000"/>
            <a:ext cx="7479224" cy="2638037"/>
          </a:xfrm>
          <a:prstGeom prst="rect">
            <a:avLst/>
          </a:prstGeom>
        </p:spPr>
        <p:style>
          <a:lnRef idx="2">
            <a:schemeClr val="accent5"/>
          </a:lnRef>
          <a:fillRef idx="1003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= load '/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pigdemo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/student.csv' USING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PigStorage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(‘,’) as (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studname:chararray,marks:int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 = GROUP A BY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studname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 = FOREACH B GENERATE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A.studname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AVG(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A.marks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DUMP C;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z="4000" b="1" dirty="0">
                <a:latin typeface="Trebuchet MS" panose="020B0603020202020204" pitchFamily="34" charset="0"/>
              </a:rPr>
              <a:t>MAX</a:t>
            </a:r>
            <a:endParaRPr lang="en-IN" sz="4000" b="1" dirty="0"/>
          </a:p>
        </p:txBody>
      </p:sp>
      <p:sp>
        <p:nvSpPr>
          <p:cNvPr id="15363" name="Content Placeholder 2"/>
          <p:cNvSpPr>
            <a:spLocks noGrp="1"/>
          </p:cNvSpPr>
          <p:nvPr>
            <p:ph sz="quarter" idx="1"/>
          </p:nvPr>
        </p:nvSpPr>
        <p:spPr>
          <a:xfrm>
            <a:off x="285750" y="1428750"/>
            <a:ext cx="8643938" cy="1390650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calculate the maximum marks for each student. 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0" y="2590800"/>
            <a:ext cx="8282554" cy="2756686"/>
          </a:xfrm>
          <a:prstGeom prst="rect">
            <a:avLst/>
          </a:prstGeom>
        </p:spPr>
        <p:style>
          <a:lnRef idx="2">
            <a:schemeClr val="accent5"/>
          </a:lnRef>
          <a:fillRef idx="1003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= load '/</a:t>
            </a:r>
            <a:r>
              <a:rPr lang="en-US" sz="17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pigdemo</a:t>
            </a: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/student.csv' USING </a:t>
            </a:r>
            <a:r>
              <a:rPr lang="en-US" sz="17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PigStorage</a:t>
            </a: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(‘,’) as (</a:t>
            </a:r>
            <a:r>
              <a:rPr lang="en-US" sz="17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studname:chararray</a:t>
            </a: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7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marks:int</a:t>
            </a: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7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7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 = GROUP A BY </a:t>
            </a:r>
            <a:r>
              <a:rPr lang="en-US" sz="17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studname</a:t>
            </a: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7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7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 = FOREACH B GENERATE </a:t>
            </a:r>
            <a:r>
              <a:rPr lang="en-US" sz="17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A.studname</a:t>
            </a: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MAX(</a:t>
            </a:r>
            <a:r>
              <a:rPr lang="en-US" sz="17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A.marks</a:t>
            </a: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7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7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DUMP C;</a:t>
            </a:r>
            <a:endParaRPr lang="en-US" sz="17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z="4000" b="1" dirty="0">
                <a:latin typeface="Trebuchet MS" panose="020B0603020202020204" pitchFamily="34" charset="0"/>
              </a:rPr>
              <a:t>COUNT</a:t>
            </a:r>
            <a:endParaRPr lang="en-IN" sz="4000" b="1" dirty="0"/>
          </a:p>
        </p:txBody>
      </p:sp>
      <p:sp>
        <p:nvSpPr>
          <p:cNvPr id="15363" name="Content Placeholder 2"/>
          <p:cNvSpPr>
            <a:spLocks noGrp="1"/>
          </p:cNvSpPr>
          <p:nvPr>
            <p:ph sz="quarter" idx="1"/>
          </p:nvPr>
        </p:nvSpPr>
        <p:spPr>
          <a:xfrm>
            <a:off x="285750" y="1428750"/>
            <a:ext cx="8643938" cy="1390650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count the number of elements in a bag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0" y="2590800"/>
            <a:ext cx="8282554" cy="2756686"/>
          </a:xfrm>
          <a:prstGeom prst="rect">
            <a:avLst/>
          </a:prstGeom>
        </p:spPr>
        <p:style>
          <a:lnRef idx="2">
            <a:schemeClr val="accent5"/>
          </a:lnRef>
          <a:fillRef idx="1003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= load '/</a:t>
            </a:r>
            <a:r>
              <a:rPr lang="en-US" sz="17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pigdemo</a:t>
            </a: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/student.csv' USING </a:t>
            </a:r>
            <a:r>
              <a:rPr lang="en-US" sz="17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PigStorage</a:t>
            </a: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(‘,’) as (</a:t>
            </a:r>
            <a:r>
              <a:rPr lang="en-US" sz="17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studname:chararray</a:t>
            </a: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7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marks:int</a:t>
            </a: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7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7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 = GROUP A BY </a:t>
            </a:r>
            <a:r>
              <a:rPr lang="en-US" sz="17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studname</a:t>
            </a: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7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7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 = FOREACH B GENERATE </a:t>
            </a:r>
            <a:r>
              <a:rPr lang="en-US" sz="17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A.studname</a:t>
            </a: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COUNT(A);</a:t>
            </a:r>
            <a:endParaRPr lang="en-US" sz="17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7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DUMP C;</a:t>
            </a:r>
            <a:endParaRPr lang="en-US" sz="17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Trebuchet MS" panose="020B0603020202020204" pitchFamily="34" charset="0"/>
              </a:rPr>
              <a:t>COMPLEX DATA TYPES: TUPLE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/>
          <a:lstStyle/>
          <a:p>
            <a:r>
              <a:rPr lang="en-US" b="1" i="1" dirty="0">
                <a:ea typeface="Calibri" panose="020F0502020204030204" pitchFamily="34" charset="0"/>
                <a:cs typeface="Times New Roman" panose="02020603050405020304" pitchFamily="18" charset="0"/>
              </a:rPr>
              <a:t>TUPLE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/>
              <a:t>is an ordered collection of fields.</a:t>
            </a:r>
          </a:p>
          <a:p>
            <a:pPr marL="0" lvl="0" indent="0">
              <a:spcBef>
                <a:spcPct val="0"/>
              </a:spcBef>
              <a:buClrTx/>
              <a:buSzTx/>
              <a:buNone/>
            </a:pPr>
            <a:endParaRPr lang="en-US" dirty="0"/>
          </a:p>
        </p:txBody>
      </p:sp>
      <p:sp>
        <p:nvSpPr>
          <p:cNvPr id="4" name="Rectangle 57"/>
          <p:cNvSpPr>
            <a:spLocks noChangeArrowheads="1"/>
          </p:cNvSpPr>
          <p:nvPr/>
        </p:nvSpPr>
        <p:spPr bwMode="auto">
          <a:xfrm>
            <a:off x="838200" y="2743200"/>
            <a:ext cx="6354305" cy="116564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50000">
                <a:srgbClr val="FBFBFB"/>
              </a:gs>
              <a:gs pos="100000">
                <a:srgbClr val="D0D0D0"/>
              </a:gs>
            </a:gsLst>
            <a:lin ang="5400000"/>
          </a:gradFill>
          <a:ln w="12700">
            <a:solidFill>
              <a:srgbClr val="4472C4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(John,12)</a:t>
            </a:r>
            <a:r>
              <a:rPr kumimoji="0" lang="en-US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(Jack,13)	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(Joseph,5)	(Smith,8) 	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(James, 7)	(Scott,12)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3962400"/>
            <a:ext cx="6633275" cy="2204541"/>
          </a:xfrm>
          <a:prstGeom prst="rect">
            <a:avLst/>
          </a:prstGeom>
        </p:spPr>
        <p:style>
          <a:lnRef idx="2">
            <a:schemeClr val="accent5"/>
          </a:lnRef>
          <a:fillRef idx="1003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= 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LOAD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'/root/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pigdemos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/studentdata.tsv' AS ( t1:tuple (t1a:chararray, t1b:int 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t2:tuple ( t2a:chararray, t2b:int ) ;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B = FOREACH A GENERATE t1.t1a,t1.t1b,t2$0,t2$1;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DUMP B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Trebuchet MS" panose="020B0603020202020204" pitchFamily="34" charset="0"/>
              </a:rPr>
              <a:t>COMPLEX DATA TYPES: MAP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/>
          <a:lstStyle/>
          <a:p>
            <a:pPr marL="0" lvl="0" indent="0">
              <a:spcBef>
                <a:spcPct val="0"/>
              </a:spcBef>
              <a:buClrTx/>
              <a:buSzTx/>
              <a:buNone/>
            </a:pPr>
            <a:r>
              <a:rPr lang="en-US" b="1" i="1" dirty="0">
                <a:ea typeface="Calibri" panose="020F0502020204030204" pitchFamily="34" charset="0"/>
                <a:cs typeface="Times New Roman" panose="02020603050405020304" pitchFamily="18" charset="0"/>
              </a:rPr>
              <a:t>MAP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represents a key/value pair.</a:t>
            </a:r>
          </a:p>
          <a:p>
            <a:pPr marL="0" lvl="0" indent="0">
              <a:spcBef>
                <a:spcPct val="0"/>
              </a:spcBef>
              <a:buClrTx/>
              <a:buSzTx/>
              <a:buNone/>
            </a:pPr>
            <a:endParaRPr lang="en-US" dirty="0"/>
          </a:p>
        </p:txBody>
      </p:sp>
      <p:sp>
        <p:nvSpPr>
          <p:cNvPr id="4" name="Rectangle 57"/>
          <p:cNvSpPr>
            <a:spLocks noChangeArrowheads="1"/>
          </p:cNvSpPr>
          <p:nvPr/>
        </p:nvSpPr>
        <p:spPr bwMode="auto">
          <a:xfrm>
            <a:off x="838200" y="2743200"/>
            <a:ext cx="6354305" cy="116564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50000">
                <a:srgbClr val="FBFBFB"/>
              </a:gs>
              <a:gs pos="100000">
                <a:srgbClr val="D0D0D0"/>
              </a:gs>
            </a:gsLst>
            <a:lin ang="5400000"/>
          </a:gradFill>
          <a:ln w="12700">
            <a:solidFill>
              <a:srgbClr val="4472C4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John	[</a:t>
            </a: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city#Bangalore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	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Jack	[</a:t>
            </a: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city#Pune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	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James	[</a:t>
            </a: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city#Chennai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3962400"/>
            <a:ext cx="6633275" cy="2204541"/>
          </a:xfrm>
          <a:prstGeom prst="rect">
            <a:avLst/>
          </a:prstGeom>
        </p:spPr>
        <p:style>
          <a:lnRef idx="2">
            <a:schemeClr val="accent5"/>
          </a:lnRef>
          <a:fillRef idx="1003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= load '/root/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pigdemos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studentcity.tsv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 Using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PigStorage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as (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studname:chararray,m:map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chararray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]);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B =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foreach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generate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m#'city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 as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CityName:chararray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DUMP B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Trebuchet MS" panose="020B0603020202020204" pitchFamily="34" charset="0"/>
              </a:rPr>
              <a:t>PIGGY BANK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Pig user can use Piggy Bank function in Pig Latin script and they can also share their functions in Piggy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Bank.upper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function.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Objective: To use Piggy Bank string UPPER function.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3733800"/>
            <a:ext cx="8352295" cy="2966704"/>
          </a:xfrm>
          <a:prstGeom prst="rect">
            <a:avLst/>
          </a:prstGeom>
        </p:spPr>
        <p:style>
          <a:lnRef idx="2">
            <a:schemeClr val="accent5"/>
          </a:lnRef>
          <a:fillRef idx="1003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register '/root/</a:t>
            </a:r>
            <a:r>
              <a:rPr lang="en-US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pigdemos</a:t>
            </a: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/piggybank-0.12.0.jar';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= load '/</a:t>
            </a:r>
            <a:r>
              <a:rPr lang="en-US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pigdemo</a:t>
            </a: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student.tsv</a:t>
            </a: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' as (</a:t>
            </a:r>
            <a:r>
              <a:rPr lang="en-US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rollno:int</a:t>
            </a: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name:chararray</a:t>
            </a: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gpa:float</a:t>
            </a: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upper = </a:t>
            </a:r>
            <a:r>
              <a:rPr lang="en-US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foreach</a:t>
            </a: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 generate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org.apache.pig.piggybank.evaluation.string.UPPER</a:t>
            </a: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(name);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DUMP upper;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rebuchet MS" panose="020B0603020202020204" pitchFamily="34" charset="0"/>
              </a:rPr>
              <a:t>What is Pig?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/>
              <a:t>Apache Pig is 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a platform for data analysis</a:t>
            </a:r>
            <a:r>
              <a:rPr lang="en-US" dirty="0"/>
              <a:t>. It is procedural language.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/>
              <a:t>It is an alternative to Map Reduce Programming.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Pig was developed as a research project at Yahoo.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dirty="0"/>
              <a:t>Apache Pig is a high-level platform for creating programs that run on Apache Hadoop. The language for this platform is called Pig Latin. Pig can also execute its Hadoop jobs in MapReduce.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Trebuchet MS" panose="020B0603020202020204" pitchFamily="34" charset="0"/>
              </a:rPr>
              <a:t>USER-DEFINED FUNCTIONS (UDF)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Pig allows you to create your own function for complex analysis.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Write a java class and convert it into “.jar” to include this function into code.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3733800"/>
            <a:ext cx="8352295" cy="2966704"/>
          </a:xfrm>
          <a:prstGeom prst="rect">
            <a:avLst/>
          </a:prstGeom>
        </p:spPr>
        <p:style>
          <a:lnRef idx="2">
            <a:schemeClr val="accent5"/>
          </a:lnRef>
          <a:fillRef idx="1003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register '/root/</a:t>
            </a:r>
            <a:r>
              <a:rPr lang="en-US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pigdemos</a:t>
            </a: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/myudfs.jar';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= load '/</a:t>
            </a:r>
            <a:r>
              <a:rPr lang="en-US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pigdemo</a:t>
            </a: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student.tsv</a:t>
            </a: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' as (</a:t>
            </a:r>
            <a:r>
              <a:rPr lang="en-US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rollno:int</a:t>
            </a: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name:chararray</a:t>
            </a: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gpa:float</a:t>
            </a: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upper = </a:t>
            </a:r>
            <a:r>
              <a:rPr lang="en-US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foreach</a:t>
            </a: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 generate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myudfs.UPPER</a:t>
            </a: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(name);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DUMP B;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Trebuchet MS" panose="020B0603020202020204" pitchFamily="34" charset="0"/>
              </a:rPr>
              <a:t>PARAMETER SUBSTITUTION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Pig allows you to pass parameters at runtime.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To execute the statement type below command on grunt: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Pig –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param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student=/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pigdemo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/student.tsv parameterdemo.pig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4724400"/>
            <a:ext cx="8352295" cy="1442704"/>
          </a:xfrm>
          <a:prstGeom prst="rect">
            <a:avLst/>
          </a:prstGeom>
        </p:spPr>
        <p:style>
          <a:lnRef idx="2">
            <a:schemeClr val="accent5"/>
          </a:lnRef>
          <a:fillRef idx="1003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= load ‘$student' as (</a:t>
            </a:r>
            <a:r>
              <a:rPr lang="en-US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rollno:int</a:t>
            </a: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name:chararray</a:t>
            </a: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gpa:float</a:t>
            </a: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DUMP A;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endParaRPr lang="en-US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Trebuchet MS" panose="020B0603020202020204" pitchFamily="34" charset="0"/>
              </a:rPr>
              <a:t>DIAGNOSTIC OPERATOR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DESCRIBE : It returns the schema of a relation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2971800"/>
            <a:ext cx="8352295" cy="3195304"/>
          </a:xfrm>
          <a:prstGeom prst="rect">
            <a:avLst/>
          </a:prstGeom>
        </p:spPr>
        <p:style>
          <a:lnRef idx="2">
            <a:schemeClr val="accent5"/>
          </a:lnRef>
          <a:fillRef idx="1003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= load ‘/</a:t>
            </a:r>
            <a:r>
              <a:rPr lang="en-US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pigdemo</a:t>
            </a: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/student.tsv' as (</a:t>
            </a:r>
            <a:r>
              <a:rPr lang="en-US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rollno:int</a:t>
            </a: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name:chararray</a:t>
            </a: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gpa:float</a:t>
            </a: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DESCRIBE A;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endParaRPr lang="en-US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Trebuchet MS" panose="020B0603020202020204" pitchFamily="34" charset="0"/>
              </a:rPr>
              <a:t>WORD COUNT EXAMPLE IN PIG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905000"/>
            <a:ext cx="8153400" cy="4953000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TOKENIZE splits the line into a field for each word.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FLATTEN will take the collection of records returned by TOKENIZE and produce a separate record for each one, calling the single field in the record word.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1600200"/>
            <a:ext cx="8352295" cy="2895600"/>
          </a:xfrm>
          <a:prstGeom prst="rect">
            <a:avLst/>
          </a:prstGeom>
        </p:spPr>
        <p:style>
          <a:lnRef idx="2">
            <a:schemeClr val="accent5"/>
          </a:lnRef>
          <a:fillRef idx="1003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ines=LOAD ‘/root/</a:t>
            </a:r>
            <a:r>
              <a:rPr lang="en-US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pigdemo</a:t>
            </a: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/lines.txt’ AS (</a:t>
            </a:r>
            <a:r>
              <a:rPr lang="en-US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line:chararray</a:t>
            </a: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endParaRPr lang="en-US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words=FOREACH lines GENERATE FLATTEN ( TOKENIZE (line)) as word;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endParaRPr lang="en-US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rouped=GROUP words by word;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endParaRPr lang="en-US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wordcount</a:t>
            </a: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= FOREACH grouped GENERATE group, COUNT (words);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endParaRPr lang="en-US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66725" algn="l"/>
                <a:tab pos="933450" algn="l"/>
                <a:tab pos="1400175" algn="l"/>
                <a:tab pos="1866900" algn="l"/>
                <a:tab pos="2333625" algn="l"/>
                <a:tab pos="2800350" algn="l"/>
                <a:tab pos="3267075" algn="l"/>
                <a:tab pos="3733800" algn="l"/>
                <a:tab pos="4200525" algn="l"/>
                <a:tab pos="4667250" algn="l"/>
                <a:tab pos="5133975" algn="l"/>
                <a:tab pos="5600700" algn="l"/>
                <a:tab pos="6067425" algn="l"/>
                <a:tab pos="6534150" algn="l"/>
                <a:tab pos="7000875" algn="l"/>
                <a:tab pos="7467600" algn="l"/>
                <a:tab pos="7934325" algn="l"/>
                <a:tab pos="8401050" algn="l"/>
                <a:tab pos="8867775" algn="l"/>
                <a:tab pos="9334500" algn="l"/>
                <a:tab pos="9801225" algn="l"/>
                <a:tab pos="10267950" algn="l"/>
                <a:tab pos="10734675" algn="l"/>
                <a:tab pos="11201400" algn="l"/>
                <a:tab pos="11668125" algn="l"/>
                <a:tab pos="12134850" algn="l"/>
                <a:tab pos="12601575" algn="l"/>
                <a:tab pos="13068300" algn="l"/>
                <a:tab pos="13535025" algn="l"/>
                <a:tab pos="14001750" algn="l"/>
                <a:tab pos="14468475" algn="l"/>
                <a:tab pos="14935200" algn="l"/>
              </a:tabLst>
            </a:pP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DUMP </a:t>
            </a:r>
            <a:r>
              <a:rPr lang="en-US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wordcount</a:t>
            </a: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rebuchet MS" panose="020B0603020202020204" pitchFamily="34" charset="0"/>
              </a:rPr>
              <a:t>Features of Pig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85750" indent="-285750" algn="just"/>
            <a:r>
              <a:rPr lang="en-US" sz="2400" dirty="0"/>
              <a:t>It provides an </a:t>
            </a:r>
            <a:r>
              <a:rPr lang="en-US" sz="2400" b="1" dirty="0"/>
              <a:t>engine</a:t>
            </a:r>
            <a:r>
              <a:rPr lang="en-US" sz="2400" dirty="0"/>
              <a:t> for executing </a:t>
            </a:r>
            <a:r>
              <a:rPr lang="en-US" sz="2400" b="1" dirty="0"/>
              <a:t>data flows</a:t>
            </a:r>
            <a:r>
              <a:rPr lang="en-US" sz="2400" dirty="0"/>
              <a:t> (how your data should flow). Pig processes data in parallel on the Hadoop cluster. </a:t>
            </a:r>
          </a:p>
          <a:p>
            <a:pPr marL="285750" indent="-285750" algn="just"/>
            <a:r>
              <a:rPr lang="en-US" sz="2400" dirty="0"/>
              <a:t>It provides a language called “</a:t>
            </a:r>
            <a:r>
              <a:rPr lang="en-US" sz="2400" b="1" dirty="0"/>
              <a:t>Pig Latin”</a:t>
            </a:r>
            <a:r>
              <a:rPr lang="en-US" sz="2400" dirty="0"/>
              <a:t> to express data flows.</a:t>
            </a:r>
          </a:p>
          <a:p>
            <a:pPr marL="285750" indent="-285750" algn="just"/>
            <a:r>
              <a:rPr lang="en-US" sz="2400" dirty="0"/>
              <a:t>Pig Latin contains operators for many of the traditional data operations such as join, filter, sort, etc.</a:t>
            </a:r>
          </a:p>
          <a:p>
            <a:pPr marL="285750" indent="-285750" algn="just"/>
            <a:r>
              <a:rPr lang="en-US" sz="2400" dirty="0"/>
              <a:t>It allows users to develop their own functions (User Defined Functions) for reading, processing, and writing data.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rebuchet MS" panose="020B0603020202020204" pitchFamily="34" charset="0"/>
              </a:rPr>
              <a:t>The Anatomy of Pig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447800"/>
            <a:ext cx="8153400" cy="4648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 main components of Pig are as follows:</a:t>
            </a:r>
          </a:p>
          <a:p>
            <a:pPr marL="606425" lvl="1" indent="-285750">
              <a:lnSpc>
                <a:spcPct val="150000"/>
              </a:lnSpc>
            </a:pPr>
            <a:r>
              <a:rPr lang="en-US" dirty="0"/>
              <a:t>Data flow language (</a:t>
            </a:r>
            <a:r>
              <a:rPr lang="en-US" b="1" dirty="0"/>
              <a:t>Pig Latin</a:t>
            </a:r>
            <a:r>
              <a:rPr lang="en-US" dirty="0"/>
              <a:t>).</a:t>
            </a:r>
          </a:p>
          <a:p>
            <a:pPr marL="606425" lvl="1" indent="-285750">
              <a:lnSpc>
                <a:spcPct val="150000"/>
              </a:lnSpc>
            </a:pPr>
            <a:r>
              <a:rPr lang="en-US" dirty="0"/>
              <a:t>Interactive shell where you can type Pig Latin statements (</a:t>
            </a:r>
            <a:r>
              <a:rPr lang="en-US" b="1" dirty="0"/>
              <a:t>Grunt</a:t>
            </a:r>
            <a:r>
              <a:rPr lang="en-US" dirty="0"/>
              <a:t>).</a:t>
            </a:r>
          </a:p>
          <a:p>
            <a:pPr marL="606425" lvl="1" indent="-285750">
              <a:lnSpc>
                <a:spcPct val="150000"/>
              </a:lnSpc>
            </a:pPr>
            <a:r>
              <a:rPr lang="en-US" dirty="0"/>
              <a:t>Pig interpreter and execution engine.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rebuchet MS" panose="020B0603020202020204" pitchFamily="34" charset="0"/>
              </a:rPr>
              <a:t>Pig on </a:t>
            </a:r>
            <a:r>
              <a:rPr lang="en-US" b="1" dirty="0" err="1">
                <a:latin typeface="Trebuchet MS" panose="020B0603020202020204" pitchFamily="34" charset="0"/>
              </a:rPr>
              <a:t>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85750" indent="-285750" algn="just">
              <a:lnSpc>
                <a:spcPct val="150000"/>
              </a:lnSpc>
              <a:spcAft>
                <a:spcPts val="800"/>
              </a:spcAft>
            </a:pP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Pig runs on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Hadoop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</a:pP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Pig uses both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Hadoop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Distributed File System and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MapReduce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Programming.</a:t>
            </a: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</a:pP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By default, Pig reads input files from HDFS. Pig stores the intermediate data (data produced by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MapReduce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jobs) and the output in HDFS. </a:t>
            </a: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</a:pP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However, Pig can also read input from and place output to other sources.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2F738-D9AF-A240-992B-B7A441986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Pig Architecture</a:t>
            </a:r>
          </a:p>
        </p:txBody>
      </p:sp>
      <p:pic>
        <p:nvPicPr>
          <p:cNvPr id="2050" name="Picture 2" descr="Apache Pig Architecture - Tutorial And Example">
            <a:extLst>
              <a:ext uri="{FF2B5EF4-FFF2-40B4-BE49-F238E27FC236}">
                <a16:creationId xmlns:a16="http://schemas.microsoft.com/office/drawing/2014/main" id="{BAC3EAA0-A924-5F49-9276-DB9C2C2B12AC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247775"/>
            <a:ext cx="4343400" cy="561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9593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0A8B-9926-7642-A6FD-493229F5C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of Pig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A3984-6641-0346-BDFC-C551A3ADE22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461248" cy="4495800"/>
          </a:xfrm>
        </p:spPr>
        <p:txBody>
          <a:bodyPr/>
          <a:lstStyle/>
          <a:p>
            <a:pPr algn="just"/>
            <a:r>
              <a:rPr lang="en-IN" sz="2400" b="1" dirty="0"/>
              <a:t>Parser-</a:t>
            </a:r>
            <a:r>
              <a:rPr lang="en-IN" sz="2400" dirty="0"/>
              <a:t>Initially the Pig Scripts are handled by the Parser. It checks the syntax of the script, does type checking, and other miscellaneous checks. The output of the parser will be a DAG (directed acyclic graph), which represents the Pig Latin statements and logical operators.</a:t>
            </a:r>
          </a:p>
          <a:p>
            <a:pPr algn="just"/>
            <a:r>
              <a:rPr lang="en-IN" sz="2400" b="1" dirty="0"/>
              <a:t>Optimizer-</a:t>
            </a:r>
            <a:r>
              <a:rPr lang="en-IN" sz="2400" dirty="0"/>
              <a:t>The logical plan (DAG) is passed to the logical optimizer, which carries out the logical optimizations such as projection and pushdown.</a:t>
            </a:r>
          </a:p>
          <a:p>
            <a:pPr algn="just"/>
            <a:r>
              <a:rPr lang="en-IN" sz="2400" b="1" dirty="0"/>
              <a:t>Compiler- </a:t>
            </a:r>
            <a:r>
              <a:rPr lang="en-IN" sz="2400" dirty="0"/>
              <a:t>The compiler compiles the optimized logical plan into a series of MapReduce jobs.</a:t>
            </a:r>
          </a:p>
          <a:p>
            <a:pPr algn="just"/>
            <a:r>
              <a:rPr lang="en-IN" sz="2400" b="1" dirty="0"/>
              <a:t>Execution engine-</a:t>
            </a:r>
            <a:r>
              <a:rPr lang="en-IN" sz="2400" dirty="0"/>
              <a:t>Finally the MapReduce jobs are submitted to Hadoop in a sorted order. Finally, these MapReduce jobs are executed on Hadoop producing the desired results.</a:t>
            </a:r>
          </a:p>
          <a:p>
            <a:pPr algn="just"/>
            <a:endParaRPr lang="en-IN" sz="2400" dirty="0"/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333921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2060</TotalTime>
  <Words>2374</Words>
  <Application>Microsoft Macintosh PowerPoint</Application>
  <PresentationFormat>On-screen Show (4:3)</PresentationFormat>
  <Paragraphs>365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Arial</vt:lpstr>
      <vt:lpstr>Calibri</vt:lpstr>
      <vt:lpstr>Symbol</vt:lpstr>
      <vt:lpstr>Times New Roman</vt:lpstr>
      <vt:lpstr>Trebuchet MS</vt:lpstr>
      <vt:lpstr>Tw Cen MT</vt:lpstr>
      <vt:lpstr>Wingdings</vt:lpstr>
      <vt:lpstr>Wingdings 2</vt:lpstr>
      <vt:lpstr>Median</vt:lpstr>
      <vt:lpstr>PowerPoint Presentation</vt:lpstr>
      <vt:lpstr>Hadoop Ecosystem</vt:lpstr>
      <vt:lpstr>PowerPoint Presentation</vt:lpstr>
      <vt:lpstr>What is Pig?</vt:lpstr>
      <vt:lpstr>Features of Pig</vt:lpstr>
      <vt:lpstr>The Anatomy of Pig</vt:lpstr>
      <vt:lpstr>Pig on Hadoop</vt:lpstr>
      <vt:lpstr>Pig Architecture</vt:lpstr>
      <vt:lpstr>Component of Pig Architecture</vt:lpstr>
      <vt:lpstr>Pig Latin Data Model</vt:lpstr>
      <vt:lpstr>Pig Latin Data Model</vt:lpstr>
      <vt:lpstr>PowerPoint Presentation</vt:lpstr>
      <vt:lpstr>When to use Pig?</vt:lpstr>
      <vt:lpstr>When NOT to use Pig?</vt:lpstr>
      <vt:lpstr>PIG at YAHOO</vt:lpstr>
      <vt:lpstr>Pig Vs. Hive</vt:lpstr>
      <vt:lpstr>PowerPoint Presentation</vt:lpstr>
      <vt:lpstr>PowerPoint Presentation</vt:lpstr>
      <vt:lpstr>Pig Latin Overview: Statements</vt:lpstr>
      <vt:lpstr>Pig Latin Overview: Comments</vt:lpstr>
      <vt:lpstr>Pig Latin Overview: Identifiers</vt:lpstr>
      <vt:lpstr>Pig Latin Overview: Operators</vt:lpstr>
      <vt:lpstr>Data Types in PIG</vt:lpstr>
      <vt:lpstr>Running Pig</vt:lpstr>
      <vt:lpstr>Execution Modes of Pig</vt:lpstr>
      <vt:lpstr>Relational Operators</vt:lpstr>
      <vt:lpstr>FILTER-BY</vt:lpstr>
      <vt:lpstr>PowerPoint Presentation</vt:lpstr>
      <vt:lpstr>GROUP-BY</vt:lpstr>
      <vt:lpstr>DISTINCT</vt:lpstr>
      <vt:lpstr>PowerPoint Presentation</vt:lpstr>
      <vt:lpstr>SPLIT</vt:lpstr>
      <vt:lpstr>Eval Functions</vt:lpstr>
      <vt:lpstr>AVG</vt:lpstr>
      <vt:lpstr>MAX</vt:lpstr>
      <vt:lpstr>COUNT</vt:lpstr>
      <vt:lpstr>COMPLEX DATA TYPES: TUPLE</vt:lpstr>
      <vt:lpstr>COMPLEX DATA TYPES: MAP</vt:lpstr>
      <vt:lpstr>PIGGY BANK</vt:lpstr>
      <vt:lpstr>USER-DEFINED FUNCTIONS (UDF)</vt:lpstr>
      <vt:lpstr>PARAMETER SUBSTITUTION</vt:lpstr>
      <vt:lpstr>DIAGNOSTIC OPERATOR</vt:lpstr>
      <vt:lpstr>WORD COUNT EXAMPLE IN PIG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dilip</dc:creator>
  <cp:lastModifiedBy>Microsoft Office User</cp:lastModifiedBy>
  <cp:revision>487</cp:revision>
  <dcterms:created xsi:type="dcterms:W3CDTF">2016-12-28T14:10:24Z</dcterms:created>
  <dcterms:modified xsi:type="dcterms:W3CDTF">2022-05-25T10:02:34Z</dcterms:modified>
</cp:coreProperties>
</file>