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65" r:id="rId3"/>
    <p:sldId id="360" r:id="rId4"/>
    <p:sldId id="361" r:id="rId5"/>
    <p:sldId id="362" r:id="rId6"/>
    <p:sldId id="363" r:id="rId7"/>
    <p:sldId id="364" r:id="rId8"/>
    <p:sldId id="365" r:id="rId9"/>
    <p:sldId id="366" r:id="rId10"/>
    <p:sldId id="367" r:id="rId11"/>
    <p:sldId id="368" r:id="rId12"/>
    <p:sldId id="392" r:id="rId13"/>
    <p:sldId id="369" r:id="rId14"/>
    <p:sldId id="371" r:id="rId15"/>
    <p:sldId id="373" r:id="rId16"/>
    <p:sldId id="375" r:id="rId17"/>
    <p:sldId id="376" r:id="rId18"/>
    <p:sldId id="379" r:id="rId19"/>
    <p:sldId id="380" r:id="rId20"/>
    <p:sldId id="381" r:id="rId21"/>
    <p:sldId id="382" r:id="rId22"/>
    <p:sldId id="383" r:id="rId23"/>
    <p:sldId id="384" r:id="rId24"/>
    <p:sldId id="388" r:id="rId25"/>
    <p:sldId id="389" r:id="rId26"/>
    <p:sldId id="390" r:id="rId27"/>
    <p:sldId id="391" r:id="rId28"/>
    <p:sldId id="393" r:id="rId29"/>
    <p:sldId id="394" r:id="rId30"/>
    <p:sldId id="395" r:id="rId31"/>
    <p:sldId id="396" r:id="rId32"/>
    <p:sldId id="39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858"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3596BA-3F51-4F94-B820-35E7804455FC}" type="datetimeFigureOut">
              <a:rPr lang="en-US" smtClean="0"/>
              <a:pPr/>
              <a:t>7/27/2020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E3709A-59F8-4A23-BCCF-278830F81F0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F7A425-FB33-4C6B-BF4E-219A81D2D9D7}" type="slidenum">
              <a:rPr lang="en-US"/>
              <a:pPr/>
              <a:t>4</a:t>
            </a:fld>
            <a:endParaRPr lang="en-US"/>
          </a:p>
        </p:txBody>
      </p:sp>
      <p:sp>
        <p:nvSpPr>
          <p:cNvPr id="931842" name="Rectangle 2"/>
          <p:cNvSpPr>
            <a:spLocks noRot="1" noChangeArrowheads="1" noTextEdit="1"/>
          </p:cNvSpPr>
          <p:nvPr>
            <p:ph type="sldImg"/>
          </p:nvPr>
        </p:nvSpPr>
        <p:spPr>
          <a:ln/>
        </p:spPr>
      </p:sp>
      <p:sp>
        <p:nvSpPr>
          <p:cNvPr id="931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28D73B-332C-4DCA-B3EF-55D6524CC2FE}" type="slidenum">
              <a:rPr lang="en-US"/>
              <a:pPr/>
              <a:t>14</a:t>
            </a:fld>
            <a:endParaRPr lang="en-US"/>
          </a:p>
        </p:txBody>
      </p:sp>
      <p:sp>
        <p:nvSpPr>
          <p:cNvPr id="1030146" name="Rectangle 2"/>
          <p:cNvSpPr>
            <a:spLocks noRot="1" noChangeArrowheads="1" noTextEdit="1"/>
          </p:cNvSpPr>
          <p:nvPr>
            <p:ph type="sldImg"/>
          </p:nvPr>
        </p:nvSpPr>
        <p:spPr>
          <a:ln/>
        </p:spPr>
      </p:sp>
      <p:sp>
        <p:nvSpPr>
          <p:cNvPr id="1030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31B0F5-4D13-439B-AB54-33630E2F492D}" type="slidenum">
              <a:rPr lang="en-US"/>
              <a:pPr/>
              <a:t>15</a:t>
            </a:fld>
            <a:endParaRPr lang="en-US"/>
          </a:p>
        </p:txBody>
      </p:sp>
      <p:sp>
        <p:nvSpPr>
          <p:cNvPr id="1032194" name="Rectangle 2"/>
          <p:cNvSpPr>
            <a:spLocks noRot="1" noChangeArrowheads="1" noTextEdit="1"/>
          </p:cNvSpPr>
          <p:nvPr>
            <p:ph type="sldImg"/>
          </p:nvPr>
        </p:nvSpPr>
        <p:spPr>
          <a:ln/>
        </p:spPr>
      </p:sp>
      <p:sp>
        <p:nvSpPr>
          <p:cNvPr id="1032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E4820A-24DA-480D-B8F5-C210B5E966FE}" type="slidenum">
              <a:rPr lang="en-US"/>
              <a:pPr/>
              <a:t>16</a:t>
            </a:fld>
            <a:endParaRPr lang="en-US"/>
          </a:p>
        </p:txBody>
      </p:sp>
      <p:sp>
        <p:nvSpPr>
          <p:cNvPr id="939010" name="Rectangle 2"/>
          <p:cNvSpPr>
            <a:spLocks noRot="1" noChangeArrowheads="1" noTextEdit="1"/>
          </p:cNvSpPr>
          <p:nvPr>
            <p:ph type="sldImg"/>
          </p:nvPr>
        </p:nvSpPr>
        <p:spPr>
          <a:ln/>
        </p:spPr>
      </p:sp>
      <p:sp>
        <p:nvSpPr>
          <p:cNvPr id="939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DFDB20-17BD-4322-894E-D34FA611B211}" type="slidenum">
              <a:rPr lang="en-US"/>
              <a:pPr/>
              <a:t>17</a:t>
            </a:fld>
            <a:endParaRPr lang="en-US"/>
          </a:p>
        </p:txBody>
      </p:sp>
      <p:sp>
        <p:nvSpPr>
          <p:cNvPr id="1033218" name="Rectangle 2"/>
          <p:cNvSpPr>
            <a:spLocks noRot="1" noChangeArrowheads="1" noTextEdit="1"/>
          </p:cNvSpPr>
          <p:nvPr>
            <p:ph type="sldImg"/>
          </p:nvPr>
        </p:nvSpPr>
        <p:spPr>
          <a:ln/>
        </p:spPr>
      </p:sp>
      <p:sp>
        <p:nvSpPr>
          <p:cNvPr id="1033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F3AFA0-348B-498A-BB8F-CDE5830817F9}" type="slidenum">
              <a:rPr lang="en-US"/>
              <a:pPr/>
              <a:t>18</a:t>
            </a:fld>
            <a:endParaRPr lang="en-US"/>
          </a:p>
        </p:txBody>
      </p:sp>
      <p:sp>
        <p:nvSpPr>
          <p:cNvPr id="940034" name="Rectangle 2"/>
          <p:cNvSpPr>
            <a:spLocks noRot="1" noChangeArrowheads="1" noTextEdit="1"/>
          </p:cNvSpPr>
          <p:nvPr>
            <p:ph type="sldImg"/>
          </p:nvPr>
        </p:nvSpPr>
        <p:spPr>
          <a:ln/>
        </p:spPr>
      </p:sp>
      <p:sp>
        <p:nvSpPr>
          <p:cNvPr id="940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8D2BF4-D7FE-4B6B-A93E-495F521CD9F9}" type="slidenum">
              <a:rPr lang="en-US"/>
              <a:pPr/>
              <a:t>19</a:t>
            </a:fld>
            <a:endParaRPr lang="en-US"/>
          </a:p>
        </p:txBody>
      </p:sp>
      <p:sp>
        <p:nvSpPr>
          <p:cNvPr id="1036290" name="Rectangle 2"/>
          <p:cNvSpPr>
            <a:spLocks noRot="1" noChangeArrowheads="1" noTextEdit="1"/>
          </p:cNvSpPr>
          <p:nvPr>
            <p:ph type="sldImg"/>
          </p:nvPr>
        </p:nvSpPr>
        <p:spPr>
          <a:ln/>
        </p:spPr>
      </p:sp>
      <p:sp>
        <p:nvSpPr>
          <p:cNvPr id="1036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D657C1-A4D5-428E-9990-E4A670B0B882}" type="slidenum">
              <a:rPr lang="en-US"/>
              <a:pPr/>
              <a:t>20</a:t>
            </a:fld>
            <a:endParaRPr lang="en-US"/>
          </a:p>
        </p:txBody>
      </p:sp>
      <p:sp>
        <p:nvSpPr>
          <p:cNvPr id="941058" name="Rectangle 2"/>
          <p:cNvSpPr>
            <a:spLocks noRot="1" noChangeArrowheads="1" noTextEdit="1"/>
          </p:cNvSpPr>
          <p:nvPr>
            <p:ph type="sldImg"/>
          </p:nvPr>
        </p:nvSpPr>
        <p:spPr>
          <a:ln/>
        </p:spPr>
      </p:sp>
      <p:sp>
        <p:nvSpPr>
          <p:cNvPr id="941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173122-CD43-4383-B7A3-760D6CBD503C}" type="slidenum">
              <a:rPr lang="en-US"/>
              <a:pPr/>
              <a:t>21</a:t>
            </a:fld>
            <a:endParaRPr lang="en-US"/>
          </a:p>
        </p:txBody>
      </p:sp>
      <p:sp>
        <p:nvSpPr>
          <p:cNvPr id="1037314" name="Rectangle 2"/>
          <p:cNvSpPr>
            <a:spLocks noRot="1" noChangeArrowheads="1" noTextEdit="1"/>
          </p:cNvSpPr>
          <p:nvPr>
            <p:ph type="sldImg"/>
          </p:nvPr>
        </p:nvSpPr>
        <p:spPr>
          <a:ln/>
        </p:spPr>
      </p:sp>
      <p:sp>
        <p:nvSpPr>
          <p:cNvPr id="1037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E55A1D-AE0B-4565-A39D-EB8406C79D96}" type="slidenum">
              <a:rPr lang="en-US"/>
              <a:pPr/>
              <a:t>22</a:t>
            </a:fld>
            <a:endParaRPr lang="en-US"/>
          </a:p>
        </p:txBody>
      </p:sp>
      <p:sp>
        <p:nvSpPr>
          <p:cNvPr id="942082" name="Rectangle 2"/>
          <p:cNvSpPr>
            <a:spLocks noRot="1" noChangeArrowheads="1" noTextEdit="1"/>
          </p:cNvSpPr>
          <p:nvPr>
            <p:ph type="sldImg"/>
          </p:nvPr>
        </p:nvSpPr>
        <p:spPr>
          <a:ln/>
        </p:spPr>
      </p:sp>
      <p:sp>
        <p:nvSpPr>
          <p:cNvPr id="942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B2F761-C39A-4E1C-ADC7-F23B926EE634}" type="slidenum">
              <a:rPr lang="en-US"/>
              <a:pPr/>
              <a:t>23</a:t>
            </a:fld>
            <a:endParaRPr lang="en-US"/>
          </a:p>
        </p:txBody>
      </p:sp>
      <p:sp>
        <p:nvSpPr>
          <p:cNvPr id="943106" name="Rectangle 2"/>
          <p:cNvSpPr>
            <a:spLocks noRot="1" noChangeArrowheads="1" noTextEdit="1"/>
          </p:cNvSpPr>
          <p:nvPr>
            <p:ph type="sldImg"/>
          </p:nvPr>
        </p:nvSpPr>
        <p:spPr>
          <a:ln/>
        </p:spPr>
      </p:sp>
      <p:sp>
        <p:nvSpPr>
          <p:cNvPr id="943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164104-8E3D-40E2-9B20-E8A153B65CC5}" type="slidenum">
              <a:rPr lang="en-US"/>
              <a:pPr/>
              <a:t>5</a:t>
            </a:fld>
            <a:endParaRPr lang="en-US"/>
          </a:p>
        </p:txBody>
      </p:sp>
      <p:sp>
        <p:nvSpPr>
          <p:cNvPr id="1026050" name="Rectangle 2"/>
          <p:cNvSpPr>
            <a:spLocks noRot="1" noChangeArrowheads="1" noTextEdit="1"/>
          </p:cNvSpPr>
          <p:nvPr>
            <p:ph type="sldImg"/>
          </p:nvPr>
        </p:nvSpPr>
        <p:spPr>
          <a:ln/>
        </p:spPr>
      </p:sp>
      <p:sp>
        <p:nvSpPr>
          <p:cNvPr id="1026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0970BA-D5B7-4CA4-A5C8-4714069DFDB3}" type="slidenum">
              <a:rPr lang="en-US"/>
              <a:pPr/>
              <a:t>24</a:t>
            </a:fld>
            <a:endParaRPr lang="en-US"/>
          </a:p>
        </p:txBody>
      </p:sp>
      <p:sp>
        <p:nvSpPr>
          <p:cNvPr id="1038338" name="Rectangle 2"/>
          <p:cNvSpPr>
            <a:spLocks noRot="1" noChangeArrowheads="1" noTextEdit="1"/>
          </p:cNvSpPr>
          <p:nvPr>
            <p:ph type="sldImg"/>
          </p:nvPr>
        </p:nvSpPr>
        <p:spPr>
          <a:ln/>
        </p:spPr>
      </p:sp>
      <p:sp>
        <p:nvSpPr>
          <p:cNvPr id="1038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950C57-F599-490D-BCD0-BF6AB884BBA4}" type="slidenum">
              <a:rPr lang="en-US"/>
              <a:pPr/>
              <a:t>25</a:t>
            </a:fld>
            <a:endParaRPr lang="en-US"/>
          </a:p>
        </p:txBody>
      </p:sp>
      <p:sp>
        <p:nvSpPr>
          <p:cNvPr id="947202" name="Rectangle 2"/>
          <p:cNvSpPr>
            <a:spLocks noRot="1" noChangeArrowheads="1" noTextEdit="1"/>
          </p:cNvSpPr>
          <p:nvPr>
            <p:ph type="sldImg"/>
          </p:nvPr>
        </p:nvSpPr>
        <p:spPr>
          <a:ln/>
        </p:spPr>
      </p:sp>
      <p:sp>
        <p:nvSpPr>
          <p:cNvPr id="947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BCB7F-8C68-4A83-9A8C-4F3680DF5BEA}" type="slidenum">
              <a:rPr lang="en-US"/>
              <a:pPr/>
              <a:t>26</a:t>
            </a:fld>
            <a:endParaRPr lang="en-US"/>
          </a:p>
        </p:txBody>
      </p:sp>
      <p:sp>
        <p:nvSpPr>
          <p:cNvPr id="1039362" name="Rectangle 2"/>
          <p:cNvSpPr>
            <a:spLocks noRot="1" noChangeArrowheads="1" noTextEdit="1"/>
          </p:cNvSpPr>
          <p:nvPr>
            <p:ph type="sldImg"/>
          </p:nvPr>
        </p:nvSpPr>
        <p:spPr>
          <a:ln/>
        </p:spPr>
      </p:sp>
      <p:sp>
        <p:nvSpPr>
          <p:cNvPr id="1039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EC8C52-F134-49DF-975D-8D956262FE1B}" type="slidenum">
              <a:rPr lang="en-US"/>
              <a:pPr/>
              <a:t>27</a:t>
            </a:fld>
            <a:endParaRPr lang="en-US"/>
          </a:p>
        </p:txBody>
      </p:sp>
      <p:sp>
        <p:nvSpPr>
          <p:cNvPr id="948226" name="Rectangle 2"/>
          <p:cNvSpPr>
            <a:spLocks noRot="1" noChangeArrowheads="1" noTextEdit="1"/>
          </p:cNvSpPr>
          <p:nvPr>
            <p:ph type="sldImg"/>
          </p:nvPr>
        </p:nvSpPr>
        <p:spPr>
          <a:ln/>
        </p:spPr>
      </p:sp>
      <p:sp>
        <p:nvSpPr>
          <p:cNvPr id="948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C27F39-3103-4F5F-8D0B-D441B38EA3FC}" type="slidenum">
              <a:rPr lang="en-US"/>
              <a:pPr/>
              <a:t>6</a:t>
            </a:fld>
            <a:endParaRPr lang="en-US"/>
          </a:p>
        </p:txBody>
      </p:sp>
      <p:sp>
        <p:nvSpPr>
          <p:cNvPr id="932866" name="Rectangle 2"/>
          <p:cNvSpPr>
            <a:spLocks noRot="1" noChangeArrowheads="1" noTextEdit="1"/>
          </p:cNvSpPr>
          <p:nvPr>
            <p:ph type="sldImg"/>
          </p:nvPr>
        </p:nvSpPr>
        <p:spPr>
          <a:ln/>
        </p:spPr>
      </p:sp>
      <p:sp>
        <p:nvSpPr>
          <p:cNvPr id="932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CFEFEB-2A3A-4071-903C-50CC55BA563D}" type="slidenum">
              <a:rPr lang="en-US"/>
              <a:pPr/>
              <a:t>7</a:t>
            </a:fld>
            <a:endParaRPr lang="en-US"/>
          </a:p>
        </p:txBody>
      </p:sp>
      <p:sp>
        <p:nvSpPr>
          <p:cNvPr id="1027074" name="Rectangle 2"/>
          <p:cNvSpPr>
            <a:spLocks noRot="1" noChangeArrowheads="1" noTextEdit="1"/>
          </p:cNvSpPr>
          <p:nvPr>
            <p:ph type="sldImg"/>
          </p:nvPr>
        </p:nvSpPr>
        <p:spPr>
          <a:ln/>
        </p:spPr>
      </p:sp>
      <p:sp>
        <p:nvSpPr>
          <p:cNvPr id="1027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9D01A6-F54D-4B14-8F17-C8560BDDE376}" type="slidenum">
              <a:rPr lang="en-US"/>
              <a:pPr/>
              <a:t>8</a:t>
            </a:fld>
            <a:endParaRPr lang="en-US"/>
          </a:p>
        </p:txBody>
      </p:sp>
      <p:sp>
        <p:nvSpPr>
          <p:cNvPr id="1028098" name="Rectangle 2"/>
          <p:cNvSpPr>
            <a:spLocks noRot="1" noChangeArrowheads="1" noTextEdit="1"/>
          </p:cNvSpPr>
          <p:nvPr>
            <p:ph type="sldImg"/>
          </p:nvPr>
        </p:nvSpPr>
        <p:spPr>
          <a:ln/>
        </p:spPr>
      </p:sp>
      <p:sp>
        <p:nvSpPr>
          <p:cNvPr id="1028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231075-4A70-4E38-9EE6-2CE2CAA1B98D}" type="slidenum">
              <a:rPr lang="en-US"/>
              <a:pPr/>
              <a:t>9</a:t>
            </a:fld>
            <a:endParaRPr lang="en-US"/>
          </a:p>
        </p:txBody>
      </p:sp>
      <p:sp>
        <p:nvSpPr>
          <p:cNvPr id="933890" name="Rectangle 2"/>
          <p:cNvSpPr>
            <a:spLocks noRot="1" noChangeArrowheads="1" noTextEdit="1"/>
          </p:cNvSpPr>
          <p:nvPr>
            <p:ph type="sldImg"/>
          </p:nvPr>
        </p:nvSpPr>
        <p:spPr>
          <a:ln/>
        </p:spPr>
      </p:sp>
      <p:sp>
        <p:nvSpPr>
          <p:cNvPr id="933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54C7A0-DD4C-49CD-A16E-22AE3F007095}" type="slidenum">
              <a:rPr lang="en-US"/>
              <a:pPr/>
              <a:t>10</a:t>
            </a:fld>
            <a:endParaRPr lang="en-US"/>
          </a:p>
        </p:txBody>
      </p:sp>
      <p:sp>
        <p:nvSpPr>
          <p:cNvPr id="1029122" name="Rectangle 2"/>
          <p:cNvSpPr>
            <a:spLocks noRot="1" noChangeArrowheads="1" noTextEdit="1"/>
          </p:cNvSpPr>
          <p:nvPr>
            <p:ph type="sldImg"/>
          </p:nvPr>
        </p:nvSpPr>
        <p:spPr>
          <a:ln/>
        </p:spPr>
      </p:sp>
      <p:sp>
        <p:nvSpPr>
          <p:cNvPr id="1029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B41748-A72D-469C-B2FF-FD0175B748D8}" type="slidenum">
              <a:rPr lang="en-US"/>
              <a:pPr/>
              <a:t>11</a:t>
            </a:fld>
            <a:endParaRPr lang="en-US"/>
          </a:p>
        </p:txBody>
      </p:sp>
      <p:sp>
        <p:nvSpPr>
          <p:cNvPr id="934914" name="Rectangle 2"/>
          <p:cNvSpPr>
            <a:spLocks noRot="1" noChangeArrowheads="1" noTextEdit="1"/>
          </p:cNvSpPr>
          <p:nvPr>
            <p:ph type="sldImg"/>
          </p:nvPr>
        </p:nvSpPr>
        <p:spPr>
          <a:ln/>
        </p:spPr>
      </p:sp>
      <p:sp>
        <p:nvSpPr>
          <p:cNvPr id="934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FDB1BA-0653-423A-A1C0-5875DAAE8654}" type="slidenum">
              <a:rPr lang="en-US"/>
              <a:pPr/>
              <a:t>13</a:t>
            </a:fld>
            <a:endParaRPr lang="en-US"/>
          </a:p>
        </p:txBody>
      </p:sp>
      <p:sp>
        <p:nvSpPr>
          <p:cNvPr id="935938" name="Rectangle 2"/>
          <p:cNvSpPr>
            <a:spLocks noRo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4C01E2-8D39-4AFB-8F6F-F93A2B014B15}" type="datetimeFigureOut">
              <a:rPr lang="en-US" smtClean="0"/>
              <a:pPr/>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4C01E2-8D39-4AFB-8F6F-F93A2B014B15}" type="datetimeFigureOut">
              <a:rPr lang="en-US" smtClean="0"/>
              <a:pPr/>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4C01E2-8D39-4AFB-8F6F-F93A2B014B15}" type="datetimeFigureOut">
              <a:rPr lang="en-US" smtClean="0"/>
              <a:pPr/>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4C01E2-8D39-4AFB-8F6F-F93A2B014B15}" type="datetimeFigureOut">
              <a:rPr lang="en-US" smtClean="0"/>
              <a:pPr/>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4C01E2-8D39-4AFB-8F6F-F93A2B014B15}" type="datetimeFigureOut">
              <a:rPr lang="en-US" smtClean="0"/>
              <a:pPr/>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4C01E2-8D39-4AFB-8F6F-F93A2B014B15}" type="datetimeFigureOut">
              <a:rPr lang="en-US" smtClean="0"/>
              <a:pPr/>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4C01E2-8D39-4AFB-8F6F-F93A2B014B15}" type="datetimeFigureOut">
              <a:rPr lang="en-US" smtClean="0"/>
              <a:pPr/>
              <a:t>7/27/2020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4C01E2-8D39-4AFB-8F6F-F93A2B014B15}" type="datetimeFigureOut">
              <a:rPr lang="en-US" smtClean="0"/>
              <a:pPr/>
              <a:t>7/27/2020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C01E2-8D39-4AFB-8F6F-F93A2B014B15}" type="datetimeFigureOut">
              <a:rPr lang="en-US" smtClean="0"/>
              <a:pPr/>
              <a:t>7/27/2020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4C01E2-8D39-4AFB-8F6F-F93A2B014B15}" type="datetimeFigureOut">
              <a:rPr lang="en-US" smtClean="0"/>
              <a:pPr/>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4C01E2-8D39-4AFB-8F6F-F93A2B014B15}" type="datetimeFigureOut">
              <a:rPr lang="en-US" smtClean="0"/>
              <a:pPr/>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01E2-8D39-4AFB-8F6F-F93A2B014B15}" type="datetimeFigureOut">
              <a:rPr lang="en-US" smtClean="0"/>
              <a:pPr/>
              <a:t>7/27/2020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C7712E-CF77-4A4D-A906-4C104513DB7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200400"/>
            <a:ext cx="7772400" cy="1676400"/>
          </a:xfrm>
        </p:spPr>
        <p:txBody>
          <a:bodyPr>
            <a:normAutofit/>
          </a:bodyPr>
          <a:lstStyle/>
          <a:p>
            <a:pPr algn="ctr"/>
            <a:r>
              <a:rPr lang="en-US" b="1" u="none" dirty="0" smtClean="0"/>
              <a:t>COMPUTER NETWORKS</a:t>
            </a:r>
            <a:br>
              <a:rPr lang="en-US" b="1" u="none" dirty="0" smtClean="0"/>
            </a:br>
            <a:r>
              <a:rPr lang="en-US" b="1" u="none" dirty="0" smtClean="0"/>
              <a:t>(</a:t>
            </a:r>
            <a:r>
              <a:rPr lang="en-US" b="1" dirty="0" smtClean="0"/>
              <a:t>BCSC 0008)</a:t>
            </a:r>
            <a:endParaRPr lang="en-US" b="1" u="none" dirty="0"/>
          </a:p>
        </p:txBody>
      </p:sp>
      <p:sp>
        <p:nvSpPr>
          <p:cNvPr id="5" name="Slide Number Placeholder 4"/>
          <p:cNvSpPr>
            <a:spLocks noGrp="1"/>
          </p:cNvSpPr>
          <p:nvPr>
            <p:ph type="sldNum" sz="quarter" idx="12"/>
          </p:nvPr>
        </p:nvSpPr>
        <p:spPr/>
        <p:txBody>
          <a:bodyPr/>
          <a:lstStyle/>
          <a:p>
            <a:r>
              <a:rPr lang="en-US" altLang="zh-TW" dirty="0" smtClean="0"/>
              <a:t>1-</a:t>
            </a:r>
            <a:fld id="{99D27633-06CE-45E1-87B8-65ED130BB8BF}" type="slidenum">
              <a:rPr lang="en-US" altLang="zh-TW" smtClean="0"/>
              <a:pPr/>
              <a:t>1</a:t>
            </a:fld>
            <a:endParaRPr lang="en-US" altLang="zh-TW" dirty="0"/>
          </a:p>
        </p:txBody>
      </p:sp>
      <p:sp>
        <p:nvSpPr>
          <p:cNvPr id="7" name="Footer Placeholder 5"/>
          <p:cNvSpPr>
            <a:spLocks noGrp="1"/>
          </p:cNvSpPr>
          <p:nvPr>
            <p:ph type="ftr" sz="quarter" idx="11"/>
          </p:nvPr>
        </p:nvSpPr>
        <p:spPr>
          <a:xfrm>
            <a:off x="1066800" y="6356350"/>
            <a:ext cx="6781800" cy="365125"/>
          </a:xfrm>
        </p:spPr>
        <p:txBody>
          <a:bodyPr/>
          <a:lstStyle/>
          <a:p>
            <a:r>
              <a:rPr lang="en-US" b="1" dirty="0" smtClean="0">
                <a:solidFill>
                  <a:schemeClr val="tx1"/>
                </a:solidFill>
                <a:latin typeface="Times New Roman"/>
                <a:ea typeface="Calibri"/>
                <a:cs typeface="Times New Roman"/>
              </a:rPr>
              <a:t>Lecture Presented by: Prof. Diwakar Bharadwaj, Mr. Saurabh Anand, Mr. Akhilesh Kumar Singh </a:t>
            </a:r>
            <a:endParaRPr lang="en-US" altLang="zh-TW" dirty="0">
              <a:solidFill>
                <a:schemeClr val="tx1"/>
              </a:solidFill>
              <a:latin typeface="Times New Roman" pitchFamily="18" charset="0"/>
            </a:endParaRPr>
          </a:p>
        </p:txBody>
      </p:sp>
      <p:pic>
        <p:nvPicPr>
          <p:cNvPr id="8" name="Picture 2"/>
          <p:cNvPicPr>
            <a:picLocks noChangeAspect="1" noChangeArrowheads="1"/>
          </p:cNvPicPr>
          <p:nvPr/>
        </p:nvPicPr>
        <p:blipFill>
          <a:blip r:embed="rId2" cstate="print"/>
          <a:srcRect/>
          <a:stretch>
            <a:fillRect/>
          </a:stretch>
        </p:blipFill>
        <p:spPr bwMode="auto">
          <a:xfrm>
            <a:off x="3581400" y="990600"/>
            <a:ext cx="2065942" cy="2152827"/>
          </a:xfrm>
          <a:prstGeom prst="rect">
            <a:avLst/>
          </a:prstGeom>
          <a:noFill/>
          <a:ln w="9525">
            <a:noFill/>
            <a:miter lim="800000"/>
            <a:headEnd/>
            <a:tailEnd/>
          </a:ln>
        </p:spPr>
      </p:pic>
      <p:sp>
        <p:nvSpPr>
          <p:cNvPr id="10" name="Footer Placeholder 5"/>
          <p:cNvSpPr txBox="1">
            <a:spLocks/>
          </p:cNvSpPr>
          <p:nvPr/>
        </p:nvSpPr>
        <p:spPr>
          <a:xfrm>
            <a:off x="1219200" y="4816475"/>
            <a:ext cx="6781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chemeClr val="tx1"/>
                </a:solidFill>
                <a:effectLst/>
                <a:uLnTx/>
                <a:uFillTx/>
                <a:latin typeface="Times New Roman"/>
                <a:ea typeface="Calibri"/>
                <a:cs typeface="Times New Roman"/>
              </a:rPr>
              <a:t>Copyright</a:t>
            </a:r>
            <a:r>
              <a:rPr kumimoji="0" lang="en-US" sz="1200" b="1" i="0" u="none" strike="noStrike" kern="1200" cap="none" spc="0" normalizeH="0" noProof="0" dirty="0" smtClean="0">
                <a:ln>
                  <a:noFill/>
                </a:ln>
                <a:solidFill>
                  <a:schemeClr val="tx1"/>
                </a:solidFill>
                <a:effectLst/>
                <a:uLnTx/>
                <a:uFillTx/>
                <a:latin typeface="Times New Roman"/>
                <a:ea typeface="Calibri"/>
                <a:cs typeface="Times New Roman"/>
              </a:rPr>
              <a:t> content, </a:t>
            </a:r>
            <a:r>
              <a:rPr lang="en-US" sz="1200" b="1" dirty="0" smtClean="0">
                <a:latin typeface="Times New Roman"/>
                <a:ea typeface="Calibri"/>
                <a:cs typeface="Times New Roman"/>
              </a:rPr>
              <a:t>use only with the written permission of presenter mentioned</a:t>
            </a:r>
            <a:endParaRPr kumimoji="0" lang="en-US" altLang="zh-TW" sz="12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
        <p:nvSpPr>
          <p:cNvPr id="11" name="Footer Placeholder 5"/>
          <p:cNvSpPr txBox="1">
            <a:spLocks/>
          </p:cNvSpPr>
          <p:nvPr/>
        </p:nvSpPr>
        <p:spPr>
          <a:xfrm>
            <a:off x="2362200" y="5257800"/>
            <a:ext cx="4648200" cy="1066800"/>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smtClean="0">
                <a:ln>
                  <a:noFill/>
                </a:ln>
                <a:solidFill>
                  <a:srgbClr val="FF0000"/>
                </a:solidFill>
                <a:effectLst/>
                <a:uLnTx/>
                <a:uFillTx/>
                <a:latin typeface="Times New Roman"/>
                <a:ea typeface="Calibri"/>
                <a:cs typeface="Times New Roman"/>
              </a:rPr>
              <a:t>DIGITAL SIGNALS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latin typeface="Times New Roman"/>
                <a:ea typeface="Calibri"/>
                <a:cs typeface="Times New Roman"/>
              </a:rPr>
              <a:t>DIGITAL TO DIGITAL CONVERSION (LINE CODING)</a:t>
            </a:r>
            <a:endParaRPr kumimoji="0" lang="en-US" b="1" i="0" u="none" strike="noStrike" kern="1200" cap="none" spc="0" normalizeH="0" baseline="0" noProof="0" dirty="0" smtClean="0">
              <a:ln>
                <a:noFill/>
              </a:ln>
              <a:solidFill>
                <a:srgbClr val="FF0000"/>
              </a:solidFill>
              <a:effectLst/>
              <a:uLnTx/>
              <a:uFillTx/>
              <a:latin typeface="Times New Roman"/>
              <a:ea typeface="Calibri"/>
              <a:cs typeface="Times New Roman"/>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b="1" i="0" u="none" strike="noStrike" kern="1200" cap="none" spc="0" normalizeH="0" baseline="0" noProof="0" dirty="0" smtClean="0">
                <a:ln>
                  <a:noFill/>
                </a:ln>
                <a:solidFill>
                  <a:srgbClr val="FF0000"/>
                </a:solidFill>
                <a:effectLst/>
                <a:uLnTx/>
                <a:uFillTx/>
                <a:latin typeface="Times New Roman"/>
                <a:ea typeface="+mn-ea"/>
                <a:cs typeface="Times New Roman"/>
              </a:rPr>
              <a:t>Chapter</a:t>
            </a:r>
            <a:r>
              <a:rPr kumimoji="0" lang="en-US" altLang="zh-TW" b="1" i="0" u="none" strike="noStrike" kern="1200" cap="none" spc="0" normalizeH="0" noProof="0" dirty="0" smtClean="0">
                <a:ln>
                  <a:noFill/>
                </a:ln>
                <a:solidFill>
                  <a:srgbClr val="FF0000"/>
                </a:solidFill>
                <a:effectLst/>
                <a:uLnTx/>
                <a:uFillTx/>
                <a:latin typeface="Times New Roman"/>
                <a:ea typeface="+mn-ea"/>
                <a:cs typeface="Times New Roman"/>
              </a:rPr>
              <a:t> </a:t>
            </a:r>
            <a:r>
              <a:rPr kumimoji="0" lang="en-US" altLang="zh-TW" b="1" i="0" u="none" strike="noStrike" kern="1200" cap="none" spc="0" normalizeH="0" noProof="0" dirty="0" smtClean="0">
                <a:ln>
                  <a:noFill/>
                </a:ln>
                <a:solidFill>
                  <a:srgbClr val="FF0000"/>
                </a:solidFill>
                <a:effectLst/>
                <a:uLnTx/>
                <a:uFillTx/>
                <a:latin typeface="Times New Roman"/>
                <a:ea typeface="+mn-ea"/>
                <a:cs typeface="Times New Roman"/>
              </a:rPr>
              <a:t>4 </a:t>
            </a:r>
            <a:r>
              <a:rPr kumimoji="0" lang="en-US" altLang="zh-TW" b="1" i="0" u="none" strike="noStrike" kern="1200" cap="none" spc="0" normalizeH="0" noProof="0" dirty="0" smtClean="0">
                <a:ln>
                  <a:noFill/>
                </a:ln>
                <a:solidFill>
                  <a:srgbClr val="FF0000"/>
                </a:solidFill>
                <a:effectLst/>
                <a:uLnTx/>
                <a:uFillTx/>
                <a:latin typeface="Times New Roman"/>
                <a:ea typeface="+mn-ea"/>
                <a:cs typeface="Times New Roman"/>
              </a:rPr>
              <a:t>(FOUROZAN 4</a:t>
            </a:r>
            <a:r>
              <a:rPr kumimoji="0" lang="en-US" altLang="zh-TW" b="1" i="0" u="none" strike="noStrike" kern="1200" cap="none" spc="0" normalizeH="0" baseline="30000" noProof="0" dirty="0" smtClean="0">
                <a:ln>
                  <a:noFill/>
                </a:ln>
                <a:solidFill>
                  <a:srgbClr val="FF0000"/>
                </a:solidFill>
                <a:effectLst/>
                <a:uLnTx/>
                <a:uFillTx/>
                <a:latin typeface="Times New Roman"/>
                <a:ea typeface="+mn-ea"/>
                <a:cs typeface="Times New Roman"/>
              </a:rPr>
              <a:t>th</a:t>
            </a:r>
            <a:r>
              <a:rPr kumimoji="0" lang="en-US" altLang="zh-TW" b="1" i="0" u="none" strike="noStrike" kern="1200" cap="none" spc="0" normalizeH="0" noProof="0" dirty="0" smtClean="0">
                <a:ln>
                  <a:noFill/>
                </a:ln>
                <a:solidFill>
                  <a:srgbClr val="FF0000"/>
                </a:solidFill>
                <a:effectLst/>
                <a:uLnTx/>
                <a:uFillTx/>
                <a:latin typeface="Times New Roman"/>
                <a:ea typeface="+mn-ea"/>
                <a:cs typeface="Times New Roman"/>
              </a:rPr>
              <a:t> Edition)</a:t>
            </a:r>
            <a:endParaRPr kumimoji="0" lang="en-US" altLang="zh-TW" b="0" i="0" u="none" strike="noStrike" kern="1200" cap="none" spc="0" normalizeH="0" baseline="0" noProof="0" dirty="0">
              <a:ln>
                <a:noFill/>
              </a:ln>
              <a:solidFill>
                <a:srgbClr val="FF0000"/>
              </a:solidFill>
              <a:effectLst/>
              <a:uLnTx/>
              <a:uFillTx/>
              <a:latin typeface="Times New Roman" pitchFamily="18" charset="0"/>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4.</a:t>
            </a:r>
            <a:fld id="{06345FFF-8F16-4803-86FC-BF03C9783781}" type="slidenum">
              <a:rPr lang="en-US"/>
              <a:pPr/>
              <a:t>10</a:t>
            </a:fld>
            <a:endParaRPr lang="en-US"/>
          </a:p>
        </p:txBody>
      </p:sp>
      <p:sp>
        <p:nvSpPr>
          <p:cNvPr id="1008642" name="Rectangle 2"/>
          <p:cNvSpPr>
            <a:spLocks noGrp="1" noChangeArrowheads="1"/>
          </p:cNvSpPr>
          <p:nvPr>
            <p:ph type="title"/>
          </p:nvPr>
        </p:nvSpPr>
        <p:spPr bwMode="auto">
          <a:xfrm>
            <a:off x="685800" y="6096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b="1" u="sng" dirty="0">
                <a:solidFill>
                  <a:srgbClr val="FF0000"/>
                </a:solidFill>
              </a:rPr>
              <a:t>Data rate and Baud rate</a:t>
            </a:r>
          </a:p>
        </p:txBody>
      </p:sp>
      <p:sp>
        <p:nvSpPr>
          <p:cNvPr id="1008643" name="Rectangle 3"/>
          <p:cNvSpPr>
            <a:spLocks noGrp="1" noChangeArrowheads="1"/>
          </p:cNvSpPr>
          <p:nvPr>
            <p:ph type="body" idx="1"/>
          </p:nvPr>
        </p:nvSpPr>
        <p:spPr bwMode="auto">
          <a:xfrm>
            <a:off x="685800" y="1981200"/>
            <a:ext cx="7772400" cy="4114800"/>
          </a:xfrm>
          <a:noFill/>
          <a:ln>
            <a:miter lim="800000"/>
            <a:headEnd/>
            <a:tailEnd/>
          </a:ln>
        </p:spPr>
        <p:txBody>
          <a:bodyPr vert="horz" wrap="square" lIns="91440" tIns="45720" rIns="91440" bIns="45720" numCol="1" anchor="t" anchorCtr="0" compatLnSpc="1">
            <a:prstTxWarp prst="textNoShape">
              <a:avLst/>
            </a:prstTxWarp>
            <a:normAutofit/>
          </a:bodyPr>
          <a:lstStyle/>
          <a:p>
            <a:r>
              <a:rPr lang="en-US" dirty="0"/>
              <a:t>The baud or signal rate can be expressed as:</a:t>
            </a:r>
          </a:p>
          <a:p>
            <a:pPr algn="ctr">
              <a:buFont typeface="Wingdings" pitchFamily="1" charset="2"/>
              <a:buNone/>
            </a:pPr>
            <a:r>
              <a:rPr lang="en-US" b="1" dirty="0">
                <a:solidFill>
                  <a:srgbClr val="FF0000"/>
                </a:solidFill>
              </a:rPr>
              <a:t>S = c x N x 1/r bauds</a:t>
            </a:r>
          </a:p>
          <a:p>
            <a:pPr algn="just">
              <a:buFont typeface="Wingdings" pitchFamily="1" charset="2"/>
              <a:buNone/>
            </a:pPr>
            <a:r>
              <a:rPr lang="en-US" sz="2800" dirty="0" smtClean="0"/>
              <a:t>    Where,</a:t>
            </a:r>
          </a:p>
          <a:p>
            <a:pPr lvl="1" algn="just">
              <a:buFont typeface="Wingdings" pitchFamily="1" charset="2"/>
              <a:buNone/>
            </a:pPr>
            <a:r>
              <a:rPr lang="en-US" sz="2400" dirty="0" smtClean="0"/>
              <a:t> </a:t>
            </a:r>
            <a:r>
              <a:rPr lang="en-US" sz="2400" dirty="0"/>
              <a:t>N is data rate</a:t>
            </a:r>
          </a:p>
          <a:p>
            <a:pPr lvl="1" algn="just">
              <a:buFont typeface="Wingdings" pitchFamily="1" charset="2"/>
              <a:buNone/>
            </a:pPr>
            <a:r>
              <a:rPr lang="en-US" sz="2400" dirty="0"/>
              <a:t>c is the case factor (worst, best &amp; avg.)</a:t>
            </a:r>
          </a:p>
          <a:p>
            <a:pPr lvl="1" algn="just">
              <a:buFont typeface="Wingdings" pitchFamily="1" charset="2"/>
              <a:buNone/>
            </a:pPr>
            <a:r>
              <a:rPr lang="en-US" sz="2400" dirty="0"/>
              <a:t>r is the ratio between data element &amp; signal element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p:cNvSpPr>
            <a:spLocks noGrp="1"/>
          </p:cNvSpPr>
          <p:nvPr>
            <p:ph type="sldNum" sz="quarter" idx="10"/>
          </p:nvPr>
        </p:nvSpPr>
        <p:spPr/>
        <p:txBody>
          <a:bodyPr/>
          <a:lstStyle/>
          <a:p>
            <a:r>
              <a:rPr lang="en-US"/>
              <a:t>4.</a:t>
            </a:r>
            <a:fld id="{6FA0039A-FB43-4BF0-8CBB-61E7D6499B90}" type="slidenum">
              <a:rPr lang="en-US"/>
              <a:pPr/>
              <a:t>11</a:t>
            </a:fld>
            <a:endParaRPr lang="en-US"/>
          </a:p>
        </p:txBody>
      </p:sp>
      <p:sp>
        <p:nvSpPr>
          <p:cNvPr id="91341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341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341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341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341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341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341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3417" name="Rectangle 9"/>
          <p:cNvSpPr>
            <a:spLocks noChangeArrowheads="1"/>
          </p:cNvSpPr>
          <p:nvPr/>
        </p:nvSpPr>
        <p:spPr bwMode="auto">
          <a:xfrm>
            <a:off x="228600" y="1143000"/>
            <a:ext cx="8686800" cy="1800225"/>
          </a:xfrm>
          <a:prstGeom prst="rect">
            <a:avLst/>
          </a:prstGeom>
          <a:noFill/>
          <a:ln w="9525">
            <a:noFill/>
            <a:miter lim="800000"/>
            <a:headEnd/>
            <a:tailEnd/>
          </a:ln>
          <a:effectLst/>
        </p:spPr>
        <p:txBody>
          <a:bodyPr>
            <a:spAutoFit/>
          </a:bodyPr>
          <a:lstStyle/>
          <a:p>
            <a:pPr algn="just"/>
            <a:r>
              <a:rPr lang="en-US" sz="2800" b="1" i="1" baseline="0"/>
              <a:t>A signal is carrying data in which one data element is encoded as one signal element ( r = 1). If the bit rate is 100 kbps, what is the average value of the baud rate if c is between 0 and 1?</a:t>
            </a:r>
          </a:p>
        </p:txBody>
      </p:sp>
      <p:sp>
        <p:nvSpPr>
          <p:cNvPr id="913418" name="Rectangle 10"/>
          <p:cNvSpPr>
            <a:spLocks noChangeArrowheads="1"/>
          </p:cNvSpPr>
          <p:nvPr/>
        </p:nvSpPr>
        <p:spPr bwMode="auto">
          <a:xfrm>
            <a:off x="228600" y="3182938"/>
            <a:ext cx="8686800" cy="1373187"/>
          </a:xfrm>
          <a:prstGeom prst="rect">
            <a:avLst/>
          </a:prstGeom>
          <a:noFill/>
          <a:ln w="9525">
            <a:noFill/>
            <a:miter lim="800000"/>
            <a:headEnd/>
            <a:tailEnd/>
          </a:ln>
          <a:effectLst/>
        </p:spPr>
        <p:txBody>
          <a:bodyPr>
            <a:spAutoFit/>
          </a:bodyPr>
          <a:lstStyle/>
          <a:p>
            <a:pPr algn="just"/>
            <a:r>
              <a:rPr lang="en-US" sz="2800" b="1" i="1" baseline="0">
                <a:solidFill>
                  <a:schemeClr val="hlink"/>
                </a:solidFill>
              </a:rPr>
              <a:t>Solution</a:t>
            </a:r>
          </a:p>
          <a:p>
            <a:pPr algn="just"/>
            <a:r>
              <a:rPr lang="en-US" sz="2800" b="1" i="1" baseline="0">
                <a:latin typeface="Times" pitchFamily="1" charset="0"/>
              </a:rPr>
              <a:t>We assume that the average value of c is 1/2 . The baud rate is then</a:t>
            </a:r>
          </a:p>
        </p:txBody>
      </p:sp>
      <p:pic>
        <p:nvPicPr>
          <p:cNvPr id="913419" name="Picture 11"/>
          <p:cNvPicPr>
            <a:picLocks noChangeAspect="1" noChangeArrowheads="1"/>
          </p:cNvPicPr>
          <p:nvPr/>
        </p:nvPicPr>
        <p:blipFill>
          <a:blip r:embed="rId3"/>
          <a:srcRect/>
          <a:stretch>
            <a:fillRect/>
          </a:stretch>
        </p:blipFill>
        <p:spPr bwMode="auto">
          <a:xfrm>
            <a:off x="1365250" y="4800600"/>
            <a:ext cx="6635750" cy="739775"/>
          </a:xfrm>
          <a:prstGeom prst="rect">
            <a:avLst/>
          </a:prstGeom>
          <a:noFill/>
          <a:ln w="57150" cmpd="thickThin">
            <a:solidFill>
              <a:schemeClr val="folHlink"/>
            </a:solidFill>
            <a:miter lim="800000"/>
            <a:headEnd/>
            <a:tailEnd/>
          </a:ln>
          <a:effectLst/>
        </p:spPr>
      </p:pic>
      <p:sp>
        <p:nvSpPr>
          <p:cNvPr id="913420" name="Text Box 12"/>
          <p:cNvSpPr txBox="1">
            <a:spLocks noChangeArrowheads="1"/>
          </p:cNvSpPr>
          <p:nvPr/>
        </p:nvSpPr>
        <p:spPr bwMode="auto">
          <a:xfrm>
            <a:off x="1143000" y="0"/>
            <a:ext cx="1931939" cy="584775"/>
          </a:xfrm>
          <a:prstGeom prst="rect">
            <a:avLst/>
          </a:prstGeom>
          <a:noFill/>
          <a:ln w="9525">
            <a:noFill/>
            <a:miter lim="800000"/>
            <a:headEnd/>
            <a:tailEnd/>
          </a:ln>
          <a:effectLst/>
        </p:spPr>
        <p:txBody>
          <a:bodyPr wrap="none">
            <a:spAutoFit/>
          </a:bodyPr>
          <a:lstStyle/>
          <a:p>
            <a:r>
              <a:rPr lang="en-US" sz="3200" b="1" baseline="0" dirty="0">
                <a:solidFill>
                  <a:schemeClr val="hlink"/>
                </a:solidFill>
              </a:rPr>
              <a:t>Example </a:t>
            </a:r>
            <a:r>
              <a:rPr lang="en-US" sz="3200" b="1" baseline="0" dirty="0" smtClean="0">
                <a:solidFill>
                  <a:schemeClr val="hlink"/>
                </a:solidFill>
              </a:rPr>
              <a:t>1</a:t>
            </a:r>
            <a:endParaRPr lang="en-US" sz="3200" b="1" baseline="0" dirty="0">
              <a:solidFill>
                <a:schemeClr val="hlink"/>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noChangeArrowheads="1"/>
          </p:cNvPicPr>
          <p:nvPr/>
        </p:nvPicPr>
        <p:blipFill>
          <a:blip r:embed="rId2"/>
          <a:srcRect/>
          <a:stretch>
            <a:fillRect/>
          </a:stretch>
        </p:blipFill>
        <p:spPr bwMode="auto">
          <a:xfrm>
            <a:off x="1447800" y="1447800"/>
            <a:ext cx="6105525" cy="4887913"/>
          </a:xfrm>
          <a:prstGeom prst="rect">
            <a:avLst/>
          </a:prstGeom>
          <a:noFill/>
          <a:ln w="9525">
            <a:noFill/>
            <a:miter lim="800000"/>
            <a:headEnd/>
            <a:tailEnd/>
          </a:ln>
          <a:effectLst/>
        </p:spPr>
      </p:pic>
      <p:sp>
        <p:nvSpPr>
          <p:cNvPr id="5" name="Text Box 4"/>
          <p:cNvSpPr txBox="1">
            <a:spLocks noChangeArrowheads="1"/>
          </p:cNvSpPr>
          <p:nvPr/>
        </p:nvSpPr>
        <p:spPr bwMode="auto">
          <a:xfrm>
            <a:off x="457200" y="838200"/>
            <a:ext cx="8375819" cy="369332"/>
          </a:xfrm>
          <a:prstGeom prst="rect">
            <a:avLst/>
          </a:prstGeom>
          <a:noFill/>
          <a:ln w="9525">
            <a:noFill/>
            <a:miter lim="800000"/>
            <a:headEnd/>
            <a:tailEnd/>
          </a:ln>
          <a:effectLst/>
        </p:spPr>
        <p:txBody>
          <a:bodyPr wrap="none">
            <a:spAutoFit/>
          </a:bodyPr>
          <a:lstStyle/>
          <a:p>
            <a:r>
              <a:rPr lang="en-US" b="1" baseline="0" dirty="0" smtClean="0"/>
              <a:t>Calculate the value of signal rate for each</a:t>
            </a:r>
            <a:r>
              <a:rPr lang="en-US" b="1" dirty="0" smtClean="0"/>
              <a:t> of the cases if data rate is 1 Mbps and c= 1/2</a:t>
            </a:r>
            <a:endParaRPr lang="en-US" b="1" baseline="0" dirty="0"/>
          </a:p>
        </p:txBody>
      </p:sp>
      <p:sp>
        <p:nvSpPr>
          <p:cNvPr id="8" name="Rectangle 7"/>
          <p:cNvSpPr/>
          <p:nvPr/>
        </p:nvSpPr>
        <p:spPr>
          <a:xfrm>
            <a:off x="1447800" y="1447800"/>
            <a:ext cx="6096000" cy="4876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0" name="Picture 2"/>
          <p:cNvPicPr>
            <a:picLocks noChangeAspect="1" noChangeArrowheads="1"/>
          </p:cNvPicPr>
          <p:nvPr/>
        </p:nvPicPr>
        <p:blipFill>
          <a:blip r:embed="rId3"/>
          <a:srcRect/>
          <a:stretch>
            <a:fillRect/>
          </a:stretch>
        </p:blipFill>
        <p:spPr bwMode="auto">
          <a:xfrm>
            <a:off x="1524000" y="1600200"/>
            <a:ext cx="5943600" cy="2443162"/>
          </a:xfrm>
          <a:prstGeom prst="rect">
            <a:avLst/>
          </a:prstGeom>
          <a:noFill/>
          <a:ln w="9525" cap="flat" cmpd="sng">
            <a:noFill/>
            <a:prstDash val="solid"/>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4.</a:t>
            </a:r>
            <a:fld id="{8E6DC520-9F9E-41B1-BFA3-90BFBB7451D3}" type="slidenum">
              <a:rPr lang="en-US"/>
              <a:pPr/>
              <a:t>13</a:t>
            </a:fld>
            <a:endParaRPr lang="en-US"/>
          </a:p>
        </p:txBody>
      </p:sp>
      <p:sp>
        <p:nvSpPr>
          <p:cNvPr id="89600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89600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89600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89600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89600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89600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89600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896009"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896010" name="Line 10"/>
          <p:cNvSpPr>
            <a:spLocks noChangeShapeType="1"/>
          </p:cNvSpPr>
          <p:nvPr/>
        </p:nvSpPr>
        <p:spPr bwMode="auto">
          <a:xfrm>
            <a:off x="458788" y="4419600"/>
            <a:ext cx="8153400" cy="0"/>
          </a:xfrm>
          <a:prstGeom prst="line">
            <a:avLst/>
          </a:prstGeom>
          <a:noFill/>
          <a:ln w="76200">
            <a:solidFill>
              <a:srgbClr val="009900"/>
            </a:solidFill>
            <a:round/>
            <a:headEnd/>
            <a:tailEnd/>
          </a:ln>
          <a:effectLst/>
        </p:spPr>
        <p:txBody>
          <a:bodyPr/>
          <a:lstStyle/>
          <a:p>
            <a:endParaRPr lang="en-US"/>
          </a:p>
        </p:txBody>
      </p:sp>
      <p:sp>
        <p:nvSpPr>
          <p:cNvPr id="896011"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a:effectLst/>
        </p:spPr>
        <p:txBody>
          <a:bodyPr>
            <a:spAutoFit/>
          </a:bodyPr>
          <a:lstStyle/>
          <a:p>
            <a:pPr algn="ctr"/>
            <a:r>
              <a:rPr lang="en-US" sz="3200" b="1" baseline="0">
                <a:latin typeface="Arial" charset="0"/>
              </a:rPr>
              <a:t>Although the actual bandwidth of a digital signal is infinite, the effective bandwidth is finite.</a:t>
            </a:r>
          </a:p>
        </p:txBody>
      </p:sp>
      <p:grpSp>
        <p:nvGrpSpPr>
          <p:cNvPr id="2" name="Group 12"/>
          <p:cNvGrpSpPr>
            <a:grpSpLocks/>
          </p:cNvGrpSpPr>
          <p:nvPr/>
        </p:nvGrpSpPr>
        <p:grpSpPr bwMode="auto">
          <a:xfrm>
            <a:off x="457200" y="1981200"/>
            <a:ext cx="1143000" cy="566738"/>
            <a:chOff x="1200" y="1248"/>
            <a:chExt cx="720" cy="357"/>
          </a:xfrm>
        </p:grpSpPr>
        <p:pic>
          <p:nvPicPr>
            <p:cNvPr id="896013"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896014"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b="1" i="1" baseline="0">
                  <a:solidFill>
                    <a:schemeClr val="hlink"/>
                  </a:solidFill>
                </a:rPr>
                <a:t>Note</a:t>
              </a:r>
              <a:endParaRPr lang="en-US"/>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4.</a:t>
            </a:r>
            <a:fld id="{F21BA778-FAAD-4CEE-914F-60AB500184F3}" type="slidenum">
              <a:rPr lang="en-US"/>
              <a:pPr/>
              <a:t>14</a:t>
            </a:fld>
            <a:endParaRPr lang="en-US"/>
          </a:p>
        </p:txBody>
      </p:sp>
      <p:sp>
        <p:nvSpPr>
          <p:cNvPr id="1009666" name="Rectangle 2"/>
          <p:cNvSpPr>
            <a:spLocks noGrp="1" noChangeArrowheads="1"/>
          </p:cNvSpPr>
          <p:nvPr>
            <p:ph type="title"/>
          </p:nvPr>
        </p:nvSpPr>
        <p:spPr bwMode="auto">
          <a:xfrm>
            <a:off x="381000" y="609600"/>
            <a:ext cx="8382000" cy="1219200"/>
          </a:xfrm>
          <a:noFill/>
          <a:ln>
            <a:miter lim="800000"/>
            <a:headEnd/>
            <a:tailEnd/>
          </a:ln>
        </p:spPr>
        <p:txBody>
          <a:bodyPr vert="horz" wrap="square" lIns="91440" tIns="45720" rIns="91440" bIns="45720" numCol="1" anchor="t" anchorCtr="0" compatLnSpc="1">
            <a:prstTxWarp prst="textNoShape">
              <a:avLst/>
            </a:prstTxWarp>
          </a:bodyPr>
          <a:lstStyle/>
          <a:p>
            <a:r>
              <a:rPr lang="en-US" sz="3600" b="1" u="sng" dirty="0">
                <a:solidFill>
                  <a:srgbClr val="FF0000"/>
                </a:solidFill>
              </a:rPr>
              <a:t>Considerations for choosing a good signal element referred to as line encoding</a:t>
            </a:r>
            <a:endParaRPr lang="en-US" b="1" u="sng" dirty="0">
              <a:solidFill>
                <a:srgbClr val="FF0000"/>
              </a:solidFill>
            </a:endParaRPr>
          </a:p>
        </p:txBody>
      </p:sp>
      <p:sp>
        <p:nvSpPr>
          <p:cNvPr id="1009667" name="Rectangle 3"/>
          <p:cNvSpPr>
            <a:spLocks noGrp="1" noChangeArrowheads="1"/>
          </p:cNvSpPr>
          <p:nvPr>
            <p:ph type="body" idx="1"/>
          </p:nvPr>
        </p:nvSpPr>
        <p:spPr bwMode="auto">
          <a:xfrm>
            <a:off x="533400" y="1905000"/>
            <a:ext cx="7924800" cy="4572000"/>
          </a:xfrm>
          <a:noFill/>
          <a:ln>
            <a:miter lim="800000"/>
            <a:headEnd/>
            <a:tailEnd/>
          </a:ln>
        </p:spPr>
        <p:txBody>
          <a:bodyPr vert="horz" wrap="square" lIns="91440" tIns="45720" rIns="91440" bIns="45720" numCol="1" anchor="t" anchorCtr="0" compatLnSpc="1">
            <a:prstTxWarp prst="textNoShape">
              <a:avLst/>
            </a:prstTxWarp>
            <a:normAutofit/>
          </a:bodyPr>
          <a:lstStyle/>
          <a:p>
            <a:pPr algn="just">
              <a:lnSpc>
                <a:spcPct val="90000"/>
              </a:lnSpc>
            </a:pPr>
            <a:r>
              <a:rPr lang="en-US" sz="2400" dirty="0">
                <a:solidFill>
                  <a:schemeClr val="hlink"/>
                </a:solidFill>
              </a:rPr>
              <a:t>Baseline wandering</a:t>
            </a:r>
            <a:r>
              <a:rPr lang="en-US" sz="2400" dirty="0"/>
              <a:t> - a receiver will evaluate the average power of the received signal (called the baseline) and use that to determine the value of the incoming data elements. If the incoming signal does not vary over a long period of time, the baseline will drift and thus cause errors in detection of incoming data elements. </a:t>
            </a:r>
            <a:r>
              <a:rPr lang="en-US" sz="2400" u="sng" dirty="0" smtClean="0">
                <a:solidFill>
                  <a:srgbClr val="FF0000"/>
                </a:solidFill>
              </a:rPr>
              <a:t>A </a:t>
            </a:r>
            <a:r>
              <a:rPr lang="en-US" sz="2400" u="sng" dirty="0">
                <a:solidFill>
                  <a:srgbClr val="FF0000"/>
                </a:solidFill>
              </a:rPr>
              <a:t>good line encoding scheme will </a:t>
            </a:r>
            <a:r>
              <a:rPr lang="en-US" sz="2400" u="sng" dirty="0" smtClean="0">
                <a:solidFill>
                  <a:srgbClr val="FF0000"/>
                </a:solidFill>
              </a:rPr>
              <a:t>prevent </a:t>
            </a:r>
            <a:r>
              <a:rPr lang="en-US" sz="2400" u="sng" dirty="0">
                <a:solidFill>
                  <a:srgbClr val="FF0000"/>
                </a:solidFill>
              </a:rPr>
              <a:t>long runs of fixed amplitude</a:t>
            </a:r>
            <a:r>
              <a:rPr lang="en-US" sz="2400" dirty="0" smtClean="0"/>
              <a:t>.</a:t>
            </a:r>
          </a:p>
          <a:p>
            <a:pPr algn="just"/>
            <a:r>
              <a:rPr lang="en-US" sz="2400" dirty="0" smtClean="0">
                <a:solidFill>
                  <a:schemeClr val="hlink"/>
                </a:solidFill>
              </a:rPr>
              <a:t>DC components</a:t>
            </a:r>
            <a:r>
              <a:rPr lang="en-US" sz="2400" dirty="0" smtClean="0"/>
              <a:t> - when the voltage level remains constant for long periods of time, there is an increase in the low frequencies of the signal. Most channels are bandpass and may not support the low frequencies</a:t>
            </a:r>
            <a:r>
              <a:rPr lang="en-US" sz="2400" dirty="0" smtClean="0"/>
              <a:t>. </a:t>
            </a:r>
            <a:r>
              <a:rPr lang="en-US" sz="2400" u="sng" dirty="0" smtClean="0">
                <a:solidFill>
                  <a:srgbClr val="FF0000"/>
                </a:solidFill>
              </a:rPr>
              <a:t>This </a:t>
            </a:r>
            <a:r>
              <a:rPr lang="en-US" sz="2400" u="sng" dirty="0" smtClean="0">
                <a:solidFill>
                  <a:srgbClr val="FF0000"/>
                </a:solidFill>
              </a:rPr>
              <a:t>will require the removal of the dc component of a transmitted signal</a:t>
            </a:r>
            <a:r>
              <a:rPr lang="en-US" sz="2400" dirty="0" smtClean="0"/>
              <a:t>.</a:t>
            </a:r>
          </a:p>
          <a:p>
            <a:pPr algn="just">
              <a:lnSpc>
                <a:spcPct val="90000"/>
              </a:lnSpc>
            </a:pPr>
            <a:endParaRPr lang="en-US" sz="2400" dirty="0" smtClean="0"/>
          </a:p>
          <a:p>
            <a:pPr algn="just">
              <a:lnSpc>
                <a:spcPct val="90000"/>
              </a:lnSpc>
            </a:pP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4.</a:t>
            </a:r>
            <a:fld id="{1427A19A-61D9-4E2D-9282-EB64D6A44108}" type="slidenum">
              <a:rPr lang="en-US"/>
              <a:pPr/>
              <a:t>15</a:t>
            </a:fld>
            <a:endParaRPr lang="en-US"/>
          </a:p>
        </p:txBody>
      </p:sp>
      <p:sp>
        <p:nvSpPr>
          <p:cNvPr id="1011714" name="Rectangle 2"/>
          <p:cNvSpPr>
            <a:spLocks noGrp="1" noChangeArrowheads="1"/>
          </p:cNvSpPr>
          <p:nvPr>
            <p:ph type="title"/>
          </p:nvPr>
        </p:nvSpPr>
        <p:spPr bwMode="auto">
          <a:xfrm>
            <a:off x="685800" y="609600"/>
            <a:ext cx="7772400" cy="838200"/>
          </a:xfrm>
          <a:noFill/>
          <a:ln>
            <a:miter lim="800000"/>
            <a:headEnd/>
            <a:tailEnd/>
          </a:ln>
        </p:spPr>
        <p:txBody>
          <a:bodyPr vert="horz" wrap="square" lIns="91440" tIns="45720" rIns="91440" bIns="45720" numCol="1" anchor="t" anchorCtr="0" compatLnSpc="1">
            <a:prstTxWarp prst="textNoShape">
              <a:avLst/>
            </a:prstTxWarp>
          </a:bodyPr>
          <a:lstStyle/>
          <a:p>
            <a:r>
              <a:rPr lang="en-US" b="1" u="sng" dirty="0">
                <a:solidFill>
                  <a:srgbClr val="FF0000"/>
                </a:solidFill>
              </a:rPr>
              <a:t>Line encoding C/Cs</a:t>
            </a:r>
          </a:p>
        </p:txBody>
      </p:sp>
      <p:sp>
        <p:nvSpPr>
          <p:cNvPr id="1011715" name="Rectangle 3"/>
          <p:cNvSpPr>
            <a:spLocks noGrp="1" noChangeArrowheads="1"/>
          </p:cNvSpPr>
          <p:nvPr>
            <p:ph type="body" idx="1"/>
          </p:nvPr>
        </p:nvSpPr>
        <p:spPr bwMode="auto">
          <a:xfrm>
            <a:off x="685800" y="1371600"/>
            <a:ext cx="7772400" cy="4724400"/>
          </a:xfrm>
          <a:noFill/>
          <a:ln>
            <a:miter lim="800000"/>
            <a:headEnd/>
            <a:tailEnd/>
          </a:ln>
        </p:spPr>
        <p:txBody>
          <a:bodyPr vert="horz" wrap="square" lIns="91440" tIns="45720" rIns="91440" bIns="45720" numCol="1" anchor="t" anchorCtr="0" compatLnSpc="1">
            <a:prstTxWarp prst="textNoShape">
              <a:avLst/>
            </a:prstTxWarp>
            <a:normAutofit/>
          </a:bodyPr>
          <a:lstStyle/>
          <a:p>
            <a:pPr algn="just"/>
            <a:r>
              <a:rPr lang="en-US" sz="2400" dirty="0">
                <a:solidFill>
                  <a:schemeClr val="hlink"/>
                </a:solidFill>
              </a:rPr>
              <a:t>Self synchronization</a:t>
            </a:r>
            <a:r>
              <a:rPr lang="en-US" sz="2400" dirty="0"/>
              <a:t> - the clocks at the sender and the receiver must have the same bit interval. </a:t>
            </a:r>
            <a:r>
              <a:rPr lang="en-US" sz="2400" dirty="0" smtClean="0">
                <a:solidFill>
                  <a:srgbClr val="FF0000"/>
                </a:solidFill>
              </a:rPr>
              <a:t>If </a:t>
            </a:r>
            <a:r>
              <a:rPr lang="en-US" sz="2400" dirty="0">
                <a:solidFill>
                  <a:srgbClr val="FF0000"/>
                </a:solidFill>
              </a:rPr>
              <a:t>the receiver clock is faster or slower it will misinterpret the incoming bit stream.</a:t>
            </a:r>
          </a:p>
        </p:txBody>
      </p:sp>
      <p:pic>
        <p:nvPicPr>
          <p:cNvPr id="5" name="Picture 6"/>
          <p:cNvPicPr>
            <a:picLocks noChangeAspect="1" noChangeArrowheads="1"/>
          </p:cNvPicPr>
          <p:nvPr/>
        </p:nvPicPr>
        <p:blipFill>
          <a:blip r:embed="rId3"/>
          <a:srcRect/>
          <a:stretch>
            <a:fillRect/>
          </a:stretch>
        </p:blipFill>
        <p:spPr bwMode="auto">
          <a:xfrm>
            <a:off x="2590800" y="2590800"/>
            <a:ext cx="6094412" cy="3928159"/>
          </a:xfrm>
          <a:prstGeom prst="rect">
            <a:avLst/>
          </a:prstGeom>
          <a:noFill/>
          <a:ln w="9525">
            <a:noFill/>
            <a:miter lim="800000"/>
            <a:headEnd/>
            <a:tailEnd/>
          </a:ln>
          <a:effectLst/>
        </p:spPr>
      </p:pic>
      <p:sp>
        <p:nvSpPr>
          <p:cNvPr id="6" name="Text Box 4"/>
          <p:cNvSpPr txBox="1">
            <a:spLocks noChangeArrowheads="1"/>
          </p:cNvSpPr>
          <p:nvPr/>
        </p:nvSpPr>
        <p:spPr bwMode="auto">
          <a:xfrm>
            <a:off x="5486400" y="6324600"/>
            <a:ext cx="3218958" cy="369332"/>
          </a:xfrm>
          <a:prstGeom prst="rect">
            <a:avLst/>
          </a:prstGeom>
          <a:noFill/>
          <a:ln w="9525">
            <a:noFill/>
            <a:miter lim="800000"/>
            <a:headEnd/>
            <a:tailEnd/>
          </a:ln>
          <a:effectLst/>
        </p:spPr>
        <p:txBody>
          <a:bodyPr wrap="none">
            <a:spAutoFit/>
          </a:bodyPr>
          <a:lstStyle/>
          <a:p>
            <a:r>
              <a:rPr lang="en-US" b="1" baseline="0" dirty="0" smtClean="0"/>
              <a:t>Effect </a:t>
            </a:r>
            <a:r>
              <a:rPr lang="en-US" b="1" baseline="0" dirty="0"/>
              <a:t>of lack of synchronization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4.</a:t>
            </a:r>
            <a:fld id="{B5D37148-3EBA-4B59-B619-9F1174583D4B}" type="slidenum">
              <a:rPr lang="en-US"/>
              <a:pPr/>
              <a:t>16</a:t>
            </a:fld>
            <a:endParaRPr lang="en-US"/>
          </a:p>
        </p:txBody>
      </p:sp>
      <p:sp>
        <p:nvSpPr>
          <p:cNvPr id="91545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545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546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546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546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546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546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5465" name="Rectangle 9"/>
          <p:cNvSpPr>
            <a:spLocks noChangeArrowheads="1"/>
          </p:cNvSpPr>
          <p:nvPr/>
        </p:nvSpPr>
        <p:spPr bwMode="auto">
          <a:xfrm>
            <a:off x="228600" y="914400"/>
            <a:ext cx="8686800" cy="1800225"/>
          </a:xfrm>
          <a:prstGeom prst="rect">
            <a:avLst/>
          </a:prstGeom>
          <a:noFill/>
          <a:ln w="9525">
            <a:noFill/>
            <a:miter lim="800000"/>
            <a:headEnd/>
            <a:tailEnd/>
          </a:ln>
          <a:effectLst/>
        </p:spPr>
        <p:txBody>
          <a:bodyPr>
            <a:spAutoFit/>
          </a:bodyPr>
          <a:lstStyle/>
          <a:p>
            <a:pPr algn="just"/>
            <a:r>
              <a:rPr lang="en-US" sz="2800" b="1" i="1" baseline="0"/>
              <a:t>In a digital transmission, the receiver clock is 0.1 percent faster than the sender clock. How many extra bits per second does the receiver receive if the data rate is </a:t>
            </a:r>
            <a:br>
              <a:rPr lang="en-US" sz="2800" b="1" i="1" baseline="0"/>
            </a:br>
            <a:r>
              <a:rPr lang="en-US" sz="2800" b="1" i="1" baseline="0"/>
              <a:t>1 kbps? How many if the data rate is 1 Mbps?</a:t>
            </a:r>
          </a:p>
        </p:txBody>
      </p:sp>
      <p:sp>
        <p:nvSpPr>
          <p:cNvPr id="915466" name="Rectangle 10"/>
          <p:cNvSpPr>
            <a:spLocks noChangeArrowheads="1"/>
          </p:cNvSpPr>
          <p:nvPr/>
        </p:nvSpPr>
        <p:spPr bwMode="auto">
          <a:xfrm>
            <a:off x="228600" y="2743200"/>
            <a:ext cx="8686800" cy="1373188"/>
          </a:xfrm>
          <a:prstGeom prst="rect">
            <a:avLst/>
          </a:prstGeom>
          <a:noFill/>
          <a:ln w="9525">
            <a:noFill/>
            <a:miter lim="800000"/>
            <a:headEnd/>
            <a:tailEnd/>
          </a:ln>
          <a:effectLst/>
        </p:spPr>
        <p:txBody>
          <a:bodyPr>
            <a:spAutoFit/>
          </a:bodyPr>
          <a:lstStyle/>
          <a:p>
            <a:pPr algn="just"/>
            <a:r>
              <a:rPr lang="en-US" sz="2800" b="1" i="1" baseline="0">
                <a:solidFill>
                  <a:schemeClr val="hlink"/>
                </a:solidFill>
              </a:rPr>
              <a:t>Solution</a:t>
            </a:r>
          </a:p>
          <a:p>
            <a:pPr algn="just"/>
            <a:r>
              <a:rPr lang="en-US" sz="2800" b="1" i="1" baseline="0">
                <a:latin typeface="Times" pitchFamily="1" charset="0"/>
              </a:rPr>
              <a:t>At 1 kbps, the receiver receives 1001 bps instead of 1000 bps.</a:t>
            </a:r>
          </a:p>
        </p:txBody>
      </p:sp>
      <p:sp>
        <p:nvSpPr>
          <p:cNvPr id="915467" name="Text Box 11"/>
          <p:cNvSpPr txBox="1">
            <a:spLocks noChangeArrowheads="1"/>
          </p:cNvSpPr>
          <p:nvPr/>
        </p:nvSpPr>
        <p:spPr bwMode="auto">
          <a:xfrm>
            <a:off x="1143000" y="0"/>
            <a:ext cx="1933350" cy="584775"/>
          </a:xfrm>
          <a:prstGeom prst="rect">
            <a:avLst/>
          </a:prstGeom>
          <a:noFill/>
          <a:ln w="9525">
            <a:noFill/>
            <a:miter lim="800000"/>
            <a:headEnd/>
            <a:tailEnd/>
          </a:ln>
          <a:effectLst/>
        </p:spPr>
        <p:txBody>
          <a:bodyPr wrap="none">
            <a:spAutoFit/>
          </a:bodyPr>
          <a:lstStyle/>
          <a:p>
            <a:r>
              <a:rPr lang="en-US" sz="3200" b="1" baseline="0" dirty="0">
                <a:solidFill>
                  <a:schemeClr val="hlink"/>
                </a:solidFill>
              </a:rPr>
              <a:t>Example </a:t>
            </a:r>
            <a:r>
              <a:rPr lang="en-US" sz="3200" b="1" baseline="0" dirty="0" smtClean="0">
                <a:solidFill>
                  <a:schemeClr val="hlink"/>
                </a:solidFill>
              </a:rPr>
              <a:t>2</a:t>
            </a:r>
            <a:endParaRPr lang="en-US" sz="3200" b="1" baseline="0" dirty="0">
              <a:solidFill>
                <a:schemeClr val="hlink"/>
              </a:solidFill>
            </a:endParaRPr>
          </a:p>
        </p:txBody>
      </p:sp>
      <p:pic>
        <p:nvPicPr>
          <p:cNvPr id="915469" name="Picture 13"/>
          <p:cNvPicPr>
            <a:picLocks noChangeAspect="1" noChangeArrowheads="1"/>
          </p:cNvPicPr>
          <p:nvPr/>
        </p:nvPicPr>
        <p:blipFill>
          <a:blip r:embed="rId3"/>
          <a:srcRect/>
          <a:stretch>
            <a:fillRect/>
          </a:stretch>
        </p:blipFill>
        <p:spPr bwMode="auto">
          <a:xfrm>
            <a:off x="1300163" y="4083050"/>
            <a:ext cx="6542087" cy="341313"/>
          </a:xfrm>
          <a:prstGeom prst="rect">
            <a:avLst/>
          </a:prstGeom>
          <a:noFill/>
          <a:ln w="57150" cmpd="thickThin">
            <a:solidFill>
              <a:schemeClr val="folHlink"/>
            </a:solidFill>
            <a:miter lim="800000"/>
            <a:headEnd/>
            <a:tailEnd/>
          </a:ln>
          <a:effectLst/>
        </p:spPr>
      </p:pic>
      <p:sp>
        <p:nvSpPr>
          <p:cNvPr id="915470" name="Rectangle 14"/>
          <p:cNvSpPr>
            <a:spLocks noChangeArrowheads="1"/>
          </p:cNvSpPr>
          <p:nvPr/>
        </p:nvSpPr>
        <p:spPr bwMode="auto">
          <a:xfrm>
            <a:off x="304800" y="4692650"/>
            <a:ext cx="8686800" cy="946150"/>
          </a:xfrm>
          <a:prstGeom prst="rect">
            <a:avLst/>
          </a:prstGeom>
          <a:noFill/>
          <a:ln w="9525">
            <a:noFill/>
            <a:miter lim="800000"/>
            <a:headEnd/>
            <a:tailEnd/>
          </a:ln>
          <a:effectLst/>
        </p:spPr>
        <p:txBody>
          <a:bodyPr>
            <a:spAutoFit/>
          </a:bodyPr>
          <a:lstStyle/>
          <a:p>
            <a:pPr algn="just"/>
            <a:r>
              <a:rPr lang="en-US" sz="2800" b="1" i="1" baseline="0"/>
              <a:t>At 1 Mbps, the receiver receives 1,001,000 bps instead of 1,000,000 bps.</a:t>
            </a:r>
          </a:p>
        </p:txBody>
      </p:sp>
      <p:pic>
        <p:nvPicPr>
          <p:cNvPr id="915472" name="Picture 16"/>
          <p:cNvPicPr>
            <a:picLocks noChangeAspect="1" noChangeArrowheads="1"/>
          </p:cNvPicPr>
          <p:nvPr/>
        </p:nvPicPr>
        <p:blipFill>
          <a:blip r:embed="rId4"/>
          <a:srcRect/>
          <a:stretch>
            <a:fillRect/>
          </a:stretch>
        </p:blipFill>
        <p:spPr bwMode="auto">
          <a:xfrm>
            <a:off x="579438" y="5865813"/>
            <a:ext cx="7983537" cy="306387"/>
          </a:xfrm>
          <a:prstGeom prst="rect">
            <a:avLst/>
          </a:prstGeom>
          <a:noFill/>
          <a:ln w="57150" cmpd="thickThin">
            <a:solidFill>
              <a:schemeClr val="folHlink"/>
            </a:solid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4.</a:t>
            </a:r>
            <a:fld id="{E9C63AB2-ADC7-45AD-81CE-AFF2641B8D26}" type="slidenum">
              <a:rPr lang="en-US"/>
              <a:pPr/>
              <a:t>17</a:t>
            </a:fld>
            <a:endParaRPr lang="en-US"/>
          </a:p>
        </p:txBody>
      </p:sp>
      <p:sp>
        <p:nvSpPr>
          <p:cNvPr id="1012738" name="Rectangle 2"/>
          <p:cNvSpPr>
            <a:spLocks noGrp="1" noChangeArrowheads="1"/>
          </p:cNvSpPr>
          <p:nvPr>
            <p:ph type="title"/>
          </p:nvPr>
        </p:nvSpPr>
        <p:spPr bwMode="auto">
          <a:xfrm>
            <a:off x="685800" y="609600"/>
            <a:ext cx="7772400" cy="762000"/>
          </a:xfrm>
          <a:noFill/>
          <a:ln>
            <a:miter lim="800000"/>
            <a:headEnd/>
            <a:tailEnd/>
          </a:ln>
        </p:spPr>
        <p:txBody>
          <a:bodyPr vert="horz" wrap="square" lIns="91440" tIns="45720" rIns="91440" bIns="45720" numCol="1" anchor="t" anchorCtr="0" compatLnSpc="1">
            <a:prstTxWarp prst="textNoShape">
              <a:avLst/>
            </a:prstTxWarp>
          </a:bodyPr>
          <a:lstStyle/>
          <a:p>
            <a:r>
              <a:rPr lang="en-US" b="1" u="sng" dirty="0">
                <a:solidFill>
                  <a:srgbClr val="FF0000"/>
                </a:solidFill>
              </a:rPr>
              <a:t>Line encoding C/Cs</a:t>
            </a:r>
          </a:p>
        </p:txBody>
      </p:sp>
      <p:sp>
        <p:nvSpPr>
          <p:cNvPr id="1012739" name="Rectangle 3"/>
          <p:cNvSpPr>
            <a:spLocks noGrp="1" noChangeArrowheads="1"/>
          </p:cNvSpPr>
          <p:nvPr>
            <p:ph type="body" idx="1"/>
          </p:nvPr>
        </p:nvSpPr>
        <p:spPr bwMode="auto">
          <a:xfrm>
            <a:off x="685800" y="1600200"/>
            <a:ext cx="7772400" cy="4800600"/>
          </a:xfrm>
          <a:noFill/>
          <a:ln>
            <a:miter lim="800000"/>
            <a:headEnd/>
            <a:tailEnd/>
          </a:ln>
        </p:spPr>
        <p:txBody>
          <a:bodyPr vert="horz" wrap="square" lIns="91440" tIns="45720" rIns="91440" bIns="45720" numCol="1" anchor="t" anchorCtr="0" compatLnSpc="1">
            <a:prstTxWarp prst="textNoShape">
              <a:avLst/>
            </a:prstTxWarp>
            <a:normAutofit lnSpcReduction="10000"/>
          </a:bodyPr>
          <a:lstStyle/>
          <a:p>
            <a:pPr algn="just"/>
            <a:r>
              <a:rPr lang="en-US" sz="2400" dirty="0">
                <a:solidFill>
                  <a:srgbClr val="002060"/>
                </a:solidFill>
              </a:rPr>
              <a:t>Error detection </a:t>
            </a:r>
            <a:r>
              <a:rPr lang="en-US" sz="2400" dirty="0"/>
              <a:t>- errors occur during transmission due to line impairments</a:t>
            </a:r>
            <a:r>
              <a:rPr lang="en-US" sz="2400" dirty="0" smtClean="0"/>
              <a:t>. Some </a:t>
            </a:r>
            <a:r>
              <a:rPr lang="en-US" sz="2400" dirty="0"/>
              <a:t>codes are constructed such that when an error occurs it can be detected. </a:t>
            </a:r>
            <a:r>
              <a:rPr lang="en-US" sz="2400" dirty="0">
                <a:solidFill>
                  <a:srgbClr val="FF0000"/>
                </a:solidFill>
              </a:rPr>
              <a:t>For example: a particular signal transition is not part of the code. When it occurs, the receiver will know that a symbol error has occurred</a:t>
            </a:r>
            <a:r>
              <a:rPr lang="en-US" sz="2400" dirty="0" smtClean="0">
                <a:solidFill>
                  <a:srgbClr val="FF0000"/>
                </a:solidFill>
              </a:rPr>
              <a:t>.</a:t>
            </a:r>
          </a:p>
          <a:p>
            <a:pPr algn="just"/>
            <a:r>
              <a:rPr lang="en-US" sz="2400" dirty="0" smtClean="0">
                <a:solidFill>
                  <a:srgbClr val="002060"/>
                </a:solidFill>
              </a:rPr>
              <a:t>Noise and interference</a:t>
            </a:r>
            <a:r>
              <a:rPr lang="en-US" sz="2400" dirty="0" smtClean="0"/>
              <a:t> - there are line encoding techniques that make the transmitted signal </a:t>
            </a:r>
            <a:r>
              <a:rPr lang="en-US" sz="2400" u="sng" dirty="0" smtClean="0">
                <a:solidFill>
                  <a:srgbClr val="FF0000"/>
                </a:solidFill>
              </a:rPr>
              <a:t>“immune</a:t>
            </a:r>
            <a:r>
              <a:rPr lang="en-US" sz="2400" dirty="0" smtClean="0"/>
              <a:t>” to noise and interference</a:t>
            </a:r>
            <a:r>
              <a:rPr lang="en-US" sz="2400" dirty="0" smtClean="0"/>
              <a:t>. </a:t>
            </a:r>
            <a:r>
              <a:rPr lang="en-US" sz="2400" dirty="0" smtClean="0">
                <a:solidFill>
                  <a:srgbClr val="FF0000"/>
                </a:solidFill>
              </a:rPr>
              <a:t>This </a:t>
            </a:r>
            <a:r>
              <a:rPr lang="en-US" sz="2400" dirty="0" smtClean="0">
                <a:solidFill>
                  <a:srgbClr val="FF0000"/>
                </a:solidFill>
              </a:rPr>
              <a:t>means that the signal cannot be corrupted, it is stronger than error detection</a:t>
            </a:r>
            <a:r>
              <a:rPr lang="en-US" sz="2400" dirty="0" smtClean="0"/>
              <a:t>.</a:t>
            </a:r>
          </a:p>
          <a:p>
            <a:pPr algn="just"/>
            <a:r>
              <a:rPr lang="en-US" sz="2400" dirty="0" smtClean="0"/>
              <a:t>Complexity - the more </a:t>
            </a:r>
            <a:r>
              <a:rPr lang="en-US" sz="2400" dirty="0" smtClean="0">
                <a:solidFill>
                  <a:srgbClr val="FF0000"/>
                </a:solidFill>
              </a:rPr>
              <a:t>robust and resilient </a:t>
            </a:r>
            <a:r>
              <a:rPr lang="en-US" sz="2400" dirty="0" smtClean="0"/>
              <a:t>the code, the more complex it is to implement and the price is often paid in baud rate or required bandwidth.</a:t>
            </a:r>
          </a:p>
          <a:p>
            <a:pPr algn="just"/>
            <a:endParaRPr lang="en-US" sz="2400" dirty="0" smtClean="0"/>
          </a:p>
          <a:p>
            <a:pPr algn="just"/>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27840F2B-491A-4F93-A7BF-9384627CD06E}" type="slidenum">
              <a:rPr lang="en-US"/>
              <a:pPr/>
              <a:t>18</a:t>
            </a:fld>
            <a:endParaRPr lang="en-US"/>
          </a:p>
        </p:txBody>
      </p:sp>
      <p:sp>
        <p:nvSpPr>
          <p:cNvPr id="863234"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323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3236" name="Text Box 4"/>
          <p:cNvSpPr txBox="1">
            <a:spLocks noChangeArrowheads="1"/>
          </p:cNvSpPr>
          <p:nvPr/>
        </p:nvSpPr>
        <p:spPr bwMode="auto">
          <a:xfrm>
            <a:off x="304800" y="762000"/>
            <a:ext cx="3844925"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4.4  </a:t>
            </a:r>
            <a:r>
              <a:rPr lang="en-US" b="1" i="1" baseline="0"/>
              <a:t>Line coding schemes</a:t>
            </a:r>
          </a:p>
        </p:txBody>
      </p:sp>
      <p:sp>
        <p:nvSpPr>
          <p:cNvPr id="86323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3238" name="Picture 6"/>
          <p:cNvPicPr>
            <a:picLocks noChangeAspect="1" noChangeArrowheads="1"/>
          </p:cNvPicPr>
          <p:nvPr/>
        </p:nvPicPr>
        <p:blipFill>
          <a:blip r:embed="rId3"/>
          <a:srcRect/>
          <a:stretch>
            <a:fillRect/>
          </a:stretch>
        </p:blipFill>
        <p:spPr bwMode="auto">
          <a:xfrm>
            <a:off x="914400" y="1882775"/>
            <a:ext cx="7642225" cy="3375025"/>
          </a:xfrm>
          <a:prstGeom prst="rect">
            <a:avLst/>
          </a:prstGeom>
          <a:noFill/>
          <a:ln w="9525">
            <a:noFill/>
            <a:miter lim="800000"/>
            <a:headEnd/>
            <a:tailEnd/>
          </a:ln>
          <a:effectLst/>
        </p:spPr>
      </p:pic>
      <p:sp>
        <p:nvSpPr>
          <p:cNvPr id="8" name="Rectangle 7"/>
          <p:cNvSpPr/>
          <p:nvPr/>
        </p:nvSpPr>
        <p:spPr>
          <a:xfrm>
            <a:off x="2819400" y="3200400"/>
            <a:ext cx="5486400" cy="26670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r>
              <a:rPr lang="en-US" dirty="0" smtClean="0">
                <a:solidFill>
                  <a:schemeClr val="tx1"/>
                </a:solidFill>
              </a:rPr>
              <a:t>Not part of Syllabus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4.</a:t>
            </a:r>
            <a:fld id="{CB586B4B-FC58-4EC2-ABD7-952A0A8E0C64}" type="slidenum">
              <a:rPr lang="en-US"/>
              <a:pPr/>
              <a:t>19</a:t>
            </a:fld>
            <a:endParaRPr lang="en-US"/>
          </a:p>
        </p:txBody>
      </p:sp>
      <p:sp>
        <p:nvSpPr>
          <p:cNvPr id="1015810" name="Rectangle 2"/>
          <p:cNvSpPr>
            <a:spLocks noGrp="1" noChangeArrowheads="1"/>
          </p:cNvSpPr>
          <p:nvPr>
            <p:ph type="title"/>
          </p:nvPr>
        </p:nvSpPr>
        <p:spPr bwMode="auto">
          <a:xfrm>
            <a:off x="685800" y="6096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b="1" u="sng" dirty="0" smtClean="0">
                <a:solidFill>
                  <a:srgbClr val="FF0000"/>
                </a:solidFill>
              </a:rPr>
              <a:t>Unipolar Line Coding Scheme</a:t>
            </a:r>
            <a:endParaRPr lang="en-US" b="1" u="sng" dirty="0">
              <a:solidFill>
                <a:srgbClr val="FF0000"/>
              </a:solidFill>
            </a:endParaRPr>
          </a:p>
        </p:txBody>
      </p:sp>
      <p:sp>
        <p:nvSpPr>
          <p:cNvPr id="1015811" name="Rectangle 3"/>
          <p:cNvSpPr>
            <a:spLocks noGrp="1" noChangeArrowheads="1"/>
          </p:cNvSpPr>
          <p:nvPr>
            <p:ph type="body" idx="1"/>
          </p:nvPr>
        </p:nvSpPr>
        <p:spPr bwMode="auto">
          <a:xfrm>
            <a:off x="685800" y="1981200"/>
            <a:ext cx="7772400" cy="4114800"/>
          </a:xfrm>
          <a:noFill/>
          <a:ln>
            <a:miter lim="800000"/>
            <a:headEnd/>
            <a:tailEnd/>
          </a:ln>
        </p:spPr>
        <p:txBody>
          <a:bodyPr vert="horz" wrap="square" lIns="91440" tIns="45720" rIns="91440" bIns="45720" numCol="1" anchor="t" anchorCtr="0" compatLnSpc="1">
            <a:prstTxWarp prst="textNoShape">
              <a:avLst/>
            </a:prstTxWarp>
            <a:normAutofit lnSpcReduction="10000"/>
          </a:bodyPr>
          <a:lstStyle/>
          <a:p>
            <a:pPr algn="just">
              <a:lnSpc>
                <a:spcPct val="90000"/>
              </a:lnSpc>
            </a:pPr>
            <a:r>
              <a:rPr lang="en-US" sz="2800" dirty="0"/>
              <a:t>All signal levels are on </a:t>
            </a:r>
            <a:r>
              <a:rPr lang="en-US" sz="2800" b="1" u="sng" dirty="0">
                <a:solidFill>
                  <a:srgbClr val="FF0000"/>
                </a:solidFill>
              </a:rPr>
              <a:t>one side of the time axis </a:t>
            </a:r>
            <a:r>
              <a:rPr lang="en-US" sz="2800" dirty="0"/>
              <a:t>- either above or below</a:t>
            </a:r>
          </a:p>
          <a:p>
            <a:pPr algn="just">
              <a:lnSpc>
                <a:spcPct val="90000"/>
              </a:lnSpc>
            </a:pPr>
            <a:r>
              <a:rPr lang="en-US" sz="2800" dirty="0"/>
              <a:t>NRZ - </a:t>
            </a:r>
            <a:r>
              <a:rPr lang="en-US" sz="2800" dirty="0">
                <a:solidFill>
                  <a:srgbClr val="FF0000"/>
                </a:solidFill>
              </a:rPr>
              <a:t>Non Return to Zero</a:t>
            </a:r>
            <a:r>
              <a:rPr lang="en-US" sz="2800" dirty="0"/>
              <a:t> scheme is an example of this code. The </a:t>
            </a:r>
            <a:r>
              <a:rPr lang="en-US" sz="2800" dirty="0">
                <a:solidFill>
                  <a:srgbClr val="FF0000"/>
                </a:solidFill>
              </a:rPr>
              <a:t>signal level does not return to zero during a symbol </a:t>
            </a:r>
            <a:r>
              <a:rPr lang="en-US" sz="2800" dirty="0" smtClean="0">
                <a:solidFill>
                  <a:srgbClr val="FF0000"/>
                </a:solidFill>
              </a:rPr>
              <a:t>transmission </a:t>
            </a:r>
            <a:r>
              <a:rPr lang="en-US" sz="2800" b="1" dirty="0" smtClean="0">
                <a:solidFill>
                  <a:srgbClr val="FF0000"/>
                </a:solidFill>
              </a:rPr>
              <a:t>(during bit duration)</a:t>
            </a:r>
            <a:r>
              <a:rPr lang="en-US" sz="2800" dirty="0" smtClean="0"/>
              <a:t>. </a:t>
            </a:r>
            <a:r>
              <a:rPr lang="en-US" sz="2800" b="1" u="sng" dirty="0" smtClean="0"/>
              <a:t>The signal will change level at the edge of the time interval and not in between</a:t>
            </a:r>
            <a:r>
              <a:rPr lang="en-US" sz="2800" dirty="0" smtClean="0"/>
              <a:t>.</a:t>
            </a:r>
            <a:endParaRPr lang="en-US" sz="2800" dirty="0"/>
          </a:p>
          <a:p>
            <a:pPr algn="just">
              <a:lnSpc>
                <a:spcPct val="90000"/>
              </a:lnSpc>
            </a:pPr>
            <a:r>
              <a:rPr lang="en-US" sz="2800" dirty="0"/>
              <a:t>Scheme is prone to baseline wandering and DC components. It has no synchronization or any error detection. </a:t>
            </a:r>
            <a:r>
              <a:rPr lang="en-US" sz="2800" b="1" u="sng" dirty="0"/>
              <a:t>It is simple but costly in power consumption.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r>
            <a:br>
              <a:rPr lang="en-US" dirty="0" smtClean="0"/>
            </a:br>
            <a:r>
              <a:rPr lang="en-US" b="1" dirty="0" smtClean="0"/>
              <a:t>Text and Reference Books</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algn="just">
              <a:buNone/>
            </a:pPr>
            <a:r>
              <a:rPr lang="en-US" sz="2400" dirty="0" smtClean="0">
                <a:solidFill>
                  <a:srgbClr val="FF0000"/>
                </a:solidFill>
              </a:rPr>
              <a:t>Text Books:</a:t>
            </a:r>
          </a:p>
          <a:p>
            <a:pPr marL="457200" indent="-457200" algn="just">
              <a:buFont typeface="+mj-lt"/>
              <a:buAutoNum type="arabicPeriod"/>
            </a:pPr>
            <a:r>
              <a:rPr lang="en-US" sz="2800" dirty="0" smtClean="0"/>
              <a:t>Fourouzan B. A. (2004), “Data Communication and Networking”, 4th Edition, McGraw-Hill.</a:t>
            </a:r>
          </a:p>
          <a:p>
            <a:pPr algn="just"/>
            <a:endParaRPr lang="en-US" sz="2400" dirty="0" smtClean="0"/>
          </a:p>
          <a:p>
            <a:pPr algn="just">
              <a:buNone/>
            </a:pPr>
            <a:r>
              <a:rPr lang="en-US" sz="2400" dirty="0" smtClean="0">
                <a:solidFill>
                  <a:srgbClr val="FF0000"/>
                </a:solidFill>
              </a:rPr>
              <a:t>References:</a:t>
            </a:r>
          </a:p>
          <a:p>
            <a:pPr marL="457200" indent="-457200" algn="just">
              <a:buFont typeface="+mj-lt"/>
              <a:buAutoNum type="arabicPeriod"/>
            </a:pPr>
            <a:r>
              <a:rPr lang="en-US" sz="2800" dirty="0" smtClean="0"/>
              <a:t>Kurose, J. F. and Ross K. W. (2005), “Computer Networking: A Top-Down Approach Featuring the Internet”, 3rd Edition, Addison-Wesley.</a:t>
            </a:r>
          </a:p>
          <a:p>
            <a:pPr marL="457200" indent="-457200" algn="just">
              <a:buFont typeface="+mj-lt"/>
              <a:buAutoNum type="arabicPeriod"/>
            </a:pPr>
            <a:r>
              <a:rPr lang="en-US" sz="2800" dirty="0" smtClean="0"/>
              <a:t>A. S. Tanenbaum (2006), “Computer Networks”, 2nd Edition, Prentice Hall India.</a:t>
            </a:r>
            <a:endParaRPr lang="en-US" sz="2800" dirty="0"/>
          </a:p>
        </p:txBody>
      </p:sp>
      <p:sp>
        <p:nvSpPr>
          <p:cNvPr id="5" name="Footer Placeholder 5"/>
          <p:cNvSpPr>
            <a:spLocks noGrp="1"/>
          </p:cNvSpPr>
          <p:nvPr>
            <p:ph type="ftr" sz="quarter" idx="11"/>
          </p:nvPr>
        </p:nvSpPr>
        <p:spPr>
          <a:xfrm>
            <a:off x="1066800" y="6356350"/>
            <a:ext cx="6781800" cy="365125"/>
          </a:xfrm>
        </p:spPr>
        <p:txBody>
          <a:bodyPr/>
          <a:lstStyle/>
          <a:p>
            <a:r>
              <a:rPr lang="en-US" b="1" dirty="0" smtClean="0">
                <a:solidFill>
                  <a:schemeClr val="tx1"/>
                </a:solidFill>
                <a:latin typeface="Times New Roman"/>
                <a:ea typeface="Calibri"/>
                <a:cs typeface="Times New Roman"/>
              </a:rPr>
              <a:t>Lecture Presented by: Prof. Diwakar Bharadwaj, Mr. Saurabh Anand, Mr. Akhilesh Kumar Singh </a:t>
            </a:r>
            <a:endParaRPr lang="en-US" altLang="zh-TW" dirty="0">
              <a:solidFill>
                <a:schemeClr val="tx1"/>
              </a:solidFill>
              <a:latin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74DF0374-CDC3-42BF-AC5F-7B41087224A3}" type="slidenum">
              <a:rPr lang="en-US"/>
              <a:pPr/>
              <a:t>20</a:t>
            </a:fld>
            <a:endParaRPr lang="en-US"/>
          </a:p>
        </p:txBody>
      </p:sp>
      <p:sp>
        <p:nvSpPr>
          <p:cNvPr id="86425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425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4260" name="Text Box 4"/>
          <p:cNvSpPr txBox="1">
            <a:spLocks noChangeArrowheads="1"/>
          </p:cNvSpPr>
          <p:nvPr/>
        </p:nvSpPr>
        <p:spPr bwMode="auto">
          <a:xfrm>
            <a:off x="304800" y="762000"/>
            <a:ext cx="4013200" cy="457200"/>
          </a:xfrm>
          <a:prstGeom prst="rect">
            <a:avLst/>
          </a:prstGeom>
          <a:noFill/>
          <a:ln w="9525">
            <a:noFill/>
            <a:miter lim="800000"/>
            <a:headEnd/>
            <a:tailEnd/>
          </a:ln>
          <a:effectLst/>
        </p:spPr>
        <p:txBody>
          <a:bodyPr wrap="none">
            <a:spAutoFit/>
          </a:bodyPr>
          <a:lstStyle/>
          <a:p>
            <a:r>
              <a:rPr lang="en-US" sz="2400" b="1" baseline="0" dirty="0">
                <a:solidFill>
                  <a:schemeClr val="folHlink"/>
                </a:solidFill>
              </a:rPr>
              <a:t>Figure 4.5  </a:t>
            </a:r>
            <a:r>
              <a:rPr lang="en-US" b="1" i="1" baseline="0" dirty="0"/>
              <a:t>Unipolar NRZ scheme</a:t>
            </a:r>
          </a:p>
        </p:txBody>
      </p:sp>
      <p:sp>
        <p:nvSpPr>
          <p:cNvPr id="86426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4262" name="Picture 6"/>
          <p:cNvPicPr>
            <a:picLocks noChangeAspect="1" noChangeArrowheads="1"/>
          </p:cNvPicPr>
          <p:nvPr/>
        </p:nvPicPr>
        <p:blipFill>
          <a:blip r:embed="rId3"/>
          <a:srcRect/>
          <a:stretch>
            <a:fillRect/>
          </a:stretch>
        </p:blipFill>
        <p:spPr bwMode="auto">
          <a:xfrm>
            <a:off x="609600" y="1905000"/>
            <a:ext cx="7294562" cy="1881187"/>
          </a:xfrm>
          <a:prstGeom prst="rect">
            <a:avLst/>
          </a:prstGeom>
          <a:noFill/>
          <a:ln w="9525">
            <a:noFill/>
            <a:miter lim="800000"/>
            <a:headEnd/>
            <a:tailEnd/>
          </a:ln>
          <a:effectLst/>
        </p:spPr>
      </p:pic>
      <p:sp>
        <p:nvSpPr>
          <p:cNvPr id="8" name="Rectangle 7"/>
          <p:cNvSpPr/>
          <p:nvPr/>
        </p:nvSpPr>
        <p:spPr>
          <a:xfrm>
            <a:off x="914400" y="4191001"/>
            <a:ext cx="7162800" cy="3046988"/>
          </a:xfrm>
          <a:prstGeom prst="rect">
            <a:avLst/>
          </a:prstGeom>
        </p:spPr>
        <p:txBody>
          <a:bodyPr wrap="square">
            <a:spAutoFit/>
          </a:bodyPr>
          <a:lstStyle/>
          <a:p>
            <a:pPr algn="just"/>
            <a:r>
              <a:rPr lang="en-US" sz="2400" b="1" u="sng" dirty="0" smtClean="0"/>
              <a:t>Assumption</a:t>
            </a:r>
            <a:r>
              <a:rPr lang="en-US" sz="2400" dirty="0" smtClean="0"/>
              <a:t>: data element ‘1’ is on positive side of axis and </a:t>
            </a:r>
            <a:r>
              <a:rPr lang="en-US" sz="2400" dirty="0" smtClean="0"/>
              <a:t>data element </a:t>
            </a:r>
            <a:r>
              <a:rPr lang="en-US" sz="2400" dirty="0" smtClean="0"/>
              <a:t>‘0’ </a:t>
            </a:r>
            <a:r>
              <a:rPr lang="en-US" sz="2400" dirty="0" smtClean="0"/>
              <a:t>is on</a:t>
            </a:r>
            <a:r>
              <a:rPr lang="en-US" sz="2400" dirty="0" smtClean="0"/>
              <a:t> the axis.  </a:t>
            </a:r>
          </a:p>
          <a:p>
            <a:pPr algn="just"/>
            <a:endParaRPr lang="en-US" sz="2400" dirty="0" smtClean="0"/>
          </a:p>
          <a:p>
            <a:pPr algn="just"/>
            <a:r>
              <a:rPr lang="en-US" sz="2400" b="1" u="sng" dirty="0" smtClean="0"/>
              <a:t>NOTE: </a:t>
            </a:r>
            <a:r>
              <a:rPr lang="en-US" sz="2400" b="1" dirty="0" smtClean="0"/>
              <a:t>data </a:t>
            </a:r>
            <a:r>
              <a:rPr lang="en-US" sz="2400" b="1" dirty="0" smtClean="0"/>
              <a:t>element ‘1’ is on </a:t>
            </a:r>
            <a:r>
              <a:rPr lang="en-US" sz="2400" b="1" dirty="0" smtClean="0"/>
              <a:t>negative </a:t>
            </a:r>
            <a:r>
              <a:rPr lang="en-US" sz="2400" b="1" dirty="0" smtClean="0"/>
              <a:t>side of axis and data element ‘0’ is on the </a:t>
            </a:r>
            <a:r>
              <a:rPr lang="en-US" sz="2400" b="1" dirty="0" smtClean="0"/>
              <a:t>axis can also be assumed</a:t>
            </a:r>
          </a:p>
          <a:p>
            <a:pPr algn="just"/>
            <a:endParaRPr lang="en-US" sz="2400" dirty="0" smtClean="0"/>
          </a:p>
          <a:p>
            <a:pPr algn="just"/>
            <a:endParaRPr lang="en-US" sz="2400" dirty="0" smtClean="0"/>
          </a:p>
          <a:p>
            <a:pPr algn="just"/>
            <a:endParaRPr 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4.</a:t>
            </a:r>
            <a:fld id="{88D7BE1C-9631-4C94-8F6B-4AC257723F4C}" type="slidenum">
              <a:rPr lang="en-US"/>
              <a:pPr/>
              <a:t>21</a:t>
            </a:fld>
            <a:endParaRPr lang="en-US"/>
          </a:p>
        </p:txBody>
      </p:sp>
      <p:sp>
        <p:nvSpPr>
          <p:cNvPr id="1016834" name="Rectangle 2"/>
          <p:cNvSpPr>
            <a:spLocks noGrp="1" noChangeArrowheads="1"/>
          </p:cNvSpPr>
          <p:nvPr>
            <p:ph type="title"/>
          </p:nvPr>
        </p:nvSpPr>
        <p:spPr bwMode="auto">
          <a:xfrm>
            <a:off x="685800" y="6096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b="1" u="sng" dirty="0">
                <a:solidFill>
                  <a:srgbClr val="FF0000"/>
                </a:solidFill>
              </a:rPr>
              <a:t>Polar </a:t>
            </a:r>
            <a:r>
              <a:rPr lang="en-US" b="1" u="sng" dirty="0" smtClean="0">
                <a:solidFill>
                  <a:srgbClr val="FF0000"/>
                </a:solidFill>
              </a:rPr>
              <a:t>– NRZ </a:t>
            </a:r>
            <a:r>
              <a:rPr lang="en-US" b="1" u="sng" dirty="0" smtClean="0">
                <a:solidFill>
                  <a:srgbClr val="FF0000"/>
                </a:solidFill>
              </a:rPr>
              <a:t>Line Coding Scheme</a:t>
            </a:r>
            <a:endParaRPr lang="en-US" b="1" u="sng" dirty="0">
              <a:solidFill>
                <a:srgbClr val="FF0000"/>
              </a:solidFill>
            </a:endParaRPr>
          </a:p>
        </p:txBody>
      </p:sp>
      <p:sp>
        <p:nvSpPr>
          <p:cNvPr id="1016835" name="Rectangle 3"/>
          <p:cNvSpPr>
            <a:spLocks noGrp="1" noChangeArrowheads="1"/>
          </p:cNvSpPr>
          <p:nvPr>
            <p:ph type="body" idx="1"/>
          </p:nvPr>
        </p:nvSpPr>
        <p:spPr bwMode="auto">
          <a:xfrm>
            <a:off x="609600" y="1981200"/>
            <a:ext cx="7848600" cy="4419600"/>
          </a:xfrm>
          <a:noFill/>
          <a:ln>
            <a:miter lim="800000"/>
            <a:headEnd/>
            <a:tailEnd/>
          </a:ln>
        </p:spPr>
        <p:txBody>
          <a:bodyPr vert="horz" wrap="square" lIns="91440" tIns="45720" rIns="91440" bIns="45720" numCol="1" anchor="t" anchorCtr="0" compatLnSpc="1">
            <a:prstTxWarp prst="textNoShape">
              <a:avLst/>
            </a:prstTxWarp>
            <a:normAutofit fontScale="92500" lnSpcReduction="10000"/>
          </a:bodyPr>
          <a:lstStyle/>
          <a:p>
            <a:pPr algn="just">
              <a:lnSpc>
                <a:spcPct val="90000"/>
              </a:lnSpc>
            </a:pPr>
            <a:r>
              <a:rPr lang="en-US" sz="2800" dirty="0">
                <a:solidFill>
                  <a:srgbClr val="FF0000"/>
                </a:solidFill>
              </a:rPr>
              <a:t>The voltages are on both sides of the time axis</a:t>
            </a:r>
            <a:r>
              <a:rPr lang="en-US" sz="2800" dirty="0" smtClean="0"/>
              <a:t>.</a:t>
            </a:r>
          </a:p>
          <a:p>
            <a:pPr algn="just">
              <a:lnSpc>
                <a:spcPct val="90000"/>
              </a:lnSpc>
            </a:pPr>
            <a:r>
              <a:rPr lang="en-US" sz="2800" dirty="0" smtClean="0"/>
              <a:t>The </a:t>
            </a:r>
            <a:r>
              <a:rPr lang="en-US" sz="2800" dirty="0" smtClean="0">
                <a:solidFill>
                  <a:srgbClr val="FF0000"/>
                </a:solidFill>
              </a:rPr>
              <a:t>signal level does not return to zero during a symbol transmission </a:t>
            </a:r>
            <a:r>
              <a:rPr lang="en-US" sz="2800" b="1" dirty="0" smtClean="0">
                <a:solidFill>
                  <a:srgbClr val="FF0000"/>
                </a:solidFill>
              </a:rPr>
              <a:t>(during bit duration)</a:t>
            </a:r>
            <a:r>
              <a:rPr lang="en-US" sz="2800" dirty="0" smtClean="0"/>
              <a:t>. </a:t>
            </a:r>
            <a:r>
              <a:rPr lang="en-US" sz="2800" b="1" u="sng" dirty="0" smtClean="0"/>
              <a:t>The signal will change level at the edge of the time interval and not in between</a:t>
            </a:r>
            <a:r>
              <a:rPr lang="en-US" sz="2800" dirty="0" smtClean="0"/>
              <a:t>.</a:t>
            </a:r>
            <a:endParaRPr lang="en-US" sz="2800" dirty="0"/>
          </a:p>
          <a:p>
            <a:pPr algn="just">
              <a:lnSpc>
                <a:spcPct val="90000"/>
              </a:lnSpc>
            </a:pPr>
            <a:r>
              <a:rPr lang="en-US" sz="2800" dirty="0"/>
              <a:t>Polar NRZ scheme can be implemented with two voltages. E.g. +V for 1 and -V for </a:t>
            </a:r>
            <a:r>
              <a:rPr lang="en-US" sz="2800" dirty="0" smtClean="0"/>
              <a:t>0 or vice versa</a:t>
            </a:r>
            <a:endParaRPr lang="en-US" sz="2800" dirty="0"/>
          </a:p>
          <a:p>
            <a:pPr algn="just">
              <a:lnSpc>
                <a:spcPct val="90000"/>
              </a:lnSpc>
            </a:pPr>
            <a:r>
              <a:rPr lang="en-US" sz="2800" dirty="0"/>
              <a:t>There are two versions: </a:t>
            </a:r>
          </a:p>
          <a:p>
            <a:pPr lvl="1" algn="just">
              <a:lnSpc>
                <a:spcPct val="90000"/>
              </a:lnSpc>
            </a:pPr>
            <a:r>
              <a:rPr lang="en-US" sz="2400" b="1" u="sng" dirty="0"/>
              <a:t>NZR - Level (NRZ-L)</a:t>
            </a:r>
            <a:r>
              <a:rPr lang="en-US" sz="2400" dirty="0"/>
              <a:t> - </a:t>
            </a:r>
            <a:r>
              <a:rPr lang="en-US" sz="2400" b="1" dirty="0">
                <a:solidFill>
                  <a:srgbClr val="FF0000"/>
                </a:solidFill>
              </a:rPr>
              <a:t>positive voltage for one symbol and negative for the other</a:t>
            </a:r>
          </a:p>
          <a:p>
            <a:pPr lvl="1" algn="just">
              <a:lnSpc>
                <a:spcPct val="90000"/>
              </a:lnSpc>
            </a:pPr>
            <a:r>
              <a:rPr lang="en-US" sz="2400" b="1" u="sng" dirty="0"/>
              <a:t>NRZ - Inversion (NRZ-I)</a:t>
            </a:r>
            <a:r>
              <a:rPr lang="en-US" sz="2400" dirty="0"/>
              <a:t> - </a:t>
            </a:r>
            <a:r>
              <a:rPr lang="en-US" sz="2400" b="1" dirty="0">
                <a:solidFill>
                  <a:srgbClr val="FF0000"/>
                </a:solidFill>
              </a:rPr>
              <a:t>the change or lack of change in polarity determines the value of a symbol. E.g. a “1” symbol inverts the polarity a “0” does not</a:t>
            </a:r>
            <a:r>
              <a:rPr lang="en-US" sz="2400" dirty="0"/>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2F292B6E-3FEE-4068-A4A5-1B22AC893F43}" type="slidenum">
              <a:rPr lang="en-US"/>
              <a:pPr/>
              <a:t>22</a:t>
            </a:fld>
            <a:endParaRPr lang="en-US"/>
          </a:p>
        </p:txBody>
      </p:sp>
      <p:sp>
        <p:nvSpPr>
          <p:cNvPr id="865282"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528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5284" name="Text Box 4"/>
          <p:cNvSpPr txBox="1">
            <a:spLocks noChangeArrowheads="1"/>
          </p:cNvSpPr>
          <p:nvPr/>
        </p:nvSpPr>
        <p:spPr bwMode="auto">
          <a:xfrm>
            <a:off x="304800" y="762000"/>
            <a:ext cx="5199063"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4.6  </a:t>
            </a:r>
            <a:r>
              <a:rPr lang="en-US" b="1" i="1" baseline="0"/>
              <a:t>Polar NRZ-L and NRZ-I schemes</a:t>
            </a:r>
          </a:p>
        </p:txBody>
      </p:sp>
      <p:sp>
        <p:nvSpPr>
          <p:cNvPr id="86528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5286" name="Picture 6"/>
          <p:cNvPicPr>
            <a:picLocks noChangeAspect="1" noChangeArrowheads="1"/>
          </p:cNvPicPr>
          <p:nvPr/>
        </p:nvPicPr>
        <p:blipFill>
          <a:blip r:embed="rId3"/>
          <a:srcRect/>
          <a:stretch>
            <a:fillRect/>
          </a:stretch>
        </p:blipFill>
        <p:spPr bwMode="auto">
          <a:xfrm>
            <a:off x="125413" y="2133600"/>
            <a:ext cx="8866187" cy="2768600"/>
          </a:xfrm>
          <a:prstGeom prst="rect">
            <a:avLst/>
          </a:prstGeom>
          <a:noFill/>
          <a:ln w="9525">
            <a:noFill/>
            <a:miter lim="800000"/>
            <a:headEnd/>
            <a:tailEnd/>
          </a:ln>
          <a:effectLst/>
        </p:spPr>
      </p:pic>
      <p:sp>
        <p:nvSpPr>
          <p:cNvPr id="8" name="Rectangle 7"/>
          <p:cNvSpPr/>
          <p:nvPr/>
        </p:nvSpPr>
        <p:spPr>
          <a:xfrm>
            <a:off x="5635745" y="1600200"/>
            <a:ext cx="3355855" cy="369332"/>
          </a:xfrm>
          <a:prstGeom prst="rect">
            <a:avLst/>
          </a:prstGeom>
        </p:spPr>
        <p:txBody>
          <a:bodyPr wrap="none">
            <a:spAutoFit/>
          </a:bodyPr>
          <a:lstStyle/>
          <a:p>
            <a:r>
              <a:rPr lang="en-US" dirty="0" smtClean="0"/>
              <a:t>A</a:t>
            </a:r>
            <a:r>
              <a:rPr lang="en-US" b="1" dirty="0" smtClean="0"/>
              <a:t>ssumption: </a:t>
            </a:r>
            <a:r>
              <a:rPr lang="en-US" dirty="0" smtClean="0"/>
              <a:t>+V </a:t>
            </a:r>
            <a:r>
              <a:rPr lang="en-US" dirty="0" smtClean="0"/>
              <a:t>for </a:t>
            </a:r>
            <a:r>
              <a:rPr lang="en-US" dirty="0" smtClean="0"/>
              <a:t>0 </a:t>
            </a:r>
            <a:r>
              <a:rPr lang="en-US" dirty="0" smtClean="0"/>
              <a:t>and -V for </a:t>
            </a:r>
            <a:r>
              <a:rPr lang="en-US" dirty="0" smtClean="0"/>
              <a:t>1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4.</a:t>
            </a:r>
            <a:fld id="{21451C53-57D4-4737-9846-1A2210B4949D}" type="slidenum">
              <a:rPr lang="en-US"/>
              <a:pPr/>
              <a:t>23</a:t>
            </a:fld>
            <a:endParaRPr lang="en-US"/>
          </a:p>
        </p:txBody>
      </p:sp>
      <p:sp>
        <p:nvSpPr>
          <p:cNvPr id="89702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89702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89702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89702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89703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89703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89703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897033" name="Line 9"/>
          <p:cNvSpPr>
            <a:spLocks noChangeShapeType="1"/>
          </p:cNvSpPr>
          <p:nvPr/>
        </p:nvSpPr>
        <p:spPr bwMode="auto">
          <a:xfrm>
            <a:off x="457200" y="2133600"/>
            <a:ext cx="8153400" cy="0"/>
          </a:xfrm>
          <a:prstGeom prst="line">
            <a:avLst/>
          </a:prstGeom>
          <a:noFill/>
          <a:ln w="76200">
            <a:solidFill>
              <a:srgbClr val="009900"/>
            </a:solidFill>
            <a:round/>
            <a:headEnd/>
            <a:tailEnd/>
          </a:ln>
          <a:effectLst/>
        </p:spPr>
        <p:txBody>
          <a:bodyPr/>
          <a:lstStyle/>
          <a:p>
            <a:endParaRPr lang="en-US"/>
          </a:p>
        </p:txBody>
      </p:sp>
      <p:sp>
        <p:nvSpPr>
          <p:cNvPr id="897034" name="Line 10"/>
          <p:cNvSpPr>
            <a:spLocks noChangeShapeType="1"/>
          </p:cNvSpPr>
          <p:nvPr/>
        </p:nvSpPr>
        <p:spPr bwMode="auto">
          <a:xfrm>
            <a:off x="458788" y="4876800"/>
            <a:ext cx="8153400" cy="0"/>
          </a:xfrm>
          <a:prstGeom prst="line">
            <a:avLst/>
          </a:prstGeom>
          <a:noFill/>
          <a:ln w="76200">
            <a:solidFill>
              <a:srgbClr val="009900"/>
            </a:solidFill>
            <a:round/>
            <a:headEnd/>
            <a:tailEnd/>
          </a:ln>
          <a:effectLst/>
        </p:spPr>
        <p:txBody>
          <a:bodyPr/>
          <a:lstStyle/>
          <a:p>
            <a:endParaRPr lang="en-US"/>
          </a:p>
        </p:txBody>
      </p:sp>
      <p:sp>
        <p:nvSpPr>
          <p:cNvPr id="897035" name="Rectangle 11"/>
          <p:cNvSpPr>
            <a:spLocks noChangeArrowheads="1"/>
          </p:cNvSpPr>
          <p:nvPr/>
        </p:nvSpPr>
        <p:spPr bwMode="auto">
          <a:xfrm>
            <a:off x="495300" y="2225675"/>
            <a:ext cx="8077200" cy="2528888"/>
          </a:xfrm>
          <a:prstGeom prst="rect">
            <a:avLst/>
          </a:prstGeom>
          <a:solidFill>
            <a:srgbClr val="99FF33"/>
          </a:solidFill>
          <a:ln w="76200" algn="ctr">
            <a:noFill/>
            <a:miter lim="800000"/>
            <a:headEnd/>
            <a:tailEnd/>
          </a:ln>
          <a:effectLst/>
        </p:spPr>
        <p:txBody>
          <a:bodyPr>
            <a:spAutoFit/>
          </a:bodyPr>
          <a:lstStyle/>
          <a:p>
            <a:pPr algn="ctr"/>
            <a:r>
              <a:rPr lang="en-US" sz="3200" b="1" baseline="0">
                <a:latin typeface="Arial" charset="0"/>
              </a:rPr>
              <a:t>In NRZ-L the level of the voltage determines the value of the bit. </a:t>
            </a:r>
            <a:br>
              <a:rPr lang="en-US" sz="3200" b="1" baseline="0">
                <a:latin typeface="Arial" charset="0"/>
              </a:rPr>
            </a:br>
            <a:r>
              <a:rPr lang="en-US" sz="3200" b="1" baseline="0">
                <a:latin typeface="Arial" charset="0"/>
              </a:rPr>
              <a:t>In NRZ-I the inversion </a:t>
            </a:r>
            <a:br>
              <a:rPr lang="en-US" sz="3200" b="1" baseline="0">
                <a:latin typeface="Arial" charset="0"/>
              </a:rPr>
            </a:br>
            <a:r>
              <a:rPr lang="en-US" sz="3200" b="1" baseline="0">
                <a:latin typeface="Arial" charset="0"/>
              </a:rPr>
              <a:t>or the lack of inversion </a:t>
            </a:r>
            <a:br>
              <a:rPr lang="en-US" sz="3200" b="1" baseline="0">
                <a:latin typeface="Arial" charset="0"/>
              </a:rPr>
            </a:br>
            <a:r>
              <a:rPr lang="en-US" sz="3200" b="1" baseline="0">
                <a:latin typeface="Arial" charset="0"/>
              </a:rPr>
              <a:t>determines the value of the bit.</a:t>
            </a:r>
          </a:p>
        </p:txBody>
      </p:sp>
      <p:grpSp>
        <p:nvGrpSpPr>
          <p:cNvPr id="2" name="Group 12"/>
          <p:cNvGrpSpPr>
            <a:grpSpLocks/>
          </p:cNvGrpSpPr>
          <p:nvPr/>
        </p:nvGrpSpPr>
        <p:grpSpPr bwMode="auto">
          <a:xfrm>
            <a:off x="457200" y="1447800"/>
            <a:ext cx="1143000" cy="566738"/>
            <a:chOff x="1200" y="1248"/>
            <a:chExt cx="720" cy="357"/>
          </a:xfrm>
        </p:grpSpPr>
        <p:pic>
          <p:nvPicPr>
            <p:cNvPr id="897037"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897038"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b="1" i="1" baseline="0">
                  <a:solidFill>
                    <a:schemeClr val="hlink"/>
                  </a:solidFill>
                </a:rPr>
                <a:t>Note</a:t>
              </a:r>
              <a:endParaRPr lang="en-US"/>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4.</a:t>
            </a:r>
            <a:fld id="{44A48458-65B9-467F-B80C-B2A7BA3AEF86}" type="slidenum">
              <a:rPr lang="en-US"/>
              <a:pPr/>
              <a:t>24</a:t>
            </a:fld>
            <a:endParaRPr lang="en-US"/>
          </a:p>
        </p:txBody>
      </p:sp>
      <p:sp>
        <p:nvSpPr>
          <p:cNvPr id="1017858" name="Rectangle 2"/>
          <p:cNvSpPr>
            <a:spLocks noGrp="1" noChangeArrowheads="1"/>
          </p:cNvSpPr>
          <p:nvPr>
            <p:ph type="title"/>
          </p:nvPr>
        </p:nvSpPr>
        <p:spPr bwMode="auto">
          <a:xfrm>
            <a:off x="609600" y="381000"/>
            <a:ext cx="7772400" cy="838200"/>
          </a:xfrm>
          <a:noFill/>
          <a:ln>
            <a:miter lim="800000"/>
            <a:headEnd/>
            <a:tailEnd/>
          </a:ln>
        </p:spPr>
        <p:txBody>
          <a:bodyPr vert="horz" wrap="square" lIns="91440" tIns="45720" rIns="91440" bIns="45720" numCol="1" anchor="t" anchorCtr="0" compatLnSpc="1">
            <a:prstTxWarp prst="textNoShape">
              <a:avLst/>
            </a:prstTxWarp>
          </a:bodyPr>
          <a:lstStyle/>
          <a:p>
            <a:r>
              <a:rPr lang="en-US" b="1" u="sng" dirty="0" smtClean="0">
                <a:solidFill>
                  <a:srgbClr val="FF0000"/>
                </a:solidFill>
              </a:rPr>
              <a:t>Polar </a:t>
            </a:r>
            <a:r>
              <a:rPr lang="en-US" b="1" u="sng" dirty="0" smtClean="0">
                <a:solidFill>
                  <a:srgbClr val="FF0000"/>
                </a:solidFill>
              </a:rPr>
              <a:t>–RZ </a:t>
            </a:r>
            <a:r>
              <a:rPr lang="en-US" b="1" u="sng" dirty="0" smtClean="0">
                <a:solidFill>
                  <a:srgbClr val="FF0000"/>
                </a:solidFill>
              </a:rPr>
              <a:t>Line Coding Scheme</a:t>
            </a:r>
            <a:endParaRPr lang="en-US" dirty="0"/>
          </a:p>
        </p:txBody>
      </p:sp>
      <p:sp>
        <p:nvSpPr>
          <p:cNvPr id="1017859" name="Rectangle 3"/>
          <p:cNvSpPr>
            <a:spLocks noGrp="1" noChangeArrowheads="1"/>
          </p:cNvSpPr>
          <p:nvPr>
            <p:ph type="body" idx="1"/>
          </p:nvPr>
        </p:nvSpPr>
        <p:spPr bwMode="auto">
          <a:xfrm>
            <a:off x="533400" y="1295400"/>
            <a:ext cx="7772400" cy="5105400"/>
          </a:xfrm>
          <a:noFill/>
          <a:ln>
            <a:miter lim="800000"/>
            <a:headEnd/>
            <a:tailEnd/>
          </a:ln>
        </p:spPr>
        <p:txBody>
          <a:bodyPr vert="horz" wrap="square" lIns="91440" tIns="45720" rIns="91440" bIns="45720" numCol="1" anchor="t" anchorCtr="0" compatLnSpc="1">
            <a:prstTxWarp prst="textNoShape">
              <a:avLst/>
            </a:prstTxWarp>
            <a:normAutofit/>
          </a:bodyPr>
          <a:lstStyle/>
          <a:p>
            <a:pPr algn="just">
              <a:lnSpc>
                <a:spcPct val="90000"/>
              </a:lnSpc>
            </a:pPr>
            <a:r>
              <a:rPr lang="en-US" sz="2800" dirty="0"/>
              <a:t>The </a:t>
            </a:r>
            <a:r>
              <a:rPr lang="en-US" sz="2800" dirty="0">
                <a:solidFill>
                  <a:srgbClr val="FF0000"/>
                </a:solidFill>
              </a:rPr>
              <a:t>Return to Zero (RZ)</a:t>
            </a:r>
            <a:r>
              <a:rPr lang="en-US" sz="2800" dirty="0"/>
              <a:t> scheme uses </a:t>
            </a:r>
            <a:r>
              <a:rPr lang="en-US" sz="2800" b="1" u="sng" dirty="0"/>
              <a:t>three voltage values. </a:t>
            </a:r>
            <a:r>
              <a:rPr lang="en-US" sz="2800" b="1" u="sng" dirty="0" smtClean="0"/>
              <a:t>+, </a:t>
            </a:r>
            <a:r>
              <a:rPr lang="en-US" sz="2800" b="1" u="sng" dirty="0"/>
              <a:t>0, -. </a:t>
            </a:r>
          </a:p>
          <a:p>
            <a:pPr algn="just">
              <a:lnSpc>
                <a:spcPct val="90000"/>
              </a:lnSpc>
            </a:pPr>
            <a:r>
              <a:rPr lang="en-US" sz="2800" b="1" dirty="0"/>
              <a:t>Each symbol has a transition in the middle</a:t>
            </a:r>
            <a:r>
              <a:rPr lang="en-US" sz="2800" dirty="0"/>
              <a:t>. </a:t>
            </a:r>
            <a:r>
              <a:rPr lang="en-US" sz="2800" dirty="0">
                <a:solidFill>
                  <a:srgbClr val="FF0000"/>
                </a:solidFill>
              </a:rPr>
              <a:t>Either from high to zero or from low to zero</a:t>
            </a:r>
            <a:r>
              <a:rPr lang="en-US" sz="2800" dirty="0" smtClean="0"/>
              <a:t>.</a:t>
            </a:r>
          </a:p>
          <a:p>
            <a:pPr algn="just">
              <a:lnSpc>
                <a:spcPct val="90000"/>
              </a:lnSpc>
            </a:pPr>
            <a:r>
              <a:rPr lang="en-US" sz="2800" dirty="0" smtClean="0"/>
              <a:t>The </a:t>
            </a:r>
            <a:r>
              <a:rPr lang="en-US" sz="2800" dirty="0" smtClean="0">
                <a:solidFill>
                  <a:srgbClr val="FF0000"/>
                </a:solidFill>
              </a:rPr>
              <a:t>signal level </a:t>
            </a:r>
            <a:r>
              <a:rPr lang="en-US" sz="2800" dirty="0" smtClean="0">
                <a:solidFill>
                  <a:srgbClr val="FF0000"/>
                </a:solidFill>
              </a:rPr>
              <a:t>will </a:t>
            </a:r>
            <a:r>
              <a:rPr lang="en-US" sz="2800" dirty="0" smtClean="0">
                <a:solidFill>
                  <a:srgbClr val="FF0000"/>
                </a:solidFill>
              </a:rPr>
              <a:t>return to zero during a symbol transmission </a:t>
            </a:r>
            <a:r>
              <a:rPr lang="en-US" sz="2800" b="1" dirty="0" smtClean="0">
                <a:solidFill>
                  <a:srgbClr val="FF0000"/>
                </a:solidFill>
              </a:rPr>
              <a:t>(during bit duration)</a:t>
            </a:r>
            <a:r>
              <a:rPr lang="en-US" sz="2800" dirty="0" smtClean="0"/>
              <a:t>. </a:t>
            </a:r>
            <a:r>
              <a:rPr lang="en-US" sz="2800" b="1" u="sng" dirty="0" smtClean="0"/>
              <a:t>The signal will </a:t>
            </a:r>
            <a:r>
              <a:rPr lang="en-US" sz="2800" b="1" u="sng" dirty="0" smtClean="0"/>
              <a:t>not change </a:t>
            </a:r>
            <a:r>
              <a:rPr lang="en-US" sz="2800" b="1" u="sng" dirty="0" smtClean="0"/>
              <a:t>level at the edge of the time interval and </a:t>
            </a:r>
            <a:r>
              <a:rPr lang="en-US" sz="2800" b="1" u="sng" dirty="0" smtClean="0"/>
              <a:t>will </a:t>
            </a:r>
            <a:r>
              <a:rPr lang="en-US" sz="2800" b="1" u="sng" dirty="0" smtClean="0"/>
              <a:t>in </a:t>
            </a:r>
            <a:r>
              <a:rPr lang="en-US" sz="2800" b="1" u="sng" dirty="0" smtClean="0"/>
              <a:t>between of the signal element or bit duration.</a:t>
            </a:r>
            <a:endParaRPr lang="en-US" sz="2800" dirty="0"/>
          </a:p>
          <a:p>
            <a:pPr algn="just">
              <a:lnSpc>
                <a:spcPct val="90000"/>
              </a:lnSpc>
            </a:pPr>
            <a:r>
              <a:rPr lang="en-US" sz="2800" dirty="0"/>
              <a:t>This scheme has more signal transitions </a:t>
            </a:r>
            <a:r>
              <a:rPr lang="en-US" sz="2800" b="1" dirty="0"/>
              <a:t>(two per symbol) </a:t>
            </a:r>
            <a:r>
              <a:rPr lang="en-US" sz="2800" dirty="0"/>
              <a:t>and therefore requires a wider bandwidth.</a:t>
            </a:r>
          </a:p>
          <a:p>
            <a:pPr algn="just">
              <a:lnSpc>
                <a:spcPct val="90000"/>
              </a:lnSpc>
            </a:pPr>
            <a:endParaRPr 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572CA1F3-B7E5-40CD-9AF9-B89862FD2AFB}" type="slidenum">
              <a:rPr lang="en-US"/>
              <a:pPr/>
              <a:t>25</a:t>
            </a:fld>
            <a:endParaRPr lang="en-US"/>
          </a:p>
        </p:txBody>
      </p:sp>
      <p:sp>
        <p:nvSpPr>
          <p:cNvPr id="866306"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630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6308" name="Text Box 4"/>
          <p:cNvSpPr txBox="1">
            <a:spLocks noChangeArrowheads="1"/>
          </p:cNvSpPr>
          <p:nvPr/>
        </p:nvSpPr>
        <p:spPr bwMode="auto">
          <a:xfrm>
            <a:off x="304800" y="762000"/>
            <a:ext cx="3463925"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4.7  </a:t>
            </a:r>
            <a:r>
              <a:rPr lang="en-US" b="1" i="1" baseline="0"/>
              <a:t>Polar RZ scheme</a:t>
            </a:r>
          </a:p>
        </p:txBody>
      </p:sp>
      <p:sp>
        <p:nvSpPr>
          <p:cNvPr id="86630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6310" name="Picture 6"/>
          <p:cNvPicPr>
            <a:picLocks noChangeAspect="1" noChangeArrowheads="1"/>
          </p:cNvPicPr>
          <p:nvPr/>
        </p:nvPicPr>
        <p:blipFill>
          <a:blip r:embed="rId3"/>
          <a:srcRect/>
          <a:stretch>
            <a:fillRect/>
          </a:stretch>
        </p:blipFill>
        <p:spPr bwMode="auto">
          <a:xfrm>
            <a:off x="477838" y="2376488"/>
            <a:ext cx="7751762" cy="2347912"/>
          </a:xfrm>
          <a:prstGeom prst="rect">
            <a:avLst/>
          </a:prstGeom>
          <a:noFill/>
          <a:ln w="9525">
            <a:noFill/>
            <a:miter lim="800000"/>
            <a:headEnd/>
            <a:tailEnd/>
          </a:ln>
          <a:effectLst/>
        </p:spPr>
      </p:pic>
      <p:sp>
        <p:nvSpPr>
          <p:cNvPr id="8" name="Rectangle 7"/>
          <p:cNvSpPr/>
          <p:nvPr/>
        </p:nvSpPr>
        <p:spPr>
          <a:xfrm>
            <a:off x="5029200" y="1828800"/>
            <a:ext cx="3355855" cy="369332"/>
          </a:xfrm>
          <a:prstGeom prst="rect">
            <a:avLst/>
          </a:prstGeom>
        </p:spPr>
        <p:txBody>
          <a:bodyPr wrap="none">
            <a:spAutoFit/>
          </a:bodyPr>
          <a:lstStyle/>
          <a:p>
            <a:r>
              <a:rPr lang="en-US" dirty="0" smtClean="0"/>
              <a:t>A</a:t>
            </a:r>
            <a:r>
              <a:rPr lang="en-US" b="1" dirty="0" smtClean="0"/>
              <a:t>ssumption: </a:t>
            </a:r>
            <a:r>
              <a:rPr lang="en-US" dirty="0" smtClean="0"/>
              <a:t>+V </a:t>
            </a:r>
            <a:r>
              <a:rPr lang="en-US" dirty="0" smtClean="0"/>
              <a:t>for </a:t>
            </a:r>
            <a:r>
              <a:rPr lang="en-US" dirty="0" smtClean="0"/>
              <a:t>1 </a:t>
            </a:r>
            <a:r>
              <a:rPr lang="en-US" dirty="0" smtClean="0"/>
              <a:t>and -V for </a:t>
            </a:r>
            <a:r>
              <a:rPr lang="en-US" dirty="0" smtClean="0"/>
              <a:t>0 </a:t>
            </a:r>
            <a:endParaRPr lang="en-US" dirty="0"/>
          </a:p>
        </p:txBody>
      </p:sp>
      <p:sp>
        <p:nvSpPr>
          <p:cNvPr id="9" name="Left Brace 8"/>
          <p:cNvSpPr/>
          <p:nvPr/>
        </p:nvSpPr>
        <p:spPr>
          <a:xfrm rot="16200000">
            <a:off x="894224" y="4357707"/>
            <a:ext cx="533400" cy="5698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Rectangle 9"/>
          <p:cNvSpPr/>
          <p:nvPr/>
        </p:nvSpPr>
        <p:spPr>
          <a:xfrm>
            <a:off x="533400" y="5029200"/>
            <a:ext cx="8342990" cy="707886"/>
          </a:xfrm>
          <a:prstGeom prst="rect">
            <a:avLst/>
          </a:prstGeom>
        </p:spPr>
        <p:txBody>
          <a:bodyPr wrap="none">
            <a:spAutoFit/>
          </a:bodyPr>
          <a:lstStyle/>
          <a:p>
            <a:r>
              <a:rPr lang="en-US" sz="2000" b="1" dirty="0" smtClean="0"/>
              <a:t>One Bit Duration, Signal is returning to zero axis during the bit i.e., at the </a:t>
            </a:r>
          </a:p>
          <a:p>
            <a:r>
              <a:rPr lang="en-US" sz="2000" b="1" dirty="0" smtClean="0"/>
              <a:t>middle of the signal element transmission and not at the edge of the interval</a:t>
            </a:r>
            <a:endParaRPr lang="en-US" sz="2000"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4.</a:t>
            </a:r>
            <a:fld id="{65000E76-1891-4683-A1FB-B0C9EDD6C3B1}" type="slidenum">
              <a:rPr lang="en-US"/>
              <a:pPr/>
              <a:t>26</a:t>
            </a:fld>
            <a:endParaRPr lang="en-US"/>
          </a:p>
        </p:txBody>
      </p:sp>
      <p:sp>
        <p:nvSpPr>
          <p:cNvPr id="1018882" name="Rectangle 2"/>
          <p:cNvSpPr>
            <a:spLocks noGrp="1" noChangeArrowheads="1"/>
          </p:cNvSpPr>
          <p:nvPr>
            <p:ph type="title"/>
          </p:nvPr>
        </p:nvSpPr>
        <p:spPr bwMode="auto">
          <a:xfrm>
            <a:off x="685800" y="609600"/>
            <a:ext cx="7848600" cy="1143000"/>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z="4000" b="1" u="sng" dirty="0" smtClean="0">
                <a:solidFill>
                  <a:srgbClr val="FF0000"/>
                </a:solidFill>
              </a:rPr>
              <a:t>Polar Biphase</a:t>
            </a:r>
            <a:r>
              <a:rPr lang="en-US" sz="4000" b="1" u="sng" dirty="0">
                <a:solidFill>
                  <a:srgbClr val="FF0000"/>
                </a:solidFill>
              </a:rPr>
              <a:t>: Manchester and Differential Manchester</a:t>
            </a:r>
            <a:endParaRPr lang="en-US" b="1" u="sng" dirty="0">
              <a:solidFill>
                <a:srgbClr val="FF0000"/>
              </a:solidFill>
            </a:endParaRPr>
          </a:p>
        </p:txBody>
      </p:sp>
      <p:sp>
        <p:nvSpPr>
          <p:cNvPr id="1018883" name="Rectangle 3"/>
          <p:cNvSpPr>
            <a:spLocks noGrp="1" noChangeArrowheads="1"/>
          </p:cNvSpPr>
          <p:nvPr>
            <p:ph type="body" idx="1"/>
          </p:nvPr>
        </p:nvSpPr>
        <p:spPr bwMode="auto">
          <a:xfrm>
            <a:off x="685800" y="1981200"/>
            <a:ext cx="7772400" cy="4114800"/>
          </a:xfrm>
          <a:noFill/>
          <a:ln>
            <a:miter lim="800000"/>
            <a:headEnd/>
            <a:tailEnd/>
          </a:ln>
        </p:spPr>
        <p:txBody>
          <a:bodyPr vert="horz" wrap="square" lIns="91440" tIns="45720" rIns="91440" bIns="45720" numCol="1" anchor="t" anchorCtr="0" compatLnSpc="1">
            <a:prstTxWarp prst="textNoShape">
              <a:avLst/>
            </a:prstTxWarp>
            <a:normAutofit lnSpcReduction="10000"/>
          </a:bodyPr>
          <a:lstStyle/>
          <a:p>
            <a:pPr algn="just">
              <a:lnSpc>
                <a:spcPct val="90000"/>
              </a:lnSpc>
            </a:pPr>
            <a:r>
              <a:rPr lang="en-US" sz="2800" dirty="0">
                <a:solidFill>
                  <a:schemeClr val="hlink"/>
                </a:solidFill>
              </a:rPr>
              <a:t>Manchester</a:t>
            </a:r>
            <a:r>
              <a:rPr lang="en-US" sz="2800" dirty="0"/>
              <a:t> coding consists of combining the </a:t>
            </a:r>
            <a:r>
              <a:rPr lang="en-US" sz="2800" u="sng" dirty="0">
                <a:solidFill>
                  <a:srgbClr val="FF0000"/>
                </a:solidFill>
              </a:rPr>
              <a:t>NRZ-L and RZ </a:t>
            </a:r>
            <a:r>
              <a:rPr lang="en-US" sz="2800" dirty="0"/>
              <a:t>schemes.</a:t>
            </a:r>
          </a:p>
          <a:p>
            <a:pPr lvl="1" algn="just">
              <a:lnSpc>
                <a:spcPct val="90000"/>
              </a:lnSpc>
            </a:pPr>
            <a:r>
              <a:rPr lang="en-US" sz="2400" b="1" dirty="0"/>
              <a:t>Every symbol has a level transition in the middle: from high to low or low to high. Uses only two voltage levels.</a:t>
            </a:r>
          </a:p>
          <a:p>
            <a:pPr algn="just">
              <a:lnSpc>
                <a:spcPct val="90000"/>
              </a:lnSpc>
            </a:pPr>
            <a:r>
              <a:rPr lang="en-US" sz="2800" dirty="0">
                <a:solidFill>
                  <a:schemeClr val="hlink"/>
                </a:solidFill>
              </a:rPr>
              <a:t>Differential Manchester</a:t>
            </a:r>
            <a:r>
              <a:rPr lang="en-US" sz="2800" dirty="0"/>
              <a:t> coding consists of combining the </a:t>
            </a:r>
            <a:r>
              <a:rPr lang="en-US" sz="2800" u="sng" dirty="0">
                <a:solidFill>
                  <a:srgbClr val="FF0000"/>
                </a:solidFill>
              </a:rPr>
              <a:t>NRZ-I and RZ </a:t>
            </a:r>
            <a:r>
              <a:rPr lang="en-US" sz="2800" dirty="0"/>
              <a:t>schemes.</a:t>
            </a:r>
          </a:p>
          <a:p>
            <a:pPr lvl="1" algn="just">
              <a:lnSpc>
                <a:spcPct val="90000"/>
              </a:lnSpc>
            </a:pPr>
            <a:r>
              <a:rPr lang="en-US" sz="2400" b="1" dirty="0"/>
              <a:t>Every symbol has a level transition in the middle</a:t>
            </a:r>
            <a:r>
              <a:rPr lang="en-US" sz="2400" dirty="0"/>
              <a:t>. </a:t>
            </a:r>
            <a:r>
              <a:rPr lang="en-US" sz="2400" b="1" dirty="0"/>
              <a:t>But the level at the beginning of the symbol is determined by the symbol value. One symbol causes a level change the other does not.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D8B919EA-4A4B-49FF-AE96-446531E00B9D}" type="slidenum">
              <a:rPr lang="en-US"/>
              <a:pPr/>
              <a:t>27</a:t>
            </a:fld>
            <a:endParaRPr lang="en-US"/>
          </a:p>
        </p:txBody>
      </p:sp>
      <p:sp>
        <p:nvSpPr>
          <p:cNvPr id="867330"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733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7332" name="Text Box 4"/>
          <p:cNvSpPr txBox="1">
            <a:spLocks noChangeArrowheads="1"/>
          </p:cNvSpPr>
          <p:nvPr/>
        </p:nvSpPr>
        <p:spPr bwMode="auto">
          <a:xfrm>
            <a:off x="304800" y="762000"/>
            <a:ext cx="8429625" cy="457200"/>
          </a:xfrm>
          <a:prstGeom prst="rect">
            <a:avLst/>
          </a:prstGeom>
          <a:noFill/>
          <a:ln w="9525">
            <a:noFill/>
            <a:miter lim="800000"/>
            <a:headEnd/>
            <a:tailEnd/>
          </a:ln>
          <a:effectLst/>
        </p:spPr>
        <p:txBody>
          <a:bodyPr wrap="none">
            <a:spAutoFit/>
          </a:bodyPr>
          <a:lstStyle/>
          <a:p>
            <a:r>
              <a:rPr lang="en-US" sz="2400" b="1" baseline="0" dirty="0">
                <a:solidFill>
                  <a:schemeClr val="folHlink"/>
                </a:solidFill>
              </a:rPr>
              <a:t>Figure 4.8  </a:t>
            </a:r>
            <a:r>
              <a:rPr lang="en-US" b="1" i="1" baseline="0" dirty="0"/>
              <a:t>Polar biphase: Manchester and differential Manchester schemes</a:t>
            </a:r>
          </a:p>
        </p:txBody>
      </p:sp>
      <p:sp>
        <p:nvSpPr>
          <p:cNvPr id="86733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7335" name="Picture 7"/>
          <p:cNvPicPr>
            <a:picLocks noChangeAspect="1" noChangeArrowheads="1"/>
          </p:cNvPicPr>
          <p:nvPr/>
        </p:nvPicPr>
        <p:blipFill>
          <a:blip r:embed="rId3"/>
          <a:srcRect/>
          <a:stretch>
            <a:fillRect/>
          </a:stretch>
        </p:blipFill>
        <p:spPr bwMode="auto">
          <a:xfrm>
            <a:off x="328613" y="1560513"/>
            <a:ext cx="8510587" cy="4086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pic>
        <p:nvPicPr>
          <p:cNvPr id="77826" name="Picture 2"/>
          <p:cNvPicPr>
            <a:picLocks noGrp="1" noChangeAspect="1" noChangeArrowheads="1"/>
          </p:cNvPicPr>
          <p:nvPr>
            <p:ph idx="1"/>
          </p:nvPr>
        </p:nvPicPr>
        <p:blipFill>
          <a:blip r:embed="rId2"/>
          <a:srcRect/>
          <a:stretch>
            <a:fillRect/>
          </a:stretch>
        </p:blipFill>
        <p:spPr bwMode="auto">
          <a:xfrm>
            <a:off x="685800" y="1600200"/>
            <a:ext cx="8001000" cy="3462337"/>
          </a:xfrm>
          <a:prstGeom prst="rect">
            <a:avLst/>
          </a:prstGeom>
          <a:noFill/>
          <a:ln w="9525" cap="flat" cmpd="sng">
            <a:noFill/>
            <a:prstDash val="solid"/>
            <a:miter lim="800000"/>
            <a:headEnd/>
            <a:tailEnd/>
          </a:ln>
          <a:effectLst/>
        </p:spPr>
      </p:pic>
      <p:pic>
        <p:nvPicPr>
          <p:cNvPr id="77827" name="Picture 3"/>
          <p:cNvPicPr>
            <a:picLocks noChangeAspect="1" noChangeArrowheads="1"/>
          </p:cNvPicPr>
          <p:nvPr/>
        </p:nvPicPr>
        <p:blipFill>
          <a:blip r:embed="rId3"/>
          <a:srcRect/>
          <a:stretch>
            <a:fillRect/>
          </a:stretch>
        </p:blipFill>
        <p:spPr bwMode="auto">
          <a:xfrm>
            <a:off x="762000" y="5029200"/>
            <a:ext cx="7696200" cy="1143000"/>
          </a:xfrm>
          <a:prstGeom prst="rect">
            <a:avLst/>
          </a:prstGeom>
          <a:noFill/>
          <a:ln w="9525" cap="flat" cmpd="sng">
            <a:noFill/>
            <a:prstDash val="solid"/>
            <a:miter lim="800000"/>
            <a:headEnd/>
            <a:tailEnd/>
          </a:ln>
          <a:effectLst/>
        </p:spPr>
      </p:pic>
      <p:pic>
        <p:nvPicPr>
          <p:cNvPr id="77829" name="Picture 5"/>
          <p:cNvPicPr>
            <a:picLocks noChangeAspect="1" noChangeArrowheads="1"/>
          </p:cNvPicPr>
          <p:nvPr/>
        </p:nvPicPr>
        <p:blipFill>
          <a:blip r:embed="rId4"/>
          <a:srcRect/>
          <a:stretch>
            <a:fillRect/>
          </a:stretch>
        </p:blipFill>
        <p:spPr bwMode="auto">
          <a:xfrm>
            <a:off x="685800" y="6324600"/>
            <a:ext cx="7010400" cy="333375"/>
          </a:xfrm>
          <a:prstGeom prst="rect">
            <a:avLst/>
          </a:prstGeom>
          <a:noFill/>
          <a:ln w="9525" cap="flat" cmpd="sng">
            <a:noFill/>
            <a:prstDash val="solid"/>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79874" name="Picture 2"/>
          <p:cNvPicPr>
            <a:picLocks noChangeAspect="1" noChangeArrowheads="1"/>
          </p:cNvPicPr>
          <p:nvPr/>
        </p:nvPicPr>
        <p:blipFill>
          <a:blip r:embed="rId2"/>
          <a:srcRect/>
          <a:stretch>
            <a:fillRect/>
          </a:stretch>
        </p:blipFill>
        <p:spPr bwMode="auto">
          <a:xfrm>
            <a:off x="409575" y="1371600"/>
            <a:ext cx="8324850" cy="4724400"/>
          </a:xfrm>
          <a:prstGeom prst="rect">
            <a:avLst/>
          </a:prstGeom>
          <a:noFill/>
          <a:ln w="9525" cap="flat" cmpd="sng">
            <a:noFill/>
            <a:prstDash val="solid"/>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lnSpcReduction="10000"/>
          </a:bodyPr>
          <a:lstStyle/>
          <a:p>
            <a:pPr>
              <a:buNone/>
            </a:pPr>
            <a:r>
              <a:rPr lang="en-US" dirty="0" smtClean="0">
                <a:solidFill>
                  <a:srgbClr val="FF0000"/>
                </a:solidFill>
              </a:rPr>
              <a:t>Previous discussed </a:t>
            </a:r>
            <a:r>
              <a:rPr lang="en-US" dirty="0">
                <a:solidFill>
                  <a:srgbClr val="FF0000"/>
                </a:solidFill>
              </a:rPr>
              <a:t>t</a:t>
            </a:r>
            <a:r>
              <a:rPr lang="en-US" dirty="0" smtClean="0">
                <a:solidFill>
                  <a:srgbClr val="FF0000"/>
                </a:solidFill>
              </a:rPr>
              <a:t>opics</a:t>
            </a:r>
            <a:r>
              <a:rPr lang="en-US" dirty="0" smtClean="0"/>
              <a:t>:</a:t>
            </a:r>
          </a:p>
          <a:p>
            <a:pPr marL="857250" lvl="1" indent="-457200">
              <a:buFont typeface="+mj-lt"/>
              <a:buAutoNum type="arabicPeriod"/>
            </a:pPr>
            <a:r>
              <a:rPr lang="en-US" sz="2600" b="1" u="sng" dirty="0" smtClean="0"/>
              <a:t>OSI Model</a:t>
            </a:r>
          </a:p>
          <a:p>
            <a:pPr marL="857250" lvl="1" indent="-457200">
              <a:buFont typeface="+mj-lt"/>
              <a:buAutoNum type="arabicPeriod"/>
            </a:pPr>
            <a:r>
              <a:rPr lang="en-US" sz="2600" b="1" u="sng" dirty="0" smtClean="0"/>
              <a:t>TCP/IP Model</a:t>
            </a:r>
          </a:p>
          <a:p>
            <a:pPr marL="857250" lvl="1" indent="-457200">
              <a:buFont typeface="+mj-lt"/>
              <a:buAutoNum type="arabicPeriod"/>
            </a:pPr>
            <a:r>
              <a:rPr lang="en-US" sz="2600" b="1" u="sng" dirty="0" smtClean="0"/>
              <a:t>Addressing</a:t>
            </a:r>
          </a:p>
          <a:p>
            <a:pPr marL="857250" lvl="1" indent="-457200">
              <a:buFont typeface="+mj-lt"/>
              <a:buAutoNum type="arabicPeriod"/>
            </a:pPr>
            <a:r>
              <a:rPr lang="en-US" sz="2600" b="1" u="sng" dirty="0" smtClean="0"/>
              <a:t>Data &amp; Signals</a:t>
            </a:r>
          </a:p>
          <a:p>
            <a:pPr marL="857250" lvl="1" indent="-457200">
              <a:buFont typeface="+mj-lt"/>
              <a:buAutoNum type="arabicPeriod"/>
            </a:pPr>
            <a:r>
              <a:rPr lang="en-US" sz="2600" b="1" u="sng" dirty="0" smtClean="0"/>
              <a:t>Transmission Media</a:t>
            </a:r>
          </a:p>
          <a:p>
            <a:pPr marL="857250" lvl="1" indent="-457200">
              <a:buFont typeface="+mj-lt"/>
              <a:buAutoNum type="arabicPeriod"/>
            </a:pPr>
            <a:endParaRPr lang="en-US" sz="2600" b="1" u="sng" dirty="0" smtClean="0"/>
          </a:p>
          <a:p>
            <a:pPr>
              <a:buNone/>
            </a:pPr>
            <a:r>
              <a:rPr lang="en-US" dirty="0" smtClean="0">
                <a:solidFill>
                  <a:srgbClr val="FF0000"/>
                </a:solidFill>
              </a:rPr>
              <a:t>Now we will discuss</a:t>
            </a:r>
            <a:r>
              <a:rPr lang="en-US" dirty="0" smtClean="0"/>
              <a:t>:</a:t>
            </a:r>
            <a:endParaRPr lang="en-US" dirty="0" smtClean="0"/>
          </a:p>
          <a:p>
            <a:pPr marL="857250" lvl="1" indent="-457200">
              <a:buFont typeface="+mj-lt"/>
              <a:buAutoNum type="arabicPeriod"/>
            </a:pPr>
            <a:r>
              <a:rPr lang="en-US" sz="2600" b="1" u="sng" dirty="0" smtClean="0"/>
              <a:t>Data element vs</a:t>
            </a:r>
            <a:r>
              <a:rPr lang="en-US" sz="2600" b="1" u="sng" dirty="0" smtClean="0"/>
              <a:t>. Signal element</a:t>
            </a:r>
          </a:p>
          <a:p>
            <a:pPr marL="857250" lvl="1" indent="-457200">
              <a:buFont typeface="+mj-lt"/>
              <a:buAutoNum type="arabicPeriod"/>
            </a:pPr>
            <a:r>
              <a:rPr lang="en-US" sz="2600" b="1" u="sng" dirty="0" smtClean="0"/>
              <a:t>Baud Rate</a:t>
            </a:r>
          </a:p>
          <a:p>
            <a:pPr marL="857250" lvl="1" indent="-457200">
              <a:buFont typeface="+mj-lt"/>
              <a:buAutoNum type="arabicPeriod"/>
            </a:pPr>
            <a:r>
              <a:rPr lang="en-US" sz="2600" b="1" u="sng" dirty="0" smtClean="0"/>
              <a:t>Line Coding Schemes ( Unipolar &amp; Polar )</a:t>
            </a:r>
            <a:endParaRPr lang="en-US" sz="2600" b="1" u="sng"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80898" name="Picture 2"/>
          <p:cNvPicPr>
            <a:picLocks noChangeAspect="1" noChangeArrowheads="1"/>
          </p:cNvPicPr>
          <p:nvPr/>
        </p:nvPicPr>
        <p:blipFill>
          <a:blip r:embed="rId2"/>
          <a:srcRect/>
          <a:stretch>
            <a:fillRect/>
          </a:stretch>
        </p:blipFill>
        <p:spPr bwMode="auto">
          <a:xfrm>
            <a:off x="461963" y="1333500"/>
            <a:ext cx="8220075" cy="4914900"/>
          </a:xfrm>
          <a:prstGeom prst="rect">
            <a:avLst/>
          </a:prstGeom>
          <a:noFill/>
          <a:ln w="9525" cap="flat" cmpd="sng">
            <a:noFill/>
            <a:prstDash val="solid"/>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81922" name="Picture 2"/>
          <p:cNvPicPr>
            <a:picLocks noChangeAspect="1" noChangeArrowheads="1"/>
          </p:cNvPicPr>
          <p:nvPr/>
        </p:nvPicPr>
        <p:blipFill>
          <a:blip r:embed="rId2"/>
          <a:srcRect/>
          <a:stretch>
            <a:fillRect/>
          </a:stretch>
        </p:blipFill>
        <p:spPr bwMode="auto">
          <a:xfrm>
            <a:off x="452438" y="1323974"/>
            <a:ext cx="8239125" cy="5000625"/>
          </a:xfrm>
          <a:prstGeom prst="rect">
            <a:avLst/>
          </a:prstGeom>
          <a:noFill/>
          <a:ln w="9525" cap="flat" cmpd="sng">
            <a:noFill/>
            <a:prstDash val="solid"/>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82946" name="Picture 2"/>
          <p:cNvPicPr>
            <a:picLocks noChangeAspect="1" noChangeArrowheads="1"/>
          </p:cNvPicPr>
          <p:nvPr/>
        </p:nvPicPr>
        <p:blipFill>
          <a:blip r:embed="rId2"/>
          <a:srcRect/>
          <a:stretch>
            <a:fillRect/>
          </a:stretch>
        </p:blipFill>
        <p:spPr bwMode="auto">
          <a:xfrm>
            <a:off x="457200" y="1828800"/>
            <a:ext cx="8267700" cy="4572000"/>
          </a:xfrm>
          <a:prstGeom prst="rect">
            <a:avLst/>
          </a:prstGeom>
          <a:noFill/>
          <a:ln w="9525" cap="flat" cmpd="sng">
            <a:noFill/>
            <a:prstDash val="solid"/>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4.</a:t>
            </a:r>
            <a:fld id="{8C02FF2E-455D-48CD-8154-3E740CD6FE80}" type="slidenum">
              <a:rPr lang="en-US"/>
              <a:pPr/>
              <a:t>4</a:t>
            </a:fld>
            <a:endParaRPr lang="en-US"/>
          </a:p>
        </p:txBody>
      </p:sp>
      <p:sp>
        <p:nvSpPr>
          <p:cNvPr id="56525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sz="3200" b="1" baseline="0">
              <a:effectLst>
                <a:outerShdw blurRad="38100" dist="38100" dir="2700000" algn="tl">
                  <a:srgbClr val="FFFFFF"/>
                </a:outerShdw>
              </a:effectLst>
            </a:endParaRPr>
          </a:p>
        </p:txBody>
      </p:sp>
      <p:sp>
        <p:nvSpPr>
          <p:cNvPr id="565251" name="Text Box 3"/>
          <p:cNvSpPr txBox="1">
            <a:spLocks noChangeArrowheads="1"/>
          </p:cNvSpPr>
          <p:nvPr/>
        </p:nvSpPr>
        <p:spPr bwMode="auto">
          <a:xfrm>
            <a:off x="228600" y="406400"/>
            <a:ext cx="8267700" cy="579438"/>
          </a:xfrm>
          <a:prstGeom prst="rect">
            <a:avLst/>
          </a:prstGeom>
          <a:noFill/>
          <a:ln w="9525">
            <a:noFill/>
            <a:miter lim="800000"/>
            <a:headEnd/>
            <a:tailEnd/>
          </a:ln>
          <a:effectLst/>
        </p:spPr>
        <p:txBody>
          <a:bodyPr wrap="none">
            <a:spAutoFit/>
          </a:bodyPr>
          <a:lstStyle/>
          <a:p>
            <a:r>
              <a:rPr lang="en-US" sz="3200" b="1" baseline="0">
                <a:effectLst>
                  <a:outerShdw blurRad="38100" dist="38100" dir="2700000" algn="tl">
                    <a:srgbClr val="C0C0C0"/>
                  </a:outerShdw>
                </a:effectLst>
                <a:latin typeface="Times" pitchFamily="1" charset="0"/>
              </a:rPr>
              <a:t>4-1   DIGITAL-TO-DIGITAL CONVERSION</a:t>
            </a:r>
          </a:p>
        </p:txBody>
      </p:sp>
      <p:sp>
        <p:nvSpPr>
          <p:cNvPr id="5652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b="1" baseline="0"/>
          </a:p>
        </p:txBody>
      </p:sp>
      <p:sp>
        <p:nvSpPr>
          <p:cNvPr id="565253" name="Rectangle 5"/>
          <p:cNvSpPr>
            <a:spLocks noChangeArrowheads="1"/>
          </p:cNvSpPr>
          <p:nvPr/>
        </p:nvSpPr>
        <p:spPr bwMode="auto">
          <a:xfrm>
            <a:off x="304800" y="1430338"/>
            <a:ext cx="8229600" cy="2227262"/>
          </a:xfrm>
          <a:prstGeom prst="rect">
            <a:avLst/>
          </a:prstGeom>
          <a:noFill/>
          <a:ln w="9525">
            <a:noFill/>
            <a:miter lim="800000"/>
            <a:headEnd/>
            <a:tailEnd/>
          </a:ln>
          <a:effectLst/>
        </p:spPr>
        <p:txBody>
          <a:bodyPr anchor="ctr">
            <a:spAutoFit/>
          </a:bodyPr>
          <a:lstStyle/>
          <a:p>
            <a:pPr algn="just" eaLnBrk="1" hangingPunct="1"/>
            <a:r>
              <a:rPr lang="en-US" sz="2800" b="1" i="1" baseline="0">
                <a:effectLst>
                  <a:outerShdw blurRad="38100" dist="38100" dir="2700000" algn="tl">
                    <a:srgbClr val="C0C0C0"/>
                  </a:outerShdw>
                </a:effectLst>
              </a:rPr>
              <a:t>In this section, we see how we can represent digital data by using digital signals. The conversion involves three techniques: </a:t>
            </a:r>
            <a:r>
              <a:rPr lang="en-US" sz="2800" b="1" i="1" baseline="0">
                <a:solidFill>
                  <a:schemeClr val="hlink"/>
                </a:solidFill>
                <a:effectLst>
                  <a:outerShdw blurRad="38100" dist="38100" dir="2700000" algn="tl">
                    <a:srgbClr val="C0C0C0"/>
                  </a:outerShdw>
                </a:effectLst>
              </a:rPr>
              <a:t>line coding</a:t>
            </a:r>
            <a:r>
              <a:rPr lang="en-US" sz="2800" b="1" i="1" baseline="0">
                <a:effectLst>
                  <a:outerShdw blurRad="38100" dist="38100" dir="2700000" algn="tl">
                    <a:srgbClr val="C0C0C0"/>
                  </a:outerShdw>
                </a:effectLst>
              </a:rPr>
              <a:t>, </a:t>
            </a:r>
            <a:r>
              <a:rPr lang="en-US" sz="2800" b="1" i="1" baseline="0">
                <a:solidFill>
                  <a:schemeClr val="hlink"/>
                </a:solidFill>
                <a:effectLst>
                  <a:outerShdw blurRad="38100" dist="38100" dir="2700000" algn="tl">
                    <a:srgbClr val="C0C0C0"/>
                  </a:outerShdw>
                </a:effectLst>
              </a:rPr>
              <a:t>block coding</a:t>
            </a:r>
            <a:r>
              <a:rPr lang="en-US" sz="2800" b="1" i="1" baseline="0">
                <a:effectLst>
                  <a:outerShdw blurRad="38100" dist="38100" dir="2700000" algn="tl">
                    <a:srgbClr val="C0C0C0"/>
                  </a:outerShdw>
                </a:effectLst>
              </a:rPr>
              <a:t>, and </a:t>
            </a:r>
            <a:r>
              <a:rPr lang="en-US" sz="2800" b="1" i="1" baseline="0">
                <a:solidFill>
                  <a:schemeClr val="hlink"/>
                </a:solidFill>
                <a:effectLst>
                  <a:outerShdw blurRad="38100" dist="38100" dir="2700000" algn="tl">
                    <a:srgbClr val="C0C0C0"/>
                  </a:outerShdw>
                </a:effectLst>
              </a:rPr>
              <a:t>scrambling</a:t>
            </a:r>
            <a:r>
              <a:rPr lang="en-US" sz="2800" b="1" i="1" baseline="0">
                <a:effectLst>
                  <a:outerShdw blurRad="38100" dist="38100" dir="2700000" algn="tl">
                    <a:srgbClr val="C0C0C0"/>
                  </a:outerShdw>
                </a:effectLst>
              </a:rPr>
              <a:t>. Line coding is always needed; block coding and scrambling may or may not be needed.</a:t>
            </a:r>
          </a:p>
        </p:txBody>
      </p:sp>
      <p:sp>
        <p:nvSpPr>
          <p:cNvPr id="565277" name="Rectangle 29"/>
          <p:cNvSpPr>
            <a:spLocks noChangeArrowheads="1"/>
          </p:cNvSpPr>
          <p:nvPr/>
        </p:nvSpPr>
        <p:spPr bwMode="auto">
          <a:xfrm>
            <a:off x="152400" y="4679950"/>
            <a:ext cx="6705600" cy="1200329"/>
          </a:xfrm>
          <a:prstGeom prst="rect">
            <a:avLst/>
          </a:prstGeom>
          <a:noFill/>
          <a:ln w="9525">
            <a:noFill/>
            <a:miter lim="800000"/>
            <a:headEnd/>
            <a:tailEnd/>
          </a:ln>
          <a:effectLst/>
        </p:spPr>
        <p:txBody>
          <a:bodyPr>
            <a:spAutoFit/>
          </a:bodyPr>
          <a:lstStyle/>
          <a:p>
            <a:pPr>
              <a:buClr>
                <a:schemeClr val="tx1"/>
              </a:buClr>
              <a:buSzPct val="117000"/>
              <a:buFont typeface="Wingdings" pitchFamily="1" charset="2"/>
              <a:buChar char="§"/>
            </a:pPr>
            <a:r>
              <a:rPr lang="en-US" sz="2400" b="1" baseline="0" dirty="0">
                <a:solidFill>
                  <a:srgbClr val="0033CC"/>
                </a:solidFill>
              </a:rPr>
              <a:t> Line Coding</a:t>
            </a:r>
          </a:p>
          <a:p>
            <a:pPr>
              <a:buClr>
                <a:schemeClr val="tx1"/>
              </a:buClr>
              <a:buSzPct val="117000"/>
              <a:buFont typeface="Wingdings" pitchFamily="1" charset="2"/>
              <a:buChar char="§"/>
            </a:pPr>
            <a:r>
              <a:rPr lang="fr-FR" sz="2400" b="1" baseline="0" dirty="0">
                <a:solidFill>
                  <a:srgbClr val="0033CC"/>
                </a:solidFill>
              </a:rPr>
              <a:t> Line Coding Schemes</a:t>
            </a:r>
          </a:p>
          <a:p>
            <a:pPr>
              <a:buClr>
                <a:schemeClr val="tx1"/>
              </a:buClr>
              <a:buSzPct val="117000"/>
              <a:buFont typeface="Wingdings" pitchFamily="1" charset="2"/>
              <a:buChar char="§"/>
            </a:pPr>
            <a:r>
              <a:rPr lang="fr-FR" sz="2400" b="1" baseline="0" dirty="0">
                <a:solidFill>
                  <a:srgbClr val="0033CC"/>
                </a:solidFill>
              </a:rPr>
              <a:t> </a:t>
            </a:r>
            <a:endParaRPr lang="en-US" sz="2400" b="1" baseline="0" dirty="0">
              <a:solidFill>
                <a:srgbClr val="0033CC"/>
              </a:solidFill>
            </a:endParaRPr>
          </a:p>
        </p:txBody>
      </p:sp>
      <p:sp>
        <p:nvSpPr>
          <p:cNvPr id="565278" name="Text Box 30"/>
          <p:cNvSpPr txBox="1">
            <a:spLocks noChangeArrowheads="1"/>
          </p:cNvSpPr>
          <p:nvPr/>
        </p:nvSpPr>
        <p:spPr bwMode="auto">
          <a:xfrm>
            <a:off x="163513" y="4203700"/>
            <a:ext cx="4867275" cy="519113"/>
          </a:xfrm>
          <a:prstGeom prst="rect">
            <a:avLst/>
          </a:prstGeom>
          <a:noFill/>
          <a:ln w="76200" algn="ctr">
            <a:noFill/>
            <a:miter lim="800000"/>
            <a:headEnd/>
            <a:tailEnd/>
          </a:ln>
          <a:effectLst/>
        </p:spPr>
        <p:txBody>
          <a:bodyPr wrap="none">
            <a:spAutoFit/>
          </a:bodyPr>
          <a:lstStyle/>
          <a:p>
            <a:pPr algn="ctr"/>
            <a:r>
              <a:rPr lang="en-US" sz="2800" b="1" i="1" u="sng" baseline="0">
                <a:solidFill>
                  <a:schemeClr val="hlink"/>
                </a:solidFill>
                <a:effectLst>
                  <a:outerShdw blurRad="38100" dist="38100" dir="2700000" algn="tl">
                    <a:srgbClr val="C0C0C0"/>
                  </a:outerShdw>
                </a:effectLst>
              </a:rPr>
              <a:t>Topics discussed in this section: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4.</a:t>
            </a:r>
            <a:fld id="{08D71722-746B-4A4D-9422-581B4536ADF2}" type="slidenum">
              <a:rPr lang="en-US"/>
              <a:pPr/>
              <a:t>5</a:t>
            </a:fld>
            <a:endParaRPr lang="en-US"/>
          </a:p>
        </p:txBody>
      </p:sp>
      <p:sp>
        <p:nvSpPr>
          <p:cNvPr id="1005570" name="Rectangle 2"/>
          <p:cNvSpPr>
            <a:spLocks noGrp="1" noChangeArrowheads="1"/>
          </p:cNvSpPr>
          <p:nvPr>
            <p:ph type="title"/>
          </p:nvPr>
        </p:nvSpPr>
        <p:spPr bwMode="auto">
          <a:xfrm>
            <a:off x="685800" y="6096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b="1" u="sng" dirty="0">
                <a:solidFill>
                  <a:srgbClr val="FF0000"/>
                </a:solidFill>
              </a:rPr>
              <a:t>Line Coding</a:t>
            </a:r>
          </a:p>
        </p:txBody>
      </p:sp>
      <p:sp>
        <p:nvSpPr>
          <p:cNvPr id="1005571" name="Rectangle 3"/>
          <p:cNvSpPr>
            <a:spLocks noGrp="1" noChangeArrowheads="1"/>
          </p:cNvSpPr>
          <p:nvPr>
            <p:ph type="body" idx="1"/>
          </p:nvPr>
        </p:nvSpPr>
        <p:spPr bwMode="auto">
          <a:xfrm>
            <a:off x="685800" y="1981200"/>
            <a:ext cx="7772400" cy="4114800"/>
          </a:xfrm>
          <a:noFill/>
          <a:ln>
            <a:miter lim="800000"/>
            <a:headEnd/>
            <a:tailEnd/>
          </a:ln>
        </p:spPr>
        <p:txBody>
          <a:bodyPr vert="horz" wrap="square" lIns="91440" tIns="45720" rIns="91440" bIns="45720" numCol="1" anchor="t" anchorCtr="0" compatLnSpc="1">
            <a:prstTxWarp prst="textNoShape">
              <a:avLst/>
            </a:prstTxWarp>
          </a:bodyPr>
          <a:lstStyle/>
          <a:p>
            <a:pPr algn="just"/>
            <a:r>
              <a:rPr lang="en-US" dirty="0"/>
              <a:t>Converting a string of 1’s and 0’s (digital data) into a sequence of signals that denote the 1’s and 0’s.</a:t>
            </a:r>
          </a:p>
          <a:p>
            <a:pPr algn="just"/>
            <a:r>
              <a:rPr lang="en-US" dirty="0"/>
              <a:t>For example a high voltage level (+V) could represent a “1” and a low voltage level (0 or -V) could represent a “0”.</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2AC28CA6-BD87-4E56-AA8F-95EF64186066}" type="slidenum">
              <a:rPr lang="en-US"/>
              <a:pPr/>
              <a:t>6</a:t>
            </a:fld>
            <a:endParaRPr lang="en-US"/>
          </a:p>
        </p:txBody>
      </p:sp>
      <p:sp>
        <p:nvSpPr>
          <p:cNvPr id="860162"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016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0164" name="Text Box 4"/>
          <p:cNvSpPr txBox="1">
            <a:spLocks noChangeArrowheads="1"/>
          </p:cNvSpPr>
          <p:nvPr/>
        </p:nvSpPr>
        <p:spPr bwMode="auto">
          <a:xfrm>
            <a:off x="304800" y="762000"/>
            <a:ext cx="4373563"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4.1  </a:t>
            </a:r>
            <a:r>
              <a:rPr lang="en-US" b="1" i="1" baseline="0"/>
              <a:t>Line coding and decoding</a:t>
            </a:r>
          </a:p>
        </p:txBody>
      </p:sp>
      <p:sp>
        <p:nvSpPr>
          <p:cNvPr id="86016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0166" name="Picture 6"/>
          <p:cNvPicPr>
            <a:picLocks noChangeAspect="1" noChangeArrowheads="1"/>
          </p:cNvPicPr>
          <p:nvPr/>
        </p:nvPicPr>
        <p:blipFill>
          <a:blip r:embed="rId3"/>
          <a:srcRect/>
          <a:stretch>
            <a:fillRect/>
          </a:stretch>
        </p:blipFill>
        <p:spPr bwMode="auto">
          <a:xfrm>
            <a:off x="139700" y="2111375"/>
            <a:ext cx="8775700" cy="2689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4.</a:t>
            </a:r>
            <a:fld id="{4AB8D015-84D3-41E1-9EB6-F3090837B918}" type="slidenum">
              <a:rPr lang="en-US"/>
              <a:pPr/>
              <a:t>7</a:t>
            </a:fld>
            <a:endParaRPr lang="en-US"/>
          </a:p>
        </p:txBody>
      </p:sp>
      <p:sp>
        <p:nvSpPr>
          <p:cNvPr id="1006594" name="Rectangle 2"/>
          <p:cNvSpPr>
            <a:spLocks noGrp="1" noChangeArrowheads="1"/>
          </p:cNvSpPr>
          <p:nvPr>
            <p:ph type="title"/>
          </p:nvPr>
        </p:nvSpPr>
        <p:spPr bwMode="auto">
          <a:xfrm>
            <a:off x="609600" y="609600"/>
            <a:ext cx="7848600" cy="1447800"/>
          </a:xfrm>
          <a:noFill/>
          <a:ln>
            <a:miter lim="800000"/>
            <a:headEnd/>
            <a:tailEnd/>
          </a:ln>
        </p:spPr>
        <p:txBody>
          <a:bodyPr vert="horz" wrap="square" lIns="91440" tIns="45720" rIns="91440" bIns="45720" numCol="1" anchor="t" anchorCtr="0" compatLnSpc="1">
            <a:prstTxWarp prst="textNoShape">
              <a:avLst/>
            </a:prstTxWarp>
          </a:bodyPr>
          <a:lstStyle/>
          <a:p>
            <a:r>
              <a:rPr lang="en-US" b="1" u="sng" dirty="0">
                <a:solidFill>
                  <a:srgbClr val="FF0000"/>
                </a:solidFill>
              </a:rPr>
              <a:t>Mapping Data symbols onto Signal levels</a:t>
            </a:r>
          </a:p>
        </p:txBody>
      </p:sp>
      <p:sp>
        <p:nvSpPr>
          <p:cNvPr id="1006595" name="Rectangle 3"/>
          <p:cNvSpPr>
            <a:spLocks noGrp="1" noChangeArrowheads="1"/>
          </p:cNvSpPr>
          <p:nvPr>
            <p:ph type="body" idx="1"/>
          </p:nvPr>
        </p:nvSpPr>
        <p:spPr bwMode="auto">
          <a:xfrm>
            <a:off x="685800" y="2286000"/>
            <a:ext cx="7772400" cy="4038600"/>
          </a:xfrm>
          <a:noFill/>
          <a:ln>
            <a:miter lim="800000"/>
            <a:headEnd/>
            <a:tailEnd/>
          </a:ln>
        </p:spPr>
        <p:txBody>
          <a:bodyPr vert="horz" wrap="square" lIns="91440" tIns="45720" rIns="91440" bIns="45720" numCol="1" anchor="t" anchorCtr="0" compatLnSpc="1">
            <a:prstTxWarp prst="textNoShape">
              <a:avLst/>
            </a:prstTxWarp>
            <a:normAutofit lnSpcReduction="10000"/>
          </a:bodyPr>
          <a:lstStyle/>
          <a:p>
            <a:pPr>
              <a:lnSpc>
                <a:spcPct val="90000"/>
              </a:lnSpc>
            </a:pPr>
            <a:r>
              <a:rPr lang="en-US" sz="2800"/>
              <a:t>A data symbol (or element) can consist of a number of data bits: </a:t>
            </a:r>
          </a:p>
          <a:p>
            <a:pPr lvl="1">
              <a:lnSpc>
                <a:spcPct val="90000"/>
              </a:lnSpc>
            </a:pPr>
            <a:r>
              <a:rPr lang="en-US" sz="2400"/>
              <a:t>1 , 0 or </a:t>
            </a:r>
          </a:p>
          <a:p>
            <a:pPr lvl="1">
              <a:lnSpc>
                <a:spcPct val="90000"/>
              </a:lnSpc>
            </a:pPr>
            <a:r>
              <a:rPr lang="en-US" sz="2400"/>
              <a:t>11, 10, 01, ……</a:t>
            </a:r>
          </a:p>
          <a:p>
            <a:pPr>
              <a:lnSpc>
                <a:spcPct val="90000"/>
              </a:lnSpc>
            </a:pPr>
            <a:r>
              <a:rPr lang="en-US" sz="2800"/>
              <a:t>A data symbol can be coded into a single signal element or multiple signal elements</a:t>
            </a:r>
          </a:p>
          <a:p>
            <a:pPr lvl="1">
              <a:lnSpc>
                <a:spcPct val="90000"/>
              </a:lnSpc>
            </a:pPr>
            <a:r>
              <a:rPr lang="en-US" sz="2400"/>
              <a:t>1 -&gt; +V, 0 -&gt; -V</a:t>
            </a:r>
          </a:p>
          <a:p>
            <a:pPr lvl="1">
              <a:lnSpc>
                <a:spcPct val="90000"/>
              </a:lnSpc>
            </a:pPr>
            <a:r>
              <a:rPr lang="en-US" sz="2400"/>
              <a:t>1 -&gt; +V and -V, 0 -&gt; -V and +V</a:t>
            </a:r>
          </a:p>
          <a:p>
            <a:pPr>
              <a:lnSpc>
                <a:spcPct val="90000"/>
              </a:lnSpc>
            </a:pPr>
            <a:r>
              <a:rPr lang="en-US" sz="2800"/>
              <a:t>The ratio ‘r’ is the number of data elements carried by a signal element.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dirty="0"/>
              <a:t>4.</a:t>
            </a:r>
            <a:fld id="{992F756E-16E7-47D7-924D-B072AA46547F}" type="slidenum">
              <a:rPr lang="en-US"/>
              <a:pPr/>
              <a:t>8</a:t>
            </a:fld>
            <a:endParaRPr lang="en-US" dirty="0"/>
          </a:p>
        </p:txBody>
      </p:sp>
      <p:sp>
        <p:nvSpPr>
          <p:cNvPr id="1007618" name="Rectangle 2"/>
          <p:cNvSpPr>
            <a:spLocks noGrp="1" noChangeArrowheads="1"/>
          </p:cNvSpPr>
          <p:nvPr>
            <p:ph type="title"/>
          </p:nvPr>
        </p:nvSpPr>
        <p:spPr bwMode="auto">
          <a:xfrm>
            <a:off x="685800" y="609600"/>
            <a:ext cx="7772400" cy="1295400"/>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b="1" u="sng" dirty="0">
                <a:solidFill>
                  <a:srgbClr val="FF0000"/>
                </a:solidFill>
              </a:rPr>
              <a:t>Relationship between data rate and signal rate</a:t>
            </a:r>
          </a:p>
        </p:txBody>
      </p:sp>
      <p:sp>
        <p:nvSpPr>
          <p:cNvPr id="1007619" name="Rectangle 3"/>
          <p:cNvSpPr>
            <a:spLocks noGrp="1" noChangeArrowheads="1"/>
          </p:cNvSpPr>
          <p:nvPr>
            <p:ph type="body" idx="1"/>
          </p:nvPr>
        </p:nvSpPr>
        <p:spPr bwMode="auto">
          <a:xfrm>
            <a:off x="685800" y="1981200"/>
            <a:ext cx="7772400" cy="4114800"/>
          </a:xfrm>
          <a:noFill/>
          <a:ln>
            <a:miter lim="800000"/>
            <a:headEnd/>
            <a:tailEnd/>
          </a:ln>
        </p:spPr>
        <p:txBody>
          <a:bodyPr vert="horz" wrap="square" lIns="91440" tIns="45720" rIns="91440" bIns="45720" numCol="1" anchor="t" anchorCtr="0" compatLnSpc="1">
            <a:prstTxWarp prst="textNoShape">
              <a:avLst/>
            </a:prstTxWarp>
            <a:normAutofit/>
          </a:bodyPr>
          <a:lstStyle/>
          <a:p>
            <a:pPr algn="just"/>
            <a:r>
              <a:rPr lang="en-US" sz="2400" dirty="0"/>
              <a:t>The </a:t>
            </a:r>
            <a:r>
              <a:rPr lang="en-US" sz="2400" b="1" dirty="0"/>
              <a:t>data rate defines the number of bits sent per sec - bps</a:t>
            </a:r>
            <a:r>
              <a:rPr lang="en-US" sz="2400" dirty="0"/>
              <a:t>. It is often referred to the bit rate</a:t>
            </a:r>
            <a:r>
              <a:rPr lang="en-US" sz="2400" dirty="0" smtClean="0"/>
              <a:t>. The </a:t>
            </a:r>
            <a:r>
              <a:rPr lang="en-US" sz="2400" dirty="0"/>
              <a:t>signal rate is </a:t>
            </a:r>
            <a:r>
              <a:rPr lang="en-US" sz="2400" b="1" dirty="0"/>
              <a:t>the number of signal elements sent in a second </a:t>
            </a:r>
            <a:r>
              <a:rPr lang="en-US" sz="2400" dirty="0"/>
              <a:t>and is measured in bauds. It is also referred to as the modulation </a:t>
            </a:r>
            <a:r>
              <a:rPr lang="en-US" sz="2400" dirty="0" smtClean="0"/>
              <a:t>rate or baud rate.</a:t>
            </a:r>
            <a:endParaRPr lang="en-US" sz="2400" dirty="0"/>
          </a:p>
          <a:p>
            <a:pPr algn="just"/>
            <a:r>
              <a:rPr lang="en-US" sz="2400" dirty="0"/>
              <a:t>Goal is to increase the data rate whilst reducing the baud rate.</a:t>
            </a:r>
          </a:p>
        </p:txBody>
      </p:sp>
      <p:pic>
        <p:nvPicPr>
          <p:cNvPr id="5" name="Picture 2"/>
          <p:cNvPicPr>
            <a:picLocks noChangeAspect="1" noChangeArrowheads="1"/>
          </p:cNvPicPr>
          <p:nvPr/>
        </p:nvPicPr>
        <p:blipFill>
          <a:blip r:embed="rId3">
            <a:lum bright="-20000" contrast="12000"/>
          </a:blip>
          <a:srcRect/>
          <a:stretch>
            <a:fillRect/>
          </a:stretch>
        </p:blipFill>
        <p:spPr bwMode="auto">
          <a:xfrm>
            <a:off x="685800" y="4648200"/>
            <a:ext cx="7794625" cy="1905000"/>
          </a:xfrm>
          <a:prstGeom prst="rect">
            <a:avLst/>
          </a:prstGeom>
          <a:noFill/>
          <a:ln w="9525" cap="flat" cmpd="sng">
            <a:noFill/>
            <a:prstDash val="solid"/>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7C3024FF-94A5-4046-A74D-E456083741D6}" type="slidenum">
              <a:rPr lang="en-US"/>
              <a:pPr/>
              <a:t>9</a:t>
            </a:fld>
            <a:endParaRPr lang="en-US"/>
          </a:p>
        </p:txBody>
      </p:sp>
      <p:sp>
        <p:nvSpPr>
          <p:cNvPr id="86118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6118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861188" name="Text Box 4"/>
          <p:cNvSpPr txBox="1">
            <a:spLocks noChangeArrowheads="1"/>
          </p:cNvSpPr>
          <p:nvPr/>
        </p:nvSpPr>
        <p:spPr bwMode="auto">
          <a:xfrm>
            <a:off x="304800" y="381000"/>
            <a:ext cx="5340350"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4.2  </a:t>
            </a:r>
            <a:r>
              <a:rPr lang="en-US" b="1" i="1" baseline="0"/>
              <a:t>Signal element versus data element</a:t>
            </a:r>
          </a:p>
        </p:txBody>
      </p:sp>
      <p:sp>
        <p:nvSpPr>
          <p:cNvPr id="861189"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861190" name="Picture 6"/>
          <p:cNvPicPr>
            <a:picLocks noChangeAspect="1" noChangeArrowheads="1"/>
          </p:cNvPicPr>
          <p:nvPr/>
        </p:nvPicPr>
        <p:blipFill>
          <a:blip r:embed="rId3"/>
          <a:srcRect/>
          <a:stretch>
            <a:fillRect/>
          </a:stretch>
        </p:blipFill>
        <p:spPr bwMode="auto">
          <a:xfrm>
            <a:off x="1447800" y="1295400"/>
            <a:ext cx="6105525" cy="48879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TotalTime>
  <Words>1639</Words>
  <Application>Microsoft Office PowerPoint</Application>
  <PresentationFormat>On-screen Show (4:3)</PresentationFormat>
  <Paragraphs>172</Paragraphs>
  <Slides>32</Slides>
  <Notes>23</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COMPUTER NETWORKS (BCSC 0008)</vt:lpstr>
      <vt:lpstr> Text and Reference Books </vt:lpstr>
      <vt:lpstr>Slide 3</vt:lpstr>
      <vt:lpstr>Slide 4</vt:lpstr>
      <vt:lpstr>Line Coding</vt:lpstr>
      <vt:lpstr>Slide 6</vt:lpstr>
      <vt:lpstr>Mapping Data symbols onto Signal levels</vt:lpstr>
      <vt:lpstr>Relationship between data rate and signal rate</vt:lpstr>
      <vt:lpstr>Slide 9</vt:lpstr>
      <vt:lpstr>Data rate and Baud rate</vt:lpstr>
      <vt:lpstr>Slide 11</vt:lpstr>
      <vt:lpstr>Slide 12</vt:lpstr>
      <vt:lpstr>Slide 13</vt:lpstr>
      <vt:lpstr>Considerations for choosing a good signal element referred to as line encoding</vt:lpstr>
      <vt:lpstr>Line encoding C/Cs</vt:lpstr>
      <vt:lpstr>Slide 16</vt:lpstr>
      <vt:lpstr>Line encoding C/Cs</vt:lpstr>
      <vt:lpstr>Slide 18</vt:lpstr>
      <vt:lpstr>Unipolar Line Coding Scheme</vt:lpstr>
      <vt:lpstr>Slide 20</vt:lpstr>
      <vt:lpstr>Polar – NRZ Line Coding Scheme</vt:lpstr>
      <vt:lpstr>Slide 22</vt:lpstr>
      <vt:lpstr>Slide 23</vt:lpstr>
      <vt:lpstr>Polar –RZ Line Coding Scheme</vt:lpstr>
      <vt:lpstr>Slide 25</vt:lpstr>
      <vt:lpstr>Polar Biphase: Manchester and Differential Manchester</vt:lpstr>
      <vt:lpstr>Slide 27</vt:lpstr>
      <vt:lpstr>Question</vt:lpstr>
      <vt:lpstr>Solution</vt:lpstr>
      <vt:lpstr>Solution</vt:lpstr>
      <vt:lpstr>Solution</vt:lpstr>
      <vt:lpstr>Solution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(BCSC 0008)</dc:title>
  <dc:creator>Windows User</dc:creator>
  <cp:lastModifiedBy>Windows User</cp:lastModifiedBy>
  <cp:revision>16</cp:revision>
  <dcterms:created xsi:type="dcterms:W3CDTF">2020-06-29T04:13:42Z</dcterms:created>
  <dcterms:modified xsi:type="dcterms:W3CDTF">2020-07-27T07:34:33Z</dcterms:modified>
</cp:coreProperties>
</file>