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58"/>
  </p:notesMasterIdLst>
  <p:sldIdLst>
    <p:sldId id="451" r:id="rId2"/>
    <p:sldId id="267" r:id="rId3"/>
    <p:sldId id="656" r:id="rId4"/>
    <p:sldId id="657" r:id="rId5"/>
    <p:sldId id="658" r:id="rId6"/>
    <p:sldId id="659" r:id="rId7"/>
    <p:sldId id="660" r:id="rId8"/>
    <p:sldId id="668" r:id="rId9"/>
    <p:sldId id="669" r:id="rId10"/>
    <p:sldId id="670" r:id="rId11"/>
    <p:sldId id="671" r:id="rId12"/>
    <p:sldId id="672" r:id="rId13"/>
    <p:sldId id="673" r:id="rId14"/>
    <p:sldId id="674" r:id="rId15"/>
    <p:sldId id="675" r:id="rId16"/>
    <p:sldId id="676" r:id="rId17"/>
    <p:sldId id="677" r:id="rId18"/>
    <p:sldId id="678" r:id="rId19"/>
    <p:sldId id="679" r:id="rId20"/>
    <p:sldId id="680" r:id="rId21"/>
    <p:sldId id="681" r:id="rId22"/>
    <p:sldId id="682" r:id="rId23"/>
    <p:sldId id="683" r:id="rId24"/>
    <p:sldId id="684" r:id="rId25"/>
    <p:sldId id="685" r:id="rId26"/>
    <p:sldId id="686" r:id="rId27"/>
    <p:sldId id="687" r:id="rId28"/>
    <p:sldId id="688" r:id="rId29"/>
    <p:sldId id="689" r:id="rId30"/>
    <p:sldId id="690" r:id="rId31"/>
    <p:sldId id="691" r:id="rId32"/>
    <p:sldId id="692" r:id="rId33"/>
    <p:sldId id="693" r:id="rId34"/>
    <p:sldId id="694" r:id="rId35"/>
    <p:sldId id="695" r:id="rId36"/>
    <p:sldId id="696" r:id="rId37"/>
    <p:sldId id="697" r:id="rId38"/>
    <p:sldId id="698" r:id="rId39"/>
    <p:sldId id="718" r:id="rId40"/>
    <p:sldId id="701" r:id="rId41"/>
    <p:sldId id="703" r:id="rId42"/>
    <p:sldId id="704" r:id="rId43"/>
    <p:sldId id="705" r:id="rId44"/>
    <p:sldId id="706" r:id="rId45"/>
    <p:sldId id="707" r:id="rId46"/>
    <p:sldId id="708" r:id="rId47"/>
    <p:sldId id="709" r:id="rId48"/>
    <p:sldId id="710" r:id="rId49"/>
    <p:sldId id="713" r:id="rId50"/>
    <p:sldId id="711" r:id="rId51"/>
    <p:sldId id="712" r:id="rId52"/>
    <p:sldId id="714" r:id="rId53"/>
    <p:sldId id="715" r:id="rId54"/>
    <p:sldId id="716" r:id="rId55"/>
    <p:sldId id="717" r:id="rId56"/>
    <p:sldId id="70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5A99-66FA-47C7-A21F-90047F26158E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89E77-11D1-4528-B396-673D6967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6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5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3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6FC92F-7452-40A3-955F-E0DCEFCC011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6FC92F-7452-40A3-955F-E0DCEFCC011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258"/>
            <a:ext cx="9144000" cy="775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400" b="1" dirty="0" smtClean="0">
                <a:solidFill>
                  <a:srgbClr val="002060"/>
                </a:solidFill>
              </a:rPr>
              <a:t>Greedy Approach</a:t>
            </a:r>
            <a:endParaRPr 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19600"/>
            <a:ext cx="7543800" cy="11430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48101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0" y="2307729"/>
            <a:ext cx="92964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Design and Analysis of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Algorithms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2286000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99038"/>
              </p:ext>
            </p:extLst>
          </p:nvPr>
        </p:nvGraphicFramePr>
        <p:xfrm>
          <a:off x="7132320" y="22860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214"/>
              </p:ext>
            </p:extLst>
          </p:nvPr>
        </p:nvGraphicFramePr>
        <p:xfrm>
          <a:off x="7132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705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130043"/>
              </p:ext>
            </p:extLst>
          </p:nvPr>
        </p:nvGraphicFramePr>
        <p:xfrm>
          <a:off x="7132320" y="3210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705600" y="3200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89152"/>
              </p:ext>
            </p:extLst>
          </p:nvPr>
        </p:nvGraphicFramePr>
        <p:xfrm>
          <a:off x="7132320" y="42672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82520"/>
              </p:ext>
            </p:extLst>
          </p:nvPr>
        </p:nvGraphicFramePr>
        <p:xfrm>
          <a:off x="7132320" y="4734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705600" y="4267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05600" y="4724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23589"/>
              </p:ext>
            </p:extLst>
          </p:nvPr>
        </p:nvGraphicFramePr>
        <p:xfrm>
          <a:off x="7132320" y="51917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6705600" y="51816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9052560" y="360045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9723120" y="2157095"/>
            <a:ext cx="609600" cy="154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9627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2286000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99038"/>
              </p:ext>
            </p:extLst>
          </p:nvPr>
        </p:nvGraphicFramePr>
        <p:xfrm>
          <a:off x="7132320" y="22860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214"/>
              </p:ext>
            </p:extLst>
          </p:nvPr>
        </p:nvGraphicFramePr>
        <p:xfrm>
          <a:off x="7132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705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130043"/>
              </p:ext>
            </p:extLst>
          </p:nvPr>
        </p:nvGraphicFramePr>
        <p:xfrm>
          <a:off x="7132320" y="3210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705600" y="3200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99781"/>
              </p:ext>
            </p:extLst>
          </p:nvPr>
        </p:nvGraphicFramePr>
        <p:xfrm>
          <a:off x="7132320" y="42672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44408"/>
              </p:ext>
            </p:extLst>
          </p:nvPr>
        </p:nvGraphicFramePr>
        <p:xfrm>
          <a:off x="7132320" y="4734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705600" y="4267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05600" y="4724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50538"/>
              </p:ext>
            </p:extLst>
          </p:nvPr>
        </p:nvGraphicFramePr>
        <p:xfrm>
          <a:off x="7132320" y="51917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6705600" y="51816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9052560" y="360045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8890635" y="2157095"/>
            <a:ext cx="609600" cy="154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1857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2590800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94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2830479"/>
            <a:ext cx="5562600" cy="8271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47463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657600"/>
            <a:ext cx="5562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47463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U=M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2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47463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392555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40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47463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41910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W[1] &gt; U i.e. 5&gt;60    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60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47463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41910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W[1] &gt; U i.e. 5&gt;60    False    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47463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47244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W[1] &gt; U i.e. 5&gt;60    False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86600" y="472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X[1]=1.0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2682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47244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W[1] &gt; U i.e. 5&gt;60    False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86600" y="472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X[1]=1.0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8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520" y="1905000"/>
            <a:ext cx="993648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Approach obtains an optimal solution by making a sequence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choices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A Greedy algorithm always makes the choice that looks best at the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moment.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makes a locally optimal choice in the hope that this choice will lead to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a globally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solution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Greedy Approach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2682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50292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W[1] &gt; U i.e. 5&gt;60    False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86600" y="472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X[1]=1.0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600" y="51170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U=U-W[1]  U=60-5=55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2682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38862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32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2682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41910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W[2] &gt; U i.e. 10&gt;55    False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U=55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8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41195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47244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W[2] &gt; U i.e. 10&gt;55    False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U=55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72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X[2]=1.0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41195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=2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50292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W[2] &gt; U i.e. 10&gt;55    False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U=55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72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X[2]=1.0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86600" y="51170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U=U-W[2]  U=55-10=45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41195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38862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U=45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41195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41910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U=45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W[3] &gt; U i.e. 25&gt;45    False    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9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07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47244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U=45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W[3] &gt; U i.e. 25&gt;45    False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72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X[3]=1.0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26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07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=3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50292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U=45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W[3] &gt; U i.e. 25&gt;45    False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72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X[3]=1.0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86600" y="51170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U=U-W[3]  U=45-25=20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6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07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38862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U=20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720" y="1752600"/>
            <a:ext cx="993648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algorithms do not always yield optimal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Fractional Knapsack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 Minimum Spanning Trees-Prim and Kruskal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--  Single source shortest paths- Dijkstra and Bellman ford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 Convex Hull and Searching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 Activity selection problem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  Designing data compression codes (Huffman)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Greedy Approach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07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41910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U=20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W[4] &gt; U i.e. 22&gt;20    True    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3886200"/>
            <a:ext cx="5562600" cy="17526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07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4495800"/>
            <a:ext cx="4343400" cy="304800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U=20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W[4] &gt; U i.e. 22&gt;20    True    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67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5562600"/>
            <a:ext cx="5562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07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U=20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W[4] &gt; U i.e. 22&gt;20    True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72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4&lt;=5	True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5867400"/>
            <a:ext cx="5562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07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U=20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W[4] &gt; U i.e. 22&gt;20    True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72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4&lt;=5	True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6600" y="51170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X[4]=20/W[4]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5867400"/>
            <a:ext cx="5562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076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U=20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W[4] &gt; U i.e. 22&gt;20    True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72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4&lt;=5	True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6600" y="51170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X[4]=20/W[4]=20/22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5867400"/>
            <a:ext cx="5562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74213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U=20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309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W[4] &gt; U i.e. 22&gt;20    True   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72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4&lt;=5	True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6600" y="51170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X[4]=20/W[4]=20/22=.90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1752600"/>
            <a:ext cx="5562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1909"/>
              </p:ext>
            </p:extLst>
          </p:nvPr>
        </p:nvGraphicFramePr>
        <p:xfrm>
          <a:off x="7513320" y="18288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80441"/>
              </p:ext>
            </p:extLst>
          </p:nvPr>
        </p:nvGraphicFramePr>
        <p:xfrm>
          <a:off x="7513320" y="22961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086600" y="18288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6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4459"/>
              </p:ext>
            </p:extLst>
          </p:nvPr>
        </p:nvGraphicFramePr>
        <p:xfrm>
          <a:off x="7513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86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M=60</a:t>
            </a:r>
            <a:endParaRPr lang="en-IN" b="1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74213"/>
              </p:ext>
            </p:extLst>
          </p:nvPr>
        </p:nvGraphicFramePr>
        <p:xfrm>
          <a:off x="7513320" y="3591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0.0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086600" y="3581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Xi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3974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U=20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6600" y="4309844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Profit=Pi*Xi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Profit=30*1+40*1+90*1+77*.90+45*0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Profit=30+40+90+69.30+0=229.3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95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1752600"/>
            <a:ext cx="5562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0" y="3600865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Complexity of Fractional Knapsack</a:t>
            </a:r>
          </a:p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10000" y="3200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2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258"/>
            <a:ext cx="9144000" cy="775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400" b="1" dirty="0" smtClean="0">
                <a:solidFill>
                  <a:srgbClr val="002060"/>
                </a:solidFill>
              </a:rPr>
              <a:t>Greedy Approach</a:t>
            </a:r>
            <a:endParaRPr 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19600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Rajesh Kumar Tripathi</a:t>
            </a:r>
          </a:p>
          <a:p>
            <a:pPr algn="ctr"/>
            <a:r>
              <a:rPr lang="en-US" dirty="0"/>
              <a:t>Assistant Professor, Dept. CEA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48101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67000" y="2307729"/>
            <a:ext cx="68580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Design and Analysis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Algorithms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50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">
                <a:extLst>
                  <a:ext uri="{FF2B5EF4-FFF2-40B4-BE49-F238E27FC236}">
                    <a16:creationId xmlns:a16="http://schemas.microsoft.com/office/drawing/2014/main" id="{395E71CB-00CA-4F1C-9557-9D57CB6D3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" y="1828800"/>
                <a:ext cx="9936480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--  </a:t>
                </a:r>
                <a:r>
                  <a:rPr lang="en-US" sz="2400" b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Maximize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≤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≤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𝒑</m:t>
                        </m:r>
                        <m:r>
                          <a:rPr lang="en-US" sz="2400" b="1" i="1" baseline="-250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  <m:r>
                          <a:rPr lang="en-US" sz="2400" b="1" i="1" baseline="-250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</m:e>
                    </m:nary>
                  </m:oMath>
                </a14:m>
                <a:endParaRPr lang="en-US" sz="24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	--  </a:t>
                </a:r>
                <a:r>
                  <a:rPr lang="en-US" sz="2400" b="1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Subject </a:t>
                </a:r>
                <a:r>
                  <a:rPr lang="en-US" sz="2400" b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   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≤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≤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𝒘</m:t>
                        </m:r>
                        <m:r>
                          <a:rPr lang="en-US" sz="2400" b="1" i="1" baseline="-250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  <m:r>
                          <a:rPr lang="en-US" sz="2400" b="1" i="1" baseline="-250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≤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𝑴</m:t>
                        </m:r>
                      </m:e>
                    </m:nary>
                    <m:r>
                      <a:rPr lang="en-US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 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𝐚𝐧𝐝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   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≤1,      1≤ⅈ≤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</a:p>
            </p:txBody>
          </p:sp>
        </mc:Choice>
        <mc:Fallback xmlns="">
          <p:sp>
            <p:nvSpPr>
              <p:cNvPr id="3" name="Rectangle 4">
                <a:extLst>
                  <a:ext uri="{FF2B5EF4-FFF2-40B4-BE49-F238E27FC236}">
                    <a16:creationId xmlns:a16="http://schemas.microsoft.com/office/drawing/2014/main" id="{395E71CB-00CA-4F1C-9557-9D57CB6D3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" y="1828800"/>
                <a:ext cx="9936480" cy="1569660"/>
              </a:xfrm>
              <a:prstGeom prst="rect">
                <a:avLst/>
              </a:prstGeom>
              <a:blipFill>
                <a:blip r:embed="rId2"/>
                <a:stretch>
                  <a:fillRect t="-14397" b="-346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65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696044"/>
            <a:ext cx="99364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S={a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……….., a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n proposed activities that wish to use a resource, such as lecture hall, which can serve only one activity at a time.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start time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fi finish time where 0&lt;=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&lt;=f</a:t>
            </a:r>
            <a:r>
              <a:rPr lang="en-US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&lt;=infinity,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selected activity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takes place during half open time interval [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Activities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compatible if the intervals [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,f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[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do not overlap.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compatible if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&gt;=f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Activites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sorted in monotonically increasing order of finish time-  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&lt;=……………….&lt;=f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&lt;=f</a:t>
            </a:r>
            <a:r>
              <a:rPr lang="en-US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8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752600"/>
            <a:ext cx="5562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71009"/>
              </p:ext>
            </p:extLst>
          </p:nvPr>
        </p:nvGraphicFramePr>
        <p:xfrm>
          <a:off x="6431279" y="2693489"/>
          <a:ext cx="47244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52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1949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661534"/>
            <a:ext cx="41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i</a:t>
            </a:r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3052047"/>
            <a:ext cx="41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i</a:t>
            </a:r>
            <a:endParaRPr lang="en-IN" baseline="-25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85490"/>
              </p:ext>
            </p:extLst>
          </p:nvPr>
        </p:nvGraphicFramePr>
        <p:xfrm>
          <a:off x="6396865" y="2344772"/>
          <a:ext cx="47440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278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133600"/>
            <a:ext cx="4419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71009"/>
              </p:ext>
            </p:extLst>
          </p:nvPr>
        </p:nvGraphicFramePr>
        <p:xfrm>
          <a:off x="6431279" y="2693489"/>
          <a:ext cx="47244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52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1949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661534"/>
            <a:ext cx="41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i</a:t>
            </a:r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3052047"/>
            <a:ext cx="41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i</a:t>
            </a:r>
            <a:endParaRPr lang="en-IN" baseline="-25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85490"/>
              </p:ext>
            </p:extLst>
          </p:nvPr>
        </p:nvGraphicFramePr>
        <p:xfrm>
          <a:off x="6396865" y="2344772"/>
          <a:ext cx="47440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278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1278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1910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</p:spTree>
    <p:extLst>
      <p:ext uri="{BB962C8B-B14F-4D97-AF65-F5344CB8AC3E}">
        <p14:creationId xmlns:p14="http://schemas.microsoft.com/office/powerpoint/2010/main" val="21665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514600"/>
            <a:ext cx="4419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24100" y="291056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K=1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M=2 to 11</a:t>
            </a:r>
          </a:p>
          <a:p>
            <a:r>
              <a:rPr lang="en-US" dirty="0">
                <a:solidFill>
                  <a:srgbClr val="C00000"/>
                </a:solidFill>
              </a:rPr>
              <a:t>M=2        s[2]&gt;=f[1] false       m++ i.e. m=3</a:t>
            </a:r>
          </a:p>
          <a:p>
            <a:r>
              <a:rPr lang="en-US" dirty="0">
                <a:solidFill>
                  <a:srgbClr val="00B050"/>
                </a:solidFill>
              </a:rPr>
              <a:t>M=3, k=1 s[3]&gt;=f[1] false    m++  i.e. m=4</a:t>
            </a:r>
          </a:p>
          <a:p>
            <a:r>
              <a:rPr lang="en-US" dirty="0">
                <a:solidFill>
                  <a:srgbClr val="7030A0"/>
                </a:solidFill>
              </a:rPr>
              <a:t>M=4, k=1 s[4]&gt;=f[1] yes  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      A={a1, a4}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      k=m i.e. k=4       m++ i.e. m=5</a:t>
            </a:r>
          </a:p>
          <a:p>
            <a:r>
              <a:rPr lang="en-US" dirty="0">
                <a:solidFill>
                  <a:srgbClr val="00B0F0"/>
                </a:solidFill>
              </a:rPr>
              <a:t>M=5, k=4  s[5]&gt;=f[4] false     m++ i.e. m=6</a:t>
            </a:r>
          </a:p>
          <a:p>
            <a:r>
              <a:rPr lang="en-US" dirty="0">
                <a:solidFill>
                  <a:srgbClr val="00B0F0"/>
                </a:solidFill>
              </a:rPr>
              <a:t>M=6, k=4  s[6]&gt;=f[4] false     m++ i.e. m=7</a:t>
            </a:r>
          </a:p>
          <a:p>
            <a:r>
              <a:rPr lang="en-US" dirty="0">
                <a:solidFill>
                  <a:srgbClr val="00B0F0"/>
                </a:solidFill>
              </a:rPr>
              <a:t>M=7, k=4  s[7]&gt;=f[4] false     m++ i.e. m=8</a:t>
            </a:r>
          </a:p>
          <a:p>
            <a:r>
              <a:rPr lang="en-US" dirty="0">
                <a:solidFill>
                  <a:srgbClr val="7030A0"/>
                </a:solidFill>
              </a:rPr>
              <a:t>M=8, k=4  s[8]&gt;=f[4] yes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A={a1, a4, a8} k=m i.e. k=8 and m=9</a:t>
            </a:r>
          </a:p>
          <a:p>
            <a:r>
              <a:rPr lang="en-IN" dirty="0">
                <a:solidFill>
                  <a:srgbClr val="00B0F0"/>
                </a:solidFill>
              </a:rPr>
              <a:t>M=9, k=8  s[9]&gt;=f[8] false     m++ i.e. m=10</a:t>
            </a:r>
          </a:p>
          <a:p>
            <a:r>
              <a:rPr lang="en-IN" dirty="0">
                <a:solidFill>
                  <a:srgbClr val="00B0F0"/>
                </a:solidFill>
              </a:rPr>
              <a:t>M=10, k=8 s[10]&gt;=f[8] false  m++ i.e. m=11</a:t>
            </a:r>
          </a:p>
          <a:p>
            <a:r>
              <a:rPr lang="en-IN" dirty="0">
                <a:solidFill>
                  <a:srgbClr val="C00000"/>
                </a:solidFill>
              </a:rPr>
              <a:t>M=11, k=8 s[11]&gt;=f[8] yes A={a1, a4, a8, a11)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</p:spTree>
    <p:extLst>
      <p:ext uri="{BB962C8B-B14F-4D97-AF65-F5344CB8AC3E}">
        <p14:creationId xmlns:p14="http://schemas.microsoft.com/office/powerpoint/2010/main" val="42386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895600"/>
            <a:ext cx="44196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24100" y="291056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M=2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  <a:p>
            <a:r>
              <a:rPr lang="en-US" dirty="0">
                <a:solidFill>
                  <a:srgbClr val="C00000"/>
                </a:solidFill>
              </a:rPr>
              <a:t>M=2        s[2]&gt;=f[1] false       m++ i.e. m=3</a:t>
            </a:r>
          </a:p>
          <a:p>
            <a:r>
              <a:rPr lang="en-US" dirty="0">
                <a:solidFill>
                  <a:srgbClr val="00B050"/>
                </a:solidFill>
              </a:rPr>
              <a:t>M=3, k=1 s[3]&gt;=f[1] false    m++  i.e. m=4</a:t>
            </a:r>
          </a:p>
          <a:p>
            <a:r>
              <a:rPr lang="en-US" dirty="0">
                <a:solidFill>
                  <a:srgbClr val="7030A0"/>
                </a:solidFill>
              </a:rPr>
              <a:t>M=4, k=1 s[4]&gt;=f[1] yes  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      A={a1, a4}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      k=m i.e. k=4       m++ i.e. m=5</a:t>
            </a:r>
          </a:p>
          <a:p>
            <a:r>
              <a:rPr lang="en-US" dirty="0">
                <a:solidFill>
                  <a:srgbClr val="00B0F0"/>
                </a:solidFill>
              </a:rPr>
              <a:t>M=5, k=4  s[5]&gt;=f[4] false     m++ i.e. m=6</a:t>
            </a:r>
          </a:p>
          <a:p>
            <a:r>
              <a:rPr lang="en-US" dirty="0">
                <a:solidFill>
                  <a:srgbClr val="00B0F0"/>
                </a:solidFill>
              </a:rPr>
              <a:t>M=6, k=4  s[6]&gt;=f[4] false     m++ i.e. m=7</a:t>
            </a:r>
          </a:p>
          <a:p>
            <a:r>
              <a:rPr lang="en-US" dirty="0">
                <a:solidFill>
                  <a:srgbClr val="00B0F0"/>
                </a:solidFill>
              </a:rPr>
              <a:t>M=7, k=4  s[7]&gt;=f[4] false     m++ i.e. m=8</a:t>
            </a:r>
          </a:p>
          <a:p>
            <a:r>
              <a:rPr lang="en-US" dirty="0">
                <a:solidFill>
                  <a:srgbClr val="7030A0"/>
                </a:solidFill>
              </a:rPr>
              <a:t>M=8, k=4  s[8]&gt;=f[4] yes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A={a1, a4, a8} k=m i.e. k=8 and m=9</a:t>
            </a:r>
          </a:p>
          <a:p>
            <a:r>
              <a:rPr lang="en-IN" dirty="0">
                <a:solidFill>
                  <a:srgbClr val="00B0F0"/>
                </a:solidFill>
              </a:rPr>
              <a:t>M=9, k=8  s[9]&gt;=f[8] false     m++ i.e. m=10</a:t>
            </a:r>
          </a:p>
          <a:p>
            <a:r>
              <a:rPr lang="en-IN" dirty="0">
                <a:solidFill>
                  <a:srgbClr val="00B0F0"/>
                </a:solidFill>
              </a:rPr>
              <a:t>M=10, k=8 s[10]&gt;=f[8] false  m++ i.e. m=11</a:t>
            </a:r>
          </a:p>
          <a:p>
            <a:r>
              <a:rPr lang="en-IN" dirty="0">
                <a:solidFill>
                  <a:srgbClr val="C00000"/>
                </a:solidFill>
              </a:rPr>
              <a:t>M=11, k=8 s[11]&gt;=f[8] yes A={a1, a4, a8, a11)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</p:spTree>
    <p:extLst>
      <p:ext uri="{BB962C8B-B14F-4D97-AF65-F5344CB8AC3E}">
        <p14:creationId xmlns:p14="http://schemas.microsoft.com/office/powerpoint/2010/main" val="17315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05050" y="3354050"/>
            <a:ext cx="51506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M=2        </a:t>
            </a:r>
          </a:p>
          <a:p>
            <a:r>
              <a:rPr lang="en-US" sz="2200" dirty="0" smtClean="0">
                <a:solidFill>
                  <a:srgbClr val="C00000"/>
                </a:solidFill>
              </a:rPr>
              <a:t>s[2</a:t>
            </a:r>
            <a:r>
              <a:rPr lang="en-US" sz="2200" dirty="0">
                <a:solidFill>
                  <a:srgbClr val="C00000"/>
                </a:solidFill>
              </a:rPr>
              <a:t>]&gt;=f[1] false       </a:t>
            </a:r>
            <a:endParaRPr lang="en-US" sz="2200" dirty="0" smtClean="0">
              <a:solidFill>
                <a:srgbClr val="C00000"/>
              </a:solidFill>
            </a:endParaRPr>
          </a:p>
          <a:p>
            <a:r>
              <a:rPr lang="en-US" sz="2200" dirty="0" smtClean="0">
                <a:solidFill>
                  <a:srgbClr val="C00000"/>
                </a:solidFill>
              </a:rPr>
              <a:t>m</a:t>
            </a:r>
            <a:r>
              <a:rPr lang="en-US" sz="2200" dirty="0">
                <a:solidFill>
                  <a:srgbClr val="C00000"/>
                </a:solidFill>
              </a:rPr>
              <a:t>++ i.e. </a:t>
            </a:r>
            <a:endParaRPr lang="en-US" sz="2200" dirty="0" smtClean="0">
              <a:solidFill>
                <a:srgbClr val="C00000"/>
              </a:solidFill>
            </a:endParaRPr>
          </a:p>
          <a:p>
            <a:r>
              <a:rPr lang="en-US" sz="2200" dirty="0" smtClean="0">
                <a:solidFill>
                  <a:srgbClr val="C00000"/>
                </a:solidFill>
              </a:rPr>
              <a:t>m=3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M=2 to 11</a:t>
            </a:r>
          </a:p>
        </p:txBody>
      </p:sp>
    </p:spTree>
    <p:extLst>
      <p:ext uri="{BB962C8B-B14F-4D97-AF65-F5344CB8AC3E}">
        <p14:creationId xmlns:p14="http://schemas.microsoft.com/office/powerpoint/2010/main" val="28505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47285" y="3354050"/>
            <a:ext cx="52083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B050"/>
                </a:solidFill>
              </a:rPr>
              <a:t>M=3</a:t>
            </a:r>
            <a:r>
              <a:rPr lang="en-US" sz="2200" dirty="0">
                <a:solidFill>
                  <a:srgbClr val="00B050"/>
                </a:solidFill>
              </a:rPr>
              <a:t>, </a:t>
            </a:r>
            <a:endParaRPr lang="en-US" sz="2200" dirty="0" smtClean="0">
              <a:solidFill>
                <a:srgbClr val="00B050"/>
              </a:solidFill>
            </a:endParaRPr>
          </a:p>
          <a:p>
            <a:r>
              <a:rPr lang="en-US" sz="2200" dirty="0" smtClean="0">
                <a:solidFill>
                  <a:srgbClr val="00B050"/>
                </a:solidFill>
              </a:rPr>
              <a:t>k=1 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s[3</a:t>
            </a:r>
            <a:r>
              <a:rPr lang="en-US" sz="2200" dirty="0">
                <a:solidFill>
                  <a:srgbClr val="00B050"/>
                </a:solidFill>
              </a:rPr>
              <a:t>]&gt;=f[1] false    </a:t>
            </a:r>
            <a:endParaRPr lang="en-US" sz="2200" dirty="0" smtClean="0">
              <a:solidFill>
                <a:srgbClr val="00B050"/>
              </a:solidFill>
            </a:endParaRPr>
          </a:p>
          <a:p>
            <a:r>
              <a:rPr lang="en-US" sz="2200" dirty="0" smtClean="0">
                <a:solidFill>
                  <a:srgbClr val="00B050"/>
                </a:solidFill>
              </a:rPr>
              <a:t>m</a:t>
            </a:r>
            <a:r>
              <a:rPr lang="en-US" sz="2200" dirty="0">
                <a:solidFill>
                  <a:srgbClr val="00B050"/>
                </a:solidFill>
              </a:rPr>
              <a:t>++  i.e. </a:t>
            </a:r>
            <a:r>
              <a:rPr lang="en-US" sz="2200" dirty="0" smtClean="0">
                <a:solidFill>
                  <a:srgbClr val="00B050"/>
                </a:solidFill>
              </a:rPr>
              <a:t>m=4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M=3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56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05050" y="3244096"/>
            <a:ext cx="517766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7030A0"/>
                </a:solidFill>
              </a:rPr>
              <a:t>M=4</a:t>
            </a:r>
            <a:r>
              <a:rPr lang="en-US" sz="2200" dirty="0">
                <a:solidFill>
                  <a:srgbClr val="7030A0"/>
                </a:solidFill>
              </a:rPr>
              <a:t>, </a:t>
            </a:r>
            <a:endParaRPr lang="en-US" sz="2200" dirty="0" smtClean="0">
              <a:solidFill>
                <a:srgbClr val="7030A0"/>
              </a:solidFill>
            </a:endParaRPr>
          </a:p>
          <a:p>
            <a:r>
              <a:rPr lang="en-US" sz="2200" dirty="0" smtClean="0">
                <a:solidFill>
                  <a:srgbClr val="7030A0"/>
                </a:solidFill>
              </a:rPr>
              <a:t>k=1 </a:t>
            </a:r>
          </a:p>
          <a:p>
            <a:r>
              <a:rPr lang="en-US" sz="2200" dirty="0" smtClean="0">
                <a:solidFill>
                  <a:srgbClr val="7030A0"/>
                </a:solidFill>
              </a:rPr>
              <a:t>s[4</a:t>
            </a:r>
            <a:r>
              <a:rPr lang="en-US" sz="2200" dirty="0">
                <a:solidFill>
                  <a:srgbClr val="7030A0"/>
                </a:solidFill>
              </a:rPr>
              <a:t>]&gt;=f[1] yes  </a:t>
            </a:r>
          </a:p>
          <a:p>
            <a:r>
              <a:rPr lang="en-US" sz="2200" dirty="0">
                <a:solidFill>
                  <a:srgbClr val="7030A0"/>
                </a:solidFill>
              </a:rPr>
              <a:t>                  A={a1, a4}</a:t>
            </a:r>
          </a:p>
          <a:p>
            <a:r>
              <a:rPr lang="en-US" sz="2200" dirty="0">
                <a:solidFill>
                  <a:srgbClr val="7030A0"/>
                </a:solidFill>
              </a:rPr>
              <a:t>                  k=m i.e. k=4       m++ i.e. </a:t>
            </a:r>
            <a:r>
              <a:rPr lang="en-US" sz="2200" dirty="0" smtClean="0">
                <a:solidFill>
                  <a:srgbClr val="7030A0"/>
                </a:solidFill>
              </a:rPr>
              <a:t>m=5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M=4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973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5385" y="3354050"/>
            <a:ext cx="51702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B0F0"/>
                </a:solidFill>
              </a:rPr>
              <a:t>M=5</a:t>
            </a:r>
            <a:r>
              <a:rPr lang="en-US" sz="2200" dirty="0">
                <a:solidFill>
                  <a:srgbClr val="00B0F0"/>
                </a:solidFill>
              </a:rPr>
              <a:t>,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k=4  </a:t>
            </a:r>
          </a:p>
          <a:p>
            <a:r>
              <a:rPr lang="en-US" sz="2200" dirty="0" smtClean="0">
                <a:solidFill>
                  <a:srgbClr val="00B0F0"/>
                </a:solidFill>
              </a:rPr>
              <a:t>s[5</a:t>
            </a:r>
            <a:r>
              <a:rPr lang="en-US" sz="2200" dirty="0">
                <a:solidFill>
                  <a:srgbClr val="00B0F0"/>
                </a:solidFill>
              </a:rPr>
              <a:t>]&gt;=f[4] false    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m</a:t>
            </a:r>
            <a:r>
              <a:rPr lang="en-US" sz="2200" dirty="0">
                <a:solidFill>
                  <a:srgbClr val="00B0F0"/>
                </a:solidFill>
              </a:rPr>
              <a:t>++ i.e. </a:t>
            </a:r>
            <a:r>
              <a:rPr lang="en-US" sz="2200" dirty="0" smtClean="0">
                <a:solidFill>
                  <a:srgbClr val="00B0F0"/>
                </a:solidFill>
              </a:rPr>
              <a:t>m=6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M=5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8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5385" y="3352800"/>
            <a:ext cx="51702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M=6,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k=4  </a:t>
            </a:r>
          </a:p>
          <a:p>
            <a:r>
              <a:rPr lang="en-US" sz="2200" dirty="0" smtClean="0">
                <a:solidFill>
                  <a:srgbClr val="00B0F0"/>
                </a:solidFill>
              </a:rPr>
              <a:t>s[6</a:t>
            </a:r>
            <a:r>
              <a:rPr lang="en-US" sz="2200" dirty="0">
                <a:solidFill>
                  <a:srgbClr val="00B0F0"/>
                </a:solidFill>
              </a:rPr>
              <a:t>]&gt;=f[4] false    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m</a:t>
            </a:r>
            <a:r>
              <a:rPr lang="en-US" sz="2200" dirty="0">
                <a:solidFill>
                  <a:srgbClr val="00B0F0"/>
                </a:solidFill>
              </a:rPr>
              <a:t>++ i.e. m=7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M=6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6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88720" y="1737360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18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56810" y="335405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smtClean="0">
                <a:solidFill>
                  <a:srgbClr val="00B0F0"/>
                </a:solidFill>
              </a:rPr>
              <a:t>M=7</a:t>
            </a:r>
            <a:r>
              <a:rPr lang="en-US" sz="2200" dirty="0">
                <a:solidFill>
                  <a:srgbClr val="00B0F0"/>
                </a:solidFill>
              </a:rPr>
              <a:t>,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k=4  </a:t>
            </a:r>
          </a:p>
          <a:p>
            <a:r>
              <a:rPr lang="en-US" sz="2200" dirty="0" smtClean="0">
                <a:solidFill>
                  <a:srgbClr val="00B0F0"/>
                </a:solidFill>
              </a:rPr>
              <a:t>s[7</a:t>
            </a:r>
            <a:r>
              <a:rPr lang="en-US" sz="2200" dirty="0">
                <a:solidFill>
                  <a:srgbClr val="00B0F0"/>
                </a:solidFill>
              </a:rPr>
              <a:t>]&gt;=f[4] false     </a:t>
            </a:r>
            <a:endParaRPr lang="en-US" sz="2200" dirty="0" smtClean="0">
              <a:solidFill>
                <a:srgbClr val="00B0F0"/>
              </a:solidFill>
            </a:endParaRPr>
          </a:p>
          <a:p>
            <a:r>
              <a:rPr lang="en-US" sz="2200" dirty="0" smtClean="0">
                <a:solidFill>
                  <a:srgbClr val="00B0F0"/>
                </a:solidFill>
              </a:rPr>
              <a:t>m</a:t>
            </a:r>
            <a:r>
              <a:rPr lang="en-US" sz="2200" dirty="0">
                <a:solidFill>
                  <a:srgbClr val="00B0F0"/>
                </a:solidFill>
              </a:rPr>
              <a:t>++ i.e. </a:t>
            </a:r>
            <a:r>
              <a:rPr lang="en-US" sz="2200" dirty="0" smtClean="0">
                <a:solidFill>
                  <a:srgbClr val="00B0F0"/>
                </a:solidFill>
              </a:rPr>
              <a:t>m=8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M=7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37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24100" y="3269159"/>
            <a:ext cx="51586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7030A0"/>
                </a:solidFill>
              </a:rPr>
              <a:t>M=8</a:t>
            </a:r>
            <a:r>
              <a:rPr lang="en-US" sz="2200" dirty="0">
                <a:solidFill>
                  <a:srgbClr val="7030A0"/>
                </a:solidFill>
              </a:rPr>
              <a:t>, </a:t>
            </a:r>
            <a:endParaRPr lang="en-US" sz="2200" dirty="0" smtClean="0">
              <a:solidFill>
                <a:srgbClr val="7030A0"/>
              </a:solidFill>
            </a:endParaRPr>
          </a:p>
          <a:p>
            <a:r>
              <a:rPr lang="en-US" sz="2200" dirty="0" smtClean="0">
                <a:solidFill>
                  <a:srgbClr val="7030A0"/>
                </a:solidFill>
              </a:rPr>
              <a:t>k=4  </a:t>
            </a:r>
            <a:r>
              <a:rPr lang="en-US" sz="2200" dirty="0">
                <a:solidFill>
                  <a:srgbClr val="7030A0"/>
                </a:solidFill>
              </a:rPr>
              <a:t>s[8]&gt;=f[4] yes</a:t>
            </a:r>
          </a:p>
          <a:p>
            <a:r>
              <a:rPr lang="en-US" sz="2200" dirty="0">
                <a:solidFill>
                  <a:srgbClr val="7030A0"/>
                </a:solidFill>
              </a:rPr>
              <a:t>            A={a1, a4, a8} </a:t>
            </a:r>
            <a:endParaRPr lang="en-US" sz="2200" dirty="0" smtClean="0">
              <a:solidFill>
                <a:srgbClr val="7030A0"/>
              </a:solidFill>
            </a:endParaRPr>
          </a:p>
          <a:p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 smtClean="0">
                <a:solidFill>
                  <a:srgbClr val="7030A0"/>
                </a:solidFill>
              </a:rPr>
              <a:t>           k=m </a:t>
            </a:r>
            <a:r>
              <a:rPr lang="en-US" sz="2200" dirty="0">
                <a:solidFill>
                  <a:srgbClr val="7030A0"/>
                </a:solidFill>
              </a:rPr>
              <a:t>i.e. k=8 and </a:t>
            </a:r>
            <a:r>
              <a:rPr lang="en-US" sz="2200" dirty="0" smtClean="0">
                <a:solidFill>
                  <a:srgbClr val="7030A0"/>
                </a:solidFill>
              </a:rPr>
              <a:t>m=9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M=8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32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5385" y="335405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 smtClean="0">
                <a:solidFill>
                  <a:srgbClr val="00B0F0"/>
                </a:solidFill>
              </a:rPr>
              <a:t>M=9</a:t>
            </a:r>
            <a:r>
              <a:rPr lang="en-IN" sz="2200" dirty="0">
                <a:solidFill>
                  <a:srgbClr val="00B0F0"/>
                </a:solidFill>
              </a:rPr>
              <a:t>, </a:t>
            </a:r>
            <a:endParaRPr lang="en-IN" sz="2200" dirty="0" smtClean="0">
              <a:solidFill>
                <a:srgbClr val="00B0F0"/>
              </a:solidFill>
            </a:endParaRPr>
          </a:p>
          <a:p>
            <a:r>
              <a:rPr lang="en-IN" sz="2200" dirty="0" smtClean="0">
                <a:solidFill>
                  <a:srgbClr val="00B0F0"/>
                </a:solidFill>
              </a:rPr>
              <a:t>k=8  </a:t>
            </a:r>
          </a:p>
          <a:p>
            <a:r>
              <a:rPr lang="en-IN" sz="2200" dirty="0" smtClean="0">
                <a:solidFill>
                  <a:srgbClr val="00B0F0"/>
                </a:solidFill>
              </a:rPr>
              <a:t>s[9</a:t>
            </a:r>
            <a:r>
              <a:rPr lang="en-IN" sz="2200" dirty="0">
                <a:solidFill>
                  <a:srgbClr val="00B0F0"/>
                </a:solidFill>
              </a:rPr>
              <a:t>]&gt;=f[8] false     </a:t>
            </a:r>
            <a:endParaRPr lang="en-IN" sz="2200" dirty="0" smtClean="0">
              <a:solidFill>
                <a:srgbClr val="00B0F0"/>
              </a:solidFill>
            </a:endParaRPr>
          </a:p>
          <a:p>
            <a:r>
              <a:rPr lang="en-IN" sz="2200" dirty="0" smtClean="0">
                <a:solidFill>
                  <a:srgbClr val="00B0F0"/>
                </a:solidFill>
              </a:rPr>
              <a:t>m</a:t>
            </a:r>
            <a:r>
              <a:rPr lang="en-IN" sz="2200" dirty="0">
                <a:solidFill>
                  <a:srgbClr val="00B0F0"/>
                </a:solidFill>
              </a:rPr>
              <a:t>++ i.e. </a:t>
            </a:r>
            <a:r>
              <a:rPr lang="en-IN" sz="2200" dirty="0" smtClean="0">
                <a:solidFill>
                  <a:srgbClr val="00B0F0"/>
                </a:solidFill>
              </a:rPr>
              <a:t>m=10</a:t>
            </a:r>
            <a:endParaRPr lang="en-IN" sz="22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15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M=9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71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5385" y="335405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 smtClean="0">
                <a:solidFill>
                  <a:srgbClr val="00B0F0"/>
                </a:solidFill>
              </a:rPr>
              <a:t>M=10</a:t>
            </a:r>
            <a:r>
              <a:rPr lang="en-IN" sz="2200" dirty="0">
                <a:solidFill>
                  <a:srgbClr val="00B0F0"/>
                </a:solidFill>
              </a:rPr>
              <a:t>, </a:t>
            </a:r>
            <a:endParaRPr lang="en-IN" sz="2200" dirty="0" smtClean="0">
              <a:solidFill>
                <a:srgbClr val="00B0F0"/>
              </a:solidFill>
            </a:endParaRPr>
          </a:p>
          <a:p>
            <a:r>
              <a:rPr lang="en-IN" sz="2200" dirty="0" smtClean="0">
                <a:solidFill>
                  <a:srgbClr val="00B0F0"/>
                </a:solidFill>
              </a:rPr>
              <a:t>k=8 </a:t>
            </a:r>
          </a:p>
          <a:p>
            <a:r>
              <a:rPr lang="en-IN" sz="2200" dirty="0" smtClean="0">
                <a:solidFill>
                  <a:srgbClr val="00B0F0"/>
                </a:solidFill>
              </a:rPr>
              <a:t>s[10</a:t>
            </a:r>
            <a:r>
              <a:rPr lang="en-IN" sz="2200" dirty="0">
                <a:solidFill>
                  <a:srgbClr val="00B0F0"/>
                </a:solidFill>
              </a:rPr>
              <a:t>]&gt;=f[8] false  </a:t>
            </a:r>
            <a:endParaRPr lang="en-IN" sz="2200" dirty="0" smtClean="0">
              <a:solidFill>
                <a:srgbClr val="00B0F0"/>
              </a:solidFill>
            </a:endParaRPr>
          </a:p>
          <a:p>
            <a:r>
              <a:rPr lang="en-IN" sz="2200" dirty="0" smtClean="0">
                <a:solidFill>
                  <a:srgbClr val="00B0F0"/>
                </a:solidFill>
              </a:rPr>
              <a:t>m</a:t>
            </a:r>
            <a:r>
              <a:rPr lang="en-IN" sz="2200" dirty="0">
                <a:solidFill>
                  <a:srgbClr val="00B0F0"/>
                </a:solidFill>
              </a:rPr>
              <a:t>++ i.e. </a:t>
            </a:r>
            <a:r>
              <a:rPr lang="en-IN" sz="2200" dirty="0" smtClean="0">
                <a:solidFill>
                  <a:srgbClr val="00B0F0"/>
                </a:solidFill>
              </a:rPr>
              <a:t>m=11</a:t>
            </a:r>
            <a:endParaRPr lang="en-IN" sz="22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267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M=10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730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EB574D-B973-4962-A11C-CFF2B32D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6117"/>
              </p:ext>
            </p:extLst>
          </p:nvPr>
        </p:nvGraphicFramePr>
        <p:xfrm>
          <a:off x="6396870" y="2136932"/>
          <a:ext cx="47858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16">
                  <a:extLst>
                    <a:ext uri="{9D8B030D-6E8A-4147-A177-3AD203B41FA5}">
                      <a16:colId xmlns:a16="http://schemas.microsoft.com/office/drawing/2014/main" val="1110960460"/>
                    </a:ext>
                  </a:extLst>
                </a:gridCol>
                <a:gridCol w="308764">
                  <a:extLst>
                    <a:ext uri="{9D8B030D-6E8A-4147-A177-3AD203B41FA5}">
                      <a16:colId xmlns:a16="http://schemas.microsoft.com/office/drawing/2014/main" val="4142031974"/>
                    </a:ext>
                  </a:extLst>
                </a:gridCol>
                <a:gridCol w="385955">
                  <a:extLst>
                    <a:ext uri="{9D8B030D-6E8A-4147-A177-3AD203B41FA5}">
                      <a16:colId xmlns:a16="http://schemas.microsoft.com/office/drawing/2014/main" val="745154306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49004107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99291545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473934354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3302131329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1884486232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910198035"/>
                    </a:ext>
                  </a:extLst>
                </a:gridCol>
                <a:gridCol w="463146">
                  <a:extLst>
                    <a:ext uri="{9D8B030D-6E8A-4147-A177-3AD203B41FA5}">
                      <a16:colId xmlns:a16="http://schemas.microsoft.com/office/drawing/2014/main" val="253041778"/>
                    </a:ext>
                  </a:extLst>
                </a:gridCol>
                <a:gridCol w="478088">
                  <a:extLst>
                    <a:ext uri="{9D8B030D-6E8A-4147-A177-3AD203B41FA5}">
                      <a16:colId xmlns:a16="http://schemas.microsoft.com/office/drawing/2014/main" val="151962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7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2104977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3A5A9-7F5F-41D2-B9C3-1969A15F07B2}"/>
              </a:ext>
            </a:extLst>
          </p:cNvPr>
          <p:cNvSpPr txBox="1"/>
          <p:nvPr/>
        </p:nvSpPr>
        <p:spPr>
          <a:xfrm flipH="1">
            <a:off x="6005050" y="2495490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</a:t>
            </a:r>
            <a:r>
              <a:rPr lang="en-US" sz="2000" b="1" baseline="-25000" dirty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4B30BC-8086-4390-AA00-9BA682B0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1403"/>
              </p:ext>
            </p:extLst>
          </p:nvPr>
        </p:nvGraphicFramePr>
        <p:xfrm>
          <a:off x="6362198" y="1788215"/>
          <a:ext cx="4820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247">
                  <a:extLst>
                    <a:ext uri="{9D8B030D-6E8A-4147-A177-3AD203B41FA5}">
                      <a16:colId xmlns:a16="http://schemas.microsoft.com/office/drawing/2014/main" val="840121244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4646257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20269131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552037812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304462116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25944442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30537614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099907645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43445388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570889837"/>
                    </a:ext>
                  </a:extLst>
                </a:gridCol>
                <a:gridCol w="438247">
                  <a:extLst>
                    <a:ext uri="{9D8B030D-6E8A-4147-A177-3AD203B41FA5}">
                      <a16:colId xmlns:a16="http://schemas.microsoft.com/office/drawing/2014/main" val="165704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01DA596-E222-422A-865D-77D3473FECCF}"/>
              </a:ext>
            </a:extLst>
          </p:cNvPr>
          <p:cNvSpPr txBox="1"/>
          <p:nvPr/>
        </p:nvSpPr>
        <p:spPr>
          <a:xfrm flipH="1">
            <a:off x="5985385" y="1735645"/>
            <a:ext cx="41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a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i</a:t>
            </a:r>
            <a:endParaRPr lang="en-IN" sz="20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67400" y="335405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 smtClean="0">
                <a:solidFill>
                  <a:srgbClr val="C00000"/>
                </a:solidFill>
              </a:rPr>
              <a:t>M=11</a:t>
            </a:r>
            <a:r>
              <a:rPr lang="en-IN" sz="2200" dirty="0">
                <a:solidFill>
                  <a:srgbClr val="C00000"/>
                </a:solidFill>
              </a:rPr>
              <a:t>, </a:t>
            </a:r>
            <a:endParaRPr lang="en-IN" sz="2200" dirty="0" smtClean="0">
              <a:solidFill>
                <a:srgbClr val="C00000"/>
              </a:solidFill>
            </a:endParaRPr>
          </a:p>
          <a:p>
            <a:r>
              <a:rPr lang="en-IN" sz="2200" dirty="0" smtClean="0">
                <a:solidFill>
                  <a:srgbClr val="C00000"/>
                </a:solidFill>
              </a:rPr>
              <a:t>k=8 </a:t>
            </a:r>
          </a:p>
          <a:p>
            <a:r>
              <a:rPr lang="en-IN" sz="2200" dirty="0" smtClean="0">
                <a:solidFill>
                  <a:srgbClr val="C00000"/>
                </a:solidFill>
              </a:rPr>
              <a:t>s[11</a:t>
            </a:r>
            <a:r>
              <a:rPr lang="en-IN" sz="2200" dirty="0">
                <a:solidFill>
                  <a:srgbClr val="C00000"/>
                </a:solidFill>
              </a:rPr>
              <a:t>]&gt;=f[8] yes </a:t>
            </a:r>
            <a:endParaRPr lang="en-IN" sz="2200" dirty="0" smtClean="0">
              <a:solidFill>
                <a:srgbClr val="C00000"/>
              </a:solidFill>
            </a:endParaRPr>
          </a:p>
          <a:p>
            <a:r>
              <a:rPr lang="en-IN" sz="2200" dirty="0" smtClean="0">
                <a:solidFill>
                  <a:srgbClr val="C00000"/>
                </a:solidFill>
              </a:rPr>
              <a:t>A</a:t>
            </a:r>
            <a:r>
              <a:rPr lang="en-IN" sz="2200" dirty="0">
                <a:solidFill>
                  <a:srgbClr val="C00000"/>
                </a:solidFill>
              </a:rPr>
              <a:t>={a1, a4, a8, a11)</a:t>
            </a:r>
            <a:endParaRPr lang="en-IN" sz="2200" dirty="0"/>
          </a:p>
        </p:txBody>
      </p:sp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267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M=11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276599"/>
            <a:ext cx="4419600" cy="17423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59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Activity Selection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𝑨𝒄𝒕𝒊𝒗𝒊𝒕𝒚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𝑺𝒆𝒍𝒆𝒄𝒕𝒐𝒓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1. n=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s.length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541338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2. A={a1}</a:t>
                </a:r>
              </a:p>
              <a:p>
                <a:pPr marL="541338"/>
                <a:r>
                  <a:rPr lang="en-US" sz="24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3. k=1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4. for m=2 to n do</a:t>
                </a:r>
              </a:p>
              <a:p>
                <a:pPr marL="541338"/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5.    { 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if(s[m]&gt;=f[k])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A=A U {a</a:t>
                </a:r>
                <a:r>
                  <a:rPr lang="en-US" sz="2400" baseline="-250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      k=m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   }</a:t>
                </a:r>
              </a:p>
              <a:p>
                <a:pPr marL="884238" indent="-342900">
                  <a:buAutoNum type="arabicPeriod" startAt="6"/>
                </a:pPr>
                <a:r>
                  <a:rPr lang="en-US" sz="2400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Return A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96044"/>
                <a:ext cx="6096000" cy="3785652"/>
              </a:xfrm>
              <a:prstGeom prst="rect">
                <a:avLst/>
              </a:prstGeom>
              <a:blipFill>
                <a:blip r:embed="rId3"/>
                <a:stretch>
                  <a:fillRect l="-1500" t="-1288" b="-2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242972" y="2495490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A={a1}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213228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2111" y="28526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K=1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536" y="3240196"/>
            <a:ext cx="1267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M=11 </a:t>
            </a:r>
            <a:r>
              <a:rPr lang="en-US" dirty="0">
                <a:solidFill>
                  <a:srgbClr val="FF0000"/>
                </a:solidFill>
              </a:rPr>
              <a:t>to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1772056"/>
            <a:ext cx="4648200" cy="35112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7000" y="3600865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Complexity of Fractional Knapsack</a:t>
            </a:r>
          </a:p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10000" y="3200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1992279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46440"/>
              </p:ext>
            </p:extLst>
          </p:nvPr>
        </p:nvGraphicFramePr>
        <p:xfrm>
          <a:off x="7132320" y="22860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6738"/>
              </p:ext>
            </p:extLst>
          </p:nvPr>
        </p:nvGraphicFramePr>
        <p:xfrm>
          <a:off x="7132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705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05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9536"/>
              </p:ext>
            </p:extLst>
          </p:nvPr>
        </p:nvGraphicFramePr>
        <p:xfrm>
          <a:off x="7132320" y="3210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705600" y="3200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2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2286000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99038"/>
              </p:ext>
            </p:extLst>
          </p:nvPr>
        </p:nvGraphicFramePr>
        <p:xfrm>
          <a:off x="7132320" y="22860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214"/>
              </p:ext>
            </p:extLst>
          </p:nvPr>
        </p:nvGraphicFramePr>
        <p:xfrm>
          <a:off x="7132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705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130043"/>
              </p:ext>
            </p:extLst>
          </p:nvPr>
        </p:nvGraphicFramePr>
        <p:xfrm>
          <a:off x="7132320" y="3210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705600" y="3200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65275"/>
              </p:ext>
            </p:extLst>
          </p:nvPr>
        </p:nvGraphicFramePr>
        <p:xfrm>
          <a:off x="7132320" y="42672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64512"/>
              </p:ext>
            </p:extLst>
          </p:nvPr>
        </p:nvGraphicFramePr>
        <p:xfrm>
          <a:off x="7132320" y="4734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705600" y="4267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05600" y="4724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56916"/>
              </p:ext>
            </p:extLst>
          </p:nvPr>
        </p:nvGraphicFramePr>
        <p:xfrm>
          <a:off x="7132320" y="51917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6705600" y="51816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9052560" y="360045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7239000" y="2114550"/>
            <a:ext cx="609600" cy="154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538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2286000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99038"/>
              </p:ext>
            </p:extLst>
          </p:nvPr>
        </p:nvGraphicFramePr>
        <p:xfrm>
          <a:off x="7132320" y="22860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214"/>
              </p:ext>
            </p:extLst>
          </p:nvPr>
        </p:nvGraphicFramePr>
        <p:xfrm>
          <a:off x="7132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705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130043"/>
              </p:ext>
            </p:extLst>
          </p:nvPr>
        </p:nvGraphicFramePr>
        <p:xfrm>
          <a:off x="7132320" y="3210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705600" y="3200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389834"/>
              </p:ext>
            </p:extLst>
          </p:nvPr>
        </p:nvGraphicFramePr>
        <p:xfrm>
          <a:off x="7132320" y="42672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14647"/>
              </p:ext>
            </p:extLst>
          </p:nvPr>
        </p:nvGraphicFramePr>
        <p:xfrm>
          <a:off x="7132320" y="4734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705600" y="4267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05600" y="4724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5531"/>
              </p:ext>
            </p:extLst>
          </p:nvPr>
        </p:nvGraphicFramePr>
        <p:xfrm>
          <a:off x="7132320" y="51917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6705600" y="51816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9052560" y="360045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8077200" y="2114550"/>
            <a:ext cx="609600" cy="154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995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Fractional Knapsack Problem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/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      G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𝒓𝒆𝒆𝒅𝒚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𝑲𝒏𝒂𝒑𝒔𝒂𝒄𝒌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𝑹𝒆𝒂𝒍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𝒊𝒏𝒕𝒆𝒈𝒆𝒓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P[1:n] and W[1:n] are profits and weights of n objects.</a:t>
                </a:r>
              </a:p>
              <a:p>
                <a:pPr marL="541338"/>
                <a:r>
                  <a:rPr lang="en-US" b="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Arra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nge according to P[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]/W[</a:t>
                </a:r>
                <a:r>
                  <a:rPr lang="en-US" dirty="0" err="1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]&gt;=P[i+1]/W[i+1]</a:t>
                </a:r>
              </a:p>
              <a:p>
                <a:pPr marL="541338"/>
                <a:r>
                  <a:rPr lang="en-US" b="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is knapsack size</a:t>
                </a:r>
              </a:p>
              <a:p>
                <a:pPr marL="541338"/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X[1:n] solution vector.</a:t>
                </a:r>
                <a:endParaRPr lang="en-US" b="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For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     X[</a:t>
                </a:r>
                <a:r>
                  <a:rPr lang="en-US" b="0" dirty="0" err="1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]=0.0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U=M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for </a:t>
                </a:r>
                <a:r>
                  <a:rPr lang="en-US" b="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to n do</a:t>
                </a:r>
              </a:p>
              <a:p>
                <a:pPr marL="541338"/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{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if(W[</a:t>
                </a:r>
                <a:r>
                  <a:rPr lang="en-US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]&gt;U)</a:t>
                </a:r>
              </a:p>
              <a:p>
                <a:pPr marL="541338"/>
                <a:r>
                  <a:rPr lang="en-US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          break;</a:t>
                </a:r>
              </a:p>
              <a:p>
                <a:pPr marL="541338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   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X[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]=1.0</a:t>
                </a:r>
              </a:p>
              <a:p>
                <a:pPr marL="884238" indent="-342900">
                  <a:buAutoNum type="arabicPeriod" startAt="8"/>
                </a:pPr>
                <a:r>
                  <a:rPr lang="en-US" b="0" dirty="0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U=U-W[</a:t>
                </a:r>
                <a:r>
                  <a:rPr lang="en-US" b="0" dirty="0" err="1" smtClean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</a:p>
              <a:p>
                <a:pPr marL="884238" indent="-342900">
                  <a:buAutoNum type="arabicPeriod" startAt="8"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b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 If (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&lt;=n)</a:t>
                </a:r>
              </a:p>
              <a:p>
                <a:pPr marL="541338"/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  </a:t>
                </a:r>
                <a:r>
                  <a:rPr lang="en-US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X[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]=U/W[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  </a:t>
                </a:r>
                <a:endParaRPr lang="en-US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41338"/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410E1-C42B-4844-9AFC-5726037D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7360"/>
                <a:ext cx="7620000" cy="4985980"/>
              </a:xfrm>
              <a:prstGeom prst="rect">
                <a:avLst/>
              </a:prstGeom>
              <a:blipFill>
                <a:blip r:embed="rId3"/>
                <a:stretch>
                  <a:fillRect t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2286000"/>
            <a:ext cx="5562600" cy="29372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99038"/>
              </p:ext>
            </p:extLst>
          </p:nvPr>
        </p:nvGraphicFramePr>
        <p:xfrm>
          <a:off x="7132320" y="22860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77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214"/>
              </p:ext>
            </p:extLst>
          </p:nvPr>
        </p:nvGraphicFramePr>
        <p:xfrm>
          <a:off x="7132320" y="27533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705600" y="22860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0" y="2743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130043"/>
              </p:ext>
            </p:extLst>
          </p:nvPr>
        </p:nvGraphicFramePr>
        <p:xfrm>
          <a:off x="7132320" y="3210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705600" y="3200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97955"/>
              </p:ext>
            </p:extLst>
          </p:nvPr>
        </p:nvGraphicFramePr>
        <p:xfrm>
          <a:off x="7132320" y="426720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2509"/>
              </p:ext>
            </p:extLst>
          </p:nvPr>
        </p:nvGraphicFramePr>
        <p:xfrm>
          <a:off x="7132320" y="47345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705600" y="42672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Pi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05600" y="47244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W</a:t>
            </a:r>
            <a:r>
              <a:rPr lang="en-US" sz="1200" b="1" dirty="0" smtClean="0">
                <a:solidFill>
                  <a:srgbClr val="002060"/>
                </a:solidFill>
              </a:rPr>
              <a:t>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207065"/>
              </p:ext>
            </p:extLst>
          </p:nvPr>
        </p:nvGraphicFramePr>
        <p:xfrm>
          <a:off x="7132320" y="5191760"/>
          <a:ext cx="4145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056">
                  <a:extLst>
                    <a:ext uri="{9D8B030D-6E8A-4147-A177-3AD203B41FA5}">
                      <a16:colId xmlns:a16="http://schemas.microsoft.com/office/drawing/2014/main" val="1888930371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62510993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590981913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1313336582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375368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3.6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653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6705600" y="5181600"/>
            <a:ext cx="381000" cy="37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Pi/Wi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9052560" y="360045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10546080" y="2136557"/>
            <a:ext cx="609600" cy="154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3949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7322</TotalTime>
  <Words>3483</Words>
  <Application>Microsoft Office PowerPoint</Application>
  <PresentationFormat>Widescreen</PresentationFormat>
  <Paragraphs>2251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Arial Black</vt:lpstr>
      <vt:lpstr>Calibri</vt:lpstr>
      <vt:lpstr>Calibri Light</vt:lpstr>
      <vt:lpstr>Cambria Math</vt:lpstr>
      <vt:lpstr>Courier New</vt:lpstr>
      <vt:lpstr>Times New Roman</vt:lpstr>
      <vt:lpstr>Retrospect</vt:lpstr>
      <vt:lpstr> Greedy Approach</vt:lpstr>
      <vt:lpstr>Greedy Approach</vt:lpstr>
      <vt:lpstr>Greedy Approach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PowerPoint Presentation</vt:lpstr>
      <vt:lpstr> Greedy Approach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Heap</dc:title>
  <dc:creator>Windows User</dc:creator>
  <cp:lastModifiedBy>Ashish</cp:lastModifiedBy>
  <cp:revision>591</cp:revision>
  <dcterms:created xsi:type="dcterms:W3CDTF">2019-01-25T09:00:02Z</dcterms:created>
  <dcterms:modified xsi:type="dcterms:W3CDTF">2022-10-13T04:42:34Z</dcterms:modified>
</cp:coreProperties>
</file>