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1" r:id="rId15"/>
    <p:sldId id="298" r:id="rId16"/>
    <p:sldId id="426" r:id="rId17"/>
    <p:sldId id="427" r:id="rId18"/>
    <p:sldId id="293" r:id="rId19"/>
    <p:sldId id="294" r:id="rId20"/>
    <p:sldId id="297" r:id="rId21"/>
    <p:sldId id="280" r:id="rId22"/>
    <p:sldId id="428" r:id="rId23"/>
    <p:sldId id="425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429" r:id="rId35"/>
    <p:sldId id="430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  <p:sldId id="431" r:id="rId104"/>
    <p:sldId id="376" r:id="rId105"/>
    <p:sldId id="393" r:id="rId106"/>
    <p:sldId id="377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432" r:id="rId116"/>
    <p:sldId id="386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08" r:id="rId127"/>
    <p:sldId id="387" r:id="rId128"/>
    <p:sldId id="388" r:id="rId129"/>
    <p:sldId id="389" r:id="rId130"/>
    <p:sldId id="390" r:id="rId131"/>
    <p:sldId id="391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18" r:id="rId148"/>
    <p:sldId id="419" r:id="rId149"/>
    <p:sldId id="420" r:id="rId150"/>
    <p:sldId id="421" r:id="rId151"/>
    <p:sldId id="422" r:id="rId152"/>
    <p:sldId id="423" r:id="rId153"/>
    <p:sldId id="424" r:id="rId154"/>
    <p:sldId id="279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C9FBEA-5A54-4422-9F7B-85F59DD62D9B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Rajesh Kumar Tripathi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Assistant Professor, GLA University, Mathura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connected or strongly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if for each pair there is a path from u to v and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   ⁇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unilaterally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for any pair u, v of nodes in G there is a path from u to v or a path from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8" name="AutoShape 11"/>
          <p:cNvCxnSpPr>
            <a:cxnSpLocks noChangeShapeType="1"/>
            <a:stCxn id="28" idx="3"/>
            <a:endCxn id="5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12"/>
          <p:cNvCxnSpPr>
            <a:cxnSpLocks noChangeShapeType="1"/>
            <a:stCxn id="56" idx="5"/>
            <a:endCxn id="5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3"/>
          <p:cNvCxnSpPr>
            <a:cxnSpLocks noChangeShapeType="1"/>
            <a:stCxn id="56" idx="6"/>
            <a:endCxn id="5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4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5"/>
          <p:cNvCxnSpPr>
            <a:cxnSpLocks noChangeShapeType="1"/>
            <a:stCxn id="55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6"/>
          <p:cNvCxnSpPr>
            <a:cxnSpLocks noChangeShapeType="1"/>
            <a:stCxn id="28" idx="5"/>
            <a:endCxn id="5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7"/>
          <p:cNvCxnSpPr>
            <a:cxnSpLocks noChangeShapeType="1"/>
            <a:stCxn id="51" idx="4"/>
            <a:endCxn id="5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8"/>
          <p:cNvCxnSpPr>
            <a:cxnSpLocks noChangeShapeType="1"/>
            <a:stCxn id="28" idx="6"/>
            <a:endCxn id="5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9"/>
          <p:cNvCxnSpPr>
            <a:cxnSpLocks noChangeShapeType="1"/>
            <a:stCxn id="52" idx="2"/>
            <a:endCxn id="5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0"/>
          <p:cNvCxnSpPr>
            <a:cxnSpLocks noChangeShapeType="1"/>
            <a:stCxn id="51" idx="5"/>
            <a:endCxn id="5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1"/>
          <p:cNvCxnSpPr>
            <a:cxnSpLocks noChangeShapeType="1"/>
            <a:stCxn id="52" idx="3"/>
            <a:endCxn id="5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2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3"/>
          <p:cNvCxnSpPr>
            <a:cxnSpLocks noChangeShapeType="1"/>
            <a:stCxn id="53" idx="2"/>
            <a:endCxn id="5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4"/>
          <p:cNvCxnSpPr>
            <a:cxnSpLocks noChangeShapeType="1"/>
            <a:stCxn id="57" idx="3"/>
            <a:endCxn id="5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Rajesh Kumar Tripathi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Assistant Professor, GLA University, Mathura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Electronic circuit design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Network design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Algorithm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MST-KRUSKAL(</a:t>
            </a:r>
            <a:r>
              <a:rPr lang="en-US" sz="1900" dirty="0" err="1" smtClean="0"/>
              <a:t>G,w</a:t>
            </a:r>
            <a:r>
              <a:rPr lang="en-US" sz="1900" dirty="0" smtClean="0"/>
              <a:t>)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A=</a:t>
            </a:r>
            <a:r>
              <a:rPr lang="el-GR" sz="3200" dirty="0" smtClean="0">
                <a:cs typeface="Courier New"/>
              </a:rPr>
              <a:t>ᵩ</a:t>
            </a:r>
            <a:endParaRPr lang="en-US" sz="3200" dirty="0" smtClean="0">
              <a:cs typeface="Courier New"/>
            </a:endParaRPr>
          </a:p>
          <a:p>
            <a:pPr marL="800100" indent="-273050">
              <a:buNone/>
            </a:pPr>
            <a:r>
              <a:rPr lang="en-US" sz="1900" dirty="0" smtClean="0"/>
              <a:t>for each vertex v</a:t>
            </a:r>
            <a:r>
              <a:rPr lang="el-GR" sz="1900" dirty="0" smtClean="0">
                <a:cs typeface="Courier New"/>
              </a:rPr>
              <a:t>ϵ</a:t>
            </a:r>
            <a:r>
              <a:rPr lang="en-US" sz="1900" dirty="0" smtClean="0">
                <a:cs typeface="Courier New"/>
              </a:rPr>
              <a:t>G.</a:t>
            </a:r>
            <a:r>
              <a:rPr lang="en-US" sz="1900" i="1" dirty="0" smtClean="0">
                <a:cs typeface="Courier New"/>
              </a:rPr>
              <a:t>V</a:t>
            </a:r>
            <a:endParaRPr lang="en-US" sz="1900" i="1" dirty="0" smtClean="0"/>
          </a:p>
          <a:p>
            <a:pPr marL="800100" indent="-273050">
              <a:buNone/>
            </a:pPr>
            <a:r>
              <a:rPr lang="en-US" sz="1900" dirty="0" smtClean="0"/>
              <a:t>   MAKE-SET(V)</a:t>
            </a:r>
          </a:p>
          <a:p>
            <a:pPr marL="800100" indent="-273050">
              <a:buNone/>
            </a:pPr>
            <a:r>
              <a:rPr lang="en-US" sz="1900" dirty="0" smtClean="0"/>
              <a:t>     sort the edges of G,</a:t>
            </a:r>
            <a:r>
              <a:rPr lang="en-US" sz="1900" i="1" dirty="0" smtClean="0"/>
              <a:t>E into non-decreasing order </a:t>
            </a:r>
            <a:r>
              <a:rPr lang="en-US" sz="1900" i="1" dirty="0" smtClean="0"/>
              <a:t>by </a:t>
            </a:r>
            <a:r>
              <a:rPr lang="en-US" sz="1900" i="1" dirty="0" smtClean="0"/>
              <a:t>weight w</a:t>
            </a:r>
          </a:p>
          <a:p>
            <a:pPr marL="800100" indent="-273050">
              <a:buNone/>
            </a:pPr>
            <a:r>
              <a:rPr lang="en-US" sz="1900" dirty="0" smtClean="0"/>
              <a:t>     for each edge (u, v)</a:t>
            </a:r>
            <a:r>
              <a:rPr lang="el-GR" sz="1900" dirty="0" smtClean="0">
                <a:cs typeface="Courier New"/>
              </a:rPr>
              <a:t> ϵ</a:t>
            </a:r>
            <a:r>
              <a:rPr lang="en-US" sz="1900" dirty="0" smtClean="0"/>
              <a:t> G,</a:t>
            </a:r>
            <a:r>
              <a:rPr lang="en-US" sz="1900" i="1" dirty="0" smtClean="0"/>
              <a:t>E, taken in </a:t>
            </a:r>
            <a:r>
              <a:rPr lang="en-US" sz="1900" i="1" dirty="0" err="1" smtClean="0"/>
              <a:t>nondecreasing</a:t>
            </a:r>
            <a:r>
              <a:rPr lang="en-US" sz="1900" i="1" dirty="0" smtClean="0"/>
              <a:t> order by weight</a:t>
            </a:r>
          </a:p>
          <a:p>
            <a:pPr marL="800100" indent="-273050">
              <a:buNone/>
            </a:pPr>
            <a:r>
              <a:rPr lang="en-US" sz="1900" dirty="0" smtClean="0"/>
              <a:t>    if FIND-SET(u)!=FIND-SET(v)</a:t>
            </a:r>
          </a:p>
          <a:p>
            <a:pPr marL="800100" indent="-273050">
              <a:buNone/>
            </a:pPr>
            <a:r>
              <a:rPr lang="pt-BR" sz="1900" dirty="0" smtClean="0"/>
              <a:t>A =A U {u,v}</a:t>
            </a:r>
          </a:p>
          <a:p>
            <a:pPr marL="800100" indent="-273050">
              <a:buNone/>
            </a:pPr>
            <a:r>
              <a:rPr lang="en-US" sz="1900" dirty="0" smtClean="0"/>
              <a:t>UNION(</a:t>
            </a:r>
            <a:r>
              <a:rPr lang="en-US" sz="1900" dirty="0" err="1" smtClean="0"/>
              <a:t>u,v</a:t>
            </a:r>
            <a:r>
              <a:rPr lang="en-US" sz="1900" dirty="0" smtClean="0"/>
              <a:t>)</a:t>
            </a:r>
          </a:p>
          <a:p>
            <a:pPr marL="800100" indent="-273050">
              <a:buNone/>
            </a:pPr>
            <a:r>
              <a:rPr lang="en-US" sz="1900" dirty="0" smtClean="0"/>
              <a:t>return A</a:t>
            </a:r>
            <a:endParaRPr kumimoji="1" lang="en-US" sz="1900" dirty="0" smtClean="0">
              <a:solidFill>
                <a:srgbClr val="00B050"/>
              </a:solidFill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95234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6019800" cy="3346916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parallel edges (save minimum weight  edge)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4690" name="Picture 2" descr="MST Graph with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172200" cy="35052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5714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644" y="2666128"/>
            <a:ext cx="5728556" cy="26678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6738" name="Picture 2" descr="MST Graph step 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352799"/>
            <a:ext cx="5943600" cy="27680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838200" y="1295400"/>
            <a:ext cx="1105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Degree</a:t>
            </a:r>
            <a:endParaRPr lang="en-US" altLang="zh-TW" sz="240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16" name="Oval 1038"/>
          <p:cNvSpPr>
            <a:spLocks noChangeArrowheads="1"/>
          </p:cNvSpPr>
          <p:nvPr/>
        </p:nvSpPr>
        <p:spPr bwMode="auto">
          <a:xfrm>
            <a:off x="6159500" y="1190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039"/>
          <p:cNvSpPr>
            <a:spLocks noChangeArrowheads="1"/>
          </p:cNvSpPr>
          <p:nvPr/>
        </p:nvSpPr>
        <p:spPr bwMode="auto">
          <a:xfrm>
            <a:off x="54737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2" name="Oval 1040"/>
          <p:cNvSpPr>
            <a:spLocks noChangeArrowheads="1"/>
          </p:cNvSpPr>
          <p:nvPr/>
        </p:nvSpPr>
        <p:spPr bwMode="auto">
          <a:xfrm>
            <a:off x="68453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4" name="Line 1041"/>
          <p:cNvSpPr>
            <a:spLocks noChangeShapeType="1"/>
          </p:cNvSpPr>
          <p:nvPr/>
        </p:nvSpPr>
        <p:spPr bwMode="auto">
          <a:xfrm flipH="1">
            <a:off x="5813425" y="1565275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42"/>
          <p:cNvSpPr>
            <a:spLocks noChangeShapeType="1"/>
          </p:cNvSpPr>
          <p:nvPr/>
        </p:nvSpPr>
        <p:spPr bwMode="auto">
          <a:xfrm>
            <a:off x="6534150" y="15652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043"/>
          <p:cNvSpPr>
            <a:spLocks noChangeArrowheads="1"/>
          </p:cNvSpPr>
          <p:nvPr/>
        </p:nvSpPr>
        <p:spPr bwMode="auto">
          <a:xfrm>
            <a:off x="5091113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7" name="Oval 1044"/>
          <p:cNvSpPr>
            <a:spLocks noChangeArrowheads="1"/>
          </p:cNvSpPr>
          <p:nvPr/>
        </p:nvSpPr>
        <p:spPr bwMode="auto">
          <a:xfrm>
            <a:off x="5851525" y="28622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28" name="Line 1045"/>
          <p:cNvSpPr>
            <a:spLocks noChangeShapeType="1"/>
          </p:cNvSpPr>
          <p:nvPr/>
        </p:nvSpPr>
        <p:spPr bwMode="auto">
          <a:xfrm flipH="1">
            <a:off x="5318125" y="2393950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46"/>
          <p:cNvSpPr>
            <a:spLocks noChangeShapeType="1"/>
          </p:cNvSpPr>
          <p:nvPr/>
        </p:nvSpPr>
        <p:spPr bwMode="auto">
          <a:xfrm>
            <a:off x="5768975" y="2408237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47"/>
          <p:cNvSpPr>
            <a:spLocks noChangeArrowheads="1"/>
          </p:cNvSpPr>
          <p:nvPr/>
        </p:nvSpPr>
        <p:spPr bwMode="auto">
          <a:xfrm>
            <a:off x="6496050" y="2851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32" name="Oval 1048"/>
          <p:cNvSpPr>
            <a:spLocks noChangeArrowheads="1"/>
          </p:cNvSpPr>
          <p:nvPr/>
        </p:nvSpPr>
        <p:spPr bwMode="auto">
          <a:xfrm>
            <a:off x="7240588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33" name="Line 1049"/>
          <p:cNvSpPr>
            <a:spLocks noChangeShapeType="1"/>
          </p:cNvSpPr>
          <p:nvPr/>
        </p:nvSpPr>
        <p:spPr bwMode="auto">
          <a:xfrm flipH="1">
            <a:off x="6692900" y="2378075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50"/>
          <p:cNvSpPr>
            <a:spLocks noChangeShapeType="1"/>
          </p:cNvSpPr>
          <p:nvPr/>
        </p:nvSpPr>
        <p:spPr bwMode="auto">
          <a:xfrm>
            <a:off x="7169150" y="2390775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51"/>
          <p:cNvSpPr>
            <a:spLocks noChangeArrowheads="1"/>
          </p:cNvSpPr>
          <p:nvPr/>
        </p:nvSpPr>
        <p:spPr bwMode="auto">
          <a:xfrm>
            <a:off x="2587625" y="3381375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6111875" y="3424237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 dirty="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39" name="Text Box 1054"/>
          <p:cNvSpPr txBox="1">
            <a:spLocks noChangeArrowheads="1"/>
          </p:cNvSpPr>
          <p:nvPr/>
        </p:nvSpPr>
        <p:spPr bwMode="auto">
          <a:xfrm>
            <a:off x="2689225" y="1196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0" name="Text Box 1058"/>
          <p:cNvSpPr txBox="1">
            <a:spLocks noChangeArrowheads="1"/>
          </p:cNvSpPr>
          <p:nvPr/>
        </p:nvSpPr>
        <p:spPr bwMode="auto">
          <a:xfrm>
            <a:off x="6234113" y="17224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2</a:t>
            </a:r>
          </a:p>
        </p:txBody>
      </p:sp>
      <p:sp>
        <p:nvSpPr>
          <p:cNvPr id="41" name="Text Box 1059"/>
          <p:cNvSpPr txBox="1">
            <a:spLocks noChangeArrowheads="1"/>
          </p:cNvSpPr>
          <p:nvPr/>
        </p:nvSpPr>
        <p:spPr bwMode="auto">
          <a:xfrm>
            <a:off x="5510213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6886575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3" name="Text Box 1061"/>
          <p:cNvSpPr txBox="1">
            <a:spLocks noChangeArrowheads="1"/>
          </p:cNvSpPr>
          <p:nvPr/>
        </p:nvSpPr>
        <p:spPr bwMode="auto">
          <a:xfrm>
            <a:off x="5122863" y="336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5" name="Text Box 1062"/>
          <p:cNvSpPr txBox="1">
            <a:spLocks noChangeArrowheads="1"/>
          </p:cNvSpPr>
          <p:nvPr/>
        </p:nvSpPr>
        <p:spPr bwMode="auto">
          <a:xfrm>
            <a:off x="5864225" y="34147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6569075" y="3397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7" name="Text Box 1064"/>
          <p:cNvSpPr txBox="1">
            <a:spLocks noChangeArrowheads="1"/>
          </p:cNvSpPr>
          <p:nvPr/>
        </p:nvSpPr>
        <p:spPr bwMode="auto">
          <a:xfrm>
            <a:off x="7362825" y="34496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9" name="Rectangle 1065"/>
          <p:cNvSpPr>
            <a:spLocks noChangeArrowheads="1"/>
          </p:cNvSpPr>
          <p:nvPr/>
        </p:nvSpPr>
        <p:spPr bwMode="auto">
          <a:xfrm>
            <a:off x="1400175" y="4217987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51" name="Rectangle 1066"/>
          <p:cNvSpPr>
            <a:spLocks noChangeArrowheads="1"/>
          </p:cNvSpPr>
          <p:nvPr/>
        </p:nvSpPr>
        <p:spPr bwMode="auto">
          <a:xfrm>
            <a:off x="1411288" y="4616450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52" name="Oval 1067"/>
          <p:cNvSpPr>
            <a:spLocks noChangeArrowheads="1"/>
          </p:cNvSpPr>
          <p:nvPr/>
        </p:nvSpPr>
        <p:spPr bwMode="auto">
          <a:xfrm>
            <a:off x="3908425" y="38338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3" name="Oval 1068"/>
          <p:cNvSpPr>
            <a:spLocks noChangeArrowheads="1"/>
          </p:cNvSpPr>
          <p:nvPr/>
        </p:nvSpPr>
        <p:spPr bwMode="auto">
          <a:xfrm>
            <a:off x="3906838" y="49371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4" name="Oval 1069"/>
          <p:cNvSpPr>
            <a:spLocks noChangeArrowheads="1"/>
          </p:cNvSpPr>
          <p:nvPr/>
        </p:nvSpPr>
        <p:spPr bwMode="auto">
          <a:xfrm>
            <a:off x="3922713" y="5956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" name="Line 1070"/>
          <p:cNvSpPr>
            <a:spLocks noChangeShapeType="1"/>
          </p:cNvSpPr>
          <p:nvPr/>
        </p:nvSpPr>
        <p:spPr bwMode="auto">
          <a:xfrm>
            <a:off x="4144963" y="5392737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071"/>
          <p:cNvSpPr>
            <a:spLocks noChangeShapeType="1"/>
          </p:cNvSpPr>
          <p:nvPr/>
        </p:nvSpPr>
        <p:spPr bwMode="auto">
          <a:xfrm flipV="1">
            <a:off x="4322763" y="422275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72"/>
          <p:cNvSpPr>
            <a:spLocks noChangeShapeType="1"/>
          </p:cNvSpPr>
          <p:nvPr/>
        </p:nvSpPr>
        <p:spPr bwMode="auto">
          <a:xfrm>
            <a:off x="3954463" y="4249737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074"/>
          <p:cNvSpPr txBox="1">
            <a:spLocks noChangeArrowheads="1"/>
          </p:cNvSpPr>
          <p:nvPr/>
        </p:nvSpPr>
        <p:spPr bwMode="auto">
          <a:xfrm>
            <a:off x="4652963" y="3856037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in:1, out: 1</a:t>
            </a:r>
          </a:p>
        </p:txBody>
      </p:sp>
      <p:sp>
        <p:nvSpPr>
          <p:cNvPr id="59" name="Text Box 1075"/>
          <p:cNvSpPr txBox="1">
            <a:spLocks noChangeArrowheads="1"/>
          </p:cNvSpPr>
          <p:nvPr/>
        </p:nvSpPr>
        <p:spPr bwMode="auto">
          <a:xfrm>
            <a:off x="4670425" y="4932362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2</a:t>
            </a:r>
          </a:p>
        </p:txBody>
      </p:sp>
      <p:sp>
        <p:nvSpPr>
          <p:cNvPr id="60" name="Text Box 1076"/>
          <p:cNvSpPr txBox="1">
            <a:spLocks noChangeArrowheads="1"/>
          </p:cNvSpPr>
          <p:nvPr/>
        </p:nvSpPr>
        <p:spPr bwMode="auto">
          <a:xfrm>
            <a:off x="4705350" y="593725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0</a:t>
            </a:r>
          </a:p>
        </p:txBody>
      </p:sp>
      <p:sp>
        <p:nvSpPr>
          <p:cNvPr id="61" name="Oval 1077"/>
          <p:cNvSpPr>
            <a:spLocks noChangeArrowheads="1"/>
          </p:cNvSpPr>
          <p:nvPr/>
        </p:nvSpPr>
        <p:spPr bwMode="auto">
          <a:xfrm>
            <a:off x="2608263" y="1658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" name="Oval 1078"/>
          <p:cNvSpPr>
            <a:spLocks noChangeArrowheads="1"/>
          </p:cNvSpPr>
          <p:nvPr/>
        </p:nvSpPr>
        <p:spPr bwMode="auto">
          <a:xfrm>
            <a:off x="19224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3" name="Oval 1079"/>
          <p:cNvSpPr>
            <a:spLocks noChangeArrowheads="1"/>
          </p:cNvSpPr>
          <p:nvPr/>
        </p:nvSpPr>
        <p:spPr bwMode="auto">
          <a:xfrm>
            <a:off x="32940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4" name="Oval 1080"/>
          <p:cNvSpPr>
            <a:spLocks noChangeArrowheads="1"/>
          </p:cNvSpPr>
          <p:nvPr/>
        </p:nvSpPr>
        <p:spPr bwMode="auto">
          <a:xfrm>
            <a:off x="2608263" y="30305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5" name="Line 1081"/>
          <p:cNvSpPr>
            <a:spLocks noChangeShapeType="1"/>
          </p:cNvSpPr>
          <p:nvPr/>
        </p:nvSpPr>
        <p:spPr bwMode="auto">
          <a:xfrm>
            <a:off x="2830513" y="2109787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082"/>
          <p:cNvSpPr>
            <a:spLocks noChangeShapeType="1"/>
          </p:cNvSpPr>
          <p:nvPr/>
        </p:nvSpPr>
        <p:spPr bwMode="auto">
          <a:xfrm>
            <a:off x="2373313" y="2643187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83"/>
          <p:cNvSpPr>
            <a:spLocks noChangeShapeType="1"/>
          </p:cNvSpPr>
          <p:nvPr/>
        </p:nvSpPr>
        <p:spPr bwMode="auto">
          <a:xfrm flipH="1">
            <a:off x="2262188" y="2033587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084"/>
          <p:cNvSpPr>
            <a:spLocks noChangeShapeType="1"/>
          </p:cNvSpPr>
          <p:nvPr/>
        </p:nvSpPr>
        <p:spPr bwMode="auto">
          <a:xfrm>
            <a:off x="2982913" y="2033587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085"/>
          <p:cNvSpPr>
            <a:spLocks noChangeShapeType="1"/>
          </p:cNvSpPr>
          <p:nvPr/>
        </p:nvSpPr>
        <p:spPr bwMode="auto">
          <a:xfrm>
            <a:off x="2247900" y="2849562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86"/>
          <p:cNvSpPr>
            <a:spLocks noChangeShapeType="1"/>
          </p:cNvSpPr>
          <p:nvPr/>
        </p:nvSpPr>
        <p:spPr bwMode="auto">
          <a:xfrm flipH="1">
            <a:off x="3036888" y="2822575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088"/>
          <p:cNvSpPr txBox="1">
            <a:spLocks noChangeArrowheads="1"/>
          </p:cNvSpPr>
          <p:nvPr/>
        </p:nvSpPr>
        <p:spPr bwMode="auto">
          <a:xfrm>
            <a:off x="3659188" y="2498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2" name="Text Box 1089"/>
          <p:cNvSpPr txBox="1">
            <a:spLocks noChangeArrowheads="1"/>
          </p:cNvSpPr>
          <p:nvPr/>
        </p:nvSpPr>
        <p:spPr bwMode="auto">
          <a:xfrm>
            <a:off x="1593850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3" name="Text Box 1090"/>
          <p:cNvSpPr txBox="1">
            <a:spLocks noChangeArrowheads="1"/>
          </p:cNvSpPr>
          <p:nvPr/>
        </p:nvSpPr>
        <p:spPr bwMode="auto">
          <a:xfrm>
            <a:off x="2954338" y="32750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4" name="Rectangle 1052"/>
          <p:cNvSpPr>
            <a:spLocks noChangeArrowheads="1"/>
          </p:cNvSpPr>
          <p:nvPr/>
        </p:nvSpPr>
        <p:spPr bwMode="auto">
          <a:xfrm>
            <a:off x="3200400" y="5791200"/>
            <a:ext cx="56746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3</a:t>
            </a:r>
            <a:endParaRPr lang="en-US" altLang="zh-TW" sz="180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7762" name="Picture 2" descr="MST Graph step tw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8786" name="Picture 2" descr="MST Graph step th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553200" cy="30519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9810" name="Picture 2" descr="MST Graph step fo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0834" name="Picture 2" descr="MST Graph step f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6629400" cy="3087408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599"/>
            <a:ext cx="6248400" cy="29099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248400" cy="29099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0" y="5181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Complexity of the Kruskal-O(E </a:t>
            </a:r>
            <a:r>
              <a:rPr lang="en-US" b="1" dirty="0" err="1" smtClean="0">
                <a:solidFill>
                  <a:srgbClr val="002060"/>
                </a:solidFill>
              </a:rPr>
              <a:t>logV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6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4295775" cy="340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3967162" cy="18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19400"/>
            <a:ext cx="430177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471987" cy="184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Linked List Representation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257718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44180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43200"/>
            <a:ext cx="4289963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425327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186237" cy="2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6394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3906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05200"/>
            <a:ext cx="5562600" cy="25905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5954" name="Picture 2" descr="MST Graph Ste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799"/>
            <a:ext cx="5181600" cy="241314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matrix: Adjacency matrix representation of a graph G consists of V x V matrix A=( </a:t>
            </a:r>
            <a:r>
              <a:rPr kumimoji="1" lang="en-US" sz="24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</a:t>
            </a:r>
            <a:r>
              <a:rPr kumimoji="1" lang="en-US" sz="2400" baseline="-250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) such that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3160713"/>
          <a:ext cx="3581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60713"/>
                        <a:ext cx="35814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6978" name="Picture 2" descr="MST Graph Step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7999"/>
            <a:ext cx="5638800" cy="26260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8002" name="Picture 2" descr="MST Graph Step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0"/>
            <a:ext cx="5029200" cy="23421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9026" name="Picture 2" descr="MST Prim'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5867400" cy="273253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0838"/>
            <a:ext cx="4572000" cy="201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14650"/>
            <a:ext cx="46974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5098316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4267200" cy="180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3" y="2590800"/>
            <a:ext cx="4605337" cy="196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667000"/>
            <a:ext cx="4400550" cy="19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702408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" name="Picture 4" descr="C:\WINNT\Profiles\nab007\DESKTOP\chapter7\fig 7.11.jpg"/>
          <p:cNvPicPr>
            <a:picLocks noChangeAspect="1" noChangeArrowheads="1"/>
          </p:cNvPicPr>
          <p:nvPr/>
        </p:nvPicPr>
        <p:blipFill>
          <a:blip r:embed="rId2"/>
          <a:srcRect l="14954" r="19626" b="61111"/>
          <a:stretch>
            <a:fillRect/>
          </a:stretch>
        </p:blipFill>
        <p:spPr bwMode="auto">
          <a:xfrm>
            <a:off x="533400" y="1219200"/>
            <a:ext cx="8001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36626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96261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402159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310062" cy="187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19400"/>
            <a:ext cx="424066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224337" cy="195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4425407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4081799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52738"/>
            <a:ext cx="4572000" cy="27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43200"/>
            <a:ext cx="4648200" cy="27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12" name="Object 3"/>
          <p:cNvGraphicFramePr>
            <a:graphicFrameLocks/>
          </p:cNvGraphicFramePr>
          <p:nvPr/>
        </p:nvGraphicFramePr>
        <p:xfrm>
          <a:off x="4614863" y="1524000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524000"/>
                        <a:ext cx="170973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413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1129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427163" y="2976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49413" y="2055812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192213" y="2589212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1081088" y="1979612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01813" y="1979612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066800" y="2795587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855788" y="2768600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1427163" y="16129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143000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Adjacency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4038600" cy="27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438400"/>
            <a:ext cx="3662362" cy="254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4225333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4000" b="1" dirty="0" smtClean="0"/>
              <a:t>Thank You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4" name="Picture 4" descr="Graphs – Adjacency Matrix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058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579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86600" y="5715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5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ow to Input a Graph on a Compu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5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matrix: Adjacency matrix representation of a directed graph G consists of  m nodes then P= (p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048000"/>
          <a:ext cx="5486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273040" imgH="507960" progId="Equation.3">
                  <p:embed/>
                </p:oleObj>
              </mc:Choice>
              <mc:Fallback>
                <p:oleObj name="Equation" r:id="rId3" imgW="22730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4864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5175250" y="2362200"/>
          <a:ext cx="1225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3" imgW="583920" imgH="596880" progId="Equation.2">
                  <p:embed/>
                </p:oleObj>
              </mc:Choice>
              <mc:Fallback>
                <p:oleObj name="方程式" r:id="rId3" imgW="583920" imgH="5968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362200"/>
                        <a:ext cx="12255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3041650" y="18526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3040063" y="29559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3055938" y="3975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3278188" y="341153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3455988" y="224155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3087688" y="226853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1295400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Path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None/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lvl="0"/>
            <a:r>
              <a:rPr kumimoji="1" lang="en-US" altLang="zh-TW" sz="2800" dirty="0" smtClean="0">
                <a:solidFill>
                  <a:srgbClr val="CC33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A graph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G(V, E)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consists of two sets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finite, nonempty set of vertices V(G) (points or vertices)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set of edges E, pair of nodes [u, v] in V, denoted by        e=[u, v].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e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Linked List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9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851025" y="1981200"/>
            <a:ext cx="700088" cy="327025"/>
            <a:chOff x="947" y="1282"/>
            <a:chExt cx="441" cy="20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841625" y="1981200"/>
            <a:ext cx="700088" cy="327025"/>
            <a:chOff x="1571" y="1282"/>
            <a:chExt cx="441" cy="20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32225" y="1981200"/>
            <a:ext cx="700088" cy="327025"/>
            <a:chOff x="2195" y="1282"/>
            <a:chExt cx="441" cy="206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338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328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319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2338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89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851025" y="2438400"/>
            <a:ext cx="700088" cy="327025"/>
            <a:chOff x="947" y="1570"/>
            <a:chExt cx="441" cy="206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841625" y="2438400"/>
            <a:ext cx="700088" cy="327025"/>
            <a:chOff x="1571" y="1570"/>
            <a:chExt cx="441" cy="206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832225" y="2438400"/>
            <a:ext cx="700088" cy="327025"/>
            <a:chOff x="2195" y="1570"/>
            <a:chExt cx="441" cy="206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338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328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19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2338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089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851025" y="2895600"/>
            <a:ext cx="700088" cy="327025"/>
            <a:chOff x="947" y="1858"/>
            <a:chExt cx="441" cy="206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841625" y="2895600"/>
            <a:ext cx="700088" cy="327025"/>
            <a:chOff x="1571" y="1858"/>
            <a:chExt cx="441" cy="206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3832225" y="2895600"/>
            <a:ext cx="700088" cy="327025"/>
            <a:chOff x="2195" y="1858"/>
            <a:chExt cx="441" cy="206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1338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232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31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2338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1089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851025" y="3352800"/>
            <a:ext cx="700088" cy="327025"/>
            <a:chOff x="947" y="2146"/>
            <a:chExt cx="441" cy="206"/>
          </a:xfrm>
        </p:grpSpPr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2841625" y="3352800"/>
            <a:ext cx="700088" cy="327025"/>
            <a:chOff x="1571" y="2146"/>
            <a:chExt cx="441" cy="206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3832225" y="3352800"/>
            <a:ext cx="700088" cy="327025"/>
            <a:chOff x="2195" y="2146"/>
            <a:chExt cx="441" cy="206"/>
          </a:xfrm>
        </p:grpSpPr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1338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232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31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2338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890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1851025" y="4572000"/>
            <a:ext cx="700088" cy="327025"/>
            <a:chOff x="947" y="2914"/>
            <a:chExt cx="441" cy="206"/>
          </a:xfrm>
        </p:grpSpPr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3382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10890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5"/>
          <p:cNvGrpSpPr>
            <a:grpSpLocks/>
          </p:cNvGrpSpPr>
          <p:nvPr/>
        </p:nvGrpSpPr>
        <p:grpSpPr bwMode="auto">
          <a:xfrm>
            <a:off x="1851025" y="5029200"/>
            <a:ext cx="700088" cy="327025"/>
            <a:chOff x="947" y="3202"/>
            <a:chExt cx="441" cy="206"/>
          </a:xfrm>
        </p:grpSpPr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68"/>
          <p:cNvGrpSpPr>
            <a:grpSpLocks/>
          </p:cNvGrpSpPr>
          <p:nvPr/>
        </p:nvGrpSpPr>
        <p:grpSpPr bwMode="auto">
          <a:xfrm>
            <a:off x="2841625" y="5029200"/>
            <a:ext cx="700088" cy="327025"/>
            <a:chOff x="1571" y="3202"/>
            <a:chExt cx="441" cy="206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13382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2328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0890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>
            <a:off x="32432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11096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22526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5661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6423025" y="1981200"/>
            <a:ext cx="700088" cy="327025"/>
            <a:chOff x="3827" y="1282"/>
            <a:chExt cx="441" cy="206"/>
          </a:xfrm>
        </p:grpSpPr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1"/>
          <p:cNvGrpSpPr>
            <a:grpSpLocks/>
          </p:cNvGrpSpPr>
          <p:nvPr/>
        </p:nvGrpSpPr>
        <p:grpSpPr bwMode="auto">
          <a:xfrm>
            <a:off x="7489825" y="1981200"/>
            <a:ext cx="700088" cy="327025"/>
            <a:chOff x="4499" y="1282"/>
            <a:chExt cx="441" cy="206"/>
          </a:xfrm>
        </p:grpSpPr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5910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900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7891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661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88"/>
          <p:cNvGrpSpPr>
            <a:grpSpLocks/>
          </p:cNvGrpSpPr>
          <p:nvPr/>
        </p:nvGrpSpPr>
        <p:grpSpPr bwMode="auto">
          <a:xfrm>
            <a:off x="6423025" y="2438400"/>
            <a:ext cx="700088" cy="327025"/>
            <a:chOff x="3827" y="1570"/>
            <a:chExt cx="441" cy="206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1"/>
          <p:cNvGrpSpPr>
            <a:grpSpLocks/>
          </p:cNvGrpSpPr>
          <p:nvPr/>
        </p:nvGrpSpPr>
        <p:grpSpPr bwMode="auto">
          <a:xfrm>
            <a:off x="7489825" y="2438400"/>
            <a:ext cx="700088" cy="327025"/>
            <a:chOff x="4499" y="1570"/>
            <a:chExt cx="441" cy="206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5910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6900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7891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5661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98"/>
          <p:cNvGrpSpPr>
            <a:grpSpLocks/>
          </p:cNvGrpSpPr>
          <p:nvPr/>
        </p:nvGrpSpPr>
        <p:grpSpPr bwMode="auto">
          <a:xfrm>
            <a:off x="6423025" y="2895600"/>
            <a:ext cx="700088" cy="327025"/>
            <a:chOff x="3827" y="1858"/>
            <a:chExt cx="441" cy="206"/>
          </a:xfrm>
        </p:grpSpPr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1"/>
          <p:cNvGrpSpPr>
            <a:grpSpLocks/>
          </p:cNvGrpSpPr>
          <p:nvPr/>
        </p:nvGrpSpPr>
        <p:grpSpPr bwMode="auto">
          <a:xfrm>
            <a:off x="7489825" y="2895600"/>
            <a:ext cx="700088" cy="327025"/>
            <a:chOff x="4499" y="1858"/>
            <a:chExt cx="441" cy="206"/>
          </a:xfrm>
        </p:grpSpPr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5910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>
            <a:off x="6900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>
            <a:off x="7891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5661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6423025" y="3352800"/>
            <a:ext cx="700088" cy="327025"/>
            <a:chOff x="3827" y="2146"/>
            <a:chExt cx="441" cy="206"/>
          </a:xfrm>
        </p:grpSpPr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1"/>
          <p:cNvGrpSpPr>
            <a:grpSpLocks/>
          </p:cNvGrpSpPr>
          <p:nvPr/>
        </p:nvGrpSpPr>
        <p:grpSpPr bwMode="auto">
          <a:xfrm>
            <a:off x="7489825" y="3352800"/>
            <a:ext cx="700088" cy="327025"/>
            <a:chOff x="4499" y="2146"/>
            <a:chExt cx="441" cy="206"/>
          </a:xfrm>
        </p:grpSpPr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114"/>
          <p:cNvSpPr>
            <a:spLocks noChangeShapeType="1"/>
          </p:cNvSpPr>
          <p:nvPr/>
        </p:nvSpPr>
        <p:spPr bwMode="auto">
          <a:xfrm>
            <a:off x="5910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5"/>
          <p:cNvSpPr>
            <a:spLocks noChangeShapeType="1"/>
          </p:cNvSpPr>
          <p:nvPr/>
        </p:nvSpPr>
        <p:spPr bwMode="auto">
          <a:xfrm>
            <a:off x="6900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>
            <a:off x="7891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5661025" y="3810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118"/>
          <p:cNvGrpSpPr>
            <a:grpSpLocks/>
          </p:cNvGrpSpPr>
          <p:nvPr/>
        </p:nvGrpSpPr>
        <p:grpSpPr bwMode="auto">
          <a:xfrm>
            <a:off x="6423025" y="3810000"/>
            <a:ext cx="700088" cy="327025"/>
            <a:chOff x="3827" y="2434"/>
            <a:chExt cx="441" cy="206"/>
          </a:xfrm>
        </p:grpSpPr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59102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>
            <a:off x="68246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5661025" y="4267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7" name="Group 124"/>
          <p:cNvGrpSpPr>
            <a:grpSpLocks/>
          </p:cNvGrpSpPr>
          <p:nvPr/>
        </p:nvGrpSpPr>
        <p:grpSpPr bwMode="auto">
          <a:xfrm>
            <a:off x="6423025" y="4267200"/>
            <a:ext cx="700088" cy="327025"/>
            <a:chOff x="3827" y="2722"/>
            <a:chExt cx="441" cy="206"/>
          </a:xfrm>
        </p:grpSpPr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7"/>
          <p:cNvGrpSpPr>
            <a:grpSpLocks/>
          </p:cNvGrpSpPr>
          <p:nvPr/>
        </p:nvGrpSpPr>
        <p:grpSpPr bwMode="auto">
          <a:xfrm>
            <a:off x="7489825" y="4267200"/>
            <a:ext cx="700088" cy="327025"/>
            <a:chOff x="4499" y="2722"/>
            <a:chExt cx="441" cy="206"/>
          </a:xfrm>
        </p:grpSpPr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Line 130"/>
          <p:cNvSpPr>
            <a:spLocks noChangeShapeType="1"/>
          </p:cNvSpPr>
          <p:nvPr/>
        </p:nvSpPr>
        <p:spPr bwMode="auto">
          <a:xfrm>
            <a:off x="59102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1"/>
          <p:cNvSpPr>
            <a:spLocks noChangeShapeType="1"/>
          </p:cNvSpPr>
          <p:nvPr/>
        </p:nvSpPr>
        <p:spPr bwMode="auto">
          <a:xfrm>
            <a:off x="6900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2"/>
          <p:cNvSpPr>
            <a:spLocks noChangeShapeType="1"/>
          </p:cNvSpPr>
          <p:nvPr/>
        </p:nvSpPr>
        <p:spPr bwMode="auto">
          <a:xfrm>
            <a:off x="78914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5661025" y="4724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" name="Group 134"/>
          <p:cNvGrpSpPr>
            <a:grpSpLocks/>
          </p:cNvGrpSpPr>
          <p:nvPr/>
        </p:nvGrpSpPr>
        <p:grpSpPr bwMode="auto">
          <a:xfrm>
            <a:off x="6423025" y="4724400"/>
            <a:ext cx="700088" cy="327025"/>
            <a:chOff x="3827" y="3010"/>
            <a:chExt cx="441" cy="206"/>
          </a:xfrm>
        </p:grpSpPr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137"/>
          <p:cNvGrpSpPr>
            <a:grpSpLocks/>
          </p:cNvGrpSpPr>
          <p:nvPr/>
        </p:nvGrpSpPr>
        <p:grpSpPr bwMode="auto">
          <a:xfrm>
            <a:off x="7489825" y="4724400"/>
            <a:ext cx="700088" cy="327025"/>
            <a:chOff x="4499" y="3010"/>
            <a:chExt cx="441" cy="206"/>
          </a:xfrm>
        </p:grpSpPr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" name="Line 140"/>
          <p:cNvSpPr>
            <a:spLocks noChangeShapeType="1"/>
          </p:cNvSpPr>
          <p:nvPr/>
        </p:nvSpPr>
        <p:spPr bwMode="auto">
          <a:xfrm>
            <a:off x="59102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41"/>
          <p:cNvSpPr>
            <a:spLocks noChangeShapeType="1"/>
          </p:cNvSpPr>
          <p:nvPr/>
        </p:nvSpPr>
        <p:spPr bwMode="auto">
          <a:xfrm>
            <a:off x="6900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42"/>
          <p:cNvSpPr>
            <a:spLocks noChangeShapeType="1"/>
          </p:cNvSpPr>
          <p:nvPr/>
        </p:nvSpPr>
        <p:spPr bwMode="auto">
          <a:xfrm>
            <a:off x="78914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5661025" y="5181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144"/>
          <p:cNvGrpSpPr>
            <a:grpSpLocks/>
          </p:cNvGrpSpPr>
          <p:nvPr/>
        </p:nvGrpSpPr>
        <p:grpSpPr bwMode="auto">
          <a:xfrm>
            <a:off x="6423025" y="5181600"/>
            <a:ext cx="700088" cy="327025"/>
            <a:chOff x="3827" y="3298"/>
            <a:chExt cx="441" cy="206"/>
          </a:xfrm>
        </p:grpSpPr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Line 147"/>
          <p:cNvSpPr>
            <a:spLocks noChangeShapeType="1"/>
          </p:cNvSpPr>
          <p:nvPr/>
        </p:nvSpPr>
        <p:spPr bwMode="auto">
          <a:xfrm>
            <a:off x="59102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48"/>
          <p:cNvSpPr>
            <a:spLocks noChangeShapeType="1"/>
          </p:cNvSpPr>
          <p:nvPr/>
        </p:nvSpPr>
        <p:spPr bwMode="auto">
          <a:xfrm>
            <a:off x="68246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6365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6365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5132388" y="1955800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18478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56" name="Rectangle 153"/>
          <p:cNvSpPr>
            <a:spLocks noChangeArrowheads="1"/>
          </p:cNvSpPr>
          <p:nvPr/>
        </p:nvSpPr>
        <p:spPr bwMode="auto">
          <a:xfrm>
            <a:off x="28717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38782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18637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28717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38639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18637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28590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3" name="Rectangle 160"/>
          <p:cNvSpPr>
            <a:spLocks noChangeArrowheads="1"/>
          </p:cNvSpPr>
          <p:nvPr/>
        </p:nvSpPr>
        <p:spPr bwMode="auto">
          <a:xfrm>
            <a:off x="38639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18637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28575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38782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7" name="Rectangle 164"/>
          <p:cNvSpPr>
            <a:spLocks noChangeArrowheads="1"/>
          </p:cNvSpPr>
          <p:nvPr/>
        </p:nvSpPr>
        <p:spPr bwMode="auto">
          <a:xfrm>
            <a:off x="25146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18637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9" name="Rectangle 166"/>
          <p:cNvSpPr>
            <a:spLocks noChangeArrowheads="1"/>
          </p:cNvSpPr>
          <p:nvPr/>
        </p:nvSpPr>
        <p:spPr bwMode="auto">
          <a:xfrm>
            <a:off x="18637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28702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2078038" y="5724525"/>
            <a:ext cx="57227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ea typeface="新細明體" charset="-120"/>
              </a:rPr>
              <a:t>G</a:t>
            </a:r>
            <a:r>
              <a:rPr lang="en-US" altLang="zh-TW" sz="2800" baseline="-25000" dirty="0">
                <a:ea typeface="新細明體" charset="-120"/>
              </a:rPr>
              <a:t>2</a:t>
            </a:r>
            <a:endParaRPr lang="en-US" altLang="zh-TW" sz="1600" baseline="-250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64500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3" name="Rectangle 170"/>
          <p:cNvSpPr>
            <a:spLocks noChangeArrowheads="1"/>
          </p:cNvSpPr>
          <p:nvPr/>
        </p:nvSpPr>
        <p:spPr bwMode="auto">
          <a:xfrm>
            <a:off x="7512050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6464300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5" name="Rectangle 172"/>
          <p:cNvSpPr>
            <a:spLocks noChangeArrowheads="1"/>
          </p:cNvSpPr>
          <p:nvPr/>
        </p:nvSpPr>
        <p:spPr bwMode="auto">
          <a:xfrm>
            <a:off x="75104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64516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7" name="Rectangle 174"/>
          <p:cNvSpPr>
            <a:spLocks noChangeArrowheads="1"/>
          </p:cNvSpPr>
          <p:nvPr/>
        </p:nvSpPr>
        <p:spPr bwMode="auto">
          <a:xfrm>
            <a:off x="7497763" y="284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64357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9" name="Rectangle 176"/>
          <p:cNvSpPr>
            <a:spLocks noChangeArrowheads="1"/>
          </p:cNvSpPr>
          <p:nvPr/>
        </p:nvSpPr>
        <p:spPr bwMode="auto">
          <a:xfrm>
            <a:off x="75247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6450013" y="3756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1" name="Rectangle 178"/>
          <p:cNvSpPr>
            <a:spLocks noChangeArrowheads="1"/>
          </p:cNvSpPr>
          <p:nvPr/>
        </p:nvSpPr>
        <p:spPr bwMode="auto">
          <a:xfrm>
            <a:off x="6437313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74993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3" name="Rectangle 180"/>
          <p:cNvSpPr>
            <a:spLocks noChangeArrowheads="1"/>
          </p:cNvSpPr>
          <p:nvPr/>
        </p:nvSpPr>
        <p:spPr bwMode="auto">
          <a:xfrm>
            <a:off x="645160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752475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64468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6473825" y="56292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7" name="Oval 184"/>
          <p:cNvSpPr>
            <a:spLocks noChangeArrowheads="1"/>
          </p:cNvSpPr>
          <p:nvPr/>
        </p:nvSpPr>
        <p:spPr bwMode="auto">
          <a:xfrm>
            <a:off x="23098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88" name="Oval 185"/>
          <p:cNvSpPr>
            <a:spLocks noChangeArrowheads="1"/>
          </p:cNvSpPr>
          <p:nvPr/>
        </p:nvSpPr>
        <p:spPr bwMode="auto">
          <a:xfrm>
            <a:off x="16240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89" name="Oval 186"/>
          <p:cNvSpPr>
            <a:spLocks noChangeArrowheads="1"/>
          </p:cNvSpPr>
          <p:nvPr/>
        </p:nvSpPr>
        <p:spPr bwMode="auto">
          <a:xfrm>
            <a:off x="2995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90" name="Oval 187"/>
          <p:cNvSpPr>
            <a:spLocks noChangeArrowheads="1"/>
          </p:cNvSpPr>
          <p:nvPr/>
        </p:nvSpPr>
        <p:spPr bwMode="auto">
          <a:xfrm>
            <a:off x="23098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91" name="Line 188"/>
          <p:cNvSpPr>
            <a:spLocks noChangeShapeType="1"/>
          </p:cNvSpPr>
          <p:nvPr/>
        </p:nvSpPr>
        <p:spPr bwMode="auto">
          <a:xfrm>
            <a:off x="25320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89"/>
          <p:cNvSpPr>
            <a:spLocks noChangeShapeType="1"/>
          </p:cNvSpPr>
          <p:nvPr/>
        </p:nvSpPr>
        <p:spPr bwMode="auto">
          <a:xfrm>
            <a:off x="20748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90"/>
          <p:cNvSpPr>
            <a:spLocks noChangeShapeType="1"/>
          </p:cNvSpPr>
          <p:nvPr/>
        </p:nvSpPr>
        <p:spPr bwMode="auto">
          <a:xfrm flipH="1">
            <a:off x="19637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91"/>
          <p:cNvSpPr>
            <a:spLocks noChangeShapeType="1"/>
          </p:cNvSpPr>
          <p:nvPr/>
        </p:nvSpPr>
        <p:spPr bwMode="auto">
          <a:xfrm>
            <a:off x="26844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192"/>
          <p:cNvSpPr>
            <a:spLocks noChangeShapeType="1"/>
          </p:cNvSpPr>
          <p:nvPr/>
        </p:nvSpPr>
        <p:spPr bwMode="auto">
          <a:xfrm>
            <a:off x="19494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3"/>
          <p:cNvSpPr>
            <a:spLocks noChangeShapeType="1"/>
          </p:cNvSpPr>
          <p:nvPr/>
        </p:nvSpPr>
        <p:spPr bwMode="auto">
          <a:xfrm flipH="1">
            <a:off x="27384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40830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98" name="Oval 195"/>
          <p:cNvSpPr>
            <a:spLocks noChangeArrowheads="1"/>
          </p:cNvSpPr>
          <p:nvPr/>
        </p:nvSpPr>
        <p:spPr bwMode="auto">
          <a:xfrm>
            <a:off x="40814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99" name="Oval 196"/>
          <p:cNvSpPr>
            <a:spLocks noChangeArrowheads="1"/>
          </p:cNvSpPr>
          <p:nvPr/>
        </p:nvSpPr>
        <p:spPr bwMode="auto">
          <a:xfrm>
            <a:off x="40973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200" name="Line 197"/>
          <p:cNvSpPr>
            <a:spLocks noChangeShapeType="1"/>
          </p:cNvSpPr>
          <p:nvPr/>
        </p:nvSpPr>
        <p:spPr bwMode="auto">
          <a:xfrm>
            <a:off x="43195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198"/>
          <p:cNvSpPr>
            <a:spLocks noChangeShapeType="1"/>
          </p:cNvSpPr>
          <p:nvPr/>
        </p:nvSpPr>
        <p:spPr bwMode="auto">
          <a:xfrm flipV="1">
            <a:off x="44973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199"/>
          <p:cNvSpPr>
            <a:spLocks noChangeShapeType="1"/>
          </p:cNvSpPr>
          <p:nvPr/>
        </p:nvSpPr>
        <p:spPr bwMode="auto">
          <a:xfrm>
            <a:off x="41290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3" name="Group 200"/>
          <p:cNvGrpSpPr>
            <a:grpSpLocks/>
          </p:cNvGrpSpPr>
          <p:nvPr/>
        </p:nvGrpSpPr>
        <p:grpSpPr bwMode="auto">
          <a:xfrm>
            <a:off x="5292725" y="0"/>
            <a:ext cx="2854325" cy="2143125"/>
            <a:chOff x="636" y="409"/>
            <a:chExt cx="3240" cy="3461"/>
          </a:xfrm>
        </p:grpSpPr>
        <p:sp>
          <p:nvSpPr>
            <p:cNvPr id="204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" name="Group 206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1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22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22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22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14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215" name="Oval 212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216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217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Text Box 218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2" name="Rectangle 219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3" name="Rectangle 220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961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8202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1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ile:Adjacency matrix for graph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19800" cy="50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Systematic search of  vertex and edges  of a graph.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Graph G(V, E) is either directed or undirected.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(Breadth First Search)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DFS (Depth First Search)</a:t>
            </a:r>
            <a:endParaRPr kumimoji="1" lang="en-US" sz="2500" baseline="-250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 lnSpcReduction="200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BFS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(Breadth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starts at vertex s which is at level 0.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 the first step, we visit all vertices that are at distance 1 edge away, when we visit there we paint as </a:t>
            </a: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“visited”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, the vertices adjacent to the start vertex s-these vertices are placed into level 1.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In second step, visit all new vertices, we can reach at the distance of two edges away from the source vertex s. These new vertices, which are adjacent to level 1 vertices and not previously assigned to a level, are placed into level 2 and so on.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新細明體" charset="-120"/>
              </a:rPr>
              <a:t>The BFS traversal terminates when every vertex has been visited.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Algorithm maintains a queue Q to manage  set of vertices and start with s, source vertex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Initially , all vertices except s are colored white, and s is gray.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algorithm maintains the following information for each vertex u: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color[u] (white, gray and black): indicates status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white: not discovered yet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gray: discovered but not finished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black: finished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d[u]: distance from s to u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l-GR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ᴨ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(u): predecessor of u</a:t>
            </a: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391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04925"/>
            <a:ext cx="75247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372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u and v are called endpoints of e, and also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adjacent or neighbors.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is no. of edges containing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degree(u)=0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means if u does not belong to any edge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(isolated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node)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                   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 path P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of length n from node u to v is defined as a sequence of n+1 nodes.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P(v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2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,……..</a:t>
            </a:r>
            <a:r>
              <a:rPr kumimoji="1" lang="en-US" sz="24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u=v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;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i-1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is adjacent to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for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=1, 2, 3……., n and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=v</a:t>
            </a:r>
            <a:endParaRPr lang="en-US" baseline="-25000" dirty="0" smtClean="0">
              <a:solidFill>
                <a:srgbClr val="00B0F0"/>
              </a:solidFill>
            </a:endParaRPr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4342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47813"/>
            <a:ext cx="7239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09700"/>
            <a:ext cx="71485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90663"/>
            <a:ext cx="7010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Running time= O(V+E)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5334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890" name="Picture 2" descr="Breadth First Search A B F I E H D C G FIFO Queue - front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82" name="Picture 2" descr="Breadth First Search A B F I E H D C G A FIFO Queue - front dequeue next vertex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cycle is closed simple path with length 3 or more. A cycle of length k is called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k-cycle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there is a path between any two of nodes.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There are 2 simple paths of length 2 from B to E-(B, A, E) &amp; (B, C, E).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There is only  1 simple path of length 2 from B to D- (B, C, D).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2    4-cycles in the graph: [A, B, C, E, A] &amp; [A, C, D, E, A]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Deg(A)=3, Deg(C ) = 4, Deg(D)=2.</a:t>
            </a:r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041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9687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3200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3124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5813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00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130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154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0178" name="Picture 2" descr="Breadth First Search B front B discovered A B F I E H D C G -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02" name="Picture 2" descr="Breadth First Search B I  front I discovered 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2226" name="Picture 2" descr="Breadth First Search B I  front finished with A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250" name="Picture 2" descr="Breadth First Search B I  front F I E H D C G - B A A dequeue next vertex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4274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5298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322" name="Picture 2" descr="Breadth First Search I F  front F I E H D C G - B A A F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7346" name="Picture 2" descr="Breadth First Search I F  front F I E H D C G - B A A visit neighbors of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complete, if every node u in G is adjacent to every other node v in G.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complete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G of n nodes has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n*(n-1)/2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edges.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23558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282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2438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2895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2514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8370" name="Picture 2" descr="Breadth First Search I F  front F I E H D C G - B A A A already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394" name="Picture 2" descr="Breadth First Search I F  front F I E H D C G - B A A finished with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418" name="Picture 2" descr="Breadth First Search I F  front F I E H D C G - A A dequeue next vertex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2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2466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3490" name="Picture 2" descr="Breadth First Search F  front F I E H D C G - A A A already discovered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4514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Breadth First Search F E  front F I E H D C G - A A E discovered 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2" name="Picture 2" descr="Breadth First Search F E  front F I E H D C G - A A visit neighbors of I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6" name="Picture 2" descr="Breadth First Search F E  front F I E H D C G - A A F already discover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without any cycles is called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tree graph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tree T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finite with m nodes, then T will have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m-1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B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C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F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A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14600" y="3045462"/>
            <a:ext cx="6858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886197"/>
            <a:ext cx="6096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131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29"/>
          <p:cNvSpPr>
            <a:spLocks noChangeArrowheads="1"/>
          </p:cNvSpPr>
          <p:nvPr/>
        </p:nvSpPr>
        <p:spPr bwMode="auto">
          <a:xfrm>
            <a:off x="2057400" y="3670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D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0" name="Picture 2" descr="Breadth First Search F E  front F I E H D C G - A A I finish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4" name="Picture 2" descr="Breadth First Search F E  front F E H D C G - A A dequeue next vertex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658" name="Picture 2" descr="Breadth First Search E  front F E H D C G - A A visit neighbors of F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 descr="Breadth First Search E G  front F E H D C G - A A G discover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6" name="Picture 2" descr="Breadth First Search E G  front F E H D C G - A A F finish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730" name="Picture 2" descr="Breadth First Search E G  front E H D C G - A A dequeue next vertex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 descr="Breadth First Search G  front E H D C G - A A visit neighbors of E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778" name="Picture 2" descr="Breadth First Search G  front H D C G - A A E finished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2" name="Picture 2" descr="Breadth First Search G  front H D C G - A A dequeue next vertex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26" name="Picture 2" descr="Breadth First Search front H D C G - A A visit neighbors of G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graph G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said to be labeled or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weighted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its edges are assigned data. 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3663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29"/>
          <p:cNvSpPr>
            <a:spLocks noChangeArrowheads="1"/>
          </p:cNvSpPr>
          <p:nvPr/>
        </p:nvSpPr>
        <p:spPr bwMode="auto">
          <a:xfrm>
            <a:off x="2133600" y="2895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23" name="Line 1033"/>
          <p:cNvSpPr>
            <a:spLocks noChangeShapeType="1"/>
          </p:cNvSpPr>
          <p:nvPr/>
        </p:nvSpPr>
        <p:spPr bwMode="auto">
          <a:xfrm flipV="1">
            <a:off x="2590800" y="2819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033"/>
          <p:cNvSpPr>
            <a:spLocks noChangeShapeType="1"/>
          </p:cNvSpPr>
          <p:nvPr/>
        </p:nvSpPr>
        <p:spPr bwMode="auto">
          <a:xfrm>
            <a:off x="2514600" y="3276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2895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33"/>
          <p:cNvSpPr>
            <a:spLocks noChangeShapeType="1"/>
          </p:cNvSpPr>
          <p:nvPr/>
        </p:nvSpPr>
        <p:spPr bwMode="auto">
          <a:xfrm flipV="1">
            <a:off x="4724398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V="1">
            <a:off x="3352800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274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2590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34406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22860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971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3733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29834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2400" y="31358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 descr="Breadth First Search C front H D C G - A A C discovered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 descr="Breadth First Search C front H D C G - A A visit neighbors of G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898" name="Picture 2" descr="Breadth First Search C H front H D C G - A A H discover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2" name="Picture 2" descr="Breadth First Search C H front H D C G - A A G finish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 descr="Breadth First Search C H front H D C - A A dequeue next vertex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 descr="Breadth First Search H front H D C - A A visit neighbors of C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4" name="Picture 2" descr="Breadth First Search H D front H D C - A A D discover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018" name="Picture 2" descr="Breadth First Search H D front H D C - A A C finish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Breadth First Search H D front H D - A A get next vertex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066" name="Picture 2" descr="Breadth First Search D front H D - A A visit neighbors of H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Multiple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connects the same endpoints (e4 and e5 connects C and D),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An edge is called Loop if it has identical endpoints i.e. e6 connects (D, D)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462079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3852446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H="1" flipV="1">
            <a:off x="3398519" y="3928646"/>
            <a:ext cx="1173481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370004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2428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5105400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4614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e5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e3</a:t>
            </a:r>
            <a:endParaRPr lang="en-US" sz="1600" dirty="0"/>
          </a:p>
        </p:txBody>
      </p:sp>
      <p:cxnSp>
        <p:nvCxnSpPr>
          <p:cNvPr id="40" name="Curved Connector 39"/>
          <p:cNvCxnSpPr>
            <a:stCxn id="19" idx="4"/>
            <a:endCxn id="20" idx="4"/>
          </p:cNvCxnSpPr>
          <p:nvPr/>
        </p:nvCxnSpPr>
        <p:spPr>
          <a:xfrm rot="16200000" flipH="1">
            <a:off x="4038600" y="4150896"/>
            <a:ext cx="1588" cy="1358900"/>
          </a:xfrm>
          <a:prstGeom prst="curved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" idx="5"/>
            <a:endCxn id="18" idx="7"/>
          </p:cNvCxnSpPr>
          <p:nvPr/>
        </p:nvCxnSpPr>
        <p:spPr>
          <a:xfrm rot="5400000" flipH="1">
            <a:off x="4730749" y="3693696"/>
            <a:ext cx="314310" cy="1588"/>
          </a:xfrm>
          <a:prstGeom prst="curvedConnector5">
            <a:avLst>
              <a:gd name="adj1" fmla="val -72731"/>
              <a:gd name="adj2" fmla="val -59582386"/>
              <a:gd name="adj3" fmla="val 172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43600" y="3471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0" name="Picture 2" descr="Breadth First Search D front D - A A finished H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114" name="Picture 2" descr="Breadth First Search D front D - A A dequeue next vertex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1138" name="Picture 2" descr="Breadth First Search front D - A A visit neighbors of D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62" name="Picture 2" descr="Breadth First Search front - A A D finished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186" name="Picture 2" descr="Breadth First Search front - A A dequeue next vertex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4210" name="Picture 2" descr="Breadth First Search front STOP E H D - A A B I F G G C FIFO Queue I F B A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5000"/>
            <a:ext cx="40386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DFS(G)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vertex 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do color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[u]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= WHITE;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 </a:t>
            </a:r>
            <a:r>
              <a:rPr kumimoji="0" lang="el-GR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ᴨ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[u]=Nil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for each vertex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do if color[u]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(u);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828800"/>
            <a:ext cx="4038600" cy="4343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DFS_Visit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(u)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color[u] = GREY;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u-&gt;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Adj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if color[v]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(v);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color[u] = BLACK;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752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19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86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86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419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752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57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91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4" name="AutoShape 11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1368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2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13684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3"/>
          <p:cNvCxnSpPr>
            <a:cxnSpLocks noChangeShapeType="1"/>
            <a:stCxn id="12" idx="6"/>
            <a:endCxn id="10" idx="1"/>
          </p:cNvCxnSpPr>
          <p:nvPr/>
        </p:nvCxnSpPr>
        <p:spPr bwMode="auto">
          <a:xfrm>
            <a:off x="15382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4"/>
          <p:cNvCxnSpPr>
            <a:cxnSpLocks noChangeShapeType="1"/>
            <a:stCxn id="10" idx="2"/>
            <a:endCxn id="11" idx="6"/>
          </p:cNvCxnSpPr>
          <p:nvPr/>
        </p:nvCxnSpPr>
        <p:spPr bwMode="auto">
          <a:xfrm flipH="1">
            <a:off x="2833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5"/>
          <p:cNvCxnSpPr>
            <a:cxnSpLocks noChangeShapeType="1"/>
            <a:stCxn id="11" idx="0"/>
            <a:endCxn id="6" idx="4"/>
          </p:cNvCxnSpPr>
          <p:nvPr/>
        </p:nvCxnSpPr>
        <p:spPr bwMode="auto">
          <a:xfrm flipV="1">
            <a:off x="2286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26638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4953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833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9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5500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0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53308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1"/>
          <p:cNvCxnSpPr>
            <a:cxnSpLocks noChangeShapeType="1"/>
            <a:stCxn id="8" idx="3"/>
            <a:endCxn id="13" idx="7"/>
          </p:cNvCxnSpPr>
          <p:nvPr/>
        </p:nvCxnSpPr>
        <p:spPr bwMode="auto">
          <a:xfrm flipH="1">
            <a:off x="6702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2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620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3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5500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4"/>
          <p:cNvCxnSpPr>
            <a:cxnSpLocks noChangeShapeType="1"/>
            <a:stCxn id="13" idx="3"/>
            <a:endCxn id="10" idx="7"/>
          </p:cNvCxnSpPr>
          <p:nvPr/>
        </p:nvCxnSpPr>
        <p:spPr bwMode="auto">
          <a:xfrm flipH="1">
            <a:off x="53308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858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19812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648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315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315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648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1981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85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019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597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5970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7668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062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514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28924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181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062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729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5594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6931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7848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729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5594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9144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19812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30287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17526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4419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86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086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419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752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4572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57912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2" name="AutoShape 11"/>
          <p:cNvCxnSpPr>
            <a:cxnSpLocks noChangeShapeType="1"/>
            <a:stCxn id="54" idx="3"/>
            <a:endCxn id="60" idx="7"/>
          </p:cNvCxnSpPr>
          <p:nvPr/>
        </p:nvCxnSpPr>
        <p:spPr bwMode="auto">
          <a:xfrm flipH="1">
            <a:off x="1368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2"/>
          <p:cNvCxnSpPr>
            <a:cxnSpLocks noChangeShapeType="1"/>
            <a:stCxn id="60" idx="5"/>
            <a:endCxn id="59" idx="1"/>
          </p:cNvCxnSpPr>
          <p:nvPr/>
        </p:nvCxnSpPr>
        <p:spPr bwMode="auto">
          <a:xfrm>
            <a:off x="13684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3"/>
          <p:cNvCxnSpPr>
            <a:cxnSpLocks noChangeShapeType="1"/>
            <a:stCxn id="60" idx="6"/>
            <a:endCxn id="58" idx="1"/>
          </p:cNvCxnSpPr>
          <p:nvPr/>
        </p:nvCxnSpPr>
        <p:spPr bwMode="auto">
          <a:xfrm>
            <a:off x="15382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4"/>
          <p:cNvCxnSpPr>
            <a:cxnSpLocks noChangeShapeType="1"/>
            <a:stCxn id="58" idx="2"/>
            <a:endCxn id="59" idx="6"/>
          </p:cNvCxnSpPr>
          <p:nvPr/>
        </p:nvCxnSpPr>
        <p:spPr bwMode="auto">
          <a:xfrm flipH="1">
            <a:off x="2833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5"/>
          <p:cNvCxnSpPr>
            <a:cxnSpLocks noChangeShapeType="1"/>
            <a:stCxn id="59" idx="0"/>
            <a:endCxn id="54" idx="4"/>
          </p:cNvCxnSpPr>
          <p:nvPr/>
        </p:nvCxnSpPr>
        <p:spPr bwMode="auto">
          <a:xfrm flipV="1">
            <a:off x="2286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6"/>
          <p:cNvCxnSpPr>
            <a:cxnSpLocks noChangeShapeType="1"/>
            <a:stCxn id="54" idx="5"/>
            <a:endCxn id="58" idx="1"/>
          </p:cNvCxnSpPr>
          <p:nvPr/>
        </p:nvCxnSpPr>
        <p:spPr bwMode="auto">
          <a:xfrm>
            <a:off x="26638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7"/>
          <p:cNvCxnSpPr>
            <a:cxnSpLocks noChangeShapeType="1"/>
            <a:stCxn id="55" idx="4"/>
            <a:endCxn id="58" idx="0"/>
          </p:cNvCxnSpPr>
          <p:nvPr/>
        </p:nvCxnSpPr>
        <p:spPr bwMode="auto">
          <a:xfrm>
            <a:off x="4953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18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2833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9"/>
          <p:cNvCxnSpPr>
            <a:cxnSpLocks noChangeShapeType="1"/>
            <a:stCxn id="56" idx="2"/>
            <a:endCxn id="55" idx="6"/>
          </p:cNvCxnSpPr>
          <p:nvPr/>
        </p:nvCxnSpPr>
        <p:spPr bwMode="auto">
          <a:xfrm flipH="1">
            <a:off x="5500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0"/>
          <p:cNvCxnSpPr>
            <a:cxnSpLocks noChangeShapeType="1"/>
            <a:stCxn id="55" idx="5"/>
            <a:endCxn id="61" idx="1"/>
          </p:cNvCxnSpPr>
          <p:nvPr/>
        </p:nvCxnSpPr>
        <p:spPr bwMode="auto">
          <a:xfrm>
            <a:off x="53308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1"/>
          <p:cNvCxnSpPr>
            <a:cxnSpLocks noChangeShapeType="1"/>
            <a:stCxn id="56" idx="3"/>
            <a:endCxn id="61" idx="7"/>
          </p:cNvCxnSpPr>
          <p:nvPr/>
        </p:nvCxnSpPr>
        <p:spPr bwMode="auto">
          <a:xfrm flipH="1">
            <a:off x="6702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2"/>
          <p:cNvCxnSpPr>
            <a:cxnSpLocks noChangeShapeType="1"/>
            <a:stCxn id="56" idx="4"/>
            <a:endCxn id="57" idx="0"/>
          </p:cNvCxnSpPr>
          <p:nvPr/>
        </p:nvCxnSpPr>
        <p:spPr bwMode="auto">
          <a:xfrm>
            <a:off x="7620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" name="AutoShape 23"/>
          <p:cNvCxnSpPr>
            <a:cxnSpLocks noChangeShapeType="1"/>
            <a:stCxn id="57" idx="2"/>
            <a:endCxn id="58" idx="6"/>
          </p:cNvCxnSpPr>
          <p:nvPr/>
        </p:nvCxnSpPr>
        <p:spPr bwMode="auto">
          <a:xfrm flipH="1">
            <a:off x="5500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61" idx="3"/>
            <a:endCxn id="58" idx="7"/>
          </p:cNvCxnSpPr>
          <p:nvPr/>
        </p:nvCxnSpPr>
        <p:spPr bwMode="auto">
          <a:xfrm flipH="1">
            <a:off x="53308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also called a digraph or graph in which each edge is assigned a direction.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Suppose G is directed graph with directed edge e=(u, v).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e begins at u and ends at v.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origin and v is destination.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predecessor of v and v is successor of u.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adjacent to v.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860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953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620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620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953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86000" y="5105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90600" y="3886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3246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901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9018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20716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367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819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972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86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367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6034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8642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235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153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6034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8642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2192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22860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905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572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239000" y="25908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239000" y="4953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572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905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609600" y="37338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943600" y="3733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520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520825" y="43338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690688" y="40767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2986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438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2816225" y="31908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105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2986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653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483225" y="31908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6854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7772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653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483225" y="43338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2038</TotalTime>
  <Words>2404</Words>
  <Application>Microsoft Office PowerPoint</Application>
  <PresentationFormat>On-screen Show (4:3)</PresentationFormat>
  <Paragraphs>1367</Paragraphs>
  <Slides>154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154</vt:i4>
      </vt:variant>
    </vt:vector>
  </HeadingPairs>
  <TitlesOfParts>
    <vt:vector size="166" baseType="lpstr">
      <vt:lpstr>Bookman Old Style</vt:lpstr>
      <vt:lpstr>Calibri</vt:lpstr>
      <vt:lpstr>Courier New</vt:lpstr>
      <vt:lpstr>Gill Sans MT</vt:lpstr>
      <vt:lpstr>新細明體</vt:lpstr>
      <vt:lpstr>Symbol</vt:lpstr>
      <vt:lpstr>Times New Roman</vt:lpstr>
      <vt:lpstr>Wingdings</vt:lpstr>
      <vt:lpstr>Wingdings 3</vt:lpstr>
      <vt:lpstr>Origin</vt:lpstr>
      <vt:lpstr>Equation</vt:lpstr>
      <vt:lpstr>方程式</vt:lpstr>
      <vt:lpstr>Minimum Spanning Tree Prims and Kruskal Algorithm </vt:lpstr>
      <vt:lpstr>Introduction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Graph Representation of Graphs…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Minimum Spanning Tree Prims and Kruskal Algorithm 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&amp; Collision Resolution </dc:title>
  <dc:creator>John</dc:creator>
  <cp:lastModifiedBy>Arshita Tripathi</cp:lastModifiedBy>
  <cp:revision>159</cp:revision>
  <dcterms:created xsi:type="dcterms:W3CDTF">2018-11-27T15:07:22Z</dcterms:created>
  <dcterms:modified xsi:type="dcterms:W3CDTF">2020-10-28T16:26:26Z</dcterms:modified>
</cp:coreProperties>
</file>