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9"/>
  </p:notesMasterIdLst>
  <p:sldIdLst>
    <p:sldId id="451" r:id="rId2"/>
    <p:sldId id="267" r:id="rId3"/>
    <p:sldId id="809" r:id="rId4"/>
    <p:sldId id="810" r:id="rId5"/>
    <p:sldId id="811" r:id="rId6"/>
    <p:sldId id="812" r:id="rId7"/>
    <p:sldId id="8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6" y="-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5A99-66FA-47C7-A21F-90047F26158E}" type="datetimeFigureOut">
              <a:rPr lang="en-IN" smtClean="0"/>
              <a:pPr/>
              <a:t>11-12-2020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89E77-11D1-4528-B396-673D69673B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6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45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347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8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42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705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4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13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24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69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58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7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1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258"/>
            <a:ext cx="9144000" cy="775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Backtracking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19600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Rajesh Kumar Tripathi</a:t>
            </a:r>
          </a:p>
          <a:p>
            <a:pPr algn="ctr"/>
            <a:r>
              <a:rPr lang="en-US" dirty="0"/>
              <a:t>Assistant Professor, Dept. CEA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48101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0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15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0" y="1690300"/>
            <a:ext cx="999744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algorithms determine problem solutions by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systematically searching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space for the given problem instance..</a:t>
            </a:r>
          </a:p>
          <a:p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facilitated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a tree organization for the solution space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node generation with 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functions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called backtracking.</a:t>
            </a:r>
            <a:endParaRPr lang="en-US" sz="2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Backtracking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4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Hamiltonian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737360"/>
            <a:ext cx="10012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Let G = ( V, E) be a connected graph with n vertices. A Hamiltonian </a:t>
            </a:r>
            <a:r>
              <a:rPr lang="en-US" sz="2400" dirty="0" smtClean="0">
                <a:solidFill>
                  <a:srgbClr val="0070C0"/>
                </a:solidFill>
              </a:rPr>
              <a:t>cycle is </a:t>
            </a:r>
            <a:r>
              <a:rPr lang="en-US" sz="2400" dirty="0">
                <a:solidFill>
                  <a:srgbClr val="0070C0"/>
                </a:solidFill>
              </a:rPr>
              <a:t>a round trip path along n edges </a:t>
            </a:r>
            <a:r>
              <a:rPr lang="en-US" sz="2400" dirty="0" smtClean="0">
                <a:solidFill>
                  <a:srgbClr val="0070C0"/>
                </a:solidFill>
              </a:rPr>
              <a:t>of 0 </a:t>
            </a:r>
            <a:r>
              <a:rPr lang="en-US" sz="2400" dirty="0">
                <a:solidFill>
                  <a:srgbClr val="0070C0"/>
                </a:solidFill>
              </a:rPr>
              <a:t>which visits every vertex once and returns to </a:t>
            </a:r>
            <a:r>
              <a:rPr lang="en-US" sz="2400" dirty="0" smtClean="0">
                <a:solidFill>
                  <a:srgbClr val="0070C0"/>
                </a:solidFill>
              </a:rPr>
              <a:t>its starting </a:t>
            </a:r>
            <a:r>
              <a:rPr lang="en-US" sz="2400" dirty="0">
                <a:solidFill>
                  <a:srgbClr val="0070C0"/>
                </a:solidFill>
              </a:rPr>
              <a:t>position. </a:t>
            </a:r>
            <a:r>
              <a:rPr lang="en-US" sz="2400" dirty="0" smtClean="0">
                <a:solidFill>
                  <a:srgbClr val="0070C0"/>
                </a:solidFill>
              </a:rPr>
              <a:t>In other </a:t>
            </a:r>
            <a:r>
              <a:rPr lang="en-US" sz="2400" dirty="0">
                <a:solidFill>
                  <a:srgbClr val="0070C0"/>
                </a:solidFill>
              </a:rPr>
              <a:t>words if a Hamiltonian cycle begins at some vertex </a:t>
            </a:r>
            <a:r>
              <a:rPr lang="en-US" sz="2400" dirty="0" smtClean="0">
                <a:solidFill>
                  <a:srgbClr val="0070C0"/>
                </a:solidFill>
              </a:rPr>
              <a:t>v1 </a:t>
            </a:r>
            <a:r>
              <a:rPr lang="el-GR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G and </a:t>
            </a:r>
            <a:r>
              <a:rPr lang="en-US" sz="2400" dirty="0" smtClean="0">
                <a:solidFill>
                  <a:srgbClr val="0070C0"/>
                </a:solidFill>
              </a:rPr>
              <a:t>the vertices </a:t>
            </a:r>
            <a:r>
              <a:rPr lang="en-US" sz="2400" dirty="0">
                <a:solidFill>
                  <a:srgbClr val="0070C0"/>
                </a:solidFill>
              </a:rPr>
              <a:t>of G are visited in the order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, ••• , </a:t>
            </a:r>
            <a:r>
              <a:rPr lang="en-US" sz="2400" dirty="0" err="1">
                <a:solidFill>
                  <a:srgbClr val="0070C0"/>
                </a:solidFill>
              </a:rPr>
              <a:t>V</a:t>
            </a:r>
            <a:r>
              <a:rPr lang="en-US" sz="2400" baseline="-25000" dirty="0" err="1">
                <a:solidFill>
                  <a:srgbClr val="0070C0"/>
                </a:solidFill>
              </a:rPr>
              <a:t>n</a:t>
            </a:r>
            <a:r>
              <a:rPr lang="en-US" sz="2400" baseline="-25000" dirty="0">
                <a:solidFill>
                  <a:srgbClr val="0070C0"/>
                </a:solidFill>
              </a:rPr>
              <a:t>+ 1</a:t>
            </a:r>
            <a:r>
              <a:rPr lang="en-US" sz="2400" dirty="0">
                <a:solidFill>
                  <a:srgbClr val="0070C0"/>
                </a:solidFill>
              </a:rPr>
              <a:t> then the edges </a:t>
            </a:r>
            <a:r>
              <a:rPr lang="en-US" sz="2400" dirty="0" smtClean="0">
                <a:solidFill>
                  <a:srgbClr val="0070C0"/>
                </a:solidFill>
              </a:rPr>
              <a:t>(Vi, V</a:t>
            </a:r>
            <a:r>
              <a:rPr lang="en-US" sz="2400" dirty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+1</a:t>
            </a:r>
            <a:r>
              <a:rPr lang="en-US" sz="2400" dirty="0">
                <a:solidFill>
                  <a:srgbClr val="0070C0"/>
                </a:solidFill>
              </a:rPr>
              <a:t>) are in E, 1 </a:t>
            </a:r>
            <a:r>
              <a:rPr lang="en-US" sz="2400" dirty="0" smtClean="0">
                <a:solidFill>
                  <a:srgbClr val="0070C0"/>
                </a:solidFill>
              </a:rPr>
              <a:t>&lt;=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&lt;= </a:t>
            </a:r>
            <a:r>
              <a:rPr lang="en-US" sz="2400" dirty="0">
                <a:solidFill>
                  <a:srgbClr val="0070C0"/>
                </a:solidFill>
              </a:rPr>
              <a:t>n and the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are distinct except for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n+1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IN" sz="2400" dirty="0" smtClean="0">
                <a:solidFill>
                  <a:srgbClr val="0070C0"/>
                </a:solidFill>
              </a:rPr>
              <a:t>which </a:t>
            </a:r>
            <a:r>
              <a:rPr lang="en-IN" sz="2400" dirty="0">
                <a:solidFill>
                  <a:srgbClr val="0070C0"/>
                </a:solidFill>
              </a:rPr>
              <a:t>are equal</a:t>
            </a:r>
            <a:r>
              <a:rPr lang="en-IN" sz="2400" dirty="0" smtClean="0">
                <a:solidFill>
                  <a:srgbClr val="0070C0"/>
                </a:solidFill>
              </a:rPr>
              <a:t>.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01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Hamiltonian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737360"/>
            <a:ext cx="10012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Let G = ( V, E) be a connected graph with n vertices. A Hamiltonian </a:t>
            </a:r>
            <a:r>
              <a:rPr lang="en-US" sz="2400" dirty="0" smtClean="0">
                <a:solidFill>
                  <a:srgbClr val="0070C0"/>
                </a:solidFill>
              </a:rPr>
              <a:t>cycle is </a:t>
            </a:r>
            <a:r>
              <a:rPr lang="en-US" sz="2400" dirty="0">
                <a:solidFill>
                  <a:srgbClr val="0070C0"/>
                </a:solidFill>
              </a:rPr>
              <a:t>a round trip path along n edges </a:t>
            </a:r>
            <a:r>
              <a:rPr lang="en-US" sz="2400" dirty="0" smtClean="0">
                <a:solidFill>
                  <a:srgbClr val="0070C0"/>
                </a:solidFill>
              </a:rPr>
              <a:t>of 0 </a:t>
            </a:r>
            <a:r>
              <a:rPr lang="en-US" sz="2400" dirty="0">
                <a:solidFill>
                  <a:srgbClr val="0070C0"/>
                </a:solidFill>
              </a:rPr>
              <a:t>which visits every vertex once and returns to </a:t>
            </a:r>
            <a:r>
              <a:rPr lang="en-US" sz="2400" dirty="0" smtClean="0">
                <a:solidFill>
                  <a:srgbClr val="0070C0"/>
                </a:solidFill>
              </a:rPr>
              <a:t>its starting </a:t>
            </a:r>
            <a:r>
              <a:rPr lang="en-US" sz="2400" dirty="0">
                <a:solidFill>
                  <a:srgbClr val="0070C0"/>
                </a:solidFill>
              </a:rPr>
              <a:t>position. </a:t>
            </a:r>
            <a:r>
              <a:rPr lang="en-US" sz="2400" dirty="0" smtClean="0">
                <a:solidFill>
                  <a:srgbClr val="0070C0"/>
                </a:solidFill>
              </a:rPr>
              <a:t>In other </a:t>
            </a:r>
            <a:r>
              <a:rPr lang="en-US" sz="2400" dirty="0">
                <a:solidFill>
                  <a:srgbClr val="0070C0"/>
                </a:solidFill>
              </a:rPr>
              <a:t>words if a Hamiltonian cycle begins at some vertex </a:t>
            </a:r>
            <a:r>
              <a:rPr lang="en-US" sz="2400" dirty="0" smtClean="0">
                <a:solidFill>
                  <a:srgbClr val="0070C0"/>
                </a:solidFill>
              </a:rPr>
              <a:t>v1 </a:t>
            </a:r>
            <a:r>
              <a:rPr lang="el-GR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G and </a:t>
            </a:r>
            <a:r>
              <a:rPr lang="en-US" sz="2400" dirty="0" smtClean="0">
                <a:solidFill>
                  <a:srgbClr val="0070C0"/>
                </a:solidFill>
              </a:rPr>
              <a:t>the vertices </a:t>
            </a:r>
            <a:r>
              <a:rPr lang="en-US" sz="2400" dirty="0">
                <a:solidFill>
                  <a:srgbClr val="0070C0"/>
                </a:solidFill>
              </a:rPr>
              <a:t>of G are visited in the order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, ••• , </a:t>
            </a:r>
            <a:r>
              <a:rPr lang="en-US" sz="2400" dirty="0" err="1">
                <a:solidFill>
                  <a:srgbClr val="0070C0"/>
                </a:solidFill>
              </a:rPr>
              <a:t>V</a:t>
            </a:r>
            <a:r>
              <a:rPr lang="en-US" sz="2400" baseline="-25000" dirty="0" err="1">
                <a:solidFill>
                  <a:srgbClr val="0070C0"/>
                </a:solidFill>
              </a:rPr>
              <a:t>n</a:t>
            </a:r>
            <a:r>
              <a:rPr lang="en-US" sz="2400" baseline="-25000" dirty="0">
                <a:solidFill>
                  <a:srgbClr val="0070C0"/>
                </a:solidFill>
              </a:rPr>
              <a:t>+ 1</a:t>
            </a:r>
            <a:r>
              <a:rPr lang="en-US" sz="2400" dirty="0">
                <a:solidFill>
                  <a:srgbClr val="0070C0"/>
                </a:solidFill>
              </a:rPr>
              <a:t> then the edges </a:t>
            </a:r>
            <a:r>
              <a:rPr lang="en-US" sz="2400" dirty="0" smtClean="0">
                <a:solidFill>
                  <a:srgbClr val="0070C0"/>
                </a:solidFill>
              </a:rPr>
              <a:t>(Vi, V</a:t>
            </a:r>
            <a:r>
              <a:rPr lang="en-US" sz="2400" dirty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+1</a:t>
            </a:r>
            <a:r>
              <a:rPr lang="en-US" sz="2400" dirty="0">
                <a:solidFill>
                  <a:srgbClr val="0070C0"/>
                </a:solidFill>
              </a:rPr>
              <a:t>) are in E, 1 </a:t>
            </a:r>
            <a:r>
              <a:rPr lang="en-US" sz="2400" dirty="0" smtClean="0">
                <a:solidFill>
                  <a:srgbClr val="0070C0"/>
                </a:solidFill>
              </a:rPr>
              <a:t>&lt;=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&lt;= </a:t>
            </a:r>
            <a:r>
              <a:rPr lang="en-US" sz="2400" dirty="0">
                <a:solidFill>
                  <a:srgbClr val="0070C0"/>
                </a:solidFill>
              </a:rPr>
              <a:t>n and the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are distinct except for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n+1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IN" sz="2400" dirty="0" smtClean="0">
                <a:solidFill>
                  <a:srgbClr val="0070C0"/>
                </a:solidFill>
              </a:rPr>
              <a:t>which </a:t>
            </a:r>
            <a:r>
              <a:rPr lang="en-IN" sz="2400" dirty="0">
                <a:solidFill>
                  <a:srgbClr val="0070C0"/>
                </a:solidFill>
              </a:rPr>
              <a:t>are equal</a:t>
            </a:r>
            <a:r>
              <a:rPr lang="en-IN" sz="2400" dirty="0" smtClean="0">
                <a:solidFill>
                  <a:srgbClr val="0070C0"/>
                </a:solidFill>
              </a:rPr>
              <a:t>.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026634"/>
            <a:ext cx="5598601" cy="17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29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Hamiltonian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737360"/>
            <a:ext cx="10012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Let G = ( V, E) be a connected graph with n vertices. A Hamiltonian </a:t>
            </a:r>
            <a:r>
              <a:rPr lang="en-US" sz="2400" dirty="0" smtClean="0">
                <a:solidFill>
                  <a:srgbClr val="0070C0"/>
                </a:solidFill>
              </a:rPr>
              <a:t>cycle is </a:t>
            </a:r>
            <a:r>
              <a:rPr lang="en-US" sz="2400" dirty="0">
                <a:solidFill>
                  <a:srgbClr val="0070C0"/>
                </a:solidFill>
              </a:rPr>
              <a:t>a round trip path along n edges </a:t>
            </a:r>
            <a:r>
              <a:rPr lang="en-US" sz="2400" dirty="0" smtClean="0">
                <a:solidFill>
                  <a:srgbClr val="0070C0"/>
                </a:solidFill>
              </a:rPr>
              <a:t>of 0 </a:t>
            </a:r>
            <a:r>
              <a:rPr lang="en-US" sz="2400" dirty="0">
                <a:solidFill>
                  <a:srgbClr val="0070C0"/>
                </a:solidFill>
              </a:rPr>
              <a:t>which visits every vertex once and returns to </a:t>
            </a:r>
            <a:r>
              <a:rPr lang="en-US" sz="2400" dirty="0" smtClean="0">
                <a:solidFill>
                  <a:srgbClr val="0070C0"/>
                </a:solidFill>
              </a:rPr>
              <a:t>its starting </a:t>
            </a:r>
            <a:r>
              <a:rPr lang="en-US" sz="2400" dirty="0">
                <a:solidFill>
                  <a:srgbClr val="0070C0"/>
                </a:solidFill>
              </a:rPr>
              <a:t>position. </a:t>
            </a:r>
            <a:r>
              <a:rPr lang="en-US" sz="2400" dirty="0" smtClean="0">
                <a:solidFill>
                  <a:srgbClr val="0070C0"/>
                </a:solidFill>
              </a:rPr>
              <a:t>In other </a:t>
            </a:r>
            <a:r>
              <a:rPr lang="en-US" sz="2400" dirty="0">
                <a:solidFill>
                  <a:srgbClr val="0070C0"/>
                </a:solidFill>
              </a:rPr>
              <a:t>words if a Hamiltonian cycle begins at some vertex </a:t>
            </a:r>
            <a:r>
              <a:rPr lang="en-US" sz="2400" dirty="0" smtClean="0">
                <a:solidFill>
                  <a:srgbClr val="0070C0"/>
                </a:solidFill>
              </a:rPr>
              <a:t>v1 </a:t>
            </a:r>
            <a:r>
              <a:rPr lang="el-GR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G and </a:t>
            </a:r>
            <a:r>
              <a:rPr lang="en-US" sz="2400" dirty="0" smtClean="0">
                <a:solidFill>
                  <a:srgbClr val="0070C0"/>
                </a:solidFill>
              </a:rPr>
              <a:t>the vertices </a:t>
            </a:r>
            <a:r>
              <a:rPr lang="en-US" sz="2400" dirty="0">
                <a:solidFill>
                  <a:srgbClr val="0070C0"/>
                </a:solidFill>
              </a:rPr>
              <a:t>of G are visited in the order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, ••• , </a:t>
            </a:r>
            <a:r>
              <a:rPr lang="en-US" sz="2400" dirty="0" err="1">
                <a:solidFill>
                  <a:srgbClr val="0070C0"/>
                </a:solidFill>
              </a:rPr>
              <a:t>V</a:t>
            </a:r>
            <a:r>
              <a:rPr lang="en-US" sz="2400" baseline="-25000" dirty="0" err="1">
                <a:solidFill>
                  <a:srgbClr val="0070C0"/>
                </a:solidFill>
              </a:rPr>
              <a:t>n</a:t>
            </a:r>
            <a:r>
              <a:rPr lang="en-US" sz="2400" baseline="-25000" dirty="0">
                <a:solidFill>
                  <a:srgbClr val="0070C0"/>
                </a:solidFill>
              </a:rPr>
              <a:t>+ 1</a:t>
            </a:r>
            <a:r>
              <a:rPr lang="en-US" sz="2400" dirty="0">
                <a:solidFill>
                  <a:srgbClr val="0070C0"/>
                </a:solidFill>
              </a:rPr>
              <a:t> then the edges </a:t>
            </a:r>
            <a:r>
              <a:rPr lang="en-US" sz="2400" dirty="0" smtClean="0">
                <a:solidFill>
                  <a:srgbClr val="0070C0"/>
                </a:solidFill>
              </a:rPr>
              <a:t>(Vi, V</a:t>
            </a:r>
            <a:r>
              <a:rPr lang="en-US" sz="2400" dirty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+1</a:t>
            </a:r>
            <a:r>
              <a:rPr lang="en-US" sz="2400" dirty="0">
                <a:solidFill>
                  <a:srgbClr val="0070C0"/>
                </a:solidFill>
              </a:rPr>
              <a:t>) are in E, 1 </a:t>
            </a:r>
            <a:r>
              <a:rPr lang="en-US" sz="2400" dirty="0" smtClean="0">
                <a:solidFill>
                  <a:srgbClr val="0070C0"/>
                </a:solidFill>
              </a:rPr>
              <a:t>&lt;=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&lt;= </a:t>
            </a:r>
            <a:r>
              <a:rPr lang="en-US" sz="2400" dirty="0">
                <a:solidFill>
                  <a:srgbClr val="0070C0"/>
                </a:solidFill>
              </a:rPr>
              <a:t>n and the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are distinct except for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n+1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IN" sz="2400" dirty="0" smtClean="0">
                <a:solidFill>
                  <a:srgbClr val="0070C0"/>
                </a:solidFill>
              </a:rPr>
              <a:t>which </a:t>
            </a:r>
            <a:r>
              <a:rPr lang="en-IN" sz="2400" dirty="0">
                <a:solidFill>
                  <a:srgbClr val="0070C0"/>
                </a:solidFill>
              </a:rPr>
              <a:t>are equal</a:t>
            </a:r>
            <a:r>
              <a:rPr lang="en-IN" sz="2400" dirty="0" smtClean="0">
                <a:solidFill>
                  <a:srgbClr val="0070C0"/>
                </a:solidFill>
              </a:rPr>
              <a:t>.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179" y="4106644"/>
            <a:ext cx="5598601" cy="18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7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Hamiltonian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737360"/>
            <a:ext cx="100126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procedure </a:t>
            </a:r>
            <a:r>
              <a:rPr lang="en-IN" i="1" dirty="0">
                <a:solidFill>
                  <a:srgbClr val="FF0000"/>
                </a:solidFill>
              </a:rPr>
              <a:t>HAMILTONIAN(k)</a:t>
            </a:r>
          </a:p>
          <a:p>
            <a:pPr algn="just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//This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procedure uses the recursive formulation of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backtracking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find all the Hamiltonian cycles of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//graph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graph 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stored as a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boolean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adjacency matrix in GRAPH(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l:n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l:n).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cycles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begin at vertex 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</a:t>
            </a:r>
            <a:endParaRPr lang="en-IN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global integer X(l :n)</a:t>
            </a:r>
          </a:p>
          <a:p>
            <a:r>
              <a:rPr lang="en-IN" dirty="0">
                <a:solidFill>
                  <a:srgbClr val="0070C0"/>
                </a:solidFill>
              </a:rPr>
              <a:t>local integer </a:t>
            </a:r>
            <a:r>
              <a:rPr lang="en-IN" i="1" dirty="0">
                <a:solidFill>
                  <a:srgbClr val="0070C0"/>
                </a:solidFill>
              </a:rPr>
              <a:t>k, n</a:t>
            </a:r>
          </a:p>
          <a:p>
            <a:r>
              <a:rPr lang="en-IN" b="1" dirty="0">
                <a:solidFill>
                  <a:srgbClr val="002060"/>
                </a:solidFill>
              </a:rPr>
              <a:t>loop //generate values for </a:t>
            </a:r>
            <a:r>
              <a:rPr lang="en-IN" b="1" i="1" dirty="0">
                <a:solidFill>
                  <a:srgbClr val="002060"/>
                </a:solidFill>
              </a:rPr>
              <a:t>X(k)I </a:t>
            </a:r>
            <a:r>
              <a:rPr lang="en-IN" b="1" dirty="0">
                <a:solidFill>
                  <a:srgbClr val="002060"/>
                </a:solidFill>
              </a:rPr>
              <a:t>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call </a:t>
            </a:r>
            <a:r>
              <a:rPr lang="en-US" i="1" dirty="0">
                <a:solidFill>
                  <a:srgbClr val="FF0000"/>
                </a:solidFill>
              </a:rPr>
              <a:t>NEXTVALUE(k</a:t>
            </a:r>
            <a:r>
              <a:rPr lang="en-US" i="1" dirty="0" smtClean="0">
                <a:solidFill>
                  <a:srgbClr val="FF0000"/>
                </a:solidFill>
              </a:rPr>
              <a:t>) 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	if </a:t>
            </a:r>
            <a:r>
              <a:rPr lang="en-US" i="1" dirty="0">
                <a:solidFill>
                  <a:srgbClr val="00B050"/>
                </a:solidFill>
              </a:rPr>
              <a:t>X(k) </a:t>
            </a:r>
            <a:r>
              <a:rPr lang="en-US" dirty="0">
                <a:solidFill>
                  <a:srgbClr val="00B050"/>
                </a:solidFill>
              </a:rPr>
              <a:t>= 0 then return </a:t>
            </a:r>
            <a:r>
              <a:rPr lang="en-US" dirty="0" err="1">
                <a:solidFill>
                  <a:srgbClr val="00B050"/>
                </a:solidFill>
              </a:rPr>
              <a:t>endif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	if </a:t>
            </a:r>
            <a:r>
              <a:rPr lang="en-IN" i="1" dirty="0">
                <a:solidFill>
                  <a:srgbClr val="00B050"/>
                </a:solidFill>
              </a:rPr>
              <a:t>k </a:t>
            </a:r>
            <a:r>
              <a:rPr lang="en-IN" dirty="0">
                <a:solidFill>
                  <a:srgbClr val="00B050"/>
                </a:solidFill>
              </a:rPr>
              <a:t>= </a:t>
            </a:r>
            <a:r>
              <a:rPr lang="en-IN" i="1" dirty="0">
                <a:solidFill>
                  <a:srgbClr val="00B050"/>
                </a:solidFill>
              </a:rPr>
              <a:t>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	then </a:t>
            </a:r>
            <a:r>
              <a:rPr lang="en-US" dirty="0">
                <a:solidFill>
                  <a:srgbClr val="00B050"/>
                </a:solidFill>
              </a:rPr>
              <a:t>print </a:t>
            </a:r>
            <a:r>
              <a:rPr lang="en-US" i="1" dirty="0">
                <a:solidFill>
                  <a:srgbClr val="00B050"/>
                </a:solidFill>
              </a:rPr>
              <a:t>(X, </a:t>
            </a:r>
            <a:r>
              <a:rPr lang="en-US" dirty="0">
                <a:solidFill>
                  <a:srgbClr val="00B050"/>
                </a:solidFill>
              </a:rPr>
              <a:t>'1 ') </a:t>
            </a:r>
            <a:r>
              <a:rPr lang="en-US" i="1" dirty="0">
                <a:solidFill>
                  <a:srgbClr val="00B050"/>
                </a:solidFill>
              </a:rPr>
              <a:t>I 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a cycle is printed/ </a:t>
            </a:r>
            <a:r>
              <a:rPr lang="en-US" i="1" dirty="0">
                <a:solidFill>
                  <a:srgbClr val="00B050"/>
                </a:solidFill>
              </a:rPr>
              <a:t>I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		else </a:t>
            </a:r>
            <a:r>
              <a:rPr lang="en-IN" dirty="0">
                <a:solidFill>
                  <a:srgbClr val="00B050"/>
                </a:solidFill>
              </a:rPr>
              <a:t>call </a:t>
            </a:r>
            <a:r>
              <a:rPr lang="en-IN" i="1" dirty="0">
                <a:solidFill>
                  <a:srgbClr val="00B050"/>
                </a:solidFill>
              </a:rPr>
              <a:t>HAMILTONIAN(k </a:t>
            </a:r>
            <a:r>
              <a:rPr lang="en-IN" dirty="0">
                <a:solidFill>
                  <a:srgbClr val="00B050"/>
                </a:solidFill>
              </a:rPr>
              <a:t>+ 1)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	</a:t>
            </a:r>
            <a:r>
              <a:rPr lang="en-IN" dirty="0" err="1" smtClean="0">
                <a:solidFill>
                  <a:srgbClr val="00B050"/>
                </a:solidFill>
              </a:rPr>
              <a:t>endif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repeat</a:t>
            </a:r>
          </a:p>
          <a:p>
            <a:r>
              <a:rPr lang="en-IN" dirty="0">
                <a:solidFill>
                  <a:srgbClr val="FF0000"/>
                </a:solidFill>
              </a:rPr>
              <a:t>end </a:t>
            </a:r>
            <a:r>
              <a:rPr lang="en-IN" i="1" dirty="0">
                <a:solidFill>
                  <a:srgbClr val="FF0000"/>
                </a:solidFill>
              </a:rPr>
              <a:t>HAMILTONIAN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84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Hamiltonian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752600"/>
            <a:ext cx="100126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procedure </a:t>
            </a:r>
            <a:r>
              <a:rPr lang="en-IN" b="1" i="1" dirty="0">
                <a:solidFill>
                  <a:srgbClr val="C00000"/>
                </a:solidFill>
              </a:rPr>
              <a:t>NEXTV ALUE(k)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global </a:t>
            </a:r>
            <a:r>
              <a:rPr lang="pt-BR" dirty="0">
                <a:solidFill>
                  <a:srgbClr val="0070C0"/>
                </a:solidFill>
              </a:rPr>
              <a:t>integer </a:t>
            </a:r>
            <a:r>
              <a:rPr lang="pt-BR" i="1" dirty="0">
                <a:solidFill>
                  <a:srgbClr val="0070C0"/>
                </a:solidFill>
              </a:rPr>
              <a:t>n, </a:t>
            </a:r>
            <a:r>
              <a:rPr lang="pt-BR" dirty="0">
                <a:solidFill>
                  <a:srgbClr val="0070C0"/>
                </a:solidFill>
              </a:rPr>
              <a:t>X(l:n), boolean GRAPH(l:n, </a:t>
            </a:r>
            <a:r>
              <a:rPr lang="pt-BR" dirty="0" smtClean="0">
                <a:solidFill>
                  <a:srgbClr val="0070C0"/>
                </a:solidFill>
              </a:rPr>
              <a:t>l:n) </a:t>
            </a:r>
            <a:r>
              <a:rPr lang="en-IN" dirty="0" smtClean="0">
                <a:solidFill>
                  <a:srgbClr val="0070C0"/>
                </a:solidFill>
              </a:rPr>
              <a:t>integer </a:t>
            </a:r>
            <a:r>
              <a:rPr lang="en-IN" i="1" dirty="0">
                <a:solidFill>
                  <a:srgbClr val="0070C0"/>
                </a:solidFill>
              </a:rPr>
              <a:t>k</a:t>
            </a:r>
            <a:r>
              <a:rPr lang="en-IN" i="1" dirty="0" smtClean="0">
                <a:solidFill>
                  <a:srgbClr val="0070C0"/>
                </a:solidFill>
              </a:rPr>
              <a:t>, j</a:t>
            </a:r>
            <a:endParaRPr lang="en-IN" i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loop</a:t>
            </a:r>
          </a:p>
          <a:p>
            <a:r>
              <a:rPr lang="da-DK" i="1" dirty="0">
                <a:solidFill>
                  <a:srgbClr val="0070C0"/>
                </a:solidFill>
              </a:rPr>
              <a:t>X(k) </a:t>
            </a:r>
            <a:r>
              <a:rPr lang="da-DK" dirty="0">
                <a:solidFill>
                  <a:srgbClr val="0070C0"/>
                </a:solidFill>
              </a:rPr>
              <a:t>- (X(k) + 1) mod </a:t>
            </a:r>
            <a:r>
              <a:rPr lang="da-DK" i="1" dirty="0">
                <a:solidFill>
                  <a:srgbClr val="0070C0"/>
                </a:solidFill>
              </a:rPr>
              <a:t>(n </a:t>
            </a:r>
            <a:r>
              <a:rPr lang="da-DK" dirty="0">
                <a:solidFill>
                  <a:srgbClr val="0070C0"/>
                </a:solidFill>
              </a:rPr>
              <a:t>+ 1) </a:t>
            </a:r>
            <a:r>
              <a:rPr lang="da-DK" i="1" dirty="0">
                <a:solidFill>
                  <a:srgbClr val="0070C0"/>
                </a:solidFill>
              </a:rPr>
              <a:t>I </a:t>
            </a:r>
            <a:r>
              <a:rPr lang="da-DK" dirty="0">
                <a:solidFill>
                  <a:srgbClr val="0070C0"/>
                </a:solidFill>
              </a:rPr>
              <a:t>!next vertex/ </a:t>
            </a:r>
            <a:r>
              <a:rPr lang="da-DK" i="1" dirty="0">
                <a:solidFill>
                  <a:srgbClr val="0070C0"/>
                </a:solidFill>
              </a:rPr>
              <a:t>I</a:t>
            </a:r>
          </a:p>
          <a:p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i="1" dirty="0">
                <a:solidFill>
                  <a:srgbClr val="0070C0"/>
                </a:solidFill>
              </a:rPr>
              <a:t>X(k) </a:t>
            </a:r>
            <a:r>
              <a:rPr lang="en-US" dirty="0">
                <a:solidFill>
                  <a:srgbClr val="0070C0"/>
                </a:solidFill>
              </a:rPr>
              <a:t>= 0 then return </a:t>
            </a:r>
            <a:r>
              <a:rPr lang="en-US" dirty="0" err="1">
                <a:solidFill>
                  <a:srgbClr val="0070C0"/>
                </a:solidFill>
              </a:rPr>
              <a:t>endif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if </a:t>
            </a:r>
            <a:r>
              <a:rPr lang="en-US" b="1" i="1" dirty="0">
                <a:solidFill>
                  <a:srgbClr val="0070C0"/>
                </a:solidFill>
              </a:rPr>
              <a:t>GRAPH(X(k </a:t>
            </a:r>
            <a:r>
              <a:rPr lang="en-US" b="1" dirty="0">
                <a:solidFill>
                  <a:srgbClr val="0070C0"/>
                </a:solidFill>
              </a:rPr>
              <a:t>- 1), </a:t>
            </a:r>
            <a:r>
              <a:rPr lang="en-US" b="1" i="1" dirty="0">
                <a:solidFill>
                  <a:srgbClr val="0070C0"/>
                </a:solidFill>
              </a:rPr>
              <a:t>X(k)) </a:t>
            </a:r>
            <a:r>
              <a:rPr lang="en-US" b="1" dirty="0">
                <a:solidFill>
                  <a:srgbClr val="0070C0"/>
                </a:solidFill>
              </a:rPr>
              <a:t>//is there an edge//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then for j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 to </a:t>
            </a:r>
            <a:r>
              <a:rPr lang="en-US" i="1" dirty="0">
                <a:solidFill>
                  <a:srgbClr val="FF0000"/>
                </a:solidFill>
              </a:rPr>
              <a:t>k </a:t>
            </a:r>
            <a:r>
              <a:rPr lang="en-US" dirty="0">
                <a:solidFill>
                  <a:srgbClr val="FF0000"/>
                </a:solidFill>
              </a:rPr>
              <a:t>- 1 do 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		if </a:t>
            </a:r>
            <a:r>
              <a:rPr lang="en-IN" dirty="0">
                <a:solidFill>
                  <a:srgbClr val="0070C0"/>
                </a:solidFill>
              </a:rPr>
              <a:t>X(j) = </a:t>
            </a:r>
            <a:r>
              <a:rPr lang="en-IN" i="1" dirty="0">
                <a:solidFill>
                  <a:srgbClr val="0070C0"/>
                </a:solidFill>
              </a:rPr>
              <a:t>X(k)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			then </a:t>
            </a:r>
            <a:r>
              <a:rPr lang="en-US" dirty="0">
                <a:solidFill>
                  <a:srgbClr val="0070C0"/>
                </a:solidFill>
              </a:rPr>
              <a:t>exit </a:t>
            </a:r>
            <a:r>
              <a:rPr lang="en-US" i="1" dirty="0" smtClean="0">
                <a:solidFill>
                  <a:srgbClr val="0070C0"/>
                </a:solidFill>
              </a:rPr>
              <a:t>//</a:t>
            </a:r>
            <a:r>
              <a:rPr lang="en-US" dirty="0" smtClean="0">
                <a:solidFill>
                  <a:srgbClr val="0070C0"/>
                </a:solidFill>
              </a:rPr>
              <a:t>!exit </a:t>
            </a:r>
            <a:r>
              <a:rPr lang="en-US" dirty="0">
                <a:solidFill>
                  <a:srgbClr val="0070C0"/>
                </a:solidFill>
              </a:rPr>
              <a:t>this for </a:t>
            </a:r>
            <a:r>
              <a:rPr lang="en-US" dirty="0" smtClean="0">
                <a:solidFill>
                  <a:srgbClr val="0070C0"/>
                </a:solidFill>
              </a:rPr>
              <a:t>loop</a:t>
            </a:r>
            <a:endParaRPr lang="en-US" i="1" dirty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		</a:t>
            </a:r>
            <a:r>
              <a:rPr lang="en-IN" dirty="0" err="1" smtClean="0">
                <a:solidFill>
                  <a:srgbClr val="0070C0"/>
                </a:solidFill>
              </a:rPr>
              <a:t>endif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                          repeat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	if j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i="1" dirty="0">
                <a:solidFill>
                  <a:srgbClr val="7030A0"/>
                </a:solidFill>
              </a:rPr>
              <a:t>k I !if </a:t>
            </a:r>
            <a:r>
              <a:rPr lang="en-US" dirty="0">
                <a:solidFill>
                  <a:srgbClr val="7030A0"/>
                </a:solidFill>
              </a:rPr>
              <a:t>true then the vertex is distinct/ </a:t>
            </a:r>
            <a:r>
              <a:rPr lang="en-US" i="1" dirty="0">
                <a:solidFill>
                  <a:srgbClr val="7030A0"/>
                </a:solidFill>
              </a:rPr>
              <a:t>I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	then </a:t>
            </a:r>
            <a:r>
              <a:rPr lang="en-US" dirty="0">
                <a:solidFill>
                  <a:srgbClr val="7030A0"/>
                </a:solidFill>
              </a:rPr>
              <a:t>if </a:t>
            </a:r>
            <a:r>
              <a:rPr lang="en-US" i="1" dirty="0">
                <a:solidFill>
                  <a:srgbClr val="7030A0"/>
                </a:solidFill>
              </a:rPr>
              <a:t>k </a:t>
            </a:r>
            <a:r>
              <a:rPr lang="en-US" dirty="0">
                <a:solidFill>
                  <a:srgbClr val="7030A0"/>
                </a:solidFill>
              </a:rPr>
              <a:t>&lt; </a:t>
            </a:r>
            <a:r>
              <a:rPr lang="en-US" dirty="0" smtClean="0">
                <a:solidFill>
                  <a:srgbClr val="7030A0"/>
                </a:solidFill>
              </a:rPr>
              <a:t>n or </a:t>
            </a:r>
            <a:r>
              <a:rPr lang="en-US" i="1" dirty="0">
                <a:solidFill>
                  <a:srgbClr val="7030A0"/>
                </a:solidFill>
              </a:rPr>
              <a:t>(k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i="1" dirty="0">
                <a:solidFill>
                  <a:srgbClr val="7030A0"/>
                </a:solidFill>
              </a:rPr>
              <a:t>n </a:t>
            </a:r>
            <a:r>
              <a:rPr lang="en-US" dirty="0">
                <a:solidFill>
                  <a:srgbClr val="7030A0"/>
                </a:solidFill>
              </a:rPr>
              <a:t>and </a:t>
            </a:r>
            <a:r>
              <a:rPr lang="en-US" i="1" dirty="0">
                <a:solidFill>
                  <a:srgbClr val="7030A0"/>
                </a:solidFill>
              </a:rPr>
              <a:t>GRAPH(X(n), </a:t>
            </a:r>
            <a:r>
              <a:rPr lang="en-US" dirty="0">
                <a:solidFill>
                  <a:srgbClr val="7030A0"/>
                </a:solidFill>
              </a:rPr>
              <a:t>1)) then return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	         </a:t>
            </a:r>
            <a:r>
              <a:rPr lang="en-IN" dirty="0" err="1" smtClean="0">
                <a:solidFill>
                  <a:srgbClr val="7030A0"/>
                </a:solidFill>
              </a:rPr>
              <a:t>endif</a:t>
            </a:r>
            <a:endParaRPr lang="en-IN" dirty="0">
              <a:solidFill>
                <a:srgbClr val="7030A0"/>
              </a:solidFill>
            </a:endParaRPr>
          </a:p>
          <a:p>
            <a:r>
              <a:rPr lang="en-IN" dirty="0" smtClean="0">
                <a:solidFill>
                  <a:srgbClr val="7030A0"/>
                </a:solidFill>
              </a:rPr>
              <a:t>                 </a:t>
            </a:r>
            <a:r>
              <a:rPr lang="en-IN" dirty="0" err="1" smtClean="0">
                <a:solidFill>
                  <a:srgbClr val="7030A0"/>
                </a:solidFill>
              </a:rPr>
              <a:t>endif</a:t>
            </a:r>
            <a:endParaRPr lang="en-IN" dirty="0">
              <a:solidFill>
                <a:srgbClr val="7030A0"/>
              </a:solidFill>
            </a:endParaRPr>
          </a:p>
          <a:p>
            <a:r>
              <a:rPr lang="en-IN" b="1" dirty="0" err="1">
                <a:solidFill>
                  <a:srgbClr val="0070C0"/>
                </a:solidFill>
              </a:rPr>
              <a:t>endif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repeat</a:t>
            </a:r>
          </a:p>
          <a:p>
            <a:r>
              <a:rPr lang="en-IN" b="1" dirty="0">
                <a:solidFill>
                  <a:srgbClr val="C00000"/>
                </a:solidFill>
              </a:rPr>
              <a:t>end </a:t>
            </a:r>
            <a:r>
              <a:rPr lang="en-IN" b="1" i="1" dirty="0">
                <a:solidFill>
                  <a:srgbClr val="C00000"/>
                </a:solidFill>
              </a:rPr>
              <a:t>NEXTVALUE</a:t>
            </a:r>
            <a:endParaRPr 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6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10505</TotalTime>
  <Words>506</Words>
  <Application>Microsoft Office PowerPoint</Application>
  <PresentationFormat>Custom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 Backtracking</vt:lpstr>
      <vt:lpstr>Backtracking</vt:lpstr>
      <vt:lpstr>Hamiltonian Problem</vt:lpstr>
      <vt:lpstr>Hamiltonian Problem</vt:lpstr>
      <vt:lpstr>Hamiltonian Problem</vt:lpstr>
      <vt:lpstr>Hamiltonian Problem</vt:lpstr>
      <vt:lpstr>Hamiltonian 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Heap</dc:title>
  <dc:creator>Windows User</dc:creator>
  <cp:lastModifiedBy>Windows User</cp:lastModifiedBy>
  <cp:revision>842</cp:revision>
  <dcterms:created xsi:type="dcterms:W3CDTF">2019-01-25T09:00:02Z</dcterms:created>
  <dcterms:modified xsi:type="dcterms:W3CDTF">2020-12-11T10:18:04Z</dcterms:modified>
</cp:coreProperties>
</file>