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444" y="1629154"/>
            <a:ext cx="5334378" cy="51526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072" y="1586496"/>
            <a:ext cx="2196083" cy="9387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807076" y="1596262"/>
            <a:ext cx="2023110" cy="785495"/>
          </a:xfrm>
          <a:custGeom>
            <a:avLst/>
            <a:gdLst/>
            <a:ahLst/>
            <a:cxnLst/>
            <a:rect l="l" t="t" r="r" b="b"/>
            <a:pathLst>
              <a:path w="2023109" h="785494">
                <a:moveTo>
                  <a:pt x="1966554" y="755984"/>
                </a:moveTo>
                <a:lnTo>
                  <a:pt x="1915795" y="764666"/>
                </a:lnTo>
                <a:lnTo>
                  <a:pt x="1910333" y="765683"/>
                </a:lnTo>
                <a:lnTo>
                  <a:pt x="1906777" y="770763"/>
                </a:lnTo>
                <a:lnTo>
                  <a:pt x="1908555" y="781558"/>
                </a:lnTo>
                <a:lnTo>
                  <a:pt x="1913636" y="785113"/>
                </a:lnTo>
                <a:lnTo>
                  <a:pt x="2009309" y="768858"/>
                </a:lnTo>
                <a:lnTo>
                  <a:pt x="2000884" y="768858"/>
                </a:lnTo>
                <a:lnTo>
                  <a:pt x="1966554" y="755984"/>
                </a:lnTo>
                <a:close/>
              </a:path>
              <a:path w="2023109" h="785494">
                <a:moveTo>
                  <a:pt x="1985891" y="752676"/>
                </a:moveTo>
                <a:lnTo>
                  <a:pt x="1966554" y="755984"/>
                </a:lnTo>
                <a:lnTo>
                  <a:pt x="2000884" y="768858"/>
                </a:lnTo>
                <a:lnTo>
                  <a:pt x="2001985" y="765937"/>
                </a:lnTo>
                <a:lnTo>
                  <a:pt x="1996694" y="765937"/>
                </a:lnTo>
                <a:lnTo>
                  <a:pt x="1985891" y="752676"/>
                </a:lnTo>
                <a:close/>
              </a:path>
              <a:path w="2023109" h="785494">
                <a:moveTo>
                  <a:pt x="1946655" y="680085"/>
                </a:moveTo>
                <a:lnTo>
                  <a:pt x="1942338" y="683513"/>
                </a:lnTo>
                <a:lnTo>
                  <a:pt x="1938147" y="687070"/>
                </a:lnTo>
                <a:lnTo>
                  <a:pt x="1937512" y="693292"/>
                </a:lnTo>
                <a:lnTo>
                  <a:pt x="1973454" y="737411"/>
                </a:lnTo>
                <a:lnTo>
                  <a:pt x="2007870" y="750315"/>
                </a:lnTo>
                <a:lnTo>
                  <a:pt x="2000884" y="768858"/>
                </a:lnTo>
                <a:lnTo>
                  <a:pt x="2009309" y="768858"/>
                </a:lnTo>
                <a:lnTo>
                  <a:pt x="2022728" y="766572"/>
                </a:lnTo>
                <a:lnTo>
                  <a:pt x="1956307" y="685038"/>
                </a:lnTo>
                <a:lnTo>
                  <a:pt x="1952878" y="680720"/>
                </a:lnTo>
                <a:lnTo>
                  <a:pt x="1946655" y="680085"/>
                </a:lnTo>
                <a:close/>
              </a:path>
              <a:path w="2023109" h="785494">
                <a:moveTo>
                  <a:pt x="2002663" y="749808"/>
                </a:moveTo>
                <a:lnTo>
                  <a:pt x="1985891" y="752676"/>
                </a:lnTo>
                <a:lnTo>
                  <a:pt x="1996694" y="765937"/>
                </a:lnTo>
                <a:lnTo>
                  <a:pt x="2002663" y="749808"/>
                </a:lnTo>
                <a:close/>
              </a:path>
              <a:path w="2023109" h="785494">
                <a:moveTo>
                  <a:pt x="2006515" y="749808"/>
                </a:moveTo>
                <a:lnTo>
                  <a:pt x="2002663" y="749808"/>
                </a:lnTo>
                <a:lnTo>
                  <a:pt x="1996694" y="765937"/>
                </a:lnTo>
                <a:lnTo>
                  <a:pt x="2001985" y="765937"/>
                </a:lnTo>
                <a:lnTo>
                  <a:pt x="2007870" y="750315"/>
                </a:lnTo>
                <a:lnTo>
                  <a:pt x="2006515" y="749808"/>
                </a:lnTo>
                <a:close/>
              </a:path>
              <a:path w="2023109" h="785494">
                <a:moveTo>
                  <a:pt x="6858" y="0"/>
                </a:moveTo>
                <a:lnTo>
                  <a:pt x="0" y="18541"/>
                </a:lnTo>
                <a:lnTo>
                  <a:pt x="1966554" y="755984"/>
                </a:lnTo>
                <a:lnTo>
                  <a:pt x="1985891" y="752676"/>
                </a:lnTo>
                <a:lnTo>
                  <a:pt x="1973454" y="737411"/>
                </a:lnTo>
                <a:lnTo>
                  <a:pt x="6858" y="0"/>
                </a:lnTo>
                <a:close/>
              </a:path>
              <a:path w="2023109" h="785494">
                <a:moveTo>
                  <a:pt x="1973454" y="737411"/>
                </a:moveTo>
                <a:lnTo>
                  <a:pt x="1985891" y="752676"/>
                </a:lnTo>
                <a:lnTo>
                  <a:pt x="2002663" y="749808"/>
                </a:lnTo>
                <a:lnTo>
                  <a:pt x="2006515" y="749808"/>
                </a:lnTo>
                <a:lnTo>
                  <a:pt x="1973454" y="737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9076" y="1589519"/>
            <a:ext cx="411530" cy="1088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838954" y="1598548"/>
            <a:ext cx="269240" cy="916940"/>
          </a:xfrm>
          <a:custGeom>
            <a:avLst/>
            <a:gdLst/>
            <a:ahLst/>
            <a:cxnLst/>
            <a:rect l="l" t="t" r="r" b="b"/>
            <a:pathLst>
              <a:path w="269239" h="916939">
                <a:moveTo>
                  <a:pt x="168910" y="823722"/>
                </a:moveTo>
                <a:lnTo>
                  <a:pt x="161036" y="831341"/>
                </a:lnTo>
                <a:lnTo>
                  <a:pt x="161036" y="837691"/>
                </a:lnTo>
                <a:lnTo>
                  <a:pt x="164846" y="841501"/>
                </a:lnTo>
                <a:lnTo>
                  <a:pt x="238251" y="916813"/>
                </a:lnTo>
                <a:lnTo>
                  <a:pt x="243087" y="900176"/>
                </a:lnTo>
                <a:lnTo>
                  <a:pt x="223900" y="900176"/>
                </a:lnTo>
                <a:lnTo>
                  <a:pt x="215033" y="864717"/>
                </a:lnTo>
                <a:lnTo>
                  <a:pt x="178943" y="827659"/>
                </a:lnTo>
                <a:lnTo>
                  <a:pt x="175133" y="823849"/>
                </a:lnTo>
                <a:lnTo>
                  <a:pt x="168910" y="823722"/>
                </a:lnTo>
                <a:close/>
              </a:path>
              <a:path w="269239" h="916939">
                <a:moveTo>
                  <a:pt x="215033" y="864717"/>
                </a:moveTo>
                <a:lnTo>
                  <a:pt x="223900" y="900176"/>
                </a:lnTo>
                <a:lnTo>
                  <a:pt x="243078" y="895350"/>
                </a:lnTo>
                <a:lnTo>
                  <a:pt x="242982" y="894968"/>
                </a:lnTo>
                <a:lnTo>
                  <a:pt x="224028" y="894968"/>
                </a:lnTo>
                <a:lnTo>
                  <a:pt x="228736" y="878786"/>
                </a:lnTo>
                <a:lnTo>
                  <a:pt x="215033" y="864717"/>
                </a:lnTo>
                <a:close/>
              </a:path>
              <a:path w="269239" h="916939">
                <a:moveTo>
                  <a:pt x="255650" y="802004"/>
                </a:moveTo>
                <a:lnTo>
                  <a:pt x="250190" y="805052"/>
                </a:lnTo>
                <a:lnTo>
                  <a:pt x="234224" y="859925"/>
                </a:lnTo>
                <a:lnTo>
                  <a:pt x="243078" y="895350"/>
                </a:lnTo>
                <a:lnTo>
                  <a:pt x="223900" y="900176"/>
                </a:lnTo>
                <a:lnTo>
                  <a:pt x="243087" y="900176"/>
                </a:lnTo>
                <a:lnTo>
                  <a:pt x="269113" y="810640"/>
                </a:lnTo>
                <a:lnTo>
                  <a:pt x="266192" y="805052"/>
                </a:lnTo>
                <a:lnTo>
                  <a:pt x="255650" y="802004"/>
                </a:lnTo>
                <a:close/>
              </a:path>
              <a:path w="269239" h="916939">
                <a:moveTo>
                  <a:pt x="228736" y="878786"/>
                </a:moveTo>
                <a:lnTo>
                  <a:pt x="224028" y="894968"/>
                </a:lnTo>
                <a:lnTo>
                  <a:pt x="240537" y="890904"/>
                </a:lnTo>
                <a:lnTo>
                  <a:pt x="228736" y="878786"/>
                </a:lnTo>
                <a:close/>
              </a:path>
              <a:path w="269239" h="916939">
                <a:moveTo>
                  <a:pt x="234224" y="859925"/>
                </a:moveTo>
                <a:lnTo>
                  <a:pt x="228736" y="878786"/>
                </a:lnTo>
                <a:lnTo>
                  <a:pt x="240537" y="890904"/>
                </a:lnTo>
                <a:lnTo>
                  <a:pt x="224028" y="894968"/>
                </a:lnTo>
                <a:lnTo>
                  <a:pt x="242982" y="894968"/>
                </a:lnTo>
                <a:lnTo>
                  <a:pt x="234224" y="859925"/>
                </a:lnTo>
                <a:close/>
              </a:path>
              <a:path w="269239" h="916939">
                <a:moveTo>
                  <a:pt x="19304" y="0"/>
                </a:moveTo>
                <a:lnTo>
                  <a:pt x="0" y="4825"/>
                </a:lnTo>
                <a:lnTo>
                  <a:pt x="215033" y="864717"/>
                </a:lnTo>
                <a:lnTo>
                  <a:pt x="228736" y="878786"/>
                </a:lnTo>
                <a:lnTo>
                  <a:pt x="234224" y="859925"/>
                </a:lnTo>
                <a:lnTo>
                  <a:pt x="19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947" y="377698"/>
            <a:ext cx="796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86275" y="2047875"/>
            <a:ext cx="4067175" cy="367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511" y="2895600"/>
            <a:ext cx="4762499" cy="29047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8100"/>
            <a:ext cx="1097280" cy="1143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6212230"/>
            <a:ext cx="8400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Class Presentations</a:t>
            </a:r>
            <a:r>
              <a:rPr sz="1800" b="1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on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Image</a:t>
            </a:r>
            <a:r>
              <a:rPr sz="1800" b="1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Processing</a:t>
            </a:r>
            <a:r>
              <a:rPr sz="1800" b="1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mbria"/>
                <a:cs typeface="Cambria"/>
              </a:rPr>
              <a:t>And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 Analysis</a:t>
            </a:r>
            <a:r>
              <a:rPr sz="1800" b="1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Cambria"/>
                <a:cs typeface="Cambria"/>
              </a:rPr>
              <a:t>by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Prof.</a:t>
            </a:r>
            <a:r>
              <a:rPr sz="1800" b="1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Anand</a:t>
            </a:r>
            <a:r>
              <a:rPr sz="1800" b="1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Singh</a:t>
            </a:r>
            <a:r>
              <a:rPr sz="1800" b="1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mbria"/>
                <a:cs typeface="Cambria"/>
              </a:rPr>
              <a:t>Jalal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6294" y="0"/>
            <a:ext cx="2118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SC0009: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050" y="274875"/>
            <a:ext cx="7219950" cy="243967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301115">
              <a:lnSpc>
                <a:spcPct val="100000"/>
              </a:lnSpc>
              <a:spcBef>
                <a:spcPts val="1560"/>
              </a:spcBef>
            </a:pP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Image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Processing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3200">
              <a:latin typeface="Cambria"/>
              <a:cs typeface="Cambria"/>
            </a:endParaRPr>
          </a:p>
          <a:p>
            <a:pPr marL="1573530" marR="5080" indent="-1561465">
              <a:lnSpc>
                <a:spcPct val="100000"/>
              </a:lnSpc>
              <a:spcBef>
                <a:spcPts val="2185"/>
              </a:spcBef>
            </a:pPr>
            <a:r>
              <a:rPr sz="4800" b="1" spc="-5" dirty="0">
                <a:solidFill>
                  <a:srgbClr val="FFC000"/>
                </a:solidFill>
                <a:latin typeface="Arial"/>
                <a:cs typeface="Arial"/>
              </a:rPr>
              <a:t>Ima</a:t>
            </a:r>
            <a:r>
              <a:rPr sz="4800" b="1" spc="-25" dirty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4800" b="1" spc="-26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4800" b="1" spc="-1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800" b="1" spc="-434" dirty="0">
                <a:solidFill>
                  <a:srgbClr val="FFC000"/>
                </a:solidFill>
                <a:latin typeface="Arial"/>
                <a:cs typeface="Arial"/>
              </a:rPr>
              <a:t>Sensin</a:t>
            </a:r>
            <a:r>
              <a:rPr sz="4800" b="1" spc="-505" dirty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4800" b="1" spc="10" dirty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sz="4800" b="1" spc="-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800" b="1" spc="-240" dirty="0">
                <a:solidFill>
                  <a:srgbClr val="FFC000"/>
                </a:solidFill>
                <a:latin typeface="Arial"/>
                <a:cs typeface="Arial"/>
              </a:rPr>
              <a:t>Acquisi</a:t>
            </a:r>
            <a:r>
              <a:rPr sz="4800" b="1" spc="-170" dirty="0">
                <a:solidFill>
                  <a:srgbClr val="FFC000"/>
                </a:solidFill>
                <a:latin typeface="Arial"/>
                <a:cs typeface="Arial"/>
              </a:rPr>
              <a:t>tion  </a:t>
            </a:r>
            <a:r>
              <a:rPr sz="4800" b="1" spc="-55" dirty="0">
                <a:solidFill>
                  <a:srgbClr val="FFC000"/>
                </a:solidFill>
                <a:latin typeface="Arial"/>
                <a:cs typeface="Arial"/>
              </a:rPr>
              <a:t>and</a:t>
            </a:r>
            <a:r>
              <a:rPr sz="4800" b="1" spc="-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800" b="1" spc="-120" dirty="0">
                <a:solidFill>
                  <a:srgbClr val="FFC000"/>
                </a:solidFill>
                <a:latin typeface="Arial"/>
                <a:cs typeface="Arial"/>
              </a:rPr>
              <a:t>Formation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159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20" dirty="0"/>
              <a:t>W</a:t>
            </a:r>
            <a:r>
              <a:rPr sz="4400" spc="-475" dirty="0"/>
              <a:t>h</a:t>
            </a:r>
            <a:r>
              <a:rPr sz="4400" spc="-110" dirty="0"/>
              <a:t>y</a:t>
            </a:r>
            <a:r>
              <a:rPr sz="4400" spc="-50" dirty="0"/>
              <a:t> </a:t>
            </a:r>
            <a:r>
              <a:rPr sz="4400" spc="-260" dirty="0"/>
              <a:t>Digi</a:t>
            </a:r>
            <a:r>
              <a:rPr sz="4400" spc="-204" dirty="0"/>
              <a:t>t</a:t>
            </a:r>
            <a:r>
              <a:rPr sz="4400" spc="-85" dirty="0"/>
              <a:t>iz</a:t>
            </a:r>
            <a:r>
              <a:rPr sz="4400" spc="-45" dirty="0"/>
              <a:t>a</a:t>
            </a:r>
            <a:r>
              <a:rPr sz="4400" spc="-340" dirty="0"/>
              <a:t>tion?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856220" cy="401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04139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65" dirty="0">
                <a:latin typeface="Arial"/>
                <a:cs typeface="Arial"/>
              </a:rPr>
              <a:t>The</a:t>
            </a:r>
            <a:r>
              <a:rPr sz="2900" b="1" spc="-285" dirty="0">
                <a:latin typeface="Arial"/>
                <a:cs typeface="Arial"/>
              </a:rPr>
              <a:t>o</a:t>
            </a:r>
            <a:r>
              <a:rPr sz="2900" b="1" spc="-160" dirty="0">
                <a:latin typeface="Arial"/>
                <a:cs typeface="Arial"/>
              </a:rPr>
              <a:t>r</a:t>
            </a:r>
            <a:r>
              <a:rPr sz="2900" b="1" spc="-75" dirty="0">
                <a:latin typeface="Arial"/>
                <a:cs typeface="Arial"/>
              </a:rPr>
              <a:t>y</a:t>
            </a:r>
            <a:r>
              <a:rPr sz="2900" b="1" spc="-45" dirty="0">
                <a:latin typeface="Arial"/>
                <a:cs typeface="Arial"/>
              </a:rPr>
              <a:t> </a:t>
            </a:r>
            <a:r>
              <a:rPr sz="2900" b="1" spc="-145" dirty="0">
                <a:latin typeface="Arial"/>
                <a:cs typeface="Arial"/>
              </a:rPr>
              <a:t>of</a:t>
            </a:r>
            <a:r>
              <a:rPr sz="2900" b="1" spc="160" dirty="0">
                <a:latin typeface="Arial"/>
                <a:cs typeface="Arial"/>
              </a:rPr>
              <a:t> </a:t>
            </a:r>
            <a:r>
              <a:rPr sz="2900" b="1" spc="-484" dirty="0">
                <a:latin typeface="Arial"/>
                <a:cs typeface="Arial"/>
              </a:rPr>
              <a:t>R</a:t>
            </a:r>
            <a:r>
              <a:rPr sz="2900" b="1" spc="-120" dirty="0">
                <a:latin typeface="Arial"/>
                <a:cs typeface="Arial"/>
              </a:rPr>
              <a:t>eal</a:t>
            </a:r>
            <a:r>
              <a:rPr sz="2900" b="1" spc="-60" dirty="0">
                <a:latin typeface="Arial"/>
                <a:cs typeface="Arial"/>
              </a:rPr>
              <a:t> </a:t>
            </a:r>
            <a:r>
              <a:rPr sz="2900" b="1" spc="-235" dirty="0">
                <a:latin typeface="Arial"/>
                <a:cs typeface="Arial"/>
              </a:rPr>
              <a:t>n</a:t>
            </a:r>
            <a:r>
              <a:rPr sz="2900" b="1" spc="-250" dirty="0">
                <a:latin typeface="Arial"/>
                <a:cs typeface="Arial"/>
              </a:rPr>
              <a:t>u</a:t>
            </a:r>
            <a:r>
              <a:rPr sz="2900" b="1" spc="-265" dirty="0">
                <a:latin typeface="Arial"/>
                <a:cs typeface="Arial"/>
              </a:rPr>
              <a:t>mbers</a:t>
            </a:r>
            <a:r>
              <a:rPr sz="2900" b="1" spc="-30" dirty="0">
                <a:latin typeface="Arial"/>
                <a:cs typeface="Arial"/>
              </a:rPr>
              <a:t> </a:t>
            </a:r>
            <a:r>
              <a:rPr sz="2900" b="1" spc="-60" dirty="0">
                <a:latin typeface="Arial"/>
                <a:cs typeface="Arial"/>
              </a:rPr>
              <a:t>-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be</a:t>
            </a:r>
            <a:r>
              <a:rPr sz="2900" spc="-35" dirty="0">
                <a:latin typeface="Microsoft Sans Serif"/>
                <a:cs typeface="Microsoft Sans Serif"/>
              </a:rPr>
              <a:t>t</a:t>
            </a:r>
            <a:r>
              <a:rPr sz="2900" spc="-225" dirty="0">
                <a:latin typeface="Microsoft Sans Serif"/>
                <a:cs typeface="Microsoft Sans Serif"/>
              </a:rPr>
              <a:t>ween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t</a:t>
            </a:r>
            <a:r>
              <a:rPr sz="2900" spc="-195" dirty="0">
                <a:latin typeface="Microsoft Sans Serif"/>
                <a:cs typeface="Microsoft Sans Serif"/>
              </a:rPr>
              <a:t>w</a:t>
            </a:r>
            <a:r>
              <a:rPr sz="2900" spc="-165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70" dirty="0">
                <a:latin typeface="Microsoft Sans Serif"/>
                <a:cs typeface="Microsoft Sans Serif"/>
              </a:rPr>
              <a:t>gi</a:t>
            </a:r>
            <a:r>
              <a:rPr sz="2900" spc="-140" dirty="0">
                <a:latin typeface="Microsoft Sans Serif"/>
                <a:cs typeface="Microsoft Sans Serif"/>
              </a:rPr>
              <a:t>v</a:t>
            </a:r>
            <a:r>
              <a:rPr sz="2900" spc="-190" dirty="0">
                <a:latin typeface="Microsoft Sans Serif"/>
                <a:cs typeface="Microsoft Sans Serif"/>
              </a:rPr>
              <a:t>en  </a:t>
            </a:r>
            <a:r>
              <a:rPr sz="2900" spc="-125" dirty="0">
                <a:latin typeface="Microsoft Sans Serif"/>
                <a:cs typeface="Microsoft Sans Serif"/>
              </a:rPr>
              <a:t>poin</a:t>
            </a:r>
            <a:r>
              <a:rPr sz="2900" spc="-70" dirty="0">
                <a:latin typeface="Microsoft Sans Serif"/>
                <a:cs typeface="Microsoft Sans Serif"/>
              </a:rPr>
              <a:t>t</a:t>
            </a:r>
            <a:r>
              <a:rPr sz="2900" spc="-484" dirty="0">
                <a:latin typeface="Microsoft Sans Serif"/>
                <a:cs typeface="Microsoft Sans Serif"/>
              </a:rPr>
              <a:t>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the</a:t>
            </a:r>
            <a:r>
              <a:rPr sz="2900" spc="-100" dirty="0">
                <a:latin typeface="Microsoft Sans Serif"/>
                <a:cs typeface="Microsoft Sans Serif"/>
              </a:rPr>
              <a:t>r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dirty="0">
                <a:latin typeface="Microsoft Sans Serif"/>
                <a:cs typeface="Microsoft Sans Serif"/>
              </a:rPr>
              <a:t>r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0" dirty="0">
                <a:latin typeface="Microsoft Sans Serif"/>
                <a:cs typeface="Microsoft Sans Serif"/>
              </a:rPr>
              <a:t>infini</a:t>
            </a:r>
            <a:r>
              <a:rPr sz="2900" spc="-70" dirty="0">
                <a:latin typeface="Microsoft Sans Serif"/>
                <a:cs typeface="Microsoft Sans Serif"/>
              </a:rPr>
              <a:t>t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number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poin</a:t>
            </a:r>
            <a:r>
              <a:rPr sz="2900" spc="-70" dirty="0">
                <a:latin typeface="Microsoft Sans Serif"/>
                <a:cs typeface="Microsoft Sans Serif"/>
              </a:rPr>
              <a:t>t</a:t>
            </a:r>
            <a:r>
              <a:rPr sz="2900" spc="-484" dirty="0">
                <a:latin typeface="Microsoft Sans Serif"/>
                <a:cs typeface="Microsoft Sans Serif"/>
              </a:rPr>
              <a:t>s</a:t>
            </a:r>
            <a:endParaRPr sz="2900">
              <a:latin typeface="Microsoft Sans Serif"/>
              <a:cs typeface="Microsoft Sans Serif"/>
            </a:endParaRPr>
          </a:p>
          <a:p>
            <a:pPr marL="652780" marR="476250" lvl="1" indent="-274320">
              <a:lnSpc>
                <a:spcPct val="100000"/>
              </a:lnSpc>
              <a:spcBef>
                <a:spcPts val="610"/>
              </a:spcBef>
              <a:buClr>
                <a:srgbClr val="005DA1"/>
              </a:buClr>
              <a:buFont typeface="Wingdings"/>
              <a:buChar char=""/>
              <a:tabLst>
                <a:tab pos="653415" algn="l"/>
              </a:tabLst>
            </a:pPr>
            <a:r>
              <a:rPr sz="2600" spc="-260" dirty="0">
                <a:latin typeface="Microsoft Sans Serif"/>
                <a:cs typeface="Microsoft Sans Serif"/>
              </a:rPr>
              <a:t>A</a:t>
            </a:r>
            <a:r>
              <a:rPr sz="2600" spc="-215" dirty="0">
                <a:latin typeface="Microsoft Sans Serif"/>
                <a:cs typeface="Microsoft Sans Serif"/>
              </a:rPr>
              <a:t>n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g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can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repr</a:t>
            </a:r>
            <a:r>
              <a:rPr sz="2600" spc="-70" dirty="0">
                <a:latin typeface="Microsoft Sans Serif"/>
                <a:cs typeface="Microsoft Sans Serif"/>
              </a:rPr>
              <a:t>e</a:t>
            </a:r>
            <a:r>
              <a:rPr sz="2600" spc="-180" dirty="0">
                <a:latin typeface="Microsoft Sans Serif"/>
                <a:cs typeface="Microsoft Sans Serif"/>
              </a:rPr>
              <a:t>sented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b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infin</a:t>
            </a:r>
            <a:r>
              <a:rPr sz="2600" spc="-60" dirty="0">
                <a:latin typeface="Microsoft Sans Serif"/>
                <a:cs typeface="Microsoft Sans Serif"/>
              </a:rPr>
              <a:t>i</a:t>
            </a:r>
            <a:r>
              <a:rPr sz="2600" spc="-85" dirty="0">
                <a:latin typeface="Microsoft Sans Serif"/>
                <a:cs typeface="Microsoft Sans Serif"/>
              </a:rPr>
              <a:t>te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45" dirty="0">
                <a:latin typeface="Microsoft Sans Serif"/>
                <a:cs typeface="Microsoft Sans Serif"/>
              </a:rPr>
              <a:t>numb</a:t>
            </a:r>
            <a:r>
              <a:rPr sz="2600" spc="-21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r of  </a:t>
            </a:r>
            <a:r>
              <a:rPr sz="2600" spc="-155" dirty="0">
                <a:latin typeface="Microsoft Sans Serif"/>
                <a:cs typeface="Microsoft Sans Serif"/>
              </a:rPr>
              <a:t>points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lvl="1" indent="-274320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"/>
              <a:tabLst>
                <a:tab pos="653415" algn="l"/>
              </a:tabLst>
            </a:pPr>
            <a:r>
              <a:rPr sz="2600" spc="-280" dirty="0">
                <a:latin typeface="Microsoft Sans Serif"/>
                <a:cs typeface="Microsoft Sans Serif"/>
              </a:rPr>
              <a:t>Each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15" dirty="0">
                <a:latin typeface="Microsoft Sans Serif"/>
                <a:cs typeface="Microsoft Sans Serif"/>
              </a:rPr>
              <a:t>such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image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point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may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contain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one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infinitely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many</a:t>
            </a:r>
            <a:r>
              <a:rPr sz="2600" spc="-20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possible </a:t>
            </a:r>
            <a:r>
              <a:rPr sz="2600" spc="-90" dirty="0">
                <a:latin typeface="Microsoft Sans Serif"/>
                <a:cs typeface="Microsoft Sans Serif"/>
              </a:rPr>
              <a:t>intensity/color </a:t>
            </a:r>
            <a:r>
              <a:rPr sz="2600" spc="-190" dirty="0">
                <a:latin typeface="Microsoft Sans Serif"/>
                <a:cs typeface="Microsoft Sans Serif"/>
              </a:rPr>
              <a:t>values</a:t>
            </a:r>
            <a:r>
              <a:rPr sz="2600" spc="-18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needing </a:t>
            </a:r>
            <a:r>
              <a:rPr sz="2600" spc="-90" dirty="0">
                <a:latin typeface="Microsoft Sans Serif"/>
                <a:cs typeface="Microsoft Sans Serif"/>
              </a:rPr>
              <a:t>infinite 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number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bi</a:t>
            </a:r>
            <a:r>
              <a:rPr sz="2600" spc="-10" dirty="0">
                <a:latin typeface="Microsoft Sans Serif"/>
                <a:cs typeface="Microsoft Sans Serif"/>
              </a:rPr>
              <a:t>t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endParaRPr sz="2600">
              <a:latin typeface="Microsoft Sans Serif"/>
              <a:cs typeface="Microsoft Sans Serif"/>
            </a:endParaRPr>
          </a:p>
          <a:p>
            <a:pPr marL="332740" marR="241300" indent="-320675">
              <a:lnSpc>
                <a:spcPct val="100000"/>
              </a:lnSpc>
              <a:spcBef>
                <a:spcPts val="6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9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b="1" spc="-24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900" b="1" spc="-105" dirty="0">
                <a:solidFill>
                  <a:srgbClr val="C00000"/>
                </a:solidFill>
                <a:latin typeface="Arial"/>
                <a:cs typeface="Arial"/>
              </a:rPr>
              <a:t>vi</a:t>
            </a:r>
            <a:r>
              <a:rPr sz="2900" b="1" spc="-16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b="1" spc="-32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900" b="1" spc="-3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900" b="1" spc="-65" dirty="0">
                <a:solidFill>
                  <a:srgbClr val="C00000"/>
                </a:solidFill>
                <a:latin typeface="Arial"/>
                <a:cs typeface="Arial"/>
              </a:rPr>
              <a:t>ly</a:t>
            </a:r>
            <a:r>
              <a:rPr sz="29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9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900" b="1" spc="-33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900" b="1" spc="-340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8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16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900" b="1" spc="-254" dirty="0">
                <a:solidFill>
                  <a:srgbClr val="C00000"/>
                </a:solidFill>
                <a:latin typeface="Arial"/>
                <a:cs typeface="Arial"/>
              </a:rPr>
              <a:t>ep</a:t>
            </a:r>
            <a:r>
              <a:rPr sz="2900" b="1" spc="-114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900" b="1" spc="-225" dirty="0">
                <a:solidFill>
                  <a:srgbClr val="C00000"/>
                </a:solidFill>
                <a:latin typeface="Arial"/>
                <a:cs typeface="Arial"/>
              </a:rPr>
              <a:t>esent</a:t>
            </a:r>
            <a:r>
              <a:rPr sz="2900" b="1" spc="-18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900" b="1" spc="-14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900" b="1" spc="-13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9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5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0" b="1" spc="-225" dirty="0">
                <a:solidFill>
                  <a:srgbClr val="C00000"/>
                </a:solidFill>
                <a:latin typeface="Arial"/>
                <a:cs typeface="Arial"/>
              </a:rPr>
              <a:t>ot</a:t>
            </a:r>
            <a:r>
              <a:rPr sz="29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900" b="1" spc="-24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900" b="1" spc="-240" dirty="0">
                <a:solidFill>
                  <a:srgbClr val="C00000"/>
                </a:solidFill>
                <a:latin typeface="Arial"/>
                <a:cs typeface="Arial"/>
              </a:rPr>
              <a:t>ssi</a:t>
            </a:r>
            <a:r>
              <a:rPr sz="2900" b="1" spc="-33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900" b="1" spc="-114" dirty="0">
                <a:solidFill>
                  <a:srgbClr val="C00000"/>
                </a:solidFill>
                <a:latin typeface="Arial"/>
                <a:cs typeface="Arial"/>
              </a:rPr>
              <a:t>le  </a:t>
            </a:r>
            <a:r>
              <a:rPr sz="2900" b="1" spc="-14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29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150" dirty="0">
                <a:solidFill>
                  <a:srgbClr val="C00000"/>
                </a:solidFill>
                <a:latin typeface="Arial"/>
                <a:cs typeface="Arial"/>
              </a:rPr>
              <a:t>any</a:t>
            </a:r>
            <a:r>
              <a:rPr sz="29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135" dirty="0">
                <a:solidFill>
                  <a:srgbClr val="C00000"/>
                </a:solidFill>
                <a:latin typeface="Arial"/>
                <a:cs typeface="Arial"/>
              </a:rPr>
              <a:t>digital</a:t>
            </a:r>
            <a:r>
              <a:rPr sz="29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60" dirty="0">
                <a:solidFill>
                  <a:srgbClr val="C00000"/>
                </a:solidFill>
                <a:latin typeface="Arial"/>
                <a:cs typeface="Arial"/>
              </a:rPr>
              <a:t>computer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867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0" dirty="0"/>
              <a:t>Wh</a:t>
            </a:r>
            <a:r>
              <a:rPr sz="4400" spc="-204" dirty="0"/>
              <a:t>a</a:t>
            </a:r>
            <a:r>
              <a:rPr sz="4400" spc="-325" dirty="0"/>
              <a:t>t</a:t>
            </a:r>
            <a:r>
              <a:rPr sz="4400" spc="-50" dirty="0"/>
              <a:t> </a:t>
            </a:r>
            <a:r>
              <a:rPr sz="4400" spc="-100" dirty="0"/>
              <a:t>i</a:t>
            </a:r>
            <a:r>
              <a:rPr sz="4400" spc="-570" dirty="0"/>
              <a:t>s</a:t>
            </a:r>
            <a:r>
              <a:rPr sz="4400" spc="-50" dirty="0"/>
              <a:t> </a:t>
            </a:r>
            <a:r>
              <a:rPr sz="4400" spc="-350" dirty="0"/>
              <a:t>desi</a:t>
            </a:r>
            <a:r>
              <a:rPr sz="4400" spc="-185" dirty="0"/>
              <a:t>r</a:t>
            </a:r>
            <a:r>
              <a:rPr sz="4400" spc="-425" dirty="0"/>
              <a:t>ed?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73733"/>
            <a:ext cx="7528559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2740" marR="5080" indent="-320675">
              <a:lnSpc>
                <a:spcPts val="2810"/>
              </a:lnSpc>
              <a:spcBef>
                <a:spcPts val="45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235" dirty="0">
                <a:latin typeface="Microsoft Sans Serif"/>
                <a:cs typeface="Microsoft Sans Serif"/>
              </a:rPr>
              <a:t>An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image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to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represented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form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finite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2-D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matrix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375916"/>
            <a:ext cx="5943600" cy="32628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5844" y="5732779"/>
            <a:ext cx="7181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60" dirty="0">
                <a:solidFill>
                  <a:srgbClr val="C00000"/>
                </a:solidFill>
                <a:latin typeface="Arial"/>
                <a:cs typeface="Arial"/>
              </a:rPr>
              <a:t>Ea</a:t>
            </a:r>
            <a:r>
              <a:rPr sz="2400" b="1" spc="-280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b="1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b="1" spc="-7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trix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elements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sho</a:t>
            </a:r>
            <a:r>
              <a:rPr sz="2400" b="1" spc="-24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b="1" spc="-120" dirty="0">
                <a:solidFill>
                  <a:srgbClr val="C00000"/>
                </a:solidFill>
                <a:latin typeface="Arial"/>
                <a:cs typeface="Arial"/>
              </a:rPr>
              <a:t>ld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ass</a:t>
            </a:r>
            <a:r>
              <a:rPr sz="2400" b="1" spc="-25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b="1" spc="-210" dirty="0">
                <a:solidFill>
                  <a:srgbClr val="C00000"/>
                </a:solidFill>
                <a:latin typeface="Arial"/>
                <a:cs typeface="Arial"/>
              </a:rPr>
              <a:t>me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ne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b="1" spc="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C00000"/>
                </a:solidFill>
                <a:latin typeface="Arial"/>
                <a:cs typeface="Arial"/>
              </a:rPr>
              <a:t>finite  </a:t>
            </a:r>
            <a:r>
              <a:rPr sz="2400" b="1" spc="-170" dirty="0">
                <a:solidFill>
                  <a:srgbClr val="C00000"/>
                </a:solidFill>
                <a:latin typeface="Arial"/>
                <a:cs typeface="Arial"/>
              </a:rPr>
              <a:t>di</a:t>
            </a: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b="1" spc="-32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b="1" spc="-1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ete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400" b="1" spc="-160" dirty="0">
                <a:solidFill>
                  <a:srgbClr val="C00000"/>
                </a:solidFill>
                <a:latin typeface="Arial"/>
                <a:cs typeface="Arial"/>
              </a:rPr>
              <a:t>alues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170"/>
            <a:ext cx="71856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350" dirty="0"/>
              <a:t>as</a:t>
            </a:r>
            <a:r>
              <a:rPr sz="4400" spc="-50" dirty="0"/>
              <a:t> </a:t>
            </a:r>
            <a:r>
              <a:rPr sz="4400" spc="-125" dirty="0"/>
              <a:t>a</a:t>
            </a:r>
            <a:r>
              <a:rPr sz="4400" spc="-50" dirty="0"/>
              <a:t> </a:t>
            </a:r>
            <a:r>
              <a:rPr sz="4400" spc="-170" dirty="0"/>
              <a:t>M</a:t>
            </a:r>
            <a:r>
              <a:rPr sz="4400" spc="-45" dirty="0"/>
              <a:t>a</a:t>
            </a:r>
            <a:r>
              <a:rPr sz="4400" spc="-215" dirty="0"/>
              <a:t>trix</a:t>
            </a:r>
            <a:r>
              <a:rPr sz="4400" spc="-75" dirty="0"/>
              <a:t> </a:t>
            </a:r>
            <a:r>
              <a:rPr sz="4400" spc="-220" dirty="0"/>
              <a:t>of</a:t>
            </a:r>
            <a:r>
              <a:rPr sz="4400" spc="265" dirty="0"/>
              <a:t> </a:t>
            </a:r>
            <a:r>
              <a:rPr sz="4400" spc="-360" dirty="0"/>
              <a:t>Numbers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7772400" cy="38237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56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20" dirty="0"/>
              <a:t>Wh</a:t>
            </a:r>
            <a:r>
              <a:rPr sz="4400" spc="-204" dirty="0"/>
              <a:t>a</a:t>
            </a:r>
            <a:r>
              <a:rPr sz="4400" spc="-325" dirty="0"/>
              <a:t>t</a:t>
            </a:r>
            <a:r>
              <a:rPr sz="4400" spc="-50" dirty="0"/>
              <a:t> </a:t>
            </a:r>
            <a:r>
              <a:rPr sz="4400" spc="-100" dirty="0"/>
              <a:t>i</a:t>
            </a:r>
            <a:r>
              <a:rPr sz="4400" spc="-570" dirty="0"/>
              <a:t>s</a:t>
            </a:r>
            <a:r>
              <a:rPr sz="4400" spc="-50" dirty="0"/>
              <a:t> </a:t>
            </a:r>
            <a:r>
              <a:rPr sz="4400" spc="-260" dirty="0"/>
              <a:t>Digi</a:t>
            </a:r>
            <a:r>
              <a:rPr sz="4400" spc="-200" dirty="0"/>
              <a:t>t</a:t>
            </a:r>
            <a:r>
              <a:rPr sz="4400" spc="-85" dirty="0"/>
              <a:t>iz</a:t>
            </a:r>
            <a:r>
              <a:rPr sz="4400" spc="-45" dirty="0"/>
              <a:t>a</a:t>
            </a:r>
            <a:r>
              <a:rPr sz="4400" spc="-340" dirty="0"/>
              <a:t>tion?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53083"/>
            <a:ext cx="7994650" cy="42748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32740" marR="92075" indent="-320675">
              <a:lnSpc>
                <a:spcPts val="3890"/>
              </a:lnSpc>
              <a:spcBef>
                <a:spcPts val="585"/>
              </a:spcBef>
              <a:buClr>
                <a:srgbClr val="DD8046"/>
              </a:buClr>
              <a:buSzPct val="59722"/>
              <a:buFont typeface="Wingdings"/>
              <a:buChar char=""/>
              <a:tabLst>
                <a:tab pos="333375" algn="l"/>
              </a:tabLst>
            </a:pPr>
            <a:r>
              <a:rPr sz="3600" b="1" spc="-204" dirty="0">
                <a:latin typeface="Arial"/>
                <a:cs typeface="Arial"/>
              </a:rPr>
              <a:t>Image </a:t>
            </a:r>
            <a:r>
              <a:rPr sz="3600" b="1" spc="-254" dirty="0">
                <a:latin typeface="Arial"/>
                <a:cs typeface="Arial"/>
              </a:rPr>
              <a:t>representation</a:t>
            </a:r>
            <a:r>
              <a:rPr sz="3600" b="1" spc="-250" dirty="0">
                <a:latin typeface="Arial"/>
                <a:cs typeface="Arial"/>
              </a:rPr>
              <a:t> </a:t>
            </a:r>
            <a:r>
              <a:rPr sz="3600" b="1" spc="-229" dirty="0">
                <a:latin typeface="Arial"/>
                <a:cs typeface="Arial"/>
              </a:rPr>
              <a:t>by </a:t>
            </a:r>
            <a:r>
              <a:rPr sz="3600" b="1" spc="-155" dirty="0">
                <a:latin typeface="Arial"/>
                <a:cs typeface="Arial"/>
              </a:rPr>
              <a:t>2-D </a:t>
            </a:r>
            <a:r>
              <a:rPr sz="3600" b="1" spc="-175" dirty="0">
                <a:latin typeface="Arial"/>
                <a:cs typeface="Arial"/>
              </a:rPr>
              <a:t>finite 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165" dirty="0">
                <a:latin typeface="Arial"/>
                <a:cs typeface="Arial"/>
              </a:rPr>
              <a:t>matrix.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65" dirty="0">
                <a:solidFill>
                  <a:srgbClr val="005EA3"/>
                </a:solidFill>
                <a:latin typeface="Arial"/>
                <a:cs typeface="Arial"/>
              </a:rPr>
              <a:t>It</a:t>
            </a:r>
            <a:r>
              <a:rPr sz="3600" b="1" spc="-4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600" b="1" spc="-270" dirty="0">
                <a:solidFill>
                  <a:srgbClr val="005EA3"/>
                </a:solidFill>
                <a:latin typeface="Arial"/>
                <a:cs typeface="Arial"/>
              </a:rPr>
              <a:t>is</a:t>
            </a:r>
            <a:r>
              <a:rPr sz="36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600" spc="-75" dirty="0">
                <a:solidFill>
                  <a:srgbClr val="005EA3"/>
                </a:solidFill>
                <a:latin typeface="Microsoft Sans Serif"/>
                <a:cs typeface="Microsoft Sans Serif"/>
              </a:rPr>
              <a:t>related</a:t>
            </a:r>
            <a:r>
              <a:rPr sz="3600" spc="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005EA3"/>
                </a:solidFill>
                <a:latin typeface="Microsoft Sans Serif"/>
                <a:cs typeface="Microsoft Sans Serif"/>
              </a:rPr>
              <a:t>to</a:t>
            </a:r>
            <a:r>
              <a:rPr sz="3600" spc="4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005EA3"/>
                </a:solidFill>
                <a:latin typeface="Microsoft Sans Serif"/>
                <a:cs typeface="Microsoft Sans Serif"/>
              </a:rPr>
              <a:t>coordinates</a:t>
            </a:r>
            <a:r>
              <a:rPr sz="3600" spc="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600" spc="-265" dirty="0">
                <a:solidFill>
                  <a:srgbClr val="005EA3"/>
                </a:solidFill>
                <a:latin typeface="Microsoft Sans Serif"/>
                <a:cs typeface="Microsoft Sans Serif"/>
              </a:rPr>
              <a:t>values</a:t>
            </a:r>
            <a:endParaRPr sz="3600">
              <a:latin typeface="Microsoft Sans Serif"/>
              <a:cs typeface="Microsoft Sans Serif"/>
            </a:endParaRPr>
          </a:p>
          <a:p>
            <a:pPr marL="5996940">
              <a:lnSpc>
                <a:spcPct val="100000"/>
              </a:lnSpc>
              <a:spcBef>
                <a:spcPts val="140"/>
              </a:spcBef>
            </a:pPr>
            <a:r>
              <a:rPr sz="4000" b="1" spc="-385" dirty="0">
                <a:solidFill>
                  <a:srgbClr val="C00000"/>
                </a:solidFill>
                <a:latin typeface="Arial"/>
                <a:cs typeface="Arial"/>
              </a:rPr>
              <a:t>Samp</a:t>
            </a:r>
            <a:r>
              <a:rPr sz="4000" b="1" spc="-1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4000" b="1" spc="-245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Arial"/>
              <a:cs typeface="Arial"/>
            </a:endParaRPr>
          </a:p>
          <a:p>
            <a:pPr marL="332740" marR="395605" indent="-320675" algn="just">
              <a:lnSpc>
                <a:spcPct val="90000"/>
              </a:lnSpc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360" dirty="0">
                <a:latin typeface="Arial"/>
                <a:cs typeface="Arial"/>
              </a:rPr>
              <a:t>Each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45" dirty="0">
                <a:latin typeface="Arial"/>
                <a:cs typeface="Arial"/>
              </a:rPr>
              <a:t>M</a:t>
            </a:r>
            <a:r>
              <a:rPr sz="3200" b="1" spc="-35" dirty="0">
                <a:latin typeface="Arial"/>
                <a:cs typeface="Arial"/>
              </a:rPr>
              <a:t>a</a:t>
            </a:r>
            <a:r>
              <a:rPr sz="3200" b="1" spc="-155" dirty="0">
                <a:latin typeface="Arial"/>
                <a:cs typeface="Arial"/>
              </a:rPr>
              <a:t>trix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75" dirty="0">
                <a:latin typeface="Arial"/>
                <a:cs typeface="Arial"/>
              </a:rPr>
              <a:t>ele</a:t>
            </a:r>
            <a:r>
              <a:rPr sz="3200" b="1" spc="-345" dirty="0">
                <a:latin typeface="Arial"/>
                <a:cs typeface="Arial"/>
              </a:rPr>
              <a:t>m</a:t>
            </a:r>
            <a:r>
              <a:rPr sz="3200" b="1" spc="-245" dirty="0">
                <a:latin typeface="Arial"/>
                <a:cs typeface="Arial"/>
              </a:rPr>
              <a:t>ent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85" dirty="0">
                <a:latin typeface="Arial"/>
                <a:cs typeface="Arial"/>
              </a:rPr>
              <a:t>r</a:t>
            </a:r>
            <a:r>
              <a:rPr sz="3200" b="1" spc="-280" dirty="0">
                <a:latin typeface="Arial"/>
                <a:cs typeface="Arial"/>
              </a:rPr>
              <a:t>ep</a:t>
            </a:r>
            <a:r>
              <a:rPr sz="3200" b="1" spc="-125" dirty="0">
                <a:latin typeface="Arial"/>
                <a:cs typeface="Arial"/>
              </a:rPr>
              <a:t>r</a:t>
            </a:r>
            <a:r>
              <a:rPr sz="3200" b="1" spc="-270" dirty="0">
                <a:latin typeface="Arial"/>
                <a:cs typeface="Arial"/>
              </a:rPr>
              <a:t>esented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320" dirty="0">
                <a:latin typeface="Arial"/>
                <a:cs typeface="Arial"/>
              </a:rPr>
              <a:t>b</a:t>
            </a:r>
            <a:r>
              <a:rPr sz="3200" b="1" spc="-80" dirty="0">
                <a:latin typeface="Arial"/>
                <a:cs typeface="Arial"/>
              </a:rPr>
              <a:t>y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54" dirty="0">
                <a:latin typeface="Arial"/>
                <a:cs typeface="Arial"/>
              </a:rPr>
              <a:t>one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30" dirty="0">
                <a:latin typeface="Arial"/>
                <a:cs typeface="Arial"/>
              </a:rPr>
              <a:t>of  </a:t>
            </a:r>
            <a:r>
              <a:rPr sz="3200" b="1" spc="-245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20" dirty="0">
                <a:latin typeface="Arial"/>
                <a:cs typeface="Arial"/>
              </a:rPr>
              <a:t>fin</a:t>
            </a:r>
            <a:r>
              <a:rPr sz="3200" b="1" spc="-90" dirty="0">
                <a:latin typeface="Arial"/>
                <a:cs typeface="Arial"/>
              </a:rPr>
              <a:t>i</a:t>
            </a:r>
            <a:r>
              <a:rPr sz="3200" b="1" spc="-240" dirty="0">
                <a:latin typeface="Arial"/>
                <a:cs typeface="Arial"/>
              </a:rPr>
              <a:t>te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00" dirty="0">
                <a:latin typeface="Arial"/>
                <a:cs typeface="Arial"/>
              </a:rPr>
              <a:t>set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of</a:t>
            </a:r>
            <a:r>
              <a:rPr sz="3200" b="1" spc="175" dirty="0">
                <a:latin typeface="Arial"/>
                <a:cs typeface="Arial"/>
              </a:rPr>
              <a:t> </a:t>
            </a:r>
            <a:r>
              <a:rPr sz="3200" b="1" spc="-305" dirty="0">
                <a:latin typeface="Arial"/>
                <a:cs typeface="Arial"/>
              </a:rPr>
              <a:t>disc</a:t>
            </a:r>
            <a:r>
              <a:rPr sz="3200" b="1" spc="-185" dirty="0">
                <a:latin typeface="Arial"/>
                <a:cs typeface="Arial"/>
              </a:rPr>
              <a:t>r</a:t>
            </a:r>
            <a:r>
              <a:rPr sz="3200" b="1" spc="-245" dirty="0">
                <a:latin typeface="Arial"/>
                <a:cs typeface="Arial"/>
              </a:rPr>
              <a:t>ete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14" dirty="0">
                <a:latin typeface="Arial"/>
                <a:cs typeface="Arial"/>
              </a:rPr>
              <a:t>v</a:t>
            </a:r>
            <a:r>
              <a:rPr sz="3200" b="1" spc="-210" dirty="0">
                <a:latin typeface="Arial"/>
                <a:cs typeface="Arial"/>
              </a:rPr>
              <a:t>alue</a:t>
            </a:r>
            <a:r>
              <a:rPr sz="3200" b="1" spc="-300" dirty="0">
                <a:latin typeface="Arial"/>
                <a:cs typeface="Arial"/>
              </a:rPr>
              <a:t>s</a:t>
            </a:r>
            <a:r>
              <a:rPr sz="3200" b="1" spc="-60" dirty="0">
                <a:latin typeface="Arial"/>
                <a:cs typeface="Arial"/>
              </a:rPr>
              <a:t>.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005EA3"/>
                </a:solidFill>
                <a:latin typeface="Arial"/>
                <a:cs typeface="Arial"/>
              </a:rPr>
              <a:t>It</a:t>
            </a:r>
            <a:r>
              <a:rPr sz="32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235" dirty="0">
                <a:solidFill>
                  <a:srgbClr val="005EA3"/>
                </a:solidFill>
                <a:latin typeface="Arial"/>
                <a:cs typeface="Arial"/>
              </a:rPr>
              <a:t>is</a:t>
            </a:r>
            <a:r>
              <a:rPr sz="32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195" dirty="0">
                <a:solidFill>
                  <a:srgbClr val="005EA3"/>
                </a:solidFill>
                <a:latin typeface="Arial"/>
                <a:cs typeface="Arial"/>
              </a:rPr>
              <a:t>r</a:t>
            </a:r>
            <a:r>
              <a:rPr sz="3200" b="1" spc="-120" dirty="0">
                <a:solidFill>
                  <a:srgbClr val="005EA3"/>
                </a:solidFill>
                <a:latin typeface="Arial"/>
                <a:cs typeface="Arial"/>
              </a:rPr>
              <a:t>el</a:t>
            </a:r>
            <a:r>
              <a:rPr sz="3200" b="1" spc="-10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3200" b="1" spc="-200" dirty="0">
                <a:solidFill>
                  <a:srgbClr val="005EA3"/>
                </a:solidFill>
                <a:latin typeface="Arial"/>
                <a:cs typeface="Arial"/>
              </a:rPr>
              <a:t>ted  </a:t>
            </a:r>
            <a:r>
              <a:rPr sz="3200" b="1" spc="-245" dirty="0">
                <a:solidFill>
                  <a:srgbClr val="005EA3"/>
                </a:solidFill>
                <a:latin typeface="Arial"/>
                <a:cs typeface="Arial"/>
              </a:rPr>
              <a:t>to</a:t>
            </a:r>
            <a:r>
              <a:rPr sz="3200" b="1" spc="-4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200" dirty="0">
                <a:solidFill>
                  <a:srgbClr val="005EA3"/>
                </a:solidFill>
                <a:latin typeface="Arial"/>
                <a:cs typeface="Arial"/>
              </a:rPr>
              <a:t>in</a:t>
            </a:r>
            <a:r>
              <a:rPr sz="3200" b="1" spc="-160" dirty="0">
                <a:solidFill>
                  <a:srgbClr val="005EA3"/>
                </a:solidFill>
                <a:latin typeface="Arial"/>
                <a:cs typeface="Arial"/>
              </a:rPr>
              <a:t>t</a:t>
            </a:r>
            <a:r>
              <a:rPr sz="3200" b="1" spc="-215" dirty="0">
                <a:solidFill>
                  <a:srgbClr val="005EA3"/>
                </a:solidFill>
                <a:latin typeface="Arial"/>
                <a:cs typeface="Arial"/>
              </a:rPr>
              <a:t>ensity</a:t>
            </a:r>
            <a:r>
              <a:rPr sz="3200" b="1" spc="-2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3200" b="1" spc="-114" dirty="0">
                <a:solidFill>
                  <a:srgbClr val="005EA3"/>
                </a:solidFill>
                <a:latin typeface="Arial"/>
                <a:cs typeface="Arial"/>
              </a:rPr>
              <a:t>v</a:t>
            </a:r>
            <a:r>
              <a:rPr sz="3200" b="1" spc="-215" dirty="0">
                <a:solidFill>
                  <a:srgbClr val="005EA3"/>
                </a:solidFill>
                <a:latin typeface="Arial"/>
                <a:cs typeface="Arial"/>
              </a:rPr>
              <a:t>alues</a:t>
            </a:r>
            <a:endParaRPr sz="3200">
              <a:latin typeface="Arial"/>
              <a:cs typeface="Arial"/>
            </a:endParaRPr>
          </a:p>
          <a:p>
            <a:pPr marL="5207000">
              <a:lnSpc>
                <a:spcPct val="100000"/>
              </a:lnSpc>
              <a:spcBef>
                <a:spcPts val="170"/>
              </a:spcBef>
            </a:pPr>
            <a:r>
              <a:rPr sz="4000" b="1" spc="-204" dirty="0">
                <a:solidFill>
                  <a:srgbClr val="C00000"/>
                </a:solidFill>
                <a:latin typeface="Arial"/>
                <a:cs typeface="Arial"/>
              </a:rPr>
              <a:t>Quantization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32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420" dirty="0"/>
              <a:t>Sam</a:t>
            </a:r>
            <a:r>
              <a:rPr spc="-355" dirty="0"/>
              <a:t>p</a:t>
            </a:r>
            <a:r>
              <a:rPr spc="-114" dirty="0"/>
              <a:t>li</a:t>
            </a:r>
            <a:r>
              <a:rPr spc="-240" dirty="0"/>
              <a:t>n</a:t>
            </a:r>
            <a:r>
              <a:rPr spc="-335" dirty="0"/>
              <a:t>g</a:t>
            </a:r>
            <a:r>
              <a:rPr spc="-80" dirty="0"/>
              <a:t> </a:t>
            </a:r>
            <a:r>
              <a:rPr spc="-254" dirty="0"/>
              <a:t>and</a:t>
            </a:r>
            <a:r>
              <a:rPr spc="-40" dirty="0"/>
              <a:t> </a:t>
            </a:r>
            <a:r>
              <a:rPr spc="-240" dirty="0"/>
              <a:t>Qua</a:t>
            </a:r>
            <a:r>
              <a:rPr spc="-210" dirty="0"/>
              <a:t>n</a:t>
            </a:r>
            <a:r>
              <a:rPr spc="-125" dirty="0"/>
              <a:t>ti</a:t>
            </a:r>
            <a:r>
              <a:rPr spc="-190" dirty="0"/>
              <a:t>z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2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651750" cy="339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2740" marR="345440" indent="-320675">
              <a:lnSpc>
                <a:spcPct val="99800"/>
              </a:lnSpc>
              <a:spcBef>
                <a:spcPts val="1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450" dirty="0">
                <a:latin typeface="Microsoft Sans Serif"/>
                <a:cs typeface="Microsoft Sans Serif"/>
              </a:rPr>
              <a:t>To</a:t>
            </a:r>
            <a:r>
              <a:rPr sz="2900" spc="-29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convert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20" dirty="0">
                <a:latin typeface="Microsoft Sans Serif"/>
                <a:cs typeface="Microsoft Sans Serif"/>
              </a:rPr>
              <a:t>digital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form,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have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 </a:t>
            </a:r>
            <a:r>
              <a:rPr sz="2900" spc="-76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sample</a:t>
            </a:r>
            <a:r>
              <a:rPr sz="2900" spc="-19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Image</a:t>
            </a:r>
            <a:r>
              <a:rPr sz="2900" spc="-17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in</a:t>
            </a:r>
            <a:r>
              <a:rPr sz="2900" spc="-18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both </a:t>
            </a:r>
            <a:r>
              <a:rPr sz="2900" spc="-155" dirty="0">
                <a:latin typeface="Microsoft Sans Serif"/>
                <a:cs typeface="Microsoft Sans Serif"/>
              </a:rPr>
              <a:t>coordinates </a:t>
            </a:r>
            <a:r>
              <a:rPr sz="2900" spc="-105" dirty="0">
                <a:latin typeface="Microsoft Sans Serif"/>
                <a:cs typeface="Microsoft Sans Serif"/>
              </a:rPr>
              <a:t>(</a:t>
            </a:r>
            <a:r>
              <a:rPr sz="3200" spc="-105" dirty="0">
                <a:latin typeface="Microsoft Sans Serif"/>
                <a:cs typeface="Microsoft Sans Serif"/>
              </a:rPr>
              <a:t>spatial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dom</a:t>
            </a:r>
            <a:r>
              <a:rPr sz="3200" spc="-175" dirty="0">
                <a:latin typeface="Microsoft Sans Serif"/>
                <a:cs typeface="Microsoft Sans Serif"/>
              </a:rPr>
              <a:t>a</a:t>
            </a:r>
            <a:r>
              <a:rPr sz="3200" spc="-220" dirty="0">
                <a:latin typeface="Microsoft Sans Serif"/>
                <a:cs typeface="Microsoft Sans Serif"/>
              </a:rPr>
              <a:t>in</a:t>
            </a:r>
            <a:r>
              <a:rPr sz="3200" spc="-180" dirty="0">
                <a:latin typeface="Microsoft Sans Serif"/>
                <a:cs typeface="Microsoft Sans Serif"/>
              </a:rPr>
              <a:t>)</a:t>
            </a:r>
            <a:r>
              <a:rPr sz="3200" spc="-7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ampli</a:t>
            </a:r>
            <a:r>
              <a:rPr sz="2900" spc="-55" dirty="0">
                <a:latin typeface="Microsoft Sans Serif"/>
                <a:cs typeface="Microsoft Sans Serif"/>
              </a:rPr>
              <a:t>t</a:t>
            </a:r>
            <a:r>
              <a:rPr sz="2900" spc="-175" dirty="0">
                <a:latin typeface="Microsoft Sans Serif"/>
                <a:cs typeface="Microsoft Sans Serif"/>
              </a:rPr>
              <a:t>ud</a:t>
            </a:r>
            <a:r>
              <a:rPr sz="2900" spc="-200" dirty="0">
                <a:latin typeface="Microsoft Sans Serif"/>
                <a:cs typeface="Microsoft Sans Serif"/>
              </a:rPr>
              <a:t>e</a:t>
            </a:r>
            <a:r>
              <a:rPr sz="2900" spc="-170" dirty="0"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0" dirty="0">
                <a:latin typeface="Microsoft Sans Serif"/>
                <a:cs typeface="Microsoft Sans Serif"/>
              </a:rPr>
              <a:t>Digitizing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coordinate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(</a:t>
            </a:r>
            <a:r>
              <a:rPr sz="2800" spc="-95" dirty="0">
                <a:latin typeface="Microsoft Sans Serif"/>
                <a:cs typeface="Microsoft Sans Serif"/>
              </a:rPr>
              <a:t>spatial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domain)</a:t>
            </a:r>
            <a:r>
              <a:rPr sz="2800" spc="75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values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is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called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b="1" i="1" spc="-390" dirty="0">
                <a:solidFill>
                  <a:srgbClr val="C00000"/>
                </a:solidFill>
                <a:latin typeface="Arial"/>
                <a:cs typeface="Arial"/>
              </a:rPr>
              <a:t>sampling.</a:t>
            </a:r>
            <a:r>
              <a:rPr sz="2900" b="1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i="1" spc="-305" dirty="0">
                <a:solidFill>
                  <a:srgbClr val="005EA3"/>
                </a:solidFill>
                <a:latin typeface="Arial"/>
                <a:cs typeface="Arial"/>
              </a:rPr>
              <a:t>(Nyquist</a:t>
            </a:r>
            <a:r>
              <a:rPr sz="2900" b="1" i="1" spc="-6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i="1" spc="-295" dirty="0">
                <a:solidFill>
                  <a:srgbClr val="005EA3"/>
                </a:solidFill>
                <a:latin typeface="Arial"/>
                <a:cs typeface="Arial"/>
              </a:rPr>
              <a:t>frequency)</a:t>
            </a:r>
            <a:endParaRPr sz="29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0" dirty="0">
                <a:latin typeface="Microsoft Sans Serif"/>
                <a:cs typeface="Microsoft Sans Serif"/>
              </a:rPr>
              <a:t>Digitizing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amplitude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45" dirty="0">
                <a:latin typeface="Microsoft Sans Serif"/>
                <a:cs typeface="Microsoft Sans Serif"/>
              </a:rPr>
              <a:t>v</a:t>
            </a:r>
            <a:r>
              <a:rPr sz="2900" spc="-204" dirty="0">
                <a:latin typeface="Microsoft Sans Serif"/>
                <a:cs typeface="Microsoft Sans Serif"/>
              </a:rPr>
              <a:t>alues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called</a:t>
            </a:r>
            <a:endParaRPr sz="29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2900" b="1" i="1" spc="-280" dirty="0">
                <a:solidFill>
                  <a:srgbClr val="C00000"/>
                </a:solidFill>
                <a:latin typeface="Arial"/>
                <a:cs typeface="Arial"/>
              </a:rPr>
              <a:t>quantization</a:t>
            </a:r>
            <a:r>
              <a:rPr sz="2900" b="1" spc="-28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52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9" dirty="0"/>
              <a:t>Sa</a:t>
            </a:r>
            <a:r>
              <a:rPr sz="4400" spc="-575" dirty="0"/>
              <a:t>m</a:t>
            </a:r>
            <a:r>
              <a:rPr sz="4400" spc="-245" dirty="0"/>
              <a:t>pling</a:t>
            </a:r>
            <a:r>
              <a:rPr sz="4400" spc="-75" dirty="0"/>
              <a:t> </a:t>
            </a:r>
            <a:r>
              <a:rPr sz="4400" spc="-275" dirty="0"/>
              <a:t>and</a:t>
            </a:r>
            <a:r>
              <a:rPr sz="4400" spc="-50" dirty="0"/>
              <a:t> </a:t>
            </a:r>
            <a:r>
              <a:rPr sz="4400" spc="-295" dirty="0"/>
              <a:t>Q</a:t>
            </a:r>
            <a:r>
              <a:rPr sz="4400" spc="-220" dirty="0"/>
              <a:t>u</a:t>
            </a:r>
            <a:r>
              <a:rPr sz="4400" spc="-175" dirty="0"/>
              <a:t>antiz</a:t>
            </a:r>
            <a:r>
              <a:rPr sz="4400" spc="-130" dirty="0"/>
              <a:t>a</a:t>
            </a:r>
            <a:r>
              <a:rPr sz="4400" spc="-275" dirty="0"/>
              <a:t>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360" y="1676400"/>
            <a:ext cx="5577840" cy="4946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676400"/>
            <a:ext cx="1705355" cy="33238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52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9" dirty="0"/>
              <a:t>Sa</a:t>
            </a:r>
            <a:r>
              <a:rPr sz="4400" spc="-575" dirty="0"/>
              <a:t>m</a:t>
            </a:r>
            <a:r>
              <a:rPr sz="4400" spc="-245" dirty="0"/>
              <a:t>pling</a:t>
            </a:r>
            <a:r>
              <a:rPr sz="4400" spc="-75" dirty="0"/>
              <a:t> </a:t>
            </a:r>
            <a:r>
              <a:rPr sz="4400" spc="-275" dirty="0"/>
              <a:t>and</a:t>
            </a:r>
            <a:r>
              <a:rPr sz="4400" spc="-50" dirty="0"/>
              <a:t> </a:t>
            </a:r>
            <a:r>
              <a:rPr sz="4400" spc="-295" dirty="0"/>
              <a:t>Q</a:t>
            </a:r>
            <a:r>
              <a:rPr sz="4400" spc="-220" dirty="0"/>
              <a:t>u</a:t>
            </a:r>
            <a:r>
              <a:rPr sz="4400" spc="-175" dirty="0"/>
              <a:t>antiz</a:t>
            </a:r>
            <a:r>
              <a:rPr sz="4400" spc="-130" dirty="0"/>
              <a:t>a</a:t>
            </a:r>
            <a:r>
              <a:rPr sz="4400" spc="-275" dirty="0"/>
              <a:t>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133" y="1715588"/>
            <a:ext cx="7252783" cy="43368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6196076"/>
            <a:ext cx="34880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30" dirty="0">
                <a:latin typeface="Arial"/>
                <a:cs typeface="Arial"/>
              </a:rPr>
              <a:t>m</a:t>
            </a:r>
            <a:r>
              <a:rPr sz="1600" b="1" spc="-50" dirty="0">
                <a:latin typeface="Arial"/>
                <a:cs typeface="Arial"/>
              </a:rPr>
              <a:t>a</a:t>
            </a:r>
            <a:r>
              <a:rPr sz="1600" b="1" spc="-130" dirty="0">
                <a:latin typeface="Arial"/>
                <a:cs typeface="Arial"/>
              </a:rPr>
              <a:t>ge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be</a:t>
            </a:r>
            <a:r>
              <a:rPr sz="1600" b="1" spc="-40" dirty="0">
                <a:latin typeface="Arial"/>
                <a:cs typeface="Arial"/>
              </a:rPr>
              <a:t>f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85" dirty="0">
                <a:latin typeface="Arial"/>
                <a:cs typeface="Arial"/>
              </a:rPr>
              <a:t>r</a:t>
            </a:r>
            <a:r>
              <a:rPr sz="1600" b="1" spc="-130" dirty="0">
                <a:latin typeface="Arial"/>
                <a:cs typeface="Arial"/>
              </a:rPr>
              <a:t>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10" dirty="0">
                <a:latin typeface="Arial"/>
                <a:cs typeface="Arial"/>
              </a:rPr>
              <a:t>s</a:t>
            </a:r>
            <a:r>
              <a:rPr sz="1600" b="1" spc="-114" dirty="0">
                <a:latin typeface="Arial"/>
                <a:cs typeface="Arial"/>
              </a:rPr>
              <a:t>amp</a:t>
            </a:r>
            <a:r>
              <a:rPr sz="1600" b="1" spc="-30" dirty="0">
                <a:latin typeface="Arial"/>
                <a:cs typeface="Arial"/>
              </a:rPr>
              <a:t>li</a:t>
            </a:r>
            <a:r>
              <a:rPr sz="1600" b="1" spc="-13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q</a:t>
            </a:r>
            <a:r>
              <a:rPr sz="1600" b="1" spc="-130" dirty="0">
                <a:latin typeface="Arial"/>
                <a:cs typeface="Arial"/>
              </a:rPr>
              <a:t>u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40" dirty="0">
                <a:latin typeface="Arial"/>
                <a:cs typeface="Arial"/>
              </a:rPr>
              <a:t>z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13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5" y="6196076"/>
            <a:ext cx="311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65" dirty="0">
                <a:latin typeface="Arial"/>
                <a:cs typeface="Arial"/>
              </a:rPr>
              <a:t>R</a:t>
            </a:r>
            <a:r>
              <a:rPr sz="1600" b="1" spc="-130" dirty="0">
                <a:latin typeface="Arial"/>
                <a:cs typeface="Arial"/>
              </a:rPr>
              <a:t>e</a:t>
            </a:r>
            <a:r>
              <a:rPr sz="1600" b="1" spc="-210" dirty="0">
                <a:latin typeface="Arial"/>
                <a:cs typeface="Arial"/>
              </a:rPr>
              <a:t>s</a:t>
            </a:r>
            <a:r>
              <a:rPr sz="1600" b="1" spc="-130" dirty="0">
                <a:latin typeface="Arial"/>
                <a:cs typeface="Arial"/>
              </a:rPr>
              <a:t>u</a:t>
            </a:r>
            <a:r>
              <a:rPr sz="1600" b="1" spc="-30" dirty="0">
                <a:latin typeface="Arial"/>
                <a:cs typeface="Arial"/>
              </a:rPr>
              <a:t>l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35" dirty="0">
                <a:latin typeface="Arial"/>
                <a:cs typeface="Arial"/>
              </a:rPr>
              <a:t>f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140" dirty="0">
                <a:latin typeface="Arial"/>
                <a:cs typeface="Arial"/>
              </a:rPr>
              <a:t>samp</a:t>
            </a:r>
            <a:r>
              <a:rPr sz="1600" b="1" spc="-30" dirty="0">
                <a:latin typeface="Arial"/>
                <a:cs typeface="Arial"/>
              </a:rPr>
              <a:t>li</a:t>
            </a:r>
            <a:r>
              <a:rPr sz="1600" b="1" spc="-13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3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q</a:t>
            </a:r>
            <a:r>
              <a:rPr sz="1600" b="1" spc="-130" dirty="0">
                <a:latin typeface="Arial"/>
                <a:cs typeface="Arial"/>
              </a:rPr>
              <a:t>u</a:t>
            </a:r>
            <a:r>
              <a:rPr sz="1600" b="1" spc="-85" dirty="0">
                <a:latin typeface="Arial"/>
                <a:cs typeface="Arial"/>
              </a:rPr>
              <a:t>a</a:t>
            </a:r>
            <a:r>
              <a:rPr sz="1600" b="1" spc="-90" dirty="0">
                <a:latin typeface="Arial"/>
                <a:cs typeface="Arial"/>
              </a:rPr>
              <a:t>n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40" dirty="0">
                <a:latin typeface="Arial"/>
                <a:cs typeface="Arial"/>
              </a:rPr>
              <a:t>z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20" dirty="0">
                <a:latin typeface="Arial"/>
                <a:cs typeface="Arial"/>
              </a:rPr>
              <a:t>t</a:t>
            </a:r>
            <a:r>
              <a:rPr sz="1600" b="1" spc="-30" dirty="0">
                <a:latin typeface="Arial"/>
                <a:cs typeface="Arial"/>
              </a:rPr>
              <a:t>i</a:t>
            </a:r>
            <a:r>
              <a:rPr sz="1600" b="1" spc="-130" dirty="0">
                <a:latin typeface="Arial"/>
                <a:cs typeface="Arial"/>
              </a:rPr>
              <a:t>o</a:t>
            </a:r>
            <a:r>
              <a:rPr sz="1600" b="1" spc="-13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609600"/>
            <a:ext cx="3290315" cy="2142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971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Al</a:t>
            </a:r>
            <a:r>
              <a:rPr sz="4400" spc="-85" dirty="0"/>
              <a:t>i</a:t>
            </a:r>
            <a:r>
              <a:rPr sz="4400" spc="-300" dirty="0"/>
              <a:t>asing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12140" y="1918842"/>
            <a:ext cx="1492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75" dirty="0">
                <a:solidFill>
                  <a:srgbClr val="005EA3"/>
                </a:solidFill>
                <a:latin typeface="Arial"/>
                <a:cs typeface="Arial"/>
              </a:rPr>
              <a:t>Spatial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50" dirty="0">
                <a:latin typeface="Microsoft Sans Serif"/>
                <a:cs typeface="Microsoft Sans Serif"/>
              </a:rPr>
              <a:t>insufficient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0422" y="1918842"/>
            <a:ext cx="22853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95"/>
              </a:spcBef>
              <a:tabLst>
                <a:tab pos="1963420" algn="l"/>
                <a:tab pos="2076450" algn="l"/>
              </a:tabLst>
            </a:pPr>
            <a:r>
              <a:rPr sz="2800" b="1" spc="-125" dirty="0">
                <a:solidFill>
                  <a:srgbClr val="005EA3"/>
                </a:solidFill>
                <a:latin typeface="Arial"/>
                <a:cs typeface="Arial"/>
              </a:rPr>
              <a:t>Alia</a:t>
            </a:r>
            <a:r>
              <a:rPr sz="2800" b="1" spc="-150" dirty="0">
                <a:solidFill>
                  <a:srgbClr val="005EA3"/>
                </a:solidFill>
                <a:latin typeface="Arial"/>
                <a:cs typeface="Arial"/>
              </a:rPr>
              <a:t>s</a:t>
            </a:r>
            <a:r>
              <a:rPr sz="2800" b="1" spc="-155" dirty="0">
                <a:solidFill>
                  <a:srgbClr val="005EA3"/>
                </a:solidFill>
                <a:latin typeface="Arial"/>
                <a:cs typeface="Arial"/>
              </a:rPr>
              <a:t>in</a:t>
            </a:r>
            <a:r>
              <a:rPr sz="2800" b="1" spc="-195" dirty="0">
                <a:solidFill>
                  <a:srgbClr val="005EA3"/>
                </a:solidFill>
                <a:latin typeface="Arial"/>
                <a:cs typeface="Arial"/>
              </a:rPr>
              <a:t>g</a:t>
            </a:r>
            <a:r>
              <a:rPr sz="2800" b="1" spc="-210" dirty="0">
                <a:solidFill>
                  <a:srgbClr val="005EA3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005EA3"/>
                </a:solidFill>
                <a:latin typeface="Arial"/>
                <a:cs typeface="Arial"/>
              </a:rPr>
              <a:t>		</a:t>
            </a:r>
            <a:r>
              <a:rPr sz="2800" spc="-220" dirty="0">
                <a:latin typeface="Microsoft Sans Serif"/>
                <a:cs typeface="Microsoft Sans Serif"/>
              </a:rPr>
              <a:t>is  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250" dirty="0">
                <a:latin typeface="Microsoft Sans Serif"/>
                <a:cs typeface="Microsoft Sans Serif"/>
              </a:rPr>
              <a:t>a</a:t>
            </a:r>
            <a:r>
              <a:rPr sz="2800" spc="-170" dirty="0">
                <a:latin typeface="Microsoft Sans Serif"/>
                <a:cs typeface="Microsoft Sans Serif"/>
              </a:rPr>
              <a:t>mpli</a:t>
            </a:r>
            <a:r>
              <a:rPr sz="2800" spc="-195" dirty="0">
                <a:latin typeface="Microsoft Sans Serif"/>
                <a:cs typeface="Microsoft Sans Serif"/>
              </a:rPr>
              <a:t>n</a:t>
            </a:r>
            <a:r>
              <a:rPr sz="2800" spc="-15" dirty="0">
                <a:latin typeface="Microsoft Sans Serif"/>
                <a:cs typeface="Microsoft Sans Serif"/>
              </a:rPr>
              <a:t>g</a:t>
            </a:r>
            <a:r>
              <a:rPr sz="2800" dirty="0">
                <a:latin typeface="Microsoft Sans Serif"/>
                <a:cs typeface="Microsoft Sans Serif"/>
              </a:rPr>
              <a:t>	of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771978"/>
            <a:ext cx="4109720" cy="234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2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Microsoft Sans Serif"/>
                <a:cs typeface="Microsoft Sans Serif"/>
              </a:rPr>
              <a:t>data </a:t>
            </a:r>
            <a:r>
              <a:rPr sz="2800" spc="-110" dirty="0">
                <a:latin typeface="Microsoft Sans Serif"/>
                <a:cs typeface="Microsoft Sans Serif"/>
              </a:rPr>
              <a:t>along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space</a:t>
            </a:r>
            <a:r>
              <a:rPr sz="2800" spc="-19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axis, </a:t>
            </a:r>
            <a:r>
              <a:rPr sz="2800" spc="-14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which </a:t>
            </a:r>
            <a:r>
              <a:rPr sz="2800" spc="-270" dirty="0">
                <a:latin typeface="Microsoft Sans Serif"/>
                <a:cs typeface="Microsoft Sans Serif"/>
              </a:rPr>
              <a:t>occurs</a:t>
            </a:r>
            <a:r>
              <a:rPr sz="2800" spc="-26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because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insufficient </a:t>
            </a:r>
            <a:r>
              <a:rPr sz="2800" spc="-85" dirty="0">
                <a:latin typeface="Microsoft Sans Serif"/>
                <a:cs typeface="Microsoft Sans Serif"/>
              </a:rPr>
              <a:t>spatial </a:t>
            </a:r>
            <a:r>
              <a:rPr sz="2800" spc="-175" dirty="0">
                <a:latin typeface="Microsoft Sans Serif"/>
                <a:cs typeface="Microsoft Sans Serif"/>
              </a:rPr>
              <a:t>resolution 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0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acquired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image.</a:t>
            </a:r>
            <a:endParaRPr sz="2800">
              <a:latin typeface="Microsoft Sans Serif"/>
              <a:cs typeface="Microsoft Sans Serif"/>
            </a:endParaRPr>
          </a:p>
          <a:p>
            <a:pPr marL="88900" algn="just">
              <a:lnSpc>
                <a:spcPct val="100000"/>
              </a:lnSpc>
              <a:spcBef>
                <a:spcPts val="1445"/>
              </a:spcBef>
            </a:pPr>
            <a:r>
              <a:rPr sz="2800" b="1" spc="-185" dirty="0">
                <a:solidFill>
                  <a:srgbClr val="005EA3"/>
                </a:solidFill>
                <a:latin typeface="Arial"/>
                <a:cs typeface="Arial"/>
              </a:rPr>
              <a:t>Critical</a:t>
            </a:r>
            <a:r>
              <a:rPr sz="2800" b="1" spc="21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15" dirty="0">
                <a:solidFill>
                  <a:srgbClr val="005EA3"/>
                </a:solidFill>
                <a:latin typeface="Arial"/>
                <a:cs typeface="Arial"/>
              </a:rPr>
              <a:t>Sampling</a:t>
            </a:r>
            <a:r>
              <a:rPr sz="2800" b="1" spc="22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005EA3"/>
                </a:solidFill>
                <a:latin typeface="Arial"/>
                <a:cs typeface="Arial"/>
              </a:rPr>
              <a:t>Distance: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2259" y="5089397"/>
            <a:ext cx="1377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95"/>
              </a:spcBef>
              <a:tabLst>
                <a:tab pos="935990" algn="l"/>
              </a:tabLst>
            </a:pPr>
            <a:r>
              <a:rPr sz="2800" spc="-165" dirty="0">
                <a:latin typeface="Microsoft Sans Serif"/>
                <a:cs typeface="Microsoft Sans Serif"/>
              </a:rPr>
              <a:t>Dist</a:t>
            </a:r>
            <a:r>
              <a:rPr sz="2800" spc="-204" dirty="0">
                <a:latin typeface="Microsoft Sans Serif"/>
                <a:cs typeface="Microsoft Sans Serif"/>
              </a:rPr>
              <a:t>a</a:t>
            </a:r>
            <a:r>
              <a:rPr sz="2800" spc="-220" dirty="0">
                <a:latin typeface="Microsoft Sans Serif"/>
                <a:cs typeface="Microsoft Sans Serif"/>
              </a:rPr>
              <a:t>nce  </a:t>
            </a:r>
            <a:r>
              <a:rPr sz="2800" spc="-65" dirty="0">
                <a:latin typeface="Microsoft Sans Serif"/>
                <a:cs typeface="Microsoft Sans Serif"/>
              </a:rPr>
              <a:t>t</a:t>
            </a:r>
            <a:r>
              <a:rPr sz="2800" spc="-120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5089397"/>
            <a:ext cx="25596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04825" algn="l"/>
                <a:tab pos="1229995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114" dirty="0">
                <a:latin typeface="Microsoft Sans Serif"/>
                <a:cs typeface="Microsoft Sans Serif"/>
              </a:rPr>
              <a:t>ampling  </a:t>
            </a:r>
            <a:r>
              <a:rPr sz="2800" spc="-155" dirty="0">
                <a:latin typeface="Microsoft Sans Serif"/>
                <a:cs typeface="Microsoft Sans Serif"/>
              </a:rPr>
              <a:t>corresponding 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Nyquist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Rate.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3581400"/>
            <a:ext cx="3352800" cy="21838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35471" y="5965952"/>
            <a:ext cx="2304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Aliasing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pr</a:t>
            </a:r>
            <a:r>
              <a:rPr sz="1800" b="1" spc="-160" dirty="0">
                <a:latin typeface="Arial"/>
                <a:cs typeface="Arial"/>
              </a:rPr>
              <a:t>o</a:t>
            </a:r>
            <a:r>
              <a:rPr sz="1800" b="1" spc="-110" dirty="0">
                <a:latin typeface="Arial"/>
                <a:cs typeface="Arial"/>
              </a:rPr>
              <a:t>ble</a:t>
            </a:r>
            <a:r>
              <a:rPr sz="1800" b="1" spc="-175" dirty="0">
                <a:latin typeface="Arial"/>
                <a:cs typeface="Arial"/>
              </a:rPr>
              <a:t>m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of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undersampled</a:t>
            </a:r>
            <a:r>
              <a:rPr sz="1800" b="1" spc="40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609600"/>
            <a:ext cx="3200400" cy="28879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426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Digital</a:t>
            </a:r>
            <a:r>
              <a:rPr sz="4400" spc="-80" dirty="0"/>
              <a:t> </a:t>
            </a: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425" dirty="0"/>
              <a:t>ge?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91387" y="1573733"/>
            <a:ext cx="3959225" cy="4793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2740" marR="196850" indent="-320675">
              <a:lnSpc>
                <a:spcPct val="90000"/>
              </a:lnSpc>
              <a:spcBef>
                <a:spcPts val="41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150" dirty="0">
                <a:latin typeface="Microsoft Sans Serif"/>
                <a:cs typeface="Microsoft Sans Serif"/>
              </a:rPr>
              <a:t>When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x,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 </a:t>
            </a:r>
            <a:r>
              <a:rPr sz="2600" spc="-15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am</a:t>
            </a:r>
            <a:r>
              <a:rPr sz="2600" spc="-125" dirty="0">
                <a:latin typeface="Microsoft Sans Serif"/>
                <a:cs typeface="Microsoft Sans Serif"/>
              </a:rPr>
              <a:t>p</a:t>
            </a:r>
            <a:r>
              <a:rPr sz="2600" spc="-30" dirty="0">
                <a:latin typeface="Microsoft Sans Serif"/>
                <a:cs typeface="Microsoft Sans Serif"/>
              </a:rPr>
              <a:t>l</a:t>
            </a:r>
            <a:r>
              <a:rPr sz="2600" spc="-20" dirty="0">
                <a:latin typeface="Microsoft Sans Serif"/>
                <a:cs typeface="Microsoft Sans Serif"/>
              </a:rPr>
              <a:t>i</a:t>
            </a:r>
            <a:r>
              <a:rPr sz="2600" spc="-120" dirty="0">
                <a:latin typeface="Microsoft Sans Serif"/>
                <a:cs typeface="Microsoft Sans Serif"/>
              </a:rPr>
              <a:t>tude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90" dirty="0">
                <a:latin typeface="Microsoft Sans Serif"/>
                <a:cs typeface="Microsoft Sans Serif"/>
              </a:rPr>
              <a:t>finite,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discrete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quantities, </a:t>
            </a:r>
            <a:r>
              <a:rPr sz="2600" spc="-13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im</a:t>
            </a:r>
            <a:r>
              <a:rPr sz="2600" spc="-160" dirty="0">
                <a:latin typeface="Microsoft Sans Serif"/>
                <a:cs typeface="Microsoft Sans Serif"/>
              </a:rPr>
              <a:t>a</a:t>
            </a:r>
            <a:r>
              <a:rPr sz="2600" spc="-60" dirty="0">
                <a:latin typeface="Microsoft Sans Serif"/>
                <a:cs typeface="Microsoft Sans Serif"/>
              </a:rPr>
              <a:t>g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call</a:t>
            </a:r>
            <a:r>
              <a:rPr sz="2600" spc="-130" dirty="0">
                <a:latin typeface="Microsoft Sans Serif"/>
                <a:cs typeface="Microsoft Sans Serif"/>
              </a:rPr>
              <a:t>e</a:t>
            </a:r>
            <a:r>
              <a:rPr sz="2600" spc="-10" dirty="0">
                <a:latin typeface="Microsoft Sans Serif"/>
                <a:cs typeface="Microsoft Sans Serif"/>
              </a:rPr>
              <a:t>d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dig</a:t>
            </a:r>
            <a:r>
              <a:rPr sz="2600" dirty="0">
                <a:solidFill>
                  <a:srgbClr val="C00000"/>
                </a:solidFill>
                <a:latin typeface="Microsoft Sans Serif"/>
                <a:cs typeface="Microsoft Sans Serif"/>
              </a:rPr>
              <a:t>i</a:t>
            </a:r>
            <a:r>
              <a:rPr sz="26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tal  </a:t>
            </a:r>
            <a:r>
              <a:rPr sz="2600" spc="-135" dirty="0">
                <a:solidFill>
                  <a:srgbClr val="C00000"/>
                </a:solidFill>
                <a:latin typeface="Microsoft Sans Serif"/>
                <a:cs typeface="Microsoft Sans Serif"/>
              </a:rPr>
              <a:t>image</a:t>
            </a:r>
            <a:endParaRPr sz="26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90000"/>
              </a:lnSpc>
              <a:spcBef>
                <a:spcPts val="71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165" dirty="0">
                <a:latin typeface="Microsoft Sans Serif"/>
                <a:cs typeface="Microsoft Sans Serif"/>
              </a:rPr>
              <a:t>A</a:t>
            </a:r>
            <a:r>
              <a:rPr sz="2600" spc="360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digital </a:t>
            </a:r>
            <a:r>
              <a:rPr sz="2600" spc="-135" dirty="0">
                <a:latin typeface="Microsoft Sans Serif"/>
                <a:cs typeface="Microsoft Sans Serif"/>
              </a:rPr>
              <a:t>image </a:t>
            </a:r>
            <a:r>
              <a:rPr sz="2600" spc="-235" dirty="0">
                <a:latin typeface="Microsoft Sans Serif"/>
                <a:cs typeface="Microsoft Sans Serif"/>
              </a:rPr>
              <a:t>is </a:t>
            </a:r>
            <a:r>
              <a:rPr sz="2600" spc="-229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comp</a:t>
            </a:r>
            <a:r>
              <a:rPr sz="2600" spc="-185" dirty="0">
                <a:latin typeface="Microsoft Sans Serif"/>
                <a:cs typeface="Microsoft Sans Serif"/>
              </a:rPr>
              <a:t>o</a:t>
            </a:r>
            <a:r>
              <a:rPr sz="2600" spc="-200" dirty="0">
                <a:latin typeface="Microsoft Sans Serif"/>
                <a:cs typeface="Microsoft Sans Serif"/>
              </a:rPr>
              <a:t>sed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fini</a:t>
            </a:r>
            <a:r>
              <a:rPr sz="2600" spc="-35" dirty="0">
                <a:latin typeface="Microsoft Sans Serif"/>
                <a:cs typeface="Microsoft Sans Serif"/>
              </a:rPr>
              <a:t>t</a:t>
            </a:r>
            <a:r>
              <a:rPr sz="2600" spc="-95" dirty="0">
                <a:latin typeface="Microsoft Sans Serif"/>
                <a:cs typeface="Microsoft Sans Serif"/>
              </a:rPr>
              <a:t>e  </a:t>
            </a:r>
            <a:r>
              <a:rPr sz="2600" spc="-200" dirty="0">
                <a:latin typeface="Microsoft Sans Serif"/>
                <a:cs typeface="Microsoft Sans Serif"/>
              </a:rPr>
              <a:t>number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5" dirty="0">
                <a:latin typeface="Microsoft Sans Serif"/>
                <a:cs typeface="Microsoft Sans Serif"/>
              </a:rPr>
              <a:t>l</a:t>
            </a:r>
            <a:r>
              <a:rPr sz="2600" spc="-254" dirty="0">
                <a:latin typeface="Microsoft Sans Serif"/>
                <a:cs typeface="Microsoft Sans Serif"/>
              </a:rPr>
              <a:t>em</a:t>
            </a:r>
            <a:r>
              <a:rPr sz="2600" spc="-200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nt</a:t>
            </a:r>
            <a:r>
              <a:rPr sz="2600" spc="-35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ea</a:t>
            </a:r>
            <a:r>
              <a:rPr sz="2600" spc="-40" dirty="0">
                <a:latin typeface="Microsoft Sans Serif"/>
                <a:cs typeface="Microsoft Sans Serif"/>
              </a:rPr>
              <a:t>c</a:t>
            </a:r>
            <a:r>
              <a:rPr sz="2600" spc="-200" dirty="0">
                <a:latin typeface="Microsoft Sans Serif"/>
                <a:cs typeface="Microsoft Sans Serif"/>
              </a:rPr>
              <a:t>h 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wh</a:t>
            </a:r>
            <a:r>
              <a:rPr sz="2600" spc="-70" dirty="0">
                <a:latin typeface="Microsoft Sans Serif"/>
                <a:cs typeface="Microsoft Sans Serif"/>
              </a:rPr>
              <a:t>i</a:t>
            </a:r>
            <a:r>
              <a:rPr sz="2600" spc="-204" dirty="0">
                <a:latin typeface="Microsoft Sans Serif"/>
                <a:cs typeface="Microsoft Sans Serif"/>
              </a:rPr>
              <a:t>c</a:t>
            </a:r>
            <a:r>
              <a:rPr sz="2600" spc="-310" dirty="0">
                <a:latin typeface="Microsoft Sans Serif"/>
                <a:cs typeface="Microsoft Sans Serif"/>
              </a:rPr>
              <a:t>h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has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pa</a:t>
            </a:r>
            <a:r>
              <a:rPr sz="2600" spc="40" dirty="0">
                <a:latin typeface="Microsoft Sans Serif"/>
                <a:cs typeface="Microsoft Sans Serif"/>
              </a:rPr>
              <a:t>r</a:t>
            </a:r>
            <a:r>
              <a:rPr sz="2600" spc="-25" dirty="0">
                <a:latin typeface="Microsoft Sans Serif"/>
                <a:cs typeface="Microsoft Sans Serif"/>
              </a:rPr>
              <a:t>t</a:t>
            </a:r>
            <a:r>
              <a:rPr sz="2600" spc="-15" dirty="0">
                <a:latin typeface="Microsoft Sans Serif"/>
                <a:cs typeface="Microsoft Sans Serif"/>
              </a:rPr>
              <a:t>i</a:t>
            </a:r>
            <a:r>
              <a:rPr sz="2600" spc="-114" dirty="0">
                <a:latin typeface="Microsoft Sans Serif"/>
                <a:cs typeface="Microsoft Sans Serif"/>
              </a:rPr>
              <a:t>cular  </a:t>
            </a:r>
            <a:r>
              <a:rPr sz="2600" spc="-120" dirty="0">
                <a:latin typeface="Microsoft Sans Serif"/>
                <a:cs typeface="Microsoft Sans Serif"/>
              </a:rPr>
              <a:t>location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value.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These </a:t>
            </a:r>
            <a:r>
              <a:rPr sz="2600" spc="-29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229" dirty="0">
                <a:latin typeface="Microsoft Sans Serif"/>
                <a:cs typeface="Microsoft Sans Serif"/>
              </a:rPr>
              <a:t>e</a:t>
            </a:r>
            <a:r>
              <a:rPr sz="2600" spc="-340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ents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referred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as  </a:t>
            </a:r>
            <a:r>
              <a:rPr sz="2600" spc="-114" dirty="0">
                <a:latin typeface="Microsoft Sans Serif"/>
                <a:cs typeface="Microsoft Sans Serif"/>
              </a:rPr>
              <a:t>picture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5" dirty="0">
                <a:latin typeface="Microsoft Sans Serif"/>
                <a:cs typeface="Microsoft Sans Serif"/>
              </a:rPr>
              <a:t>l</a:t>
            </a:r>
            <a:r>
              <a:rPr sz="2600" spc="-254" dirty="0">
                <a:latin typeface="Microsoft Sans Serif"/>
                <a:cs typeface="Microsoft Sans Serif"/>
              </a:rPr>
              <a:t>em</a:t>
            </a:r>
            <a:r>
              <a:rPr sz="2600" spc="-200" dirty="0">
                <a:latin typeface="Microsoft Sans Serif"/>
                <a:cs typeface="Microsoft Sans Serif"/>
              </a:rPr>
              <a:t>e</a:t>
            </a:r>
            <a:r>
              <a:rPr sz="2600" spc="-240" dirty="0">
                <a:latin typeface="Microsoft Sans Serif"/>
                <a:cs typeface="Microsoft Sans Serif"/>
              </a:rPr>
              <a:t>nt</a:t>
            </a:r>
            <a:r>
              <a:rPr sz="2600" spc="-35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im</a:t>
            </a:r>
            <a:r>
              <a:rPr sz="2600" spc="-160" dirty="0">
                <a:latin typeface="Microsoft Sans Serif"/>
                <a:cs typeface="Microsoft Sans Serif"/>
              </a:rPr>
              <a:t>a</a:t>
            </a:r>
            <a:r>
              <a:rPr sz="2600" spc="-60" dirty="0">
                <a:latin typeface="Microsoft Sans Serif"/>
                <a:cs typeface="Microsoft Sans Serif"/>
              </a:rPr>
              <a:t>g</a:t>
            </a:r>
            <a:r>
              <a:rPr sz="2600" spc="-95" dirty="0">
                <a:latin typeface="Microsoft Sans Serif"/>
                <a:cs typeface="Microsoft Sans Serif"/>
              </a:rPr>
              <a:t>e  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229" dirty="0">
                <a:latin typeface="Microsoft Sans Serif"/>
                <a:cs typeface="Microsoft Sans Serif"/>
              </a:rPr>
              <a:t>e</a:t>
            </a:r>
            <a:r>
              <a:rPr sz="2600" spc="-340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ent</a:t>
            </a:r>
            <a:r>
              <a:rPr sz="2600" spc="-29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150" dirty="0">
                <a:latin typeface="Microsoft Sans Serif"/>
                <a:cs typeface="Microsoft Sans Serif"/>
              </a:rPr>
              <a:t>l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pi</a:t>
            </a:r>
            <a:r>
              <a:rPr sz="2600" spc="-5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6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657600"/>
            <a:ext cx="364235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57399"/>
            <a:ext cx="4038600" cy="363474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86275" y="2047875"/>
          <a:ext cx="4038598" cy="365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128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075" y="2025650"/>
          <a:ext cx="4038598" cy="365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426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Digital</a:t>
            </a:r>
            <a:r>
              <a:rPr sz="4400" spc="-80" dirty="0"/>
              <a:t> </a:t>
            </a: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425" dirty="0"/>
              <a:t>ge?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807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5" dirty="0"/>
              <a:t>sors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3547" y="1608266"/>
            <a:ext cx="4890861" cy="50763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1614042"/>
            <a:ext cx="3136900" cy="3875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2555">
              <a:lnSpc>
                <a:spcPct val="100000"/>
              </a:lnSpc>
              <a:spcBef>
                <a:spcPts val="95"/>
              </a:spcBef>
            </a:pPr>
            <a:r>
              <a:rPr sz="2800" spc="-345" dirty="0">
                <a:latin typeface="Microsoft Sans Serif"/>
                <a:cs typeface="Microsoft Sans Serif"/>
              </a:rPr>
              <a:t>S</a:t>
            </a:r>
            <a:r>
              <a:rPr sz="2800" spc="-285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ns</a:t>
            </a:r>
            <a:r>
              <a:rPr sz="2800" spc="-330" dirty="0">
                <a:latin typeface="Microsoft Sans Serif"/>
                <a:cs typeface="Microsoft Sans Serif"/>
              </a:rPr>
              <a:t>o</a:t>
            </a:r>
            <a:r>
              <a:rPr sz="2800" spc="-240" dirty="0">
                <a:latin typeface="Microsoft Sans Serif"/>
                <a:cs typeface="Microsoft Sans Serif"/>
              </a:rPr>
              <a:t>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25" dirty="0">
                <a:latin typeface="Microsoft Sans Serif"/>
                <a:cs typeface="Microsoft Sans Serif"/>
              </a:rPr>
              <a:t>u</a:t>
            </a:r>
            <a:r>
              <a:rPr sz="2800" spc="-370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to  </a:t>
            </a:r>
            <a:r>
              <a:rPr sz="2800" spc="-150" dirty="0">
                <a:latin typeface="Microsoft Sans Serif"/>
                <a:cs typeface="Microsoft Sans Serif"/>
              </a:rPr>
              <a:t>transform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illumination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energy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into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digital 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images.</a:t>
            </a:r>
            <a:endParaRPr sz="2800">
              <a:latin typeface="Microsoft Sans Serif"/>
              <a:cs typeface="Microsoft Sans Serif"/>
            </a:endParaRPr>
          </a:p>
          <a:p>
            <a:pPr marL="12700" marR="654685">
              <a:lnSpc>
                <a:spcPct val="100000"/>
              </a:lnSpc>
              <a:spcBef>
                <a:spcPts val="700"/>
              </a:spcBef>
            </a:pPr>
            <a:r>
              <a:rPr sz="2800" spc="-345" dirty="0">
                <a:latin typeface="Microsoft Sans Serif"/>
                <a:cs typeface="Microsoft Sans Serif"/>
              </a:rPr>
              <a:t>S</a:t>
            </a:r>
            <a:r>
              <a:rPr sz="2800" spc="-285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ns</a:t>
            </a:r>
            <a:r>
              <a:rPr sz="2800" spc="-330" dirty="0">
                <a:latin typeface="Microsoft Sans Serif"/>
                <a:cs typeface="Microsoft Sans Serif"/>
              </a:rPr>
              <a:t>o</a:t>
            </a:r>
            <a:r>
              <a:rPr sz="2800" spc="-240" dirty="0">
                <a:latin typeface="Microsoft Sans Serif"/>
                <a:cs typeface="Microsoft Sans Serif"/>
              </a:rPr>
              <a:t>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th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-120" dirty="0">
                <a:latin typeface="Microsoft Sans Serif"/>
                <a:cs typeface="Microsoft Sans Serif"/>
              </a:rPr>
              <a:t>ee  </a:t>
            </a:r>
            <a:r>
              <a:rPr sz="2800" spc="-140" dirty="0">
                <a:latin typeface="Microsoft Sans Serif"/>
                <a:cs typeface="Microsoft Sans Serif"/>
              </a:rPr>
              <a:t>types:</a:t>
            </a:r>
            <a:endParaRPr sz="2800">
              <a:latin typeface="Microsoft Sans Serif"/>
              <a:cs typeface="Microsoft Sans Serif"/>
            </a:endParaRPr>
          </a:p>
          <a:p>
            <a:pPr marL="537210" indent="-250825">
              <a:lnSpc>
                <a:spcPct val="100000"/>
              </a:lnSpc>
              <a:spcBef>
                <a:spcPts val="540"/>
              </a:spcBef>
              <a:buClr>
                <a:srgbClr val="005DA1"/>
              </a:buClr>
              <a:buFont typeface="Wingdings"/>
              <a:buChar char=""/>
              <a:tabLst>
                <a:tab pos="537845" algn="l"/>
              </a:tabLst>
            </a:pPr>
            <a:r>
              <a:rPr sz="2200" b="1" spc="-175" dirty="0">
                <a:solidFill>
                  <a:srgbClr val="C00000"/>
                </a:solidFill>
                <a:latin typeface="Arial"/>
                <a:cs typeface="Arial"/>
              </a:rPr>
              <a:t>Singl</a:t>
            </a:r>
            <a:r>
              <a:rPr sz="2200" b="1" spc="-19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200" b="1" spc="-17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200" b="1" spc="-6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b="1" spc="-145" dirty="0">
                <a:solidFill>
                  <a:srgbClr val="C00000"/>
                </a:solidFill>
                <a:latin typeface="Arial"/>
                <a:cs typeface="Arial"/>
              </a:rPr>
              <a:t>ging</a:t>
            </a:r>
            <a:r>
              <a:rPr sz="22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50" dirty="0">
                <a:solidFill>
                  <a:srgbClr val="C00000"/>
                </a:solidFill>
                <a:latin typeface="Arial"/>
                <a:cs typeface="Arial"/>
              </a:rPr>
              <a:t>Sens</a:t>
            </a:r>
            <a:r>
              <a:rPr sz="2200" b="1" spc="-26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200" b="1" spc="-17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537210" indent="-250825">
              <a:lnSpc>
                <a:spcPct val="100000"/>
              </a:lnSpc>
              <a:spcBef>
                <a:spcPts val="505"/>
              </a:spcBef>
              <a:buClr>
                <a:srgbClr val="005DA1"/>
              </a:buClr>
              <a:buFont typeface="Wingdings"/>
              <a:buChar char=""/>
              <a:tabLst>
                <a:tab pos="537845" algn="l"/>
              </a:tabLst>
            </a:pPr>
            <a:r>
              <a:rPr sz="2200" b="1" spc="-200" dirty="0">
                <a:solidFill>
                  <a:srgbClr val="C00000"/>
                </a:solidFill>
                <a:latin typeface="Arial"/>
                <a:cs typeface="Arial"/>
              </a:rPr>
              <a:t>Line</a:t>
            </a:r>
            <a:r>
              <a:rPr sz="2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215" dirty="0">
                <a:solidFill>
                  <a:srgbClr val="C00000"/>
                </a:solidFill>
                <a:latin typeface="Arial"/>
                <a:cs typeface="Arial"/>
              </a:rPr>
              <a:t>sensor</a:t>
            </a:r>
            <a:endParaRPr sz="2200">
              <a:latin typeface="Arial"/>
              <a:cs typeface="Arial"/>
            </a:endParaRPr>
          </a:p>
          <a:p>
            <a:pPr marL="537210" indent="-250825">
              <a:lnSpc>
                <a:spcPct val="100000"/>
              </a:lnSpc>
              <a:spcBef>
                <a:spcPts val="490"/>
              </a:spcBef>
              <a:buClr>
                <a:srgbClr val="005DA1"/>
              </a:buClr>
              <a:buFont typeface="Wingdings"/>
              <a:buChar char=""/>
              <a:tabLst>
                <a:tab pos="537845" algn="l"/>
              </a:tabLst>
            </a:pPr>
            <a:r>
              <a:rPr sz="2200" b="1" spc="-16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200" b="1" spc="-5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200" b="1" spc="-65" dirty="0">
                <a:solidFill>
                  <a:srgbClr val="C00000"/>
                </a:solidFill>
                <a:latin typeface="Arial"/>
                <a:cs typeface="Arial"/>
              </a:rPr>
              <a:t>ay</a:t>
            </a:r>
            <a:r>
              <a:rPr sz="22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-33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b="1" spc="-26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200" b="1" spc="-204" dirty="0">
                <a:solidFill>
                  <a:srgbClr val="C00000"/>
                </a:solidFill>
                <a:latin typeface="Arial"/>
                <a:cs typeface="Arial"/>
              </a:rPr>
              <a:t>nsor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5609" y="1620977"/>
            <a:ext cx="2140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5" dirty="0">
                <a:latin typeface="Arial"/>
                <a:cs typeface="Arial"/>
              </a:rPr>
              <a:t>S</a:t>
            </a:r>
            <a:r>
              <a:rPr sz="1800" b="1" spc="-100" dirty="0">
                <a:latin typeface="Arial"/>
                <a:cs typeface="Arial"/>
              </a:rPr>
              <a:t>ingle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Im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-160" dirty="0">
                <a:latin typeface="Arial"/>
                <a:cs typeface="Arial"/>
              </a:rPr>
              <a:t>g</a:t>
            </a:r>
            <a:r>
              <a:rPr sz="1800" b="1" spc="-110" dirty="0">
                <a:latin typeface="Arial"/>
                <a:cs typeface="Arial"/>
              </a:rPr>
              <a:t>ing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355" dirty="0">
                <a:latin typeface="Arial"/>
                <a:cs typeface="Arial"/>
              </a:rPr>
              <a:t>S</a:t>
            </a:r>
            <a:r>
              <a:rPr sz="1800" b="1" spc="-160" dirty="0">
                <a:latin typeface="Arial"/>
                <a:cs typeface="Arial"/>
              </a:rPr>
              <a:t>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2409" y="2992958"/>
            <a:ext cx="109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latin typeface="Arial"/>
                <a:cs typeface="Arial"/>
              </a:rPr>
              <a:t>Line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6975" y="6194552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r</a:t>
            </a:r>
            <a:r>
              <a:rPr sz="1800" b="1" spc="-130" dirty="0">
                <a:latin typeface="Arial"/>
                <a:cs typeface="Arial"/>
              </a:rPr>
              <a:t>r</a:t>
            </a:r>
            <a:r>
              <a:rPr sz="1800" b="1" spc="-50" dirty="0">
                <a:latin typeface="Arial"/>
                <a:cs typeface="Arial"/>
              </a:rPr>
              <a:t>ay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575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335" dirty="0"/>
              <a:t>Si</a:t>
            </a:r>
            <a:r>
              <a:rPr sz="4400" spc="-395" dirty="0"/>
              <a:t>z</a:t>
            </a:r>
            <a:r>
              <a:rPr sz="4400" spc="-34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576857"/>
            <a:ext cx="7985125" cy="438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144780" indent="-320675">
              <a:lnSpc>
                <a:spcPct val="120000"/>
              </a:lnSpc>
              <a:spcBef>
                <a:spcPts val="1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800" spc="-235" dirty="0">
                <a:latin typeface="Microsoft Sans Serif"/>
                <a:cs typeface="Microsoft Sans Serif"/>
              </a:rPr>
              <a:t>Requires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decisions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about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values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for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M,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N,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for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number,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325" dirty="0">
                <a:latin typeface="Microsoft Sans Serif"/>
                <a:cs typeface="Microsoft Sans Serif"/>
              </a:rPr>
              <a:t>L,</a:t>
            </a:r>
            <a:r>
              <a:rPr sz="2800" spc="-32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220" dirty="0">
                <a:latin typeface="Microsoft Sans Serif"/>
                <a:cs typeface="Microsoft Sans Serif"/>
              </a:rPr>
              <a:t>number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 </a:t>
            </a:r>
            <a:r>
              <a:rPr sz="2800" spc="-30" dirty="0">
                <a:latin typeface="Microsoft Sans Serif"/>
                <a:cs typeface="Microsoft Sans Serif"/>
              </a:rPr>
              <a:t>gray </a:t>
            </a:r>
            <a:r>
              <a:rPr sz="2800" spc="-185" dirty="0">
                <a:latin typeface="Microsoft Sans Serif"/>
                <a:cs typeface="Microsoft Sans Serif"/>
              </a:rPr>
              <a:t>levels </a:t>
            </a:r>
            <a:r>
              <a:rPr sz="2800" spc="-50" dirty="0">
                <a:latin typeface="Microsoft Sans Serif"/>
                <a:cs typeface="Microsoft Sans Serif"/>
              </a:rPr>
              <a:t>typically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-2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an 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integer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power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2:</a:t>
            </a:r>
            <a:endParaRPr sz="2800">
              <a:latin typeface="Microsoft Sans Serif"/>
              <a:cs typeface="Microsoft Sans Serif"/>
            </a:endParaRPr>
          </a:p>
          <a:p>
            <a:pPr marL="1866900">
              <a:lnSpc>
                <a:spcPct val="100000"/>
              </a:lnSpc>
              <a:spcBef>
                <a:spcPts val="1370"/>
              </a:spcBef>
            </a:pPr>
            <a:r>
              <a:rPr sz="2800" b="1" spc="-520" dirty="0">
                <a:latin typeface="Arial"/>
                <a:cs typeface="Arial"/>
              </a:rPr>
              <a:t>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225" dirty="0">
                <a:latin typeface="Arial"/>
                <a:cs typeface="Arial"/>
              </a:rPr>
              <a:t>=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70" dirty="0">
                <a:latin typeface="Arial"/>
                <a:cs typeface="Arial"/>
              </a:rPr>
              <a:t>2</a:t>
            </a:r>
            <a:r>
              <a:rPr sz="2775" b="1" spc="-225" baseline="25525" dirty="0">
                <a:latin typeface="Arial"/>
                <a:cs typeface="Arial"/>
              </a:rPr>
              <a:t>K</a:t>
            </a:r>
            <a:endParaRPr sz="2775" baseline="25525">
              <a:latin typeface="Arial"/>
              <a:cs typeface="Arial"/>
            </a:endParaRPr>
          </a:p>
          <a:p>
            <a:pPr marL="358140" marR="723900">
              <a:lnSpc>
                <a:spcPct val="120100"/>
              </a:lnSpc>
              <a:spcBef>
                <a:spcPts val="705"/>
              </a:spcBef>
            </a:pPr>
            <a:r>
              <a:rPr sz="2800" spc="-100" dirty="0">
                <a:latin typeface="Microsoft Sans Serif"/>
                <a:cs typeface="Microsoft Sans Serif"/>
              </a:rPr>
              <a:t>Whe</a:t>
            </a:r>
            <a:r>
              <a:rPr sz="2800" spc="-45" dirty="0">
                <a:latin typeface="Microsoft Sans Serif"/>
                <a:cs typeface="Microsoft Sans Serif"/>
              </a:rPr>
              <a:t>r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k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number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150" dirty="0">
                <a:latin typeface="Microsoft Sans Serif"/>
                <a:cs typeface="Microsoft Sans Serif"/>
              </a:rPr>
              <a:t>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bits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equi</a:t>
            </a:r>
            <a:r>
              <a:rPr sz="2800" spc="-70" dirty="0">
                <a:latin typeface="Microsoft Sans Serif"/>
                <a:cs typeface="Microsoft Sans Serif"/>
              </a:rPr>
              <a:t>r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-3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175" dirty="0">
                <a:latin typeface="Microsoft Sans Serif"/>
                <a:cs typeface="Microsoft Sans Serif"/>
              </a:rPr>
              <a:t>ent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  </a:t>
            </a:r>
            <a:r>
              <a:rPr sz="2800" spc="-70" dirty="0">
                <a:latin typeface="Microsoft Sans Serif"/>
                <a:cs typeface="Microsoft Sans Serif"/>
              </a:rPr>
              <a:t>grey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value</a:t>
            </a:r>
            <a:endParaRPr sz="2800">
              <a:latin typeface="Microsoft Sans Serif"/>
              <a:cs typeface="Microsoft Sans Serif"/>
            </a:endParaRPr>
          </a:p>
          <a:p>
            <a:pPr marL="358140" marR="30480" indent="-320675">
              <a:lnSpc>
                <a:spcPct val="120000"/>
              </a:lnSpc>
              <a:spcBef>
                <a:spcPts val="6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discrete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levels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should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be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equally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spaced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they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are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integers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interval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[0,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L-1].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575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335" dirty="0"/>
              <a:t>Si</a:t>
            </a:r>
            <a:r>
              <a:rPr sz="4400" spc="-395" dirty="0"/>
              <a:t>z</a:t>
            </a:r>
            <a:r>
              <a:rPr sz="4400" spc="-340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8932"/>
            <a:ext cx="7839075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871219" indent="-320675">
              <a:lnSpc>
                <a:spcPct val="120000"/>
              </a:lnSpc>
              <a:spcBef>
                <a:spcPts val="10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95" dirty="0">
                <a:latin typeface="Microsoft Sans Serif"/>
                <a:cs typeface="Microsoft Sans Serif"/>
              </a:rPr>
              <a:t>numbe</a:t>
            </a:r>
            <a:r>
              <a:rPr sz="3200" spc="-229" dirty="0">
                <a:latin typeface="Microsoft Sans Serif"/>
                <a:cs typeface="Microsoft Sans Serif"/>
              </a:rPr>
              <a:t>r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b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b</a:t>
            </a:r>
            <a:r>
              <a:rPr sz="3200" spc="-155" dirty="0">
                <a:latin typeface="Microsoft Sans Serif"/>
                <a:cs typeface="Microsoft Sans Serif"/>
              </a:rPr>
              <a:t>it</a:t>
            </a:r>
            <a:r>
              <a:rPr sz="3200" spc="-290" dirty="0">
                <a:latin typeface="Microsoft Sans Serif"/>
                <a:cs typeface="Microsoft Sans Serif"/>
              </a:rPr>
              <a:t>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requi</a:t>
            </a:r>
            <a:r>
              <a:rPr sz="3200" spc="-75" dirty="0">
                <a:latin typeface="Microsoft Sans Serif"/>
                <a:cs typeface="Microsoft Sans Serif"/>
              </a:rPr>
              <a:t>r</a:t>
            </a:r>
            <a:r>
              <a:rPr sz="3200" spc="-95" dirty="0">
                <a:latin typeface="Microsoft Sans Serif"/>
                <a:cs typeface="Microsoft Sans Serif"/>
              </a:rPr>
              <a:t>ed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</a:t>
            </a:r>
            <a:r>
              <a:rPr sz="3200" spc="-210" dirty="0">
                <a:latin typeface="Microsoft Sans Serif"/>
                <a:cs typeface="Microsoft Sans Serif"/>
              </a:rPr>
              <a:t>t</a:t>
            </a:r>
            <a:r>
              <a:rPr sz="3200" spc="-120" dirty="0">
                <a:latin typeface="Microsoft Sans Serif"/>
                <a:cs typeface="Microsoft Sans Serif"/>
              </a:rPr>
              <a:t>ore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  </a:t>
            </a:r>
            <a:r>
              <a:rPr sz="3200" spc="-60" dirty="0">
                <a:latin typeface="Microsoft Sans Serif"/>
                <a:cs typeface="Microsoft Sans Serif"/>
              </a:rPr>
              <a:t>digitized</a:t>
            </a:r>
            <a:r>
              <a:rPr sz="3200" spc="-2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image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90" dirty="0">
                <a:latin typeface="Microsoft Sans Serif"/>
                <a:cs typeface="Microsoft Sans Serif"/>
              </a:rPr>
              <a:t>is</a:t>
            </a:r>
            <a:endParaRPr sz="3200">
              <a:latin typeface="Microsoft Sans Serif"/>
              <a:cs typeface="Microsoft Sans Serif"/>
            </a:endParaRPr>
          </a:p>
          <a:p>
            <a:pPr marR="579120" algn="ctr">
              <a:lnSpc>
                <a:spcPct val="100000"/>
              </a:lnSpc>
              <a:spcBef>
                <a:spcPts val="1465"/>
              </a:spcBef>
            </a:pPr>
            <a:r>
              <a:rPr sz="3200" b="1" spc="-35" dirty="0">
                <a:latin typeface="Arial"/>
                <a:cs typeface="Arial"/>
              </a:rPr>
              <a:t>b=M*N*k.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105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29" dirty="0">
                <a:latin typeface="Microsoft Sans Serif"/>
                <a:cs typeface="Microsoft Sans Serif"/>
              </a:rPr>
              <a:t>For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512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512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pixels,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with</a:t>
            </a:r>
            <a:r>
              <a:rPr sz="2900" spc="4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8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bits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per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pixel:</a:t>
            </a:r>
            <a:endParaRPr sz="29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15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Memory</a:t>
            </a:r>
            <a:r>
              <a:rPr sz="26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5EA3"/>
                </a:solidFill>
                <a:latin typeface="Microsoft Sans Serif"/>
                <a:cs typeface="Microsoft Sans Serif"/>
              </a:rPr>
              <a:t>required</a:t>
            </a:r>
            <a:r>
              <a:rPr sz="26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215" dirty="0">
                <a:solidFill>
                  <a:srgbClr val="005EA3"/>
                </a:solidFill>
                <a:latin typeface="Microsoft Sans Serif"/>
                <a:cs typeface="Microsoft Sans Serif"/>
              </a:rPr>
              <a:t>=</a:t>
            </a:r>
            <a:r>
              <a:rPr sz="26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256K</a:t>
            </a:r>
            <a:r>
              <a:rPr sz="26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bytes=</a:t>
            </a:r>
            <a:r>
              <a:rPr sz="26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45" dirty="0">
                <a:solidFill>
                  <a:srgbClr val="005EA3"/>
                </a:solidFill>
                <a:latin typeface="Microsoft Sans Serif"/>
                <a:cs typeface="Microsoft Sans Serif"/>
              </a:rPr>
              <a:t>0.25</a:t>
            </a:r>
            <a:r>
              <a:rPr sz="26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005EA3"/>
                </a:solidFill>
                <a:latin typeface="Microsoft Sans Serif"/>
                <a:cs typeface="Microsoft Sans Serif"/>
              </a:rPr>
              <a:t>megabytes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6382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0" dirty="0"/>
              <a:t>Coor</a:t>
            </a:r>
            <a:r>
              <a:rPr sz="4400" spc="-405" dirty="0"/>
              <a:t>d</a:t>
            </a:r>
            <a:r>
              <a:rPr sz="4400" spc="-170" dirty="0"/>
              <a:t>in</a:t>
            </a:r>
            <a:r>
              <a:rPr sz="4400" spc="-135" dirty="0"/>
              <a:t>a</a:t>
            </a:r>
            <a:r>
              <a:rPr sz="4400" spc="-330" dirty="0"/>
              <a:t>te</a:t>
            </a:r>
            <a:r>
              <a:rPr sz="4400" spc="-70" dirty="0"/>
              <a:t> </a:t>
            </a:r>
            <a:r>
              <a:rPr sz="4400" spc="-370" dirty="0"/>
              <a:t>Con</a:t>
            </a:r>
            <a:r>
              <a:rPr sz="4400" spc="-360" dirty="0"/>
              <a:t>v</a:t>
            </a:r>
            <a:r>
              <a:rPr sz="4400" spc="-300" dirty="0"/>
              <a:t>ention</a:t>
            </a:r>
            <a:r>
              <a:rPr sz="4400" spc="-55" dirty="0"/>
              <a:t> </a:t>
            </a:r>
            <a:r>
              <a:rPr sz="4400" spc="-405" dirty="0"/>
              <a:t>used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939458"/>
            <a:ext cx="4480100" cy="42843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074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745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7637"/>
            <a:ext cx="7953375" cy="4352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marR="126364" indent="-320675">
              <a:lnSpc>
                <a:spcPts val="3140"/>
              </a:lnSpc>
              <a:spcBef>
                <a:spcPts val="4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70" dirty="0">
                <a:solidFill>
                  <a:srgbClr val="005EA3"/>
                </a:solidFill>
                <a:latin typeface="Arial"/>
                <a:cs typeface="Arial"/>
              </a:rPr>
              <a:t>How</a:t>
            </a:r>
            <a:r>
              <a:rPr sz="29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85" dirty="0">
                <a:solidFill>
                  <a:srgbClr val="005EA3"/>
                </a:solidFill>
                <a:latin typeface="Arial"/>
                <a:cs typeface="Arial"/>
              </a:rPr>
              <a:t>many</a:t>
            </a:r>
            <a:r>
              <a:rPr sz="2900" b="1" spc="-5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005EA3"/>
                </a:solidFill>
                <a:latin typeface="Arial"/>
                <a:cs typeface="Arial"/>
              </a:rPr>
              <a:t>samples</a:t>
            </a:r>
            <a:r>
              <a:rPr sz="2900" b="1" spc="-5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005EA3"/>
                </a:solidFill>
                <a:latin typeface="Arial"/>
                <a:cs typeface="Arial"/>
              </a:rPr>
              <a:t>and</a:t>
            </a:r>
            <a:r>
              <a:rPr sz="2900" b="1" spc="-5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50" dirty="0">
                <a:solidFill>
                  <a:srgbClr val="005EA3"/>
                </a:solidFill>
                <a:latin typeface="Arial"/>
                <a:cs typeface="Arial"/>
              </a:rPr>
              <a:t>gray</a:t>
            </a:r>
            <a:r>
              <a:rPr sz="29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85" dirty="0">
                <a:solidFill>
                  <a:srgbClr val="005EA3"/>
                </a:solidFill>
                <a:latin typeface="Arial"/>
                <a:cs typeface="Arial"/>
              </a:rPr>
              <a:t>levels</a:t>
            </a:r>
            <a:r>
              <a:rPr sz="2900" b="1" spc="-7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55" dirty="0">
                <a:solidFill>
                  <a:srgbClr val="005EA3"/>
                </a:solidFill>
                <a:latin typeface="Arial"/>
                <a:cs typeface="Arial"/>
              </a:rPr>
              <a:t>are</a:t>
            </a:r>
            <a:r>
              <a:rPr sz="29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90" dirty="0">
                <a:solidFill>
                  <a:srgbClr val="005EA3"/>
                </a:solidFill>
                <a:latin typeface="Arial"/>
                <a:cs typeface="Arial"/>
              </a:rPr>
              <a:t>required </a:t>
            </a:r>
            <a:r>
              <a:rPr sz="2900" b="1" spc="-79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85" dirty="0">
                <a:solidFill>
                  <a:srgbClr val="005EA3"/>
                </a:solidFill>
                <a:latin typeface="Arial"/>
                <a:cs typeface="Arial"/>
              </a:rPr>
              <a:t>f</a:t>
            </a:r>
            <a:r>
              <a:rPr sz="2900" b="1" spc="-225" dirty="0">
                <a:solidFill>
                  <a:srgbClr val="005EA3"/>
                </a:solidFill>
                <a:latin typeface="Arial"/>
                <a:cs typeface="Arial"/>
              </a:rPr>
              <a:t>or</a:t>
            </a:r>
            <a:r>
              <a:rPr sz="29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80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900" b="1" spc="-4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005EA3"/>
                </a:solidFill>
                <a:latin typeface="Arial"/>
                <a:cs typeface="Arial"/>
              </a:rPr>
              <a:t>go</a:t>
            </a:r>
            <a:r>
              <a:rPr sz="2900" b="1" spc="-25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900" b="1" spc="-235" dirty="0">
                <a:solidFill>
                  <a:srgbClr val="005EA3"/>
                </a:solidFill>
                <a:latin typeface="Arial"/>
                <a:cs typeface="Arial"/>
              </a:rPr>
              <a:t>d</a:t>
            </a:r>
            <a:r>
              <a:rPr sz="29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900" b="1" spc="-195" dirty="0">
                <a:solidFill>
                  <a:srgbClr val="005EA3"/>
                </a:solidFill>
                <a:latin typeface="Arial"/>
                <a:cs typeface="Arial"/>
              </a:rPr>
              <a:t>appr</a:t>
            </a:r>
            <a:r>
              <a:rPr sz="2900" b="1" spc="-32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900" b="1" spc="-125" dirty="0">
                <a:solidFill>
                  <a:srgbClr val="005EA3"/>
                </a:solidFill>
                <a:latin typeface="Arial"/>
                <a:cs typeface="Arial"/>
              </a:rPr>
              <a:t>xim</a:t>
            </a:r>
            <a:r>
              <a:rPr sz="2900" b="1" spc="-6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900" b="1" spc="-165" dirty="0">
                <a:solidFill>
                  <a:srgbClr val="005EA3"/>
                </a:solidFill>
                <a:latin typeface="Arial"/>
                <a:cs typeface="Arial"/>
              </a:rPr>
              <a:t>tio</a:t>
            </a:r>
            <a:r>
              <a:rPr sz="2900" b="1" spc="-254" dirty="0">
                <a:solidFill>
                  <a:srgbClr val="005EA3"/>
                </a:solidFill>
                <a:latin typeface="Arial"/>
                <a:cs typeface="Arial"/>
              </a:rPr>
              <a:t>n</a:t>
            </a:r>
            <a:r>
              <a:rPr sz="2900" b="1" spc="-385" dirty="0">
                <a:solidFill>
                  <a:srgbClr val="005EA3"/>
                </a:solidFill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"/>
              <a:cs typeface="Arial"/>
            </a:endParaRPr>
          </a:p>
          <a:p>
            <a:pPr marL="652780" marR="746760" indent="-274320" algn="just">
              <a:lnSpc>
                <a:spcPct val="90000"/>
              </a:lnSpc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600" spc="-220" dirty="0">
                <a:latin typeface="Microsoft Sans Serif"/>
                <a:cs typeface="Microsoft Sans Serif"/>
              </a:rPr>
              <a:t>Resolution </a:t>
            </a:r>
            <a:r>
              <a:rPr sz="2600" spc="-160" dirty="0">
                <a:latin typeface="Microsoft Sans Serif"/>
                <a:cs typeface="Microsoft Sans Serif"/>
              </a:rPr>
              <a:t>(the </a:t>
            </a:r>
            <a:r>
              <a:rPr sz="2600" spc="-75" dirty="0">
                <a:latin typeface="Microsoft Sans Serif"/>
                <a:cs typeface="Microsoft Sans Serif"/>
              </a:rPr>
              <a:t>degree </a:t>
            </a:r>
            <a:r>
              <a:rPr sz="2600" dirty="0">
                <a:latin typeface="Microsoft Sans Serif"/>
                <a:cs typeface="Microsoft Sans Serif"/>
              </a:rPr>
              <a:t>of </a:t>
            </a:r>
            <a:r>
              <a:rPr sz="2600" spc="-125" dirty="0">
                <a:latin typeface="Microsoft Sans Serif"/>
                <a:cs typeface="Microsoft Sans Serif"/>
              </a:rPr>
              <a:t>discernible </a:t>
            </a:r>
            <a:r>
              <a:rPr sz="2600" spc="-55" dirty="0">
                <a:latin typeface="Microsoft Sans Serif"/>
                <a:cs typeface="Microsoft Sans Serif"/>
              </a:rPr>
              <a:t>detail) </a:t>
            </a:r>
            <a:r>
              <a:rPr sz="2600" dirty="0">
                <a:latin typeface="Microsoft Sans Serif"/>
                <a:cs typeface="Microsoft Sans Serif"/>
              </a:rPr>
              <a:t>of </a:t>
            </a:r>
            <a:r>
              <a:rPr sz="2600" spc="-160" dirty="0">
                <a:latin typeface="Microsoft Sans Serif"/>
                <a:cs typeface="Microsoft Sans Serif"/>
              </a:rPr>
              <a:t>an 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g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250" dirty="0">
                <a:latin typeface="Microsoft Sans Serif"/>
                <a:cs typeface="Microsoft Sans Serif"/>
              </a:rPr>
              <a:t>nds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samp</a:t>
            </a:r>
            <a:r>
              <a:rPr sz="2600" spc="-75" dirty="0">
                <a:latin typeface="Microsoft Sans Serif"/>
                <a:cs typeface="Microsoft Sans Serif"/>
              </a:rPr>
              <a:t>l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45" dirty="0">
                <a:latin typeface="Microsoft Sans Serif"/>
                <a:cs typeface="Microsoft Sans Serif"/>
              </a:rPr>
              <a:t>numb</a:t>
            </a:r>
            <a:r>
              <a:rPr sz="2600" spc="-21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r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g</a:t>
            </a:r>
            <a:r>
              <a:rPr sz="2600" spc="-40" dirty="0">
                <a:latin typeface="Microsoft Sans Serif"/>
                <a:cs typeface="Microsoft Sans Serif"/>
              </a:rPr>
              <a:t>r</a:t>
            </a:r>
            <a:r>
              <a:rPr sz="2600" spc="-55" dirty="0">
                <a:latin typeface="Microsoft Sans Serif"/>
                <a:cs typeface="Microsoft Sans Serif"/>
              </a:rPr>
              <a:t>a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l</a:t>
            </a:r>
            <a:r>
              <a:rPr sz="2600" spc="-114" dirty="0">
                <a:latin typeface="Microsoft Sans Serif"/>
                <a:cs typeface="Microsoft Sans Serif"/>
              </a:rPr>
              <a:t>e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70" dirty="0">
                <a:latin typeface="Microsoft Sans Serif"/>
                <a:cs typeface="Microsoft Sans Serif"/>
              </a:rPr>
              <a:t>el  </a:t>
            </a:r>
            <a:r>
              <a:rPr sz="2600" spc="-220" dirty="0">
                <a:latin typeface="Microsoft Sans Serif"/>
                <a:cs typeface="Microsoft Sans Serif"/>
              </a:rPr>
              <a:t>number.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indent="-274320" algn="just">
              <a:lnSpc>
                <a:spcPts val="2810"/>
              </a:lnSpc>
              <a:spcBef>
                <a:spcPts val="640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600" spc="-125" dirty="0">
                <a:latin typeface="Microsoft Sans Serif"/>
                <a:cs typeface="Microsoft Sans Serif"/>
              </a:rPr>
              <a:t>i.e. </a:t>
            </a:r>
            <a:r>
              <a:rPr sz="2600" spc="-160" dirty="0">
                <a:latin typeface="Microsoft Sans Serif"/>
                <a:cs typeface="Microsoft Sans Serif"/>
              </a:rPr>
              <a:t>the </a:t>
            </a:r>
            <a:r>
              <a:rPr sz="2600" spc="-180" dirty="0">
                <a:latin typeface="Microsoft Sans Serif"/>
                <a:cs typeface="Microsoft Sans Serif"/>
              </a:rPr>
              <a:t>more </a:t>
            </a:r>
            <a:r>
              <a:rPr sz="2600" spc="-210" dirty="0">
                <a:latin typeface="Microsoft Sans Serif"/>
                <a:cs typeface="Microsoft Sans Serif"/>
              </a:rPr>
              <a:t>these </a:t>
            </a:r>
            <a:r>
              <a:rPr sz="2600" spc="-125" dirty="0">
                <a:latin typeface="Microsoft Sans Serif"/>
                <a:cs typeface="Microsoft Sans Serif"/>
              </a:rPr>
              <a:t>parameters </a:t>
            </a:r>
            <a:r>
              <a:rPr sz="2600" spc="-55" dirty="0">
                <a:latin typeface="Microsoft Sans Serif"/>
                <a:cs typeface="Microsoft Sans Serif"/>
              </a:rPr>
              <a:t>are </a:t>
            </a:r>
            <a:r>
              <a:rPr sz="2600" spc="-155" dirty="0">
                <a:latin typeface="Microsoft Sans Serif"/>
                <a:cs typeface="Microsoft Sans Serif"/>
              </a:rPr>
              <a:t>increased, </a:t>
            </a:r>
            <a:r>
              <a:rPr sz="2600" spc="-160" dirty="0">
                <a:latin typeface="Microsoft Sans Serif"/>
                <a:cs typeface="Microsoft Sans Serif"/>
              </a:rPr>
              <a:t>the </a:t>
            </a:r>
            <a:r>
              <a:rPr sz="2600" spc="-175" dirty="0">
                <a:latin typeface="Microsoft Sans Serif"/>
                <a:cs typeface="Microsoft Sans Serif"/>
              </a:rPr>
              <a:t>closer </a:t>
            </a:r>
            <a:r>
              <a:rPr sz="2600" spc="-17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digitized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array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approximates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original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image.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Microsoft Sans Serif"/>
              <a:cs typeface="Microsoft Sans Serif"/>
            </a:endParaRPr>
          </a:p>
          <a:p>
            <a:pPr marL="652780" marR="709930" indent="-274320" algn="just">
              <a:lnSpc>
                <a:spcPts val="2810"/>
              </a:lnSpc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 </a:t>
            </a:r>
            <a:r>
              <a:rPr sz="2600" b="1" spc="-275" dirty="0">
                <a:solidFill>
                  <a:srgbClr val="C00000"/>
                </a:solidFill>
                <a:latin typeface="Arial"/>
                <a:cs typeface="Arial"/>
              </a:rPr>
              <a:t>But: </a:t>
            </a:r>
            <a:r>
              <a:rPr sz="2600" b="1" spc="-195" dirty="0">
                <a:solidFill>
                  <a:srgbClr val="C00000"/>
                </a:solidFill>
                <a:latin typeface="Arial"/>
                <a:cs typeface="Arial"/>
              </a:rPr>
              <a:t>storage </a:t>
            </a:r>
            <a:r>
              <a:rPr sz="2600" b="1" spc="-229" dirty="0">
                <a:solidFill>
                  <a:srgbClr val="C00000"/>
                </a:solidFill>
                <a:latin typeface="Arial"/>
                <a:cs typeface="Arial"/>
              </a:rPr>
              <a:t>&amp; </a:t>
            </a:r>
            <a:r>
              <a:rPr sz="2600" b="1" spc="-235" dirty="0">
                <a:solidFill>
                  <a:srgbClr val="C00000"/>
                </a:solidFill>
                <a:latin typeface="Arial"/>
                <a:cs typeface="Arial"/>
              </a:rPr>
              <a:t>processing 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requirements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increase 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125" dirty="0">
                <a:solidFill>
                  <a:srgbClr val="C00000"/>
                </a:solidFill>
                <a:latin typeface="Arial"/>
                <a:cs typeface="Arial"/>
              </a:rPr>
              <a:t>api</a:t>
            </a:r>
            <a:r>
              <a:rPr sz="2600" b="1" spc="-17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ly</a:t>
            </a:r>
            <a:r>
              <a:rPr sz="26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25" dirty="0">
                <a:solidFill>
                  <a:srgbClr val="C00000"/>
                </a:solidFill>
                <a:latin typeface="Arial"/>
                <a:cs typeface="Arial"/>
              </a:rPr>
              <a:t>func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00" b="1" spc="-18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600" b="1" spc="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N,</a:t>
            </a:r>
            <a:r>
              <a:rPr sz="26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C00000"/>
                </a:solidFill>
                <a:latin typeface="Arial"/>
                <a:cs typeface="Arial"/>
              </a:rPr>
              <a:t>M,</a:t>
            </a:r>
            <a:r>
              <a:rPr sz="26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44170"/>
            <a:ext cx="4074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745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70685"/>
            <a:ext cx="7659370" cy="45427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2740" marR="5080" indent="-320675">
              <a:lnSpc>
                <a:spcPts val="3030"/>
              </a:lnSpc>
              <a:spcBef>
                <a:spcPts val="4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70" dirty="0">
                <a:solidFill>
                  <a:srgbClr val="C00000"/>
                </a:solidFill>
                <a:latin typeface="Arial"/>
                <a:cs typeface="Arial"/>
              </a:rPr>
              <a:t>Spatial</a:t>
            </a:r>
            <a:r>
              <a:rPr sz="2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Resolution</a:t>
            </a:r>
            <a:r>
              <a:rPr sz="2800" spc="-220" dirty="0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  <a:r>
              <a:rPr sz="2800" spc="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Spatial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resolution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smallest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detectable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detail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image.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ts val="2845"/>
              </a:lnSpc>
              <a:spcBef>
                <a:spcPts val="3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90" dirty="0">
                <a:latin typeface="Microsoft Sans Serif"/>
                <a:cs typeface="Microsoft Sans Serif"/>
              </a:rPr>
              <a:t>Dots/pixels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unit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distance</a:t>
            </a:r>
            <a:endParaRPr sz="2400">
              <a:latin typeface="Microsoft Sans Serif"/>
              <a:cs typeface="Microsoft Sans Serif"/>
            </a:endParaRPr>
          </a:p>
          <a:p>
            <a:pPr marL="927100" lvl="2" indent="-229235">
              <a:lnSpc>
                <a:spcPts val="2845"/>
              </a:lnSpc>
              <a:buClr>
                <a:srgbClr val="C00000"/>
              </a:buClr>
              <a:buFont typeface="Arial MT"/>
              <a:buChar char="•"/>
              <a:tabLst>
                <a:tab pos="927735" algn="l"/>
              </a:tabLst>
            </a:pPr>
            <a:r>
              <a:rPr sz="2400" spc="-75" dirty="0">
                <a:latin typeface="Microsoft Sans Serif"/>
                <a:cs typeface="Microsoft Sans Serif"/>
              </a:rPr>
              <a:t>d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210" dirty="0">
                <a:latin typeface="Microsoft Sans Serif"/>
                <a:cs typeface="Microsoft Sans Serif"/>
              </a:rPr>
              <a:t>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in</a:t>
            </a:r>
            <a:r>
              <a:rPr sz="2400" spc="-135" dirty="0">
                <a:latin typeface="Microsoft Sans Serif"/>
                <a:cs typeface="Microsoft Sans Serif"/>
              </a:rPr>
              <a:t>c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495" dirty="0">
                <a:latin typeface="Microsoft Sans Serif"/>
                <a:cs typeface="Microsoft Sans Serif"/>
              </a:rPr>
              <a:t>–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dpi</a:t>
            </a:r>
            <a:endParaRPr sz="2400">
              <a:latin typeface="Microsoft Sans Serif"/>
              <a:cs typeface="Microsoft Sans Serif"/>
            </a:endParaRPr>
          </a:p>
          <a:p>
            <a:pPr marL="332740" marR="60325" indent="-320675">
              <a:lnSpc>
                <a:spcPts val="3020"/>
              </a:lnSpc>
              <a:spcBef>
                <a:spcPts val="68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  <a:tab pos="2054860" algn="l"/>
              </a:tabLst>
            </a:pPr>
            <a:r>
              <a:rPr sz="2800" b="1" spc="-31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ay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9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800" b="1" spc="-135" dirty="0">
                <a:solidFill>
                  <a:srgbClr val="C00000"/>
                </a:solidFill>
                <a:latin typeface="Arial"/>
                <a:cs typeface="Arial"/>
              </a:rPr>
              <a:t>el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800" b="1" spc="-85" dirty="0">
                <a:solidFill>
                  <a:srgbClr val="C00000"/>
                </a:solidFill>
                <a:latin typeface="Arial"/>
                <a:cs typeface="Arial"/>
              </a:rPr>
              <a:t>(I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26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80" dirty="0">
                <a:solidFill>
                  <a:srgbClr val="C00000"/>
                </a:solidFill>
                <a:latin typeface="Arial"/>
                <a:cs typeface="Arial"/>
              </a:rPr>
              <a:t>nsit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) </a:t>
            </a:r>
            <a:r>
              <a:rPr sz="2800" b="1" spc="-48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210" dirty="0">
                <a:solidFill>
                  <a:srgbClr val="C00000"/>
                </a:solidFill>
                <a:latin typeface="Arial"/>
                <a:cs typeface="Arial"/>
              </a:rPr>
              <a:t>esol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on: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G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75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y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-114" dirty="0">
                <a:latin typeface="Microsoft Sans Serif"/>
                <a:cs typeface="Microsoft Sans Serif"/>
              </a:rPr>
              <a:t>le</a:t>
            </a:r>
            <a:r>
              <a:rPr sz="2800" spc="-204" dirty="0">
                <a:latin typeface="Microsoft Sans Serif"/>
                <a:cs typeface="Microsoft Sans Serif"/>
              </a:rPr>
              <a:t>v</a:t>
            </a:r>
            <a:r>
              <a:rPr sz="2800" spc="-80" dirty="0">
                <a:latin typeface="Microsoft Sans Serif"/>
                <a:cs typeface="Microsoft Sans Serif"/>
              </a:rPr>
              <a:t>el  </a:t>
            </a:r>
            <a:r>
              <a:rPr sz="2800" spc="-170" dirty="0">
                <a:latin typeface="Microsoft Sans Serif"/>
                <a:cs typeface="Microsoft Sans Serif"/>
              </a:rPr>
              <a:t>resolution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similarly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refers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smallest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detectable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change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gray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level.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har char=""/>
            </a:pPr>
            <a:endParaRPr sz="3800">
              <a:latin typeface="Microsoft Sans Serif"/>
              <a:cs typeface="Microsoft Sans Serif"/>
            </a:endParaRPr>
          </a:p>
          <a:p>
            <a:pPr marL="332740" marR="13970" indent="-320675">
              <a:lnSpc>
                <a:spcPts val="2880"/>
              </a:lnSpc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b="1" spc="-29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305" dirty="0">
                <a:solidFill>
                  <a:srgbClr val="6F2F9F"/>
                </a:solidFill>
                <a:latin typeface="Arial"/>
                <a:cs typeface="Arial"/>
              </a:rPr>
              <a:t>mo</a:t>
            </a:r>
            <a:r>
              <a:rPr sz="3000" b="1" spc="-11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3000" b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20" dirty="0">
                <a:solidFill>
                  <a:srgbClr val="6F2F9F"/>
                </a:solidFill>
                <a:latin typeface="Arial"/>
                <a:cs typeface="Arial"/>
              </a:rPr>
              <a:t>sampl</a:t>
            </a:r>
            <a:r>
              <a:rPr sz="3000" b="1" spc="-204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3000" b="1" spc="-39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3000" b="1" spc="-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50" dirty="0">
                <a:solidFill>
                  <a:srgbClr val="6F2F9F"/>
                </a:solidFill>
                <a:latin typeface="Arial"/>
                <a:cs typeface="Arial"/>
              </a:rPr>
              <a:t>in</a:t>
            </a:r>
            <a:r>
              <a:rPr sz="30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8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30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35" dirty="0">
                <a:solidFill>
                  <a:srgbClr val="6F2F9F"/>
                </a:solidFill>
                <a:latin typeface="Arial"/>
                <a:cs typeface="Arial"/>
              </a:rPr>
              <a:t>fixed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3000" b="1" spc="-175" dirty="0">
                <a:solidFill>
                  <a:srgbClr val="6F2F9F"/>
                </a:solidFill>
                <a:latin typeface="Arial"/>
                <a:cs typeface="Arial"/>
              </a:rPr>
              <a:t>ange,</a:t>
            </a:r>
            <a:r>
              <a:rPr sz="30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85" dirty="0">
                <a:solidFill>
                  <a:srgbClr val="6F2F9F"/>
                </a:solidFill>
                <a:latin typeface="Arial"/>
                <a:cs typeface="Arial"/>
              </a:rPr>
              <a:t>higher 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18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3000" b="1" spc="-280" dirty="0">
                <a:solidFill>
                  <a:srgbClr val="6F2F9F"/>
                </a:solidFill>
                <a:latin typeface="Arial"/>
                <a:cs typeface="Arial"/>
              </a:rPr>
              <a:t>es</a:t>
            </a:r>
            <a:r>
              <a:rPr sz="3000" b="1" spc="-30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3000" b="1" spc="-175" dirty="0">
                <a:solidFill>
                  <a:srgbClr val="6F2F9F"/>
                </a:solidFill>
                <a:latin typeface="Arial"/>
                <a:cs typeface="Arial"/>
              </a:rPr>
              <a:t>lution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3375" algn="l"/>
              </a:tabLst>
            </a:pPr>
            <a:r>
              <a:rPr sz="3000" b="1" spc="-29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40" dirty="0">
                <a:solidFill>
                  <a:srgbClr val="6F2F9F"/>
                </a:solidFill>
                <a:latin typeface="Arial"/>
                <a:cs typeface="Arial"/>
              </a:rPr>
              <a:t>more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0" dirty="0">
                <a:solidFill>
                  <a:srgbClr val="6F2F9F"/>
                </a:solidFill>
                <a:latin typeface="Arial"/>
                <a:cs typeface="Arial"/>
              </a:rPr>
              <a:t>bits,</a:t>
            </a:r>
            <a:r>
              <a:rPr sz="30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0" dirty="0">
                <a:solidFill>
                  <a:srgbClr val="6F2F9F"/>
                </a:solidFill>
                <a:latin typeface="Arial"/>
                <a:cs typeface="Arial"/>
              </a:rPr>
              <a:t>higher</a:t>
            </a:r>
            <a:r>
              <a:rPr sz="30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30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3000" b="1" spc="-215" dirty="0">
                <a:solidFill>
                  <a:srgbClr val="6F2F9F"/>
                </a:solidFill>
                <a:latin typeface="Arial"/>
                <a:cs typeface="Arial"/>
              </a:rPr>
              <a:t>resolution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215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65" dirty="0"/>
              <a:t>Sp</a:t>
            </a:r>
            <a:r>
              <a:rPr sz="4400" spc="-310" dirty="0"/>
              <a:t>a</a:t>
            </a:r>
            <a:r>
              <a:rPr sz="4400" spc="-155" dirty="0"/>
              <a:t>tial</a:t>
            </a:r>
            <a:r>
              <a:rPr sz="4400" spc="-70" dirty="0"/>
              <a:t> </a:t>
            </a:r>
            <a:r>
              <a:rPr sz="4400" spc="-740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6042152"/>
            <a:ext cx="7815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1800" b="1" spc="-65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1024*1024,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8-bit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image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subsampled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down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size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32*32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pixels.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number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of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allowable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gray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levels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was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kept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at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521" y="1710259"/>
            <a:ext cx="7356606" cy="421505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5813552"/>
            <a:ext cx="8804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800" b="1" spc="-45" dirty="0">
                <a:latin typeface="Arial"/>
                <a:cs typeface="Arial"/>
              </a:rPr>
              <a:t>(a)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1024*1024,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8-bit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image.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(b)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512*512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image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resampled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into</a:t>
            </a:r>
            <a:r>
              <a:rPr sz="1800" b="1" spc="-40" dirty="0">
                <a:latin typeface="Arial"/>
                <a:cs typeface="Arial"/>
              </a:rPr>
              <a:t> 1024*1024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5" dirty="0">
                <a:latin typeface="Arial"/>
                <a:cs typeface="Arial"/>
              </a:rPr>
              <a:t>pixels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by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row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column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duplication.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(c)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through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(f)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256*256,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128*128,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64*64,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32*32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images 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spc="-150" dirty="0">
                <a:latin typeface="Arial"/>
                <a:cs typeface="Arial"/>
              </a:rPr>
              <a:t>esamp</a:t>
            </a:r>
            <a:r>
              <a:rPr sz="1800" b="1" spc="-110" dirty="0">
                <a:latin typeface="Arial"/>
                <a:cs typeface="Arial"/>
              </a:rPr>
              <a:t>led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into</a:t>
            </a:r>
            <a:r>
              <a:rPr sz="1800" b="1" spc="-50" dirty="0">
                <a:latin typeface="Arial"/>
                <a:cs typeface="Arial"/>
              </a:rPr>
              <a:t> 1</a:t>
            </a:r>
            <a:r>
              <a:rPr sz="1800" b="1" spc="-45" dirty="0">
                <a:latin typeface="Arial"/>
                <a:cs typeface="Arial"/>
              </a:rPr>
              <a:t>0</a:t>
            </a:r>
            <a:r>
              <a:rPr sz="1800" b="1" spc="-20" dirty="0">
                <a:latin typeface="Arial"/>
                <a:cs typeface="Arial"/>
              </a:rPr>
              <a:t>24*</a:t>
            </a:r>
            <a:r>
              <a:rPr sz="1800" b="1" spc="-35" dirty="0">
                <a:latin typeface="Arial"/>
                <a:cs typeface="Arial"/>
              </a:rPr>
              <a:t>1</a:t>
            </a:r>
            <a:r>
              <a:rPr sz="1800" b="1" spc="-60" dirty="0">
                <a:latin typeface="Arial"/>
                <a:cs typeface="Arial"/>
              </a:rPr>
              <a:t>02</a:t>
            </a:r>
            <a:r>
              <a:rPr sz="1800" b="1" spc="-50" dirty="0">
                <a:latin typeface="Arial"/>
                <a:cs typeface="Arial"/>
              </a:rPr>
              <a:t>4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pi</a:t>
            </a:r>
            <a:r>
              <a:rPr sz="1800" b="1" spc="-85" dirty="0">
                <a:latin typeface="Arial"/>
                <a:cs typeface="Arial"/>
              </a:rPr>
              <a:t>x</a:t>
            </a:r>
            <a:r>
              <a:rPr sz="1800" b="1" spc="-125" dirty="0">
                <a:latin typeface="Arial"/>
                <a:cs typeface="Arial"/>
              </a:rPr>
              <a:t>el</a:t>
            </a:r>
            <a:r>
              <a:rPr sz="1800" b="1" spc="-200" dirty="0">
                <a:latin typeface="Arial"/>
                <a:cs typeface="Arial"/>
              </a:rPr>
              <a:t>s</a:t>
            </a:r>
            <a:r>
              <a:rPr sz="1800" b="1" spc="-3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45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70" dirty="0"/>
              <a:t>Chec</a:t>
            </a:r>
            <a:r>
              <a:rPr sz="4400" spc="-420" dirty="0"/>
              <a:t>k</a:t>
            </a:r>
            <a:r>
              <a:rPr sz="4400" spc="-330" dirty="0"/>
              <a:t>erb</a:t>
            </a:r>
            <a:r>
              <a:rPr sz="4400" spc="-385" dirty="0"/>
              <a:t>o</a:t>
            </a:r>
            <a:r>
              <a:rPr sz="4400" spc="-270" dirty="0"/>
              <a:t>ard</a:t>
            </a:r>
            <a:r>
              <a:rPr sz="4400" spc="-50" dirty="0"/>
              <a:t> </a:t>
            </a:r>
            <a:r>
              <a:rPr sz="4400" spc="-610" dirty="0"/>
              <a:t>E</a:t>
            </a:r>
            <a:r>
              <a:rPr sz="4400" spc="-180" dirty="0"/>
              <a:t>f</a:t>
            </a:r>
            <a:r>
              <a:rPr sz="4400" spc="-45" dirty="0"/>
              <a:t>f</a:t>
            </a:r>
            <a:r>
              <a:rPr sz="4400" spc="-445" dirty="0"/>
              <a:t>ect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995"/>
            <a:ext cx="79349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90" dirty="0">
                <a:latin typeface="Microsoft Sans Serif"/>
                <a:cs typeface="Microsoft Sans Serif"/>
              </a:rPr>
              <a:t>When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</a:t>
            </a:r>
            <a:r>
              <a:rPr sz="3200" spc="-34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p</a:t>
            </a:r>
            <a:r>
              <a:rPr sz="3200" spc="-15" dirty="0">
                <a:latin typeface="Microsoft Sans Serif"/>
                <a:cs typeface="Microsoft Sans Serif"/>
              </a:rPr>
              <a:t>i</a:t>
            </a:r>
            <a:r>
              <a:rPr sz="3200" spc="-70" dirty="0">
                <a:latin typeface="Microsoft Sans Serif"/>
                <a:cs typeface="Microsoft Sans Serif"/>
              </a:rPr>
              <a:t>x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1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reduc</a:t>
            </a:r>
            <a:r>
              <a:rPr sz="3200" spc="-200" dirty="0">
                <a:latin typeface="Microsoft Sans Serif"/>
                <a:cs typeface="Microsoft Sans Serif"/>
              </a:rPr>
              <a:t>e</a:t>
            </a:r>
            <a:r>
              <a:rPr sz="3200" spc="-10" dirty="0">
                <a:latin typeface="Microsoft Sans Serif"/>
                <a:cs typeface="Microsoft Sans Serif"/>
              </a:rPr>
              <a:t>d  </a:t>
            </a:r>
            <a:r>
              <a:rPr sz="3200" spc="-265" dirty="0">
                <a:latin typeface="Microsoft Sans Serif"/>
                <a:cs typeface="Microsoft Sans Serif"/>
              </a:rPr>
              <a:t>k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-175" dirty="0">
                <a:latin typeface="Microsoft Sans Serif"/>
                <a:cs typeface="Microsoft Sans Serif"/>
              </a:rPr>
              <a:t>e</a:t>
            </a:r>
            <a:r>
              <a:rPr sz="3200" spc="-110" dirty="0">
                <a:latin typeface="Microsoft Sans Serif"/>
                <a:cs typeface="Microsoft Sans Serif"/>
              </a:rPr>
              <a:t>ping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</a:t>
            </a:r>
            <a:r>
              <a:rPr sz="3200" spc="-34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1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</a:t>
            </a:r>
            <a:r>
              <a:rPr sz="3200" spc="-45" dirty="0">
                <a:latin typeface="Microsoft Sans Serif"/>
                <a:cs typeface="Microsoft Sans Serif"/>
              </a:rPr>
              <a:t>r</a:t>
            </a:r>
            <a:r>
              <a:rPr sz="3200" spc="-80" dirty="0">
                <a:latin typeface="Microsoft Sans Serif"/>
                <a:cs typeface="Microsoft Sans Serif"/>
              </a:rPr>
              <a:t>a</a:t>
            </a:r>
            <a:r>
              <a:rPr sz="3200" dirty="0">
                <a:latin typeface="Microsoft Sans Serif"/>
                <a:cs typeface="Microsoft Sans Serif"/>
              </a:rPr>
              <a:t>y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l</a:t>
            </a:r>
            <a:r>
              <a:rPr sz="3200" spc="-145" dirty="0">
                <a:latin typeface="Microsoft Sans Serif"/>
                <a:cs typeface="Microsoft Sans Serif"/>
              </a:rPr>
              <a:t>e</a:t>
            </a:r>
            <a:r>
              <a:rPr sz="3200" spc="-265" dirty="0">
                <a:latin typeface="Microsoft Sans Serif"/>
                <a:cs typeface="Microsoft Sans Serif"/>
              </a:rPr>
              <a:t>v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20" dirty="0">
                <a:latin typeface="Microsoft Sans Serif"/>
                <a:cs typeface="Microsoft Sans Serif"/>
              </a:rPr>
              <a:t>e  </a:t>
            </a:r>
            <a:r>
              <a:rPr sz="3200" spc="-235" dirty="0">
                <a:latin typeface="Microsoft Sans Serif"/>
                <a:cs typeface="Microsoft Sans Serif"/>
              </a:rPr>
              <a:t>constant,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fine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checkerboard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patterns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are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found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at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edges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image.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75" dirty="0">
                <a:latin typeface="Microsoft Sans Serif"/>
                <a:cs typeface="Microsoft Sans Serif"/>
              </a:rPr>
              <a:t>This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effect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is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called </a:t>
            </a:r>
            <a:r>
              <a:rPr sz="3200" spc="-1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3200" spc="-320" dirty="0">
                <a:solidFill>
                  <a:srgbClr val="C00000"/>
                </a:solidFill>
                <a:latin typeface="Microsoft Sans Serif"/>
                <a:cs typeface="Microsoft Sans Serif"/>
              </a:rPr>
              <a:t>he</a:t>
            </a:r>
            <a:r>
              <a:rPr sz="3200" spc="-225" dirty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3200" spc="-265" dirty="0">
                <a:solidFill>
                  <a:srgbClr val="C00000"/>
                </a:solidFill>
                <a:latin typeface="Microsoft Sans Serif"/>
                <a:cs typeface="Microsoft Sans Serif"/>
              </a:rPr>
              <a:t>k</a:t>
            </a:r>
            <a:r>
              <a:rPr sz="32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er</a:t>
            </a:r>
            <a:r>
              <a:rPr sz="32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Microsoft Sans Serif"/>
                <a:cs typeface="Microsoft Sans Serif"/>
              </a:rPr>
              <a:t>board</a:t>
            </a:r>
            <a:r>
              <a:rPr sz="32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C00000"/>
                </a:solidFill>
                <a:latin typeface="Microsoft Sans Serif"/>
                <a:cs typeface="Microsoft Sans Serif"/>
              </a:rPr>
              <a:t>eff</a:t>
            </a:r>
            <a:r>
              <a:rPr sz="32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e</a:t>
            </a:r>
            <a:r>
              <a:rPr sz="3200" spc="-250" dirty="0">
                <a:solidFill>
                  <a:srgbClr val="C00000"/>
                </a:solidFill>
                <a:latin typeface="Microsoft Sans Serif"/>
                <a:cs typeface="Microsoft Sans Serif"/>
              </a:rPr>
              <a:t>c</a:t>
            </a:r>
            <a:r>
              <a:rPr sz="3200" spc="-130" dirty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0202" y="1623186"/>
            <a:ext cx="145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latin typeface="Microsoft Sans Serif"/>
                <a:cs typeface="Microsoft Sans Serif"/>
              </a:rPr>
              <a:t>Quantization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9386" y="3532708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8-bit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372" y="2075874"/>
            <a:ext cx="1505297" cy="1414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317" y="2075874"/>
            <a:ext cx="1504647" cy="14143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0661" y="2075874"/>
            <a:ext cx="1505397" cy="14143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2006" y="2075874"/>
            <a:ext cx="1505297" cy="14143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3372" y="4446242"/>
            <a:ext cx="1505297" cy="14090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317" y="4446242"/>
            <a:ext cx="1504647" cy="14090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70661" y="4446242"/>
            <a:ext cx="1505397" cy="14090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52006" y="4446242"/>
            <a:ext cx="1505297" cy="14090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6390" y="3547364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7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3821" y="3532708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6-bit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2876" y="3526916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5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9386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4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7467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3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3921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2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7702" y="5819647"/>
            <a:ext cx="414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sz="16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Microsoft Sans Serif"/>
                <a:cs typeface="Microsoft Sans Serif"/>
              </a:rPr>
              <a:t>b</a:t>
            </a:r>
            <a:r>
              <a:rPr sz="16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it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88340" y="229870"/>
            <a:ext cx="76523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4150" algn="l"/>
              </a:tabLst>
            </a:pPr>
            <a:r>
              <a:rPr sz="4400" spc="-484" dirty="0"/>
              <a:t>G</a:t>
            </a:r>
            <a:r>
              <a:rPr sz="4400" spc="-204" dirty="0"/>
              <a:t>r</a:t>
            </a:r>
            <a:r>
              <a:rPr sz="4400" spc="-120" dirty="0"/>
              <a:t>ay</a:t>
            </a:r>
            <a:r>
              <a:rPr sz="4400" spc="-50" dirty="0"/>
              <a:t> </a:t>
            </a:r>
            <a:r>
              <a:rPr sz="4400" spc="-140" dirty="0"/>
              <a:t>l</a:t>
            </a:r>
            <a:r>
              <a:rPr sz="4400" spc="-365" dirty="0"/>
              <a:t>e</a:t>
            </a:r>
            <a:r>
              <a:rPr sz="4400" spc="-155" dirty="0"/>
              <a:t>v</a:t>
            </a:r>
            <a:r>
              <a:rPr sz="4400" spc="-210" dirty="0"/>
              <a:t>el</a:t>
            </a:r>
            <a:r>
              <a:rPr sz="4400" dirty="0"/>
              <a:t>	</a:t>
            </a:r>
            <a:r>
              <a:rPr sz="4400" spc="-245" dirty="0"/>
              <a:t>(Intensity)</a:t>
            </a:r>
            <a:r>
              <a:rPr sz="4400" spc="-85" dirty="0"/>
              <a:t> </a:t>
            </a:r>
            <a:r>
              <a:rPr sz="4400" spc="-740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54" dirty="0"/>
              <a:t>lution</a:t>
            </a:r>
            <a:endParaRPr sz="4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684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1390" algn="l"/>
              </a:tabLst>
            </a:pPr>
            <a:r>
              <a:rPr sz="3600" spc="-400" dirty="0"/>
              <a:t>G</a:t>
            </a:r>
            <a:r>
              <a:rPr sz="3600" spc="-170" dirty="0"/>
              <a:t>r</a:t>
            </a:r>
            <a:r>
              <a:rPr sz="3600" spc="-100" dirty="0"/>
              <a:t>ay</a:t>
            </a:r>
            <a:r>
              <a:rPr sz="3600" spc="-45" dirty="0"/>
              <a:t> </a:t>
            </a:r>
            <a:r>
              <a:rPr sz="3600" spc="-114" dirty="0"/>
              <a:t>l</a:t>
            </a:r>
            <a:r>
              <a:rPr sz="3600" spc="-285" dirty="0"/>
              <a:t>e</a:t>
            </a:r>
            <a:r>
              <a:rPr sz="3600" spc="-135" dirty="0"/>
              <a:t>v</a:t>
            </a:r>
            <a:r>
              <a:rPr sz="3600" spc="-175" dirty="0"/>
              <a:t>el</a:t>
            </a:r>
            <a:r>
              <a:rPr sz="3600" dirty="0"/>
              <a:t>	</a:t>
            </a:r>
            <a:r>
              <a:rPr sz="3600" spc="-204" dirty="0"/>
              <a:t>(Intensity)</a:t>
            </a:r>
            <a:r>
              <a:rPr sz="3600" spc="-15" dirty="0"/>
              <a:t> </a:t>
            </a:r>
            <a:r>
              <a:rPr sz="3600" spc="-610" dirty="0"/>
              <a:t>R</a:t>
            </a:r>
            <a:r>
              <a:rPr sz="3600" spc="-254" dirty="0"/>
              <a:t>esolution</a:t>
            </a:r>
            <a:r>
              <a:rPr sz="3600" spc="-20" dirty="0"/>
              <a:t> </a:t>
            </a:r>
            <a:r>
              <a:rPr sz="3600" dirty="0"/>
              <a:t>…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511" y="1600200"/>
            <a:ext cx="5257051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2753690"/>
            <a:ext cx="182181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Microsoft Sans Serif"/>
                <a:cs typeface="Microsoft Sans Serif"/>
              </a:rPr>
              <a:t>Varying </a:t>
            </a:r>
            <a:r>
              <a:rPr sz="3200" spc="-1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80" dirty="0">
                <a:latin typeface="Microsoft Sans Serif"/>
                <a:cs typeface="Microsoft Sans Serif"/>
              </a:rPr>
              <a:t>n</a:t>
            </a:r>
            <a:r>
              <a:rPr sz="3200" spc="-375" dirty="0">
                <a:latin typeface="Microsoft Sans Serif"/>
                <a:cs typeface="Microsoft Sans Serif"/>
              </a:rPr>
              <a:t>u</a:t>
            </a:r>
            <a:r>
              <a:rPr sz="3200" spc="-150" dirty="0">
                <a:latin typeface="Microsoft Sans Serif"/>
                <a:cs typeface="Microsoft Sans Serif"/>
              </a:rPr>
              <a:t>mber 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2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gray </a:t>
            </a:r>
            <a:r>
              <a:rPr sz="3200" spc="-3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levels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361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0" dirty="0"/>
              <a:t>sor</a:t>
            </a:r>
            <a:r>
              <a:rPr sz="4400" spc="-470" dirty="0"/>
              <a:t>s</a:t>
            </a:r>
            <a:r>
              <a:rPr sz="4400" spc="-325" dirty="0"/>
              <a:t>:</a:t>
            </a:r>
            <a:r>
              <a:rPr sz="4400" spc="-90" dirty="0"/>
              <a:t> </a:t>
            </a:r>
            <a:r>
              <a:rPr sz="3600" spc="-280" dirty="0">
                <a:solidFill>
                  <a:srgbClr val="C00000"/>
                </a:solidFill>
              </a:rPr>
              <a:t>Singl</a:t>
            </a:r>
            <a:r>
              <a:rPr sz="3600" spc="-315" dirty="0">
                <a:solidFill>
                  <a:srgbClr val="C00000"/>
                </a:solidFill>
              </a:rPr>
              <a:t>e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35" dirty="0">
                <a:solidFill>
                  <a:srgbClr val="C00000"/>
                </a:solidFill>
              </a:rPr>
              <a:t>S</a:t>
            </a:r>
            <a:r>
              <a:rPr sz="3600" spc="-430" dirty="0">
                <a:solidFill>
                  <a:srgbClr val="C00000"/>
                </a:solidFill>
              </a:rPr>
              <a:t>e</a:t>
            </a:r>
            <a:r>
              <a:rPr sz="3600" spc="-360" dirty="0">
                <a:solidFill>
                  <a:srgbClr val="C00000"/>
                </a:solidFill>
              </a:rPr>
              <a:t>nsors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91387" y="1501851"/>
            <a:ext cx="7686675" cy="13811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b="1" spc="-140" dirty="0">
                <a:solidFill>
                  <a:srgbClr val="005EA3"/>
                </a:solidFill>
                <a:latin typeface="Arial"/>
                <a:cs typeface="Arial"/>
              </a:rPr>
              <a:t>Im</a:t>
            </a:r>
            <a:r>
              <a:rPr sz="2800" b="1" spc="-70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800" b="1" spc="-225" dirty="0">
                <a:solidFill>
                  <a:srgbClr val="005EA3"/>
                </a:solidFill>
                <a:latin typeface="Arial"/>
                <a:cs typeface="Arial"/>
              </a:rPr>
              <a:t>ge</a:t>
            </a:r>
            <a:r>
              <a:rPr sz="2800" b="1" spc="-6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185" dirty="0">
                <a:solidFill>
                  <a:srgbClr val="005EA3"/>
                </a:solidFill>
                <a:latin typeface="Arial"/>
                <a:cs typeface="Arial"/>
              </a:rPr>
              <a:t>acquisiti</a:t>
            </a:r>
            <a:r>
              <a:rPr sz="2800" b="1" spc="-25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800" b="1" spc="-229" dirty="0">
                <a:solidFill>
                  <a:srgbClr val="005EA3"/>
                </a:solidFill>
                <a:latin typeface="Arial"/>
                <a:cs typeface="Arial"/>
              </a:rPr>
              <a:t>n</a:t>
            </a:r>
            <a:r>
              <a:rPr sz="2800" b="1" spc="-4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005EA3"/>
                </a:solidFill>
                <a:latin typeface="Arial"/>
                <a:cs typeface="Arial"/>
              </a:rPr>
              <a:t>using</a:t>
            </a:r>
            <a:r>
              <a:rPr sz="2800" b="1" spc="-3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8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375" dirty="0">
                <a:solidFill>
                  <a:srgbClr val="005EA3"/>
                </a:solidFill>
                <a:latin typeface="Arial"/>
                <a:cs typeface="Arial"/>
              </a:rPr>
              <a:t>s</a:t>
            </a:r>
            <a:r>
              <a:rPr sz="2800" b="1" spc="-155" dirty="0">
                <a:solidFill>
                  <a:srgbClr val="005EA3"/>
                </a:solidFill>
                <a:latin typeface="Arial"/>
                <a:cs typeface="Arial"/>
              </a:rPr>
              <a:t>ingle</a:t>
            </a:r>
            <a:r>
              <a:rPr sz="2800" b="1" spc="-2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95" dirty="0">
                <a:solidFill>
                  <a:srgbClr val="005EA3"/>
                </a:solidFill>
                <a:latin typeface="Arial"/>
                <a:cs typeface="Arial"/>
              </a:rPr>
              <a:t>sens</a:t>
            </a:r>
            <a:r>
              <a:rPr sz="2800" b="1" spc="-220" dirty="0">
                <a:solidFill>
                  <a:srgbClr val="005EA3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332740" marR="5080" indent="-320675">
              <a:lnSpc>
                <a:spcPts val="2110"/>
              </a:lnSpc>
              <a:spcBef>
                <a:spcPts val="710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200" spc="-570" dirty="0">
                <a:solidFill>
                  <a:srgbClr val="005DA1"/>
                </a:solidFill>
                <a:latin typeface="Microsoft Sans Serif"/>
                <a:cs typeface="Microsoft Sans Serif"/>
              </a:rPr>
              <a:t>T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o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005DA1"/>
                </a:solidFill>
                <a:latin typeface="Microsoft Sans Serif"/>
                <a:cs typeface="Microsoft Sans Serif"/>
              </a:rPr>
              <a:t>g</a:t>
            </a:r>
            <a:r>
              <a:rPr sz="22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en</a:t>
            </a:r>
            <a:r>
              <a:rPr sz="2200" spc="-170" dirty="0">
                <a:solidFill>
                  <a:srgbClr val="005DA1"/>
                </a:solidFill>
                <a:latin typeface="Microsoft Sans Serif"/>
                <a:cs typeface="Microsoft Sans Serif"/>
              </a:rPr>
              <a:t>e</a:t>
            </a:r>
            <a:r>
              <a:rPr sz="2200" spc="-30" dirty="0">
                <a:solidFill>
                  <a:srgbClr val="005DA1"/>
                </a:solidFill>
                <a:latin typeface="Microsoft Sans Serif"/>
                <a:cs typeface="Microsoft Sans Serif"/>
              </a:rPr>
              <a:t>r</a:t>
            </a:r>
            <a:r>
              <a:rPr sz="2200" spc="-55" dirty="0">
                <a:solidFill>
                  <a:srgbClr val="005DA1"/>
                </a:solidFill>
                <a:latin typeface="Microsoft Sans Serif"/>
                <a:cs typeface="Microsoft Sans Serif"/>
              </a:rPr>
              <a:t>ate</a:t>
            </a:r>
            <a:r>
              <a:rPr sz="2200" spc="4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005DA1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005DA1"/>
                </a:solidFill>
                <a:latin typeface="Microsoft Sans Serif"/>
                <a:cs typeface="Microsoft Sans Serif"/>
              </a:rPr>
              <a:t>2</a:t>
            </a:r>
            <a:r>
              <a:rPr sz="2200" spc="-5" dirty="0">
                <a:solidFill>
                  <a:srgbClr val="005DA1"/>
                </a:solidFill>
                <a:latin typeface="Microsoft Sans Serif"/>
                <a:cs typeface="Microsoft Sans Serif"/>
              </a:rPr>
              <a:t>-</a:t>
            </a:r>
            <a:r>
              <a:rPr sz="2200" spc="-265" dirty="0">
                <a:solidFill>
                  <a:srgbClr val="005DA1"/>
                </a:solidFill>
                <a:latin typeface="Microsoft Sans Serif"/>
                <a:cs typeface="Microsoft Sans Serif"/>
              </a:rPr>
              <a:t>D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005DA1"/>
                </a:solidFill>
                <a:latin typeface="Microsoft Sans Serif"/>
                <a:cs typeface="Microsoft Sans Serif"/>
              </a:rPr>
              <a:t>ima</a:t>
            </a:r>
            <a:r>
              <a:rPr sz="2200" spc="-165" dirty="0">
                <a:solidFill>
                  <a:srgbClr val="005DA1"/>
                </a:solidFill>
                <a:latin typeface="Microsoft Sans Serif"/>
                <a:cs typeface="Microsoft Sans Serif"/>
              </a:rPr>
              <a:t>g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e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005DA1"/>
                </a:solidFill>
                <a:latin typeface="Microsoft Sans Serif"/>
                <a:cs typeface="Microsoft Sans Serif"/>
              </a:rPr>
              <a:t>using</a:t>
            </a:r>
            <a:r>
              <a:rPr sz="2200" spc="4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005DA1"/>
                </a:solidFill>
                <a:latin typeface="Microsoft Sans Serif"/>
                <a:cs typeface="Microsoft Sans Serif"/>
              </a:rPr>
              <a:t>a</a:t>
            </a:r>
            <a:r>
              <a:rPr sz="2200" spc="2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005DA1"/>
                </a:solidFill>
                <a:latin typeface="Microsoft Sans Serif"/>
                <a:cs typeface="Microsoft Sans Serif"/>
              </a:rPr>
              <a:t>single</a:t>
            </a:r>
            <a:r>
              <a:rPr sz="2200" spc="5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005DA1"/>
                </a:solidFill>
                <a:latin typeface="Microsoft Sans Serif"/>
                <a:cs typeface="Microsoft Sans Serif"/>
              </a:rPr>
              <a:t>se</a:t>
            </a:r>
            <a:r>
              <a:rPr sz="2200" spc="-254" dirty="0">
                <a:solidFill>
                  <a:srgbClr val="005DA1"/>
                </a:solidFill>
                <a:latin typeface="Microsoft Sans Serif"/>
                <a:cs typeface="Microsoft Sans Serif"/>
              </a:rPr>
              <a:t>nso</a:t>
            </a:r>
            <a:r>
              <a:rPr sz="2200" spc="-155" dirty="0">
                <a:solidFill>
                  <a:srgbClr val="005DA1"/>
                </a:solidFill>
                <a:latin typeface="Microsoft Sans Serif"/>
                <a:cs typeface="Microsoft Sans Serif"/>
              </a:rPr>
              <a:t>r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,</a:t>
            </a:r>
            <a:r>
              <a:rPr sz="2200" spc="3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005DA1"/>
                </a:solidFill>
                <a:latin typeface="Microsoft Sans Serif"/>
                <a:cs typeface="Microsoft Sans Serif"/>
              </a:rPr>
              <a:t>th</a:t>
            </a:r>
            <a:r>
              <a:rPr sz="2200" spc="-160" dirty="0">
                <a:solidFill>
                  <a:srgbClr val="005DA1"/>
                </a:solidFill>
                <a:latin typeface="Microsoft Sans Serif"/>
                <a:cs typeface="Microsoft Sans Serif"/>
              </a:rPr>
              <a:t>e</a:t>
            </a:r>
            <a:r>
              <a:rPr sz="2200" spc="-65" dirty="0">
                <a:solidFill>
                  <a:srgbClr val="005DA1"/>
                </a:solidFill>
                <a:latin typeface="Microsoft Sans Serif"/>
                <a:cs typeface="Microsoft Sans Serif"/>
              </a:rPr>
              <a:t>re</a:t>
            </a:r>
            <a:r>
              <a:rPr sz="2200" spc="2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215" dirty="0">
                <a:solidFill>
                  <a:srgbClr val="005DA1"/>
                </a:solidFill>
                <a:latin typeface="Microsoft Sans Serif"/>
                <a:cs typeface="Microsoft Sans Serif"/>
              </a:rPr>
              <a:t>has</a:t>
            </a:r>
            <a:r>
              <a:rPr sz="2200" spc="4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005DA1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005DA1"/>
                </a:solidFill>
                <a:latin typeface="Microsoft Sans Serif"/>
                <a:cs typeface="Microsoft Sans Serif"/>
              </a:rPr>
              <a:t>be  </a:t>
            </a:r>
            <a:r>
              <a:rPr sz="2200" spc="-70" dirty="0">
                <a:solidFill>
                  <a:srgbClr val="005DA1"/>
                </a:solidFill>
                <a:latin typeface="Microsoft Sans Serif"/>
                <a:cs typeface="Microsoft Sans Serif"/>
              </a:rPr>
              <a:t>relative </a:t>
            </a:r>
            <a:r>
              <a:rPr sz="2200" spc="-155" dirty="0">
                <a:solidFill>
                  <a:srgbClr val="005DA1"/>
                </a:solidFill>
                <a:latin typeface="Microsoft Sans Serif"/>
                <a:cs typeface="Microsoft Sans Serif"/>
              </a:rPr>
              <a:t>displacements</a:t>
            </a:r>
            <a:r>
              <a:rPr sz="2200" spc="-15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005DA1"/>
                </a:solidFill>
                <a:latin typeface="Microsoft Sans Serif"/>
                <a:cs typeface="Microsoft Sans Serif"/>
              </a:rPr>
              <a:t>in</a:t>
            </a:r>
            <a:r>
              <a:rPr sz="2200" spc="-14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005DA1"/>
                </a:solidFill>
                <a:latin typeface="Microsoft Sans Serif"/>
                <a:cs typeface="Microsoft Sans Serif"/>
              </a:rPr>
              <a:t>both </a:t>
            </a:r>
            <a:r>
              <a:rPr sz="2200" spc="-135" dirty="0">
                <a:solidFill>
                  <a:srgbClr val="005DA1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005DA1"/>
                </a:solidFill>
                <a:latin typeface="Microsoft Sans Serif"/>
                <a:cs typeface="Microsoft Sans Serif"/>
              </a:rPr>
              <a:t>x- </a:t>
            </a:r>
            <a:r>
              <a:rPr sz="2200" spc="-100" dirty="0">
                <a:solidFill>
                  <a:srgbClr val="005DA1"/>
                </a:solidFill>
                <a:latin typeface="Microsoft Sans Serif"/>
                <a:cs typeface="Microsoft Sans Serif"/>
              </a:rPr>
              <a:t>and y-directions </a:t>
            </a:r>
            <a:r>
              <a:rPr sz="2200" spc="-120" dirty="0">
                <a:solidFill>
                  <a:srgbClr val="005DA1"/>
                </a:solidFill>
                <a:latin typeface="Microsoft Sans Serif"/>
                <a:cs typeface="Microsoft Sans Serif"/>
              </a:rPr>
              <a:t>between </a:t>
            </a:r>
            <a:r>
              <a:rPr sz="2200" spc="-135" dirty="0">
                <a:solidFill>
                  <a:srgbClr val="005DA1"/>
                </a:solidFill>
                <a:latin typeface="Microsoft Sans Serif"/>
                <a:cs typeface="Microsoft Sans Serif"/>
              </a:rPr>
              <a:t>the </a:t>
            </a:r>
            <a:r>
              <a:rPr sz="2200" spc="-57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005DA1"/>
                </a:solidFill>
                <a:latin typeface="Microsoft Sans Serif"/>
                <a:cs typeface="Microsoft Sans Serif"/>
              </a:rPr>
              <a:t>se</a:t>
            </a:r>
            <a:r>
              <a:rPr sz="2200" spc="-190" dirty="0">
                <a:solidFill>
                  <a:srgbClr val="005DA1"/>
                </a:solidFill>
                <a:latin typeface="Microsoft Sans Serif"/>
                <a:cs typeface="Microsoft Sans Serif"/>
              </a:rPr>
              <a:t>nsor</a:t>
            </a:r>
            <a:r>
              <a:rPr sz="2200" spc="4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005DA1"/>
                </a:solidFill>
                <a:latin typeface="Microsoft Sans Serif"/>
                <a:cs typeface="Microsoft Sans Serif"/>
              </a:rPr>
              <a:t>and</a:t>
            </a:r>
            <a:r>
              <a:rPr sz="2200" spc="2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005DA1"/>
                </a:solidFill>
                <a:latin typeface="Microsoft Sans Serif"/>
                <a:cs typeface="Microsoft Sans Serif"/>
              </a:rPr>
              <a:t>t</a:t>
            </a:r>
            <a:r>
              <a:rPr sz="2200" spc="-195" dirty="0">
                <a:solidFill>
                  <a:srgbClr val="005DA1"/>
                </a:solidFill>
                <a:latin typeface="Microsoft Sans Serif"/>
                <a:cs typeface="Microsoft Sans Serif"/>
              </a:rPr>
              <a:t>he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005DA1"/>
                </a:solidFill>
                <a:latin typeface="Microsoft Sans Serif"/>
                <a:cs typeface="Microsoft Sans Serif"/>
              </a:rPr>
              <a:t>area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005DA1"/>
                </a:solidFill>
                <a:latin typeface="Microsoft Sans Serif"/>
                <a:cs typeface="Microsoft Sans Serif"/>
              </a:rPr>
              <a:t>to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005DA1"/>
                </a:solidFill>
                <a:latin typeface="Microsoft Sans Serif"/>
                <a:cs typeface="Microsoft Sans Serif"/>
              </a:rPr>
              <a:t>be</a:t>
            </a:r>
            <a:r>
              <a:rPr sz="2200" spc="30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005DA1"/>
                </a:solidFill>
                <a:latin typeface="Microsoft Sans Serif"/>
                <a:cs typeface="Microsoft Sans Serif"/>
              </a:rPr>
              <a:t>ima</a:t>
            </a:r>
            <a:r>
              <a:rPr sz="2200" spc="-155" dirty="0">
                <a:solidFill>
                  <a:srgbClr val="005DA1"/>
                </a:solidFill>
                <a:latin typeface="Microsoft Sans Serif"/>
                <a:cs typeface="Microsoft Sans Serif"/>
              </a:rPr>
              <a:t>g</a:t>
            </a:r>
            <a:r>
              <a:rPr sz="2200" spc="-90" dirty="0">
                <a:solidFill>
                  <a:srgbClr val="005DA1"/>
                </a:solidFill>
                <a:latin typeface="Microsoft Sans Serif"/>
                <a:cs typeface="Microsoft Sans Serif"/>
              </a:rPr>
              <a:t>ed.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79" y="3115055"/>
            <a:ext cx="6248068" cy="35048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963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0" dirty="0"/>
              <a:t>False</a:t>
            </a:r>
            <a:r>
              <a:rPr sz="4400" spc="-40" dirty="0"/>
              <a:t> </a:t>
            </a:r>
            <a:r>
              <a:rPr sz="4400" spc="-350" dirty="0"/>
              <a:t>Contouring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995"/>
            <a:ext cx="79794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spc="-190" dirty="0">
                <a:latin typeface="Microsoft Sans Serif"/>
                <a:cs typeface="Microsoft Sans Serif"/>
              </a:rPr>
              <a:t>When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</a:t>
            </a:r>
            <a:r>
              <a:rPr sz="3200" spc="-34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g</a:t>
            </a:r>
            <a:r>
              <a:rPr sz="3200" spc="-40" dirty="0">
                <a:latin typeface="Microsoft Sans Serif"/>
                <a:cs typeface="Microsoft Sans Serif"/>
              </a:rPr>
              <a:t>r</a:t>
            </a:r>
            <a:r>
              <a:rPr sz="3200" spc="-80" dirty="0">
                <a:latin typeface="Microsoft Sans Serif"/>
                <a:cs typeface="Microsoft Sans Serif"/>
              </a:rPr>
              <a:t>a</a:t>
            </a:r>
            <a:r>
              <a:rPr sz="3200" spc="10" dirty="0">
                <a:latin typeface="Microsoft Sans Serif"/>
                <a:cs typeface="Microsoft Sans Serif"/>
              </a:rPr>
              <a:t>y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-65" dirty="0">
                <a:latin typeface="Microsoft Sans Serif"/>
                <a:cs typeface="Microsoft Sans Serif"/>
              </a:rPr>
              <a:t>l</a:t>
            </a:r>
            <a:r>
              <a:rPr sz="3200" spc="-145" dirty="0">
                <a:latin typeface="Microsoft Sans Serif"/>
                <a:cs typeface="Microsoft Sans Serif"/>
              </a:rPr>
              <a:t>e</a:t>
            </a:r>
            <a:r>
              <a:rPr sz="3200" spc="-275" dirty="0">
                <a:latin typeface="Microsoft Sans Serif"/>
                <a:cs typeface="Microsoft Sans Serif"/>
              </a:rPr>
              <a:t>v</a:t>
            </a:r>
            <a:r>
              <a:rPr sz="3200" spc="-250" dirty="0">
                <a:latin typeface="Microsoft Sans Serif"/>
                <a:cs typeface="Microsoft Sans Serif"/>
              </a:rPr>
              <a:t>els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is  </a:t>
            </a:r>
            <a:r>
              <a:rPr sz="3200" spc="-21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low,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foreground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details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image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merge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background </a:t>
            </a:r>
            <a:r>
              <a:rPr sz="3200" spc="-120" dirty="0">
                <a:latin typeface="Microsoft Sans Serif"/>
                <a:cs typeface="Microsoft Sans Serif"/>
              </a:rPr>
              <a:t>details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-195" dirty="0">
                <a:latin typeface="Microsoft Sans Serif"/>
                <a:cs typeface="Microsoft Sans Serif"/>
              </a:rPr>
              <a:t> image, 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causing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rid</a:t>
            </a:r>
            <a:r>
              <a:rPr sz="3200" spc="-8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l</a:t>
            </a:r>
            <a:r>
              <a:rPr sz="3200" spc="-25" dirty="0">
                <a:latin typeface="Microsoft Sans Serif"/>
                <a:cs typeface="Microsoft Sans Serif"/>
              </a:rPr>
              <a:t>i</a:t>
            </a:r>
            <a:r>
              <a:rPr sz="3200" spc="-265" dirty="0">
                <a:latin typeface="Microsoft Sans Serif"/>
                <a:cs typeface="Microsoft Sans Serif"/>
              </a:rPr>
              <a:t>k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st</a:t>
            </a:r>
            <a:r>
              <a:rPr sz="3200" spc="-120" dirty="0">
                <a:latin typeface="Microsoft Sans Serif"/>
                <a:cs typeface="Microsoft Sans Serif"/>
              </a:rPr>
              <a:t>r</a:t>
            </a:r>
            <a:r>
              <a:rPr sz="3200" spc="-265" dirty="0">
                <a:latin typeface="Microsoft Sans Serif"/>
                <a:cs typeface="Microsoft Sans Serif"/>
              </a:rPr>
              <a:t>ucture</a:t>
            </a:r>
            <a:r>
              <a:rPr sz="3200" spc="-315" dirty="0"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375" dirty="0">
                <a:latin typeface="Microsoft Sans Serif"/>
                <a:cs typeface="Microsoft Sans Serif"/>
              </a:rPr>
              <a:t>This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deg</a:t>
            </a:r>
            <a:r>
              <a:rPr sz="3200" spc="-75" dirty="0">
                <a:latin typeface="Microsoft Sans Serif"/>
                <a:cs typeface="Microsoft Sans Serif"/>
              </a:rPr>
              <a:t>r</a:t>
            </a:r>
            <a:r>
              <a:rPr sz="3200" spc="-15" dirty="0">
                <a:latin typeface="Microsoft Sans Serif"/>
                <a:cs typeface="Microsoft Sans Serif"/>
              </a:rPr>
              <a:t>ad</a:t>
            </a:r>
            <a:r>
              <a:rPr sz="3200" spc="-30" dirty="0">
                <a:latin typeface="Microsoft Sans Serif"/>
                <a:cs typeface="Microsoft Sans Serif"/>
              </a:rPr>
              <a:t>a</a:t>
            </a:r>
            <a:r>
              <a:rPr sz="3200" spc="-135" dirty="0">
                <a:latin typeface="Microsoft Sans Serif"/>
                <a:cs typeface="Microsoft Sans Serif"/>
              </a:rPr>
              <a:t>tion  </a:t>
            </a:r>
            <a:r>
              <a:rPr sz="3200" spc="-265" dirty="0">
                <a:latin typeface="Microsoft Sans Serif"/>
                <a:cs typeface="Microsoft Sans Serif"/>
              </a:rPr>
              <a:t>phenom</a:t>
            </a:r>
            <a:r>
              <a:rPr sz="3200" spc="-235" dirty="0">
                <a:latin typeface="Microsoft Sans Serif"/>
                <a:cs typeface="Microsoft Sans Serif"/>
              </a:rPr>
              <a:t>e</a:t>
            </a:r>
            <a:r>
              <a:rPr sz="3200" spc="-315" dirty="0">
                <a:latin typeface="Microsoft Sans Serif"/>
                <a:cs typeface="Microsoft Sans Serif"/>
              </a:rPr>
              <a:t>non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i</a:t>
            </a:r>
            <a:r>
              <a:rPr sz="3200" spc="-38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kn</a:t>
            </a:r>
            <a:r>
              <a:rPr sz="3200" spc="-350" dirty="0">
                <a:latin typeface="Microsoft Sans Serif"/>
                <a:cs typeface="Microsoft Sans Serif"/>
              </a:rPr>
              <a:t>o</a:t>
            </a:r>
            <a:r>
              <a:rPr sz="3200" spc="-280" dirty="0">
                <a:latin typeface="Microsoft Sans Serif"/>
                <a:cs typeface="Microsoft Sans Serif"/>
              </a:rPr>
              <a:t>wn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solidFill>
                  <a:srgbClr val="C00000"/>
                </a:solidFill>
                <a:latin typeface="Microsoft Sans Serif"/>
                <a:cs typeface="Microsoft Sans Serif"/>
              </a:rPr>
              <a:t>false</a:t>
            </a:r>
            <a:r>
              <a:rPr sz="32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C00000"/>
                </a:solidFill>
                <a:latin typeface="Microsoft Sans Serif"/>
                <a:cs typeface="Microsoft Sans Serif"/>
              </a:rPr>
              <a:t>cont</a:t>
            </a:r>
            <a:r>
              <a:rPr sz="3200" spc="-250" dirty="0">
                <a:solidFill>
                  <a:srgbClr val="C00000"/>
                </a:solidFill>
                <a:latin typeface="Microsoft Sans Serif"/>
                <a:cs typeface="Microsoft Sans Serif"/>
              </a:rPr>
              <a:t>o</a:t>
            </a:r>
            <a:r>
              <a:rPr sz="3200" spc="-150" dirty="0">
                <a:solidFill>
                  <a:srgbClr val="C00000"/>
                </a:solidFill>
                <a:latin typeface="Microsoft Sans Serif"/>
                <a:cs typeface="Microsoft Sans Serif"/>
              </a:rPr>
              <a:t>urin</a:t>
            </a:r>
            <a:r>
              <a:rPr sz="3200" spc="-265" dirty="0">
                <a:solidFill>
                  <a:srgbClr val="C00000"/>
                </a:solidFill>
                <a:latin typeface="Microsoft Sans Serif"/>
                <a:cs typeface="Microsoft Sans Serif"/>
              </a:rPr>
              <a:t>g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3103" y="1159509"/>
            <a:ext cx="211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latin typeface="Arial"/>
                <a:cs typeface="Arial"/>
              </a:rPr>
              <a:t>Fa</a:t>
            </a:r>
            <a:r>
              <a:rPr sz="2400" b="1" spc="-180" dirty="0">
                <a:latin typeface="Arial"/>
                <a:cs typeface="Arial"/>
              </a:rPr>
              <a:t>lse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15" dirty="0">
                <a:latin typeface="Arial"/>
                <a:cs typeface="Arial"/>
              </a:rPr>
              <a:t>conto</a:t>
            </a:r>
            <a:r>
              <a:rPr sz="2400" b="1" spc="-254" dirty="0">
                <a:latin typeface="Arial"/>
                <a:cs typeface="Arial"/>
              </a:rPr>
              <a:t>u</a:t>
            </a:r>
            <a:r>
              <a:rPr sz="2400" b="1" spc="-155" dirty="0">
                <a:latin typeface="Arial"/>
                <a:cs typeface="Arial"/>
              </a:rPr>
              <a:t>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753690"/>
            <a:ext cx="181991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Microsoft Sans Serif"/>
                <a:cs typeface="Microsoft Sans Serif"/>
              </a:rPr>
              <a:t>Varying </a:t>
            </a:r>
            <a:r>
              <a:rPr sz="3200" spc="-1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40" dirty="0">
                <a:latin typeface="Microsoft Sans Serif"/>
                <a:cs typeface="Microsoft Sans Serif"/>
              </a:rPr>
              <a:t>num</a:t>
            </a:r>
            <a:r>
              <a:rPr sz="3200" spc="-300" dirty="0">
                <a:latin typeface="Microsoft Sans Serif"/>
                <a:cs typeface="Microsoft Sans Serif"/>
              </a:rPr>
              <a:t>b</a:t>
            </a:r>
            <a:r>
              <a:rPr sz="3200" spc="-75" dirty="0">
                <a:latin typeface="Microsoft Sans Serif"/>
                <a:cs typeface="Microsoft Sans Serif"/>
              </a:rPr>
              <a:t>er 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14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gray </a:t>
            </a:r>
            <a:r>
              <a:rPr sz="3200" spc="-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levels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6849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1390" algn="l"/>
              </a:tabLst>
            </a:pPr>
            <a:r>
              <a:rPr sz="3600" spc="-400" dirty="0"/>
              <a:t>G</a:t>
            </a:r>
            <a:r>
              <a:rPr sz="3600" spc="-170" dirty="0"/>
              <a:t>r</a:t>
            </a:r>
            <a:r>
              <a:rPr sz="3600" spc="-100" dirty="0"/>
              <a:t>ay</a:t>
            </a:r>
            <a:r>
              <a:rPr sz="3600" spc="-45" dirty="0"/>
              <a:t> </a:t>
            </a:r>
            <a:r>
              <a:rPr sz="3600" spc="-114" dirty="0"/>
              <a:t>l</a:t>
            </a:r>
            <a:r>
              <a:rPr sz="3600" spc="-285" dirty="0"/>
              <a:t>e</a:t>
            </a:r>
            <a:r>
              <a:rPr sz="3600" spc="-135" dirty="0"/>
              <a:t>v</a:t>
            </a:r>
            <a:r>
              <a:rPr sz="3600" spc="-175" dirty="0"/>
              <a:t>el</a:t>
            </a:r>
            <a:r>
              <a:rPr sz="3600" dirty="0"/>
              <a:t>	</a:t>
            </a:r>
            <a:r>
              <a:rPr sz="3600" spc="-204" dirty="0"/>
              <a:t>(Intensity)</a:t>
            </a:r>
            <a:r>
              <a:rPr sz="3600" spc="-15" dirty="0"/>
              <a:t> </a:t>
            </a:r>
            <a:r>
              <a:rPr sz="3600" spc="-610" dirty="0"/>
              <a:t>R</a:t>
            </a:r>
            <a:r>
              <a:rPr sz="3600" spc="-254" dirty="0"/>
              <a:t>esolution</a:t>
            </a:r>
            <a:r>
              <a:rPr sz="3600" spc="-20" dirty="0"/>
              <a:t> </a:t>
            </a:r>
            <a:r>
              <a:rPr sz="3600" dirty="0"/>
              <a:t>…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9552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40" dirty="0"/>
              <a:t>R</a:t>
            </a:r>
            <a:r>
              <a:rPr sz="4400" spc="-409" dirty="0"/>
              <a:t>es</a:t>
            </a:r>
            <a:r>
              <a:rPr sz="4400" spc="-440" dirty="0"/>
              <a:t>o</a:t>
            </a:r>
            <a:r>
              <a:rPr sz="4400" spc="-265" dirty="0"/>
              <a:t>lution:</a:t>
            </a:r>
            <a:r>
              <a:rPr sz="4400" spc="-90" dirty="0"/>
              <a:t> </a:t>
            </a:r>
            <a:r>
              <a:rPr sz="4400" spc="-400" dirty="0"/>
              <a:t>H</a:t>
            </a:r>
            <a:r>
              <a:rPr sz="4400" spc="-420" dirty="0"/>
              <a:t>o</a:t>
            </a:r>
            <a:r>
              <a:rPr sz="4400" spc="65" dirty="0"/>
              <a:t>w</a:t>
            </a:r>
            <a:r>
              <a:rPr sz="4400" spc="-55" dirty="0"/>
              <a:t> </a:t>
            </a:r>
            <a:r>
              <a:rPr sz="4400" spc="-390" dirty="0"/>
              <a:t>Much</a:t>
            </a:r>
            <a:r>
              <a:rPr sz="4400" spc="-55" dirty="0"/>
              <a:t> </a:t>
            </a:r>
            <a:r>
              <a:rPr sz="4400" spc="-325" dirty="0"/>
              <a:t>Is</a:t>
            </a:r>
            <a:r>
              <a:rPr sz="4400" spc="-65" dirty="0"/>
              <a:t> </a:t>
            </a:r>
            <a:r>
              <a:rPr sz="4400" spc="-475" dirty="0"/>
              <a:t>Eno</a:t>
            </a:r>
            <a:r>
              <a:rPr sz="4400" spc="-450" dirty="0"/>
              <a:t>u</a:t>
            </a:r>
            <a:r>
              <a:rPr sz="4400" spc="-430" dirty="0"/>
              <a:t>gh?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70685"/>
            <a:ext cx="7940675" cy="4088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465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6250"/>
              <a:buFont typeface="Wingdings"/>
              <a:buChar char=""/>
              <a:tabLst>
                <a:tab pos="231140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The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big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question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resolution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is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always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i="1" spc="-370" dirty="0">
                <a:latin typeface="Arial"/>
                <a:cs typeface="Arial"/>
              </a:rPr>
              <a:t>how </a:t>
            </a:r>
            <a:r>
              <a:rPr sz="3200" i="1" spc="-875" dirty="0">
                <a:latin typeface="Arial"/>
                <a:cs typeface="Arial"/>
              </a:rPr>
              <a:t> </a:t>
            </a:r>
            <a:r>
              <a:rPr sz="3200" i="1" spc="-475" dirty="0">
                <a:latin typeface="Arial"/>
                <a:cs typeface="Arial"/>
              </a:rPr>
              <a:t>mu</a:t>
            </a:r>
            <a:r>
              <a:rPr sz="3200" i="1" spc="-275" dirty="0">
                <a:latin typeface="Arial"/>
                <a:cs typeface="Arial"/>
              </a:rPr>
              <a:t>c</a:t>
            </a:r>
            <a:r>
              <a:rPr sz="3200" i="1" spc="-385" dirty="0">
                <a:latin typeface="Arial"/>
                <a:cs typeface="Arial"/>
              </a:rPr>
              <a:t>h</a:t>
            </a:r>
            <a:r>
              <a:rPr sz="3200" i="1" dirty="0">
                <a:latin typeface="Arial"/>
                <a:cs typeface="Arial"/>
              </a:rPr>
              <a:t> </a:t>
            </a:r>
            <a:r>
              <a:rPr sz="3200" i="1" spc="-175" dirty="0">
                <a:latin typeface="Arial"/>
                <a:cs typeface="Arial"/>
              </a:rPr>
              <a:t>i</a:t>
            </a:r>
            <a:r>
              <a:rPr sz="3200" i="1" spc="-375" dirty="0">
                <a:latin typeface="Arial"/>
                <a:cs typeface="Arial"/>
              </a:rPr>
              <a:t>s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spc="-330" dirty="0">
                <a:latin typeface="Arial"/>
                <a:cs typeface="Arial"/>
              </a:rPr>
              <a:t>eno</a:t>
            </a:r>
            <a:r>
              <a:rPr sz="3200" i="1" spc="-325" dirty="0">
                <a:latin typeface="Arial"/>
                <a:cs typeface="Arial"/>
              </a:rPr>
              <a:t>u</a:t>
            </a:r>
            <a:r>
              <a:rPr sz="3200" i="1" spc="-200" dirty="0">
                <a:latin typeface="Arial"/>
                <a:cs typeface="Arial"/>
              </a:rPr>
              <a:t>g</a:t>
            </a:r>
            <a:r>
              <a:rPr sz="3200" i="1" spc="-210" dirty="0">
                <a:latin typeface="Arial"/>
                <a:cs typeface="Arial"/>
              </a:rPr>
              <a:t>h</a:t>
            </a:r>
            <a:r>
              <a:rPr sz="3200" spc="-550" dirty="0"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  <a:p>
            <a:pPr marL="652780" marR="5080" indent="-274320">
              <a:lnSpc>
                <a:spcPct val="100000"/>
              </a:lnSpc>
              <a:spcBef>
                <a:spcPts val="605"/>
              </a:spcBef>
              <a:tabLst>
                <a:tab pos="765175" algn="l"/>
              </a:tabLst>
            </a:pPr>
            <a:r>
              <a:rPr sz="2250" spc="-25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	</a:t>
            </a:r>
            <a:r>
              <a:rPr sz="3200" spc="-375" dirty="0">
                <a:latin typeface="Microsoft Sans Serif"/>
                <a:cs typeface="Microsoft Sans Serif"/>
              </a:rPr>
              <a:t>This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all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depends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what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i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and  </a:t>
            </a:r>
            <a:r>
              <a:rPr sz="3200" spc="-145" dirty="0">
                <a:latin typeface="Microsoft Sans Serif"/>
                <a:cs typeface="Microsoft Sans Serif"/>
              </a:rPr>
              <a:t>what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you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would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like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it</a:t>
            </a:r>
            <a:endParaRPr sz="32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600"/>
              </a:spcBef>
              <a:tabLst>
                <a:tab pos="765175" algn="l"/>
              </a:tabLst>
            </a:pPr>
            <a:r>
              <a:rPr sz="2250" spc="-254" dirty="0">
                <a:solidFill>
                  <a:srgbClr val="93B6D2"/>
                </a:solidFill>
                <a:latin typeface="Microsoft Sans Serif"/>
                <a:cs typeface="Microsoft Sans Serif"/>
              </a:rPr>
              <a:t>🞑	</a:t>
            </a:r>
            <a:r>
              <a:rPr sz="3200" spc="-415" dirty="0">
                <a:latin typeface="Microsoft Sans Serif"/>
                <a:cs typeface="Microsoft Sans Serif"/>
              </a:rPr>
              <a:t>K</a:t>
            </a:r>
            <a:r>
              <a:rPr sz="3200" spc="-305" dirty="0">
                <a:latin typeface="Microsoft Sans Serif"/>
                <a:cs typeface="Microsoft Sans Serif"/>
              </a:rPr>
              <a:t>e</a:t>
            </a:r>
            <a:r>
              <a:rPr sz="3200" dirty="0">
                <a:latin typeface="Microsoft Sans Serif"/>
                <a:cs typeface="Microsoft Sans Serif"/>
              </a:rPr>
              <a:t>y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questions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inc</a:t>
            </a:r>
            <a:r>
              <a:rPr sz="3200" spc="-114" dirty="0">
                <a:latin typeface="Microsoft Sans Serif"/>
                <a:cs typeface="Microsoft Sans Serif"/>
              </a:rPr>
              <a:t>l</a:t>
            </a:r>
            <a:r>
              <a:rPr sz="3200" spc="-190" dirty="0">
                <a:latin typeface="Microsoft Sans Serif"/>
                <a:cs typeface="Microsoft Sans Serif"/>
              </a:rPr>
              <a:t>ude</a:t>
            </a:r>
            <a:endParaRPr sz="3200">
              <a:latin typeface="Microsoft Sans Serif"/>
              <a:cs typeface="Microsoft Sans Serif"/>
            </a:endParaRPr>
          </a:p>
          <a:p>
            <a:pPr marL="1040130" lvl="1" indent="-341630">
              <a:lnSpc>
                <a:spcPct val="100000"/>
              </a:lnSpc>
              <a:spcBef>
                <a:spcPts val="890"/>
              </a:spcBef>
              <a:buClr>
                <a:srgbClr val="DD8046"/>
              </a:buClr>
              <a:buSzPct val="85714"/>
              <a:buFont typeface="Wingdings"/>
              <a:buChar char=""/>
              <a:tabLst>
                <a:tab pos="1040130" algn="l"/>
              </a:tabLst>
            </a:pPr>
            <a:r>
              <a:rPr sz="2800" spc="-229" dirty="0">
                <a:latin typeface="Microsoft Sans Serif"/>
                <a:cs typeface="Microsoft Sans Serif"/>
              </a:rPr>
              <a:t>Do</a:t>
            </a:r>
            <a:r>
              <a:rPr sz="2800" spc="-19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i</a:t>
            </a:r>
            <a:r>
              <a:rPr sz="2800" spc="-405" dirty="0">
                <a:latin typeface="Microsoft Sans Serif"/>
                <a:cs typeface="Microsoft Sans Serif"/>
              </a:rPr>
              <a:t>m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70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lo</a:t>
            </a:r>
            <a:r>
              <a:rPr sz="2800" spc="-145" dirty="0">
                <a:latin typeface="Microsoft Sans Serif"/>
                <a:cs typeface="Microsoft Sans Serif"/>
              </a:rPr>
              <a:t>o</a:t>
            </a:r>
            <a:r>
              <a:rPr sz="2800" spc="-175" dirty="0">
                <a:latin typeface="Microsoft Sans Serif"/>
                <a:cs typeface="Microsoft Sans Serif"/>
              </a:rPr>
              <a:t>k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plea</a:t>
            </a:r>
            <a:r>
              <a:rPr sz="2800" spc="-140" dirty="0">
                <a:latin typeface="Microsoft Sans Serif"/>
                <a:cs typeface="Microsoft Sans Serif"/>
              </a:rPr>
              <a:t>s</a:t>
            </a:r>
            <a:r>
              <a:rPr sz="2800" spc="-114" dirty="0">
                <a:latin typeface="Microsoft Sans Serif"/>
                <a:cs typeface="Microsoft Sans Serif"/>
              </a:rPr>
              <a:t>in</a:t>
            </a:r>
            <a:r>
              <a:rPr sz="2800" spc="-150" dirty="0">
                <a:latin typeface="Microsoft Sans Serif"/>
                <a:cs typeface="Microsoft Sans Serif"/>
              </a:rPr>
              <a:t>g</a:t>
            </a:r>
            <a:r>
              <a:rPr sz="2800" spc="-484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927100" marR="608330" lvl="1" indent="-228600">
              <a:lnSpc>
                <a:spcPct val="100000"/>
              </a:lnSpc>
              <a:spcBef>
                <a:spcPts val="60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1026160" algn="l"/>
                <a:tab pos="1026794" algn="l"/>
              </a:tabLst>
            </a:pPr>
            <a:r>
              <a:rPr dirty="0"/>
              <a:t>	</a:t>
            </a:r>
            <a:r>
              <a:rPr sz="2800" spc="-229" dirty="0">
                <a:latin typeface="Microsoft Sans Serif"/>
                <a:cs typeface="Microsoft Sans Serif"/>
              </a:rPr>
              <a:t>Can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250" dirty="0">
                <a:latin typeface="Microsoft Sans Serif"/>
                <a:cs typeface="Microsoft Sans Serif"/>
              </a:rPr>
              <a:t>ou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what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250" dirty="0">
                <a:latin typeface="Microsoft Sans Serif"/>
                <a:cs typeface="Microsoft Sans Serif"/>
              </a:rPr>
              <a:t>ou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ne</a:t>
            </a:r>
            <a:r>
              <a:rPr sz="2800" spc="-210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within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the  </a:t>
            </a:r>
            <a:r>
              <a:rPr sz="2800" spc="-210" dirty="0">
                <a:latin typeface="Microsoft Sans Serif"/>
                <a:cs typeface="Microsoft Sans Serif"/>
              </a:rPr>
              <a:t>image?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762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80" dirty="0"/>
              <a:t>R</a:t>
            </a:r>
            <a:r>
              <a:rPr spc="-375" dirty="0"/>
              <a:t>es</a:t>
            </a:r>
            <a:r>
              <a:rPr spc="-405" dirty="0"/>
              <a:t>o</a:t>
            </a:r>
            <a:r>
              <a:rPr spc="-254" dirty="0"/>
              <a:t>lu</a:t>
            </a:r>
            <a:r>
              <a:rPr spc="-180" dirty="0"/>
              <a:t>t</a:t>
            </a:r>
            <a:r>
              <a:rPr spc="-215" dirty="0"/>
              <a:t>io</a:t>
            </a:r>
            <a:r>
              <a:rPr spc="-285" dirty="0"/>
              <a:t>n</a:t>
            </a:r>
            <a:r>
              <a:rPr spc="-295" dirty="0"/>
              <a:t>:</a:t>
            </a:r>
            <a:r>
              <a:rPr spc="-50" dirty="0"/>
              <a:t> </a:t>
            </a:r>
            <a:r>
              <a:rPr spc="-370" dirty="0"/>
              <a:t>H</a:t>
            </a:r>
            <a:r>
              <a:rPr spc="-395" dirty="0"/>
              <a:t>o</a:t>
            </a:r>
            <a:r>
              <a:rPr spc="50" dirty="0"/>
              <a:t>w</a:t>
            </a:r>
            <a:r>
              <a:rPr spc="-50" dirty="0"/>
              <a:t> </a:t>
            </a:r>
            <a:r>
              <a:rPr spc="-160" dirty="0"/>
              <a:t>M</a:t>
            </a:r>
            <a:r>
              <a:rPr spc="-420" dirty="0"/>
              <a:t>uch</a:t>
            </a:r>
            <a:r>
              <a:rPr spc="-50" dirty="0"/>
              <a:t> </a:t>
            </a:r>
            <a:r>
              <a:rPr spc="-300" dirty="0"/>
              <a:t>Is</a:t>
            </a:r>
            <a:r>
              <a:rPr spc="-50" dirty="0"/>
              <a:t> </a:t>
            </a:r>
            <a:r>
              <a:rPr spc="-745" dirty="0"/>
              <a:t>E</a:t>
            </a:r>
            <a:r>
              <a:rPr spc="-325" dirty="0"/>
              <a:t>no</a:t>
            </a:r>
            <a:r>
              <a:rPr spc="-320" dirty="0"/>
              <a:t>u</a:t>
            </a:r>
            <a:r>
              <a:rPr spc="-395" dirty="0"/>
              <a:t>gh?</a:t>
            </a:r>
            <a:r>
              <a:rPr spc="-40" dirty="0"/>
              <a:t> </a:t>
            </a:r>
            <a:r>
              <a:rPr spc="-75" dirty="0"/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505705"/>
            <a:ext cx="79514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48611"/>
              <a:buFont typeface="Wingdings"/>
              <a:buChar char=""/>
              <a:tabLst>
                <a:tab pos="311785" algn="l"/>
              </a:tabLst>
            </a:pPr>
            <a:r>
              <a:rPr sz="3600" spc="-42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60" dirty="0">
                <a:latin typeface="Microsoft Sans Serif"/>
                <a:cs typeface="Microsoft Sans Serif"/>
              </a:rPr>
              <a:t>picture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15" dirty="0">
                <a:latin typeface="Microsoft Sans Serif"/>
                <a:cs typeface="Microsoft Sans Serif"/>
              </a:rPr>
              <a:t>on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220" dirty="0">
                <a:latin typeface="Microsoft Sans Serif"/>
                <a:cs typeface="Microsoft Sans Serif"/>
              </a:rPr>
              <a:t>the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14" dirty="0">
                <a:latin typeface="Microsoft Sans Serif"/>
                <a:cs typeface="Microsoft Sans Serif"/>
              </a:rPr>
              <a:t>righ</a:t>
            </a:r>
            <a:r>
              <a:rPr sz="3600" spc="-75" dirty="0">
                <a:latin typeface="Microsoft Sans Serif"/>
                <a:cs typeface="Microsoft Sans Serif"/>
              </a:rPr>
              <a:t>t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0" dirty="0">
                <a:latin typeface="Microsoft Sans Serif"/>
                <a:cs typeface="Microsoft Sans Serif"/>
              </a:rPr>
              <a:t>i</a:t>
            </a:r>
            <a:r>
              <a:rPr sz="3600" spc="-605" dirty="0">
                <a:latin typeface="Microsoft Sans Serif"/>
                <a:cs typeface="Microsoft Sans Serif"/>
              </a:rPr>
              <a:t>s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10" dirty="0">
                <a:latin typeface="Microsoft Sans Serif"/>
                <a:cs typeface="Microsoft Sans Serif"/>
              </a:rPr>
              <a:t>fin</a:t>
            </a:r>
            <a:r>
              <a:rPr sz="3600" spc="-160" dirty="0">
                <a:latin typeface="Microsoft Sans Serif"/>
                <a:cs typeface="Microsoft Sans Serif"/>
              </a:rPr>
              <a:t>e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f</a:t>
            </a:r>
            <a:r>
              <a:rPr sz="3600" spc="-105" dirty="0">
                <a:latin typeface="Microsoft Sans Serif"/>
                <a:cs typeface="Microsoft Sans Serif"/>
              </a:rPr>
              <a:t>or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25" dirty="0">
                <a:latin typeface="Microsoft Sans Serif"/>
                <a:cs typeface="Microsoft Sans Serif"/>
              </a:rPr>
              <a:t>counting  </a:t>
            </a:r>
            <a:r>
              <a:rPr sz="3600" spc="-220" dirty="0">
                <a:latin typeface="Microsoft Sans Serif"/>
                <a:cs typeface="Microsoft Sans Serif"/>
              </a:rPr>
              <a:t>the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280" dirty="0">
                <a:latin typeface="Microsoft Sans Serif"/>
                <a:cs typeface="Microsoft Sans Serif"/>
              </a:rPr>
              <a:t>number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of</a:t>
            </a:r>
            <a:r>
              <a:rPr sz="3600" spc="140" dirty="0">
                <a:latin typeface="Microsoft Sans Serif"/>
                <a:cs typeface="Microsoft Sans Serif"/>
              </a:rPr>
              <a:t> </a:t>
            </a:r>
            <a:r>
              <a:rPr sz="3600" spc="-434" dirty="0">
                <a:latin typeface="Microsoft Sans Serif"/>
                <a:cs typeface="Microsoft Sans Serif"/>
              </a:rPr>
              <a:t>c</a:t>
            </a:r>
            <a:r>
              <a:rPr sz="3600" spc="-200" dirty="0">
                <a:latin typeface="Microsoft Sans Serif"/>
                <a:cs typeface="Microsoft Sans Serif"/>
              </a:rPr>
              <a:t>ar</a:t>
            </a:r>
            <a:r>
              <a:rPr sz="3600" spc="-295" dirty="0">
                <a:latin typeface="Microsoft Sans Serif"/>
                <a:cs typeface="Microsoft Sans Serif"/>
              </a:rPr>
              <a:t>s</a:t>
            </a:r>
            <a:r>
              <a:rPr sz="3600" spc="-215" dirty="0">
                <a:latin typeface="Microsoft Sans Serif"/>
                <a:cs typeface="Microsoft Sans Serif"/>
              </a:rPr>
              <a:t>,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55" dirty="0">
                <a:latin typeface="Microsoft Sans Serif"/>
                <a:cs typeface="Microsoft Sans Serif"/>
              </a:rPr>
              <a:t>but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220" dirty="0">
                <a:latin typeface="Microsoft Sans Serif"/>
                <a:cs typeface="Microsoft Sans Serif"/>
              </a:rPr>
              <a:t>not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125" dirty="0">
                <a:latin typeface="Microsoft Sans Serif"/>
                <a:cs typeface="Microsoft Sans Serif"/>
              </a:rPr>
              <a:t>f</a:t>
            </a:r>
            <a:r>
              <a:rPr sz="3600" spc="-105" dirty="0">
                <a:latin typeface="Microsoft Sans Serif"/>
                <a:cs typeface="Microsoft Sans Serif"/>
              </a:rPr>
              <a:t>or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05" dirty="0">
                <a:latin typeface="Microsoft Sans Serif"/>
                <a:cs typeface="Microsoft Sans Serif"/>
              </a:rPr>
              <a:t>readin</a:t>
            </a:r>
            <a:r>
              <a:rPr sz="3600" spc="-120" dirty="0">
                <a:latin typeface="Microsoft Sans Serif"/>
                <a:cs typeface="Microsoft Sans Serif"/>
              </a:rPr>
              <a:t>g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80" dirty="0">
                <a:latin typeface="Microsoft Sans Serif"/>
                <a:cs typeface="Microsoft Sans Serif"/>
              </a:rPr>
              <a:t>the  </a:t>
            </a:r>
            <a:r>
              <a:rPr sz="3600" spc="-280" dirty="0">
                <a:latin typeface="Microsoft Sans Serif"/>
                <a:cs typeface="Microsoft Sans Serif"/>
              </a:rPr>
              <a:t>number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pla</a:t>
            </a:r>
            <a:r>
              <a:rPr sz="3600" spc="-114" dirty="0">
                <a:latin typeface="Microsoft Sans Serif"/>
                <a:cs typeface="Microsoft Sans Serif"/>
              </a:rPr>
              <a:t>te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08" y="1755648"/>
            <a:ext cx="3206495" cy="24063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328" y="1752600"/>
            <a:ext cx="3229355" cy="24094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1934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7931784" cy="290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35" dirty="0">
                <a:solidFill>
                  <a:srgbClr val="C00000"/>
                </a:solidFill>
                <a:latin typeface="Arial"/>
                <a:cs typeface="Arial"/>
              </a:rPr>
              <a:t>Q1:</a:t>
            </a:r>
            <a:r>
              <a:rPr sz="29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If</a:t>
            </a:r>
            <a:r>
              <a:rPr sz="2900" spc="114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95" dirty="0">
                <a:solidFill>
                  <a:srgbClr val="005EA3"/>
                </a:solidFill>
                <a:latin typeface="Microsoft Sans Serif"/>
                <a:cs typeface="Microsoft Sans Serif"/>
              </a:rPr>
              <a:t>we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65" dirty="0">
                <a:solidFill>
                  <a:srgbClr val="005EA3"/>
                </a:solidFill>
                <a:latin typeface="Microsoft Sans Serif"/>
                <a:cs typeface="Microsoft Sans Serif"/>
              </a:rPr>
              <a:t>want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to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resize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1024x768 </a:t>
            </a:r>
            <a:r>
              <a:rPr sz="2900" spc="-155" dirty="0">
                <a:solidFill>
                  <a:srgbClr val="005EA3"/>
                </a:solidFill>
                <a:latin typeface="Microsoft Sans Serif"/>
                <a:cs typeface="Microsoft Sans Serif"/>
              </a:rPr>
              <a:t>image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to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5" dirty="0">
                <a:solidFill>
                  <a:srgbClr val="005EA3"/>
                </a:solidFill>
                <a:latin typeface="Microsoft Sans Serif"/>
                <a:cs typeface="Microsoft Sans Serif"/>
              </a:rPr>
              <a:t>one </a:t>
            </a:r>
            <a:r>
              <a:rPr sz="2900" spc="-75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0" dirty="0">
                <a:solidFill>
                  <a:srgbClr val="005EA3"/>
                </a:solidFill>
                <a:latin typeface="Microsoft Sans Serif"/>
                <a:cs typeface="Microsoft Sans Serif"/>
              </a:rPr>
              <a:t>that </a:t>
            </a:r>
            <a:r>
              <a:rPr sz="2900" spc="-260" dirty="0">
                <a:solidFill>
                  <a:srgbClr val="005EA3"/>
                </a:solidFill>
                <a:latin typeface="Microsoft Sans Serif"/>
                <a:cs typeface="Microsoft Sans Serif"/>
              </a:rPr>
              <a:t>is</a:t>
            </a:r>
            <a:r>
              <a:rPr sz="2900" spc="25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600 </a:t>
            </a:r>
            <a:r>
              <a:rPr sz="2900" spc="-130" dirty="0">
                <a:solidFill>
                  <a:srgbClr val="005EA3"/>
                </a:solidFill>
                <a:latin typeface="Microsoft Sans Serif"/>
                <a:cs typeface="Microsoft Sans Serif"/>
              </a:rPr>
              <a:t>pixels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wide </a:t>
            </a:r>
            <a:r>
              <a:rPr sz="2900" spc="-140" dirty="0">
                <a:solidFill>
                  <a:srgbClr val="005EA3"/>
                </a:solidFill>
                <a:latin typeface="Microsoft Sans Serif"/>
                <a:cs typeface="Microsoft Sans Serif"/>
              </a:rPr>
              <a:t>with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4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85" dirty="0">
                <a:solidFill>
                  <a:srgbClr val="005EA3"/>
                </a:solidFill>
                <a:latin typeface="Microsoft Sans Serif"/>
                <a:cs typeface="Microsoft Sans Serif"/>
              </a:rPr>
              <a:t>same</a:t>
            </a:r>
            <a:r>
              <a:rPr sz="2900" spc="2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aspect </a:t>
            </a:r>
            <a:r>
              <a:rPr sz="2900" spc="-50" dirty="0">
                <a:solidFill>
                  <a:srgbClr val="005EA3"/>
                </a:solidFill>
                <a:latin typeface="Microsoft Sans Serif"/>
                <a:cs typeface="Microsoft Sans Serif"/>
              </a:rPr>
              <a:t>ratio </a:t>
            </a:r>
            <a:r>
              <a:rPr sz="2900" spc="-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0" dirty="0">
                <a:solidFill>
                  <a:srgbClr val="005EA3"/>
                </a:solidFill>
                <a:latin typeface="Microsoft Sans Serif"/>
                <a:cs typeface="Microsoft Sans Serif"/>
              </a:rPr>
              <a:t>as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0" dirty="0">
                <a:solidFill>
                  <a:srgbClr val="005EA3"/>
                </a:solidFill>
                <a:latin typeface="Microsoft Sans Serif"/>
                <a:cs typeface="Microsoft Sans Serif"/>
              </a:rPr>
              <a:t>o</a:t>
            </a:r>
            <a:r>
              <a:rPr sz="2900" spc="-55" dirty="0">
                <a:solidFill>
                  <a:srgbClr val="005EA3"/>
                </a:solidFill>
                <a:latin typeface="Microsoft Sans Serif"/>
                <a:cs typeface="Microsoft Sans Serif"/>
              </a:rPr>
              <a:t>r</a:t>
            </a:r>
            <a:r>
              <a:rPr sz="29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igin</a:t>
            </a:r>
            <a:r>
              <a:rPr sz="2900" spc="-10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l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0" dirty="0">
                <a:solidFill>
                  <a:srgbClr val="005EA3"/>
                </a:solidFill>
                <a:latin typeface="Microsoft Sans Serif"/>
                <a:cs typeface="Microsoft Sans Serif"/>
              </a:rPr>
              <a:t>ima</a:t>
            </a:r>
            <a:r>
              <a:rPr sz="2900" spc="-195" dirty="0">
                <a:solidFill>
                  <a:srgbClr val="005EA3"/>
                </a:solidFill>
                <a:latin typeface="Microsoft Sans Serif"/>
                <a:cs typeface="Microsoft Sans Serif"/>
              </a:rPr>
              <a:t>g</a:t>
            </a:r>
            <a:r>
              <a:rPr sz="2900" spc="-285" dirty="0">
                <a:solidFill>
                  <a:srgbClr val="005EA3"/>
                </a:solidFill>
                <a:latin typeface="Microsoft Sans Serif"/>
                <a:cs typeface="Microsoft Sans Serif"/>
              </a:rPr>
              <a:t>e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,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what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should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be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0" dirty="0">
                <a:solidFill>
                  <a:srgbClr val="005EA3"/>
                </a:solidFill>
                <a:latin typeface="Microsoft Sans Serif"/>
                <a:cs typeface="Microsoft Sans Serif"/>
              </a:rPr>
              <a:t>height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 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0" dirty="0">
                <a:solidFill>
                  <a:srgbClr val="005EA3"/>
                </a:solidFill>
                <a:latin typeface="Microsoft Sans Serif"/>
                <a:cs typeface="Microsoft Sans Serif"/>
              </a:rPr>
              <a:t>resized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10" dirty="0">
                <a:solidFill>
                  <a:srgbClr val="005EA3"/>
                </a:solidFill>
                <a:latin typeface="Microsoft Sans Serif"/>
                <a:cs typeface="Microsoft Sans Serif"/>
              </a:rPr>
              <a:t>image?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100">
              <a:latin typeface="Microsoft Sans Serif"/>
              <a:cs typeface="Microsoft Sans Serif"/>
            </a:endParaRPr>
          </a:p>
          <a:p>
            <a:pPr marL="405765" lvl="1" indent="-320675">
              <a:lnSpc>
                <a:spcPct val="100000"/>
              </a:lnSpc>
              <a:spcBef>
                <a:spcPts val="177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406400" algn="l"/>
              </a:tabLst>
            </a:pPr>
            <a:r>
              <a:rPr sz="2900" b="1" spc="-270" dirty="0">
                <a:solidFill>
                  <a:srgbClr val="C00000"/>
                </a:solidFill>
                <a:latin typeface="Arial"/>
                <a:cs typeface="Arial"/>
              </a:rPr>
              <a:t>Sol: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9210" y="5242766"/>
            <a:ext cx="1178560" cy="0"/>
          </a:xfrm>
          <a:custGeom>
            <a:avLst/>
            <a:gdLst/>
            <a:ahLst/>
            <a:cxnLst/>
            <a:rect l="l" t="t" r="r" b="b"/>
            <a:pathLst>
              <a:path w="1178559">
                <a:moveTo>
                  <a:pt x="0" y="0"/>
                </a:moveTo>
                <a:lnTo>
                  <a:pt x="1178264" y="0"/>
                </a:lnTo>
              </a:path>
            </a:pathLst>
          </a:custGeom>
          <a:ln w="18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6335" y="5242350"/>
            <a:ext cx="10763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75" dirty="0">
                <a:latin typeface="Times New Roman"/>
                <a:cs typeface="Times New Roman"/>
              </a:rPr>
              <a:t>h</a:t>
            </a:r>
            <a:r>
              <a:rPr sz="3500" spc="-65" dirty="0">
                <a:latin typeface="Times New Roman"/>
                <a:cs typeface="Times New Roman"/>
              </a:rPr>
              <a:t>e</a:t>
            </a:r>
            <a:r>
              <a:rPr sz="3500" spc="-235" dirty="0">
                <a:latin typeface="Times New Roman"/>
                <a:cs typeface="Times New Roman"/>
              </a:rPr>
              <a:t>i</a:t>
            </a:r>
            <a:r>
              <a:rPr sz="3500" spc="-75" dirty="0">
                <a:latin typeface="Times New Roman"/>
                <a:cs typeface="Times New Roman"/>
              </a:rPr>
              <a:t>gh</a:t>
            </a:r>
            <a:r>
              <a:rPr sz="3500" spc="20" dirty="0"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9567" y="4893775"/>
            <a:ext cx="389636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871470" algn="l"/>
              </a:tabLst>
            </a:pPr>
            <a:r>
              <a:rPr sz="3500" spc="30" dirty="0">
                <a:latin typeface="Times New Roman"/>
                <a:cs typeface="Times New Roman"/>
              </a:rPr>
              <a:t>Aspect</a:t>
            </a:r>
            <a:r>
              <a:rPr sz="3500" spc="-360" dirty="0">
                <a:latin typeface="Times New Roman"/>
                <a:cs typeface="Times New Roman"/>
              </a:rPr>
              <a:t> </a:t>
            </a:r>
            <a:r>
              <a:rPr sz="3500" spc="-45" dirty="0">
                <a:latin typeface="Times New Roman"/>
                <a:cs typeface="Times New Roman"/>
              </a:rPr>
              <a:t>Ratio</a:t>
            </a:r>
            <a:r>
              <a:rPr sz="3500" spc="175" dirty="0">
                <a:latin typeface="Times New Roman"/>
                <a:cs typeface="Times New Roman"/>
              </a:rPr>
              <a:t> </a:t>
            </a:r>
            <a:r>
              <a:rPr sz="3500" spc="45" dirty="0">
                <a:latin typeface="Symbol"/>
                <a:cs typeface="Symbol"/>
              </a:rPr>
              <a:t></a:t>
            </a:r>
            <a:r>
              <a:rPr sz="3500" spc="45" dirty="0">
                <a:latin typeface="Times New Roman"/>
                <a:cs typeface="Times New Roman"/>
              </a:rPr>
              <a:t>	</a:t>
            </a:r>
            <a:r>
              <a:rPr sz="5250" spc="-67" baseline="34920" dirty="0">
                <a:latin typeface="Times New Roman"/>
                <a:cs typeface="Times New Roman"/>
              </a:rPr>
              <a:t>width</a:t>
            </a:r>
            <a:endParaRPr sz="5250" baseline="3492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519"/>
            <a:ext cx="7047865" cy="1882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68655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29" dirty="0">
                <a:latin typeface="Microsoft Sans Serif"/>
                <a:cs typeface="Microsoft Sans Serif"/>
              </a:rPr>
              <a:t>For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original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00" dirty="0">
                <a:latin typeface="Microsoft Sans Serif"/>
                <a:cs typeface="Microsoft Sans Serif"/>
              </a:rPr>
              <a:t>Aspect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ratio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235" dirty="0">
                <a:latin typeface="Microsoft Sans Serif"/>
                <a:cs typeface="Microsoft Sans Serif"/>
              </a:rPr>
              <a:t>is: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45" dirty="0">
                <a:latin typeface="Microsoft Sans Serif"/>
                <a:cs typeface="Microsoft Sans Serif"/>
              </a:rPr>
              <a:t>1027/768=1.33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90" dirty="0">
                <a:latin typeface="Microsoft Sans Serif"/>
                <a:cs typeface="Microsoft Sans Serif"/>
              </a:rPr>
              <a:t>Now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0" dirty="0">
                <a:latin typeface="Microsoft Sans Serif"/>
                <a:cs typeface="Microsoft Sans Serif"/>
              </a:rPr>
              <a:t>for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resized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image,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want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85" dirty="0">
                <a:latin typeface="Microsoft Sans Serif"/>
                <a:cs typeface="Microsoft Sans Serif"/>
              </a:rPr>
              <a:t>same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aspect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ratio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but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width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600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pixels.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5151882"/>
            <a:ext cx="65481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70" dirty="0">
                <a:latin typeface="Microsoft Sans Serif"/>
                <a:cs typeface="Microsoft Sans Serif"/>
              </a:rPr>
              <a:t>Hence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0" dirty="0">
                <a:latin typeface="Microsoft Sans Serif"/>
                <a:cs typeface="Microsoft Sans Serif"/>
              </a:rPr>
              <a:t>resized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ima</a:t>
            </a:r>
            <a:r>
              <a:rPr sz="2900" spc="-195" dirty="0">
                <a:latin typeface="Microsoft Sans Serif"/>
                <a:cs typeface="Microsoft Sans Serif"/>
              </a:rPr>
              <a:t>g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will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be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600x</a:t>
            </a:r>
            <a:r>
              <a:rPr sz="2900" spc="-5" dirty="0">
                <a:latin typeface="Microsoft Sans Serif"/>
                <a:cs typeface="Microsoft Sans Serif"/>
              </a:rPr>
              <a:t>4</a:t>
            </a:r>
            <a:r>
              <a:rPr sz="2900" spc="-15" dirty="0">
                <a:latin typeface="Microsoft Sans Serif"/>
                <a:cs typeface="Microsoft Sans Serif"/>
              </a:rPr>
              <a:t>51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6792" y="4293088"/>
            <a:ext cx="1821814" cy="0"/>
          </a:xfrm>
          <a:custGeom>
            <a:avLst/>
            <a:gdLst/>
            <a:ahLst/>
            <a:cxnLst/>
            <a:rect l="l" t="t" r="r" b="b"/>
            <a:pathLst>
              <a:path w="1821814">
                <a:moveTo>
                  <a:pt x="0" y="0"/>
                </a:moveTo>
                <a:lnTo>
                  <a:pt x="1821310" y="0"/>
                </a:lnTo>
              </a:path>
            </a:pathLst>
          </a:custGeom>
          <a:ln w="14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0528" y="4293088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6729" y="0"/>
                </a:lnTo>
              </a:path>
            </a:pathLst>
          </a:custGeom>
          <a:ln w="14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5160" y="4007153"/>
            <a:ext cx="1878330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1037590" algn="l"/>
              </a:tabLst>
            </a:pPr>
            <a:r>
              <a:rPr sz="2850" spc="40" dirty="0">
                <a:latin typeface="Symbol"/>
                <a:cs typeface="Symbol"/>
              </a:rPr>
              <a:t></a:t>
            </a:r>
            <a:r>
              <a:rPr sz="2850" spc="270" dirty="0">
                <a:latin typeface="Times New Roman"/>
                <a:cs typeface="Times New Roman"/>
              </a:rPr>
              <a:t> </a:t>
            </a:r>
            <a:r>
              <a:rPr sz="4275" spc="-44" baseline="35087" dirty="0">
                <a:latin typeface="Times New Roman"/>
                <a:cs typeface="Times New Roman"/>
              </a:rPr>
              <a:t>600	</a:t>
            </a:r>
            <a:r>
              <a:rPr sz="2850" spc="40" dirty="0">
                <a:latin typeface="Symbol"/>
                <a:cs typeface="Symbol"/>
              </a:rPr>
              <a:t></a:t>
            </a:r>
            <a:r>
              <a:rPr sz="2850" spc="-165" dirty="0">
                <a:latin typeface="Times New Roman"/>
                <a:cs typeface="Times New Roman"/>
              </a:rPr>
              <a:t> </a:t>
            </a:r>
            <a:r>
              <a:rPr sz="2850" spc="-65" dirty="0">
                <a:latin typeface="Times New Roman"/>
                <a:cs typeface="Times New Roman"/>
              </a:rPr>
              <a:t>451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6488" y="4290369"/>
            <a:ext cx="277939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148840" algn="l"/>
              </a:tabLst>
            </a:pPr>
            <a:r>
              <a:rPr sz="2850" i="1" spc="-80" dirty="0">
                <a:latin typeface="Times New Roman"/>
                <a:cs typeface="Times New Roman"/>
              </a:rPr>
              <a:t>A</a:t>
            </a:r>
            <a:r>
              <a:rPr sz="2850" i="1" spc="-50" dirty="0">
                <a:latin typeface="Times New Roman"/>
                <a:cs typeface="Times New Roman"/>
              </a:rPr>
              <a:t>s</a:t>
            </a:r>
            <a:r>
              <a:rPr sz="2850" i="1" spc="80" dirty="0">
                <a:latin typeface="Times New Roman"/>
                <a:cs typeface="Times New Roman"/>
              </a:rPr>
              <a:t>p</a:t>
            </a:r>
            <a:r>
              <a:rPr sz="2850" i="1" spc="-60" dirty="0">
                <a:latin typeface="Times New Roman"/>
                <a:cs typeface="Times New Roman"/>
              </a:rPr>
              <a:t>ec</a:t>
            </a:r>
            <a:r>
              <a:rPr sz="2850" i="1" spc="20" dirty="0">
                <a:latin typeface="Times New Roman"/>
                <a:cs typeface="Times New Roman"/>
              </a:rPr>
              <a:t>t</a:t>
            </a:r>
            <a:r>
              <a:rPr sz="2850" i="1" spc="50" dirty="0">
                <a:latin typeface="Times New Roman"/>
                <a:cs typeface="Times New Roman"/>
              </a:rPr>
              <a:t> </a:t>
            </a:r>
            <a:r>
              <a:rPr sz="2850" i="1" spc="-50" dirty="0">
                <a:latin typeface="Times New Roman"/>
                <a:cs typeface="Times New Roman"/>
              </a:rPr>
              <a:t>r</a:t>
            </a:r>
            <a:r>
              <a:rPr sz="2850" i="1" spc="80" dirty="0">
                <a:latin typeface="Times New Roman"/>
                <a:cs typeface="Times New Roman"/>
              </a:rPr>
              <a:t>a</a:t>
            </a:r>
            <a:r>
              <a:rPr sz="2850" i="1" spc="-35" dirty="0">
                <a:latin typeface="Times New Roman"/>
                <a:cs typeface="Times New Roman"/>
              </a:rPr>
              <a:t>t</a:t>
            </a:r>
            <a:r>
              <a:rPr sz="2850" i="1" spc="-40" dirty="0">
                <a:latin typeface="Times New Roman"/>
                <a:cs typeface="Times New Roman"/>
              </a:rPr>
              <a:t>i</a:t>
            </a:r>
            <a:r>
              <a:rPr sz="2850" i="1" spc="35" dirty="0">
                <a:latin typeface="Times New Roman"/>
                <a:cs typeface="Times New Roman"/>
              </a:rPr>
              <a:t>o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850" spc="-15" dirty="0"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.</a:t>
            </a:r>
            <a:r>
              <a:rPr sz="2850" spc="-65" dirty="0">
                <a:latin typeface="Times New Roman"/>
                <a:cs typeface="Times New Roman"/>
              </a:rPr>
              <a:t>33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5574" y="4007153"/>
            <a:ext cx="123126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50" i="1" spc="80" dirty="0">
                <a:latin typeface="Times New Roman"/>
                <a:cs typeface="Times New Roman"/>
              </a:rPr>
              <a:t>h</a:t>
            </a:r>
            <a:r>
              <a:rPr sz="2850" i="1" spc="-45" dirty="0">
                <a:latin typeface="Times New Roman"/>
                <a:cs typeface="Times New Roman"/>
              </a:rPr>
              <a:t>e</a:t>
            </a:r>
            <a:r>
              <a:rPr sz="2850" i="1" spc="-40" dirty="0">
                <a:latin typeface="Times New Roman"/>
                <a:cs typeface="Times New Roman"/>
              </a:rPr>
              <a:t>i</a:t>
            </a:r>
            <a:r>
              <a:rPr sz="2850" i="1" spc="80" dirty="0">
                <a:latin typeface="Times New Roman"/>
                <a:cs typeface="Times New Roman"/>
              </a:rPr>
              <a:t>g</a:t>
            </a:r>
            <a:r>
              <a:rPr sz="2850" i="1" spc="90" dirty="0">
                <a:latin typeface="Times New Roman"/>
                <a:cs typeface="Times New Roman"/>
              </a:rPr>
              <a:t>h</a:t>
            </a:r>
            <a:r>
              <a:rPr sz="2850" i="1" spc="20" dirty="0">
                <a:latin typeface="Times New Roman"/>
                <a:cs typeface="Times New Roman"/>
              </a:rPr>
              <a:t>t</a:t>
            </a:r>
            <a:r>
              <a:rPr sz="2850" i="1" spc="-170" dirty="0">
                <a:latin typeface="Times New Roman"/>
                <a:cs typeface="Times New Roman"/>
              </a:rPr>
              <a:t> </a:t>
            </a:r>
            <a:r>
              <a:rPr sz="2850" spc="40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7734" y="3779286"/>
            <a:ext cx="846455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50" i="1" spc="60" dirty="0">
                <a:latin typeface="Times New Roman"/>
                <a:cs typeface="Times New Roman"/>
              </a:rPr>
              <a:t>w</a:t>
            </a:r>
            <a:r>
              <a:rPr sz="2850" i="1" spc="-35" dirty="0">
                <a:latin typeface="Times New Roman"/>
                <a:cs typeface="Times New Roman"/>
              </a:rPr>
              <a:t>i</a:t>
            </a:r>
            <a:r>
              <a:rPr sz="2850" i="1" spc="80" dirty="0">
                <a:latin typeface="Times New Roman"/>
                <a:cs typeface="Times New Roman"/>
              </a:rPr>
              <a:t>d</a:t>
            </a:r>
            <a:r>
              <a:rPr sz="2850" i="1" spc="-40" dirty="0">
                <a:latin typeface="Times New Roman"/>
                <a:cs typeface="Times New Roman"/>
              </a:rPr>
              <a:t>t</a:t>
            </a:r>
            <a:r>
              <a:rPr sz="2850" i="1" spc="35" dirty="0">
                <a:latin typeface="Times New Roman"/>
                <a:cs typeface="Times New Roman"/>
              </a:rPr>
              <a:t>h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57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Ques</a:t>
            </a:r>
            <a:r>
              <a:rPr spc="-180" dirty="0"/>
              <a:t>t</a:t>
            </a:r>
            <a:r>
              <a:rPr spc="-240" dirty="0"/>
              <a:t>ion</a:t>
            </a:r>
            <a:r>
              <a:rPr spc="-40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519"/>
            <a:ext cx="7976870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15" dirty="0">
                <a:solidFill>
                  <a:srgbClr val="C00000"/>
                </a:solidFill>
                <a:latin typeface="Arial"/>
                <a:cs typeface="Arial"/>
              </a:rPr>
              <a:t>Question: </a:t>
            </a:r>
            <a:r>
              <a:rPr sz="2900" spc="-185" dirty="0">
                <a:solidFill>
                  <a:srgbClr val="005EA3"/>
                </a:solidFill>
                <a:latin typeface="Microsoft Sans Serif"/>
                <a:cs typeface="Microsoft Sans Serif"/>
              </a:rPr>
              <a:t>A </a:t>
            </a:r>
            <a:r>
              <a:rPr sz="2900" spc="-330" dirty="0">
                <a:solidFill>
                  <a:srgbClr val="005EA3"/>
                </a:solidFill>
                <a:latin typeface="Microsoft Sans Serif"/>
                <a:cs typeface="Microsoft Sans Serif"/>
              </a:rPr>
              <a:t>common</a:t>
            </a:r>
            <a:r>
              <a:rPr sz="2900" spc="-3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35" dirty="0">
                <a:solidFill>
                  <a:srgbClr val="005EA3"/>
                </a:solidFill>
                <a:latin typeface="Microsoft Sans Serif"/>
                <a:cs typeface="Microsoft Sans Serif"/>
              </a:rPr>
              <a:t>measure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 </a:t>
            </a:r>
            <a:r>
              <a:rPr sz="2900" spc="-240" dirty="0">
                <a:solidFill>
                  <a:srgbClr val="005EA3"/>
                </a:solidFill>
                <a:latin typeface="Microsoft Sans Serif"/>
                <a:cs typeface="Microsoft Sans Serif"/>
              </a:rPr>
              <a:t>transmission</a:t>
            </a:r>
            <a:r>
              <a:rPr sz="2900" spc="-23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0" dirty="0">
                <a:solidFill>
                  <a:srgbClr val="005EA3"/>
                </a:solidFill>
                <a:latin typeface="Microsoft Sans Serif"/>
                <a:cs typeface="Microsoft Sans Serif"/>
              </a:rPr>
              <a:t>for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 dig</a:t>
            </a:r>
            <a:r>
              <a:rPr sz="2900" spc="-20" dirty="0">
                <a:solidFill>
                  <a:srgbClr val="005EA3"/>
                </a:solidFill>
                <a:latin typeface="Microsoft Sans Serif"/>
                <a:cs typeface="Microsoft Sans Serif"/>
              </a:rPr>
              <a:t>it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al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d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ta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65" dirty="0">
                <a:solidFill>
                  <a:srgbClr val="005EA3"/>
                </a:solidFill>
                <a:latin typeface="Microsoft Sans Serif"/>
                <a:cs typeface="Microsoft Sans Serif"/>
              </a:rPr>
              <a:t>i</a:t>
            </a:r>
            <a:r>
              <a:rPr sz="2900" spc="-350" dirty="0">
                <a:solidFill>
                  <a:srgbClr val="005EA3"/>
                </a:solidFill>
                <a:latin typeface="Microsoft Sans Serif"/>
                <a:cs typeface="Microsoft Sans Serif"/>
              </a:rPr>
              <a:t>s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4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b="1" spc="-180" dirty="0">
                <a:solidFill>
                  <a:srgbClr val="C00000"/>
                </a:solidFill>
                <a:latin typeface="Arial"/>
                <a:cs typeface="Arial"/>
              </a:rPr>
              <a:t>ba</a:t>
            </a:r>
            <a:r>
              <a:rPr sz="2900" b="1" spc="-2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9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900" b="1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900" b="1" spc="-1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900" b="1" spc="-27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,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de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f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ine</a:t>
            </a:r>
            <a:r>
              <a:rPr sz="2900" spc="-160" dirty="0">
                <a:solidFill>
                  <a:srgbClr val="005EA3"/>
                </a:solidFill>
                <a:latin typeface="Microsoft Sans Serif"/>
                <a:cs typeface="Microsoft Sans Serif"/>
              </a:rPr>
              <a:t>d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0" dirty="0">
                <a:solidFill>
                  <a:srgbClr val="005EA3"/>
                </a:solidFill>
                <a:latin typeface="Microsoft Sans Serif"/>
                <a:cs typeface="Microsoft Sans Serif"/>
              </a:rPr>
              <a:t>as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the  </a:t>
            </a:r>
            <a:r>
              <a:rPr sz="2900" spc="-225" dirty="0">
                <a:solidFill>
                  <a:srgbClr val="005EA3"/>
                </a:solidFill>
                <a:latin typeface="Microsoft Sans Serif"/>
                <a:cs typeface="Microsoft Sans Serif"/>
              </a:rPr>
              <a:t>number</a:t>
            </a:r>
            <a:r>
              <a:rPr sz="2900" spc="3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 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bits </a:t>
            </a:r>
            <a:r>
              <a:rPr sz="29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transmitted </a:t>
            </a:r>
            <a:r>
              <a:rPr sz="2900" spc="-60" dirty="0">
                <a:solidFill>
                  <a:srgbClr val="005EA3"/>
                </a:solidFill>
                <a:latin typeface="Microsoft Sans Serif"/>
                <a:cs typeface="Microsoft Sans Serif"/>
              </a:rPr>
              <a:t>per </a:t>
            </a:r>
            <a:r>
              <a:rPr sz="2900" spc="-240" dirty="0">
                <a:solidFill>
                  <a:srgbClr val="005EA3"/>
                </a:solidFill>
                <a:latin typeface="Microsoft Sans Serif"/>
                <a:cs typeface="Microsoft Sans Serif"/>
              </a:rPr>
              <a:t>second.</a:t>
            </a:r>
            <a:r>
              <a:rPr sz="2900" spc="29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95" dirty="0">
                <a:solidFill>
                  <a:srgbClr val="005EA3"/>
                </a:solidFill>
                <a:latin typeface="Microsoft Sans Serif"/>
                <a:cs typeface="Microsoft Sans Serif"/>
              </a:rPr>
              <a:t>Transmission 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60" dirty="0">
                <a:solidFill>
                  <a:srgbClr val="005EA3"/>
                </a:solidFill>
                <a:latin typeface="Microsoft Sans Serif"/>
                <a:cs typeface="Microsoft Sans Serif"/>
              </a:rPr>
              <a:t>is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00" dirty="0">
                <a:solidFill>
                  <a:srgbClr val="005EA3"/>
                </a:solidFill>
                <a:latin typeface="Microsoft Sans Serif"/>
                <a:cs typeface="Microsoft Sans Serif"/>
              </a:rPr>
              <a:t>accomplished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90" dirty="0">
                <a:solidFill>
                  <a:srgbClr val="005EA3"/>
                </a:solidFill>
                <a:latin typeface="Microsoft Sans Serif"/>
                <a:cs typeface="Microsoft Sans Serif"/>
              </a:rPr>
              <a:t>in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packets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5" dirty="0">
                <a:solidFill>
                  <a:srgbClr val="005EA3"/>
                </a:solidFill>
                <a:latin typeface="Microsoft Sans Serif"/>
                <a:cs typeface="Microsoft Sans Serif"/>
              </a:rPr>
              <a:t>consisting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</a:t>
            </a:r>
            <a:r>
              <a:rPr sz="2900" spc="10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5" dirty="0">
                <a:solidFill>
                  <a:srgbClr val="005EA3"/>
                </a:solidFill>
                <a:latin typeface="Microsoft Sans Serif"/>
                <a:cs typeface="Microsoft Sans Serif"/>
              </a:rPr>
              <a:t>start</a:t>
            </a:r>
            <a:r>
              <a:rPr sz="2900" spc="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55" dirty="0">
                <a:solidFill>
                  <a:srgbClr val="005EA3"/>
                </a:solidFill>
                <a:latin typeface="Microsoft Sans Serif"/>
                <a:cs typeface="Microsoft Sans Serif"/>
              </a:rPr>
              <a:t>bit,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 </a:t>
            </a:r>
            <a:r>
              <a:rPr sz="2900" spc="-75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byte(8</a:t>
            </a:r>
            <a:r>
              <a:rPr sz="29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5" dirty="0">
                <a:solidFill>
                  <a:srgbClr val="005EA3"/>
                </a:solidFill>
                <a:latin typeface="Microsoft Sans Serif"/>
                <a:cs typeface="Microsoft Sans Serif"/>
              </a:rPr>
              <a:t>bits)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of</a:t>
            </a:r>
            <a:r>
              <a:rPr sz="2900" spc="10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30" dirty="0">
                <a:solidFill>
                  <a:srgbClr val="005EA3"/>
                </a:solidFill>
                <a:latin typeface="Microsoft Sans Serif"/>
                <a:cs typeface="Microsoft Sans Serif"/>
              </a:rPr>
              <a:t>information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25" dirty="0">
                <a:solidFill>
                  <a:srgbClr val="005EA3"/>
                </a:solidFill>
                <a:latin typeface="Microsoft Sans Serif"/>
                <a:cs typeface="Microsoft Sans Serif"/>
              </a:rPr>
              <a:t>and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stop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55" dirty="0">
                <a:solidFill>
                  <a:srgbClr val="005EA3"/>
                </a:solidFill>
                <a:latin typeface="Microsoft Sans Serif"/>
                <a:cs typeface="Microsoft Sans Serif"/>
              </a:rPr>
              <a:t>bit.</a:t>
            </a:r>
            <a:endParaRPr sz="2900">
              <a:latin typeface="Microsoft Sans Serif"/>
              <a:cs typeface="Microsoft Sans Serif"/>
            </a:endParaRPr>
          </a:p>
          <a:p>
            <a:pPr marL="332740" marR="292100" lvl="1">
              <a:lnSpc>
                <a:spcPct val="100000"/>
              </a:lnSpc>
              <a:spcBef>
                <a:spcPts val="695"/>
              </a:spcBef>
              <a:buClr>
                <a:srgbClr val="C00000"/>
              </a:buClr>
              <a:buFont typeface="Arial"/>
              <a:buAutoNum type="alphaLcParenR"/>
              <a:tabLst>
                <a:tab pos="741680" algn="l"/>
              </a:tabLst>
            </a:pPr>
            <a:r>
              <a:rPr sz="2900" spc="-285" dirty="0">
                <a:solidFill>
                  <a:srgbClr val="005EA3"/>
                </a:solidFill>
                <a:latin typeface="Microsoft Sans Serif"/>
                <a:cs typeface="Microsoft Sans Serif"/>
              </a:rPr>
              <a:t>H</a:t>
            </a:r>
            <a:r>
              <a:rPr sz="2900" spc="-310" dirty="0">
                <a:solidFill>
                  <a:srgbClr val="005EA3"/>
                </a:solidFill>
                <a:latin typeface="Microsoft Sans Serif"/>
                <a:cs typeface="Microsoft Sans Serif"/>
              </a:rPr>
              <a:t>o</a:t>
            </a:r>
            <a:r>
              <a:rPr sz="2900" spc="-160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00" dirty="0">
                <a:solidFill>
                  <a:srgbClr val="005EA3"/>
                </a:solidFill>
                <a:latin typeface="Microsoft Sans Serif"/>
                <a:cs typeface="Microsoft Sans Serif"/>
              </a:rPr>
              <a:t>ma</a:t>
            </a:r>
            <a:r>
              <a:rPr sz="2900" spc="-325" dirty="0">
                <a:solidFill>
                  <a:srgbClr val="005EA3"/>
                </a:solidFill>
                <a:latin typeface="Microsoft Sans Serif"/>
                <a:cs typeface="Microsoft Sans Serif"/>
              </a:rPr>
              <a:t>n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y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65" dirty="0">
                <a:solidFill>
                  <a:srgbClr val="005EA3"/>
                </a:solidFill>
                <a:latin typeface="Microsoft Sans Serif"/>
                <a:cs typeface="Microsoft Sans Serif"/>
              </a:rPr>
              <a:t>minutes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ould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it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t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245" dirty="0">
                <a:solidFill>
                  <a:srgbClr val="005EA3"/>
                </a:solidFill>
                <a:latin typeface="Microsoft Sans Serif"/>
                <a:cs typeface="Microsoft Sans Serif"/>
              </a:rPr>
              <a:t>k</a:t>
            </a:r>
            <a:r>
              <a:rPr sz="2900" spc="-165" dirty="0">
                <a:solidFill>
                  <a:srgbClr val="005EA3"/>
                </a:solidFill>
                <a:latin typeface="Microsoft Sans Serif"/>
                <a:cs typeface="Microsoft Sans Serif"/>
              </a:rPr>
              <a:t>e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t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r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an</a:t>
            </a:r>
            <a:r>
              <a:rPr sz="2900" spc="-254" dirty="0">
                <a:solidFill>
                  <a:srgbClr val="005EA3"/>
                </a:solidFill>
                <a:latin typeface="Microsoft Sans Serif"/>
                <a:cs typeface="Microsoft Sans Serif"/>
              </a:rPr>
              <a:t>s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mit</a:t>
            </a:r>
            <a:r>
              <a:rPr sz="29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  1024x1024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5" dirty="0">
                <a:solidFill>
                  <a:srgbClr val="005EA3"/>
                </a:solidFill>
                <a:latin typeface="Microsoft Sans Serif"/>
                <a:cs typeface="Microsoft Sans Serif"/>
              </a:rPr>
              <a:t>image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40" dirty="0">
                <a:solidFill>
                  <a:srgbClr val="005EA3"/>
                </a:solidFill>
                <a:latin typeface="Microsoft Sans Serif"/>
                <a:cs typeface="Microsoft Sans Serif"/>
              </a:rPr>
              <a:t>with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256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gray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85" dirty="0">
                <a:solidFill>
                  <a:srgbClr val="005EA3"/>
                </a:solidFill>
                <a:latin typeface="Microsoft Sans Serif"/>
                <a:cs typeface="Microsoft Sans Serif"/>
              </a:rPr>
              <a:t>levels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65" dirty="0">
                <a:solidFill>
                  <a:srgbClr val="005EA3"/>
                </a:solidFill>
                <a:latin typeface="Microsoft Sans Serif"/>
                <a:cs typeface="Microsoft Sans Serif"/>
              </a:rPr>
              <a:t>if</a:t>
            </a:r>
            <a:r>
              <a:rPr sz="2900" spc="9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95" dirty="0">
                <a:solidFill>
                  <a:srgbClr val="005EA3"/>
                </a:solidFill>
                <a:latin typeface="Microsoft Sans Serif"/>
                <a:cs typeface="Microsoft Sans Serif"/>
              </a:rPr>
              <a:t>we</a:t>
            </a:r>
            <a:r>
              <a:rPr sz="2900" spc="3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30" dirty="0">
                <a:solidFill>
                  <a:srgbClr val="005EA3"/>
                </a:solidFill>
                <a:latin typeface="Microsoft Sans Serif"/>
                <a:cs typeface="Microsoft Sans Serif"/>
              </a:rPr>
              <a:t>use </a:t>
            </a:r>
            <a:r>
              <a:rPr sz="2900" spc="-75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2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56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80" dirty="0">
                <a:solidFill>
                  <a:srgbClr val="005EA3"/>
                </a:solidFill>
                <a:latin typeface="Microsoft Sans Serif"/>
                <a:cs typeface="Microsoft Sans Serif"/>
              </a:rPr>
              <a:t>k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5" dirty="0">
                <a:solidFill>
                  <a:srgbClr val="005EA3"/>
                </a:solidFill>
                <a:latin typeface="Microsoft Sans Serif"/>
                <a:cs typeface="Microsoft Sans Serif"/>
              </a:rPr>
              <a:t>baud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00" dirty="0">
                <a:solidFill>
                  <a:srgbClr val="005EA3"/>
                </a:solidFill>
                <a:latin typeface="Microsoft Sans Serif"/>
                <a:cs typeface="Microsoft Sans Serif"/>
              </a:rPr>
              <a:t>modem?</a:t>
            </a:r>
            <a:endParaRPr sz="2900">
              <a:latin typeface="Microsoft Sans Serif"/>
              <a:cs typeface="Microsoft Sans Serif"/>
            </a:endParaRPr>
          </a:p>
          <a:p>
            <a:pPr marL="332740" marR="593725" lvl="1">
              <a:lnSpc>
                <a:spcPct val="100000"/>
              </a:lnSpc>
              <a:spcBef>
                <a:spcPts val="710"/>
              </a:spcBef>
              <a:buClr>
                <a:srgbClr val="C00000"/>
              </a:buClr>
              <a:buFont typeface="Arial"/>
              <a:buAutoNum type="alphaLcParenR"/>
              <a:tabLst>
                <a:tab pos="742950" algn="l"/>
              </a:tabLst>
            </a:pPr>
            <a:r>
              <a:rPr sz="2900" spc="-50" dirty="0">
                <a:solidFill>
                  <a:srgbClr val="005EA3"/>
                </a:solidFill>
                <a:latin typeface="Microsoft Sans Serif"/>
                <a:cs typeface="Microsoft Sans Serif"/>
              </a:rPr>
              <a:t>What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-135" dirty="0">
                <a:solidFill>
                  <a:srgbClr val="005EA3"/>
                </a:solidFill>
                <a:latin typeface="Microsoft Sans Serif"/>
                <a:cs typeface="Microsoft Sans Serif"/>
              </a:rPr>
              <a:t>ould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85" dirty="0">
                <a:solidFill>
                  <a:srgbClr val="005EA3"/>
                </a:solidFill>
                <a:latin typeface="Microsoft Sans Serif"/>
                <a:cs typeface="Microsoft Sans Serif"/>
              </a:rPr>
              <a:t>be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5" dirty="0">
                <a:solidFill>
                  <a:srgbClr val="005EA3"/>
                </a:solidFill>
                <a:latin typeface="Microsoft Sans Serif"/>
                <a:cs typeface="Microsoft Sans Serif"/>
              </a:rPr>
              <a:t>the</a:t>
            </a:r>
            <a:r>
              <a:rPr sz="29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time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90" dirty="0">
                <a:solidFill>
                  <a:srgbClr val="005EA3"/>
                </a:solidFill>
                <a:latin typeface="Microsoft Sans Serif"/>
                <a:cs typeface="Microsoft Sans Serif"/>
              </a:rPr>
              <a:t>required</a:t>
            </a:r>
            <a:r>
              <a:rPr sz="290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55" dirty="0">
                <a:solidFill>
                  <a:srgbClr val="005EA3"/>
                </a:solidFill>
                <a:latin typeface="Microsoft Sans Serif"/>
                <a:cs typeface="Microsoft Sans Serif"/>
              </a:rPr>
              <a:t>i</a:t>
            </a:r>
            <a:r>
              <a:rPr sz="2900" spc="75" dirty="0">
                <a:solidFill>
                  <a:srgbClr val="005EA3"/>
                </a:solidFill>
                <a:latin typeface="Microsoft Sans Serif"/>
                <a:cs typeface="Microsoft Sans Serif"/>
              </a:rPr>
              <a:t>f</a:t>
            </a:r>
            <a:r>
              <a:rPr sz="2900" spc="10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29" dirty="0">
                <a:solidFill>
                  <a:srgbClr val="005EA3"/>
                </a:solidFill>
                <a:latin typeface="Microsoft Sans Serif"/>
                <a:cs typeface="Microsoft Sans Serif"/>
              </a:rPr>
              <a:t>w</a:t>
            </a:r>
            <a:r>
              <a:rPr sz="2900" spc="-160" dirty="0">
                <a:solidFill>
                  <a:srgbClr val="005EA3"/>
                </a:solidFill>
                <a:latin typeface="Microsoft Sans Serif"/>
                <a:cs typeface="Microsoft Sans Serif"/>
              </a:rPr>
              <a:t>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330" dirty="0">
                <a:solidFill>
                  <a:srgbClr val="005EA3"/>
                </a:solidFill>
                <a:latin typeface="Microsoft Sans Serif"/>
                <a:cs typeface="Microsoft Sans Serif"/>
              </a:rPr>
              <a:t>use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 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7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5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0</a:t>
            </a:r>
            <a:r>
              <a:rPr sz="2900" spc="1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80" dirty="0">
                <a:solidFill>
                  <a:srgbClr val="005EA3"/>
                </a:solidFill>
                <a:latin typeface="Microsoft Sans Serif"/>
                <a:cs typeface="Microsoft Sans Serif"/>
              </a:rPr>
              <a:t>k</a:t>
            </a:r>
            <a:r>
              <a:rPr sz="29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b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a</a:t>
            </a:r>
            <a:r>
              <a:rPr sz="2900" spc="-180" dirty="0">
                <a:solidFill>
                  <a:srgbClr val="005EA3"/>
                </a:solidFill>
                <a:latin typeface="Microsoft Sans Serif"/>
                <a:cs typeface="Microsoft Sans Serif"/>
              </a:rPr>
              <a:t>nd</a:t>
            </a:r>
            <a:r>
              <a:rPr sz="2900" spc="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t</a:t>
            </a:r>
            <a:r>
              <a:rPr sz="2900" spc="-25" dirty="0">
                <a:solidFill>
                  <a:srgbClr val="005EA3"/>
                </a:solidFill>
                <a:latin typeface="Microsoft Sans Serif"/>
                <a:cs typeface="Microsoft Sans Serif"/>
              </a:rPr>
              <a:t>r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an</a:t>
            </a:r>
            <a:r>
              <a:rPr sz="2900" spc="-254" dirty="0">
                <a:solidFill>
                  <a:srgbClr val="005EA3"/>
                </a:solidFill>
                <a:latin typeface="Microsoft Sans Serif"/>
                <a:cs typeface="Microsoft Sans Serif"/>
              </a:rPr>
              <a:t>s</a:t>
            </a:r>
            <a:r>
              <a:rPr sz="2900" spc="-290" dirty="0">
                <a:solidFill>
                  <a:srgbClr val="005EA3"/>
                </a:solidFill>
                <a:latin typeface="Microsoft Sans Serif"/>
                <a:cs typeface="Microsoft Sans Serif"/>
              </a:rPr>
              <a:t>mission</a:t>
            </a:r>
            <a:r>
              <a:rPr sz="2900" spc="-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2900" spc="-215" dirty="0">
                <a:solidFill>
                  <a:srgbClr val="005EA3"/>
                </a:solidFill>
                <a:latin typeface="Microsoft Sans Serif"/>
                <a:cs typeface="Microsoft Sans Serif"/>
              </a:rPr>
              <a:t>line?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57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Ques</a:t>
            </a:r>
            <a:r>
              <a:rPr spc="-180" dirty="0"/>
              <a:t>t</a:t>
            </a:r>
            <a:r>
              <a:rPr spc="-240" dirty="0"/>
              <a:t>ion</a:t>
            </a:r>
            <a:r>
              <a:rPr spc="-40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87" y="1500770"/>
            <a:ext cx="7776845" cy="413257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0840" indent="-320675">
              <a:lnSpc>
                <a:spcPct val="100000"/>
              </a:lnSpc>
              <a:spcBef>
                <a:spcPts val="98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</a:tabLst>
            </a:pPr>
            <a:r>
              <a:rPr sz="2900" b="1" spc="-260" dirty="0">
                <a:solidFill>
                  <a:srgbClr val="C00000"/>
                </a:solidFill>
                <a:latin typeface="Arial"/>
                <a:cs typeface="Arial"/>
              </a:rPr>
              <a:t>Sol</a:t>
            </a:r>
            <a:r>
              <a:rPr sz="2900" b="1" spc="-135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9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900">
              <a:latin typeface="Arial"/>
              <a:cs typeface="Arial"/>
            </a:endParaRPr>
          </a:p>
          <a:p>
            <a:pPr marL="370840" marR="1276350" indent="-320675">
              <a:lnSpc>
                <a:spcPct val="100000"/>
              </a:lnSpc>
              <a:spcBef>
                <a:spcPts val="730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225" dirty="0">
                <a:latin typeface="Microsoft Sans Serif"/>
                <a:cs typeface="Microsoft Sans Serif"/>
              </a:rPr>
              <a:t>Since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we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have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256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gray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levels,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we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need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8-bits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for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representing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each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pixel.</a:t>
            </a:r>
            <a:endParaRPr sz="2400">
              <a:latin typeface="Microsoft Sans Serif"/>
              <a:cs typeface="Microsoft Sans Serif"/>
            </a:endParaRPr>
          </a:p>
          <a:p>
            <a:pPr marL="370840" indent="-320675">
              <a:lnSpc>
                <a:spcPct val="100000"/>
              </a:lnSpc>
              <a:spcBef>
                <a:spcPts val="695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120" dirty="0">
                <a:latin typeface="Microsoft Sans Serif"/>
                <a:cs typeface="Microsoft Sans Serif"/>
              </a:rPr>
              <a:t>Along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w</a:t>
            </a:r>
            <a:r>
              <a:rPr sz="2400" spc="-85" dirty="0">
                <a:latin typeface="Microsoft Sans Serif"/>
                <a:cs typeface="Microsoft Sans Serif"/>
              </a:rPr>
              <a:t>it</a:t>
            </a:r>
            <a:r>
              <a:rPr sz="2400" spc="-170" dirty="0">
                <a:latin typeface="Microsoft Sans Serif"/>
                <a:cs typeface="Microsoft Sans Serif"/>
              </a:rPr>
              <a:t>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these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8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-20" dirty="0">
                <a:latin typeface="Microsoft Sans Serif"/>
                <a:cs typeface="Microsoft Sans Serif"/>
              </a:rPr>
              <a:t>bi</a:t>
            </a:r>
            <a:r>
              <a:rPr sz="2400" spc="-25" dirty="0">
                <a:latin typeface="Microsoft Sans Serif"/>
                <a:cs typeface="Microsoft Sans Serif"/>
              </a:rPr>
              <a:t>t</a:t>
            </a:r>
            <a:r>
              <a:rPr sz="2400" spc="-445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also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ha</a:t>
            </a:r>
            <a:r>
              <a:rPr sz="2400" spc="-195" dirty="0">
                <a:latin typeface="Microsoft Sans Serif"/>
                <a:cs typeface="Microsoft Sans Serif"/>
              </a:rPr>
              <a:t>v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sta</a:t>
            </a:r>
            <a:r>
              <a:rPr sz="2400" spc="-45" dirty="0">
                <a:latin typeface="Microsoft Sans Serif"/>
                <a:cs typeface="Microsoft Sans Serif"/>
              </a:rPr>
              <a:t>r</a:t>
            </a:r>
            <a:r>
              <a:rPr sz="2400" spc="-20" dirty="0">
                <a:latin typeface="Microsoft Sans Serif"/>
                <a:cs typeface="Microsoft Sans Serif"/>
              </a:rPr>
              <a:t>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a</a:t>
            </a:r>
            <a:r>
              <a:rPr sz="2400" spc="-150" dirty="0">
                <a:latin typeface="Microsoft Sans Serif"/>
                <a:cs typeface="Microsoft Sans Serif"/>
              </a:rPr>
              <a:t>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stop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</a:t>
            </a:r>
            <a:r>
              <a:rPr sz="2400" spc="-25" dirty="0">
                <a:latin typeface="Microsoft Sans Serif"/>
                <a:cs typeface="Microsoft Sans Serif"/>
              </a:rPr>
              <a:t>t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70840" indent="-320675">
              <a:lnSpc>
                <a:spcPct val="100000"/>
              </a:lnSpc>
              <a:spcBef>
                <a:spcPts val="710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Hen</a:t>
            </a:r>
            <a:r>
              <a:rPr sz="2400" spc="-210" dirty="0">
                <a:latin typeface="Microsoft Sans Serif"/>
                <a:cs typeface="Microsoft Sans Serif"/>
              </a:rPr>
              <a:t>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ha</a:t>
            </a:r>
            <a:r>
              <a:rPr sz="2400" spc="-190" dirty="0">
                <a:latin typeface="Microsoft Sans Serif"/>
                <a:cs typeface="Microsoft Sans Serif"/>
              </a:rPr>
              <a:t>v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(</a:t>
            </a:r>
            <a:r>
              <a:rPr sz="2400" spc="-110" dirty="0">
                <a:latin typeface="Microsoft Sans Serif"/>
                <a:cs typeface="Microsoft Sans Serif"/>
              </a:rPr>
              <a:t>8</a:t>
            </a:r>
            <a:r>
              <a:rPr sz="2400" spc="95" dirty="0">
                <a:latin typeface="Microsoft Sans Serif"/>
                <a:cs typeface="Microsoft Sans Serif"/>
              </a:rPr>
              <a:t>+</a:t>
            </a:r>
            <a:r>
              <a:rPr sz="2400" spc="80" dirty="0">
                <a:latin typeface="Microsoft Sans Serif"/>
                <a:cs typeface="Microsoft Sans Serif"/>
              </a:rPr>
              <a:t>2</a:t>
            </a:r>
            <a:r>
              <a:rPr sz="2400" spc="-150" dirty="0">
                <a:latin typeface="Microsoft Sans Serif"/>
                <a:cs typeface="Microsoft Sans Serif"/>
              </a:rPr>
              <a:t>)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pi</a:t>
            </a:r>
            <a:r>
              <a:rPr sz="2400" spc="-65" dirty="0">
                <a:latin typeface="Microsoft Sans Serif"/>
                <a:cs typeface="Microsoft Sans Serif"/>
              </a:rPr>
              <a:t>x</a:t>
            </a:r>
            <a:r>
              <a:rPr sz="2400" spc="-100" dirty="0">
                <a:latin typeface="Microsoft Sans Serif"/>
                <a:cs typeface="Microsoft Sans Serif"/>
              </a:rPr>
              <a:t>el.</a:t>
            </a:r>
            <a:endParaRPr sz="2400">
              <a:latin typeface="Microsoft Sans Serif"/>
              <a:cs typeface="Microsoft Sans Serif"/>
            </a:endParaRPr>
          </a:p>
          <a:p>
            <a:pPr marL="370840" indent="-320675">
              <a:lnSpc>
                <a:spcPct val="100000"/>
              </a:lnSpc>
              <a:spcBef>
                <a:spcPts val="695"/>
              </a:spcBef>
              <a:buClr>
                <a:srgbClr val="005EA3"/>
              </a:buClr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So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tot</a:t>
            </a:r>
            <a:r>
              <a:rPr sz="2400" spc="-7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n</a:t>
            </a:r>
            <a:r>
              <a:rPr sz="2400" spc="-280" dirty="0">
                <a:latin typeface="Microsoft Sans Serif"/>
                <a:cs typeface="Microsoft Sans Serif"/>
              </a:rPr>
              <a:t>u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b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f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260" dirty="0">
                <a:latin typeface="Microsoft Sans Serif"/>
                <a:cs typeface="Microsoft Sans Serif"/>
              </a:rPr>
              <a:t>ansmi</a:t>
            </a:r>
            <a:r>
              <a:rPr sz="2400" spc="-235" dirty="0">
                <a:latin typeface="Microsoft Sans Serif"/>
                <a:cs typeface="Microsoft Sans Serif"/>
              </a:rPr>
              <a:t>s</a:t>
            </a:r>
            <a:r>
              <a:rPr sz="2400" spc="-215" dirty="0">
                <a:latin typeface="Microsoft Sans Serif"/>
                <a:cs typeface="Microsoft Sans Serif"/>
              </a:rPr>
              <a:t>si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endParaRPr sz="2400">
              <a:latin typeface="Microsoft Sans Serif"/>
              <a:cs typeface="Microsoft Sans Serif"/>
            </a:endParaRPr>
          </a:p>
          <a:p>
            <a:pPr marL="18796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Microsoft Sans Serif"/>
                <a:cs typeface="Microsoft Sans Serif"/>
              </a:rPr>
              <a:t>N=1024x1024x10=10485760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endParaRPr sz="24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sz="2400" spc="-275" dirty="0">
                <a:latin typeface="Microsoft Sans Serif"/>
                <a:cs typeface="Microsoft Sans Serif"/>
              </a:rPr>
              <a:t>These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bits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are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transmitted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56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k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baud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965200">
              <a:lnSpc>
                <a:spcPct val="100000"/>
              </a:lnSpc>
              <a:spcBef>
                <a:spcPts val="695"/>
              </a:spcBef>
            </a:pPr>
            <a:r>
              <a:rPr sz="2400" spc="-270" dirty="0">
                <a:latin typeface="Microsoft Sans Serif"/>
                <a:cs typeface="Microsoft Sans Serif"/>
              </a:rPr>
              <a:t>So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ti</a:t>
            </a:r>
            <a:r>
              <a:rPr sz="2400" spc="-285" dirty="0">
                <a:latin typeface="Microsoft Sans Serif"/>
                <a:cs typeface="Microsoft Sans Serif"/>
              </a:rPr>
              <a:t>m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ta</a:t>
            </a:r>
            <a:r>
              <a:rPr sz="2400" spc="-125" dirty="0">
                <a:latin typeface="Microsoft Sans Serif"/>
                <a:cs typeface="Microsoft Sans Serif"/>
              </a:rPr>
              <a:t>k</a:t>
            </a:r>
            <a:r>
              <a:rPr sz="2400" spc="25" dirty="0">
                <a:latin typeface="Microsoft Sans Serif"/>
                <a:cs typeface="Microsoft Sans Serif"/>
              </a:rPr>
              <a:t>en=N/</a:t>
            </a:r>
            <a:r>
              <a:rPr sz="2400" spc="15" dirty="0">
                <a:latin typeface="Microsoft Sans Serif"/>
                <a:cs typeface="Microsoft Sans Serif"/>
              </a:rPr>
              <a:t>5</a:t>
            </a:r>
            <a:r>
              <a:rPr sz="2400" spc="-10" dirty="0">
                <a:latin typeface="Microsoft Sans Serif"/>
                <a:cs typeface="Microsoft Sans Serif"/>
              </a:rPr>
              <a:t>6x</a:t>
            </a:r>
            <a:r>
              <a:rPr sz="2400" spc="-20" dirty="0">
                <a:latin typeface="Microsoft Sans Serif"/>
                <a:cs typeface="Microsoft Sans Serif"/>
              </a:rPr>
              <a:t>1</a:t>
            </a:r>
            <a:r>
              <a:rPr sz="2400" spc="-15" dirty="0">
                <a:latin typeface="Microsoft Sans Serif"/>
                <a:cs typeface="Microsoft Sans Serif"/>
              </a:rPr>
              <a:t>0</a:t>
            </a:r>
            <a:r>
              <a:rPr sz="2400" spc="-15" baseline="24305" dirty="0">
                <a:latin typeface="Microsoft Sans Serif"/>
                <a:cs typeface="Microsoft Sans Serif"/>
              </a:rPr>
              <a:t>3</a:t>
            </a:r>
            <a:r>
              <a:rPr sz="2400" spc="60" baseline="2430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=</a:t>
            </a:r>
            <a:r>
              <a:rPr sz="2400" spc="80" dirty="0">
                <a:latin typeface="Microsoft Sans Serif"/>
                <a:cs typeface="Microsoft Sans Serif"/>
              </a:rPr>
              <a:t>1</a:t>
            </a:r>
            <a:r>
              <a:rPr sz="2400" spc="-15" dirty="0">
                <a:latin typeface="Microsoft Sans Serif"/>
                <a:cs typeface="Microsoft Sans Serif"/>
              </a:rPr>
              <a:t>8</a:t>
            </a:r>
            <a:r>
              <a:rPr sz="2400" spc="-25" dirty="0">
                <a:latin typeface="Microsoft Sans Serif"/>
                <a:cs typeface="Microsoft Sans Serif"/>
              </a:rPr>
              <a:t>7</a:t>
            </a:r>
            <a:r>
              <a:rPr sz="2400" spc="-55" dirty="0">
                <a:latin typeface="Microsoft Sans Serif"/>
                <a:cs typeface="Microsoft Sans Serif"/>
              </a:rPr>
              <a:t>.2</a:t>
            </a:r>
            <a:r>
              <a:rPr sz="2400" spc="-65" dirty="0">
                <a:latin typeface="Microsoft Sans Serif"/>
                <a:cs typeface="Microsoft Sans Serif"/>
              </a:rPr>
              <a:t>5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75" dirty="0">
                <a:latin typeface="Microsoft Sans Serif"/>
                <a:cs typeface="Microsoft Sans Serif"/>
              </a:rPr>
              <a:t>sec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=</a:t>
            </a:r>
            <a:r>
              <a:rPr sz="2400" spc="80" dirty="0">
                <a:latin typeface="Microsoft Sans Serif"/>
                <a:cs typeface="Microsoft Sans Serif"/>
              </a:rPr>
              <a:t>3</a:t>
            </a:r>
            <a:r>
              <a:rPr sz="2400" spc="-60" dirty="0">
                <a:latin typeface="Microsoft Sans Serif"/>
                <a:cs typeface="Microsoft Sans Serif"/>
              </a:rPr>
              <a:t>.</a:t>
            </a:r>
            <a:r>
              <a:rPr sz="2400" spc="-105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minutes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257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Ques</a:t>
            </a:r>
            <a:r>
              <a:rPr spc="-180" dirty="0"/>
              <a:t>t</a:t>
            </a:r>
            <a:r>
              <a:rPr spc="-240" dirty="0"/>
              <a:t>ion</a:t>
            </a:r>
            <a:r>
              <a:rPr spc="-40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9444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9" dirty="0"/>
              <a:t>Basic</a:t>
            </a:r>
            <a:r>
              <a:rPr sz="4400" spc="-70" dirty="0"/>
              <a:t> </a:t>
            </a:r>
            <a:r>
              <a:rPr sz="4400" spc="-740" dirty="0"/>
              <a:t>R</a:t>
            </a:r>
            <a:r>
              <a:rPr sz="4400" spc="-165" dirty="0"/>
              <a:t>el</a:t>
            </a:r>
            <a:r>
              <a:rPr sz="4400" spc="-140" dirty="0"/>
              <a:t>a</a:t>
            </a:r>
            <a:r>
              <a:rPr sz="4400" spc="-310" dirty="0"/>
              <a:t>tionship</a:t>
            </a:r>
            <a:r>
              <a:rPr sz="4400" spc="-50" dirty="0"/>
              <a:t> </a:t>
            </a:r>
            <a:r>
              <a:rPr sz="4400" spc="-285" dirty="0"/>
              <a:t>between</a:t>
            </a:r>
            <a:r>
              <a:rPr sz="4400" spc="-50" dirty="0"/>
              <a:t> </a:t>
            </a:r>
            <a:r>
              <a:rPr sz="4400" spc="-295" dirty="0"/>
              <a:t>Pixels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4736"/>
            <a:ext cx="7601584" cy="25025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65" dirty="0">
                <a:latin typeface="Microsoft Sans Serif"/>
                <a:cs typeface="Microsoft Sans Serif"/>
              </a:rPr>
              <a:t>An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ima</a:t>
            </a:r>
            <a:r>
              <a:rPr sz="2900" spc="-195" dirty="0">
                <a:latin typeface="Microsoft Sans Serif"/>
                <a:cs typeface="Microsoft Sans Serif"/>
              </a:rPr>
              <a:t>g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denoted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b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function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f</a:t>
            </a:r>
            <a:r>
              <a:rPr sz="2900" dirty="0">
                <a:latin typeface="Microsoft Sans Serif"/>
                <a:cs typeface="Microsoft Sans Serif"/>
              </a:rPr>
              <a:t>(</a:t>
            </a:r>
            <a:r>
              <a:rPr sz="2900" spc="-55" dirty="0">
                <a:latin typeface="Microsoft Sans Serif"/>
                <a:cs typeface="Microsoft Sans Serif"/>
              </a:rPr>
              <a:t>x,y</a:t>
            </a:r>
            <a:r>
              <a:rPr sz="2900" spc="-170" dirty="0">
                <a:latin typeface="Microsoft Sans Serif"/>
                <a:cs typeface="Microsoft Sans Serif"/>
              </a:rPr>
              <a:t>).</a:t>
            </a:r>
            <a:endParaRPr sz="2900">
              <a:latin typeface="Microsoft Sans Serif"/>
              <a:cs typeface="Microsoft Sans Serif"/>
            </a:endParaRPr>
          </a:p>
          <a:p>
            <a:pPr marL="332740" marR="46164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60" dirty="0">
                <a:latin typeface="Microsoft Sans Serif"/>
                <a:cs typeface="Microsoft Sans Serif"/>
              </a:rPr>
              <a:t>Ea</a:t>
            </a:r>
            <a:r>
              <a:rPr sz="2900" spc="-180" dirty="0">
                <a:latin typeface="Microsoft Sans Serif"/>
                <a:cs typeface="Microsoft Sans Serif"/>
              </a:rPr>
              <a:t>c</a:t>
            </a:r>
            <a:r>
              <a:rPr sz="2900" spc="-345" dirty="0">
                <a:latin typeface="Microsoft Sans Serif"/>
                <a:cs typeface="Microsoft Sans Serif"/>
              </a:rPr>
              <a:t>h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element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f</a:t>
            </a:r>
            <a:r>
              <a:rPr sz="2900" spc="5" dirty="0">
                <a:latin typeface="Microsoft Sans Serif"/>
                <a:cs typeface="Microsoft Sans Serif"/>
              </a:rPr>
              <a:t>(</a:t>
            </a:r>
            <a:r>
              <a:rPr sz="2900" spc="-55" dirty="0">
                <a:latin typeface="Microsoft Sans Serif"/>
                <a:cs typeface="Microsoft Sans Serif"/>
              </a:rPr>
              <a:t>x,</a:t>
            </a:r>
            <a:r>
              <a:rPr sz="2900" spc="-70" dirty="0">
                <a:latin typeface="Microsoft Sans Serif"/>
                <a:cs typeface="Microsoft Sans Serif"/>
              </a:rPr>
              <a:t>y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at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locatio</a:t>
            </a:r>
            <a:r>
              <a:rPr sz="2900" spc="-175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60" dirty="0">
                <a:latin typeface="Microsoft Sans Serif"/>
                <a:cs typeface="Microsoft Sans Serif"/>
              </a:rPr>
              <a:t>(</a:t>
            </a:r>
            <a:r>
              <a:rPr sz="2900" spc="-55" dirty="0">
                <a:latin typeface="Microsoft Sans Serif"/>
                <a:cs typeface="Microsoft Sans Serif"/>
              </a:rPr>
              <a:t>x,</a:t>
            </a:r>
            <a:r>
              <a:rPr sz="2900" spc="-70" dirty="0">
                <a:latin typeface="Microsoft Sans Serif"/>
                <a:cs typeface="Microsoft Sans Serif"/>
              </a:rPr>
              <a:t>y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called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  </a:t>
            </a:r>
            <a:r>
              <a:rPr sz="2900" spc="-75" dirty="0">
                <a:latin typeface="Microsoft Sans Serif"/>
                <a:cs typeface="Microsoft Sans Serif"/>
              </a:rPr>
              <a:t>pixel.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35" dirty="0">
                <a:latin typeface="Microsoft Sans Serif"/>
                <a:cs typeface="Microsoft Sans Serif"/>
              </a:rPr>
              <a:t>There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54" dirty="0">
                <a:latin typeface="Microsoft Sans Serif"/>
                <a:cs typeface="Microsoft Sans Serif"/>
              </a:rPr>
              <a:t>e</a:t>
            </a:r>
            <a:r>
              <a:rPr sz="2900" spc="-135" dirty="0">
                <a:latin typeface="Microsoft Sans Serif"/>
                <a:cs typeface="Microsoft Sans Serif"/>
              </a:rPr>
              <a:t>xist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some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b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-285" dirty="0">
                <a:latin typeface="Microsoft Sans Serif"/>
                <a:cs typeface="Microsoft Sans Serif"/>
              </a:rPr>
              <a:t>sic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but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impo</a:t>
            </a:r>
            <a:r>
              <a:rPr sz="2900" spc="-30" dirty="0">
                <a:latin typeface="Microsoft Sans Serif"/>
                <a:cs typeface="Microsoft Sans Serif"/>
              </a:rPr>
              <a:t>r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80" dirty="0">
                <a:latin typeface="Microsoft Sans Serif"/>
                <a:cs typeface="Microsoft Sans Serif"/>
              </a:rPr>
              <a:t>nt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rel</a:t>
            </a:r>
            <a:r>
              <a:rPr sz="2900" spc="-60" dirty="0">
                <a:latin typeface="Microsoft Sans Serif"/>
                <a:cs typeface="Microsoft Sans Serif"/>
              </a:rPr>
              <a:t>a</a:t>
            </a:r>
            <a:r>
              <a:rPr sz="2900" spc="-200" dirty="0">
                <a:latin typeface="Microsoft Sans Serif"/>
                <a:cs typeface="Microsoft Sans Serif"/>
              </a:rPr>
              <a:t>tion</a:t>
            </a:r>
            <a:r>
              <a:rPr sz="2900" spc="-240" dirty="0">
                <a:latin typeface="Microsoft Sans Serif"/>
                <a:cs typeface="Microsoft Sans Serif"/>
              </a:rPr>
              <a:t>s</a:t>
            </a:r>
            <a:r>
              <a:rPr sz="2900" spc="-185" dirty="0">
                <a:latin typeface="Microsoft Sans Serif"/>
                <a:cs typeface="Microsoft Sans Serif"/>
              </a:rPr>
              <a:t>hips  </a:t>
            </a:r>
            <a:r>
              <a:rPr sz="2900" spc="-155" dirty="0">
                <a:latin typeface="Microsoft Sans Serif"/>
                <a:cs typeface="Microsoft Sans Serif"/>
              </a:rPr>
              <a:t>between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pixels.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Basic</a:t>
            </a:r>
            <a:r>
              <a:rPr spc="-35" dirty="0"/>
              <a:t> </a:t>
            </a:r>
            <a:r>
              <a:rPr spc="-680" dirty="0"/>
              <a:t>R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60" dirty="0"/>
              <a:t>nsh</a:t>
            </a:r>
            <a:r>
              <a:rPr spc="-160" dirty="0"/>
              <a:t>i</a:t>
            </a:r>
            <a:r>
              <a:rPr spc="-325" dirty="0"/>
              <a:t>p</a:t>
            </a:r>
            <a:r>
              <a:rPr spc="-50" dirty="0"/>
              <a:t> </a:t>
            </a:r>
            <a:r>
              <a:rPr spc="-365" dirty="0"/>
              <a:t>be</a:t>
            </a:r>
            <a:r>
              <a:rPr spc="-200" dirty="0"/>
              <a:t>t</a:t>
            </a:r>
            <a:r>
              <a:rPr spc="-150" dirty="0"/>
              <a:t>w</a:t>
            </a:r>
            <a:r>
              <a:rPr spc="-105" dirty="0"/>
              <a:t>e</a:t>
            </a:r>
            <a:r>
              <a:rPr spc="-320" dirty="0"/>
              <a:t>en</a:t>
            </a:r>
            <a:r>
              <a:rPr spc="-85" dirty="0"/>
              <a:t> </a:t>
            </a:r>
            <a:r>
              <a:rPr spc="-229" dirty="0"/>
              <a:t>Pi</a:t>
            </a:r>
            <a:r>
              <a:rPr spc="-260" dirty="0"/>
              <a:t>xe</a:t>
            </a:r>
            <a:r>
              <a:rPr spc="-125" dirty="0"/>
              <a:t>l</a:t>
            </a:r>
            <a:r>
              <a:rPr spc="-520" dirty="0"/>
              <a:t>s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37157"/>
            <a:ext cx="7611745" cy="7670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marR="5080" indent="-320675">
              <a:lnSpc>
                <a:spcPts val="2600"/>
              </a:lnSpc>
              <a:spcBef>
                <a:spcPts val="72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70" dirty="0">
                <a:latin typeface="Microsoft Sans Serif"/>
                <a:cs typeface="Microsoft Sans Serif"/>
              </a:rPr>
              <a:t>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pi</a:t>
            </a:r>
            <a:r>
              <a:rPr sz="2700" spc="-45" dirty="0">
                <a:latin typeface="Microsoft Sans Serif"/>
                <a:cs typeface="Microsoft Sans Serif"/>
              </a:rPr>
              <a:t>x</a:t>
            </a:r>
            <a:r>
              <a:rPr sz="2700" spc="-90" dirty="0">
                <a:latin typeface="Microsoft Sans Serif"/>
                <a:cs typeface="Microsoft Sans Serif"/>
              </a:rPr>
              <a:t>el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a</a:t>
            </a:r>
            <a:r>
              <a:rPr sz="2700" spc="-20" dirty="0">
                <a:latin typeface="Microsoft Sans Serif"/>
                <a:cs typeface="Microsoft Sans Serif"/>
              </a:rPr>
              <a:t>t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locatio</a:t>
            </a:r>
            <a:r>
              <a:rPr sz="2700" spc="-165" dirty="0">
                <a:latin typeface="Microsoft Sans Serif"/>
                <a:cs typeface="Microsoft Sans Serif"/>
              </a:rPr>
              <a:t>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(</a:t>
            </a:r>
            <a:r>
              <a:rPr sz="2700" spc="-50" dirty="0">
                <a:latin typeface="Microsoft Sans Serif"/>
                <a:cs typeface="Microsoft Sans Serif"/>
              </a:rPr>
              <a:t>x,</a:t>
            </a:r>
            <a:r>
              <a:rPr sz="2700" spc="-60" dirty="0">
                <a:latin typeface="Microsoft Sans Serif"/>
                <a:cs typeface="Microsoft Sans Serif"/>
              </a:rPr>
              <a:t>y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60" dirty="0">
                <a:latin typeface="Microsoft Sans Serif"/>
                <a:cs typeface="Microsoft Sans Serif"/>
              </a:rPr>
              <a:t>has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t</a:t>
            </a:r>
            <a:r>
              <a:rPr sz="2700" spc="-170" dirty="0">
                <a:latin typeface="Microsoft Sans Serif"/>
                <a:cs typeface="Microsoft Sans Serif"/>
              </a:rPr>
              <a:t>w</a:t>
            </a:r>
            <a:r>
              <a:rPr sz="2700" spc="-155" dirty="0">
                <a:latin typeface="Microsoft Sans Serif"/>
                <a:cs typeface="Microsoft Sans Serif"/>
              </a:rPr>
              <a:t>o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35" dirty="0">
                <a:latin typeface="Microsoft Sans Serif"/>
                <a:cs typeface="Microsoft Sans Serif"/>
              </a:rPr>
              <a:t>h</a:t>
            </a:r>
            <a:r>
              <a:rPr sz="2700" spc="-229" dirty="0">
                <a:latin typeface="Microsoft Sans Serif"/>
                <a:cs typeface="Microsoft Sans Serif"/>
              </a:rPr>
              <a:t>o</a:t>
            </a:r>
            <a:r>
              <a:rPr sz="2700" spc="-125" dirty="0">
                <a:latin typeface="Microsoft Sans Serif"/>
                <a:cs typeface="Microsoft Sans Serif"/>
              </a:rPr>
              <a:t>rizo</a:t>
            </a:r>
            <a:r>
              <a:rPr sz="2700" spc="-165" dirty="0">
                <a:latin typeface="Microsoft Sans Serif"/>
                <a:cs typeface="Microsoft Sans Serif"/>
              </a:rPr>
              <a:t>n</a:t>
            </a:r>
            <a:r>
              <a:rPr sz="2700" spc="-20" dirty="0">
                <a:latin typeface="Microsoft Sans Serif"/>
                <a:cs typeface="Microsoft Sans Serif"/>
              </a:rPr>
              <a:t>tal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a</a:t>
            </a:r>
            <a:r>
              <a:rPr sz="2700" spc="-165" dirty="0">
                <a:latin typeface="Microsoft Sans Serif"/>
                <a:cs typeface="Microsoft Sans Serif"/>
              </a:rPr>
              <a:t>nd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t</a:t>
            </a:r>
            <a:r>
              <a:rPr sz="2700" spc="-170" dirty="0">
                <a:latin typeface="Microsoft Sans Serif"/>
                <a:cs typeface="Microsoft Sans Serif"/>
              </a:rPr>
              <a:t>w</a:t>
            </a:r>
            <a:r>
              <a:rPr sz="2700" spc="-100" dirty="0">
                <a:latin typeface="Microsoft Sans Serif"/>
                <a:cs typeface="Microsoft Sans Serif"/>
              </a:rPr>
              <a:t>o  </a:t>
            </a:r>
            <a:r>
              <a:rPr sz="2700" spc="-90" dirty="0">
                <a:latin typeface="Microsoft Sans Serif"/>
                <a:cs typeface="Microsoft Sans Serif"/>
              </a:rPr>
              <a:t>vertical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neighbors.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987" y="4376166"/>
            <a:ext cx="792099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700" spc="-415" dirty="0">
                <a:latin typeface="Microsoft Sans Serif"/>
                <a:cs typeface="Microsoft Sans Serif"/>
              </a:rPr>
              <a:t>T</a:t>
            </a:r>
            <a:r>
              <a:rPr sz="2700" spc="-37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10" dirty="0">
                <a:latin typeface="Microsoft Sans Serif"/>
                <a:cs typeface="Microsoft Sans Serif"/>
              </a:rPr>
              <a:t>set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95" dirty="0">
                <a:latin typeface="Microsoft Sans Serif"/>
                <a:cs typeface="Microsoft Sans Serif"/>
              </a:rPr>
              <a:t>f</a:t>
            </a:r>
            <a:r>
              <a:rPr sz="2700" spc="-240" dirty="0">
                <a:latin typeface="Microsoft Sans Serif"/>
                <a:cs typeface="Microsoft Sans Serif"/>
              </a:rPr>
              <a:t>o</a:t>
            </a:r>
            <a:r>
              <a:rPr sz="2700" spc="-235" dirty="0">
                <a:latin typeface="Microsoft Sans Serif"/>
                <a:cs typeface="Microsoft Sans Serif"/>
              </a:rPr>
              <a:t>u</a:t>
            </a:r>
            <a:r>
              <a:rPr sz="2700" dirty="0">
                <a:latin typeface="Microsoft Sans Serif"/>
                <a:cs typeface="Microsoft Sans Serif"/>
              </a:rPr>
              <a:t>r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pi</a:t>
            </a:r>
            <a:r>
              <a:rPr sz="2700" spc="-65" dirty="0">
                <a:latin typeface="Microsoft Sans Serif"/>
                <a:cs typeface="Microsoft Sans Serif"/>
              </a:rPr>
              <a:t>x</a:t>
            </a:r>
            <a:r>
              <a:rPr sz="2700" spc="-210" dirty="0">
                <a:latin typeface="Microsoft Sans Serif"/>
                <a:cs typeface="Microsoft Sans Serif"/>
              </a:rPr>
              <a:t>els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called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4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240" dirty="0">
                <a:latin typeface="Microsoft Sans Serif"/>
                <a:cs typeface="Microsoft Sans Serif"/>
              </a:rPr>
              <a:t>n</a:t>
            </a:r>
            <a:r>
              <a:rPr sz="2700" spc="-235" dirty="0">
                <a:latin typeface="Microsoft Sans Serif"/>
                <a:cs typeface="Microsoft Sans Serif"/>
              </a:rPr>
              <a:t>e</a:t>
            </a:r>
            <a:r>
              <a:rPr sz="2700" spc="-145" dirty="0">
                <a:latin typeface="Microsoft Sans Serif"/>
                <a:cs typeface="Microsoft Sans Serif"/>
              </a:rPr>
              <a:t>ighbor</a:t>
            </a:r>
            <a:r>
              <a:rPr sz="2700" spc="-150" dirty="0">
                <a:latin typeface="Microsoft Sans Serif"/>
                <a:cs typeface="Microsoft Sans Serif"/>
              </a:rPr>
              <a:t>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15" dirty="0">
                <a:latin typeface="Microsoft Sans Serif"/>
                <a:cs typeface="Microsoft Sans Serif"/>
              </a:rPr>
              <a:t>p=</a:t>
            </a:r>
            <a:r>
              <a:rPr sz="2700" spc="30" dirty="0">
                <a:latin typeface="Microsoft Sans Serif"/>
                <a:cs typeface="Microsoft Sans Serif"/>
              </a:rPr>
              <a:t>N</a:t>
            </a:r>
            <a:r>
              <a:rPr sz="2700" spc="-15" baseline="-20061" dirty="0">
                <a:latin typeface="Microsoft Sans Serif"/>
                <a:cs typeface="Microsoft Sans Serif"/>
              </a:rPr>
              <a:t>4</a:t>
            </a:r>
            <a:r>
              <a:rPr sz="2700" spc="-130" dirty="0">
                <a:latin typeface="Microsoft Sans Serif"/>
                <a:cs typeface="Microsoft Sans Serif"/>
              </a:rPr>
              <a:t>(p).</a:t>
            </a:r>
            <a:endParaRPr sz="2700">
              <a:latin typeface="Microsoft Sans Serif"/>
              <a:cs typeface="Microsoft Sans Serif"/>
            </a:endParaRPr>
          </a:p>
          <a:p>
            <a:pPr marL="358140" indent="-320675"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700" spc="-335" dirty="0">
                <a:latin typeface="Microsoft Sans Serif"/>
                <a:cs typeface="Microsoft Sans Serif"/>
              </a:rPr>
              <a:t>Ea</a:t>
            </a:r>
            <a:r>
              <a:rPr sz="2700" spc="-165" dirty="0">
                <a:latin typeface="Microsoft Sans Serif"/>
                <a:cs typeface="Microsoft Sans Serif"/>
              </a:rPr>
              <a:t>c</a:t>
            </a:r>
            <a:r>
              <a:rPr sz="2700" spc="-320" dirty="0">
                <a:latin typeface="Microsoft Sans Serif"/>
                <a:cs typeface="Microsoft Sans Serif"/>
              </a:rPr>
              <a:t>h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o</a:t>
            </a:r>
            <a:r>
              <a:rPr sz="2700" spc="145" dirty="0">
                <a:latin typeface="Microsoft Sans Serif"/>
                <a:cs typeface="Microsoft Sans Serif"/>
              </a:rPr>
              <a:t>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th</a:t>
            </a:r>
            <a:r>
              <a:rPr sz="2700" spc="-195" dirty="0">
                <a:latin typeface="Microsoft Sans Serif"/>
                <a:cs typeface="Microsoft Sans Serif"/>
              </a:rPr>
              <a:t>e</a:t>
            </a:r>
            <a:r>
              <a:rPr sz="2700" spc="-305" dirty="0">
                <a:latin typeface="Microsoft Sans Serif"/>
                <a:cs typeface="Microsoft Sans Serif"/>
              </a:rPr>
              <a:t>se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40" dirty="0">
                <a:latin typeface="Microsoft Sans Serif"/>
                <a:cs typeface="Microsoft Sans Serif"/>
              </a:rPr>
              <a:t>neighb</a:t>
            </a:r>
            <a:r>
              <a:rPr sz="2700" spc="-150" dirty="0">
                <a:latin typeface="Microsoft Sans Serif"/>
                <a:cs typeface="Microsoft Sans Serif"/>
              </a:rPr>
              <a:t>o</a:t>
            </a:r>
            <a:r>
              <a:rPr sz="2700" spc="-229" dirty="0">
                <a:latin typeface="Microsoft Sans Serif"/>
                <a:cs typeface="Microsoft Sans Serif"/>
              </a:rPr>
              <a:t>rs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at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320" dirty="0">
                <a:latin typeface="Microsoft Sans Serif"/>
                <a:cs typeface="Microsoft Sans Serif"/>
              </a:rPr>
              <a:t>u</a:t>
            </a:r>
            <a:r>
              <a:rPr sz="2700" spc="-315" dirty="0">
                <a:latin typeface="Microsoft Sans Serif"/>
                <a:cs typeface="Microsoft Sans Serif"/>
              </a:rPr>
              <a:t>n</a:t>
            </a:r>
            <a:r>
              <a:rPr sz="2700" spc="-25" dirty="0">
                <a:latin typeface="Microsoft Sans Serif"/>
                <a:cs typeface="Microsoft Sans Serif"/>
              </a:rPr>
              <a:t>it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0" dirty="0">
                <a:latin typeface="Microsoft Sans Serif"/>
                <a:cs typeface="Microsoft Sans Serif"/>
              </a:rPr>
              <a:t>di</a:t>
            </a:r>
            <a:r>
              <a:rPr sz="2700" spc="-220" dirty="0">
                <a:latin typeface="Microsoft Sans Serif"/>
                <a:cs typeface="Microsoft Sans Serif"/>
              </a:rPr>
              <a:t>stan</a:t>
            </a:r>
            <a:r>
              <a:rPr sz="2700" spc="-229" dirty="0">
                <a:latin typeface="Microsoft Sans Serif"/>
                <a:cs typeface="Microsoft Sans Serif"/>
              </a:rPr>
              <a:t>c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65" dirty="0">
                <a:latin typeface="Microsoft Sans Serif"/>
                <a:cs typeface="Microsoft Sans Serif"/>
              </a:rPr>
              <a:t>f</a:t>
            </a:r>
            <a:r>
              <a:rPr sz="2700" spc="35" dirty="0">
                <a:latin typeface="Microsoft Sans Serif"/>
                <a:cs typeface="Microsoft Sans Serif"/>
              </a:rPr>
              <a:t>r</a:t>
            </a:r>
            <a:r>
              <a:rPr sz="2700" spc="-300" dirty="0">
                <a:latin typeface="Microsoft Sans Serif"/>
                <a:cs typeface="Microsoft Sans Serif"/>
              </a:rPr>
              <a:t>om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5" dirty="0">
                <a:latin typeface="Microsoft Sans Serif"/>
                <a:cs typeface="Microsoft Sans Serif"/>
              </a:rPr>
              <a:t>p</a:t>
            </a:r>
            <a:r>
              <a:rPr sz="2700" spc="-160" dirty="0"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  <a:p>
            <a:pPr marL="358140" marR="40005" indent="-320675">
              <a:lnSpc>
                <a:spcPct val="80000"/>
              </a:lnSpc>
              <a:spcBef>
                <a:spcPts val="71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700" spc="-10" dirty="0">
                <a:latin typeface="Microsoft Sans Serif"/>
                <a:cs typeface="Microsoft Sans Serif"/>
              </a:rPr>
              <a:t>I</a:t>
            </a:r>
            <a:r>
              <a:rPr sz="2700" spc="-5" dirty="0">
                <a:latin typeface="Microsoft Sans Serif"/>
                <a:cs typeface="Microsoft Sans Serif"/>
              </a:rPr>
              <a:t>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bo</a:t>
            </a:r>
            <a:r>
              <a:rPr sz="2700" spc="-160" dirty="0">
                <a:latin typeface="Microsoft Sans Serif"/>
                <a:cs typeface="Microsoft Sans Serif"/>
              </a:rPr>
              <a:t>u</a:t>
            </a:r>
            <a:r>
              <a:rPr sz="2700" spc="-70" dirty="0">
                <a:latin typeface="Microsoft Sans Serif"/>
                <a:cs typeface="Microsoft Sans Serif"/>
              </a:rPr>
              <a:t>ndary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0" dirty="0">
                <a:latin typeface="Microsoft Sans Serif"/>
                <a:cs typeface="Microsoft Sans Serif"/>
              </a:rPr>
              <a:t>pi</a:t>
            </a:r>
            <a:r>
              <a:rPr sz="2700" spc="-45" dirty="0">
                <a:latin typeface="Microsoft Sans Serif"/>
                <a:cs typeface="Microsoft Sans Serif"/>
              </a:rPr>
              <a:t>x</a:t>
            </a:r>
            <a:r>
              <a:rPr sz="2700" spc="-90" dirty="0">
                <a:latin typeface="Microsoft Sans Serif"/>
                <a:cs typeface="Microsoft Sans Serif"/>
              </a:rPr>
              <a:t>el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th</a:t>
            </a:r>
            <a:r>
              <a:rPr sz="2700" spc="-195" dirty="0">
                <a:latin typeface="Microsoft Sans Serif"/>
                <a:cs typeface="Microsoft Sans Serif"/>
              </a:rPr>
              <a:t>e</a:t>
            </a:r>
            <a:r>
              <a:rPr sz="2700" spc="-320" dirty="0">
                <a:latin typeface="Microsoft Sans Serif"/>
                <a:cs typeface="Microsoft Sans Serif"/>
              </a:rPr>
              <a:t>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it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55" dirty="0">
                <a:latin typeface="Microsoft Sans Serif"/>
                <a:cs typeface="Microsoft Sans Serif"/>
              </a:rPr>
              <a:t>will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75" dirty="0">
                <a:latin typeface="Microsoft Sans Serif"/>
                <a:cs typeface="Microsoft Sans Serif"/>
              </a:rPr>
              <a:t>ha</a:t>
            </a:r>
            <a:r>
              <a:rPr sz="2700" spc="-200" dirty="0">
                <a:latin typeface="Microsoft Sans Serif"/>
                <a:cs typeface="Microsoft Sans Serif"/>
              </a:rPr>
              <a:t>v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0" dirty="0">
                <a:latin typeface="Microsoft Sans Serif"/>
                <a:cs typeface="Microsoft Sans Serif"/>
              </a:rPr>
              <a:t>le</a:t>
            </a:r>
            <a:r>
              <a:rPr sz="2700" spc="-245" dirty="0">
                <a:latin typeface="Microsoft Sans Serif"/>
                <a:cs typeface="Microsoft Sans Serif"/>
              </a:rPr>
              <a:t>s</a:t>
            </a:r>
            <a:r>
              <a:rPr sz="2700" spc="-45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20" dirty="0">
                <a:latin typeface="Microsoft Sans Serif"/>
                <a:cs typeface="Microsoft Sans Serif"/>
              </a:rPr>
              <a:t>n</a:t>
            </a:r>
            <a:r>
              <a:rPr sz="2700" spc="-315" dirty="0">
                <a:latin typeface="Microsoft Sans Serif"/>
                <a:cs typeface="Microsoft Sans Serif"/>
              </a:rPr>
              <a:t>u</a:t>
            </a:r>
            <a:r>
              <a:rPr sz="2700" spc="-155" dirty="0">
                <a:latin typeface="Microsoft Sans Serif"/>
                <a:cs typeface="Microsoft Sans Serif"/>
              </a:rPr>
              <a:t>mber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o</a:t>
            </a:r>
            <a:r>
              <a:rPr sz="2700" spc="140" dirty="0">
                <a:latin typeface="Microsoft Sans Serif"/>
                <a:cs typeface="Microsoft Sans Serif"/>
              </a:rPr>
              <a:t>f  </a:t>
            </a:r>
            <a:r>
              <a:rPr sz="2700" spc="-165" dirty="0">
                <a:latin typeface="Microsoft Sans Serif"/>
                <a:cs typeface="Microsoft Sans Serif"/>
              </a:rPr>
              <a:t>neighbors.</a:t>
            </a:r>
            <a:endParaRPr sz="2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133600"/>
            <a:ext cx="2790444" cy="1933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643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0" dirty="0"/>
              <a:t>sor</a:t>
            </a:r>
            <a:r>
              <a:rPr sz="4400" spc="-470" dirty="0"/>
              <a:t>s</a:t>
            </a:r>
            <a:r>
              <a:rPr sz="4400" spc="-325" dirty="0"/>
              <a:t>:</a:t>
            </a:r>
            <a:r>
              <a:rPr sz="4400" spc="-90" dirty="0"/>
              <a:t> </a:t>
            </a:r>
            <a:r>
              <a:rPr sz="3600" spc="-280" dirty="0">
                <a:solidFill>
                  <a:srgbClr val="C00000"/>
                </a:solidFill>
              </a:rPr>
              <a:t>Linear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685" dirty="0">
                <a:solidFill>
                  <a:srgbClr val="C00000"/>
                </a:solidFill>
              </a:rPr>
              <a:t>S</a:t>
            </a:r>
            <a:r>
              <a:rPr sz="3600" spc="-320" dirty="0">
                <a:solidFill>
                  <a:srgbClr val="C00000"/>
                </a:solidFill>
              </a:rPr>
              <a:t>ensor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620" y="2545080"/>
            <a:ext cx="3866779" cy="3322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1616405"/>
            <a:ext cx="340296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144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g</a:t>
            </a:r>
            <a:r>
              <a:rPr sz="2400" spc="-210" dirty="0">
                <a:latin typeface="Microsoft Sans Serif"/>
                <a:cs typeface="Microsoft Sans Serif"/>
              </a:rPr>
              <a:t>eom</a:t>
            </a:r>
            <a:r>
              <a:rPr sz="2400" spc="-190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try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that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290" dirty="0">
                <a:latin typeface="Microsoft Sans Serif"/>
                <a:cs typeface="Microsoft Sans Serif"/>
              </a:rPr>
              <a:t>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45" dirty="0">
                <a:latin typeface="Microsoft Sans Serif"/>
                <a:cs typeface="Microsoft Sans Serif"/>
              </a:rPr>
              <a:t>us</a:t>
            </a:r>
            <a:r>
              <a:rPr sz="2400" spc="-55" dirty="0">
                <a:latin typeface="Microsoft Sans Serif"/>
                <a:cs typeface="Microsoft Sans Serif"/>
              </a:rPr>
              <a:t>ed  </a:t>
            </a:r>
            <a:r>
              <a:rPr sz="2400" spc="-360" dirty="0">
                <a:latin typeface="Microsoft Sans Serif"/>
                <a:cs typeface="Microsoft Sans Serif"/>
              </a:rPr>
              <a:t>m</a:t>
            </a:r>
            <a:r>
              <a:rPr sz="2400" spc="-295" dirty="0">
                <a:latin typeface="Microsoft Sans Serif"/>
                <a:cs typeface="Microsoft Sans Serif"/>
              </a:rPr>
              <a:t>u</a:t>
            </a:r>
            <a:r>
              <a:rPr sz="2400" spc="-175" dirty="0">
                <a:latin typeface="Microsoft Sans Serif"/>
                <a:cs typeface="Microsoft Sans Serif"/>
              </a:rPr>
              <a:t>c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more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f</a:t>
            </a:r>
            <a:r>
              <a:rPr sz="2400" spc="-140" dirty="0">
                <a:latin typeface="Microsoft Sans Serif"/>
                <a:cs typeface="Microsoft Sans Serif"/>
              </a:rPr>
              <a:t>reque</a:t>
            </a:r>
            <a:r>
              <a:rPr sz="2400" spc="-150" dirty="0">
                <a:latin typeface="Microsoft Sans Serif"/>
                <a:cs typeface="Microsoft Sans Serif"/>
              </a:rPr>
              <a:t>n</a:t>
            </a:r>
            <a:r>
              <a:rPr sz="2400" spc="-15" dirty="0">
                <a:latin typeface="Microsoft Sans Serif"/>
                <a:cs typeface="Microsoft Sans Serif"/>
              </a:rPr>
              <a:t>tly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than  </a:t>
            </a:r>
            <a:r>
              <a:rPr sz="2400" spc="-215" dirty="0">
                <a:latin typeface="Microsoft Sans Serif"/>
                <a:cs typeface="Microsoft Sans Serif"/>
              </a:rPr>
              <a:t>si</a:t>
            </a:r>
            <a:r>
              <a:rPr sz="2400" spc="-114" dirty="0">
                <a:latin typeface="Microsoft Sans Serif"/>
                <a:cs typeface="Microsoft Sans Serif"/>
              </a:rPr>
              <a:t>ngle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-280" dirty="0">
                <a:latin typeface="Microsoft Sans Serif"/>
                <a:cs typeface="Microsoft Sans Serif"/>
              </a:rPr>
              <a:t>n</a:t>
            </a:r>
            <a:r>
              <a:rPr sz="2400" spc="-204" dirty="0">
                <a:latin typeface="Microsoft Sans Serif"/>
                <a:cs typeface="Microsoft Sans Serif"/>
              </a:rPr>
              <a:t>so</a:t>
            </a:r>
            <a:r>
              <a:rPr sz="2400" spc="-125" dirty="0">
                <a:latin typeface="Microsoft Sans Serif"/>
                <a:cs typeface="Microsoft Sans Serif"/>
              </a:rPr>
              <a:t>r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80" dirty="0">
                <a:latin typeface="Microsoft Sans Serif"/>
                <a:cs typeface="Microsoft Sans Serif"/>
              </a:rPr>
              <a:t>con</a:t>
            </a:r>
            <a:r>
              <a:rPr sz="2400" spc="-254" dirty="0">
                <a:latin typeface="Microsoft Sans Serif"/>
                <a:cs typeface="Microsoft Sans Serif"/>
              </a:rPr>
              <a:t>s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290" dirty="0">
                <a:latin typeface="Microsoft Sans Serif"/>
                <a:cs typeface="Microsoft Sans Serif"/>
              </a:rPr>
              <a:t>s</a:t>
            </a:r>
            <a:r>
              <a:rPr sz="2400" spc="-210" dirty="0">
                <a:latin typeface="Microsoft Sans Serif"/>
                <a:cs typeface="Microsoft Sans Serif"/>
              </a:rPr>
              <a:t>ts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an  in-line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arrangement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-280" dirty="0">
                <a:latin typeface="Microsoft Sans Serif"/>
                <a:cs typeface="Microsoft Sans Serif"/>
              </a:rPr>
              <a:t>n</a:t>
            </a:r>
            <a:r>
              <a:rPr sz="2400" spc="-204" dirty="0">
                <a:latin typeface="Microsoft Sans Serif"/>
                <a:cs typeface="Microsoft Sans Serif"/>
              </a:rPr>
              <a:t>so</a:t>
            </a:r>
            <a:r>
              <a:rPr sz="2400" spc="-125" dirty="0">
                <a:latin typeface="Microsoft Sans Serif"/>
                <a:cs typeface="Microsoft Sans Serif"/>
              </a:rPr>
              <a:t>r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f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r</a:t>
            </a:r>
            <a:r>
              <a:rPr sz="2400" spc="-400" dirty="0">
                <a:latin typeface="Microsoft Sans Serif"/>
                <a:cs typeface="Microsoft Sans Serif"/>
              </a:rPr>
              <a:t>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  </a:t>
            </a:r>
            <a:r>
              <a:rPr sz="2400" spc="-270" dirty="0">
                <a:latin typeface="Microsoft Sans Serif"/>
                <a:cs typeface="Microsoft Sans Serif"/>
              </a:rPr>
              <a:t>se</a:t>
            </a:r>
            <a:r>
              <a:rPr sz="2400" spc="-280" dirty="0">
                <a:latin typeface="Microsoft Sans Serif"/>
                <a:cs typeface="Microsoft Sans Serif"/>
              </a:rPr>
              <a:t>n</a:t>
            </a:r>
            <a:r>
              <a:rPr sz="2400" spc="-180" dirty="0">
                <a:latin typeface="Microsoft Sans Serif"/>
                <a:cs typeface="Microsoft Sans Serif"/>
              </a:rPr>
              <a:t>sor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str</a:t>
            </a:r>
            <a:r>
              <a:rPr sz="2400" spc="-15" dirty="0">
                <a:latin typeface="Microsoft Sans Serif"/>
                <a:cs typeface="Microsoft Sans Serif"/>
              </a:rPr>
              <a:t>i</a:t>
            </a:r>
            <a:r>
              <a:rPr sz="2400" spc="-80" dirty="0">
                <a:latin typeface="Microsoft Sans Serif"/>
                <a:cs typeface="Microsoft Sans Serif"/>
              </a:rPr>
              <a:t>p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350" dirty="0">
                <a:latin typeface="Microsoft Sans Serif"/>
                <a:cs typeface="Microsoft Sans Serif"/>
              </a:rPr>
              <a:t>Th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strip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</a:t>
            </a:r>
            <a:r>
              <a:rPr sz="2400" spc="-45" dirty="0">
                <a:latin typeface="Microsoft Sans Serif"/>
                <a:cs typeface="Microsoft Sans Serif"/>
              </a:rPr>
              <a:t>r</a:t>
            </a:r>
            <a:r>
              <a:rPr sz="2400" spc="-145" dirty="0">
                <a:latin typeface="Microsoft Sans Serif"/>
                <a:cs typeface="Microsoft Sans Serif"/>
              </a:rPr>
              <a:t>ovides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im</a:t>
            </a:r>
            <a:r>
              <a:rPr sz="2400" spc="-165" dirty="0">
                <a:latin typeface="Microsoft Sans Serif"/>
                <a:cs typeface="Microsoft Sans Serif"/>
              </a:rPr>
              <a:t>a</a:t>
            </a:r>
            <a:r>
              <a:rPr sz="2400" spc="-85" dirty="0">
                <a:latin typeface="Microsoft Sans Serif"/>
                <a:cs typeface="Microsoft Sans Serif"/>
              </a:rPr>
              <a:t>ging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95" dirty="0">
                <a:latin typeface="Microsoft Sans Serif"/>
                <a:cs typeface="Microsoft Sans Serif"/>
              </a:rPr>
              <a:t>elements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one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directio</a:t>
            </a:r>
            <a:r>
              <a:rPr sz="2400" spc="-130" dirty="0">
                <a:latin typeface="Microsoft Sans Serif"/>
                <a:cs typeface="Microsoft Sans Serif"/>
              </a:rPr>
              <a:t>n</a:t>
            </a:r>
            <a:r>
              <a:rPr sz="2400" spc="-140" dirty="0">
                <a:latin typeface="Microsoft Sans Serif"/>
                <a:cs typeface="Microsoft Sans Serif"/>
              </a:rPr>
              <a:t>.  </a:t>
            </a:r>
            <a:r>
              <a:rPr sz="2400" spc="-125" dirty="0">
                <a:latin typeface="Microsoft Sans Serif"/>
                <a:cs typeface="Microsoft Sans Serif"/>
              </a:rPr>
              <a:t>Motion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perpendicular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the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strip </a:t>
            </a:r>
            <a:r>
              <a:rPr sz="2400" spc="-114" dirty="0">
                <a:latin typeface="Microsoft Sans Serif"/>
                <a:cs typeface="Microsoft Sans Serif"/>
              </a:rPr>
              <a:t>provides</a:t>
            </a:r>
            <a:r>
              <a:rPr sz="2400" spc="40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imaging</a:t>
            </a:r>
            <a:r>
              <a:rPr sz="2400" spc="409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in 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other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direction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Basic</a:t>
            </a:r>
            <a:r>
              <a:rPr spc="-35" dirty="0"/>
              <a:t> </a:t>
            </a:r>
            <a:r>
              <a:rPr spc="-680" dirty="0"/>
              <a:t>R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60" dirty="0"/>
              <a:t>nsh</a:t>
            </a:r>
            <a:r>
              <a:rPr spc="-160" dirty="0"/>
              <a:t>i</a:t>
            </a:r>
            <a:r>
              <a:rPr spc="-325" dirty="0"/>
              <a:t>p</a:t>
            </a:r>
            <a:r>
              <a:rPr spc="-50" dirty="0"/>
              <a:t> </a:t>
            </a:r>
            <a:r>
              <a:rPr spc="-365" dirty="0"/>
              <a:t>be</a:t>
            </a:r>
            <a:r>
              <a:rPr spc="-200" dirty="0"/>
              <a:t>t</a:t>
            </a:r>
            <a:r>
              <a:rPr spc="-150" dirty="0"/>
              <a:t>w</a:t>
            </a:r>
            <a:r>
              <a:rPr spc="-105" dirty="0"/>
              <a:t>e</a:t>
            </a:r>
            <a:r>
              <a:rPr spc="-320" dirty="0"/>
              <a:t>en</a:t>
            </a:r>
            <a:r>
              <a:rPr spc="-85" dirty="0"/>
              <a:t> </a:t>
            </a:r>
            <a:r>
              <a:rPr spc="-229" dirty="0"/>
              <a:t>Pi</a:t>
            </a:r>
            <a:r>
              <a:rPr spc="-260" dirty="0"/>
              <a:t>xe</a:t>
            </a:r>
            <a:r>
              <a:rPr spc="-125" dirty="0"/>
              <a:t>l</a:t>
            </a:r>
            <a:r>
              <a:rPr spc="-520" dirty="0"/>
              <a:t>s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987" y="1567637"/>
            <a:ext cx="70224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180" dirty="0">
                <a:latin typeface="Microsoft Sans Serif"/>
                <a:cs typeface="Microsoft Sans Serif"/>
              </a:rPr>
              <a:t>A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pi</a:t>
            </a:r>
            <a:r>
              <a:rPr sz="2900" spc="-75" dirty="0">
                <a:latin typeface="Microsoft Sans Serif"/>
                <a:cs typeface="Microsoft Sans Serif"/>
              </a:rPr>
              <a:t>x</a:t>
            </a:r>
            <a:r>
              <a:rPr sz="2900" spc="-95" dirty="0">
                <a:latin typeface="Microsoft Sans Serif"/>
                <a:cs typeface="Microsoft Sans Serif"/>
              </a:rPr>
              <a:t>el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80" dirty="0">
                <a:latin typeface="Microsoft Sans Serif"/>
                <a:cs typeface="Microsoft Sans Serif"/>
              </a:rPr>
              <a:t>has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170" dirty="0">
                <a:latin typeface="Microsoft Sans Serif"/>
                <a:cs typeface="Microsoft Sans Serif"/>
              </a:rPr>
              <a:t>our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diag</a:t>
            </a:r>
            <a:r>
              <a:rPr sz="2900" spc="-135" dirty="0">
                <a:latin typeface="Microsoft Sans Serif"/>
                <a:cs typeface="Microsoft Sans Serif"/>
              </a:rPr>
              <a:t>onal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neighbors</a:t>
            </a:r>
            <a:r>
              <a:rPr sz="2900" spc="35" dirty="0">
                <a:latin typeface="Microsoft Sans Serif"/>
                <a:cs typeface="Microsoft Sans Serif"/>
              </a:rPr>
              <a:t>=N</a:t>
            </a:r>
            <a:r>
              <a:rPr sz="2850" spc="-322" baseline="-20467" dirty="0">
                <a:latin typeface="Microsoft Sans Serif"/>
                <a:cs typeface="Microsoft Sans Serif"/>
              </a:rPr>
              <a:t>D</a:t>
            </a:r>
            <a:r>
              <a:rPr sz="2900" spc="-125" dirty="0">
                <a:latin typeface="Microsoft Sans Serif"/>
                <a:cs typeface="Microsoft Sans Serif"/>
              </a:rPr>
              <a:t>(p)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987" y="4002100"/>
            <a:ext cx="7676515" cy="22371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8140" marR="30480" indent="-320675">
              <a:lnSpc>
                <a:spcPts val="3130"/>
              </a:lnSpc>
              <a:spcBef>
                <a:spcPts val="5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33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points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N</a:t>
            </a:r>
            <a:r>
              <a:rPr sz="2850" spc="15" baseline="-20467" dirty="0">
                <a:latin typeface="Microsoft Sans Serif"/>
                <a:cs typeface="Microsoft Sans Serif"/>
              </a:rPr>
              <a:t>4</a:t>
            </a:r>
            <a:r>
              <a:rPr sz="2900" spc="-125" dirty="0">
                <a:latin typeface="Microsoft Sans Serif"/>
                <a:cs typeface="Microsoft Sans Serif"/>
              </a:rPr>
              <a:t>(p)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</a:t>
            </a:r>
            <a:r>
              <a:rPr sz="2850" spc="-315" baseline="-20467" dirty="0">
                <a:latin typeface="Microsoft Sans Serif"/>
                <a:cs typeface="Microsoft Sans Serif"/>
              </a:rPr>
              <a:t>D</a:t>
            </a:r>
            <a:r>
              <a:rPr sz="2900" spc="-125" dirty="0">
                <a:latin typeface="Microsoft Sans Serif"/>
                <a:cs typeface="Microsoft Sans Serif"/>
              </a:rPr>
              <a:t>(p)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to</a:t>
            </a:r>
            <a:r>
              <a:rPr sz="2900" spc="-130" dirty="0">
                <a:latin typeface="Microsoft Sans Serif"/>
                <a:cs typeface="Microsoft Sans Serif"/>
              </a:rPr>
              <a:t>g</a:t>
            </a:r>
            <a:r>
              <a:rPr sz="2900" spc="-135" dirty="0">
                <a:latin typeface="Microsoft Sans Serif"/>
                <a:cs typeface="Microsoft Sans Serif"/>
              </a:rPr>
              <a:t>ether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are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called  </a:t>
            </a:r>
            <a:r>
              <a:rPr sz="2900" spc="-140" dirty="0">
                <a:latin typeface="Microsoft Sans Serif"/>
                <a:cs typeface="Microsoft Sans Serif"/>
              </a:rPr>
              <a:t>8-neighbors</a:t>
            </a:r>
            <a:r>
              <a:rPr sz="2900" spc="-1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p.</a:t>
            </a:r>
            <a:endParaRPr sz="2900">
              <a:latin typeface="Microsoft Sans Serif"/>
              <a:cs typeface="Microsoft Sans Serif"/>
            </a:endParaRPr>
          </a:p>
          <a:p>
            <a:pPr marL="358140" indent="-320675">
              <a:lnSpc>
                <a:spcPct val="100000"/>
              </a:lnSpc>
              <a:spcBef>
                <a:spcPts val="309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8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240" dirty="0">
                <a:latin typeface="Microsoft Sans Serif"/>
                <a:cs typeface="Microsoft Sans Serif"/>
              </a:rPr>
              <a:t>=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4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345" dirty="0">
                <a:latin typeface="Microsoft Sans Serif"/>
                <a:cs typeface="Microsoft Sans Serif"/>
              </a:rPr>
              <a:t>U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-322" baseline="-20467" dirty="0">
                <a:latin typeface="Microsoft Sans Serif"/>
                <a:cs typeface="Microsoft Sans Serif"/>
              </a:rPr>
              <a:t>D</a:t>
            </a:r>
            <a:r>
              <a:rPr sz="2900" spc="-120" dirty="0">
                <a:latin typeface="Microsoft Sans Serif"/>
                <a:cs typeface="Microsoft Sans Serif"/>
              </a:rPr>
              <a:t>(p)</a:t>
            </a:r>
            <a:endParaRPr sz="2900">
              <a:latin typeface="Microsoft Sans Serif"/>
              <a:cs typeface="Microsoft Sans Serif"/>
            </a:endParaRPr>
          </a:p>
          <a:p>
            <a:pPr marL="358140" marR="127000" indent="-320675">
              <a:lnSpc>
                <a:spcPts val="3130"/>
              </a:lnSpc>
              <a:spcBef>
                <a:spcPts val="74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58775" algn="l"/>
              </a:tabLst>
            </a:pPr>
            <a:r>
              <a:rPr sz="2900" spc="-10" dirty="0">
                <a:latin typeface="Microsoft Sans Serif"/>
                <a:cs typeface="Microsoft Sans Serif"/>
              </a:rPr>
              <a:t>I</a:t>
            </a:r>
            <a:r>
              <a:rPr sz="2900" spc="-5" dirty="0">
                <a:latin typeface="Microsoft Sans Serif"/>
                <a:cs typeface="Microsoft Sans Serif"/>
              </a:rPr>
              <a:t>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i</a:t>
            </a:r>
            <a:r>
              <a:rPr sz="2900" spc="-350" dirty="0">
                <a:latin typeface="Microsoft Sans Serif"/>
                <a:cs typeface="Microsoft Sans Serif"/>
              </a:rPr>
              <a:t>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boundary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pi</a:t>
            </a:r>
            <a:r>
              <a:rPr sz="2900" spc="-75" dirty="0">
                <a:latin typeface="Microsoft Sans Serif"/>
                <a:cs typeface="Microsoft Sans Serif"/>
              </a:rPr>
              <a:t>x</a:t>
            </a:r>
            <a:r>
              <a:rPr sz="2900" spc="-95" dirty="0">
                <a:latin typeface="Microsoft Sans Serif"/>
                <a:cs typeface="Microsoft Sans Serif"/>
              </a:rPr>
              <a:t>el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then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bo</a:t>
            </a:r>
            <a:r>
              <a:rPr sz="2900" spc="-35" dirty="0">
                <a:latin typeface="Microsoft Sans Serif"/>
                <a:cs typeface="Microsoft Sans Serif"/>
              </a:rPr>
              <a:t>t</a:t>
            </a:r>
            <a:r>
              <a:rPr sz="2900" spc="-340" dirty="0">
                <a:latin typeface="Microsoft Sans Serif"/>
                <a:cs typeface="Microsoft Sans Serif"/>
              </a:rPr>
              <a:t>h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</a:t>
            </a:r>
            <a:r>
              <a:rPr sz="2850" spc="-315" baseline="-20467" dirty="0">
                <a:latin typeface="Microsoft Sans Serif"/>
                <a:cs typeface="Microsoft Sans Serif"/>
              </a:rPr>
              <a:t>D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and  </a:t>
            </a:r>
            <a:r>
              <a:rPr sz="2900" spc="-16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8</a:t>
            </a:r>
            <a:r>
              <a:rPr sz="2900" spc="-75" dirty="0">
                <a:latin typeface="Microsoft Sans Serif"/>
                <a:cs typeface="Microsoft Sans Serif"/>
              </a:rPr>
              <a:t>(</a:t>
            </a:r>
            <a:r>
              <a:rPr sz="2900" spc="-114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will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ha</a:t>
            </a:r>
            <a:r>
              <a:rPr sz="2900" spc="-225" dirty="0">
                <a:latin typeface="Microsoft Sans Serif"/>
                <a:cs typeface="Microsoft Sans Serif"/>
              </a:rPr>
              <a:t>v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85" dirty="0">
                <a:latin typeface="Microsoft Sans Serif"/>
                <a:cs typeface="Microsoft Sans Serif"/>
              </a:rPr>
              <a:t>les</a:t>
            </a:r>
            <a:r>
              <a:rPr sz="2900" spc="-325" dirty="0">
                <a:latin typeface="Microsoft Sans Serif"/>
                <a:cs typeface="Microsoft Sans Serif"/>
              </a:rPr>
              <a:t>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number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pi</a:t>
            </a:r>
            <a:r>
              <a:rPr sz="2900" spc="-70" dirty="0">
                <a:latin typeface="Microsoft Sans Serif"/>
                <a:cs typeface="Microsoft Sans Serif"/>
              </a:rPr>
              <a:t>x</a:t>
            </a:r>
            <a:r>
              <a:rPr sz="2900" spc="-204" dirty="0">
                <a:latin typeface="Microsoft Sans Serif"/>
                <a:cs typeface="Microsoft Sans Serif"/>
              </a:rPr>
              <a:t>el</a:t>
            </a:r>
            <a:r>
              <a:rPr sz="2900" spc="-290" dirty="0">
                <a:latin typeface="Microsoft Sans Serif"/>
                <a:cs typeface="Microsoft Sans Serif"/>
              </a:rPr>
              <a:t>s</a:t>
            </a:r>
            <a:r>
              <a:rPr sz="2900" spc="-170" dirty="0">
                <a:latin typeface="Microsoft Sans Serif"/>
                <a:cs typeface="Microsoft Sans Serif"/>
              </a:rPr>
              <a:t>.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762" y="2209783"/>
            <a:ext cx="2790477" cy="16569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Basic</a:t>
            </a:r>
            <a:r>
              <a:rPr spc="-35" dirty="0"/>
              <a:t> </a:t>
            </a:r>
            <a:r>
              <a:rPr spc="-680" dirty="0"/>
              <a:t>R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60" dirty="0"/>
              <a:t>nsh</a:t>
            </a:r>
            <a:r>
              <a:rPr spc="-160" dirty="0"/>
              <a:t>i</a:t>
            </a:r>
            <a:r>
              <a:rPr spc="-325" dirty="0"/>
              <a:t>p</a:t>
            </a:r>
            <a:r>
              <a:rPr spc="-50" dirty="0"/>
              <a:t> </a:t>
            </a:r>
            <a:r>
              <a:rPr spc="-365" dirty="0"/>
              <a:t>be</a:t>
            </a:r>
            <a:r>
              <a:rPr spc="-200" dirty="0"/>
              <a:t>t</a:t>
            </a:r>
            <a:r>
              <a:rPr spc="-150" dirty="0"/>
              <a:t>w</a:t>
            </a:r>
            <a:r>
              <a:rPr spc="-105" dirty="0"/>
              <a:t>e</a:t>
            </a:r>
            <a:r>
              <a:rPr spc="-320" dirty="0"/>
              <a:t>en</a:t>
            </a:r>
            <a:r>
              <a:rPr spc="-85" dirty="0"/>
              <a:t> </a:t>
            </a:r>
            <a:r>
              <a:rPr spc="-229" dirty="0"/>
              <a:t>Pi</a:t>
            </a:r>
            <a:r>
              <a:rPr spc="-260" dirty="0"/>
              <a:t>xe</a:t>
            </a:r>
            <a:r>
              <a:rPr spc="-125" dirty="0"/>
              <a:t>l</a:t>
            </a:r>
            <a:r>
              <a:rPr spc="-520" dirty="0"/>
              <a:t>s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287" y="1612519"/>
            <a:ext cx="7521575" cy="335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840" marR="2184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</a:tabLst>
            </a:pPr>
            <a:r>
              <a:rPr sz="2900" spc="-650" dirty="0">
                <a:latin typeface="Microsoft Sans Serif"/>
                <a:cs typeface="Microsoft Sans Serif"/>
              </a:rPr>
              <a:t>T</a:t>
            </a:r>
            <a:r>
              <a:rPr sz="2900" spc="-225" dirty="0">
                <a:latin typeface="Microsoft Sans Serif"/>
                <a:cs typeface="Microsoft Sans Serif"/>
              </a:rPr>
              <a:t>w</a:t>
            </a:r>
            <a:r>
              <a:rPr sz="2900" spc="-165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pi</a:t>
            </a:r>
            <a:r>
              <a:rPr sz="2900" spc="-70" dirty="0">
                <a:latin typeface="Microsoft Sans Serif"/>
                <a:cs typeface="Microsoft Sans Serif"/>
              </a:rPr>
              <a:t>x</a:t>
            </a:r>
            <a:r>
              <a:rPr sz="2900" spc="-225" dirty="0">
                <a:latin typeface="Microsoft Sans Serif"/>
                <a:cs typeface="Microsoft Sans Serif"/>
              </a:rPr>
              <a:t>els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60" dirty="0">
                <a:latin typeface="Microsoft Sans Serif"/>
                <a:cs typeface="Microsoft Sans Serif"/>
              </a:rPr>
              <a:t>are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35" dirty="0">
                <a:latin typeface="Microsoft Sans Serif"/>
                <a:cs typeface="Microsoft Sans Serif"/>
              </a:rPr>
              <a:t>s</a:t>
            </a:r>
            <a:r>
              <a:rPr sz="2900" spc="-254" dirty="0">
                <a:latin typeface="Microsoft Sans Serif"/>
                <a:cs typeface="Microsoft Sans Serif"/>
              </a:rPr>
              <a:t>a</a:t>
            </a:r>
            <a:r>
              <a:rPr sz="2900" spc="-20" dirty="0">
                <a:latin typeface="Microsoft Sans Serif"/>
                <a:cs typeface="Microsoft Sans Serif"/>
              </a:rPr>
              <a:t>i</a:t>
            </a:r>
            <a:r>
              <a:rPr sz="2900" spc="-25" dirty="0">
                <a:latin typeface="Microsoft Sans Serif"/>
                <a:cs typeface="Microsoft Sans Serif"/>
              </a:rPr>
              <a:t>d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to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be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210" dirty="0">
                <a:latin typeface="Microsoft Sans Serif"/>
                <a:cs typeface="Microsoft Sans Serif"/>
              </a:rPr>
              <a:t>connected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55" dirty="0">
                <a:latin typeface="Microsoft Sans Serif"/>
                <a:cs typeface="Microsoft Sans Serif"/>
              </a:rPr>
              <a:t>i</a:t>
            </a:r>
            <a:r>
              <a:rPr sz="2900" spc="75" dirty="0">
                <a:latin typeface="Microsoft Sans Serif"/>
                <a:cs typeface="Microsoft Sans Serif"/>
              </a:rPr>
              <a:t>f</a:t>
            </a:r>
            <a:r>
              <a:rPr sz="2900" spc="114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th</a:t>
            </a:r>
            <a:r>
              <a:rPr sz="2900" spc="-280" dirty="0">
                <a:latin typeface="Microsoft Sans Serif"/>
                <a:cs typeface="Microsoft Sans Serif"/>
              </a:rPr>
              <a:t>e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dirty="0">
                <a:latin typeface="Microsoft Sans Serif"/>
                <a:cs typeface="Microsoft Sans Serif"/>
              </a:rPr>
              <a:t>r</a:t>
            </a:r>
            <a:r>
              <a:rPr sz="2900" spc="-105" dirty="0">
                <a:latin typeface="Microsoft Sans Serif"/>
                <a:cs typeface="Microsoft Sans Serif"/>
              </a:rPr>
              <a:t>e  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10" dirty="0">
                <a:latin typeface="Microsoft Sans Serif"/>
                <a:cs typeface="Microsoft Sans Serif"/>
              </a:rPr>
              <a:t>d</a:t>
            </a:r>
            <a:r>
              <a:rPr sz="2900" spc="-165" dirty="0">
                <a:latin typeface="Microsoft Sans Serif"/>
                <a:cs typeface="Microsoft Sans Serif"/>
              </a:rPr>
              <a:t>jacen</a:t>
            </a:r>
            <a:r>
              <a:rPr sz="2900" spc="-95" dirty="0">
                <a:latin typeface="Microsoft Sans Serif"/>
                <a:cs typeface="Microsoft Sans Serif"/>
              </a:rPr>
              <a:t>t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some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330" dirty="0">
                <a:latin typeface="Microsoft Sans Serif"/>
                <a:cs typeface="Microsoft Sans Serif"/>
              </a:rPr>
              <a:t>sense</a:t>
            </a:r>
            <a:endParaRPr sz="290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10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380" dirty="0">
                <a:latin typeface="Microsoft Sans Serif"/>
                <a:cs typeface="Microsoft Sans Serif"/>
              </a:rPr>
              <a:t>Th</a:t>
            </a:r>
            <a:r>
              <a:rPr sz="2600" spc="-250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y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ne</a:t>
            </a:r>
            <a:r>
              <a:rPr sz="2600" spc="-80" dirty="0">
                <a:latin typeface="Microsoft Sans Serif"/>
                <a:cs typeface="Microsoft Sans Serif"/>
              </a:rPr>
              <a:t>i</a:t>
            </a:r>
            <a:r>
              <a:rPr sz="2600" spc="-120" dirty="0">
                <a:latin typeface="Microsoft Sans Serif"/>
                <a:cs typeface="Microsoft Sans Serif"/>
              </a:rPr>
              <a:t>ghb</a:t>
            </a:r>
            <a:r>
              <a:rPr sz="2600" spc="-114" dirty="0">
                <a:latin typeface="Microsoft Sans Serif"/>
                <a:cs typeface="Microsoft Sans Serif"/>
              </a:rPr>
              <a:t>o</a:t>
            </a:r>
            <a:r>
              <a:rPr sz="2600" spc="-185" dirty="0">
                <a:latin typeface="Microsoft Sans Serif"/>
                <a:cs typeface="Microsoft Sans Serif"/>
              </a:rPr>
              <a:t>rs(N</a:t>
            </a:r>
            <a:r>
              <a:rPr sz="2850" spc="7" baseline="-20467" dirty="0">
                <a:latin typeface="Microsoft Sans Serif"/>
                <a:cs typeface="Microsoft Sans Serif"/>
              </a:rPr>
              <a:t>4</a:t>
            </a:r>
            <a:r>
              <a:rPr sz="2600" spc="-95" dirty="0">
                <a:latin typeface="Microsoft Sans Serif"/>
                <a:cs typeface="Microsoft Sans Serif"/>
              </a:rPr>
              <a:t>,</a:t>
            </a:r>
            <a:r>
              <a:rPr sz="2600" spc="-215" dirty="0">
                <a:latin typeface="Microsoft Sans Serif"/>
                <a:cs typeface="Microsoft Sans Serif"/>
              </a:rPr>
              <a:t>N</a:t>
            </a:r>
            <a:r>
              <a:rPr sz="2850" spc="-315" baseline="-20467" dirty="0">
                <a:latin typeface="Microsoft Sans Serif"/>
                <a:cs typeface="Microsoft Sans Serif"/>
              </a:rPr>
              <a:t>D</a:t>
            </a:r>
            <a:r>
              <a:rPr sz="2850" spc="247" baseline="-20467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or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N</a:t>
            </a:r>
            <a:r>
              <a:rPr sz="2850" spc="7" baseline="-20467" dirty="0">
                <a:latin typeface="Microsoft Sans Serif"/>
                <a:cs typeface="Microsoft Sans Serif"/>
              </a:rPr>
              <a:t>8</a:t>
            </a:r>
            <a:r>
              <a:rPr sz="2600" spc="-165" dirty="0">
                <a:latin typeface="Microsoft Sans Serif"/>
                <a:cs typeface="Microsoft Sans Serif"/>
              </a:rPr>
              <a:t>)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endParaRPr sz="260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00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Their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intensity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values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(gray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levels)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similar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 marL="370840" marR="17780" indent="-320675">
              <a:lnSpc>
                <a:spcPct val="100000"/>
              </a:lnSpc>
              <a:spcBef>
                <a:spcPts val="17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71475" algn="l"/>
              </a:tabLst>
            </a:pPr>
            <a:r>
              <a:rPr sz="2900" spc="-53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a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bina</a:t>
            </a:r>
            <a:r>
              <a:rPr sz="2900" spc="-55" dirty="0">
                <a:latin typeface="Microsoft Sans Serif"/>
                <a:cs typeface="Microsoft Sans Serif"/>
              </a:rPr>
              <a:t>r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ima</a:t>
            </a:r>
            <a:r>
              <a:rPr sz="2900" spc="-200" dirty="0">
                <a:latin typeface="Microsoft Sans Serif"/>
                <a:cs typeface="Microsoft Sans Serif"/>
              </a:rPr>
              <a:t>g</a:t>
            </a:r>
            <a:r>
              <a:rPr sz="2900" spc="-160" dirty="0">
                <a:latin typeface="Microsoft Sans Serif"/>
                <a:cs typeface="Microsoft Sans Serif"/>
              </a:rPr>
              <a:t>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635" dirty="0">
                <a:latin typeface="Microsoft Sans Serif"/>
                <a:cs typeface="Microsoft Sans Serif"/>
              </a:rPr>
              <a:t>B</a:t>
            </a:r>
            <a:r>
              <a:rPr sz="2900" spc="-170" dirty="0">
                <a:latin typeface="Microsoft Sans Serif"/>
                <a:cs typeface="Microsoft Sans Serif"/>
              </a:rPr>
              <a:t>,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50" dirty="0">
                <a:latin typeface="Microsoft Sans Serif"/>
                <a:cs typeface="Microsoft Sans Serif"/>
              </a:rPr>
              <a:t>t</a:t>
            </a:r>
            <a:r>
              <a:rPr sz="2900" spc="-195" dirty="0">
                <a:latin typeface="Microsoft Sans Serif"/>
                <a:cs typeface="Microsoft Sans Serif"/>
              </a:rPr>
              <a:t>w</a:t>
            </a:r>
            <a:r>
              <a:rPr sz="2900" spc="-160" dirty="0">
                <a:latin typeface="Microsoft Sans Serif"/>
                <a:cs typeface="Microsoft Sans Serif"/>
              </a:rPr>
              <a:t>o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points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p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q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w</a:t>
            </a:r>
            <a:r>
              <a:rPr sz="2900" spc="-30" dirty="0">
                <a:latin typeface="Microsoft Sans Serif"/>
                <a:cs typeface="Microsoft Sans Serif"/>
              </a:rPr>
              <a:t>il</a:t>
            </a:r>
            <a:r>
              <a:rPr sz="2900" spc="-25" dirty="0">
                <a:latin typeface="Microsoft Sans Serif"/>
                <a:cs typeface="Microsoft Sans Serif"/>
              </a:rPr>
              <a:t>l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be  </a:t>
            </a:r>
            <a:r>
              <a:rPr sz="2900" spc="-210" dirty="0">
                <a:latin typeface="Microsoft Sans Serif"/>
                <a:cs typeface="Microsoft Sans Serif"/>
              </a:rPr>
              <a:t>connected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65" dirty="0">
                <a:latin typeface="Microsoft Sans Serif"/>
                <a:cs typeface="Microsoft Sans Serif"/>
              </a:rPr>
              <a:t>if</a:t>
            </a:r>
            <a:r>
              <a:rPr sz="2900" spc="10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q€N(p)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p€N(q)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15" dirty="0">
                <a:latin typeface="Microsoft Sans Serif"/>
                <a:cs typeface="Microsoft Sans Serif"/>
              </a:rPr>
              <a:t>B(p)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240" dirty="0">
                <a:latin typeface="Microsoft Sans Serif"/>
                <a:cs typeface="Microsoft Sans Serif"/>
              </a:rPr>
              <a:t>=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04" dirty="0">
                <a:latin typeface="Microsoft Sans Serif"/>
                <a:cs typeface="Microsoft Sans Serif"/>
              </a:rPr>
              <a:t>B(q).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461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5" dirty="0"/>
              <a:t>Adjacency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523648"/>
            <a:ext cx="8038465" cy="46132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8140" indent="-320675">
              <a:lnSpc>
                <a:spcPct val="100000"/>
              </a:lnSpc>
              <a:spcBef>
                <a:spcPts val="81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58140" algn="l"/>
                <a:tab pos="358775" algn="l"/>
              </a:tabLst>
            </a:pPr>
            <a:r>
              <a:rPr sz="2600" spc="-204" dirty="0">
                <a:latin typeface="Microsoft Sans Serif"/>
                <a:cs typeface="Microsoft Sans Serif"/>
              </a:rPr>
              <a:t>Let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V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intensity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values</a:t>
            </a:r>
            <a:endParaRPr sz="2600">
              <a:latin typeface="Microsoft Sans Serif"/>
              <a:cs typeface="Microsoft Sans Serif"/>
            </a:endParaRPr>
          </a:p>
          <a:p>
            <a:pPr marL="358140" marR="291465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9615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sz="2600" b="1" spc="-70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adjacen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600" spc="-155" dirty="0">
                <a:solidFill>
                  <a:srgbClr val="C00000"/>
                </a:solidFill>
                <a:latin typeface="Microsoft Sans Serif"/>
                <a:cs typeface="Microsoft Sans Serif"/>
              </a:rPr>
              <a:t>:</a:t>
            </a:r>
            <a:r>
              <a:rPr sz="26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600" spc="-585" dirty="0">
                <a:latin typeface="Microsoft Sans Serif"/>
                <a:cs typeface="Microsoft Sans Serif"/>
              </a:rPr>
              <a:t>T</a:t>
            </a:r>
            <a:r>
              <a:rPr sz="2600" spc="-190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p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4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5" dirty="0">
                <a:latin typeface="Microsoft Sans Serif"/>
                <a:cs typeface="Microsoft Sans Serif"/>
              </a:rPr>
              <a:t>i</a:t>
            </a:r>
            <a:r>
              <a:rPr sz="2600" spc="-165" dirty="0">
                <a:latin typeface="Microsoft Sans Serif"/>
                <a:cs typeface="Microsoft Sans Serif"/>
              </a:rPr>
              <a:t>th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V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10" dirty="0">
                <a:latin typeface="Microsoft Sans Serif"/>
                <a:cs typeface="Microsoft Sans Serif"/>
              </a:rPr>
              <a:t>4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20" dirty="0">
                <a:latin typeface="Microsoft Sans Serif"/>
                <a:cs typeface="Microsoft Sans Serif"/>
              </a:rPr>
              <a:t>ad</a:t>
            </a:r>
            <a:r>
              <a:rPr sz="2600" spc="-5" dirty="0">
                <a:latin typeface="Microsoft Sans Serif"/>
                <a:cs typeface="Microsoft Sans Serif"/>
              </a:rPr>
              <a:t>j</a:t>
            </a:r>
            <a:r>
              <a:rPr sz="2600" spc="-155" dirty="0">
                <a:latin typeface="Microsoft Sans Serif"/>
                <a:cs typeface="Microsoft Sans Serif"/>
              </a:rPr>
              <a:t>acent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25" dirty="0">
                <a:latin typeface="Microsoft Sans Serif"/>
                <a:cs typeface="Microsoft Sans Serif"/>
              </a:rPr>
              <a:t>(p).</a:t>
            </a:r>
            <a:endParaRPr sz="2600">
              <a:latin typeface="Microsoft Sans Serif"/>
              <a:cs typeface="Microsoft Sans Serif"/>
            </a:endParaRPr>
          </a:p>
          <a:p>
            <a:pPr marL="358140" marR="2819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9615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sz="2600" b="1" spc="-70" dirty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adjacen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b="1" spc="-130" dirty="0">
                <a:solidFill>
                  <a:srgbClr val="C00000"/>
                </a:solidFill>
                <a:latin typeface="Arial"/>
                <a:cs typeface="Arial"/>
              </a:rPr>
              <a:t>y: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585" dirty="0">
                <a:latin typeface="Microsoft Sans Serif"/>
                <a:cs typeface="Microsoft Sans Serif"/>
              </a:rPr>
              <a:t>T</a:t>
            </a:r>
            <a:r>
              <a:rPr sz="2600" spc="-190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p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4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0" dirty="0">
                <a:latin typeface="Microsoft Sans Serif"/>
                <a:cs typeface="Microsoft Sans Serif"/>
              </a:rPr>
              <a:t>i</a:t>
            </a:r>
            <a:r>
              <a:rPr sz="2600" spc="-165" dirty="0">
                <a:latin typeface="Microsoft Sans Serif"/>
                <a:cs typeface="Microsoft Sans Serif"/>
              </a:rPr>
              <a:t>th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V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10" dirty="0">
                <a:latin typeface="Microsoft Sans Serif"/>
                <a:cs typeface="Microsoft Sans Serif"/>
              </a:rPr>
              <a:t>8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20" dirty="0">
                <a:latin typeface="Microsoft Sans Serif"/>
                <a:cs typeface="Microsoft Sans Serif"/>
              </a:rPr>
              <a:t>ad</a:t>
            </a:r>
            <a:r>
              <a:rPr sz="2600" spc="-5" dirty="0">
                <a:latin typeface="Microsoft Sans Serif"/>
                <a:cs typeface="Microsoft Sans Serif"/>
              </a:rPr>
              <a:t>j</a:t>
            </a:r>
            <a:r>
              <a:rPr sz="2600" spc="-155" dirty="0">
                <a:latin typeface="Microsoft Sans Serif"/>
                <a:cs typeface="Microsoft Sans Serif"/>
              </a:rPr>
              <a:t>acent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1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8</a:t>
            </a:r>
            <a:r>
              <a:rPr sz="2600" spc="-125" dirty="0">
                <a:latin typeface="Microsoft Sans Serif"/>
                <a:cs typeface="Microsoft Sans Serif"/>
              </a:rPr>
              <a:t>(p).</a:t>
            </a:r>
            <a:endParaRPr sz="2600">
              <a:latin typeface="Microsoft Sans Serif"/>
              <a:cs typeface="Microsoft Sans Serif"/>
            </a:endParaRPr>
          </a:p>
          <a:p>
            <a:pPr marL="358140" marR="194945" indent="-32067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9615"/>
              <a:buFont typeface="Wingdings"/>
              <a:buChar char=""/>
              <a:tabLst>
                <a:tab pos="358140" algn="l"/>
                <a:tab pos="358775" algn="l"/>
              </a:tabLst>
            </a:pPr>
            <a:r>
              <a:rPr sz="2600" b="1" spc="-25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adjacen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b="1" spc="-130" dirty="0">
                <a:solidFill>
                  <a:srgbClr val="C00000"/>
                </a:solidFill>
                <a:latin typeface="Arial"/>
                <a:cs typeface="Arial"/>
              </a:rPr>
              <a:t>y: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585" dirty="0">
                <a:latin typeface="Microsoft Sans Serif"/>
                <a:cs typeface="Microsoft Sans Serif"/>
              </a:rPr>
              <a:t>T</a:t>
            </a:r>
            <a:r>
              <a:rPr sz="2600" spc="-190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pi</a:t>
            </a:r>
            <a:r>
              <a:rPr sz="2600" spc="-5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5" dirty="0">
                <a:latin typeface="Microsoft Sans Serif"/>
                <a:cs typeface="Microsoft Sans Serif"/>
              </a:rPr>
              <a:t>i</a:t>
            </a:r>
            <a:r>
              <a:rPr sz="2600" spc="-165" dirty="0">
                <a:latin typeface="Microsoft Sans Serif"/>
                <a:cs typeface="Microsoft Sans Serif"/>
              </a:rPr>
              <a:t>th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V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are  </a:t>
            </a:r>
            <a:r>
              <a:rPr sz="2600" spc="-125" dirty="0">
                <a:latin typeface="Microsoft Sans Serif"/>
                <a:cs typeface="Microsoft Sans Serif"/>
              </a:rPr>
              <a:t>m-adjacent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if</a:t>
            </a:r>
            <a:endParaRPr sz="2600">
              <a:latin typeface="Microsoft Sans Serif"/>
              <a:cs typeface="Microsoft Sans Serif"/>
            </a:endParaRPr>
          </a:p>
          <a:p>
            <a:pPr marL="831850" lvl="1" indent="-341630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832485" algn="l"/>
              </a:tabLst>
            </a:pP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</a:t>
            </a:r>
            <a:r>
              <a:rPr sz="2600" spc="-315" dirty="0">
                <a:latin typeface="Microsoft Sans Serif"/>
                <a:cs typeface="Microsoft Sans Serif"/>
              </a:rPr>
              <a:t>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25" dirty="0">
                <a:latin typeface="Microsoft Sans Serif"/>
                <a:cs typeface="Microsoft Sans Serif"/>
              </a:rPr>
              <a:t>(p),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or</a:t>
            </a:r>
            <a:endParaRPr sz="2600">
              <a:latin typeface="Microsoft Sans Serif"/>
              <a:cs typeface="Microsoft Sans Serif"/>
            </a:endParaRPr>
          </a:p>
          <a:p>
            <a:pPr marL="813435" lvl="1" indent="-413384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814069" algn="l"/>
              </a:tabLst>
            </a:pPr>
            <a:r>
              <a:rPr sz="2600" spc="-10" dirty="0">
                <a:latin typeface="Microsoft Sans Serif"/>
                <a:cs typeface="Microsoft Sans Serif"/>
              </a:rPr>
              <a:t>q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i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235" dirty="0">
                <a:latin typeface="Microsoft Sans Serif"/>
                <a:cs typeface="Microsoft Sans Serif"/>
              </a:rPr>
              <a:t>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N</a:t>
            </a:r>
            <a:r>
              <a:rPr sz="2550" spc="-277" baseline="-21241" dirty="0">
                <a:latin typeface="Microsoft Sans Serif"/>
                <a:cs typeface="Microsoft Sans Serif"/>
              </a:rPr>
              <a:t>D</a:t>
            </a:r>
            <a:r>
              <a:rPr sz="2600" spc="-110" dirty="0">
                <a:latin typeface="Microsoft Sans Serif"/>
                <a:cs typeface="Microsoft Sans Serif"/>
              </a:rPr>
              <a:t>(p)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set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10" dirty="0">
                <a:latin typeface="Microsoft Sans Serif"/>
                <a:cs typeface="Microsoft Sans Serif"/>
              </a:rPr>
              <a:t>(p)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∩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N</a:t>
            </a:r>
            <a:r>
              <a:rPr sz="2550" spc="-7" baseline="-21241" dirty="0">
                <a:latin typeface="Microsoft Sans Serif"/>
                <a:cs typeface="Microsoft Sans Serif"/>
              </a:rPr>
              <a:t>4</a:t>
            </a:r>
            <a:r>
              <a:rPr sz="2600" spc="-110" dirty="0">
                <a:latin typeface="Microsoft Sans Serif"/>
                <a:cs typeface="Microsoft Sans Serif"/>
              </a:rPr>
              <a:t>(q)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500" b="1" spc="-190" dirty="0">
                <a:latin typeface="Arial"/>
                <a:cs typeface="Arial"/>
              </a:rPr>
              <a:t>is</a:t>
            </a:r>
            <a:r>
              <a:rPr sz="2500" b="1" spc="-30" dirty="0">
                <a:latin typeface="Arial"/>
                <a:cs typeface="Arial"/>
              </a:rPr>
              <a:t> </a:t>
            </a:r>
            <a:r>
              <a:rPr sz="2500" b="1" spc="-180" dirty="0">
                <a:latin typeface="Arial"/>
                <a:cs typeface="Arial"/>
              </a:rPr>
              <a:t>empty</a:t>
            </a:r>
            <a:endParaRPr sz="25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685"/>
              </a:spcBef>
            </a:pPr>
            <a:r>
              <a:rPr sz="2600" spc="-229" dirty="0">
                <a:latin typeface="Microsoft Sans Serif"/>
                <a:cs typeface="Microsoft Sans Serif"/>
              </a:rPr>
              <a:t>(has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no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pi</a:t>
            </a:r>
            <a:r>
              <a:rPr sz="2600" spc="-55" dirty="0">
                <a:latin typeface="Microsoft Sans Serif"/>
                <a:cs typeface="Microsoft Sans Serif"/>
              </a:rPr>
              <a:t>x</a:t>
            </a:r>
            <a:r>
              <a:rPr sz="2600" spc="-120" dirty="0">
                <a:latin typeface="Microsoft Sans Serif"/>
                <a:cs typeface="Microsoft Sans Serif"/>
              </a:rPr>
              <a:t>e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wh</a:t>
            </a:r>
            <a:r>
              <a:rPr sz="2600" spc="-175" dirty="0">
                <a:latin typeface="Microsoft Sans Serif"/>
                <a:cs typeface="Microsoft Sans Serif"/>
              </a:rPr>
              <a:t>o</a:t>
            </a:r>
            <a:r>
              <a:rPr sz="2600" spc="-290" dirty="0">
                <a:latin typeface="Microsoft Sans Serif"/>
                <a:cs typeface="Microsoft Sans Serif"/>
              </a:rPr>
              <a:t>se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295" dirty="0">
                <a:latin typeface="Microsoft Sans Serif"/>
                <a:cs typeface="Microsoft Sans Serif"/>
              </a:rPr>
              <a:t>ues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V).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520953"/>
            <a:ext cx="5252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>
                <a:solidFill>
                  <a:srgbClr val="C00000"/>
                </a:solidFill>
              </a:rPr>
              <a:t>Examples: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</a:t>
            </a:r>
            <a:r>
              <a:rPr sz="3200" spc="-165" dirty="0">
                <a:solidFill>
                  <a:srgbClr val="C00000"/>
                </a:solidFill>
              </a:rPr>
              <a:t>d</a:t>
            </a:r>
            <a:r>
              <a:rPr sz="3200" spc="-245" dirty="0">
                <a:solidFill>
                  <a:srgbClr val="C00000"/>
                </a:solidFill>
              </a:rPr>
              <a:t>jacency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and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90" dirty="0">
                <a:solidFill>
                  <a:srgbClr val="C00000"/>
                </a:solidFill>
              </a:rPr>
              <a:t>P</a:t>
            </a:r>
            <a:r>
              <a:rPr sz="3200" spc="-35" dirty="0">
                <a:solidFill>
                  <a:srgbClr val="C00000"/>
                </a:solidFill>
              </a:rPr>
              <a:t>a</a:t>
            </a:r>
            <a:r>
              <a:rPr sz="3200" spc="-245" dirty="0">
                <a:solidFill>
                  <a:srgbClr val="C00000"/>
                </a:solidFill>
              </a:rPr>
              <a:t>th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0505" y="1900134"/>
            <a:ext cx="1673411" cy="18665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778755"/>
            <a:ext cx="77533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latin typeface="Microsoft Sans Serif"/>
                <a:cs typeface="Microsoft Sans Serif"/>
              </a:rPr>
              <a:t>Find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8-adjacency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&amp;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m-adjacency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pixel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in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centre.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spc="-150" dirty="0">
                <a:latin typeface="Microsoft Sans Serif"/>
                <a:cs typeface="Microsoft Sans Serif"/>
              </a:rPr>
              <a:t>Note: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V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265" dirty="0">
                <a:latin typeface="Microsoft Sans Serif"/>
                <a:cs typeface="Microsoft Sans Serif"/>
              </a:rPr>
              <a:t>=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{1}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20953"/>
            <a:ext cx="5252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>
                <a:solidFill>
                  <a:srgbClr val="C00000"/>
                </a:solidFill>
              </a:rPr>
              <a:t>Examples: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</a:t>
            </a:r>
            <a:r>
              <a:rPr sz="3200" spc="-165" dirty="0">
                <a:solidFill>
                  <a:srgbClr val="C00000"/>
                </a:solidFill>
              </a:rPr>
              <a:t>d</a:t>
            </a:r>
            <a:r>
              <a:rPr sz="3200" spc="-245" dirty="0">
                <a:solidFill>
                  <a:srgbClr val="C00000"/>
                </a:solidFill>
              </a:rPr>
              <a:t>jacency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and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90" dirty="0">
                <a:solidFill>
                  <a:srgbClr val="C00000"/>
                </a:solidFill>
              </a:rPr>
              <a:t>P</a:t>
            </a:r>
            <a:r>
              <a:rPr sz="3200" spc="-35" dirty="0">
                <a:solidFill>
                  <a:srgbClr val="C00000"/>
                </a:solidFill>
              </a:rPr>
              <a:t>a</a:t>
            </a:r>
            <a:r>
              <a:rPr sz="3200" spc="-245" dirty="0">
                <a:solidFill>
                  <a:srgbClr val="C00000"/>
                </a:solidFill>
              </a:rPr>
              <a:t>th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5308803"/>
            <a:ext cx="6083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latin typeface="Microsoft Sans Serif"/>
                <a:cs typeface="Microsoft Sans Serif"/>
              </a:rPr>
              <a:t>V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=</a:t>
            </a:r>
            <a:r>
              <a:rPr sz="2800" spc="-5" dirty="0">
                <a:latin typeface="Microsoft Sans Serif"/>
                <a:cs typeface="Microsoft Sans Serif"/>
              </a:rPr>
              <a:t> {1}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800" spc="-175" dirty="0">
                <a:latin typeface="Microsoft Sans Serif"/>
                <a:cs typeface="Microsoft Sans Serif"/>
              </a:rPr>
              <a:t>Fig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(b)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35" dirty="0">
                <a:latin typeface="Microsoft Sans Serif"/>
                <a:cs typeface="Microsoft Sans Serif"/>
              </a:rPr>
              <a:t>shows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ambiguity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8-adjacency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2084832"/>
            <a:ext cx="8626475" cy="2447925"/>
            <a:chOff x="228600" y="2084832"/>
            <a:chExt cx="8626475" cy="2447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02" y="2234019"/>
              <a:ext cx="8562243" cy="2298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00" y="3541776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1295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295400" y="762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761" y="209473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44753"/>
            <a:ext cx="5768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5" dirty="0">
                <a:solidFill>
                  <a:srgbClr val="C00000"/>
                </a:solidFill>
              </a:rPr>
              <a:t>Ex</a:t>
            </a:r>
            <a:r>
              <a:rPr sz="3200" spc="-235" dirty="0">
                <a:solidFill>
                  <a:srgbClr val="C00000"/>
                </a:solidFill>
              </a:rPr>
              <a:t>a</a:t>
            </a:r>
            <a:r>
              <a:rPr sz="3200" spc="-254" dirty="0">
                <a:solidFill>
                  <a:srgbClr val="C00000"/>
                </a:solidFill>
              </a:rPr>
              <a:t>mples: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105" dirty="0">
                <a:solidFill>
                  <a:srgbClr val="C00000"/>
                </a:solidFill>
              </a:rPr>
              <a:t>A</a:t>
            </a:r>
            <a:r>
              <a:rPr sz="3200" spc="-225" dirty="0">
                <a:solidFill>
                  <a:srgbClr val="C00000"/>
                </a:solidFill>
              </a:rPr>
              <a:t>djace</a:t>
            </a:r>
            <a:r>
              <a:rPr sz="3200" spc="-260" dirty="0">
                <a:solidFill>
                  <a:srgbClr val="C00000"/>
                </a:solidFill>
              </a:rPr>
              <a:t>n</a:t>
            </a:r>
            <a:r>
              <a:rPr sz="3200" spc="-285" dirty="0">
                <a:solidFill>
                  <a:srgbClr val="C00000"/>
                </a:solidFill>
              </a:rPr>
              <a:t>cy</a:t>
            </a:r>
            <a:r>
              <a:rPr sz="3200" spc="-65" dirty="0">
                <a:solidFill>
                  <a:srgbClr val="C00000"/>
                </a:solidFill>
              </a:rPr>
              <a:t> </a:t>
            </a:r>
            <a:r>
              <a:rPr sz="3200" spc="-200" dirty="0">
                <a:solidFill>
                  <a:srgbClr val="C00000"/>
                </a:solidFill>
              </a:rPr>
              <a:t>and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585" dirty="0">
                <a:solidFill>
                  <a:srgbClr val="C00000"/>
                </a:solidFill>
              </a:rPr>
              <a:t>P</a:t>
            </a:r>
            <a:r>
              <a:rPr sz="3200" spc="-30" dirty="0">
                <a:solidFill>
                  <a:srgbClr val="C00000"/>
                </a:solidFill>
              </a:rPr>
              <a:t>a</a:t>
            </a:r>
            <a:r>
              <a:rPr sz="3200" spc="-245" dirty="0">
                <a:solidFill>
                  <a:srgbClr val="C00000"/>
                </a:solidFill>
              </a:rPr>
              <a:t>th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…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6" y="1676400"/>
            <a:ext cx="67726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043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15" dirty="0"/>
              <a:t>P</a:t>
            </a:r>
            <a:r>
              <a:rPr sz="4400" spc="-45" dirty="0"/>
              <a:t>a</a:t>
            </a:r>
            <a:r>
              <a:rPr sz="4400" spc="-340" dirty="0"/>
              <a:t>th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987" y="1589659"/>
            <a:ext cx="7995920" cy="454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42545" indent="-320675" algn="just">
              <a:lnSpc>
                <a:spcPct val="11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175" dirty="0">
                <a:latin typeface="Microsoft Sans Serif"/>
                <a:cs typeface="Microsoft Sans Serif"/>
              </a:rPr>
              <a:t>A </a:t>
            </a:r>
            <a:r>
              <a:rPr sz="2700" spc="-55" dirty="0">
                <a:latin typeface="Microsoft Sans Serif"/>
                <a:cs typeface="Microsoft Sans Serif"/>
              </a:rPr>
              <a:t>(digital) </a:t>
            </a:r>
            <a:r>
              <a:rPr sz="2700" spc="-95" dirty="0">
                <a:latin typeface="Microsoft Sans Serif"/>
                <a:cs typeface="Microsoft Sans Serif"/>
              </a:rPr>
              <a:t>path </a:t>
            </a:r>
            <a:r>
              <a:rPr sz="2700" spc="-110" dirty="0">
                <a:latin typeface="Microsoft Sans Serif"/>
                <a:cs typeface="Microsoft Sans Serif"/>
              </a:rPr>
              <a:t>(or </a:t>
            </a:r>
            <a:r>
              <a:rPr sz="2700" spc="-180" dirty="0">
                <a:latin typeface="Microsoft Sans Serif"/>
                <a:cs typeface="Microsoft Sans Serif"/>
              </a:rPr>
              <a:t>curve) </a:t>
            </a:r>
            <a:r>
              <a:rPr sz="2700" spc="-130" dirty="0">
                <a:latin typeface="Microsoft Sans Serif"/>
                <a:cs typeface="Microsoft Sans Serif"/>
              </a:rPr>
              <a:t>from </a:t>
            </a:r>
            <a:r>
              <a:rPr sz="2700" spc="-55" dirty="0">
                <a:latin typeface="Microsoft Sans Serif"/>
                <a:cs typeface="Microsoft Sans Serif"/>
              </a:rPr>
              <a:t>pixel </a:t>
            </a:r>
            <a:r>
              <a:rPr sz="2700" spc="-15" dirty="0">
                <a:latin typeface="Microsoft Sans Serif"/>
                <a:cs typeface="Microsoft Sans Serif"/>
              </a:rPr>
              <a:t>p </a:t>
            </a:r>
            <a:r>
              <a:rPr sz="2700" spc="-130" dirty="0">
                <a:latin typeface="Microsoft Sans Serif"/>
                <a:cs typeface="Microsoft Sans Serif"/>
              </a:rPr>
              <a:t>with </a:t>
            </a:r>
            <a:r>
              <a:rPr sz="2700" spc="-145" dirty="0">
                <a:latin typeface="Microsoft Sans Serif"/>
                <a:cs typeface="Microsoft Sans Serif"/>
              </a:rPr>
              <a:t>coordinates </a:t>
            </a:r>
            <a:r>
              <a:rPr sz="2700" spc="-140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(</a:t>
            </a:r>
            <a:r>
              <a:rPr sz="2700" spc="-100" dirty="0">
                <a:latin typeface="Microsoft Sans Serif"/>
                <a:cs typeface="Microsoft Sans Serif"/>
              </a:rPr>
              <a:t>x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y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to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pi</a:t>
            </a:r>
            <a:r>
              <a:rPr sz="2700" spc="-65" dirty="0">
                <a:latin typeface="Microsoft Sans Serif"/>
                <a:cs typeface="Microsoft Sans Serif"/>
              </a:rPr>
              <a:t>x</a:t>
            </a:r>
            <a:r>
              <a:rPr sz="2700" spc="-90" dirty="0">
                <a:latin typeface="Microsoft Sans Serif"/>
                <a:cs typeface="Microsoft Sans Serif"/>
              </a:rPr>
              <a:t>el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q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with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20" dirty="0">
                <a:latin typeface="Microsoft Sans Serif"/>
                <a:cs typeface="Microsoft Sans Serif"/>
              </a:rPr>
              <a:t>c</a:t>
            </a:r>
            <a:r>
              <a:rPr sz="2700" spc="-240" dirty="0">
                <a:latin typeface="Microsoft Sans Serif"/>
                <a:cs typeface="Microsoft Sans Serif"/>
              </a:rPr>
              <a:t>o</a:t>
            </a:r>
            <a:r>
              <a:rPr sz="2700" spc="-85" dirty="0">
                <a:latin typeface="Microsoft Sans Serif"/>
                <a:cs typeface="Microsoft Sans Serif"/>
              </a:rPr>
              <a:t>ordinat</a:t>
            </a:r>
            <a:r>
              <a:rPr sz="2700" spc="-105" dirty="0">
                <a:latin typeface="Microsoft Sans Serif"/>
                <a:cs typeface="Microsoft Sans Serif"/>
              </a:rPr>
              <a:t>e</a:t>
            </a:r>
            <a:r>
              <a:rPr sz="2700" spc="-455" dirty="0">
                <a:latin typeface="Microsoft Sans Serif"/>
                <a:cs typeface="Microsoft Sans Serif"/>
              </a:rPr>
              <a:t>s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(</a:t>
            </a:r>
            <a:r>
              <a:rPr sz="2700" spc="5" dirty="0">
                <a:latin typeface="Microsoft Sans Serif"/>
                <a:cs typeface="Microsoft Sans Serif"/>
              </a:rPr>
              <a:t>x</a:t>
            </a:r>
            <a:r>
              <a:rPr sz="2700" spc="-322" baseline="-20061" dirty="0">
                <a:latin typeface="Microsoft Sans Serif"/>
                <a:cs typeface="Microsoft Sans Serif"/>
              </a:rPr>
              <a:t>n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5" dirty="0">
                <a:latin typeface="Microsoft Sans Serif"/>
                <a:cs typeface="Microsoft Sans Serif"/>
              </a:rPr>
              <a:t>y</a:t>
            </a:r>
            <a:r>
              <a:rPr sz="2700" spc="-315" baseline="-20061" dirty="0">
                <a:latin typeface="Microsoft Sans Serif"/>
                <a:cs typeface="Microsoft Sans Serif"/>
              </a:rPr>
              <a:t>n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90" dirty="0">
                <a:latin typeface="Microsoft Sans Serif"/>
                <a:cs typeface="Microsoft Sans Serif"/>
              </a:rPr>
              <a:t>s</a:t>
            </a:r>
            <a:r>
              <a:rPr sz="2700" spc="-315" dirty="0">
                <a:latin typeface="Microsoft Sans Serif"/>
                <a:cs typeface="Microsoft Sans Serif"/>
              </a:rPr>
              <a:t>e</a:t>
            </a:r>
            <a:r>
              <a:rPr sz="2700" spc="-165" dirty="0">
                <a:latin typeface="Microsoft Sans Serif"/>
                <a:cs typeface="Microsoft Sans Serif"/>
              </a:rPr>
              <a:t>qu</a:t>
            </a:r>
            <a:r>
              <a:rPr sz="2700" spc="-160" dirty="0">
                <a:latin typeface="Microsoft Sans Serif"/>
                <a:cs typeface="Microsoft Sans Serif"/>
              </a:rPr>
              <a:t>e</a:t>
            </a:r>
            <a:r>
              <a:rPr sz="2700" spc="-335" dirty="0">
                <a:latin typeface="Microsoft Sans Serif"/>
                <a:cs typeface="Microsoft Sans Serif"/>
              </a:rPr>
              <a:t>n</a:t>
            </a:r>
            <a:r>
              <a:rPr sz="2700" spc="-295" dirty="0">
                <a:latin typeface="Microsoft Sans Serif"/>
                <a:cs typeface="Microsoft Sans Serif"/>
              </a:rPr>
              <a:t>c</a:t>
            </a:r>
            <a:r>
              <a:rPr sz="2700" spc="-100" dirty="0">
                <a:latin typeface="Microsoft Sans Serif"/>
                <a:cs typeface="Microsoft Sans Serif"/>
              </a:rPr>
              <a:t>e 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0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distinct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20" dirty="0">
                <a:latin typeface="Microsoft Sans Serif"/>
                <a:cs typeface="Microsoft Sans Serif"/>
              </a:rPr>
              <a:t>pixels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with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45" dirty="0">
                <a:latin typeface="Microsoft Sans Serif"/>
                <a:cs typeface="Microsoft Sans Serif"/>
              </a:rPr>
              <a:t>coordinates</a:t>
            </a:r>
            <a:endParaRPr sz="2700">
              <a:latin typeface="Microsoft Sans Serif"/>
              <a:cs typeface="Microsoft Sans Serif"/>
            </a:endParaRPr>
          </a:p>
          <a:p>
            <a:pPr marL="1657985" algn="just">
              <a:lnSpc>
                <a:spcPct val="100000"/>
              </a:lnSpc>
              <a:spcBef>
                <a:spcPts val="1019"/>
              </a:spcBef>
            </a:pPr>
            <a:r>
              <a:rPr sz="2700" spc="-85" dirty="0">
                <a:latin typeface="Microsoft Sans Serif"/>
                <a:cs typeface="Microsoft Sans Serif"/>
              </a:rPr>
              <a:t>(x</a:t>
            </a:r>
            <a:r>
              <a:rPr sz="2700" spc="-127" baseline="-20061" dirty="0">
                <a:latin typeface="Microsoft Sans Serif"/>
                <a:cs typeface="Microsoft Sans Serif"/>
              </a:rPr>
              <a:t>0</a:t>
            </a:r>
            <a:r>
              <a:rPr sz="2700" spc="-85" dirty="0">
                <a:latin typeface="Microsoft Sans Serif"/>
                <a:cs typeface="Microsoft Sans Serif"/>
              </a:rPr>
              <a:t>,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y</a:t>
            </a:r>
            <a:r>
              <a:rPr sz="2700" spc="-127" baseline="-20061" dirty="0">
                <a:latin typeface="Microsoft Sans Serif"/>
                <a:cs typeface="Microsoft Sans Serif"/>
              </a:rPr>
              <a:t>0</a:t>
            </a:r>
            <a:r>
              <a:rPr sz="2700" spc="-85" dirty="0">
                <a:latin typeface="Microsoft Sans Serif"/>
                <a:cs typeface="Microsoft Sans Serif"/>
              </a:rPr>
              <a:t>),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(x</a:t>
            </a:r>
            <a:r>
              <a:rPr sz="2700" spc="-127" baseline="-20061" dirty="0">
                <a:latin typeface="Microsoft Sans Serif"/>
                <a:cs typeface="Microsoft Sans Serif"/>
              </a:rPr>
              <a:t>1</a:t>
            </a:r>
            <a:r>
              <a:rPr sz="2700" spc="-85" dirty="0">
                <a:latin typeface="Microsoft Sans Serif"/>
                <a:cs typeface="Microsoft Sans Serif"/>
              </a:rPr>
              <a:t>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y</a:t>
            </a:r>
            <a:r>
              <a:rPr sz="2700" spc="-127" baseline="-20061" dirty="0">
                <a:latin typeface="Microsoft Sans Serif"/>
                <a:cs typeface="Microsoft Sans Serif"/>
              </a:rPr>
              <a:t>1</a:t>
            </a:r>
            <a:r>
              <a:rPr sz="2700" spc="-85" dirty="0">
                <a:latin typeface="Microsoft Sans Serif"/>
                <a:cs typeface="Microsoft Sans Serif"/>
              </a:rPr>
              <a:t>),</a:t>
            </a:r>
            <a:r>
              <a:rPr sz="2700" dirty="0">
                <a:latin typeface="Microsoft Sans Serif"/>
                <a:cs typeface="Microsoft Sans Serif"/>
              </a:rPr>
              <a:t> </a:t>
            </a:r>
            <a:r>
              <a:rPr sz="2700" spc="505" dirty="0">
                <a:latin typeface="Microsoft Sans Serif"/>
                <a:cs typeface="Microsoft Sans Serif"/>
              </a:rPr>
              <a:t>…,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35" dirty="0">
                <a:latin typeface="Microsoft Sans Serif"/>
                <a:cs typeface="Microsoft Sans Serif"/>
              </a:rPr>
              <a:t>(x</a:t>
            </a:r>
            <a:r>
              <a:rPr sz="2700" spc="-202" baseline="-20061" dirty="0">
                <a:latin typeface="Microsoft Sans Serif"/>
                <a:cs typeface="Microsoft Sans Serif"/>
              </a:rPr>
              <a:t>n</a:t>
            </a:r>
            <a:r>
              <a:rPr sz="2700" spc="-135" dirty="0">
                <a:latin typeface="Microsoft Sans Serif"/>
                <a:cs typeface="Microsoft Sans Serif"/>
              </a:rPr>
              <a:t>,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25" dirty="0">
                <a:latin typeface="Microsoft Sans Serif"/>
                <a:cs typeface="Microsoft Sans Serif"/>
              </a:rPr>
              <a:t>y</a:t>
            </a:r>
            <a:r>
              <a:rPr sz="2700" spc="-187" baseline="-20061" dirty="0">
                <a:latin typeface="Microsoft Sans Serif"/>
                <a:cs typeface="Microsoft Sans Serif"/>
              </a:rPr>
              <a:t>n</a:t>
            </a:r>
            <a:r>
              <a:rPr sz="2700" spc="-125" dirty="0">
                <a:latin typeface="Microsoft Sans Serif"/>
                <a:cs typeface="Microsoft Sans Serif"/>
              </a:rPr>
              <a:t>)</a:t>
            </a:r>
            <a:endParaRPr sz="2700">
              <a:latin typeface="Microsoft Sans Serif"/>
              <a:cs typeface="Microsoft Sans Serif"/>
            </a:endParaRPr>
          </a:p>
          <a:p>
            <a:pPr marL="419100" algn="just">
              <a:lnSpc>
                <a:spcPct val="100000"/>
              </a:lnSpc>
              <a:spcBef>
                <a:spcPts val="1019"/>
              </a:spcBef>
            </a:pPr>
            <a:r>
              <a:rPr sz="2700" spc="-95" dirty="0">
                <a:latin typeface="Microsoft Sans Serif"/>
                <a:cs typeface="Microsoft Sans Serif"/>
              </a:rPr>
              <a:t>Where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(x</a:t>
            </a:r>
            <a:r>
              <a:rPr sz="2700" spc="-135" baseline="-20061" dirty="0">
                <a:latin typeface="Microsoft Sans Serif"/>
                <a:cs typeface="Microsoft Sans Serif"/>
              </a:rPr>
              <a:t>i</a:t>
            </a:r>
            <a:r>
              <a:rPr sz="2700" spc="-90" dirty="0">
                <a:latin typeface="Microsoft Sans Serif"/>
                <a:cs typeface="Microsoft Sans Serif"/>
              </a:rPr>
              <a:t>,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60" dirty="0">
                <a:latin typeface="Microsoft Sans Serif"/>
                <a:cs typeface="Microsoft Sans Serif"/>
              </a:rPr>
              <a:t>y</a:t>
            </a:r>
            <a:r>
              <a:rPr sz="2700" spc="-89" baseline="-20061" dirty="0">
                <a:latin typeface="Microsoft Sans Serif"/>
                <a:cs typeface="Microsoft Sans Serif"/>
              </a:rPr>
              <a:t>i</a:t>
            </a:r>
            <a:r>
              <a:rPr sz="2700" spc="-60" dirty="0">
                <a:latin typeface="Microsoft Sans Serif"/>
                <a:cs typeface="Microsoft Sans Serif"/>
              </a:rPr>
              <a:t>)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and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0" dirty="0">
                <a:latin typeface="Microsoft Sans Serif"/>
                <a:cs typeface="Microsoft Sans Serif"/>
              </a:rPr>
              <a:t>(x</a:t>
            </a:r>
            <a:r>
              <a:rPr sz="2700" spc="-89" baseline="-20061" dirty="0">
                <a:latin typeface="Microsoft Sans Serif"/>
                <a:cs typeface="Microsoft Sans Serif"/>
              </a:rPr>
              <a:t>i-1</a:t>
            </a:r>
            <a:r>
              <a:rPr sz="2700" spc="-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40" dirty="0">
                <a:latin typeface="Microsoft Sans Serif"/>
                <a:cs typeface="Microsoft Sans Serif"/>
              </a:rPr>
              <a:t>y</a:t>
            </a:r>
            <a:r>
              <a:rPr sz="2700" spc="-60" baseline="-20061" dirty="0">
                <a:latin typeface="Microsoft Sans Serif"/>
                <a:cs typeface="Microsoft Sans Serif"/>
              </a:rPr>
              <a:t>i-1</a:t>
            </a:r>
            <a:r>
              <a:rPr sz="2700" spc="-40" dirty="0">
                <a:latin typeface="Microsoft Sans Serif"/>
                <a:cs typeface="Microsoft Sans Serif"/>
              </a:rPr>
              <a:t>)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55" dirty="0">
                <a:latin typeface="Microsoft Sans Serif"/>
                <a:cs typeface="Microsoft Sans Serif"/>
              </a:rPr>
              <a:t>are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10" dirty="0">
                <a:latin typeface="Microsoft Sans Serif"/>
                <a:cs typeface="Microsoft Sans Serif"/>
              </a:rPr>
              <a:t>adjacent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for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1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≤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i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≤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40" dirty="0">
                <a:latin typeface="Microsoft Sans Serif"/>
                <a:cs typeface="Microsoft Sans Serif"/>
              </a:rPr>
              <a:t>n.</a:t>
            </a:r>
            <a:endParaRPr sz="2700">
              <a:latin typeface="Microsoft Sans Serif"/>
              <a:cs typeface="Microsoft Sans Serif"/>
            </a:endParaRPr>
          </a:p>
          <a:p>
            <a:pPr marL="358140" indent="-320675" algn="just">
              <a:lnSpc>
                <a:spcPct val="100000"/>
              </a:lnSpc>
              <a:spcBef>
                <a:spcPts val="1030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155" dirty="0">
                <a:latin typeface="Microsoft Sans Serif"/>
                <a:cs typeface="Microsoft Sans Serif"/>
              </a:rPr>
              <a:t>Here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i="1" spc="-325" dirty="0">
                <a:latin typeface="Arial"/>
                <a:cs typeface="Arial"/>
              </a:rPr>
              <a:t>n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2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t</a:t>
            </a:r>
            <a:r>
              <a:rPr sz="2700" spc="-22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i="1" spc="-165" dirty="0">
                <a:latin typeface="Arial"/>
                <a:cs typeface="Arial"/>
              </a:rPr>
              <a:t>lengt</a:t>
            </a:r>
            <a:r>
              <a:rPr sz="2700" i="1" spc="-204" dirty="0">
                <a:latin typeface="Arial"/>
                <a:cs typeface="Arial"/>
              </a:rPr>
              <a:t>h</a:t>
            </a:r>
            <a:r>
              <a:rPr sz="2700" i="1" dirty="0">
                <a:latin typeface="Arial"/>
                <a:cs typeface="Arial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path.</a:t>
            </a:r>
            <a:endParaRPr sz="2700">
              <a:latin typeface="Microsoft Sans Serif"/>
              <a:cs typeface="Microsoft Sans Serif"/>
            </a:endParaRPr>
          </a:p>
          <a:p>
            <a:pPr marL="358140" indent="-320675" algn="just">
              <a:lnSpc>
                <a:spcPct val="100000"/>
              </a:lnSpc>
              <a:spcBef>
                <a:spcPts val="1025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10" dirty="0">
                <a:latin typeface="Microsoft Sans Serif"/>
                <a:cs typeface="Microsoft Sans Serif"/>
              </a:rPr>
              <a:t>I</a:t>
            </a:r>
            <a:r>
              <a:rPr sz="2700" spc="-5" dirty="0">
                <a:latin typeface="Microsoft Sans Serif"/>
                <a:cs typeface="Microsoft Sans Serif"/>
              </a:rPr>
              <a:t>f</a:t>
            </a:r>
            <a:r>
              <a:rPr sz="2700" spc="105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(</a:t>
            </a:r>
            <a:r>
              <a:rPr sz="2700" spc="-100" dirty="0">
                <a:latin typeface="Microsoft Sans Serif"/>
                <a:cs typeface="Microsoft Sans Serif"/>
              </a:rPr>
              <a:t>x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y</a:t>
            </a:r>
            <a:r>
              <a:rPr sz="2700" spc="-15" baseline="-20061" dirty="0">
                <a:latin typeface="Microsoft Sans Serif"/>
                <a:cs typeface="Microsoft Sans Serif"/>
              </a:rPr>
              <a:t>0</a:t>
            </a:r>
            <a:r>
              <a:rPr sz="2700" spc="-170" dirty="0">
                <a:latin typeface="Microsoft Sans Serif"/>
                <a:cs typeface="Microsoft Sans Serif"/>
              </a:rPr>
              <a:t>)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=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(</a:t>
            </a:r>
            <a:r>
              <a:rPr sz="2700" spc="5" dirty="0">
                <a:latin typeface="Microsoft Sans Serif"/>
                <a:cs typeface="Microsoft Sans Serif"/>
              </a:rPr>
              <a:t>x</a:t>
            </a:r>
            <a:r>
              <a:rPr sz="2700" spc="-322" baseline="-20061" dirty="0">
                <a:latin typeface="Microsoft Sans Serif"/>
                <a:cs typeface="Microsoft Sans Serif"/>
              </a:rPr>
              <a:t>n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5" dirty="0">
                <a:latin typeface="Microsoft Sans Serif"/>
                <a:cs typeface="Microsoft Sans Serif"/>
              </a:rPr>
              <a:t>y</a:t>
            </a:r>
            <a:r>
              <a:rPr sz="2700" spc="-322" baseline="-20061" dirty="0">
                <a:latin typeface="Microsoft Sans Serif"/>
                <a:cs typeface="Microsoft Sans Serif"/>
              </a:rPr>
              <a:t>n</a:t>
            </a:r>
            <a:r>
              <a:rPr sz="2700" spc="-165" dirty="0">
                <a:latin typeface="Microsoft Sans Serif"/>
                <a:cs typeface="Microsoft Sans Serif"/>
              </a:rPr>
              <a:t>),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path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b="1" i="1" spc="-355" dirty="0">
                <a:latin typeface="Arial"/>
                <a:cs typeface="Arial"/>
              </a:rPr>
              <a:t>closed</a:t>
            </a:r>
            <a:r>
              <a:rPr sz="2700" b="1" i="1" spc="-20" dirty="0">
                <a:latin typeface="Arial"/>
                <a:cs typeface="Arial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path.</a:t>
            </a:r>
            <a:endParaRPr sz="2700">
              <a:latin typeface="Microsoft Sans Serif"/>
              <a:cs typeface="Microsoft Sans Serif"/>
            </a:endParaRPr>
          </a:p>
          <a:p>
            <a:pPr marL="358140" marR="266065" indent="-320675" algn="just">
              <a:lnSpc>
                <a:spcPct val="110100"/>
              </a:lnSpc>
              <a:spcBef>
                <a:spcPts val="695"/>
              </a:spcBef>
              <a:buClr>
                <a:srgbClr val="DD8046"/>
              </a:buClr>
              <a:buSzPct val="59259"/>
              <a:buFont typeface="Wingdings"/>
              <a:buChar char=""/>
              <a:tabLst>
                <a:tab pos="358775" algn="l"/>
              </a:tabLst>
            </a:pPr>
            <a:r>
              <a:rPr sz="2700" spc="-70" dirty="0">
                <a:latin typeface="Microsoft Sans Serif"/>
                <a:cs typeface="Microsoft Sans Serif"/>
              </a:rPr>
              <a:t>W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310" dirty="0">
                <a:latin typeface="Microsoft Sans Serif"/>
                <a:cs typeface="Microsoft Sans Serif"/>
              </a:rPr>
              <a:t>c</a:t>
            </a:r>
            <a:r>
              <a:rPr sz="2700" spc="-170" dirty="0">
                <a:latin typeface="Microsoft Sans Serif"/>
                <a:cs typeface="Microsoft Sans Serif"/>
              </a:rPr>
              <a:t>an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defi</a:t>
            </a:r>
            <a:r>
              <a:rPr sz="2700" spc="-90" dirty="0">
                <a:latin typeface="Microsoft Sans Serif"/>
                <a:cs typeface="Microsoft Sans Serif"/>
              </a:rPr>
              <a:t>n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4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8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160" dirty="0">
                <a:latin typeface="Microsoft Sans Serif"/>
                <a:cs typeface="Microsoft Sans Serif"/>
              </a:rPr>
              <a:t>,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and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459" dirty="0">
                <a:latin typeface="Microsoft Sans Serif"/>
                <a:cs typeface="Microsoft Sans Serif"/>
              </a:rPr>
              <a:t>m</a:t>
            </a:r>
            <a:r>
              <a:rPr sz="2700" dirty="0">
                <a:latin typeface="Microsoft Sans Serif"/>
                <a:cs typeface="Microsoft Sans Serif"/>
              </a:rPr>
              <a:t>-</a:t>
            </a:r>
            <a:r>
              <a:rPr sz="2700" spc="-165" dirty="0">
                <a:latin typeface="Microsoft Sans Serif"/>
                <a:cs typeface="Microsoft Sans Serif"/>
              </a:rPr>
              <a:t>paths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based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40" dirty="0">
                <a:latin typeface="Microsoft Sans Serif"/>
                <a:cs typeface="Microsoft Sans Serif"/>
              </a:rPr>
              <a:t>on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40" dirty="0">
                <a:latin typeface="Microsoft Sans Serif"/>
                <a:cs typeface="Microsoft Sans Serif"/>
              </a:rPr>
              <a:t>type 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0" dirty="0">
                <a:latin typeface="Microsoft Sans Serif"/>
                <a:cs typeface="Microsoft Sans Serif"/>
              </a:rPr>
              <a:t> </a:t>
            </a:r>
            <a:r>
              <a:rPr sz="2700" spc="-130" dirty="0">
                <a:latin typeface="Microsoft Sans Serif"/>
                <a:cs typeface="Microsoft Sans Serif"/>
              </a:rPr>
              <a:t>adjacency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220" dirty="0">
                <a:latin typeface="Microsoft Sans Serif"/>
                <a:cs typeface="Microsoft Sans Serif"/>
              </a:rPr>
              <a:t>used.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912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0" dirty="0"/>
              <a:t>Connectivity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0587" y="1523212"/>
            <a:ext cx="8042909" cy="45085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3540" indent="-320675">
              <a:lnSpc>
                <a:spcPct val="100000"/>
              </a:lnSpc>
              <a:spcBef>
                <a:spcPts val="409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84175" algn="l"/>
              </a:tabLst>
            </a:pPr>
            <a:r>
              <a:rPr sz="3200" b="1" spc="-310" dirty="0">
                <a:latin typeface="Arial"/>
                <a:cs typeface="Arial"/>
              </a:rPr>
              <a:t>Con</a:t>
            </a:r>
            <a:r>
              <a:rPr sz="3200" b="1" spc="-285" dirty="0">
                <a:latin typeface="Arial"/>
                <a:cs typeface="Arial"/>
              </a:rPr>
              <a:t>n</a:t>
            </a:r>
            <a:r>
              <a:rPr sz="3200" b="1" spc="-295" dirty="0">
                <a:latin typeface="Arial"/>
                <a:cs typeface="Arial"/>
              </a:rPr>
              <a:t>ected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61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514350">
              <a:lnSpc>
                <a:spcPts val="3650"/>
              </a:lnSpc>
              <a:spcBef>
                <a:spcPts val="310"/>
              </a:spcBef>
            </a:pPr>
            <a:r>
              <a:rPr sz="3200" spc="-250" dirty="0">
                <a:latin typeface="Microsoft Sans Serif"/>
                <a:cs typeface="Microsoft Sans Serif"/>
              </a:rPr>
              <a:t>Let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repres</a:t>
            </a:r>
            <a:r>
              <a:rPr sz="3200" spc="-175" dirty="0">
                <a:latin typeface="Microsoft Sans Serif"/>
                <a:cs typeface="Microsoft Sans Serif"/>
              </a:rPr>
              <a:t>e</a:t>
            </a:r>
            <a:r>
              <a:rPr sz="3200" spc="-200" dirty="0">
                <a:latin typeface="Microsoft Sans Serif"/>
                <a:cs typeface="Microsoft Sans Serif"/>
              </a:rPr>
              <a:t>nt</a:t>
            </a:r>
            <a:r>
              <a:rPr sz="3200" spc="-15" dirty="0">
                <a:latin typeface="Microsoft Sans Serif"/>
                <a:cs typeface="Microsoft Sans Serif"/>
              </a:rPr>
              <a:t> 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subse</a:t>
            </a:r>
            <a:r>
              <a:rPr sz="3200" spc="-160" dirty="0">
                <a:latin typeface="Microsoft Sans Serif"/>
                <a:cs typeface="Microsoft Sans Serif"/>
              </a:rPr>
              <a:t>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p</a:t>
            </a:r>
            <a:r>
              <a:rPr sz="3200" spc="-15" dirty="0">
                <a:latin typeface="Microsoft Sans Serif"/>
                <a:cs typeface="Microsoft Sans Serif"/>
              </a:rPr>
              <a:t>i</a:t>
            </a:r>
            <a:r>
              <a:rPr sz="3200" spc="-70" dirty="0">
                <a:latin typeface="Microsoft Sans Serif"/>
                <a:cs typeface="Microsoft Sans Serif"/>
              </a:rPr>
              <a:t>x</a:t>
            </a:r>
            <a:r>
              <a:rPr sz="3200" spc="-15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l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15" dirty="0">
                <a:latin typeface="Microsoft Sans Serif"/>
                <a:cs typeface="Microsoft Sans Serif"/>
              </a:rPr>
              <a:t>g</a:t>
            </a:r>
            <a:r>
              <a:rPr sz="3200" spc="-210" dirty="0">
                <a:latin typeface="Microsoft Sans Serif"/>
                <a:cs typeface="Microsoft Sans Serif"/>
              </a:rPr>
              <a:t>e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383540" marR="593090">
              <a:lnSpc>
                <a:spcPts val="3460"/>
              </a:lnSpc>
              <a:spcBef>
                <a:spcPts val="240"/>
              </a:spcBef>
            </a:pPr>
            <a:r>
              <a:rPr sz="3200" spc="-375" dirty="0">
                <a:latin typeface="Microsoft Sans Serif"/>
                <a:cs typeface="Microsoft Sans Serif"/>
              </a:rPr>
              <a:t>Two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pixels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p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coordinates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(x</a:t>
            </a:r>
            <a:r>
              <a:rPr sz="3150" spc="-142" baseline="-21164" dirty="0">
                <a:latin typeface="Microsoft Sans Serif"/>
                <a:cs typeface="Microsoft Sans Serif"/>
              </a:rPr>
              <a:t>0</a:t>
            </a:r>
            <a:r>
              <a:rPr sz="3200" spc="-95" dirty="0">
                <a:latin typeface="Microsoft Sans Serif"/>
                <a:cs typeface="Microsoft Sans Serif"/>
              </a:rPr>
              <a:t>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y</a:t>
            </a:r>
            <a:r>
              <a:rPr sz="3150" spc="-97" baseline="-21164" dirty="0">
                <a:latin typeface="Microsoft Sans Serif"/>
                <a:cs typeface="Microsoft Sans Serif"/>
              </a:rPr>
              <a:t>0</a:t>
            </a:r>
            <a:r>
              <a:rPr sz="3200" spc="-65" dirty="0">
                <a:latin typeface="Microsoft Sans Serif"/>
                <a:cs typeface="Microsoft Sans Serif"/>
              </a:rPr>
              <a:t>)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and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q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with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coordinates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(x</a:t>
            </a:r>
            <a:r>
              <a:rPr sz="3150" spc="-232" baseline="-21164" dirty="0">
                <a:latin typeface="Microsoft Sans Serif"/>
                <a:cs typeface="Microsoft Sans Serif"/>
              </a:rPr>
              <a:t>n</a:t>
            </a:r>
            <a:r>
              <a:rPr sz="3200" spc="-155" dirty="0">
                <a:latin typeface="Microsoft Sans Serif"/>
                <a:cs typeface="Microsoft Sans Serif"/>
              </a:rPr>
              <a:t>,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y</a:t>
            </a:r>
            <a:r>
              <a:rPr sz="3150" spc="-217" baseline="-21164" dirty="0">
                <a:latin typeface="Microsoft Sans Serif"/>
                <a:cs typeface="Microsoft Sans Serif"/>
              </a:rPr>
              <a:t>n</a:t>
            </a:r>
            <a:r>
              <a:rPr sz="3200" spc="-145" dirty="0">
                <a:latin typeface="Microsoft Sans Serif"/>
                <a:cs typeface="Microsoft Sans Serif"/>
              </a:rPr>
              <a:t>)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are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said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to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be </a:t>
            </a:r>
            <a:r>
              <a:rPr sz="3200" spc="-95" dirty="0">
                <a:latin typeface="Microsoft Sans Serif"/>
                <a:cs typeface="Microsoft Sans Serif"/>
              </a:rPr>
              <a:t> </a:t>
            </a:r>
            <a:r>
              <a:rPr sz="3200" b="1" spc="-305" dirty="0">
                <a:latin typeface="Arial"/>
                <a:cs typeface="Arial"/>
              </a:rPr>
              <a:t>connected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610" dirty="0">
                <a:latin typeface="Arial"/>
                <a:cs typeface="Arial"/>
              </a:rPr>
              <a:t>S</a:t>
            </a:r>
            <a:r>
              <a:rPr sz="3200" b="1" spc="-560" dirty="0">
                <a:latin typeface="Arial"/>
                <a:cs typeface="Arial"/>
              </a:rPr>
              <a:t> </a:t>
            </a:r>
            <a:r>
              <a:rPr sz="3200" spc="70" dirty="0">
                <a:latin typeface="Microsoft Sans Serif"/>
                <a:cs typeface="Microsoft Sans Serif"/>
              </a:rPr>
              <a:t>if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there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exists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path</a:t>
            </a:r>
            <a:endParaRPr sz="3200">
              <a:latin typeface="Microsoft Sans Serif"/>
              <a:cs typeface="Microsoft Sans Serif"/>
            </a:endParaRPr>
          </a:p>
          <a:p>
            <a:pPr marL="514350" marR="2739390" indent="450850">
              <a:lnSpc>
                <a:spcPts val="8300"/>
              </a:lnSpc>
              <a:spcBef>
                <a:spcPts val="785"/>
              </a:spcBef>
            </a:pPr>
            <a:r>
              <a:rPr sz="3200" spc="-95" dirty="0">
                <a:latin typeface="Microsoft Sans Serif"/>
                <a:cs typeface="Microsoft Sans Serif"/>
              </a:rPr>
              <a:t>(x</a:t>
            </a:r>
            <a:r>
              <a:rPr sz="3150" spc="-142" baseline="-21164" dirty="0">
                <a:latin typeface="Microsoft Sans Serif"/>
                <a:cs typeface="Microsoft Sans Serif"/>
              </a:rPr>
              <a:t>0</a:t>
            </a:r>
            <a:r>
              <a:rPr sz="3200" spc="-95" dirty="0">
                <a:latin typeface="Microsoft Sans Serif"/>
                <a:cs typeface="Microsoft Sans Serif"/>
              </a:rPr>
              <a:t>,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y</a:t>
            </a:r>
            <a:r>
              <a:rPr sz="3150" spc="-142" baseline="-21164" dirty="0">
                <a:latin typeface="Microsoft Sans Serif"/>
                <a:cs typeface="Microsoft Sans Serif"/>
              </a:rPr>
              <a:t>0</a:t>
            </a:r>
            <a:r>
              <a:rPr sz="3200" spc="-95" dirty="0">
                <a:latin typeface="Microsoft Sans Serif"/>
                <a:cs typeface="Microsoft Sans Serif"/>
              </a:rPr>
              <a:t>),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(x</a:t>
            </a:r>
            <a:r>
              <a:rPr sz="3150" spc="-150" baseline="-21164" dirty="0">
                <a:latin typeface="Microsoft Sans Serif"/>
                <a:cs typeface="Microsoft Sans Serif"/>
              </a:rPr>
              <a:t>1</a:t>
            </a:r>
            <a:r>
              <a:rPr sz="3200" spc="-100" dirty="0">
                <a:latin typeface="Microsoft Sans Serif"/>
                <a:cs typeface="Microsoft Sans Serif"/>
              </a:rPr>
              <a:t>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y</a:t>
            </a:r>
            <a:r>
              <a:rPr sz="3150" spc="-142" baseline="-21164" dirty="0">
                <a:latin typeface="Microsoft Sans Serif"/>
                <a:cs typeface="Microsoft Sans Serif"/>
              </a:rPr>
              <a:t>1</a:t>
            </a:r>
            <a:r>
              <a:rPr sz="3200" spc="-95" dirty="0">
                <a:latin typeface="Microsoft Sans Serif"/>
                <a:cs typeface="Microsoft Sans Serif"/>
              </a:rPr>
              <a:t>),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600" dirty="0">
                <a:latin typeface="Microsoft Sans Serif"/>
                <a:cs typeface="Microsoft Sans Serif"/>
              </a:rPr>
              <a:t>…,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(x</a:t>
            </a:r>
            <a:r>
              <a:rPr sz="3150" spc="-232" baseline="-21164" dirty="0">
                <a:latin typeface="Microsoft Sans Serif"/>
                <a:cs typeface="Microsoft Sans Serif"/>
              </a:rPr>
              <a:t>n</a:t>
            </a:r>
            <a:r>
              <a:rPr sz="3200" spc="-155" dirty="0">
                <a:latin typeface="Microsoft Sans Serif"/>
                <a:cs typeface="Microsoft Sans Serif"/>
              </a:rPr>
              <a:t>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y</a:t>
            </a:r>
            <a:r>
              <a:rPr sz="3150" spc="-217" baseline="-21164" dirty="0">
                <a:latin typeface="Microsoft Sans Serif"/>
                <a:cs typeface="Microsoft Sans Serif"/>
              </a:rPr>
              <a:t>n</a:t>
            </a:r>
            <a:r>
              <a:rPr sz="3200" spc="-145" dirty="0">
                <a:latin typeface="Microsoft Sans Serif"/>
                <a:cs typeface="Microsoft Sans Serif"/>
              </a:rPr>
              <a:t>)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Where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382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5" dirty="0"/>
              <a:t>Distance</a:t>
            </a:r>
            <a:r>
              <a:rPr sz="4400" spc="-50" dirty="0"/>
              <a:t> </a:t>
            </a:r>
            <a:r>
              <a:rPr sz="4400" spc="-315" dirty="0"/>
              <a:t>Mea</a:t>
            </a:r>
            <a:r>
              <a:rPr sz="4400" spc="-265" dirty="0"/>
              <a:t>s</a:t>
            </a:r>
            <a:r>
              <a:rPr sz="4400" spc="-420" dirty="0"/>
              <a:t>u</a:t>
            </a:r>
            <a:r>
              <a:rPr sz="4400" spc="-185" dirty="0"/>
              <a:t>r</a:t>
            </a:r>
            <a:r>
              <a:rPr sz="4400" spc="-455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66113"/>
            <a:ext cx="7674609" cy="1306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22300" marR="5080" indent="-610235" algn="just">
              <a:lnSpc>
                <a:spcPct val="90000"/>
              </a:lnSpc>
              <a:spcBef>
                <a:spcPts val="459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622935" algn="l"/>
              </a:tabLst>
            </a:pPr>
            <a:r>
              <a:rPr sz="3000" spc="-165" dirty="0">
                <a:latin typeface="Microsoft Sans Serif"/>
                <a:cs typeface="Microsoft Sans Serif"/>
              </a:rPr>
              <a:t>Given </a:t>
            </a:r>
            <a:r>
              <a:rPr sz="3000" spc="-135" dirty="0">
                <a:latin typeface="Microsoft Sans Serif"/>
                <a:cs typeface="Microsoft Sans Serif"/>
              </a:rPr>
              <a:t>pixels </a:t>
            </a:r>
            <a:r>
              <a:rPr sz="3000" i="1" spc="-190" dirty="0">
                <a:latin typeface="Arial"/>
                <a:cs typeface="Arial"/>
              </a:rPr>
              <a:t>p, </a:t>
            </a:r>
            <a:r>
              <a:rPr sz="3000" i="1" spc="-170" dirty="0">
                <a:latin typeface="Arial"/>
                <a:cs typeface="Arial"/>
              </a:rPr>
              <a:t>q </a:t>
            </a:r>
            <a:r>
              <a:rPr sz="3000" spc="-130" dirty="0">
                <a:latin typeface="Microsoft Sans Serif"/>
                <a:cs typeface="Microsoft Sans Serif"/>
              </a:rPr>
              <a:t>and </a:t>
            </a:r>
            <a:r>
              <a:rPr sz="3000" i="1" spc="-185" dirty="0">
                <a:latin typeface="Arial"/>
                <a:cs typeface="Arial"/>
              </a:rPr>
              <a:t>z </a:t>
            </a:r>
            <a:r>
              <a:rPr sz="3000" spc="-145" dirty="0">
                <a:latin typeface="Microsoft Sans Serif"/>
                <a:cs typeface="Microsoft Sans Serif"/>
              </a:rPr>
              <a:t>with </a:t>
            </a:r>
            <a:r>
              <a:rPr sz="3000" spc="-165" dirty="0">
                <a:latin typeface="Microsoft Sans Serif"/>
                <a:cs typeface="Microsoft Sans Serif"/>
              </a:rPr>
              <a:t>coordinates </a:t>
            </a:r>
            <a:r>
              <a:rPr sz="3000" spc="-120" dirty="0">
                <a:latin typeface="Microsoft Sans Serif"/>
                <a:cs typeface="Microsoft Sans Serif"/>
              </a:rPr>
              <a:t>(x, y), </a:t>
            </a:r>
            <a:r>
              <a:rPr sz="3000" spc="-114" dirty="0">
                <a:latin typeface="Microsoft Sans Serif"/>
                <a:cs typeface="Microsoft Sans Serif"/>
              </a:rPr>
              <a:t> </a:t>
            </a:r>
            <a:r>
              <a:rPr sz="3000" spc="-275" dirty="0">
                <a:latin typeface="Microsoft Sans Serif"/>
                <a:cs typeface="Microsoft Sans Serif"/>
              </a:rPr>
              <a:t>(</a:t>
            </a:r>
            <a:r>
              <a:rPr sz="3000" spc="-475" dirty="0">
                <a:latin typeface="Microsoft Sans Serif"/>
                <a:cs typeface="Microsoft Sans Serif"/>
              </a:rPr>
              <a:t>s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t),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latin typeface="Microsoft Sans Serif"/>
                <a:cs typeface="Microsoft Sans Serif"/>
              </a:rPr>
              <a:t>(u,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v)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latin typeface="Microsoft Sans Serif"/>
                <a:cs typeface="Microsoft Sans Serif"/>
              </a:rPr>
              <a:t>respe</a:t>
            </a:r>
            <a:r>
              <a:rPr sz="3000" spc="-215" dirty="0">
                <a:latin typeface="Microsoft Sans Serif"/>
                <a:cs typeface="Microsoft Sans Serif"/>
              </a:rPr>
              <a:t>c</a:t>
            </a:r>
            <a:r>
              <a:rPr sz="3000" spc="-60" dirty="0">
                <a:latin typeface="Microsoft Sans Serif"/>
                <a:cs typeface="Microsoft Sans Serif"/>
              </a:rPr>
              <a:t>ti</a:t>
            </a:r>
            <a:r>
              <a:rPr sz="3000" spc="-180" dirty="0">
                <a:latin typeface="Microsoft Sans Serif"/>
                <a:cs typeface="Microsoft Sans Serif"/>
              </a:rPr>
              <a:t>v</a:t>
            </a:r>
            <a:r>
              <a:rPr sz="3000" spc="-100" dirty="0">
                <a:latin typeface="Microsoft Sans Serif"/>
                <a:cs typeface="Microsoft Sans Serif"/>
              </a:rPr>
              <a:t>el</a:t>
            </a:r>
            <a:r>
              <a:rPr sz="3000" spc="-204" dirty="0">
                <a:latin typeface="Microsoft Sans Serif"/>
                <a:cs typeface="Microsoft Sans Serif"/>
              </a:rPr>
              <a:t>y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distance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f</a:t>
            </a:r>
            <a:r>
              <a:rPr sz="3000" spc="-140" dirty="0">
                <a:latin typeface="Microsoft Sans Serif"/>
                <a:cs typeface="Microsoft Sans Serif"/>
              </a:rPr>
              <a:t>u</a:t>
            </a:r>
            <a:r>
              <a:rPr sz="3000" spc="-370" dirty="0">
                <a:latin typeface="Microsoft Sans Serif"/>
                <a:cs typeface="Microsoft Sans Serif"/>
              </a:rPr>
              <a:t>n</a:t>
            </a:r>
            <a:r>
              <a:rPr sz="3000" spc="-345" dirty="0">
                <a:latin typeface="Microsoft Sans Serif"/>
                <a:cs typeface="Microsoft Sans Serif"/>
              </a:rPr>
              <a:t>c</a:t>
            </a:r>
            <a:r>
              <a:rPr sz="3000" spc="-145" dirty="0">
                <a:latin typeface="Microsoft Sans Serif"/>
                <a:cs typeface="Microsoft Sans Serif"/>
              </a:rPr>
              <a:t>tion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D  </a:t>
            </a:r>
            <a:r>
              <a:rPr sz="3000" spc="-290" dirty="0">
                <a:latin typeface="Microsoft Sans Serif"/>
                <a:cs typeface="Microsoft Sans Serif"/>
              </a:rPr>
              <a:t>has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100" dirty="0">
                <a:latin typeface="Microsoft Sans Serif"/>
                <a:cs typeface="Microsoft Sans Serif"/>
              </a:rPr>
              <a:t>f</a:t>
            </a:r>
            <a:r>
              <a:rPr sz="3000" spc="-85" dirty="0">
                <a:latin typeface="Microsoft Sans Serif"/>
                <a:cs typeface="Microsoft Sans Serif"/>
              </a:rPr>
              <a:t>oll</a:t>
            </a:r>
            <a:r>
              <a:rPr sz="3000" spc="-220" dirty="0">
                <a:latin typeface="Microsoft Sans Serif"/>
                <a:cs typeface="Microsoft Sans Serif"/>
              </a:rPr>
              <a:t>o</a:t>
            </a:r>
            <a:r>
              <a:rPr sz="3000" spc="-140" dirty="0">
                <a:latin typeface="Microsoft Sans Serif"/>
                <a:cs typeface="Microsoft Sans Serif"/>
              </a:rPr>
              <a:t>wing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70" dirty="0">
                <a:latin typeface="Microsoft Sans Serif"/>
                <a:cs typeface="Microsoft Sans Serif"/>
              </a:rPr>
              <a:t>r</a:t>
            </a:r>
            <a:r>
              <a:rPr sz="3000" spc="-100" dirty="0">
                <a:latin typeface="Microsoft Sans Serif"/>
                <a:cs typeface="Microsoft Sans Serif"/>
              </a:rPr>
              <a:t>ope</a:t>
            </a:r>
            <a:r>
              <a:rPr sz="3000" spc="-10" dirty="0">
                <a:latin typeface="Microsoft Sans Serif"/>
                <a:cs typeface="Microsoft Sans Serif"/>
              </a:rPr>
              <a:t>r</a:t>
            </a:r>
            <a:r>
              <a:rPr sz="3000" spc="-180" dirty="0">
                <a:latin typeface="Microsoft Sans Serif"/>
                <a:cs typeface="Microsoft Sans Serif"/>
              </a:rPr>
              <a:t>ties: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12" y="3391280"/>
            <a:ext cx="6166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0" algn="l"/>
              </a:tabLst>
            </a:pPr>
            <a:r>
              <a:rPr sz="3000" spc="-95" dirty="0">
                <a:solidFill>
                  <a:srgbClr val="005DA1"/>
                </a:solidFill>
                <a:latin typeface="Microsoft Sans Serif"/>
                <a:cs typeface="Microsoft Sans Serif"/>
              </a:rPr>
              <a:t>1.</a:t>
            </a:r>
            <a:r>
              <a:rPr sz="30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D(p,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≥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0	</a:t>
            </a:r>
            <a:r>
              <a:rPr sz="3000" spc="-175" dirty="0">
                <a:latin typeface="Microsoft Sans Serif"/>
                <a:cs typeface="Microsoft Sans Serif"/>
              </a:rPr>
              <a:t>[D(p,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0,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95" dirty="0">
                <a:latin typeface="Microsoft Sans Serif"/>
                <a:cs typeface="Microsoft Sans Serif"/>
              </a:rPr>
              <a:t>iff</a:t>
            </a:r>
            <a:r>
              <a:rPr sz="3000" spc="11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p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q]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912" y="4391405"/>
            <a:ext cx="2937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005DA1"/>
                </a:solidFill>
                <a:latin typeface="Microsoft Sans Serif"/>
                <a:cs typeface="Microsoft Sans Serif"/>
              </a:rPr>
              <a:t>2.</a:t>
            </a:r>
            <a:r>
              <a:rPr sz="30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latin typeface="Microsoft Sans Serif"/>
                <a:cs typeface="Microsoft Sans Serif"/>
              </a:rPr>
              <a:t>D(</a:t>
            </a:r>
            <a:r>
              <a:rPr sz="3000" spc="-135" dirty="0">
                <a:latin typeface="Microsoft Sans Serif"/>
                <a:cs typeface="Microsoft Sans Serif"/>
              </a:rPr>
              <a:t>p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245" dirty="0">
                <a:latin typeface="Microsoft Sans Serif"/>
                <a:cs typeface="Microsoft Sans Serif"/>
              </a:rPr>
              <a:t>=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D(q,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p)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912" y="5392318"/>
            <a:ext cx="4347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005DA1"/>
                </a:solidFill>
                <a:latin typeface="Microsoft Sans Serif"/>
                <a:cs typeface="Microsoft Sans Serif"/>
              </a:rPr>
              <a:t>3</a:t>
            </a:r>
            <a:r>
              <a:rPr sz="3000" spc="-65" dirty="0">
                <a:solidFill>
                  <a:srgbClr val="005DA1"/>
                </a:solidFill>
                <a:latin typeface="Microsoft Sans Serif"/>
                <a:cs typeface="Microsoft Sans Serif"/>
              </a:rPr>
              <a:t>.</a:t>
            </a:r>
            <a:r>
              <a:rPr sz="3000" spc="-175" dirty="0">
                <a:solidFill>
                  <a:srgbClr val="005DA1"/>
                </a:solidFill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D(</a:t>
            </a:r>
            <a:r>
              <a:rPr sz="3000" spc="-140" dirty="0">
                <a:latin typeface="Microsoft Sans Serif"/>
                <a:cs typeface="Microsoft Sans Serif"/>
              </a:rPr>
              <a:t>p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z)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250" dirty="0">
                <a:latin typeface="Microsoft Sans Serif"/>
                <a:cs typeface="Microsoft Sans Serif"/>
              </a:rPr>
              <a:t>≤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D(</a:t>
            </a:r>
            <a:r>
              <a:rPr sz="3000" spc="-130" dirty="0">
                <a:latin typeface="Microsoft Sans Serif"/>
                <a:cs typeface="Microsoft Sans Serif"/>
              </a:rPr>
              <a:t>p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q)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250" dirty="0">
                <a:latin typeface="Microsoft Sans Serif"/>
                <a:cs typeface="Microsoft Sans Serif"/>
              </a:rPr>
              <a:t>+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D(q,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z</a:t>
            </a:r>
            <a:r>
              <a:rPr sz="3000" spc="-190" dirty="0">
                <a:latin typeface="Microsoft Sans Serif"/>
                <a:cs typeface="Microsoft Sans Serif"/>
              </a:rPr>
              <a:t>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9009" y="3452825"/>
            <a:ext cx="1134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Identity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0428" y="4357878"/>
            <a:ext cx="151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4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b="1" spc="-27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270" dirty="0">
                <a:solidFill>
                  <a:srgbClr val="C00000"/>
                </a:solidFill>
                <a:latin typeface="Arial"/>
                <a:cs typeface="Arial"/>
              </a:rPr>
              <a:t>me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7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6028" y="5424322"/>
            <a:ext cx="311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55" dirty="0">
                <a:solidFill>
                  <a:srgbClr val="C00000"/>
                </a:solidFill>
                <a:latin typeface="Arial"/>
                <a:cs typeface="Arial"/>
              </a:rPr>
              <a:t>riangular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inequal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140" dirty="0">
                <a:solidFill>
                  <a:srgbClr val="C00000"/>
                </a:solidFill>
                <a:latin typeface="Arial"/>
                <a:cs typeface="Arial"/>
              </a:rPr>
              <a:t>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087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5" dirty="0"/>
              <a:t>Distance</a:t>
            </a:r>
            <a:r>
              <a:rPr sz="4400" spc="-50" dirty="0"/>
              <a:t> </a:t>
            </a:r>
            <a:r>
              <a:rPr sz="4400" spc="-315" dirty="0"/>
              <a:t>Mea</a:t>
            </a:r>
            <a:r>
              <a:rPr sz="4400" spc="-265" dirty="0"/>
              <a:t>s</a:t>
            </a:r>
            <a:r>
              <a:rPr sz="4400" spc="-420" dirty="0"/>
              <a:t>u</a:t>
            </a:r>
            <a:r>
              <a:rPr sz="4400" spc="-185" dirty="0"/>
              <a:t>r</a:t>
            </a:r>
            <a:r>
              <a:rPr sz="4400" spc="-455" dirty="0"/>
              <a:t>es</a:t>
            </a:r>
            <a:r>
              <a:rPr sz="4400" spc="-7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1640" y="1537157"/>
            <a:ext cx="4416425" cy="20218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60400" marR="186690" indent="-610235">
              <a:lnSpc>
                <a:spcPts val="2600"/>
              </a:lnSpc>
              <a:spcBef>
                <a:spcPts val="720"/>
              </a:spcBef>
            </a:pPr>
            <a:r>
              <a:rPr sz="2700" spc="-415" dirty="0">
                <a:latin typeface="Microsoft Sans Serif"/>
                <a:cs typeface="Microsoft Sans Serif"/>
              </a:rPr>
              <a:t>T</a:t>
            </a:r>
            <a:r>
              <a:rPr sz="2700" spc="-370" dirty="0">
                <a:latin typeface="Microsoft Sans Serif"/>
                <a:cs typeface="Microsoft Sans Serif"/>
              </a:rPr>
              <a:t>h</a:t>
            </a:r>
            <a:r>
              <a:rPr sz="2700" spc="-155" dirty="0">
                <a:latin typeface="Microsoft Sans Serif"/>
                <a:cs typeface="Microsoft Sans Serif"/>
              </a:rPr>
              <a:t>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95" dirty="0">
                <a:latin typeface="Microsoft Sans Serif"/>
                <a:cs typeface="Microsoft Sans Serif"/>
              </a:rPr>
              <a:t>f</a:t>
            </a:r>
            <a:r>
              <a:rPr sz="2700" spc="-75" dirty="0">
                <a:latin typeface="Microsoft Sans Serif"/>
                <a:cs typeface="Microsoft Sans Serif"/>
              </a:rPr>
              <a:t>oll</a:t>
            </a:r>
            <a:r>
              <a:rPr sz="2700" spc="-210" dirty="0">
                <a:latin typeface="Microsoft Sans Serif"/>
                <a:cs typeface="Microsoft Sans Serif"/>
              </a:rPr>
              <a:t>o</a:t>
            </a:r>
            <a:r>
              <a:rPr sz="2700" spc="-125" dirty="0">
                <a:latin typeface="Microsoft Sans Serif"/>
                <a:cs typeface="Microsoft Sans Serif"/>
              </a:rPr>
              <a:t>wing</a:t>
            </a:r>
            <a:r>
              <a:rPr sz="2700" spc="5" dirty="0">
                <a:latin typeface="Microsoft Sans Serif"/>
                <a:cs typeface="Microsoft Sans Serif"/>
              </a:rPr>
              <a:t> </a:t>
            </a:r>
            <a:r>
              <a:rPr sz="2700" spc="-55" dirty="0">
                <a:latin typeface="Microsoft Sans Serif"/>
                <a:cs typeface="Microsoft Sans Serif"/>
              </a:rPr>
              <a:t>are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5" dirty="0">
                <a:latin typeface="Microsoft Sans Serif"/>
                <a:cs typeface="Microsoft Sans Serif"/>
              </a:rPr>
              <a:t>d</a:t>
            </a:r>
            <a:r>
              <a:rPr sz="2700" spc="-20" dirty="0">
                <a:latin typeface="Microsoft Sans Serif"/>
                <a:cs typeface="Microsoft Sans Serif"/>
              </a:rPr>
              <a:t>i</a:t>
            </a:r>
            <a:r>
              <a:rPr sz="2700" spc="-5" dirty="0">
                <a:latin typeface="Microsoft Sans Serif"/>
                <a:cs typeface="Microsoft Sans Serif"/>
              </a:rPr>
              <a:t>ffer</a:t>
            </a:r>
            <a:r>
              <a:rPr sz="2700" dirty="0">
                <a:latin typeface="Microsoft Sans Serif"/>
                <a:cs typeface="Microsoft Sans Serif"/>
              </a:rPr>
              <a:t>e</a:t>
            </a:r>
            <a:r>
              <a:rPr sz="2700" spc="-140" dirty="0">
                <a:latin typeface="Microsoft Sans Serif"/>
                <a:cs typeface="Microsoft Sans Serif"/>
              </a:rPr>
              <a:t>nt  </a:t>
            </a:r>
            <a:r>
              <a:rPr sz="2700" spc="-204" dirty="0">
                <a:latin typeface="Microsoft Sans Serif"/>
                <a:cs typeface="Microsoft Sans Serif"/>
              </a:rPr>
              <a:t>Distance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85" dirty="0">
                <a:latin typeface="Microsoft Sans Serif"/>
                <a:cs typeface="Microsoft Sans Serif"/>
              </a:rPr>
              <a:t>meas</a:t>
            </a:r>
            <a:r>
              <a:rPr sz="2700" spc="-254" dirty="0">
                <a:latin typeface="Microsoft Sans Serif"/>
                <a:cs typeface="Microsoft Sans Serif"/>
              </a:rPr>
              <a:t>u</a:t>
            </a:r>
            <a:r>
              <a:rPr sz="2700" spc="-195" dirty="0">
                <a:latin typeface="Microsoft Sans Serif"/>
                <a:cs typeface="Microsoft Sans Serif"/>
              </a:rPr>
              <a:t>res: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sz="2700" b="1" spc="-345" dirty="0">
                <a:solidFill>
                  <a:srgbClr val="C00000"/>
                </a:solidFill>
                <a:latin typeface="Arial"/>
                <a:cs typeface="Arial"/>
              </a:rPr>
              <a:t>Euc</a:t>
            </a:r>
            <a:r>
              <a:rPr sz="2700" b="1" spc="-17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700" b="1" spc="-8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700" b="1" spc="-2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700" b="1" spc="-170" dirty="0">
                <a:solidFill>
                  <a:srgbClr val="C00000"/>
                </a:solidFill>
                <a:latin typeface="Arial"/>
                <a:cs typeface="Arial"/>
              </a:rPr>
              <a:t>ean</a:t>
            </a:r>
            <a:r>
              <a:rPr sz="27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04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700" b="1" spc="-9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700" b="1" spc="-34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700" b="1" spc="-2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229" dirty="0">
                <a:solidFill>
                  <a:srgbClr val="C00000"/>
                </a:solidFill>
                <a:latin typeface="Arial"/>
                <a:cs typeface="Arial"/>
              </a:rPr>
              <a:t>ance</a:t>
            </a:r>
            <a:r>
              <a:rPr sz="27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0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  <a:spcBef>
                <a:spcPts val="50"/>
              </a:spcBef>
            </a:pPr>
            <a:r>
              <a:rPr sz="2700" spc="-175" dirty="0">
                <a:latin typeface="Microsoft Sans Serif"/>
                <a:cs typeface="Microsoft Sans Serif"/>
              </a:rPr>
              <a:t>D</a:t>
            </a:r>
            <a:r>
              <a:rPr sz="2700" spc="-262" baseline="-20061" dirty="0">
                <a:latin typeface="Microsoft Sans Serif"/>
                <a:cs typeface="Microsoft Sans Serif"/>
              </a:rPr>
              <a:t>e</a:t>
            </a:r>
            <a:r>
              <a:rPr sz="2700" spc="-175" dirty="0">
                <a:latin typeface="Microsoft Sans Serif"/>
                <a:cs typeface="Microsoft Sans Serif"/>
              </a:rPr>
              <a:t>(p,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q)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=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20" dirty="0">
                <a:latin typeface="Microsoft Sans Serif"/>
                <a:cs typeface="Microsoft Sans Serif"/>
              </a:rPr>
              <a:t>[(x-s)</a:t>
            </a:r>
            <a:r>
              <a:rPr sz="2700" spc="-179" baseline="24691" dirty="0">
                <a:latin typeface="Microsoft Sans Serif"/>
                <a:cs typeface="Microsoft Sans Serif"/>
              </a:rPr>
              <a:t>2</a:t>
            </a:r>
            <a:r>
              <a:rPr sz="2700" spc="405" baseline="24691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+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(y-t)</a:t>
            </a:r>
            <a:r>
              <a:rPr sz="2700" baseline="24691" dirty="0">
                <a:latin typeface="Microsoft Sans Serif"/>
                <a:cs typeface="Microsoft Sans Serif"/>
              </a:rPr>
              <a:t>2</a:t>
            </a:r>
            <a:r>
              <a:rPr sz="2700" dirty="0">
                <a:latin typeface="Microsoft Sans Serif"/>
                <a:cs typeface="Microsoft Sans Serif"/>
              </a:rPr>
              <a:t>]</a:t>
            </a:r>
            <a:r>
              <a:rPr sz="2700" baseline="24691" dirty="0">
                <a:latin typeface="Microsoft Sans Serif"/>
                <a:cs typeface="Microsoft Sans Serif"/>
              </a:rPr>
              <a:t>1/2</a:t>
            </a:r>
            <a:endParaRPr sz="2700" baseline="24691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940" y="3958208"/>
            <a:ext cx="4512945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700" b="1" spc="-235" dirty="0">
                <a:solidFill>
                  <a:srgbClr val="C00000"/>
                </a:solidFill>
                <a:latin typeface="Arial"/>
                <a:cs typeface="Arial"/>
              </a:rPr>
              <a:t>Ci</a:t>
            </a:r>
            <a:r>
              <a:rPr sz="2700" b="1" spc="-17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7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7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4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700" b="1" spc="-17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700" b="1" spc="-280" dirty="0">
                <a:solidFill>
                  <a:srgbClr val="C00000"/>
                </a:solidFill>
                <a:latin typeface="Arial"/>
                <a:cs typeface="Arial"/>
              </a:rPr>
              <a:t>ock</a:t>
            </a:r>
            <a:r>
              <a:rPr sz="27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29" dirty="0">
                <a:solidFill>
                  <a:srgbClr val="C00000"/>
                </a:solidFill>
                <a:latin typeface="Arial"/>
                <a:cs typeface="Arial"/>
              </a:rPr>
              <a:t>Dis</a:t>
            </a:r>
            <a:r>
              <a:rPr sz="2700" b="1" spc="-1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225" dirty="0">
                <a:solidFill>
                  <a:srgbClr val="C00000"/>
                </a:solidFill>
                <a:latin typeface="Arial"/>
                <a:cs typeface="Arial"/>
              </a:rPr>
              <a:t>ance:</a:t>
            </a:r>
            <a:endParaRPr sz="2700">
              <a:latin typeface="Arial"/>
              <a:cs typeface="Arial"/>
            </a:endParaRPr>
          </a:p>
          <a:p>
            <a:pPr marL="539115">
              <a:lnSpc>
                <a:spcPct val="100000"/>
              </a:lnSpc>
              <a:spcBef>
                <a:spcPts val="50"/>
              </a:spcBef>
            </a:pPr>
            <a:r>
              <a:rPr sz="2700" spc="-160" dirty="0">
                <a:latin typeface="Microsoft Sans Serif"/>
                <a:cs typeface="Microsoft Sans Serif"/>
              </a:rPr>
              <a:t>D</a:t>
            </a:r>
            <a:r>
              <a:rPr sz="2700" spc="-240" baseline="-20061" dirty="0">
                <a:latin typeface="Microsoft Sans Serif"/>
                <a:cs typeface="Microsoft Sans Serif"/>
              </a:rPr>
              <a:t>4</a:t>
            </a:r>
            <a:r>
              <a:rPr sz="2700" spc="-160" dirty="0">
                <a:latin typeface="Microsoft Sans Serif"/>
                <a:cs typeface="Microsoft Sans Serif"/>
              </a:rPr>
              <a:t>(p,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90" dirty="0">
                <a:latin typeface="Microsoft Sans Serif"/>
                <a:cs typeface="Microsoft Sans Serif"/>
              </a:rPr>
              <a:t>q)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=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200" dirty="0">
                <a:latin typeface="Microsoft Sans Serif"/>
                <a:cs typeface="Microsoft Sans Serif"/>
              </a:rPr>
              <a:t>|x-s|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220" dirty="0">
                <a:latin typeface="Microsoft Sans Serif"/>
                <a:cs typeface="Microsoft Sans Serif"/>
              </a:rPr>
              <a:t>+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285" dirty="0">
                <a:latin typeface="Microsoft Sans Serif"/>
                <a:cs typeface="Microsoft Sans Serif"/>
              </a:rPr>
              <a:t>|y-t|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</a:pPr>
            <a:r>
              <a:rPr sz="2700" b="1" spc="-300" dirty="0">
                <a:solidFill>
                  <a:srgbClr val="C00000"/>
                </a:solidFill>
                <a:latin typeface="Arial"/>
                <a:cs typeface="Arial"/>
              </a:rPr>
              <a:t>Chess</a:t>
            </a:r>
            <a:r>
              <a:rPr sz="27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40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700" b="1" spc="-35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700" b="1" spc="-170" dirty="0">
                <a:solidFill>
                  <a:srgbClr val="C00000"/>
                </a:solidFill>
                <a:latin typeface="Arial"/>
                <a:cs typeface="Arial"/>
              </a:rPr>
              <a:t>ard</a:t>
            </a:r>
            <a:r>
              <a:rPr sz="27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spc="-229" dirty="0">
                <a:solidFill>
                  <a:srgbClr val="C00000"/>
                </a:solidFill>
                <a:latin typeface="Arial"/>
                <a:cs typeface="Arial"/>
              </a:rPr>
              <a:t>Dis</a:t>
            </a:r>
            <a:r>
              <a:rPr sz="2700" b="1" spc="-1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700" b="1" spc="-225" dirty="0">
                <a:solidFill>
                  <a:srgbClr val="C00000"/>
                </a:solidFill>
                <a:latin typeface="Arial"/>
                <a:cs typeface="Arial"/>
              </a:rPr>
              <a:t>ance:</a:t>
            </a:r>
            <a:endParaRPr sz="2700">
              <a:latin typeface="Arial"/>
              <a:cs typeface="Arial"/>
            </a:endParaRPr>
          </a:p>
          <a:p>
            <a:pPr marL="539115">
              <a:lnSpc>
                <a:spcPct val="100000"/>
              </a:lnSpc>
              <a:spcBef>
                <a:spcPts val="45"/>
              </a:spcBef>
            </a:pPr>
            <a:r>
              <a:rPr sz="2700" spc="-160" dirty="0">
                <a:latin typeface="Microsoft Sans Serif"/>
                <a:cs typeface="Microsoft Sans Serif"/>
              </a:rPr>
              <a:t>D</a:t>
            </a:r>
            <a:r>
              <a:rPr sz="2700" spc="-240" baseline="-20061" dirty="0">
                <a:latin typeface="Microsoft Sans Serif"/>
                <a:cs typeface="Microsoft Sans Serif"/>
              </a:rPr>
              <a:t>8</a:t>
            </a:r>
            <a:r>
              <a:rPr sz="2700" spc="-160" dirty="0">
                <a:latin typeface="Microsoft Sans Serif"/>
                <a:cs typeface="Microsoft Sans Serif"/>
              </a:rPr>
              <a:t>(p,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95" dirty="0">
                <a:latin typeface="Microsoft Sans Serif"/>
                <a:cs typeface="Microsoft Sans Serif"/>
              </a:rPr>
              <a:t>q)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225" dirty="0">
                <a:latin typeface="Microsoft Sans Serif"/>
                <a:cs typeface="Microsoft Sans Serif"/>
              </a:rPr>
              <a:t>=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20" dirty="0">
                <a:latin typeface="Microsoft Sans Serif"/>
                <a:cs typeface="Microsoft Sans Serif"/>
              </a:rPr>
              <a:t>max(|x-s|,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210" dirty="0">
                <a:latin typeface="Microsoft Sans Serif"/>
                <a:cs typeface="Microsoft Sans Serif"/>
              </a:rPr>
              <a:t>|y-t|)</a:t>
            </a:r>
            <a:endParaRPr sz="2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2133600"/>
            <a:ext cx="1371600" cy="14599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0" y="4419600"/>
            <a:ext cx="1371600" cy="141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80428" y="3679317"/>
            <a:ext cx="182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Arial"/>
                <a:cs typeface="Arial"/>
              </a:rPr>
              <a:t>City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75" dirty="0">
                <a:latin typeface="Arial"/>
                <a:cs typeface="Arial"/>
              </a:rPr>
              <a:t>Blo</a:t>
            </a:r>
            <a:r>
              <a:rPr sz="1800" b="1" spc="-270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k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Dist</a:t>
            </a:r>
            <a:r>
              <a:rPr sz="1800" b="1" spc="-95" dirty="0">
                <a:latin typeface="Arial"/>
                <a:cs typeface="Arial"/>
              </a:rPr>
              <a:t>a</a:t>
            </a:r>
            <a:r>
              <a:rPr sz="1800" b="1" spc="-100" dirty="0">
                <a:latin typeface="Arial"/>
                <a:cs typeface="Arial"/>
              </a:rPr>
              <a:t>n</a:t>
            </a:r>
            <a:r>
              <a:rPr sz="1800" b="1" spc="-270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8028" y="5938520"/>
            <a:ext cx="206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65" dirty="0">
                <a:latin typeface="Arial"/>
                <a:cs typeface="Arial"/>
              </a:rPr>
              <a:t>C</a:t>
            </a:r>
            <a:r>
              <a:rPr sz="1800" b="1" spc="-145" dirty="0">
                <a:latin typeface="Arial"/>
                <a:cs typeface="Arial"/>
              </a:rPr>
              <a:t>he</a:t>
            </a:r>
            <a:r>
              <a:rPr sz="1800" b="1" spc="-235" dirty="0">
                <a:latin typeface="Arial"/>
                <a:cs typeface="Arial"/>
              </a:rPr>
              <a:t>ss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355" dirty="0">
                <a:latin typeface="Arial"/>
                <a:cs typeface="Arial"/>
              </a:rPr>
              <a:t>B</a:t>
            </a:r>
            <a:r>
              <a:rPr sz="1800" b="1" spc="-120" dirty="0">
                <a:latin typeface="Arial"/>
                <a:cs typeface="Arial"/>
              </a:rPr>
              <a:t>oard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20" dirty="0">
                <a:latin typeface="Arial"/>
                <a:cs typeface="Arial"/>
              </a:rPr>
              <a:t>Dist</a:t>
            </a:r>
            <a:r>
              <a:rPr sz="1800" b="1" spc="-145" dirty="0">
                <a:latin typeface="Arial"/>
                <a:cs typeface="Arial"/>
              </a:rPr>
              <a:t>a</a:t>
            </a:r>
            <a:r>
              <a:rPr sz="1800" b="1" spc="-220" dirty="0">
                <a:latin typeface="Arial"/>
                <a:cs typeface="Arial"/>
              </a:rPr>
              <a:t>n</a:t>
            </a:r>
            <a:r>
              <a:rPr sz="1800" b="1" spc="-195" dirty="0">
                <a:latin typeface="Arial"/>
                <a:cs typeface="Arial"/>
              </a:rPr>
              <a:t>c</a:t>
            </a:r>
            <a:r>
              <a:rPr sz="1800" b="1" spc="-14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853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/>
              <a:t>Se</a:t>
            </a:r>
            <a:r>
              <a:rPr sz="4400" spc="-505" dirty="0"/>
              <a:t>n</a:t>
            </a:r>
            <a:r>
              <a:rPr sz="4400" spc="-450" dirty="0"/>
              <a:t>sor</a:t>
            </a:r>
            <a:r>
              <a:rPr sz="4400" spc="-470" dirty="0"/>
              <a:t>s</a:t>
            </a:r>
            <a:r>
              <a:rPr sz="4400" spc="-325" dirty="0"/>
              <a:t>:</a:t>
            </a:r>
            <a:r>
              <a:rPr sz="4400" spc="-90" dirty="0"/>
              <a:t> </a:t>
            </a:r>
            <a:r>
              <a:rPr spc="-290" dirty="0">
                <a:solidFill>
                  <a:srgbClr val="C00000"/>
                </a:solidFill>
              </a:rPr>
              <a:t>A</a:t>
            </a:r>
            <a:r>
              <a:rPr spc="-85" dirty="0">
                <a:solidFill>
                  <a:srgbClr val="C00000"/>
                </a:solidFill>
              </a:rPr>
              <a:t>r</a:t>
            </a:r>
            <a:r>
              <a:rPr spc="-285" dirty="0">
                <a:solidFill>
                  <a:srgbClr val="C00000"/>
                </a:solidFill>
              </a:rPr>
              <a:t>r</a:t>
            </a:r>
            <a:r>
              <a:rPr spc="-110" dirty="0">
                <a:solidFill>
                  <a:srgbClr val="C00000"/>
                </a:solidFill>
              </a:rPr>
              <a:t>ay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spc="-475" dirty="0">
                <a:solidFill>
                  <a:srgbClr val="C00000"/>
                </a:solidFill>
              </a:rPr>
              <a:t>Se</a:t>
            </a:r>
            <a:r>
              <a:rPr spc="-465" dirty="0">
                <a:solidFill>
                  <a:srgbClr val="C00000"/>
                </a:solidFill>
              </a:rPr>
              <a:t>n</a:t>
            </a:r>
            <a:r>
              <a:rPr spc="-385" dirty="0">
                <a:solidFill>
                  <a:srgbClr val="C00000"/>
                </a:solidFill>
              </a:rPr>
              <a:t>sor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32204"/>
            <a:ext cx="7304458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397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Assign</a:t>
            </a:r>
            <a:r>
              <a:rPr sz="4400" spc="-525" dirty="0"/>
              <a:t>m</a:t>
            </a:r>
            <a:r>
              <a:rPr sz="4400" spc="-340" dirty="0"/>
              <a:t>ent</a:t>
            </a:r>
            <a:r>
              <a:rPr sz="4400" spc="-85" dirty="0"/>
              <a:t> </a:t>
            </a:r>
            <a:r>
              <a:rPr sz="4400" spc="-90" dirty="0"/>
              <a:t>-</a:t>
            </a:r>
            <a:r>
              <a:rPr sz="4400" spc="-110" dirty="0"/>
              <a:t>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6405"/>
            <a:ext cx="7851775" cy="267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005EA3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When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you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enter </a:t>
            </a:r>
            <a:r>
              <a:rPr sz="2400" spc="-10" dirty="0">
                <a:latin typeface="Microsoft Sans Serif"/>
                <a:cs typeface="Microsoft Sans Serif"/>
              </a:rPr>
              <a:t>a </a:t>
            </a:r>
            <a:r>
              <a:rPr sz="2400" spc="-35" dirty="0">
                <a:latin typeface="Microsoft Sans Serif"/>
                <a:cs typeface="Microsoft Sans Serif"/>
              </a:rPr>
              <a:t>dark </a:t>
            </a:r>
            <a:r>
              <a:rPr sz="2400" spc="-90" dirty="0">
                <a:latin typeface="Microsoft Sans Serif"/>
                <a:cs typeface="Microsoft Sans Serif"/>
              </a:rPr>
              <a:t>theater 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-204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 </a:t>
            </a:r>
            <a:r>
              <a:rPr sz="2400" spc="-60" dirty="0">
                <a:latin typeface="Microsoft Sans Serif"/>
                <a:cs typeface="Microsoft Sans Serif"/>
              </a:rPr>
              <a:t>bright </a:t>
            </a:r>
            <a:r>
              <a:rPr sz="2400" spc="-100" dirty="0">
                <a:latin typeface="Microsoft Sans Serif"/>
                <a:cs typeface="Microsoft Sans Serif"/>
              </a:rPr>
              <a:t>day, </a:t>
            </a:r>
            <a:r>
              <a:rPr sz="2400" spc="-25" dirty="0">
                <a:latin typeface="Microsoft Sans Serif"/>
                <a:cs typeface="Microsoft Sans Serif"/>
              </a:rPr>
              <a:t>it </a:t>
            </a:r>
            <a:r>
              <a:rPr sz="2400" spc="-155" dirty="0">
                <a:latin typeface="Microsoft Sans Serif"/>
                <a:cs typeface="Microsoft Sans Serif"/>
              </a:rPr>
              <a:t>takes</a:t>
            </a:r>
            <a:r>
              <a:rPr sz="2400" spc="-150" dirty="0">
                <a:latin typeface="Microsoft Sans Serif"/>
                <a:cs typeface="Microsoft Sans Serif"/>
              </a:rPr>
              <a:t> an 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appreciable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interval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time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before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you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can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25" dirty="0">
                <a:latin typeface="Microsoft Sans Serif"/>
                <a:cs typeface="Microsoft Sans Serif"/>
              </a:rPr>
              <a:t>see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well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enough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find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empty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seat.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Which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0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visual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process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is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play 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this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situation?</a:t>
            </a:r>
            <a:endParaRPr sz="2400">
              <a:latin typeface="Microsoft Sans Serif"/>
              <a:cs typeface="Microsoft Sans Serif"/>
            </a:endParaRPr>
          </a:p>
          <a:p>
            <a:pPr marL="469900" marR="265430" indent="-457834">
              <a:lnSpc>
                <a:spcPct val="100000"/>
              </a:lnSpc>
              <a:spcBef>
                <a:spcPts val="700"/>
              </a:spcBef>
              <a:buClr>
                <a:srgbClr val="005EA3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Con</a:t>
            </a:r>
            <a:r>
              <a:rPr sz="2400" spc="-215" dirty="0">
                <a:latin typeface="Microsoft Sans Serif"/>
                <a:cs typeface="Microsoft Sans Serif"/>
              </a:rPr>
              <a:t>si</a:t>
            </a:r>
            <a:r>
              <a:rPr sz="2400" spc="-50" dirty="0">
                <a:latin typeface="Microsoft Sans Serif"/>
                <a:cs typeface="Microsoft Sans Serif"/>
              </a:rPr>
              <a:t>der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</a:t>
            </a:r>
            <a:r>
              <a:rPr sz="2400" spc="-170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im</a:t>
            </a:r>
            <a:r>
              <a:rPr sz="2400" spc="-160" dirty="0">
                <a:latin typeface="Microsoft Sans Serif"/>
                <a:cs typeface="Microsoft Sans Serif"/>
              </a:rPr>
              <a:t>a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s</a:t>
            </a:r>
            <a:r>
              <a:rPr sz="2400" spc="-360" dirty="0">
                <a:latin typeface="Microsoft Sans Serif"/>
                <a:cs typeface="Microsoft Sans Serif"/>
              </a:rPr>
              <a:t>u</a:t>
            </a:r>
            <a:r>
              <a:rPr sz="2400" spc="-195" dirty="0">
                <a:latin typeface="Microsoft Sans Serif"/>
                <a:cs typeface="Microsoft Sans Serif"/>
              </a:rPr>
              <a:t>bset</a:t>
            </a:r>
            <a:r>
              <a:rPr sz="2400" spc="-25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S1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S2,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25" dirty="0">
                <a:latin typeface="Microsoft Sans Serif"/>
                <a:cs typeface="Microsoft Sans Serif"/>
              </a:rPr>
              <a:t>s</a:t>
            </a:r>
            <a:r>
              <a:rPr sz="2400" spc="-360" dirty="0">
                <a:latin typeface="Microsoft Sans Serif"/>
                <a:cs typeface="Microsoft Sans Serif"/>
              </a:rPr>
              <a:t>h</a:t>
            </a:r>
            <a:r>
              <a:rPr sz="2400" spc="-210" dirty="0">
                <a:latin typeface="Microsoft Sans Serif"/>
                <a:cs typeface="Microsoft Sans Serif"/>
              </a:rPr>
              <a:t>own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the  </a:t>
            </a:r>
            <a:r>
              <a:rPr sz="2400" spc="-85" dirty="0">
                <a:latin typeface="Microsoft Sans Serif"/>
                <a:cs typeface="Microsoft Sans Serif"/>
              </a:rPr>
              <a:t>following </a:t>
            </a:r>
            <a:r>
              <a:rPr sz="2400" spc="-70" dirty="0">
                <a:latin typeface="Microsoft Sans Serif"/>
                <a:cs typeface="Microsoft Sans Serif"/>
              </a:rPr>
              <a:t>figure. </a:t>
            </a:r>
            <a:r>
              <a:rPr sz="2400" spc="-190" dirty="0">
                <a:latin typeface="Microsoft Sans Serif"/>
                <a:cs typeface="Microsoft Sans Serif"/>
              </a:rPr>
              <a:t>For</a:t>
            </a:r>
            <a:r>
              <a:rPr sz="2400" spc="-18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V={1}, </a:t>
            </a:r>
            <a:r>
              <a:rPr sz="2400" spc="-125" dirty="0">
                <a:latin typeface="Microsoft Sans Serif"/>
                <a:cs typeface="Microsoft Sans Serif"/>
              </a:rPr>
              <a:t>determine </a:t>
            </a:r>
            <a:r>
              <a:rPr sz="2400" spc="-145" dirty="0">
                <a:latin typeface="Microsoft Sans Serif"/>
                <a:cs typeface="Microsoft Sans Serif"/>
              </a:rPr>
              <a:t>whether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these</a:t>
            </a:r>
            <a:r>
              <a:rPr sz="2400" spc="-19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two 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subsets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a)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4-adjacent,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b)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8-adjacent,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c)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m-adjacent.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0017" y="4477130"/>
          <a:ext cx="3674108" cy="2102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6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8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04">
                <a:tc>
                  <a:txBody>
                    <a:bodyPr/>
                    <a:lstStyle/>
                    <a:p>
                      <a:pPr marL="825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2">
                <a:tc>
                  <a:txBody>
                    <a:bodyPr/>
                    <a:lstStyle/>
                    <a:p>
                      <a:pPr marL="8890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96">
                <a:tc>
                  <a:txBody>
                    <a:bodyPr/>
                    <a:lstStyle/>
                    <a:p>
                      <a:pPr marL="825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105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0" dirty="0"/>
              <a:t>Assign</a:t>
            </a:r>
            <a:r>
              <a:rPr sz="4400" spc="-525" dirty="0"/>
              <a:t>m</a:t>
            </a:r>
            <a:r>
              <a:rPr sz="4400" spc="-340" dirty="0"/>
              <a:t>ent</a:t>
            </a:r>
            <a:r>
              <a:rPr sz="4400" spc="-85" dirty="0"/>
              <a:t> </a:t>
            </a:r>
            <a:r>
              <a:rPr sz="4400" spc="-90" dirty="0"/>
              <a:t>-</a:t>
            </a:r>
            <a:r>
              <a:rPr sz="4400" spc="-110" dirty="0"/>
              <a:t>1</a:t>
            </a:r>
            <a:r>
              <a:rPr sz="4400" spc="-50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7604"/>
            <a:ext cx="7588884" cy="21209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800"/>
              </a:spcBef>
              <a:buClr>
                <a:srgbClr val="005EA3"/>
              </a:buClr>
              <a:buAutoNum type="arabicPeriod" startAt="3"/>
              <a:tabLst>
                <a:tab pos="470534" algn="l"/>
              </a:tabLst>
            </a:pPr>
            <a:r>
              <a:rPr sz="2400" spc="-275" dirty="0">
                <a:latin typeface="Microsoft Sans Serif"/>
                <a:cs typeface="Microsoft Sans Serif"/>
              </a:rPr>
              <a:t>Cons</a:t>
            </a:r>
            <a:r>
              <a:rPr sz="2400" spc="-50" dirty="0">
                <a:latin typeface="Microsoft Sans Serif"/>
                <a:cs typeface="Microsoft Sans Serif"/>
              </a:rPr>
              <a:t>ide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340" dirty="0">
                <a:latin typeface="Microsoft Sans Serif"/>
                <a:cs typeface="Microsoft Sans Serif"/>
              </a:rPr>
              <a:t>m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seg</a:t>
            </a:r>
            <a:r>
              <a:rPr sz="2400" spc="-335" dirty="0">
                <a:latin typeface="Microsoft Sans Serif"/>
                <a:cs typeface="Microsoft Sans Serif"/>
              </a:rPr>
              <a:t>m</a:t>
            </a:r>
            <a:r>
              <a:rPr sz="2400" spc="-145" dirty="0">
                <a:latin typeface="Microsoft Sans Serif"/>
                <a:cs typeface="Microsoft Sans Serif"/>
              </a:rPr>
              <a:t>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sh</a:t>
            </a:r>
            <a:r>
              <a:rPr sz="2400" spc="-355" dirty="0">
                <a:latin typeface="Microsoft Sans Serif"/>
                <a:cs typeface="Microsoft Sans Serif"/>
              </a:rPr>
              <a:t>o</a:t>
            </a:r>
            <a:r>
              <a:rPr sz="2400" spc="-210" dirty="0">
                <a:latin typeface="Microsoft Sans Serif"/>
                <a:cs typeface="Microsoft Sans Serif"/>
              </a:rPr>
              <a:t>wn</a:t>
            </a:r>
            <a:endParaRPr sz="2400">
              <a:latin typeface="Microsoft Sans Serif"/>
              <a:cs typeface="Microsoft Sans Serif"/>
            </a:endParaRPr>
          </a:p>
          <a:p>
            <a:pPr marL="332740" marR="5080" lvl="1" algn="just">
              <a:lnSpc>
                <a:spcPct val="100000"/>
              </a:lnSpc>
              <a:spcBef>
                <a:spcPts val="700"/>
              </a:spcBef>
              <a:buAutoNum type="alphaLcParenR"/>
              <a:tabLst>
                <a:tab pos="668655" algn="l"/>
              </a:tabLst>
            </a:pPr>
            <a:r>
              <a:rPr sz="2400" spc="-190" dirty="0">
                <a:latin typeface="Microsoft Sans Serif"/>
                <a:cs typeface="Microsoft Sans Serif"/>
              </a:rPr>
              <a:t>Let </a:t>
            </a:r>
            <a:r>
              <a:rPr sz="2400" spc="-20" dirty="0">
                <a:latin typeface="Microsoft Sans Serif"/>
                <a:cs typeface="Microsoft Sans Serif"/>
              </a:rPr>
              <a:t>V={0,1}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85" dirty="0">
                <a:latin typeface="Microsoft Sans Serif"/>
                <a:cs typeface="Microsoft Sans Serif"/>
              </a:rPr>
              <a:t>compute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30" dirty="0">
                <a:latin typeface="Microsoft Sans Serif"/>
                <a:cs typeface="Microsoft Sans Serif"/>
              </a:rPr>
              <a:t>length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70" dirty="0">
                <a:latin typeface="Microsoft Sans Serif"/>
                <a:cs typeface="Microsoft Sans Serif"/>
              </a:rPr>
              <a:t>shortest </a:t>
            </a:r>
            <a:r>
              <a:rPr sz="2400" spc="-55" dirty="0">
                <a:latin typeface="Microsoft Sans Serif"/>
                <a:cs typeface="Microsoft Sans Serif"/>
              </a:rPr>
              <a:t>4-,8-, 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25" dirty="0">
                <a:latin typeface="Microsoft Sans Serif"/>
                <a:cs typeface="Microsoft Sans Serif"/>
              </a:rPr>
              <a:t>m-path </a:t>
            </a:r>
            <a:r>
              <a:rPr sz="2400" spc="-130" dirty="0">
                <a:latin typeface="Microsoft Sans Serif"/>
                <a:cs typeface="Microsoft Sans Serif"/>
              </a:rPr>
              <a:t>between </a:t>
            </a:r>
            <a:r>
              <a:rPr sz="2400" spc="-15" dirty="0">
                <a:latin typeface="Microsoft Sans Serif"/>
                <a:cs typeface="Microsoft Sans Serif"/>
              </a:rPr>
              <a:t>p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80" dirty="0">
                <a:latin typeface="Microsoft Sans Serif"/>
                <a:cs typeface="Microsoft Sans Serif"/>
              </a:rPr>
              <a:t>q. </a:t>
            </a:r>
            <a:r>
              <a:rPr sz="2400" spc="50" dirty="0">
                <a:latin typeface="Microsoft Sans Serif"/>
                <a:cs typeface="Microsoft Sans Serif"/>
              </a:rPr>
              <a:t>if </a:t>
            </a:r>
            <a:r>
              <a:rPr sz="2400" spc="-15" dirty="0">
                <a:latin typeface="Microsoft Sans Serif"/>
                <a:cs typeface="Microsoft Sans Serif"/>
              </a:rPr>
              <a:t>a </a:t>
            </a:r>
            <a:r>
              <a:rPr sz="2400" spc="-65" dirty="0">
                <a:latin typeface="Microsoft Sans Serif"/>
                <a:cs typeface="Microsoft Sans Serif"/>
              </a:rPr>
              <a:t>particular </a:t>
            </a:r>
            <a:r>
              <a:rPr sz="2400" spc="-85" dirty="0">
                <a:latin typeface="Microsoft Sans Serif"/>
                <a:cs typeface="Microsoft Sans Serif"/>
              </a:rPr>
              <a:t>path </a:t>
            </a:r>
            <a:r>
              <a:rPr sz="2400" spc="-175" dirty="0">
                <a:latin typeface="Microsoft Sans Serif"/>
                <a:cs typeface="Microsoft Sans Serif"/>
              </a:rPr>
              <a:t>does </a:t>
            </a:r>
            <a:r>
              <a:rPr sz="2400" spc="-145" dirty="0">
                <a:latin typeface="Microsoft Sans Serif"/>
                <a:cs typeface="Microsoft Sans Serif"/>
              </a:rPr>
              <a:t>not 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e</a:t>
            </a:r>
            <a:r>
              <a:rPr sz="2400" spc="-110" dirty="0">
                <a:latin typeface="Microsoft Sans Serif"/>
                <a:cs typeface="Microsoft Sans Serif"/>
              </a:rPr>
              <a:t>xist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</a:t>
            </a:r>
            <a:r>
              <a:rPr sz="2400" spc="-80" dirty="0">
                <a:latin typeface="Microsoft Sans Serif"/>
                <a:cs typeface="Microsoft Sans Serif"/>
              </a:rPr>
              <a:t>et</a:t>
            </a:r>
            <a:r>
              <a:rPr sz="2400" spc="-190" dirty="0">
                <a:latin typeface="Microsoft Sans Serif"/>
                <a:cs typeface="Microsoft Sans Serif"/>
              </a:rPr>
              <a:t>w</a:t>
            </a:r>
            <a:r>
              <a:rPr sz="2400" spc="-185" dirty="0">
                <a:latin typeface="Microsoft Sans Serif"/>
                <a:cs typeface="Microsoft Sans Serif"/>
              </a:rPr>
              <a:t>een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these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t</a:t>
            </a:r>
            <a:r>
              <a:rPr sz="2400" spc="-175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p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170" dirty="0">
                <a:latin typeface="Microsoft Sans Serif"/>
                <a:cs typeface="Microsoft Sans Serif"/>
              </a:rPr>
              <a:t>int</a:t>
            </a:r>
            <a:r>
              <a:rPr sz="2400" spc="-28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x</a:t>
            </a:r>
            <a:r>
              <a:rPr sz="2400" spc="-15" dirty="0">
                <a:latin typeface="Microsoft Sans Serif"/>
                <a:cs typeface="Microsoft Sans Serif"/>
              </a:rPr>
              <a:t>p</a:t>
            </a:r>
            <a:r>
              <a:rPr sz="2400" spc="-80" dirty="0">
                <a:latin typeface="Microsoft Sans Serif"/>
                <a:cs typeface="Microsoft Sans Serif"/>
              </a:rPr>
              <a:t>lai</a:t>
            </a:r>
            <a:r>
              <a:rPr sz="2400" spc="-120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w</a:t>
            </a:r>
            <a:r>
              <a:rPr sz="2400" spc="-330" dirty="0">
                <a:latin typeface="Microsoft Sans Serif"/>
                <a:cs typeface="Microsoft Sans Serif"/>
              </a:rPr>
              <a:t>h</a:t>
            </a:r>
            <a:r>
              <a:rPr sz="2400" spc="-145" dirty="0">
                <a:latin typeface="Microsoft Sans Serif"/>
                <a:cs typeface="Microsoft Sans Serif"/>
              </a:rPr>
              <a:t>y.</a:t>
            </a:r>
            <a:endParaRPr sz="2400">
              <a:latin typeface="Microsoft Sans Serif"/>
              <a:cs typeface="Microsoft Sans Serif"/>
            </a:endParaRPr>
          </a:p>
          <a:p>
            <a:pPr marL="668020" lvl="1" indent="-335915" algn="just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668655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Repeat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for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V={1,2}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2473" y="4208271"/>
          <a:ext cx="2795269" cy="1534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0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(q)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8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(p)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505"/>
            <a:ext cx="391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360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i="1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740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A</a:t>
            </a:r>
            <a:r>
              <a:rPr sz="4400" spc="-55" dirty="0"/>
              <a:t> </a:t>
            </a:r>
            <a:r>
              <a:rPr sz="4400" spc="-310" dirty="0"/>
              <a:t>simple</a:t>
            </a:r>
            <a:r>
              <a:rPr sz="4400" spc="-50" dirty="0"/>
              <a:t> </a:t>
            </a:r>
            <a:r>
              <a:rPr sz="4400" spc="-215" dirty="0"/>
              <a:t>im</a:t>
            </a:r>
            <a:r>
              <a:rPr sz="4400" spc="-125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140" dirty="0"/>
              <a:t>f</a:t>
            </a:r>
            <a:r>
              <a:rPr sz="4400" spc="-420" dirty="0"/>
              <a:t>o</a:t>
            </a:r>
            <a:r>
              <a:rPr sz="4400" spc="-185" dirty="0"/>
              <a:t>r</a:t>
            </a:r>
            <a:r>
              <a:rPr sz="4400" spc="-340" dirty="0"/>
              <a:t>m</a:t>
            </a:r>
            <a:r>
              <a:rPr sz="4400" spc="-125" dirty="0"/>
              <a:t>a</a:t>
            </a:r>
            <a:r>
              <a:rPr sz="4400" spc="-275" dirty="0"/>
              <a:t>tion</a:t>
            </a:r>
            <a:r>
              <a:rPr sz="4400" spc="-50" dirty="0"/>
              <a:t> </a:t>
            </a:r>
            <a:r>
              <a:rPr sz="4400" spc="-31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4109"/>
            <a:ext cx="797115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spc="-180" dirty="0">
                <a:latin typeface="Microsoft Sans Serif"/>
                <a:cs typeface="Microsoft Sans Serif"/>
              </a:rPr>
              <a:t>Image: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2-D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light-intensity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function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f(x,y)</a:t>
            </a:r>
            <a:endParaRPr sz="2800">
              <a:latin typeface="Microsoft Sans Serif"/>
              <a:cs typeface="Microsoft Sans Serif"/>
            </a:endParaRPr>
          </a:p>
          <a:p>
            <a:pPr marL="332740" marR="1177925" indent="-320675">
              <a:lnSpc>
                <a:spcPts val="2690"/>
              </a:lnSpc>
              <a:spcBef>
                <a:spcPts val="675"/>
              </a:spcBef>
              <a:buClr>
                <a:srgbClr val="DD8046"/>
              </a:buClr>
              <a:buSzPct val="58928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800" spc="-75" dirty="0">
                <a:latin typeface="Microsoft Sans Serif"/>
                <a:cs typeface="Microsoft Sans Serif"/>
              </a:rPr>
              <a:t>f(x,y):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called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b="1" spc="-150" dirty="0">
                <a:latin typeface="Arial"/>
                <a:cs typeface="Arial"/>
              </a:rPr>
              <a:t>gray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40" dirty="0">
                <a:latin typeface="Arial"/>
                <a:cs typeface="Arial"/>
              </a:rPr>
              <a:t>level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for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305" dirty="0">
                <a:latin typeface="Microsoft Sans Serif"/>
                <a:cs typeface="Microsoft Sans Serif"/>
              </a:rPr>
              <a:t>mono</a:t>
            </a:r>
            <a:r>
              <a:rPr sz="2800" spc="-135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h</a:t>
            </a:r>
            <a:r>
              <a:rPr sz="2800" spc="-190" dirty="0">
                <a:latin typeface="Microsoft Sans Serif"/>
                <a:cs typeface="Microsoft Sans Serif"/>
              </a:rPr>
              <a:t>r</a:t>
            </a:r>
            <a:r>
              <a:rPr sz="2800" spc="-265" dirty="0">
                <a:latin typeface="Microsoft Sans Serif"/>
                <a:cs typeface="Microsoft Sans Serif"/>
              </a:rPr>
              <a:t>ome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0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endParaRPr sz="28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170"/>
              </a:spcBef>
              <a:buClr>
                <a:srgbClr val="DD8046"/>
              </a:buClr>
              <a:buSzPct val="60416"/>
              <a:buFont typeface="Wingdings"/>
              <a:buChar char=""/>
              <a:tabLst>
                <a:tab pos="332740" algn="l"/>
                <a:tab pos="33337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0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200" dirty="0">
                <a:latin typeface="Microsoft Sans Serif"/>
                <a:cs typeface="Microsoft Sans Serif"/>
              </a:rPr>
              <a:t>&lt;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f(x,y)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200" dirty="0">
                <a:latin typeface="Microsoft Sans Serif"/>
                <a:cs typeface="Microsoft Sans Serif"/>
              </a:rPr>
              <a:t>&lt;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Symbol"/>
                <a:cs typeface="Symbol"/>
              </a:rPr>
              <a:t>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"/>
            </a:pPr>
            <a:endParaRPr sz="3350">
              <a:latin typeface="Symbol"/>
              <a:cs typeface="Symbol"/>
            </a:endParaRPr>
          </a:p>
          <a:p>
            <a:pPr marL="332740" indent="-320675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"/>
              <a:tabLst>
                <a:tab pos="333375" algn="l"/>
              </a:tabLst>
            </a:pPr>
            <a:r>
              <a:rPr sz="2900" spc="-114" dirty="0">
                <a:latin typeface="Microsoft Sans Serif"/>
                <a:cs typeface="Microsoft Sans Serif"/>
              </a:rPr>
              <a:t>Nature</a:t>
            </a:r>
            <a:r>
              <a:rPr sz="2900" spc="-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80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f(x,y):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"/>
            </a:pPr>
            <a:endParaRPr sz="2800">
              <a:latin typeface="Microsoft Sans Serif"/>
              <a:cs typeface="Microsoft Sans Serif"/>
            </a:endParaRPr>
          </a:p>
          <a:p>
            <a:pPr marL="652780" marR="263525" lvl="1" indent="-274320">
              <a:lnSpc>
                <a:spcPts val="2810"/>
              </a:lnSpc>
              <a:buClr>
                <a:srgbClr val="005EA3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0" dirty="0">
                <a:latin typeface="Microsoft Sans Serif"/>
                <a:cs typeface="Microsoft Sans Serif"/>
              </a:rPr>
              <a:t>am</a:t>
            </a:r>
            <a:r>
              <a:rPr sz="2600" spc="-160" dirty="0">
                <a:latin typeface="Microsoft Sans Serif"/>
                <a:cs typeface="Microsoft Sans Serif"/>
              </a:rPr>
              <a:t>o</a:t>
            </a:r>
            <a:r>
              <a:rPr sz="2600" spc="-210" dirty="0">
                <a:latin typeface="Microsoft Sans Serif"/>
                <a:cs typeface="Microsoft Sans Serif"/>
              </a:rPr>
              <a:t>unt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source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l</a:t>
            </a:r>
            <a:r>
              <a:rPr sz="2600" spc="-20" dirty="0">
                <a:latin typeface="Microsoft Sans Serif"/>
                <a:cs typeface="Microsoft Sans Serif"/>
              </a:rPr>
              <a:t>i</a:t>
            </a:r>
            <a:r>
              <a:rPr sz="2600" spc="-114" dirty="0">
                <a:latin typeface="Microsoft Sans Serif"/>
                <a:cs typeface="Microsoft Sans Serif"/>
              </a:rPr>
              <a:t>ght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inciden</a:t>
            </a:r>
            <a:r>
              <a:rPr sz="2600" spc="-95" dirty="0">
                <a:latin typeface="Microsoft Sans Serif"/>
                <a:cs typeface="Microsoft Sans Serif"/>
              </a:rPr>
              <a:t>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s</a:t>
            </a:r>
            <a:r>
              <a:rPr sz="2600" spc="-385" dirty="0">
                <a:latin typeface="Microsoft Sans Serif"/>
                <a:cs typeface="Microsoft Sans Serif"/>
              </a:rPr>
              <a:t>c</a:t>
            </a:r>
            <a:r>
              <a:rPr sz="2600" spc="-200" dirty="0">
                <a:latin typeface="Microsoft Sans Serif"/>
                <a:cs typeface="Microsoft Sans Serif"/>
              </a:rPr>
              <a:t>ene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b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100" dirty="0">
                <a:latin typeface="Microsoft Sans Serif"/>
                <a:cs typeface="Microsoft Sans Serif"/>
              </a:rPr>
              <a:t>ing  </a:t>
            </a:r>
            <a:r>
              <a:rPr sz="2600" spc="-120" dirty="0">
                <a:latin typeface="Microsoft Sans Serif"/>
                <a:cs typeface="Microsoft Sans Serif"/>
              </a:rPr>
              <a:t>viewed</a:t>
            </a:r>
            <a:endParaRPr sz="26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245"/>
              </a:spcBef>
              <a:buClr>
                <a:srgbClr val="005EA3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amount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reflected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by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objects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70" dirty="0">
                <a:latin typeface="Microsoft Sans Serif"/>
                <a:cs typeface="Microsoft Sans Serif"/>
              </a:rPr>
              <a:t>scene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7255" y="2200655"/>
            <a:ext cx="2170430" cy="1527175"/>
            <a:chOff x="1667255" y="2200655"/>
            <a:chExt cx="2170430" cy="1527175"/>
          </a:xfrm>
        </p:grpSpPr>
        <p:sp>
          <p:nvSpPr>
            <p:cNvPr id="3" name="object 3"/>
            <p:cNvSpPr/>
            <p:nvPr/>
          </p:nvSpPr>
          <p:spPr>
            <a:xfrm>
              <a:off x="1677161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2" y="0"/>
                  </a:moveTo>
                  <a:lnTo>
                    <a:pt x="1018076" y="1044"/>
                  </a:lnTo>
                  <a:lnTo>
                    <a:pt x="961747" y="4144"/>
                  </a:lnTo>
                  <a:lnTo>
                    <a:pt x="906268" y="9246"/>
                  </a:lnTo>
                  <a:lnTo>
                    <a:pt x="851716" y="16298"/>
                  </a:lnTo>
                  <a:lnTo>
                    <a:pt x="798163" y="25249"/>
                  </a:lnTo>
                  <a:lnTo>
                    <a:pt x="745684" y="36046"/>
                  </a:lnTo>
                  <a:lnTo>
                    <a:pt x="694353" y="48638"/>
                  </a:lnTo>
                  <a:lnTo>
                    <a:pt x="644245" y="62971"/>
                  </a:lnTo>
                  <a:lnTo>
                    <a:pt x="595433" y="78994"/>
                  </a:lnTo>
                  <a:lnTo>
                    <a:pt x="547992" y="96656"/>
                  </a:lnTo>
                  <a:lnTo>
                    <a:pt x="501997" y="115903"/>
                  </a:lnTo>
                  <a:lnTo>
                    <a:pt x="457522" y="136683"/>
                  </a:lnTo>
                  <a:lnTo>
                    <a:pt x="414640" y="158946"/>
                  </a:lnTo>
                  <a:lnTo>
                    <a:pt x="373426" y="182637"/>
                  </a:lnTo>
                  <a:lnTo>
                    <a:pt x="333955" y="207707"/>
                  </a:lnTo>
                  <a:lnTo>
                    <a:pt x="296301" y="234101"/>
                  </a:lnTo>
                  <a:lnTo>
                    <a:pt x="260537" y="261768"/>
                  </a:lnTo>
                  <a:lnTo>
                    <a:pt x="226739" y="290657"/>
                  </a:lnTo>
                  <a:lnTo>
                    <a:pt x="194980" y="320715"/>
                  </a:lnTo>
                  <a:lnTo>
                    <a:pt x="165335" y="351889"/>
                  </a:lnTo>
                  <a:lnTo>
                    <a:pt x="137879" y="384128"/>
                  </a:lnTo>
                  <a:lnTo>
                    <a:pt x="112684" y="417380"/>
                  </a:lnTo>
                  <a:lnTo>
                    <a:pt x="89827" y="451592"/>
                  </a:lnTo>
                  <a:lnTo>
                    <a:pt x="69380" y="486713"/>
                  </a:lnTo>
                  <a:lnTo>
                    <a:pt x="51419" y="522690"/>
                  </a:lnTo>
                  <a:lnTo>
                    <a:pt x="36017" y="559471"/>
                  </a:lnTo>
                  <a:lnTo>
                    <a:pt x="23249" y="597005"/>
                  </a:lnTo>
                  <a:lnTo>
                    <a:pt x="13189" y="635238"/>
                  </a:lnTo>
                  <a:lnTo>
                    <a:pt x="5911" y="674119"/>
                  </a:lnTo>
                  <a:lnTo>
                    <a:pt x="1490" y="713597"/>
                  </a:lnTo>
                  <a:lnTo>
                    <a:pt x="0" y="753617"/>
                  </a:lnTo>
                  <a:lnTo>
                    <a:pt x="1490" y="793638"/>
                  </a:lnTo>
                  <a:lnTo>
                    <a:pt x="5911" y="833116"/>
                  </a:lnTo>
                  <a:lnTo>
                    <a:pt x="13189" y="871997"/>
                  </a:lnTo>
                  <a:lnTo>
                    <a:pt x="23249" y="910230"/>
                  </a:lnTo>
                  <a:lnTo>
                    <a:pt x="36017" y="947764"/>
                  </a:lnTo>
                  <a:lnTo>
                    <a:pt x="51419" y="984545"/>
                  </a:lnTo>
                  <a:lnTo>
                    <a:pt x="69380" y="1020522"/>
                  </a:lnTo>
                  <a:lnTo>
                    <a:pt x="89827" y="1055643"/>
                  </a:lnTo>
                  <a:lnTo>
                    <a:pt x="112684" y="1089855"/>
                  </a:lnTo>
                  <a:lnTo>
                    <a:pt x="137879" y="1123107"/>
                  </a:lnTo>
                  <a:lnTo>
                    <a:pt x="165335" y="1155346"/>
                  </a:lnTo>
                  <a:lnTo>
                    <a:pt x="194980" y="1186520"/>
                  </a:lnTo>
                  <a:lnTo>
                    <a:pt x="226739" y="1216578"/>
                  </a:lnTo>
                  <a:lnTo>
                    <a:pt x="260537" y="1245467"/>
                  </a:lnTo>
                  <a:lnTo>
                    <a:pt x="296301" y="1273134"/>
                  </a:lnTo>
                  <a:lnTo>
                    <a:pt x="333955" y="1299528"/>
                  </a:lnTo>
                  <a:lnTo>
                    <a:pt x="373426" y="1324598"/>
                  </a:lnTo>
                  <a:lnTo>
                    <a:pt x="414640" y="1348289"/>
                  </a:lnTo>
                  <a:lnTo>
                    <a:pt x="457522" y="1370552"/>
                  </a:lnTo>
                  <a:lnTo>
                    <a:pt x="501997" y="1391332"/>
                  </a:lnTo>
                  <a:lnTo>
                    <a:pt x="547992" y="1410579"/>
                  </a:lnTo>
                  <a:lnTo>
                    <a:pt x="595433" y="1428241"/>
                  </a:lnTo>
                  <a:lnTo>
                    <a:pt x="644245" y="1444264"/>
                  </a:lnTo>
                  <a:lnTo>
                    <a:pt x="694353" y="1458597"/>
                  </a:lnTo>
                  <a:lnTo>
                    <a:pt x="745684" y="1471189"/>
                  </a:lnTo>
                  <a:lnTo>
                    <a:pt x="798163" y="1481986"/>
                  </a:lnTo>
                  <a:lnTo>
                    <a:pt x="851716" y="1490937"/>
                  </a:lnTo>
                  <a:lnTo>
                    <a:pt x="906268" y="1497989"/>
                  </a:lnTo>
                  <a:lnTo>
                    <a:pt x="961747" y="1503091"/>
                  </a:lnTo>
                  <a:lnTo>
                    <a:pt x="1018076" y="1506191"/>
                  </a:lnTo>
                  <a:lnTo>
                    <a:pt x="1075182" y="1507236"/>
                  </a:lnTo>
                  <a:lnTo>
                    <a:pt x="2150364" y="1507236"/>
                  </a:lnTo>
                  <a:lnTo>
                    <a:pt x="2150364" y="1286510"/>
                  </a:lnTo>
                  <a:lnTo>
                    <a:pt x="1835403" y="1286510"/>
                  </a:lnTo>
                  <a:lnTo>
                    <a:pt x="1880364" y="1253016"/>
                  </a:lnTo>
                  <a:lnTo>
                    <a:pt x="1922118" y="1217853"/>
                  </a:lnTo>
                  <a:lnTo>
                    <a:pt x="1960598" y="1181133"/>
                  </a:lnTo>
                  <a:lnTo>
                    <a:pt x="1995735" y="1142972"/>
                  </a:lnTo>
                  <a:lnTo>
                    <a:pt x="2027463" y="1103485"/>
                  </a:lnTo>
                  <a:lnTo>
                    <a:pt x="2055713" y="1062786"/>
                  </a:lnTo>
                  <a:lnTo>
                    <a:pt x="2080416" y="1020991"/>
                  </a:lnTo>
                  <a:lnTo>
                    <a:pt x="2101506" y="978214"/>
                  </a:lnTo>
                  <a:lnTo>
                    <a:pt x="2118913" y="934570"/>
                  </a:lnTo>
                  <a:lnTo>
                    <a:pt x="2132571" y="890173"/>
                  </a:lnTo>
                  <a:lnTo>
                    <a:pt x="2142410" y="845139"/>
                  </a:lnTo>
                  <a:lnTo>
                    <a:pt x="2148364" y="799582"/>
                  </a:lnTo>
                  <a:lnTo>
                    <a:pt x="2150364" y="753617"/>
                  </a:lnTo>
                  <a:lnTo>
                    <a:pt x="2148873" y="713597"/>
                  </a:lnTo>
                  <a:lnTo>
                    <a:pt x="2144452" y="674119"/>
                  </a:lnTo>
                  <a:lnTo>
                    <a:pt x="2137174" y="635238"/>
                  </a:lnTo>
                  <a:lnTo>
                    <a:pt x="2127114" y="597005"/>
                  </a:lnTo>
                  <a:lnTo>
                    <a:pt x="2114346" y="559471"/>
                  </a:lnTo>
                  <a:lnTo>
                    <a:pt x="2098944" y="522690"/>
                  </a:lnTo>
                  <a:lnTo>
                    <a:pt x="2080983" y="486713"/>
                  </a:lnTo>
                  <a:lnTo>
                    <a:pt x="2060536" y="451592"/>
                  </a:lnTo>
                  <a:lnTo>
                    <a:pt x="2037679" y="417380"/>
                  </a:lnTo>
                  <a:lnTo>
                    <a:pt x="2012484" y="384128"/>
                  </a:lnTo>
                  <a:lnTo>
                    <a:pt x="1985028" y="351889"/>
                  </a:lnTo>
                  <a:lnTo>
                    <a:pt x="1955383" y="320715"/>
                  </a:lnTo>
                  <a:lnTo>
                    <a:pt x="1923624" y="290657"/>
                  </a:lnTo>
                  <a:lnTo>
                    <a:pt x="1889826" y="261768"/>
                  </a:lnTo>
                  <a:lnTo>
                    <a:pt x="1854062" y="234101"/>
                  </a:lnTo>
                  <a:lnTo>
                    <a:pt x="1816408" y="207707"/>
                  </a:lnTo>
                  <a:lnTo>
                    <a:pt x="1776937" y="182637"/>
                  </a:lnTo>
                  <a:lnTo>
                    <a:pt x="1735723" y="158946"/>
                  </a:lnTo>
                  <a:lnTo>
                    <a:pt x="1692841" y="136683"/>
                  </a:lnTo>
                  <a:lnTo>
                    <a:pt x="1648366" y="115903"/>
                  </a:lnTo>
                  <a:lnTo>
                    <a:pt x="1602371" y="96656"/>
                  </a:lnTo>
                  <a:lnTo>
                    <a:pt x="1554930" y="78994"/>
                  </a:lnTo>
                  <a:lnTo>
                    <a:pt x="1506118" y="62971"/>
                  </a:lnTo>
                  <a:lnTo>
                    <a:pt x="1456010" y="48638"/>
                  </a:lnTo>
                  <a:lnTo>
                    <a:pt x="1404679" y="36046"/>
                  </a:lnTo>
                  <a:lnTo>
                    <a:pt x="1352200" y="25249"/>
                  </a:lnTo>
                  <a:lnTo>
                    <a:pt x="1298647" y="16298"/>
                  </a:lnTo>
                  <a:lnTo>
                    <a:pt x="1244095" y="9246"/>
                  </a:lnTo>
                  <a:lnTo>
                    <a:pt x="1188616" y="4144"/>
                  </a:lnTo>
                  <a:lnTo>
                    <a:pt x="1132287" y="1044"/>
                  </a:lnTo>
                  <a:lnTo>
                    <a:pt x="1075182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7161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2" y="1507236"/>
                  </a:moveTo>
                  <a:lnTo>
                    <a:pt x="1018076" y="1506191"/>
                  </a:lnTo>
                  <a:lnTo>
                    <a:pt x="961747" y="1503091"/>
                  </a:lnTo>
                  <a:lnTo>
                    <a:pt x="906268" y="1497989"/>
                  </a:lnTo>
                  <a:lnTo>
                    <a:pt x="851716" y="1490937"/>
                  </a:lnTo>
                  <a:lnTo>
                    <a:pt x="798163" y="1481986"/>
                  </a:lnTo>
                  <a:lnTo>
                    <a:pt x="745684" y="1471189"/>
                  </a:lnTo>
                  <a:lnTo>
                    <a:pt x="694353" y="1458597"/>
                  </a:lnTo>
                  <a:lnTo>
                    <a:pt x="644245" y="1444264"/>
                  </a:lnTo>
                  <a:lnTo>
                    <a:pt x="595433" y="1428241"/>
                  </a:lnTo>
                  <a:lnTo>
                    <a:pt x="547992" y="1410579"/>
                  </a:lnTo>
                  <a:lnTo>
                    <a:pt x="501997" y="1391332"/>
                  </a:lnTo>
                  <a:lnTo>
                    <a:pt x="457522" y="1370552"/>
                  </a:lnTo>
                  <a:lnTo>
                    <a:pt x="414640" y="1348289"/>
                  </a:lnTo>
                  <a:lnTo>
                    <a:pt x="373426" y="1324598"/>
                  </a:lnTo>
                  <a:lnTo>
                    <a:pt x="333955" y="1299528"/>
                  </a:lnTo>
                  <a:lnTo>
                    <a:pt x="296301" y="1273134"/>
                  </a:lnTo>
                  <a:lnTo>
                    <a:pt x="260537" y="1245467"/>
                  </a:lnTo>
                  <a:lnTo>
                    <a:pt x="226739" y="1216578"/>
                  </a:lnTo>
                  <a:lnTo>
                    <a:pt x="194980" y="1186520"/>
                  </a:lnTo>
                  <a:lnTo>
                    <a:pt x="165335" y="1155346"/>
                  </a:lnTo>
                  <a:lnTo>
                    <a:pt x="137879" y="1123107"/>
                  </a:lnTo>
                  <a:lnTo>
                    <a:pt x="112684" y="1089855"/>
                  </a:lnTo>
                  <a:lnTo>
                    <a:pt x="89827" y="1055643"/>
                  </a:lnTo>
                  <a:lnTo>
                    <a:pt x="69380" y="1020522"/>
                  </a:lnTo>
                  <a:lnTo>
                    <a:pt x="51419" y="984545"/>
                  </a:lnTo>
                  <a:lnTo>
                    <a:pt x="36017" y="947764"/>
                  </a:lnTo>
                  <a:lnTo>
                    <a:pt x="23249" y="910230"/>
                  </a:lnTo>
                  <a:lnTo>
                    <a:pt x="13189" y="871997"/>
                  </a:lnTo>
                  <a:lnTo>
                    <a:pt x="5911" y="833116"/>
                  </a:lnTo>
                  <a:lnTo>
                    <a:pt x="1490" y="793638"/>
                  </a:lnTo>
                  <a:lnTo>
                    <a:pt x="0" y="753617"/>
                  </a:lnTo>
                  <a:lnTo>
                    <a:pt x="1490" y="713597"/>
                  </a:lnTo>
                  <a:lnTo>
                    <a:pt x="5911" y="674119"/>
                  </a:lnTo>
                  <a:lnTo>
                    <a:pt x="13189" y="635238"/>
                  </a:lnTo>
                  <a:lnTo>
                    <a:pt x="23249" y="597005"/>
                  </a:lnTo>
                  <a:lnTo>
                    <a:pt x="36017" y="559471"/>
                  </a:lnTo>
                  <a:lnTo>
                    <a:pt x="51419" y="522690"/>
                  </a:lnTo>
                  <a:lnTo>
                    <a:pt x="69380" y="486713"/>
                  </a:lnTo>
                  <a:lnTo>
                    <a:pt x="89827" y="451592"/>
                  </a:lnTo>
                  <a:lnTo>
                    <a:pt x="112684" y="417380"/>
                  </a:lnTo>
                  <a:lnTo>
                    <a:pt x="137879" y="384128"/>
                  </a:lnTo>
                  <a:lnTo>
                    <a:pt x="165335" y="351889"/>
                  </a:lnTo>
                  <a:lnTo>
                    <a:pt x="194980" y="320715"/>
                  </a:lnTo>
                  <a:lnTo>
                    <a:pt x="226739" y="290657"/>
                  </a:lnTo>
                  <a:lnTo>
                    <a:pt x="260537" y="261768"/>
                  </a:lnTo>
                  <a:lnTo>
                    <a:pt x="296301" y="234101"/>
                  </a:lnTo>
                  <a:lnTo>
                    <a:pt x="333955" y="207707"/>
                  </a:lnTo>
                  <a:lnTo>
                    <a:pt x="373426" y="182637"/>
                  </a:lnTo>
                  <a:lnTo>
                    <a:pt x="414640" y="158946"/>
                  </a:lnTo>
                  <a:lnTo>
                    <a:pt x="457522" y="136683"/>
                  </a:lnTo>
                  <a:lnTo>
                    <a:pt x="501997" y="115903"/>
                  </a:lnTo>
                  <a:lnTo>
                    <a:pt x="547992" y="96656"/>
                  </a:lnTo>
                  <a:lnTo>
                    <a:pt x="595433" y="78994"/>
                  </a:lnTo>
                  <a:lnTo>
                    <a:pt x="644245" y="62971"/>
                  </a:lnTo>
                  <a:lnTo>
                    <a:pt x="694353" y="48638"/>
                  </a:lnTo>
                  <a:lnTo>
                    <a:pt x="745684" y="36046"/>
                  </a:lnTo>
                  <a:lnTo>
                    <a:pt x="798163" y="25249"/>
                  </a:lnTo>
                  <a:lnTo>
                    <a:pt x="851716" y="16298"/>
                  </a:lnTo>
                  <a:lnTo>
                    <a:pt x="906268" y="9246"/>
                  </a:lnTo>
                  <a:lnTo>
                    <a:pt x="961747" y="4144"/>
                  </a:lnTo>
                  <a:lnTo>
                    <a:pt x="1018076" y="1044"/>
                  </a:lnTo>
                  <a:lnTo>
                    <a:pt x="1075182" y="0"/>
                  </a:lnTo>
                  <a:lnTo>
                    <a:pt x="1132287" y="1044"/>
                  </a:lnTo>
                  <a:lnTo>
                    <a:pt x="1188616" y="4144"/>
                  </a:lnTo>
                  <a:lnTo>
                    <a:pt x="1244095" y="9246"/>
                  </a:lnTo>
                  <a:lnTo>
                    <a:pt x="1298647" y="16298"/>
                  </a:lnTo>
                  <a:lnTo>
                    <a:pt x="1352200" y="25249"/>
                  </a:lnTo>
                  <a:lnTo>
                    <a:pt x="1404679" y="36046"/>
                  </a:lnTo>
                  <a:lnTo>
                    <a:pt x="1456010" y="48638"/>
                  </a:lnTo>
                  <a:lnTo>
                    <a:pt x="1506118" y="62971"/>
                  </a:lnTo>
                  <a:lnTo>
                    <a:pt x="1554930" y="78994"/>
                  </a:lnTo>
                  <a:lnTo>
                    <a:pt x="1602371" y="96656"/>
                  </a:lnTo>
                  <a:lnTo>
                    <a:pt x="1648366" y="115903"/>
                  </a:lnTo>
                  <a:lnTo>
                    <a:pt x="1692841" y="136683"/>
                  </a:lnTo>
                  <a:lnTo>
                    <a:pt x="1735723" y="158946"/>
                  </a:lnTo>
                  <a:lnTo>
                    <a:pt x="1776937" y="182637"/>
                  </a:lnTo>
                  <a:lnTo>
                    <a:pt x="1816408" y="207707"/>
                  </a:lnTo>
                  <a:lnTo>
                    <a:pt x="1854062" y="234101"/>
                  </a:lnTo>
                  <a:lnTo>
                    <a:pt x="1889826" y="261768"/>
                  </a:lnTo>
                  <a:lnTo>
                    <a:pt x="1923624" y="290657"/>
                  </a:lnTo>
                  <a:lnTo>
                    <a:pt x="1955383" y="320715"/>
                  </a:lnTo>
                  <a:lnTo>
                    <a:pt x="1985028" y="351889"/>
                  </a:lnTo>
                  <a:lnTo>
                    <a:pt x="2012484" y="384128"/>
                  </a:lnTo>
                  <a:lnTo>
                    <a:pt x="2037679" y="417380"/>
                  </a:lnTo>
                  <a:lnTo>
                    <a:pt x="2060536" y="451592"/>
                  </a:lnTo>
                  <a:lnTo>
                    <a:pt x="2080983" y="486713"/>
                  </a:lnTo>
                  <a:lnTo>
                    <a:pt x="2098944" y="522690"/>
                  </a:lnTo>
                  <a:lnTo>
                    <a:pt x="2114346" y="559471"/>
                  </a:lnTo>
                  <a:lnTo>
                    <a:pt x="2127114" y="597005"/>
                  </a:lnTo>
                  <a:lnTo>
                    <a:pt x="2137174" y="635238"/>
                  </a:lnTo>
                  <a:lnTo>
                    <a:pt x="2144452" y="674119"/>
                  </a:lnTo>
                  <a:lnTo>
                    <a:pt x="2148873" y="713597"/>
                  </a:lnTo>
                  <a:lnTo>
                    <a:pt x="2150364" y="753617"/>
                  </a:lnTo>
                  <a:lnTo>
                    <a:pt x="2148364" y="799582"/>
                  </a:lnTo>
                  <a:lnTo>
                    <a:pt x="2142410" y="845139"/>
                  </a:lnTo>
                  <a:lnTo>
                    <a:pt x="2132571" y="890173"/>
                  </a:lnTo>
                  <a:lnTo>
                    <a:pt x="2118913" y="934570"/>
                  </a:lnTo>
                  <a:lnTo>
                    <a:pt x="2101506" y="978214"/>
                  </a:lnTo>
                  <a:lnTo>
                    <a:pt x="2080416" y="1020991"/>
                  </a:lnTo>
                  <a:lnTo>
                    <a:pt x="2055713" y="1062786"/>
                  </a:lnTo>
                  <a:lnTo>
                    <a:pt x="2027463" y="1103485"/>
                  </a:lnTo>
                  <a:lnTo>
                    <a:pt x="1995735" y="1142972"/>
                  </a:lnTo>
                  <a:lnTo>
                    <a:pt x="1960598" y="1181133"/>
                  </a:lnTo>
                  <a:lnTo>
                    <a:pt x="1922118" y="1217853"/>
                  </a:lnTo>
                  <a:lnTo>
                    <a:pt x="1880364" y="1253016"/>
                  </a:lnTo>
                  <a:lnTo>
                    <a:pt x="1835403" y="1286510"/>
                  </a:lnTo>
                  <a:lnTo>
                    <a:pt x="2150364" y="1286510"/>
                  </a:lnTo>
                  <a:lnTo>
                    <a:pt x="2150364" y="1507236"/>
                  </a:lnTo>
                  <a:lnTo>
                    <a:pt x="1075182" y="150723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78811" y="2630881"/>
            <a:ext cx="11461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Microsoft Sans Serif"/>
                <a:cs typeface="Microsoft Sans Serif"/>
              </a:rPr>
              <a:t>Illumination</a:t>
            </a:r>
            <a:endParaRPr sz="2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2000" spc="-170" dirty="0">
                <a:latin typeface="Microsoft Sans Serif"/>
                <a:cs typeface="Microsoft Sans Serif"/>
              </a:rPr>
              <a:t>Source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6691" y="2200655"/>
            <a:ext cx="2170430" cy="1527175"/>
            <a:chOff x="5536691" y="2200655"/>
            <a:chExt cx="2170430" cy="1527175"/>
          </a:xfrm>
        </p:grpSpPr>
        <p:sp>
          <p:nvSpPr>
            <p:cNvPr id="7" name="object 7"/>
            <p:cNvSpPr/>
            <p:nvPr/>
          </p:nvSpPr>
          <p:spPr>
            <a:xfrm>
              <a:off x="5546597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1" y="0"/>
                  </a:moveTo>
                  <a:lnTo>
                    <a:pt x="1018076" y="1044"/>
                  </a:lnTo>
                  <a:lnTo>
                    <a:pt x="961747" y="4144"/>
                  </a:lnTo>
                  <a:lnTo>
                    <a:pt x="906268" y="9246"/>
                  </a:lnTo>
                  <a:lnTo>
                    <a:pt x="851716" y="16298"/>
                  </a:lnTo>
                  <a:lnTo>
                    <a:pt x="798163" y="25249"/>
                  </a:lnTo>
                  <a:lnTo>
                    <a:pt x="745684" y="36046"/>
                  </a:lnTo>
                  <a:lnTo>
                    <a:pt x="694353" y="48638"/>
                  </a:lnTo>
                  <a:lnTo>
                    <a:pt x="644245" y="62971"/>
                  </a:lnTo>
                  <a:lnTo>
                    <a:pt x="595433" y="78994"/>
                  </a:lnTo>
                  <a:lnTo>
                    <a:pt x="547992" y="96656"/>
                  </a:lnTo>
                  <a:lnTo>
                    <a:pt x="501997" y="115903"/>
                  </a:lnTo>
                  <a:lnTo>
                    <a:pt x="457522" y="136683"/>
                  </a:lnTo>
                  <a:lnTo>
                    <a:pt x="414640" y="158946"/>
                  </a:lnTo>
                  <a:lnTo>
                    <a:pt x="373426" y="182637"/>
                  </a:lnTo>
                  <a:lnTo>
                    <a:pt x="333955" y="207707"/>
                  </a:lnTo>
                  <a:lnTo>
                    <a:pt x="296301" y="234101"/>
                  </a:lnTo>
                  <a:lnTo>
                    <a:pt x="260537" y="261768"/>
                  </a:lnTo>
                  <a:lnTo>
                    <a:pt x="226739" y="290657"/>
                  </a:lnTo>
                  <a:lnTo>
                    <a:pt x="194980" y="320715"/>
                  </a:lnTo>
                  <a:lnTo>
                    <a:pt x="165335" y="351889"/>
                  </a:lnTo>
                  <a:lnTo>
                    <a:pt x="137879" y="384128"/>
                  </a:lnTo>
                  <a:lnTo>
                    <a:pt x="112684" y="417380"/>
                  </a:lnTo>
                  <a:lnTo>
                    <a:pt x="89827" y="451592"/>
                  </a:lnTo>
                  <a:lnTo>
                    <a:pt x="69380" y="486713"/>
                  </a:lnTo>
                  <a:lnTo>
                    <a:pt x="51419" y="522690"/>
                  </a:lnTo>
                  <a:lnTo>
                    <a:pt x="36017" y="559471"/>
                  </a:lnTo>
                  <a:lnTo>
                    <a:pt x="23249" y="597005"/>
                  </a:lnTo>
                  <a:lnTo>
                    <a:pt x="13189" y="635238"/>
                  </a:lnTo>
                  <a:lnTo>
                    <a:pt x="5911" y="674119"/>
                  </a:lnTo>
                  <a:lnTo>
                    <a:pt x="1490" y="713597"/>
                  </a:lnTo>
                  <a:lnTo>
                    <a:pt x="0" y="753617"/>
                  </a:lnTo>
                  <a:lnTo>
                    <a:pt x="1999" y="799582"/>
                  </a:lnTo>
                  <a:lnTo>
                    <a:pt x="7953" y="845139"/>
                  </a:lnTo>
                  <a:lnTo>
                    <a:pt x="17792" y="890173"/>
                  </a:lnTo>
                  <a:lnTo>
                    <a:pt x="31450" y="934570"/>
                  </a:lnTo>
                  <a:lnTo>
                    <a:pt x="48857" y="978214"/>
                  </a:lnTo>
                  <a:lnTo>
                    <a:pt x="69947" y="1020991"/>
                  </a:lnTo>
                  <a:lnTo>
                    <a:pt x="94650" y="1062786"/>
                  </a:lnTo>
                  <a:lnTo>
                    <a:pt x="122900" y="1103485"/>
                  </a:lnTo>
                  <a:lnTo>
                    <a:pt x="154628" y="1142972"/>
                  </a:lnTo>
                  <a:lnTo>
                    <a:pt x="189765" y="1181133"/>
                  </a:lnTo>
                  <a:lnTo>
                    <a:pt x="228245" y="1217853"/>
                  </a:lnTo>
                  <a:lnTo>
                    <a:pt x="269999" y="1253016"/>
                  </a:lnTo>
                  <a:lnTo>
                    <a:pt x="314960" y="1286510"/>
                  </a:lnTo>
                  <a:lnTo>
                    <a:pt x="0" y="1286510"/>
                  </a:lnTo>
                  <a:lnTo>
                    <a:pt x="0" y="1507236"/>
                  </a:lnTo>
                  <a:lnTo>
                    <a:pt x="1075181" y="1507236"/>
                  </a:lnTo>
                  <a:lnTo>
                    <a:pt x="1132287" y="1506191"/>
                  </a:lnTo>
                  <a:lnTo>
                    <a:pt x="1188616" y="1503091"/>
                  </a:lnTo>
                  <a:lnTo>
                    <a:pt x="1244095" y="1497989"/>
                  </a:lnTo>
                  <a:lnTo>
                    <a:pt x="1298647" y="1490937"/>
                  </a:lnTo>
                  <a:lnTo>
                    <a:pt x="1352200" y="1481986"/>
                  </a:lnTo>
                  <a:lnTo>
                    <a:pt x="1404679" y="1471189"/>
                  </a:lnTo>
                  <a:lnTo>
                    <a:pt x="1456010" y="1458597"/>
                  </a:lnTo>
                  <a:lnTo>
                    <a:pt x="1506118" y="1444264"/>
                  </a:lnTo>
                  <a:lnTo>
                    <a:pt x="1554930" y="1428241"/>
                  </a:lnTo>
                  <a:lnTo>
                    <a:pt x="1602371" y="1410579"/>
                  </a:lnTo>
                  <a:lnTo>
                    <a:pt x="1648366" y="1391332"/>
                  </a:lnTo>
                  <a:lnTo>
                    <a:pt x="1692841" y="1370552"/>
                  </a:lnTo>
                  <a:lnTo>
                    <a:pt x="1735723" y="1348289"/>
                  </a:lnTo>
                  <a:lnTo>
                    <a:pt x="1776937" y="1324598"/>
                  </a:lnTo>
                  <a:lnTo>
                    <a:pt x="1816408" y="1299528"/>
                  </a:lnTo>
                  <a:lnTo>
                    <a:pt x="1854062" y="1273134"/>
                  </a:lnTo>
                  <a:lnTo>
                    <a:pt x="1889826" y="1245467"/>
                  </a:lnTo>
                  <a:lnTo>
                    <a:pt x="1923624" y="1216578"/>
                  </a:lnTo>
                  <a:lnTo>
                    <a:pt x="1955383" y="1186520"/>
                  </a:lnTo>
                  <a:lnTo>
                    <a:pt x="1985028" y="1155346"/>
                  </a:lnTo>
                  <a:lnTo>
                    <a:pt x="2012484" y="1123107"/>
                  </a:lnTo>
                  <a:lnTo>
                    <a:pt x="2037679" y="1089855"/>
                  </a:lnTo>
                  <a:lnTo>
                    <a:pt x="2060536" y="1055643"/>
                  </a:lnTo>
                  <a:lnTo>
                    <a:pt x="2080983" y="1020522"/>
                  </a:lnTo>
                  <a:lnTo>
                    <a:pt x="2098944" y="984545"/>
                  </a:lnTo>
                  <a:lnTo>
                    <a:pt x="2114346" y="947764"/>
                  </a:lnTo>
                  <a:lnTo>
                    <a:pt x="2127114" y="910230"/>
                  </a:lnTo>
                  <a:lnTo>
                    <a:pt x="2137174" y="871997"/>
                  </a:lnTo>
                  <a:lnTo>
                    <a:pt x="2144452" y="833116"/>
                  </a:lnTo>
                  <a:lnTo>
                    <a:pt x="2148873" y="793638"/>
                  </a:lnTo>
                  <a:lnTo>
                    <a:pt x="2150363" y="753617"/>
                  </a:lnTo>
                  <a:lnTo>
                    <a:pt x="2148873" y="713597"/>
                  </a:lnTo>
                  <a:lnTo>
                    <a:pt x="2144452" y="674119"/>
                  </a:lnTo>
                  <a:lnTo>
                    <a:pt x="2137174" y="635238"/>
                  </a:lnTo>
                  <a:lnTo>
                    <a:pt x="2127114" y="597005"/>
                  </a:lnTo>
                  <a:lnTo>
                    <a:pt x="2114346" y="559471"/>
                  </a:lnTo>
                  <a:lnTo>
                    <a:pt x="2098944" y="522690"/>
                  </a:lnTo>
                  <a:lnTo>
                    <a:pt x="2080983" y="486713"/>
                  </a:lnTo>
                  <a:lnTo>
                    <a:pt x="2060536" y="451592"/>
                  </a:lnTo>
                  <a:lnTo>
                    <a:pt x="2037679" y="417380"/>
                  </a:lnTo>
                  <a:lnTo>
                    <a:pt x="2012484" y="384128"/>
                  </a:lnTo>
                  <a:lnTo>
                    <a:pt x="1985028" y="351889"/>
                  </a:lnTo>
                  <a:lnTo>
                    <a:pt x="1955383" y="320715"/>
                  </a:lnTo>
                  <a:lnTo>
                    <a:pt x="1923624" y="290657"/>
                  </a:lnTo>
                  <a:lnTo>
                    <a:pt x="1889826" y="261768"/>
                  </a:lnTo>
                  <a:lnTo>
                    <a:pt x="1854062" y="234101"/>
                  </a:lnTo>
                  <a:lnTo>
                    <a:pt x="1816408" y="207707"/>
                  </a:lnTo>
                  <a:lnTo>
                    <a:pt x="1776937" y="182637"/>
                  </a:lnTo>
                  <a:lnTo>
                    <a:pt x="1735723" y="158946"/>
                  </a:lnTo>
                  <a:lnTo>
                    <a:pt x="1692841" y="136683"/>
                  </a:lnTo>
                  <a:lnTo>
                    <a:pt x="1648366" y="115903"/>
                  </a:lnTo>
                  <a:lnTo>
                    <a:pt x="1602371" y="96656"/>
                  </a:lnTo>
                  <a:lnTo>
                    <a:pt x="1554930" y="78994"/>
                  </a:lnTo>
                  <a:lnTo>
                    <a:pt x="1506118" y="62971"/>
                  </a:lnTo>
                  <a:lnTo>
                    <a:pt x="1456010" y="48638"/>
                  </a:lnTo>
                  <a:lnTo>
                    <a:pt x="1404679" y="36046"/>
                  </a:lnTo>
                  <a:lnTo>
                    <a:pt x="1352200" y="25249"/>
                  </a:lnTo>
                  <a:lnTo>
                    <a:pt x="1298647" y="16298"/>
                  </a:lnTo>
                  <a:lnTo>
                    <a:pt x="1244095" y="9246"/>
                  </a:lnTo>
                  <a:lnTo>
                    <a:pt x="1188616" y="4144"/>
                  </a:lnTo>
                  <a:lnTo>
                    <a:pt x="1132287" y="1044"/>
                  </a:lnTo>
                  <a:lnTo>
                    <a:pt x="1075181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6597" y="2210561"/>
              <a:ext cx="2150745" cy="1507490"/>
            </a:xfrm>
            <a:custGeom>
              <a:avLst/>
              <a:gdLst/>
              <a:ahLst/>
              <a:cxnLst/>
              <a:rect l="l" t="t" r="r" b="b"/>
              <a:pathLst>
                <a:path w="2150745" h="1507489">
                  <a:moveTo>
                    <a:pt x="1075181" y="1507236"/>
                  </a:moveTo>
                  <a:lnTo>
                    <a:pt x="1132287" y="1506191"/>
                  </a:lnTo>
                  <a:lnTo>
                    <a:pt x="1188616" y="1503091"/>
                  </a:lnTo>
                  <a:lnTo>
                    <a:pt x="1244095" y="1497989"/>
                  </a:lnTo>
                  <a:lnTo>
                    <a:pt x="1298647" y="1490937"/>
                  </a:lnTo>
                  <a:lnTo>
                    <a:pt x="1352200" y="1481986"/>
                  </a:lnTo>
                  <a:lnTo>
                    <a:pt x="1404679" y="1471189"/>
                  </a:lnTo>
                  <a:lnTo>
                    <a:pt x="1456010" y="1458597"/>
                  </a:lnTo>
                  <a:lnTo>
                    <a:pt x="1506118" y="1444264"/>
                  </a:lnTo>
                  <a:lnTo>
                    <a:pt x="1554930" y="1428241"/>
                  </a:lnTo>
                  <a:lnTo>
                    <a:pt x="1602371" y="1410579"/>
                  </a:lnTo>
                  <a:lnTo>
                    <a:pt x="1648366" y="1391332"/>
                  </a:lnTo>
                  <a:lnTo>
                    <a:pt x="1692841" y="1370552"/>
                  </a:lnTo>
                  <a:lnTo>
                    <a:pt x="1735723" y="1348289"/>
                  </a:lnTo>
                  <a:lnTo>
                    <a:pt x="1776937" y="1324598"/>
                  </a:lnTo>
                  <a:lnTo>
                    <a:pt x="1816408" y="1299528"/>
                  </a:lnTo>
                  <a:lnTo>
                    <a:pt x="1854062" y="1273134"/>
                  </a:lnTo>
                  <a:lnTo>
                    <a:pt x="1889826" y="1245467"/>
                  </a:lnTo>
                  <a:lnTo>
                    <a:pt x="1923624" y="1216578"/>
                  </a:lnTo>
                  <a:lnTo>
                    <a:pt x="1955383" y="1186520"/>
                  </a:lnTo>
                  <a:lnTo>
                    <a:pt x="1985028" y="1155346"/>
                  </a:lnTo>
                  <a:lnTo>
                    <a:pt x="2012484" y="1123107"/>
                  </a:lnTo>
                  <a:lnTo>
                    <a:pt x="2037679" y="1089855"/>
                  </a:lnTo>
                  <a:lnTo>
                    <a:pt x="2060536" y="1055643"/>
                  </a:lnTo>
                  <a:lnTo>
                    <a:pt x="2080983" y="1020522"/>
                  </a:lnTo>
                  <a:lnTo>
                    <a:pt x="2098944" y="984545"/>
                  </a:lnTo>
                  <a:lnTo>
                    <a:pt x="2114346" y="947764"/>
                  </a:lnTo>
                  <a:lnTo>
                    <a:pt x="2127114" y="910230"/>
                  </a:lnTo>
                  <a:lnTo>
                    <a:pt x="2137174" y="871997"/>
                  </a:lnTo>
                  <a:lnTo>
                    <a:pt x="2144452" y="833116"/>
                  </a:lnTo>
                  <a:lnTo>
                    <a:pt x="2148873" y="793638"/>
                  </a:lnTo>
                  <a:lnTo>
                    <a:pt x="2150363" y="753617"/>
                  </a:lnTo>
                  <a:lnTo>
                    <a:pt x="2148873" y="713597"/>
                  </a:lnTo>
                  <a:lnTo>
                    <a:pt x="2144452" y="674119"/>
                  </a:lnTo>
                  <a:lnTo>
                    <a:pt x="2137174" y="635238"/>
                  </a:lnTo>
                  <a:lnTo>
                    <a:pt x="2127114" y="597005"/>
                  </a:lnTo>
                  <a:lnTo>
                    <a:pt x="2114346" y="559471"/>
                  </a:lnTo>
                  <a:lnTo>
                    <a:pt x="2098944" y="522690"/>
                  </a:lnTo>
                  <a:lnTo>
                    <a:pt x="2080983" y="486713"/>
                  </a:lnTo>
                  <a:lnTo>
                    <a:pt x="2060536" y="451592"/>
                  </a:lnTo>
                  <a:lnTo>
                    <a:pt x="2037679" y="417380"/>
                  </a:lnTo>
                  <a:lnTo>
                    <a:pt x="2012484" y="384128"/>
                  </a:lnTo>
                  <a:lnTo>
                    <a:pt x="1985028" y="351889"/>
                  </a:lnTo>
                  <a:lnTo>
                    <a:pt x="1955383" y="320715"/>
                  </a:lnTo>
                  <a:lnTo>
                    <a:pt x="1923624" y="290657"/>
                  </a:lnTo>
                  <a:lnTo>
                    <a:pt x="1889826" y="261768"/>
                  </a:lnTo>
                  <a:lnTo>
                    <a:pt x="1854062" y="234101"/>
                  </a:lnTo>
                  <a:lnTo>
                    <a:pt x="1816408" y="207707"/>
                  </a:lnTo>
                  <a:lnTo>
                    <a:pt x="1776937" y="182637"/>
                  </a:lnTo>
                  <a:lnTo>
                    <a:pt x="1735723" y="158946"/>
                  </a:lnTo>
                  <a:lnTo>
                    <a:pt x="1692841" y="136683"/>
                  </a:lnTo>
                  <a:lnTo>
                    <a:pt x="1648366" y="115903"/>
                  </a:lnTo>
                  <a:lnTo>
                    <a:pt x="1602371" y="96656"/>
                  </a:lnTo>
                  <a:lnTo>
                    <a:pt x="1554930" y="78994"/>
                  </a:lnTo>
                  <a:lnTo>
                    <a:pt x="1506118" y="62971"/>
                  </a:lnTo>
                  <a:lnTo>
                    <a:pt x="1456010" y="48638"/>
                  </a:lnTo>
                  <a:lnTo>
                    <a:pt x="1404679" y="36046"/>
                  </a:lnTo>
                  <a:lnTo>
                    <a:pt x="1352200" y="25249"/>
                  </a:lnTo>
                  <a:lnTo>
                    <a:pt x="1298647" y="16298"/>
                  </a:lnTo>
                  <a:lnTo>
                    <a:pt x="1244095" y="9246"/>
                  </a:lnTo>
                  <a:lnTo>
                    <a:pt x="1188616" y="4144"/>
                  </a:lnTo>
                  <a:lnTo>
                    <a:pt x="1132287" y="1044"/>
                  </a:lnTo>
                  <a:lnTo>
                    <a:pt x="1075181" y="0"/>
                  </a:lnTo>
                  <a:lnTo>
                    <a:pt x="1018076" y="1044"/>
                  </a:lnTo>
                  <a:lnTo>
                    <a:pt x="961747" y="4144"/>
                  </a:lnTo>
                  <a:lnTo>
                    <a:pt x="906268" y="9246"/>
                  </a:lnTo>
                  <a:lnTo>
                    <a:pt x="851716" y="16298"/>
                  </a:lnTo>
                  <a:lnTo>
                    <a:pt x="798163" y="25249"/>
                  </a:lnTo>
                  <a:lnTo>
                    <a:pt x="745684" y="36046"/>
                  </a:lnTo>
                  <a:lnTo>
                    <a:pt x="694353" y="48638"/>
                  </a:lnTo>
                  <a:lnTo>
                    <a:pt x="644245" y="62971"/>
                  </a:lnTo>
                  <a:lnTo>
                    <a:pt x="595433" y="78994"/>
                  </a:lnTo>
                  <a:lnTo>
                    <a:pt x="547992" y="96656"/>
                  </a:lnTo>
                  <a:lnTo>
                    <a:pt x="501997" y="115903"/>
                  </a:lnTo>
                  <a:lnTo>
                    <a:pt x="457522" y="136683"/>
                  </a:lnTo>
                  <a:lnTo>
                    <a:pt x="414640" y="158946"/>
                  </a:lnTo>
                  <a:lnTo>
                    <a:pt x="373426" y="182637"/>
                  </a:lnTo>
                  <a:lnTo>
                    <a:pt x="333955" y="207707"/>
                  </a:lnTo>
                  <a:lnTo>
                    <a:pt x="296301" y="234101"/>
                  </a:lnTo>
                  <a:lnTo>
                    <a:pt x="260537" y="261768"/>
                  </a:lnTo>
                  <a:lnTo>
                    <a:pt x="226739" y="290657"/>
                  </a:lnTo>
                  <a:lnTo>
                    <a:pt x="194980" y="320715"/>
                  </a:lnTo>
                  <a:lnTo>
                    <a:pt x="165335" y="351889"/>
                  </a:lnTo>
                  <a:lnTo>
                    <a:pt x="137879" y="384128"/>
                  </a:lnTo>
                  <a:lnTo>
                    <a:pt x="112684" y="417380"/>
                  </a:lnTo>
                  <a:lnTo>
                    <a:pt x="89827" y="451592"/>
                  </a:lnTo>
                  <a:lnTo>
                    <a:pt x="69380" y="486713"/>
                  </a:lnTo>
                  <a:lnTo>
                    <a:pt x="51419" y="522690"/>
                  </a:lnTo>
                  <a:lnTo>
                    <a:pt x="36017" y="559471"/>
                  </a:lnTo>
                  <a:lnTo>
                    <a:pt x="23249" y="597005"/>
                  </a:lnTo>
                  <a:lnTo>
                    <a:pt x="13189" y="635238"/>
                  </a:lnTo>
                  <a:lnTo>
                    <a:pt x="5911" y="674119"/>
                  </a:lnTo>
                  <a:lnTo>
                    <a:pt x="1490" y="713597"/>
                  </a:lnTo>
                  <a:lnTo>
                    <a:pt x="0" y="753617"/>
                  </a:lnTo>
                  <a:lnTo>
                    <a:pt x="1999" y="799582"/>
                  </a:lnTo>
                  <a:lnTo>
                    <a:pt x="7953" y="845139"/>
                  </a:lnTo>
                  <a:lnTo>
                    <a:pt x="17792" y="890173"/>
                  </a:lnTo>
                  <a:lnTo>
                    <a:pt x="31450" y="934570"/>
                  </a:lnTo>
                  <a:lnTo>
                    <a:pt x="48857" y="978214"/>
                  </a:lnTo>
                  <a:lnTo>
                    <a:pt x="69947" y="1020991"/>
                  </a:lnTo>
                  <a:lnTo>
                    <a:pt x="94650" y="1062786"/>
                  </a:lnTo>
                  <a:lnTo>
                    <a:pt x="122900" y="1103485"/>
                  </a:lnTo>
                  <a:lnTo>
                    <a:pt x="154628" y="1142972"/>
                  </a:lnTo>
                  <a:lnTo>
                    <a:pt x="189765" y="1181133"/>
                  </a:lnTo>
                  <a:lnTo>
                    <a:pt x="228245" y="1217853"/>
                  </a:lnTo>
                  <a:lnTo>
                    <a:pt x="269999" y="1253016"/>
                  </a:lnTo>
                  <a:lnTo>
                    <a:pt x="314960" y="1286510"/>
                  </a:lnTo>
                  <a:lnTo>
                    <a:pt x="0" y="1286510"/>
                  </a:lnTo>
                  <a:lnTo>
                    <a:pt x="0" y="1507236"/>
                  </a:lnTo>
                  <a:lnTo>
                    <a:pt x="1075181" y="150723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3609" y="2173986"/>
            <a:ext cx="11963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500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f</a:t>
            </a:r>
            <a:r>
              <a:rPr sz="2000" spc="-45" dirty="0">
                <a:latin typeface="Microsoft Sans Serif"/>
                <a:cs typeface="Microsoft Sans Serif"/>
              </a:rPr>
              <a:t>l</a:t>
            </a:r>
            <a:r>
              <a:rPr sz="2000" spc="-9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c</a:t>
            </a:r>
            <a:r>
              <a:rPr sz="2000" spc="-100" dirty="0">
                <a:latin typeface="Microsoft Sans Serif"/>
                <a:cs typeface="Microsoft Sans Serif"/>
              </a:rPr>
              <a:t>t</a:t>
            </a:r>
            <a:r>
              <a:rPr sz="2000" spc="-114" dirty="0">
                <a:latin typeface="Microsoft Sans Serif"/>
                <a:cs typeface="Microsoft Sans Serif"/>
              </a:rPr>
              <a:t>io</a:t>
            </a:r>
            <a:r>
              <a:rPr sz="2000" spc="-150" dirty="0">
                <a:latin typeface="Microsoft Sans Serif"/>
                <a:cs typeface="Microsoft Sans Serif"/>
              </a:rPr>
              <a:t>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430" dirty="0">
                <a:latin typeface="Microsoft Sans Serif"/>
                <a:cs typeface="Microsoft Sans Serif"/>
              </a:rPr>
              <a:t>/  </a:t>
            </a:r>
            <a:r>
              <a:rPr sz="2000" spc="-100" dirty="0">
                <a:latin typeface="Microsoft Sans Serif"/>
                <a:cs typeface="Microsoft Sans Serif"/>
              </a:rPr>
              <a:t>Absorption 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energy 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30" dirty="0">
                <a:latin typeface="Microsoft Sans Serif"/>
                <a:cs typeface="Microsoft Sans Serif"/>
              </a:rPr>
              <a:t>r</a:t>
            </a:r>
            <a:r>
              <a:rPr sz="2000" spc="-220" dirty="0">
                <a:latin typeface="Microsoft Sans Serif"/>
                <a:cs typeface="Microsoft Sans Serif"/>
              </a:rPr>
              <a:t>om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10" dirty="0">
                <a:latin typeface="Microsoft Sans Serif"/>
                <a:cs typeface="Microsoft Sans Serif"/>
              </a:rPr>
              <a:t>s</a:t>
            </a:r>
            <a:r>
              <a:rPr sz="2000" spc="-229" dirty="0">
                <a:latin typeface="Microsoft Sans Serif"/>
                <a:cs typeface="Microsoft Sans Serif"/>
              </a:rPr>
              <a:t>o</a:t>
            </a:r>
            <a:r>
              <a:rPr sz="2000" spc="-125" dirty="0">
                <a:latin typeface="Microsoft Sans Serif"/>
                <a:cs typeface="Microsoft Sans Serif"/>
              </a:rPr>
              <a:t>urce  </a:t>
            </a:r>
            <a:r>
              <a:rPr sz="2000" spc="-55" dirty="0">
                <a:latin typeface="Microsoft Sans Serif"/>
                <a:cs typeface="Microsoft Sans Serif"/>
              </a:rPr>
              <a:t>by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object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1804" y="2525902"/>
            <a:ext cx="810895" cy="876935"/>
            <a:chOff x="4281804" y="2525902"/>
            <a:chExt cx="810895" cy="876935"/>
          </a:xfrm>
        </p:grpSpPr>
        <p:sp>
          <p:nvSpPr>
            <p:cNvPr id="11" name="object 11"/>
            <p:cNvSpPr/>
            <p:nvPr/>
          </p:nvSpPr>
          <p:spPr>
            <a:xfrm>
              <a:off x="4291711" y="2536189"/>
              <a:ext cx="791210" cy="855980"/>
            </a:xfrm>
            <a:custGeom>
              <a:avLst/>
              <a:gdLst/>
              <a:ahLst/>
              <a:cxnLst/>
              <a:rect l="l" t="t" r="r" b="b"/>
              <a:pathLst>
                <a:path w="791210" h="855979">
                  <a:moveTo>
                    <a:pt x="790702" y="300990"/>
                  </a:moveTo>
                  <a:lnTo>
                    <a:pt x="521843" y="300990"/>
                  </a:lnTo>
                  <a:lnTo>
                    <a:pt x="521843" y="0"/>
                  </a:lnTo>
                  <a:lnTo>
                    <a:pt x="268859" y="0"/>
                  </a:lnTo>
                  <a:lnTo>
                    <a:pt x="268859" y="300990"/>
                  </a:lnTo>
                  <a:lnTo>
                    <a:pt x="0" y="300990"/>
                  </a:lnTo>
                  <a:lnTo>
                    <a:pt x="0" y="554990"/>
                  </a:lnTo>
                  <a:lnTo>
                    <a:pt x="268859" y="554990"/>
                  </a:lnTo>
                  <a:lnTo>
                    <a:pt x="268859" y="855980"/>
                  </a:lnTo>
                  <a:lnTo>
                    <a:pt x="521843" y="855980"/>
                  </a:lnTo>
                  <a:lnTo>
                    <a:pt x="521843" y="554990"/>
                  </a:lnTo>
                  <a:lnTo>
                    <a:pt x="790702" y="554990"/>
                  </a:lnTo>
                  <a:lnTo>
                    <a:pt x="790702" y="30099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1710" y="2535808"/>
              <a:ext cx="791210" cy="857250"/>
            </a:xfrm>
            <a:custGeom>
              <a:avLst/>
              <a:gdLst/>
              <a:ahLst/>
              <a:cxnLst/>
              <a:rect l="l" t="t" r="r" b="b"/>
              <a:pathLst>
                <a:path w="791210" h="857250">
                  <a:moveTo>
                    <a:pt x="0" y="301878"/>
                  </a:moveTo>
                  <a:lnTo>
                    <a:pt x="268859" y="301878"/>
                  </a:lnTo>
                  <a:lnTo>
                    <a:pt x="268859" y="0"/>
                  </a:lnTo>
                  <a:lnTo>
                    <a:pt x="521842" y="0"/>
                  </a:lnTo>
                  <a:lnTo>
                    <a:pt x="521842" y="301878"/>
                  </a:lnTo>
                  <a:lnTo>
                    <a:pt x="790701" y="301878"/>
                  </a:lnTo>
                  <a:lnTo>
                    <a:pt x="790701" y="554863"/>
                  </a:lnTo>
                  <a:lnTo>
                    <a:pt x="521842" y="554863"/>
                  </a:lnTo>
                  <a:lnTo>
                    <a:pt x="521842" y="856741"/>
                  </a:lnTo>
                  <a:lnTo>
                    <a:pt x="268859" y="856741"/>
                  </a:lnTo>
                  <a:lnTo>
                    <a:pt x="268859" y="554863"/>
                  </a:lnTo>
                  <a:lnTo>
                    <a:pt x="0" y="554863"/>
                  </a:lnTo>
                  <a:lnTo>
                    <a:pt x="0" y="301878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98420" y="3878579"/>
            <a:ext cx="4535805" cy="1732914"/>
            <a:chOff x="2598420" y="3878579"/>
            <a:chExt cx="4535805" cy="1732914"/>
          </a:xfrm>
        </p:grpSpPr>
        <p:sp>
          <p:nvSpPr>
            <p:cNvPr id="14" name="object 14"/>
            <p:cNvSpPr/>
            <p:nvPr/>
          </p:nvSpPr>
          <p:spPr>
            <a:xfrm>
              <a:off x="2608326" y="3888739"/>
              <a:ext cx="4516120" cy="1713230"/>
            </a:xfrm>
            <a:custGeom>
              <a:avLst/>
              <a:gdLst/>
              <a:ahLst/>
              <a:cxnLst/>
              <a:rect l="l" t="t" r="r" b="b"/>
              <a:pathLst>
                <a:path w="4516120" h="1713229">
                  <a:moveTo>
                    <a:pt x="4515612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0" y="1498600"/>
                  </a:lnTo>
                  <a:lnTo>
                    <a:pt x="0" y="1713230"/>
                  </a:lnTo>
                  <a:lnTo>
                    <a:pt x="4515612" y="1713230"/>
                  </a:lnTo>
                  <a:lnTo>
                    <a:pt x="4515612" y="1498600"/>
                  </a:lnTo>
                  <a:lnTo>
                    <a:pt x="4515612" y="213868"/>
                  </a:lnTo>
                  <a:lnTo>
                    <a:pt x="4301490" y="213868"/>
                  </a:lnTo>
                  <a:lnTo>
                    <a:pt x="4301490" y="1498600"/>
                  </a:lnTo>
                  <a:lnTo>
                    <a:pt x="214122" y="1498600"/>
                  </a:lnTo>
                  <a:lnTo>
                    <a:pt x="214122" y="213360"/>
                  </a:lnTo>
                  <a:lnTo>
                    <a:pt x="4515612" y="213360"/>
                  </a:lnTo>
                  <a:lnTo>
                    <a:pt x="4515612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8326" y="3888485"/>
              <a:ext cx="4516120" cy="1713230"/>
            </a:xfrm>
            <a:custGeom>
              <a:avLst/>
              <a:gdLst/>
              <a:ahLst/>
              <a:cxnLst/>
              <a:rect l="l" t="t" r="r" b="b"/>
              <a:pathLst>
                <a:path w="4516120" h="1713229">
                  <a:moveTo>
                    <a:pt x="0" y="0"/>
                  </a:moveTo>
                  <a:lnTo>
                    <a:pt x="4515612" y="0"/>
                  </a:lnTo>
                  <a:lnTo>
                    <a:pt x="4515612" y="1712976"/>
                  </a:lnTo>
                  <a:lnTo>
                    <a:pt x="0" y="1712976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22448" y="4102608"/>
            <a:ext cx="4087495" cy="12852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426210" marR="746125" indent="-678180">
              <a:lnSpc>
                <a:spcPct val="100000"/>
              </a:lnSpc>
              <a:spcBef>
                <a:spcPts val="30"/>
              </a:spcBef>
            </a:pPr>
            <a:r>
              <a:rPr sz="4000" spc="-254" dirty="0">
                <a:latin typeface="Microsoft Sans Serif"/>
                <a:cs typeface="Microsoft Sans Serif"/>
              </a:rPr>
              <a:t>Image</a:t>
            </a:r>
            <a:r>
              <a:rPr sz="4000" dirty="0">
                <a:latin typeface="Microsoft Sans Serif"/>
                <a:cs typeface="Microsoft Sans Serif"/>
              </a:rPr>
              <a:t> </a:t>
            </a:r>
            <a:r>
              <a:rPr sz="4000" spc="-5" dirty="0">
                <a:latin typeface="Microsoft Sans Serif"/>
                <a:cs typeface="Microsoft Sans Serif"/>
              </a:rPr>
              <a:t>of</a:t>
            </a:r>
            <a:r>
              <a:rPr sz="4000" spc="114" dirty="0">
                <a:latin typeface="Microsoft Sans Serif"/>
                <a:cs typeface="Microsoft Sans Serif"/>
              </a:rPr>
              <a:t> </a:t>
            </a:r>
            <a:r>
              <a:rPr sz="4000" spc="-245" dirty="0">
                <a:latin typeface="Microsoft Sans Serif"/>
                <a:cs typeface="Microsoft Sans Serif"/>
              </a:rPr>
              <a:t>the </a:t>
            </a:r>
            <a:r>
              <a:rPr sz="4000" spc="-1050" dirty="0">
                <a:latin typeface="Microsoft Sans Serif"/>
                <a:cs typeface="Microsoft Sans Serif"/>
              </a:rPr>
              <a:t> </a:t>
            </a:r>
            <a:r>
              <a:rPr sz="4000" spc="-170" dirty="0">
                <a:latin typeface="Microsoft Sans Serif"/>
                <a:cs typeface="Microsoft Sans Serif"/>
              </a:rPr>
              <a:t>object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67255" y="1362455"/>
            <a:ext cx="6344920" cy="629920"/>
            <a:chOff x="1667255" y="1362455"/>
            <a:chExt cx="6344920" cy="629920"/>
          </a:xfrm>
        </p:grpSpPr>
        <p:sp>
          <p:nvSpPr>
            <p:cNvPr id="18" name="object 18"/>
            <p:cNvSpPr/>
            <p:nvPr/>
          </p:nvSpPr>
          <p:spPr>
            <a:xfrm>
              <a:off x="1677161" y="1372361"/>
              <a:ext cx="6324600" cy="609600"/>
            </a:xfrm>
            <a:custGeom>
              <a:avLst/>
              <a:gdLst/>
              <a:ahLst/>
              <a:cxnLst/>
              <a:rect l="l" t="t" r="r" b="b"/>
              <a:pathLst>
                <a:path w="6324600" h="609600">
                  <a:moveTo>
                    <a:pt x="6222999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6222999" y="609600"/>
                  </a:lnTo>
                  <a:lnTo>
                    <a:pt x="6262556" y="601618"/>
                  </a:lnTo>
                  <a:lnTo>
                    <a:pt x="6294850" y="579850"/>
                  </a:lnTo>
                  <a:lnTo>
                    <a:pt x="6316618" y="547556"/>
                  </a:lnTo>
                  <a:lnTo>
                    <a:pt x="6324599" y="508000"/>
                  </a:lnTo>
                  <a:lnTo>
                    <a:pt x="6324599" y="101600"/>
                  </a:lnTo>
                  <a:lnTo>
                    <a:pt x="6316618" y="62043"/>
                  </a:lnTo>
                  <a:lnTo>
                    <a:pt x="6294850" y="29749"/>
                  </a:lnTo>
                  <a:lnTo>
                    <a:pt x="6262556" y="7981"/>
                  </a:lnTo>
                  <a:lnTo>
                    <a:pt x="6222999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7161" y="1372361"/>
              <a:ext cx="6324600" cy="609600"/>
            </a:xfrm>
            <a:custGeom>
              <a:avLst/>
              <a:gdLst/>
              <a:ahLst/>
              <a:cxnLst/>
              <a:rect l="l" t="t" r="r" b="b"/>
              <a:pathLst>
                <a:path w="63246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6222999" y="0"/>
                  </a:lnTo>
                  <a:lnTo>
                    <a:pt x="6262556" y="7981"/>
                  </a:lnTo>
                  <a:lnTo>
                    <a:pt x="6294850" y="29749"/>
                  </a:lnTo>
                  <a:lnTo>
                    <a:pt x="6316618" y="62043"/>
                  </a:lnTo>
                  <a:lnTo>
                    <a:pt x="6324599" y="101600"/>
                  </a:lnTo>
                  <a:lnTo>
                    <a:pt x="6324599" y="508000"/>
                  </a:lnTo>
                  <a:lnTo>
                    <a:pt x="6316618" y="547556"/>
                  </a:lnTo>
                  <a:lnTo>
                    <a:pt x="6294850" y="579850"/>
                  </a:lnTo>
                  <a:lnTo>
                    <a:pt x="6262556" y="601618"/>
                  </a:lnTo>
                  <a:lnTo>
                    <a:pt x="6222999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31567" y="1464005"/>
            <a:ext cx="5414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f(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y)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acte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4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2400" b="1" spc="-2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ents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23444" y="5722620"/>
          <a:ext cx="8915400" cy="95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4024">
                <a:tc>
                  <a:txBody>
                    <a:bodyPr/>
                    <a:lstStyle/>
                    <a:p>
                      <a:pPr marL="387985" marR="383540" indent="138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i(x,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y)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illumination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component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76200">
                      <a:solidFill>
                        <a:srgbClr val="6F2F9F"/>
                      </a:solidFill>
                      <a:prstDash val="solid"/>
                    </a:lnL>
                    <a:lnR w="76200">
                      <a:solidFill>
                        <a:srgbClr val="6F2F9F"/>
                      </a:solidFill>
                      <a:prstDash val="solid"/>
                    </a:lnR>
                    <a:lnT w="76200">
                      <a:solidFill>
                        <a:srgbClr val="6F2F9F"/>
                      </a:solidFill>
                      <a:prstDash val="solid"/>
                    </a:lnT>
                    <a:lnB w="76200">
                      <a:solidFill>
                        <a:srgbClr val="6F2F9F"/>
                      </a:solidFill>
                      <a:prstDash val="solid"/>
                    </a:lnB>
                    <a:solidFill>
                      <a:srgbClr val="D3E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6F2F9F"/>
                      </a:solidFill>
                      <a:prstDash val="solid"/>
                    </a:lnL>
                    <a:lnR w="76200">
                      <a:solidFill>
                        <a:srgbClr val="6F2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8305" marR="404495" indent="134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r(x,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y)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reflectance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component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76200">
                      <a:solidFill>
                        <a:srgbClr val="6F2F9F"/>
                      </a:solidFill>
                      <a:prstDash val="solid"/>
                    </a:lnL>
                    <a:lnR w="76200">
                      <a:solidFill>
                        <a:srgbClr val="6F2F9F"/>
                      </a:solidFill>
                      <a:prstDash val="solid"/>
                    </a:lnR>
                    <a:lnT w="76200">
                      <a:solidFill>
                        <a:srgbClr val="6F2F9F"/>
                      </a:solidFill>
                      <a:prstDash val="solid"/>
                    </a:lnT>
                    <a:lnB w="76200">
                      <a:solidFill>
                        <a:srgbClr val="6F2F9F"/>
                      </a:solidFill>
                      <a:prstDash val="solid"/>
                    </a:lnB>
                    <a:solidFill>
                      <a:srgbClr val="D3E1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68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</a:t>
            </a:r>
            <a:r>
              <a:rPr spc="-50" dirty="0"/>
              <a:t> </a:t>
            </a:r>
            <a:r>
              <a:rPr spc="-240" dirty="0"/>
              <a:t>si</a:t>
            </a:r>
            <a:r>
              <a:rPr spc="-500" dirty="0"/>
              <a:t>m</a:t>
            </a:r>
            <a:r>
              <a:rPr spc="-240" dirty="0"/>
              <a:t>ple</a:t>
            </a:r>
            <a:r>
              <a:rPr spc="-60" dirty="0"/>
              <a:t> </a:t>
            </a: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135" dirty="0"/>
              <a:t>f</a:t>
            </a:r>
            <a:r>
              <a:rPr spc="-385" dirty="0"/>
              <a:t>o</a:t>
            </a:r>
            <a:r>
              <a:rPr spc="-165" dirty="0"/>
              <a:t>r</a:t>
            </a:r>
            <a:r>
              <a:rPr spc="-315" dirty="0"/>
              <a:t>m</a:t>
            </a:r>
            <a:r>
              <a:rPr spc="-11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25" dirty="0"/>
              <a:t>n</a:t>
            </a:r>
            <a:r>
              <a:rPr spc="-75" dirty="0"/>
              <a:t> </a:t>
            </a:r>
            <a:r>
              <a:rPr spc="-370" dirty="0"/>
              <a:t>mo</a:t>
            </a:r>
            <a:r>
              <a:rPr spc="-290" dirty="0"/>
              <a:t>d</a:t>
            </a:r>
            <a:r>
              <a:rPr spc="-195" dirty="0"/>
              <a:t>el</a:t>
            </a:r>
            <a:r>
              <a:rPr spc="-65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312" y="836637"/>
            <a:ext cx="8552815" cy="974090"/>
            <a:chOff x="591312" y="836637"/>
            <a:chExt cx="8552815" cy="974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676" y="836637"/>
              <a:ext cx="6242304" cy="9738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90800" y="1066799"/>
              <a:ext cx="5791200" cy="523240"/>
            </a:xfrm>
            <a:custGeom>
              <a:avLst/>
              <a:gdLst/>
              <a:ahLst/>
              <a:cxnLst/>
              <a:rect l="l" t="t" r="r" b="b"/>
              <a:pathLst>
                <a:path w="5791200" h="523240">
                  <a:moveTo>
                    <a:pt x="5791200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5791200" y="522732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E4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0460" y="998219"/>
              <a:ext cx="176098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4335" y="998219"/>
              <a:ext cx="5463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3583" y="998219"/>
              <a:ext cx="226542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8794" y="950337"/>
            <a:ext cx="4796155" cy="17310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61226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Arial MT"/>
                <a:cs typeface="Arial MT"/>
              </a:rPr>
              <a:t>f(x,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i(x,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r(x,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2380"/>
              </a:lnSpc>
              <a:spcBef>
                <a:spcPts val="800"/>
              </a:spcBef>
            </a:pPr>
            <a:r>
              <a:rPr sz="2000" spc="-114" dirty="0">
                <a:latin typeface="Microsoft Sans Serif"/>
                <a:cs typeface="Microsoft Sans Serif"/>
              </a:rPr>
              <a:t>where</a:t>
            </a:r>
            <a:endParaRPr sz="2000">
              <a:latin typeface="Microsoft Sans Serif"/>
              <a:cs typeface="Microsoft Sans Serif"/>
            </a:endParaRPr>
          </a:p>
          <a:p>
            <a:pPr marL="1794510">
              <a:lnSpc>
                <a:spcPts val="3340"/>
              </a:lnSpc>
            </a:pPr>
            <a:r>
              <a:rPr sz="2800" spc="-15" dirty="0">
                <a:latin typeface="Microsoft Sans Serif"/>
                <a:cs typeface="Microsoft Sans Serif"/>
              </a:rPr>
              <a:t>0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&lt;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i(x,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y)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225" dirty="0">
                <a:latin typeface="Microsoft Sans Serif"/>
                <a:cs typeface="Microsoft Sans Serif"/>
              </a:rPr>
              <a:t>&lt;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355" dirty="0">
                <a:latin typeface="Microsoft Sans Serif"/>
                <a:cs typeface="Microsoft Sans Serif"/>
              </a:rPr>
              <a:t>∞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spc="-90" dirty="0"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351" y="2650058"/>
            <a:ext cx="212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Microsoft Sans Serif"/>
                <a:cs typeface="Microsoft Sans Serif"/>
              </a:rPr>
              <a:t>0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229" dirty="0">
                <a:latin typeface="Microsoft Sans Serif"/>
                <a:cs typeface="Microsoft Sans Serif"/>
              </a:rPr>
              <a:t>&lt;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r(x,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y)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229" dirty="0">
                <a:latin typeface="Microsoft Sans Serif"/>
                <a:cs typeface="Microsoft Sans Serif"/>
              </a:rPr>
              <a:t>&lt;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1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756" y="3502087"/>
            <a:ext cx="4719915" cy="31929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" y="3654552"/>
            <a:ext cx="4419600" cy="2893060"/>
          </a:xfrm>
          <a:prstGeom prst="rect">
            <a:avLst/>
          </a:prstGeom>
          <a:ln w="76200">
            <a:solidFill>
              <a:srgbClr val="B85B2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75"/>
              </a:spcBef>
            </a:pPr>
            <a:r>
              <a:rPr sz="3200" spc="-25" dirty="0">
                <a:latin typeface="Arial MT"/>
                <a:cs typeface="Arial MT"/>
              </a:rPr>
              <a:t>Typical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values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i(x,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y)</a:t>
            </a:r>
            <a:endParaRPr sz="3200">
              <a:latin typeface="Arial MT"/>
              <a:cs typeface="Arial MT"/>
            </a:endParaRPr>
          </a:p>
          <a:p>
            <a:pPr marL="91440" marR="455930">
              <a:lnSpc>
                <a:spcPct val="100000"/>
              </a:lnSpc>
              <a:spcBef>
                <a:spcPts val="2440"/>
              </a:spcBef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sunny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day,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illumination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earth’s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surface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90,000</a:t>
            </a:r>
            <a:r>
              <a:rPr sz="2000" spc="-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  <a:p>
            <a:pPr marL="433070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cloudy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day</a:t>
            </a:r>
            <a:r>
              <a:rPr sz="2000" spc="-5" dirty="0">
                <a:latin typeface="Arial MT"/>
                <a:cs typeface="Arial MT"/>
              </a:rPr>
              <a:t> 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10,000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  <a:p>
            <a:pPr marL="433070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Full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yields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0.01</a:t>
            </a:r>
            <a:r>
              <a:rPr sz="20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  <a:p>
            <a:pPr marL="433070" indent="-342265">
              <a:lnSpc>
                <a:spcPct val="100000"/>
              </a:lnSpc>
              <a:spcBef>
                <a:spcPts val="1200"/>
              </a:spcBef>
              <a:buSzPct val="111111"/>
              <a:buFont typeface="Wingdings"/>
              <a:buChar char=""/>
              <a:tabLst>
                <a:tab pos="432434" algn="l"/>
                <a:tab pos="433705" algn="l"/>
              </a:tabLst>
            </a:pPr>
            <a:r>
              <a:rPr sz="1800" spc="-5" dirty="0">
                <a:latin typeface="Arial MT"/>
                <a:cs typeface="Arial MT"/>
              </a:rPr>
              <a:t>Commercial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office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yields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1000</a:t>
            </a:r>
            <a:r>
              <a:rPr sz="20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lm/m</a:t>
            </a:r>
            <a:r>
              <a:rPr sz="1950" baseline="25641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1950" baseline="25641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49367" y="3401567"/>
            <a:ext cx="3936491" cy="343357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29200" y="3581400"/>
            <a:ext cx="3581400" cy="3078480"/>
          </a:xfrm>
          <a:prstGeom prst="rect">
            <a:avLst/>
          </a:prstGeom>
          <a:ln w="76200">
            <a:solidFill>
              <a:srgbClr val="B85B2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271270" marR="281940" indent="-981710">
              <a:lnSpc>
                <a:spcPct val="100000"/>
              </a:lnSpc>
              <a:spcBef>
                <a:spcPts val="275"/>
              </a:spcBef>
            </a:pPr>
            <a:r>
              <a:rPr sz="3200" spc="-25" dirty="0">
                <a:latin typeface="Arial MT"/>
                <a:cs typeface="Arial MT"/>
              </a:rPr>
              <a:t>Typical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values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of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r(x,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y)</a:t>
            </a:r>
            <a:endParaRPr sz="32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2440"/>
              </a:spcBef>
              <a:buFont typeface="Wingdings"/>
              <a:buChar char=""/>
              <a:tabLst>
                <a:tab pos="433070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black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velvet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0.01</a:t>
            </a:r>
            <a:endParaRPr sz="20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433070" algn="l"/>
                <a:tab pos="433705" algn="l"/>
                <a:tab pos="2212340" algn="l"/>
              </a:tabLst>
            </a:pPr>
            <a:r>
              <a:rPr sz="2000" dirty="0">
                <a:latin typeface="Arial MT"/>
                <a:cs typeface="Arial MT"/>
              </a:rPr>
              <a:t>Stainless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steel	–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0.65</a:t>
            </a:r>
            <a:endParaRPr sz="20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433070" algn="l"/>
                <a:tab pos="433705" algn="l"/>
              </a:tabLst>
            </a:pPr>
            <a:r>
              <a:rPr sz="2000" dirty="0">
                <a:latin typeface="Arial MT"/>
                <a:cs typeface="Arial MT"/>
              </a:rPr>
              <a:t>Flat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paint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0.90</a:t>
            </a:r>
            <a:endParaRPr sz="2000">
              <a:latin typeface="Arial MT"/>
              <a:cs typeface="Arial MT"/>
            </a:endParaRPr>
          </a:p>
          <a:p>
            <a:pPr marL="433705" indent="-341630">
              <a:lnSpc>
                <a:spcPct val="100000"/>
              </a:lnSpc>
              <a:spcBef>
                <a:spcPts val="1200"/>
              </a:spcBef>
              <a:buSzPct val="111111"/>
              <a:buFont typeface="Wingdings"/>
              <a:buChar char=""/>
              <a:tabLst>
                <a:tab pos="433070" algn="l"/>
                <a:tab pos="433705" algn="l"/>
              </a:tabLst>
            </a:pPr>
            <a:r>
              <a:rPr sz="1800" spc="-5" dirty="0">
                <a:latin typeface="Arial MT"/>
                <a:cs typeface="Arial MT"/>
              </a:rPr>
              <a:t>Snow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0000"/>
                </a:solidFill>
                <a:latin typeface="Arial MT"/>
                <a:cs typeface="Arial MT"/>
              </a:rPr>
              <a:t>0.93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71622" y="2930270"/>
            <a:ext cx="800100" cy="218440"/>
          </a:xfrm>
          <a:custGeom>
            <a:avLst/>
            <a:gdLst/>
            <a:ahLst/>
            <a:cxnLst/>
            <a:rect l="l" t="t" r="r" b="b"/>
            <a:pathLst>
              <a:path w="800100" h="218439">
                <a:moveTo>
                  <a:pt x="0" y="218058"/>
                </a:moveTo>
                <a:lnTo>
                  <a:pt x="388619" y="111378"/>
                </a:lnTo>
                <a:lnTo>
                  <a:pt x="800100" y="0"/>
                </a:lnTo>
              </a:path>
            </a:pathLst>
          </a:custGeom>
          <a:ln w="19812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7161" y="2896361"/>
            <a:ext cx="1371600" cy="612775"/>
          </a:xfrm>
          <a:prstGeom prst="rect">
            <a:avLst/>
          </a:prstGeom>
          <a:solidFill>
            <a:srgbClr val="005EA3"/>
          </a:solidFill>
          <a:ln w="19812">
            <a:solidFill>
              <a:srgbClr val="6B859A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Absorption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30696" y="2889885"/>
            <a:ext cx="2062480" cy="705485"/>
            <a:chOff x="6330696" y="2889885"/>
            <a:chExt cx="2062480" cy="705485"/>
          </a:xfrm>
        </p:grpSpPr>
        <p:sp>
          <p:nvSpPr>
            <p:cNvPr id="17" name="object 17"/>
            <p:cNvSpPr/>
            <p:nvPr/>
          </p:nvSpPr>
          <p:spPr>
            <a:xfrm>
              <a:off x="7011162" y="2972562"/>
              <a:ext cx="1371600" cy="612775"/>
            </a:xfrm>
            <a:custGeom>
              <a:avLst/>
              <a:gdLst/>
              <a:ahLst/>
              <a:cxnLst/>
              <a:rect l="l" t="t" r="r" b="b"/>
              <a:pathLst>
                <a:path w="1371600" h="612775">
                  <a:moveTo>
                    <a:pt x="1371600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1371600" y="612648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0602" y="2899791"/>
              <a:ext cx="2042160" cy="685800"/>
            </a:xfrm>
            <a:custGeom>
              <a:avLst/>
              <a:gdLst/>
              <a:ahLst/>
              <a:cxnLst/>
              <a:rect l="l" t="t" r="r" b="b"/>
              <a:pathLst>
                <a:path w="2042159" h="685800">
                  <a:moveTo>
                    <a:pt x="670559" y="685419"/>
                  </a:moveTo>
                  <a:lnTo>
                    <a:pt x="2042159" y="685419"/>
                  </a:lnTo>
                  <a:lnTo>
                    <a:pt x="2042159" y="72771"/>
                  </a:lnTo>
                  <a:lnTo>
                    <a:pt x="670559" y="72771"/>
                  </a:lnTo>
                  <a:lnTo>
                    <a:pt x="670559" y="685419"/>
                  </a:lnTo>
                  <a:close/>
                </a:path>
                <a:path w="2042159" h="685800">
                  <a:moveTo>
                    <a:pt x="586740" y="401066"/>
                  </a:moveTo>
                  <a:lnTo>
                    <a:pt x="365759" y="263906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21068" y="2979241"/>
            <a:ext cx="1351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Reflection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1387" y="149098"/>
            <a:ext cx="7536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</a:t>
            </a:r>
            <a:r>
              <a:rPr spc="-50" dirty="0"/>
              <a:t> </a:t>
            </a:r>
            <a:r>
              <a:rPr spc="-240" dirty="0"/>
              <a:t>si</a:t>
            </a:r>
            <a:r>
              <a:rPr spc="-500" dirty="0"/>
              <a:t>m</a:t>
            </a:r>
            <a:r>
              <a:rPr spc="-240" dirty="0"/>
              <a:t>ple</a:t>
            </a:r>
            <a:r>
              <a:rPr spc="-60" dirty="0"/>
              <a:t> </a:t>
            </a: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135" dirty="0"/>
              <a:t>f</a:t>
            </a:r>
            <a:r>
              <a:rPr spc="-385" dirty="0"/>
              <a:t>o</a:t>
            </a:r>
            <a:r>
              <a:rPr spc="-165" dirty="0"/>
              <a:t>r</a:t>
            </a:r>
            <a:r>
              <a:rPr spc="-315" dirty="0"/>
              <a:t>m</a:t>
            </a:r>
            <a:r>
              <a:rPr spc="-11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25" dirty="0"/>
              <a:t>n</a:t>
            </a:r>
            <a:r>
              <a:rPr spc="-75" dirty="0"/>
              <a:t> </a:t>
            </a:r>
            <a:r>
              <a:rPr spc="-370" dirty="0"/>
              <a:t>mo</a:t>
            </a:r>
            <a:r>
              <a:rPr spc="-290" dirty="0"/>
              <a:t>d</a:t>
            </a:r>
            <a:r>
              <a:rPr spc="-260" dirty="0"/>
              <a:t>e</a:t>
            </a:r>
            <a:r>
              <a:rPr spc="-125" dirty="0"/>
              <a:t>l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44170"/>
            <a:ext cx="7936230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15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400" b="1" spc="-12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60" dirty="0">
                <a:solidFill>
                  <a:srgbClr val="003399"/>
                </a:solidFill>
                <a:latin typeface="Arial"/>
                <a:cs typeface="Arial"/>
              </a:rPr>
              <a:t>Digi</a:t>
            </a:r>
            <a:r>
              <a:rPr sz="4400" b="1" spc="-20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b="1" spc="-85" dirty="0">
                <a:solidFill>
                  <a:srgbClr val="003399"/>
                </a:solidFill>
                <a:latin typeface="Arial"/>
                <a:cs typeface="Arial"/>
              </a:rPr>
              <a:t>iz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buClr>
                <a:srgbClr val="DD8046"/>
              </a:buClr>
              <a:buSzPct val="57291"/>
              <a:buFont typeface="Wingdings"/>
              <a:buChar char=""/>
              <a:tabLst>
                <a:tab pos="339725" algn="l"/>
              </a:tabLst>
            </a:pPr>
            <a:r>
              <a:rPr sz="4800" b="1" spc="-680" dirty="0">
                <a:latin typeface="Arial"/>
                <a:cs typeface="Arial"/>
              </a:rPr>
              <a:t>W</a:t>
            </a:r>
            <a:r>
              <a:rPr sz="4800" b="1" spc="-540" dirty="0">
                <a:latin typeface="Arial"/>
                <a:cs typeface="Arial"/>
              </a:rPr>
              <a:t>h</a:t>
            </a:r>
            <a:r>
              <a:rPr sz="4800" b="1" spc="-125" dirty="0">
                <a:latin typeface="Arial"/>
                <a:cs typeface="Arial"/>
              </a:rPr>
              <a:t>y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385" dirty="0">
                <a:latin typeface="Arial"/>
                <a:cs typeface="Arial"/>
              </a:rPr>
              <a:t>do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155" dirty="0">
                <a:latin typeface="Arial"/>
                <a:cs typeface="Arial"/>
              </a:rPr>
              <a:t>we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380" dirty="0">
                <a:latin typeface="Arial"/>
                <a:cs typeface="Arial"/>
              </a:rPr>
              <a:t>need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195" dirty="0">
                <a:latin typeface="Arial"/>
                <a:cs typeface="Arial"/>
              </a:rPr>
              <a:t>digitiz</a:t>
            </a:r>
            <a:r>
              <a:rPr sz="4800" b="1" spc="-175" dirty="0">
                <a:latin typeface="Arial"/>
                <a:cs typeface="Arial"/>
              </a:rPr>
              <a:t>a</a:t>
            </a:r>
            <a:r>
              <a:rPr sz="4800" b="1" spc="-370" dirty="0">
                <a:latin typeface="Arial"/>
                <a:cs typeface="Arial"/>
              </a:rPr>
              <a:t>tion?</a:t>
            </a:r>
            <a:endParaRPr sz="480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7291"/>
              <a:buFont typeface="Wingdings"/>
              <a:buChar char=""/>
              <a:tabLst>
                <a:tab pos="339725" algn="l"/>
              </a:tabLst>
            </a:pPr>
            <a:r>
              <a:rPr sz="4800" b="1" spc="-459" dirty="0">
                <a:latin typeface="Arial"/>
                <a:cs typeface="Arial"/>
              </a:rPr>
              <a:t>Wh</a:t>
            </a:r>
            <a:r>
              <a:rPr sz="4800" b="1" spc="-250" dirty="0">
                <a:latin typeface="Arial"/>
                <a:cs typeface="Arial"/>
              </a:rPr>
              <a:t>a</a:t>
            </a:r>
            <a:r>
              <a:rPr sz="4800" b="1" spc="-355" dirty="0">
                <a:latin typeface="Arial"/>
                <a:cs typeface="Arial"/>
              </a:rPr>
              <a:t>t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355" dirty="0">
                <a:latin typeface="Arial"/>
                <a:cs typeface="Arial"/>
              </a:rPr>
              <a:t>is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195" dirty="0">
                <a:latin typeface="Arial"/>
                <a:cs typeface="Arial"/>
              </a:rPr>
              <a:t>digitiz</a:t>
            </a:r>
            <a:r>
              <a:rPr sz="4800" b="1" spc="-180" dirty="0">
                <a:latin typeface="Arial"/>
                <a:cs typeface="Arial"/>
              </a:rPr>
              <a:t>a</a:t>
            </a:r>
            <a:r>
              <a:rPr sz="4800" b="1" spc="-370" dirty="0">
                <a:latin typeface="Arial"/>
                <a:cs typeface="Arial"/>
              </a:rPr>
              <a:t>tion?</a:t>
            </a:r>
            <a:endParaRPr sz="4800">
              <a:latin typeface="Arial"/>
              <a:cs typeface="Arial"/>
            </a:endParaRPr>
          </a:p>
          <a:p>
            <a:pPr marL="339090" indent="-32702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7291"/>
              <a:buFont typeface="Wingdings"/>
              <a:buChar char=""/>
              <a:tabLst>
                <a:tab pos="339725" algn="l"/>
              </a:tabLst>
            </a:pPr>
            <a:r>
              <a:rPr sz="4800" b="1" spc="-420" dirty="0">
                <a:latin typeface="Arial"/>
                <a:cs typeface="Arial"/>
              </a:rPr>
              <a:t>H</a:t>
            </a:r>
            <a:r>
              <a:rPr sz="4800" b="1" spc="-484" dirty="0">
                <a:latin typeface="Arial"/>
                <a:cs typeface="Arial"/>
              </a:rPr>
              <a:t>o</a:t>
            </a:r>
            <a:r>
              <a:rPr sz="4800" b="1" spc="65" dirty="0">
                <a:latin typeface="Arial"/>
                <a:cs typeface="Arial"/>
              </a:rPr>
              <a:t>w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370" dirty="0">
                <a:latin typeface="Arial"/>
                <a:cs typeface="Arial"/>
              </a:rPr>
              <a:t>to</a:t>
            </a:r>
            <a:r>
              <a:rPr sz="4800" b="1" spc="-55" dirty="0">
                <a:latin typeface="Arial"/>
                <a:cs typeface="Arial"/>
              </a:rPr>
              <a:t> </a:t>
            </a:r>
            <a:r>
              <a:rPr sz="4800" b="1" spc="-210" dirty="0">
                <a:latin typeface="Arial"/>
                <a:cs typeface="Arial"/>
              </a:rPr>
              <a:t>digiti</a:t>
            </a:r>
            <a:r>
              <a:rPr sz="4800" b="1" spc="-295" dirty="0">
                <a:latin typeface="Arial"/>
                <a:cs typeface="Arial"/>
              </a:rPr>
              <a:t>z</a:t>
            </a:r>
            <a:r>
              <a:rPr sz="4800" b="1" spc="-375" dirty="0">
                <a:latin typeface="Arial"/>
                <a:cs typeface="Arial"/>
              </a:rPr>
              <a:t>e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265" dirty="0">
                <a:latin typeface="Arial"/>
                <a:cs typeface="Arial"/>
              </a:rPr>
              <a:t>an</a:t>
            </a:r>
            <a:r>
              <a:rPr sz="4800" b="1" spc="-60" dirty="0">
                <a:latin typeface="Arial"/>
                <a:cs typeface="Arial"/>
              </a:rPr>
              <a:t> </a:t>
            </a:r>
            <a:r>
              <a:rPr sz="4800" b="1" spc="-235" dirty="0">
                <a:latin typeface="Arial"/>
                <a:cs typeface="Arial"/>
              </a:rPr>
              <a:t>im</a:t>
            </a:r>
            <a:r>
              <a:rPr sz="4800" b="1" spc="-135" dirty="0">
                <a:latin typeface="Arial"/>
                <a:cs typeface="Arial"/>
              </a:rPr>
              <a:t>a</a:t>
            </a:r>
            <a:r>
              <a:rPr sz="4800" b="1" spc="-470" dirty="0">
                <a:latin typeface="Arial"/>
                <a:cs typeface="Arial"/>
              </a:rPr>
              <a:t>ge?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10049</TotalTime>
  <Words>2366</Words>
  <Application>Microsoft Office PowerPoint</Application>
  <PresentationFormat>On-screen Show (4:3)</PresentationFormat>
  <Paragraphs>430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MT</vt:lpstr>
      <vt:lpstr>Calibri</vt:lpstr>
      <vt:lpstr>Cambria</vt:lpstr>
      <vt:lpstr>Microsoft Sans Serif</vt:lpstr>
      <vt:lpstr>Symbol</vt:lpstr>
      <vt:lpstr>Times New Roman</vt:lpstr>
      <vt:lpstr>Wingdings</vt:lpstr>
      <vt:lpstr>Office Theme</vt:lpstr>
      <vt:lpstr>MCSC0009:</vt:lpstr>
      <vt:lpstr>Sensors</vt:lpstr>
      <vt:lpstr>Sensors: Single Sensors</vt:lpstr>
      <vt:lpstr>Sensors: Linear Sensor</vt:lpstr>
      <vt:lpstr>Sensors: Array Sensor</vt:lpstr>
      <vt:lpstr>A simple image formation model</vt:lpstr>
      <vt:lpstr>A simple image formation model …</vt:lpstr>
      <vt:lpstr>A simple image formation model…</vt:lpstr>
      <vt:lpstr>PowerPoint Presentation</vt:lpstr>
      <vt:lpstr>Why Digitization?</vt:lpstr>
      <vt:lpstr>What is desired?</vt:lpstr>
      <vt:lpstr>Image as a Matrix of Numbers</vt:lpstr>
      <vt:lpstr>What is Digitization?</vt:lpstr>
      <vt:lpstr>Image Sampling and Quantization</vt:lpstr>
      <vt:lpstr>Sampling and Quantization</vt:lpstr>
      <vt:lpstr>Sampling and Quantization</vt:lpstr>
      <vt:lpstr>Aliasing</vt:lpstr>
      <vt:lpstr>Digital Image?</vt:lpstr>
      <vt:lpstr>Digital Image?</vt:lpstr>
      <vt:lpstr>Image Size</vt:lpstr>
      <vt:lpstr>Image Size</vt:lpstr>
      <vt:lpstr>Coordinate Convention used</vt:lpstr>
      <vt:lpstr>Image Resolution</vt:lpstr>
      <vt:lpstr>Image Resolution</vt:lpstr>
      <vt:lpstr>Spatial Resolution</vt:lpstr>
      <vt:lpstr>PowerPoint Presentation</vt:lpstr>
      <vt:lpstr>Checkerboard Effect</vt:lpstr>
      <vt:lpstr>Gray level (Intensity) Resolution</vt:lpstr>
      <vt:lpstr>Gray level (Intensity) Resolution …</vt:lpstr>
      <vt:lpstr>False Contouring</vt:lpstr>
      <vt:lpstr>Gray level (Intensity) Resolution …</vt:lpstr>
      <vt:lpstr>Resolution: How Much Is Enough?</vt:lpstr>
      <vt:lpstr>Resolution: How Much Is Enough? ...</vt:lpstr>
      <vt:lpstr>Question</vt:lpstr>
      <vt:lpstr>Question …</vt:lpstr>
      <vt:lpstr>Question …</vt:lpstr>
      <vt:lpstr>Question …</vt:lpstr>
      <vt:lpstr>Basic Relationship between Pixels</vt:lpstr>
      <vt:lpstr>Basic Relationship between Pixels …</vt:lpstr>
      <vt:lpstr>Basic Relationship between Pixels …</vt:lpstr>
      <vt:lpstr>Basic Relationship between Pixels …</vt:lpstr>
      <vt:lpstr>Adjacency</vt:lpstr>
      <vt:lpstr>Examples: Adjacency and Path</vt:lpstr>
      <vt:lpstr>Examples: Adjacency and Path</vt:lpstr>
      <vt:lpstr>Examples: Adjacency and Path …</vt:lpstr>
      <vt:lpstr>Path</vt:lpstr>
      <vt:lpstr>Connectivity</vt:lpstr>
      <vt:lpstr>Distance Measures</vt:lpstr>
      <vt:lpstr>Distance Measures …</vt:lpstr>
      <vt:lpstr>Assignment -1</vt:lpstr>
      <vt:lpstr>Assignment -1 …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TANUJ</dc:creator>
  <cp:lastModifiedBy>LENOVO</cp:lastModifiedBy>
  <cp:revision>1</cp:revision>
  <dcterms:created xsi:type="dcterms:W3CDTF">2022-03-12T08:43:13Z</dcterms:created>
  <dcterms:modified xsi:type="dcterms:W3CDTF">2022-08-16T05:03:26Z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2022-03-12T00:00:00Z</vt:filetime>
  </property>
</Properties>
</file>