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4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1387" y="344170"/>
            <a:ext cx="77612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42315" y="5037582"/>
            <a:ext cx="785936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507" y="187579"/>
            <a:ext cx="609498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387" y="1610995"/>
            <a:ext cx="772033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667000"/>
            <a:ext cx="9144000" cy="4191000"/>
            <a:chOff x="0" y="2667000"/>
            <a:chExt cx="9144000" cy="4191000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0" y="2667000"/>
              <a:ext cx="3886200" cy="326593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38100"/>
            <a:ext cx="1097280" cy="1143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78077" y="206928"/>
            <a:ext cx="6769734" cy="2456180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marL="752475" algn="ctr">
              <a:lnSpc>
                <a:spcPct val="100000"/>
              </a:lnSpc>
              <a:spcBef>
                <a:spcPts val="2095"/>
              </a:spcBef>
            </a:pP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Image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Processing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3200" dirty="0">
              <a:latin typeface="Cambria"/>
              <a:cs typeface="Cambria"/>
            </a:endParaRPr>
          </a:p>
          <a:p>
            <a:pPr marL="309245" marR="5080" indent="-297180">
              <a:lnSpc>
                <a:spcPct val="100000"/>
              </a:lnSpc>
              <a:spcBef>
                <a:spcPts val="2740"/>
              </a:spcBef>
            </a:pPr>
            <a:r>
              <a:rPr sz="4400" b="1" spc="10" dirty="0">
                <a:solidFill>
                  <a:srgbClr val="FFC000"/>
                </a:solidFill>
                <a:latin typeface="Arial"/>
                <a:cs typeface="Arial"/>
              </a:rPr>
              <a:t>Mathemati</a:t>
            </a:r>
            <a:r>
              <a:rPr sz="4400" b="1" spc="-215" dirty="0">
                <a:solidFill>
                  <a:srgbClr val="FFC000"/>
                </a:solidFill>
                <a:latin typeface="Arial"/>
                <a:cs typeface="Arial"/>
              </a:rPr>
              <a:t>ca</a:t>
            </a:r>
            <a:r>
              <a:rPr sz="4400" b="1" spc="-105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4400" b="1" spc="-17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400" b="1" spc="-405" dirty="0">
                <a:solidFill>
                  <a:srgbClr val="FFC000"/>
                </a:solidFill>
                <a:latin typeface="Arial"/>
                <a:cs typeface="Arial"/>
              </a:rPr>
              <a:t>Tools</a:t>
            </a:r>
            <a:r>
              <a:rPr sz="4400" b="1" spc="-1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400" b="1" spc="-335" dirty="0">
                <a:solidFill>
                  <a:srgbClr val="FFC000"/>
                </a:solidFill>
                <a:latin typeface="Arial"/>
                <a:cs typeface="Arial"/>
              </a:rPr>
              <a:t>use</a:t>
            </a:r>
            <a:r>
              <a:rPr sz="4400" b="1" spc="-350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sz="4400" b="1" spc="-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400" b="1" spc="-85" dirty="0">
                <a:solidFill>
                  <a:srgbClr val="FFC000"/>
                </a:solidFill>
                <a:latin typeface="Arial"/>
                <a:cs typeface="Arial"/>
              </a:rPr>
              <a:t>in  </a:t>
            </a:r>
            <a:r>
              <a:rPr sz="4400" b="1" spc="5" dirty="0">
                <a:solidFill>
                  <a:srgbClr val="FFC000"/>
                </a:solidFill>
                <a:latin typeface="Arial"/>
                <a:cs typeface="Arial"/>
              </a:rPr>
              <a:t>Digital</a:t>
            </a:r>
            <a:r>
              <a:rPr sz="4400" b="1" spc="-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400" b="1" spc="-60" dirty="0">
                <a:solidFill>
                  <a:srgbClr val="FFC000"/>
                </a:solidFill>
                <a:latin typeface="Arial"/>
                <a:cs typeface="Arial"/>
              </a:rPr>
              <a:t>Image</a:t>
            </a:r>
            <a:r>
              <a:rPr sz="4400" b="1" spc="-12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400" b="1" spc="-350" dirty="0">
                <a:solidFill>
                  <a:srgbClr val="FFC000"/>
                </a:solidFill>
                <a:latin typeface="Arial"/>
                <a:cs typeface="Arial"/>
              </a:rPr>
              <a:t>Processing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3839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490" dirty="0"/>
              <a:t>Sub</a:t>
            </a:r>
            <a:r>
              <a:rPr spc="-254" dirty="0"/>
              <a:t>t</a:t>
            </a:r>
            <a:r>
              <a:rPr spc="-285" dirty="0"/>
              <a:t>r</a:t>
            </a:r>
            <a:r>
              <a:rPr spc="-265" dirty="0"/>
              <a:t>acti</a:t>
            </a:r>
            <a:r>
              <a:rPr spc="-365" dirty="0"/>
              <a:t>o</a:t>
            </a:r>
            <a:r>
              <a:rPr spc="-32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70685"/>
            <a:ext cx="7873365" cy="47936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2740" marR="331470" indent="-320675">
              <a:lnSpc>
                <a:spcPts val="3030"/>
              </a:lnSpc>
              <a:spcBef>
                <a:spcPts val="47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75" dirty="0">
                <a:latin typeface="Microsoft Sans Serif"/>
                <a:cs typeface="Microsoft Sans Serif"/>
              </a:rPr>
              <a:t>Obtained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by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computing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difference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between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all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pairs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corresponding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pixels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from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images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150" dirty="0">
                <a:latin typeface="Microsoft Sans Serif"/>
                <a:cs typeface="Microsoft Sans Serif"/>
              </a:rPr>
              <a:t>f</a:t>
            </a:r>
            <a:r>
              <a:rPr sz="2800" spc="10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&amp;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335" dirty="0">
                <a:latin typeface="Microsoft Sans Serif"/>
                <a:cs typeface="Microsoft Sans Serif"/>
              </a:rPr>
              <a:t>h</a:t>
            </a:r>
            <a:endParaRPr sz="2800">
              <a:latin typeface="Microsoft Sans Serif"/>
              <a:cs typeface="Microsoft Sans Serif"/>
            </a:endParaRPr>
          </a:p>
          <a:p>
            <a:pPr marL="927100">
              <a:lnSpc>
                <a:spcPts val="2975"/>
              </a:lnSpc>
            </a:pPr>
            <a:r>
              <a:rPr sz="2800" i="1" spc="-30" dirty="0">
                <a:solidFill>
                  <a:srgbClr val="C00000"/>
                </a:solidFill>
                <a:latin typeface="Arial"/>
                <a:cs typeface="Arial"/>
              </a:rPr>
              <a:t>g(x,y)=f(x,y)-h(x,y)</a:t>
            </a:r>
            <a:endParaRPr sz="2800">
              <a:latin typeface="Arial"/>
              <a:cs typeface="Arial"/>
            </a:endParaRPr>
          </a:p>
          <a:p>
            <a:pPr marL="332740" marR="251460" indent="-320675">
              <a:lnSpc>
                <a:spcPct val="90000"/>
              </a:lnSpc>
              <a:spcBef>
                <a:spcPts val="12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90" dirty="0">
                <a:solidFill>
                  <a:srgbClr val="C00000"/>
                </a:solidFill>
                <a:latin typeface="Microsoft Sans Serif"/>
                <a:cs typeface="Microsoft Sans Serif"/>
              </a:rPr>
              <a:t>Example</a:t>
            </a:r>
            <a:r>
              <a:rPr sz="28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rgbClr val="C00000"/>
                </a:solidFill>
                <a:latin typeface="Microsoft Sans Serif"/>
                <a:cs typeface="Microsoft Sans Serif"/>
              </a:rPr>
              <a:t>(Mask</a:t>
            </a:r>
            <a:r>
              <a:rPr sz="28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200" dirty="0">
                <a:solidFill>
                  <a:srgbClr val="C00000"/>
                </a:solidFill>
                <a:latin typeface="Microsoft Sans Serif"/>
                <a:cs typeface="Microsoft Sans Serif"/>
              </a:rPr>
              <a:t>mode</a:t>
            </a:r>
            <a:r>
              <a:rPr sz="28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solidFill>
                  <a:srgbClr val="C00000"/>
                </a:solidFill>
                <a:latin typeface="Microsoft Sans Serif"/>
                <a:cs typeface="Microsoft Sans Serif"/>
              </a:rPr>
              <a:t>radiography):</a:t>
            </a:r>
            <a:r>
              <a:rPr sz="2800" spc="5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imaging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Microsoft Sans Serif"/>
                <a:cs typeface="Microsoft Sans Serif"/>
              </a:rPr>
              <a:t>blood </a:t>
            </a:r>
            <a:r>
              <a:rPr sz="2800" spc="-7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sz="2800" spc="-335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295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30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-33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160" dirty="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sz="2800" spc="-340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and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5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65" dirty="0">
                <a:solidFill>
                  <a:srgbClr val="006FC0"/>
                </a:solidFill>
                <a:latin typeface="Microsoft Sans Serif"/>
                <a:cs typeface="Microsoft Sans Serif"/>
              </a:rPr>
              <a:t>te</a:t>
            </a:r>
            <a:r>
              <a:rPr sz="2800" spc="-50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ie</a:t>
            </a:r>
            <a:r>
              <a:rPr sz="2800" spc="-254" dirty="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sz="2800" spc="-254" dirty="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sz="28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95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8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y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.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00" dirty="0">
                <a:solidFill>
                  <a:srgbClr val="006FC0"/>
                </a:solidFill>
                <a:latin typeface="Microsoft Sans Serif"/>
                <a:cs typeface="Microsoft Sans Serif"/>
              </a:rPr>
              <a:t>Blo</a:t>
            </a:r>
            <a:r>
              <a:rPr sz="28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006FC0"/>
                </a:solidFill>
                <a:latin typeface="Microsoft Sans Serif"/>
                <a:cs typeface="Microsoft Sans Serif"/>
              </a:rPr>
              <a:t>st</a:t>
            </a:r>
            <a:r>
              <a:rPr sz="2800" spc="-145" dirty="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sz="2800" spc="-90" dirty="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sz="2800" spc="-8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-470" dirty="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20" dirty="0">
                <a:solidFill>
                  <a:srgbClr val="006FC0"/>
                </a:solidFill>
                <a:latin typeface="Microsoft Sans Serif"/>
                <a:cs typeface="Microsoft Sans Serif"/>
              </a:rPr>
              <a:t>is  </a:t>
            </a:r>
            <a:r>
              <a:rPr sz="2800" spc="-140" dirty="0">
                <a:solidFill>
                  <a:srgbClr val="006FC0"/>
                </a:solidFill>
                <a:latin typeface="Microsoft Sans Serif"/>
                <a:cs typeface="Microsoft Sans Serif"/>
              </a:rPr>
              <a:t>injected</a:t>
            </a:r>
            <a:r>
              <a:rPr sz="28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006FC0"/>
                </a:solidFill>
                <a:latin typeface="Microsoft Sans Serif"/>
                <a:cs typeface="Microsoft Sans Serif"/>
              </a:rPr>
              <a:t>with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05" dirty="0">
                <a:solidFill>
                  <a:srgbClr val="006FC0"/>
                </a:solidFill>
                <a:latin typeface="Microsoft Sans Serif"/>
                <a:cs typeface="Microsoft Sans Serif"/>
              </a:rPr>
              <a:t>dye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006FC0"/>
                </a:solidFill>
                <a:latin typeface="Microsoft Sans Serif"/>
                <a:cs typeface="Microsoft Sans Serif"/>
              </a:rPr>
              <a:t>and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80" dirty="0">
                <a:solidFill>
                  <a:srgbClr val="006FC0"/>
                </a:solidFill>
                <a:latin typeface="Microsoft Sans Serif"/>
                <a:cs typeface="Microsoft Sans Serif"/>
              </a:rPr>
              <a:t>X-ray</a:t>
            </a:r>
            <a:r>
              <a:rPr sz="2800" spc="3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rgbClr val="006FC0"/>
                </a:solidFill>
                <a:latin typeface="Microsoft Sans Serif"/>
                <a:cs typeface="Microsoft Sans Serif"/>
              </a:rPr>
              <a:t>images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Microsoft Sans Serif"/>
                <a:cs typeface="Microsoft Sans Serif"/>
              </a:rPr>
              <a:t>are</a:t>
            </a:r>
            <a:r>
              <a:rPr sz="2800" spc="3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006FC0"/>
                </a:solidFill>
                <a:latin typeface="Microsoft Sans Serif"/>
                <a:cs typeface="Microsoft Sans Serif"/>
              </a:rPr>
              <a:t>taken </a:t>
            </a:r>
            <a:r>
              <a:rPr sz="2800" spc="-15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65" dirty="0">
                <a:solidFill>
                  <a:srgbClr val="006FC0"/>
                </a:solidFill>
                <a:latin typeface="Microsoft Sans Serif"/>
                <a:cs typeface="Microsoft Sans Serif"/>
              </a:rPr>
              <a:t>before</a:t>
            </a:r>
            <a:r>
              <a:rPr sz="2800" spc="2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006FC0"/>
                </a:solidFill>
                <a:latin typeface="Microsoft Sans Serif"/>
                <a:cs typeface="Microsoft Sans Serif"/>
              </a:rPr>
              <a:t>and</a:t>
            </a:r>
            <a:r>
              <a:rPr sz="2800" spc="40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Microsoft Sans Serif"/>
                <a:cs typeface="Microsoft Sans Serif"/>
              </a:rPr>
              <a:t>after</a:t>
            </a:r>
            <a:r>
              <a:rPr sz="2800" spc="4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006FC0"/>
                </a:solidFill>
                <a:latin typeface="Microsoft Sans Serif"/>
                <a:cs typeface="Microsoft Sans Serif"/>
              </a:rPr>
              <a:t>the</a:t>
            </a:r>
            <a:r>
              <a:rPr sz="2800" spc="25" dirty="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006FC0"/>
                </a:solidFill>
                <a:latin typeface="Microsoft Sans Serif"/>
                <a:cs typeface="Microsoft Sans Serif"/>
              </a:rPr>
              <a:t>injection</a:t>
            </a:r>
            <a:endParaRPr sz="2800">
              <a:latin typeface="Microsoft Sans Serif"/>
              <a:cs typeface="Microsoft Sans Serif"/>
            </a:endParaRPr>
          </a:p>
          <a:p>
            <a:pPr marL="927100" lvl="1" indent="-229235">
              <a:lnSpc>
                <a:spcPct val="100000"/>
              </a:lnSpc>
              <a:spcBef>
                <a:spcPts val="94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2400" spc="-65" dirty="0">
                <a:latin typeface="Microsoft Sans Serif"/>
                <a:cs typeface="Microsoft Sans Serif"/>
              </a:rPr>
              <a:t>f(x,y):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image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after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injecting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dye</a:t>
            </a:r>
            <a:endParaRPr sz="2400">
              <a:latin typeface="Microsoft Sans Serif"/>
              <a:cs typeface="Microsoft Sans Serif"/>
            </a:endParaRPr>
          </a:p>
          <a:p>
            <a:pPr marL="927100" lvl="1" indent="-229235">
              <a:lnSpc>
                <a:spcPct val="100000"/>
              </a:lnSpc>
              <a:spcBef>
                <a:spcPts val="91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2400" spc="-125" dirty="0">
                <a:latin typeface="Microsoft Sans Serif"/>
                <a:cs typeface="Microsoft Sans Serif"/>
              </a:rPr>
              <a:t>h(x,y):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image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before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injecting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dye</a:t>
            </a:r>
            <a:endParaRPr sz="24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ts val="3030"/>
              </a:lnSpc>
              <a:spcBef>
                <a:spcPts val="121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32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diff</a:t>
            </a:r>
            <a:r>
              <a:rPr sz="2800" spc="35" dirty="0">
                <a:latin typeface="Microsoft Sans Serif"/>
                <a:cs typeface="Microsoft Sans Serif"/>
              </a:rPr>
              <a:t>e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95" dirty="0">
                <a:latin typeface="Microsoft Sans Serif"/>
                <a:cs typeface="Microsoft Sans Serif"/>
              </a:rPr>
              <a:t>e</a:t>
            </a:r>
            <a:r>
              <a:rPr sz="2800" spc="-275" dirty="0">
                <a:latin typeface="Microsoft Sans Serif"/>
                <a:cs typeface="Microsoft Sans Serif"/>
              </a:rPr>
              <a:t>nce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2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200" dirty="0">
                <a:latin typeface="Microsoft Sans Serif"/>
                <a:cs typeface="Microsoft Sans Serif"/>
              </a:rPr>
              <a:t>g</a:t>
            </a:r>
            <a:r>
              <a:rPr sz="2800" spc="-315" dirty="0">
                <a:latin typeface="Microsoft Sans Serif"/>
                <a:cs typeface="Microsoft Sans Serif"/>
              </a:rPr>
              <a:t>es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yi</a:t>
            </a:r>
            <a:r>
              <a:rPr sz="2800" spc="-75" dirty="0">
                <a:latin typeface="Microsoft Sans Serif"/>
                <a:cs typeface="Microsoft Sans Serif"/>
              </a:rPr>
              <a:t>e</a:t>
            </a:r>
            <a:r>
              <a:rPr sz="2800" spc="-160" dirty="0">
                <a:latin typeface="Microsoft Sans Serif"/>
                <a:cs typeface="Microsoft Sans Serif"/>
              </a:rPr>
              <a:t>ld</a:t>
            </a:r>
            <a:r>
              <a:rPr sz="2800" spc="-200" dirty="0">
                <a:latin typeface="Microsoft Sans Serif"/>
                <a:cs typeface="Microsoft Sans Serif"/>
              </a:rPr>
              <a:t>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cle</a:t>
            </a:r>
            <a:r>
              <a:rPr sz="2800" spc="-155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dis</a:t>
            </a:r>
            <a:r>
              <a:rPr sz="2800" spc="-155" dirty="0">
                <a:latin typeface="Microsoft Sans Serif"/>
                <a:cs typeface="Microsoft Sans Serif"/>
              </a:rPr>
              <a:t>p</a:t>
            </a:r>
            <a:r>
              <a:rPr sz="2800" spc="-20" dirty="0">
                <a:latin typeface="Microsoft Sans Serif"/>
                <a:cs typeface="Microsoft Sans Serif"/>
              </a:rPr>
              <a:t>l</a:t>
            </a:r>
            <a:r>
              <a:rPr sz="2800" spc="-90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y  of</a:t>
            </a:r>
            <a:r>
              <a:rPr sz="2800" spc="114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75" dirty="0">
                <a:latin typeface="Microsoft Sans Serif"/>
                <a:cs typeface="Microsoft Sans Serif"/>
              </a:rPr>
              <a:t>blood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flow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paths.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77698"/>
            <a:ext cx="5932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0" dirty="0">
                <a:solidFill>
                  <a:srgbClr val="003399"/>
                </a:solidFill>
                <a:latin typeface="Arial"/>
                <a:cs typeface="Arial"/>
              </a:rPr>
              <a:t>Im</a:t>
            </a:r>
            <a:r>
              <a:rPr sz="4000" b="1" spc="-9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000" b="1" spc="-325" dirty="0">
                <a:solidFill>
                  <a:srgbClr val="003399"/>
                </a:solidFill>
                <a:latin typeface="Arial"/>
                <a:cs typeface="Arial"/>
              </a:rPr>
              <a:t>ge</a:t>
            </a:r>
            <a:r>
              <a:rPr sz="40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b="1" spc="-490" dirty="0">
                <a:solidFill>
                  <a:srgbClr val="003399"/>
                </a:solidFill>
                <a:latin typeface="Arial"/>
                <a:cs typeface="Arial"/>
              </a:rPr>
              <a:t>Sub</a:t>
            </a:r>
            <a:r>
              <a:rPr sz="4000" b="1" spc="-254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000" b="1" spc="-28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000" b="1" spc="-265" dirty="0">
                <a:solidFill>
                  <a:srgbClr val="003399"/>
                </a:solidFill>
                <a:latin typeface="Arial"/>
                <a:cs typeface="Arial"/>
              </a:rPr>
              <a:t>acti</a:t>
            </a:r>
            <a:r>
              <a:rPr sz="4000" b="1" spc="-36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000" b="1" spc="-310" dirty="0">
                <a:solidFill>
                  <a:srgbClr val="003399"/>
                </a:solidFill>
                <a:latin typeface="Arial"/>
                <a:cs typeface="Arial"/>
              </a:rPr>
              <a:t>n:</a:t>
            </a:r>
            <a:r>
              <a:rPr sz="40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000" b="1" spc="-305" dirty="0">
                <a:solidFill>
                  <a:srgbClr val="C00000"/>
                </a:solidFill>
                <a:latin typeface="Arial"/>
                <a:cs typeface="Arial"/>
              </a:rPr>
              <a:t>Exa</a:t>
            </a:r>
            <a:r>
              <a:rPr sz="4000" b="1" spc="-45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4000" b="1" spc="-240" dirty="0">
                <a:solidFill>
                  <a:srgbClr val="C00000"/>
                </a:solidFill>
                <a:latin typeface="Arial"/>
                <a:cs typeface="Arial"/>
              </a:rPr>
              <a:t>ple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703832"/>
            <a:ext cx="7239000" cy="4920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97726" y="1842642"/>
            <a:ext cx="199643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b="1" spc="-335" dirty="0">
                <a:latin typeface="Arial"/>
                <a:cs typeface="Arial"/>
              </a:rPr>
              <a:t>En</a:t>
            </a:r>
            <a:r>
              <a:rPr sz="2800" b="1" spc="-315" dirty="0">
                <a:latin typeface="Arial"/>
                <a:cs typeface="Arial"/>
              </a:rPr>
              <a:t>h</a:t>
            </a:r>
            <a:r>
              <a:rPr sz="2800" b="1" spc="-225" dirty="0">
                <a:latin typeface="Arial"/>
                <a:cs typeface="Arial"/>
              </a:rPr>
              <a:t>ance</a:t>
            </a:r>
            <a:r>
              <a:rPr sz="2800" b="1" spc="-340" dirty="0">
                <a:latin typeface="Arial"/>
                <a:cs typeface="Arial"/>
              </a:rPr>
              <a:t>m</a:t>
            </a:r>
            <a:r>
              <a:rPr sz="2800" b="1" spc="-180" dirty="0">
                <a:latin typeface="Arial"/>
                <a:cs typeface="Arial"/>
              </a:rPr>
              <a:t>ent  </a:t>
            </a:r>
            <a:r>
              <a:rPr sz="2800" b="1" spc="-290" dirty="0">
                <a:latin typeface="Arial"/>
                <a:cs typeface="Arial"/>
              </a:rPr>
              <a:t>b</a:t>
            </a:r>
            <a:r>
              <a:rPr sz="2800" b="1" spc="-75" dirty="0">
                <a:latin typeface="Arial"/>
                <a:cs typeface="Arial"/>
              </a:rPr>
              <a:t>y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80" dirty="0">
                <a:latin typeface="Arial"/>
                <a:cs typeface="Arial"/>
              </a:rPr>
              <a:t>i</a:t>
            </a:r>
            <a:r>
              <a:rPr sz="2800" b="1" spc="-245" dirty="0">
                <a:latin typeface="Arial"/>
                <a:cs typeface="Arial"/>
              </a:rPr>
              <a:t>m</a:t>
            </a:r>
            <a:r>
              <a:rPr sz="2800" b="1" spc="-30" dirty="0">
                <a:latin typeface="Arial"/>
                <a:cs typeface="Arial"/>
              </a:rPr>
              <a:t>a</a:t>
            </a:r>
            <a:r>
              <a:rPr sz="2800" b="1" spc="-170" dirty="0">
                <a:latin typeface="Arial"/>
                <a:cs typeface="Arial"/>
              </a:rPr>
              <a:t>ge  </a:t>
            </a:r>
            <a:r>
              <a:rPr sz="2800" b="1" spc="-225" dirty="0">
                <a:latin typeface="Arial"/>
                <a:cs typeface="Arial"/>
              </a:rPr>
              <a:t>subtraction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44" y="1855089"/>
            <a:ext cx="3650615" cy="3899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0205" marR="55244" indent="-320040" algn="just">
              <a:lnSpc>
                <a:spcPct val="100299"/>
              </a:lnSpc>
              <a:spcBef>
                <a:spcPts val="9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70840" algn="l"/>
              </a:tabLst>
            </a:pP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Frame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C00000"/>
                </a:solidFill>
                <a:latin typeface="Arial"/>
                <a:cs typeface="Arial"/>
              </a:rPr>
              <a:t>differencing</a:t>
            </a:r>
            <a:r>
              <a:rPr sz="2400" b="1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is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the 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200" dirty="0">
                <a:latin typeface="Microsoft Sans Serif"/>
                <a:cs typeface="Microsoft Sans Serif"/>
              </a:rPr>
              <a:t>most</a:t>
            </a:r>
            <a:r>
              <a:rPr sz="2000" spc="-195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simple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easy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to 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implement</a:t>
            </a:r>
            <a:r>
              <a:rPr sz="2000" spc="14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method</a:t>
            </a:r>
            <a:r>
              <a:rPr sz="1900" spc="-135" dirty="0">
                <a:latin typeface="Microsoft Sans Serif"/>
                <a:cs typeface="Microsoft Sans Serif"/>
              </a:rPr>
              <a:t>.</a:t>
            </a:r>
            <a:endParaRPr sz="1900">
              <a:latin typeface="Microsoft Sans Serif"/>
              <a:cs typeface="Microsoft Sans Serif"/>
            </a:endParaRPr>
          </a:p>
          <a:p>
            <a:pPr marL="370205" marR="53975" indent="-320040" algn="just">
              <a:lnSpc>
                <a:spcPct val="100000"/>
              </a:lnSpc>
              <a:spcBef>
                <a:spcPts val="120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70840" algn="l"/>
              </a:tabLst>
            </a:pPr>
            <a:r>
              <a:rPr sz="2000" spc="-235" dirty="0">
                <a:latin typeface="Microsoft Sans Serif"/>
                <a:cs typeface="Microsoft Sans Serif"/>
              </a:rPr>
              <a:t>The</a:t>
            </a:r>
            <a:r>
              <a:rPr sz="2000" spc="-229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video frame </a:t>
            </a:r>
            <a:r>
              <a:rPr sz="2000" spc="-15" dirty="0">
                <a:latin typeface="Microsoft Sans Serif"/>
                <a:cs typeface="Microsoft Sans Serif"/>
              </a:rPr>
              <a:t>at </a:t>
            </a:r>
            <a:r>
              <a:rPr sz="2000" spc="-120" dirty="0">
                <a:latin typeface="Microsoft Sans Serif"/>
                <a:cs typeface="Microsoft Sans Serif"/>
              </a:rPr>
              <a:t>time</a:t>
            </a:r>
            <a:r>
              <a:rPr sz="2000" spc="-114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t-1 </a:t>
            </a:r>
            <a:r>
              <a:rPr sz="2000" spc="-175" dirty="0">
                <a:latin typeface="Microsoft Sans Serif"/>
                <a:cs typeface="Microsoft Sans Serif"/>
              </a:rPr>
              <a:t>is 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used</a:t>
            </a:r>
            <a:r>
              <a:rPr sz="2000" spc="-170" dirty="0">
                <a:latin typeface="Microsoft Sans Serif"/>
                <a:cs typeface="Microsoft Sans Serif"/>
              </a:rPr>
              <a:t> </a:t>
            </a:r>
            <a:r>
              <a:rPr sz="2000" spc="-180" dirty="0">
                <a:latin typeface="Microsoft Sans Serif"/>
                <a:cs typeface="Microsoft Sans Serif"/>
              </a:rPr>
              <a:t>as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the</a:t>
            </a:r>
            <a:r>
              <a:rPr sz="2000" spc="275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Reference</a:t>
            </a:r>
            <a:r>
              <a:rPr sz="2000" spc="62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frame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75" dirty="0">
                <a:latin typeface="Microsoft Sans Serif"/>
                <a:cs typeface="Microsoft Sans Serif"/>
              </a:rPr>
              <a:t>frame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time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t.</a:t>
            </a:r>
            <a:endParaRPr sz="2000">
              <a:latin typeface="Microsoft Sans Serif"/>
              <a:cs typeface="Microsoft Sans Serif"/>
            </a:endParaRPr>
          </a:p>
          <a:p>
            <a:pPr marL="370205" marR="55880" indent="-320040" algn="just">
              <a:lnSpc>
                <a:spcPct val="100000"/>
              </a:lnSpc>
              <a:spcBef>
                <a:spcPts val="12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70840" algn="l"/>
              </a:tabLst>
            </a:pPr>
            <a:r>
              <a:rPr sz="2000" spc="-235" dirty="0">
                <a:latin typeface="Microsoft Sans Serif"/>
                <a:cs typeface="Microsoft Sans Serif"/>
              </a:rPr>
              <a:t>The</a:t>
            </a:r>
            <a:r>
              <a:rPr sz="2000" spc="-229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pixel </a:t>
            </a:r>
            <a:r>
              <a:rPr sz="2000" spc="-180" dirty="0">
                <a:latin typeface="Microsoft Sans Serif"/>
                <a:cs typeface="Microsoft Sans Serif"/>
              </a:rPr>
              <a:t>is</a:t>
            </a:r>
            <a:r>
              <a:rPr sz="2000" spc="-17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considered </a:t>
            </a:r>
            <a:r>
              <a:rPr sz="2000" spc="-5" dirty="0">
                <a:latin typeface="Microsoft Sans Serif"/>
                <a:cs typeface="Microsoft Sans Serif"/>
              </a:rPr>
              <a:t>part </a:t>
            </a:r>
            <a:r>
              <a:rPr sz="2000" spc="-10" dirty="0">
                <a:latin typeface="Microsoft Sans Serif"/>
                <a:cs typeface="Microsoft Sans Serif"/>
              </a:rPr>
              <a:t>of 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120" dirty="0">
                <a:latin typeface="Microsoft Sans Serif"/>
                <a:cs typeface="Microsoft Sans Serif"/>
              </a:rPr>
              <a:t>the </a:t>
            </a:r>
            <a:r>
              <a:rPr sz="2000" spc="-85" dirty="0">
                <a:latin typeface="Microsoft Sans Serif"/>
                <a:cs typeface="Microsoft Sans Serif"/>
              </a:rPr>
              <a:t>foreground </a:t>
            </a:r>
            <a:r>
              <a:rPr sz="2000" spc="45" dirty="0">
                <a:latin typeface="Microsoft Sans Serif"/>
                <a:cs typeface="Microsoft Sans Serif"/>
              </a:rPr>
              <a:t>if </a:t>
            </a:r>
            <a:r>
              <a:rPr sz="2000" spc="-130" dirty="0">
                <a:latin typeface="Microsoft Sans Serif"/>
                <a:cs typeface="Microsoft Sans Serif"/>
              </a:rPr>
              <a:t>the </a:t>
            </a:r>
            <a:r>
              <a:rPr sz="2000" spc="-65" dirty="0">
                <a:latin typeface="Microsoft Sans Serif"/>
                <a:cs typeface="Microsoft Sans Serif"/>
              </a:rPr>
              <a:t>difference 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in </a:t>
            </a:r>
            <a:r>
              <a:rPr sz="2000" spc="-45" dirty="0">
                <a:latin typeface="Microsoft Sans Serif"/>
                <a:cs typeface="Microsoft Sans Serif"/>
              </a:rPr>
              <a:t>pixel </a:t>
            </a:r>
            <a:r>
              <a:rPr sz="2000" spc="-150" dirty="0">
                <a:latin typeface="Microsoft Sans Serif"/>
                <a:cs typeface="Microsoft Sans Serif"/>
              </a:rPr>
              <a:t>values </a:t>
            </a:r>
            <a:r>
              <a:rPr sz="2000" spc="-15" dirty="0">
                <a:latin typeface="Microsoft Sans Serif"/>
                <a:cs typeface="Microsoft Sans Serif"/>
              </a:rPr>
              <a:t>for </a:t>
            </a:r>
            <a:r>
              <a:rPr sz="2000" spc="-10" dirty="0">
                <a:latin typeface="Microsoft Sans Serif"/>
                <a:cs typeface="Microsoft Sans Serif"/>
              </a:rPr>
              <a:t>a </a:t>
            </a:r>
            <a:r>
              <a:rPr sz="2000" spc="-114" dirty="0">
                <a:latin typeface="Microsoft Sans Serif"/>
                <a:cs typeface="Microsoft Sans Serif"/>
              </a:rPr>
              <a:t>given </a:t>
            </a:r>
            <a:r>
              <a:rPr sz="2000" spc="-45" dirty="0">
                <a:latin typeface="Microsoft Sans Serif"/>
                <a:cs typeface="Microsoft Sans Serif"/>
              </a:rPr>
              <a:t>pixel 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175" dirty="0">
                <a:latin typeface="Microsoft Sans Serif"/>
                <a:cs typeface="Microsoft Sans Serif"/>
              </a:rPr>
              <a:t>is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40" dirty="0">
                <a:latin typeface="Microsoft Sans Serif"/>
                <a:cs typeface="Microsoft Sans Serif"/>
              </a:rPr>
              <a:t>gre</a:t>
            </a:r>
            <a:r>
              <a:rPr sz="2000" spc="-35" dirty="0">
                <a:latin typeface="Microsoft Sans Serif"/>
                <a:cs typeface="Microsoft Sans Serif"/>
              </a:rPr>
              <a:t>ater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th</a:t>
            </a:r>
            <a:r>
              <a:rPr sz="2000" spc="-114" dirty="0">
                <a:latin typeface="Microsoft Sans Serif"/>
                <a:cs typeface="Microsoft Sans Serif"/>
              </a:rPr>
              <a:t>a</a:t>
            </a:r>
            <a:r>
              <a:rPr sz="2000" spc="-23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thre</a:t>
            </a:r>
            <a:r>
              <a:rPr sz="2000" spc="-150" dirty="0">
                <a:latin typeface="Microsoft Sans Serif"/>
                <a:cs typeface="Microsoft Sans Serif"/>
              </a:rPr>
              <a:t>s</a:t>
            </a:r>
            <a:r>
              <a:rPr sz="2000" spc="-95" dirty="0">
                <a:latin typeface="Microsoft Sans Serif"/>
                <a:cs typeface="Microsoft Sans Serif"/>
              </a:rPr>
              <a:t>hold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445" dirty="0">
                <a:latin typeface="Microsoft Sans Serif"/>
                <a:cs typeface="Microsoft Sans Serif"/>
              </a:rPr>
              <a:t>T</a:t>
            </a:r>
            <a:r>
              <a:rPr sz="1950" spc="-247" baseline="-21367" dirty="0">
                <a:latin typeface="Microsoft Sans Serif"/>
                <a:cs typeface="Microsoft Sans Serif"/>
              </a:rPr>
              <a:t>s,</a:t>
            </a:r>
            <a:endParaRPr sz="1950" baseline="-21367">
              <a:latin typeface="Microsoft Sans Serif"/>
              <a:cs typeface="Microsoft Sans Serif"/>
            </a:endParaRPr>
          </a:p>
          <a:p>
            <a:pPr marL="96456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Microsoft Sans Serif"/>
                <a:cs typeface="Microsoft Sans Serif"/>
              </a:rPr>
              <a:t>|</a:t>
            </a:r>
            <a:r>
              <a:rPr sz="2000" i="1" spc="-5" dirty="0">
                <a:latin typeface="Arial"/>
                <a:cs typeface="Arial"/>
              </a:rPr>
              <a:t>frame</a:t>
            </a:r>
            <a:r>
              <a:rPr sz="1950" spc="-7" baseline="-21367" dirty="0">
                <a:latin typeface="Microsoft Sans Serif"/>
                <a:cs typeface="Microsoft Sans Serif"/>
              </a:rPr>
              <a:t>i</a:t>
            </a:r>
            <a:r>
              <a:rPr sz="1950" spc="232" baseline="-21367" dirty="0">
                <a:latin typeface="Microsoft Sans Serif"/>
                <a:cs typeface="Microsoft Sans Serif"/>
              </a:rPr>
              <a:t> </a:t>
            </a:r>
            <a:r>
              <a:rPr sz="2000" spc="415" dirty="0">
                <a:latin typeface="Microsoft Sans Serif"/>
                <a:cs typeface="Microsoft Sans Serif"/>
              </a:rPr>
              <a:t>–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i="1" spc="-5" dirty="0">
                <a:latin typeface="Arial"/>
                <a:cs typeface="Arial"/>
              </a:rPr>
              <a:t>frame</a:t>
            </a:r>
            <a:r>
              <a:rPr sz="1950" spc="-7" baseline="-21367" dirty="0">
                <a:latin typeface="Microsoft Sans Serif"/>
                <a:cs typeface="Microsoft Sans Serif"/>
              </a:rPr>
              <a:t>i-1</a:t>
            </a:r>
            <a:r>
              <a:rPr sz="2000" spc="-5" dirty="0">
                <a:latin typeface="Microsoft Sans Serif"/>
                <a:cs typeface="Microsoft Sans Serif"/>
              </a:rPr>
              <a:t>|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165" dirty="0">
                <a:latin typeface="Microsoft Sans Serif"/>
                <a:cs typeface="Microsoft Sans Serif"/>
              </a:rPr>
              <a:t>&gt;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330" dirty="0">
                <a:latin typeface="Microsoft Sans Serif"/>
                <a:cs typeface="Microsoft Sans Serif"/>
              </a:rPr>
              <a:t>T</a:t>
            </a:r>
            <a:r>
              <a:rPr sz="1950" spc="-494" baseline="-21367" dirty="0">
                <a:latin typeface="Microsoft Sans Serif"/>
                <a:cs typeface="Microsoft Sans Serif"/>
              </a:rPr>
              <a:t>s</a:t>
            </a:r>
            <a:endParaRPr sz="1950" baseline="-21367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115" y="3928871"/>
            <a:ext cx="3238499" cy="24292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1871" y="1929383"/>
            <a:ext cx="1857755" cy="1790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4511" y="1929383"/>
            <a:ext cx="1856231" cy="178917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657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490" dirty="0"/>
              <a:t>Sub</a:t>
            </a:r>
            <a:r>
              <a:rPr spc="-254" dirty="0"/>
              <a:t>t</a:t>
            </a:r>
            <a:r>
              <a:rPr spc="-285" dirty="0"/>
              <a:t>r</a:t>
            </a:r>
            <a:r>
              <a:rPr spc="-265" dirty="0"/>
              <a:t>acti</a:t>
            </a:r>
            <a:r>
              <a:rPr spc="-365" dirty="0"/>
              <a:t>o</a:t>
            </a:r>
            <a:r>
              <a:rPr spc="-310" dirty="0"/>
              <a:t>n:</a:t>
            </a:r>
            <a:r>
              <a:rPr spc="-65" dirty="0"/>
              <a:t> </a:t>
            </a:r>
            <a:r>
              <a:rPr spc="-305" dirty="0">
                <a:solidFill>
                  <a:srgbClr val="C00000"/>
                </a:solidFill>
              </a:rPr>
              <a:t>Exa</a:t>
            </a:r>
            <a:r>
              <a:rPr spc="-450" dirty="0">
                <a:solidFill>
                  <a:srgbClr val="C00000"/>
                </a:solidFill>
              </a:rPr>
              <a:t>m</a:t>
            </a:r>
            <a:r>
              <a:rPr spc="-240" dirty="0">
                <a:solidFill>
                  <a:srgbClr val="C00000"/>
                </a:solidFill>
              </a:rPr>
              <a:t>ple</a:t>
            </a:r>
            <a:r>
              <a:rPr spc="-7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76400"/>
            <a:ext cx="2743200" cy="2514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676400"/>
            <a:ext cx="2743200" cy="2514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8678" y="4343400"/>
            <a:ext cx="2956321" cy="21518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657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490" dirty="0"/>
              <a:t>Sub</a:t>
            </a:r>
            <a:r>
              <a:rPr spc="-254" dirty="0"/>
              <a:t>t</a:t>
            </a:r>
            <a:r>
              <a:rPr spc="-285" dirty="0"/>
              <a:t>r</a:t>
            </a:r>
            <a:r>
              <a:rPr spc="-265" dirty="0"/>
              <a:t>acti</a:t>
            </a:r>
            <a:r>
              <a:rPr spc="-365" dirty="0"/>
              <a:t>o</a:t>
            </a:r>
            <a:r>
              <a:rPr spc="-310" dirty="0"/>
              <a:t>n:</a:t>
            </a:r>
            <a:r>
              <a:rPr spc="-65" dirty="0"/>
              <a:t> </a:t>
            </a:r>
            <a:r>
              <a:rPr spc="-305" dirty="0">
                <a:solidFill>
                  <a:srgbClr val="C00000"/>
                </a:solidFill>
              </a:rPr>
              <a:t>Exa</a:t>
            </a:r>
            <a:r>
              <a:rPr spc="-450" dirty="0">
                <a:solidFill>
                  <a:srgbClr val="C00000"/>
                </a:solidFill>
              </a:rPr>
              <a:t>m</a:t>
            </a:r>
            <a:r>
              <a:rPr spc="-240" dirty="0">
                <a:solidFill>
                  <a:srgbClr val="C00000"/>
                </a:solidFill>
              </a:rPr>
              <a:t>ple</a:t>
            </a:r>
            <a:r>
              <a:rPr spc="-7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828800"/>
            <a:ext cx="3200400" cy="23865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4373879"/>
            <a:ext cx="3108960" cy="23317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5400" y="1828800"/>
            <a:ext cx="3200400" cy="2400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657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Im</a:t>
            </a:r>
            <a:r>
              <a:rPr spc="-95" dirty="0"/>
              <a:t>a</a:t>
            </a:r>
            <a:r>
              <a:rPr spc="-325" dirty="0"/>
              <a:t>ge</a:t>
            </a:r>
            <a:r>
              <a:rPr spc="-50" dirty="0"/>
              <a:t> </a:t>
            </a:r>
            <a:r>
              <a:rPr spc="-490" dirty="0"/>
              <a:t>Sub</a:t>
            </a:r>
            <a:r>
              <a:rPr spc="-254" dirty="0"/>
              <a:t>t</a:t>
            </a:r>
            <a:r>
              <a:rPr spc="-285" dirty="0"/>
              <a:t>r</a:t>
            </a:r>
            <a:r>
              <a:rPr spc="-265" dirty="0"/>
              <a:t>acti</a:t>
            </a:r>
            <a:r>
              <a:rPr spc="-365" dirty="0"/>
              <a:t>o</a:t>
            </a:r>
            <a:r>
              <a:rPr spc="-310" dirty="0"/>
              <a:t>n:</a:t>
            </a:r>
            <a:r>
              <a:rPr spc="-65" dirty="0"/>
              <a:t> </a:t>
            </a:r>
            <a:r>
              <a:rPr spc="-305" dirty="0">
                <a:solidFill>
                  <a:srgbClr val="C00000"/>
                </a:solidFill>
              </a:rPr>
              <a:t>Exa</a:t>
            </a:r>
            <a:r>
              <a:rPr spc="-450" dirty="0">
                <a:solidFill>
                  <a:srgbClr val="C00000"/>
                </a:solidFill>
              </a:rPr>
              <a:t>m</a:t>
            </a:r>
            <a:r>
              <a:rPr spc="-240" dirty="0">
                <a:solidFill>
                  <a:srgbClr val="C00000"/>
                </a:solidFill>
              </a:rPr>
              <a:t>ple</a:t>
            </a:r>
            <a:r>
              <a:rPr spc="-7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164337"/>
            <a:ext cx="7450455" cy="107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80" dirty="0"/>
              <a:t>R</a:t>
            </a:r>
            <a:r>
              <a:rPr spc="-229" dirty="0"/>
              <a:t>e</a:t>
            </a:r>
            <a:r>
              <a:rPr spc="-265" dirty="0"/>
              <a:t>gion</a:t>
            </a:r>
            <a:r>
              <a:rPr spc="-40" dirty="0"/>
              <a:t> </a:t>
            </a:r>
            <a:r>
              <a:rPr spc="-204" dirty="0"/>
              <a:t>of</a:t>
            </a:r>
            <a:r>
              <a:rPr spc="220" dirty="0"/>
              <a:t> </a:t>
            </a:r>
            <a:r>
              <a:rPr spc="-125" dirty="0"/>
              <a:t>I</a:t>
            </a:r>
            <a:r>
              <a:rPr spc="-265" dirty="0"/>
              <a:t>n</a:t>
            </a:r>
            <a:r>
              <a:rPr spc="-229" dirty="0"/>
              <a:t>t</a:t>
            </a:r>
            <a:r>
              <a:rPr spc="-375" dirty="0"/>
              <a:t>e</a:t>
            </a:r>
            <a:r>
              <a:rPr spc="-235" dirty="0"/>
              <a:t>r</a:t>
            </a:r>
            <a:r>
              <a:rPr spc="-375" dirty="0"/>
              <a:t>est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800" spc="-165" dirty="0">
                <a:solidFill>
                  <a:srgbClr val="775F54"/>
                </a:solidFill>
              </a:rPr>
              <a:t>An</a:t>
            </a:r>
            <a:r>
              <a:rPr sz="2800" spc="-25" dirty="0">
                <a:solidFill>
                  <a:srgbClr val="775F54"/>
                </a:solidFill>
              </a:rPr>
              <a:t> </a:t>
            </a:r>
            <a:r>
              <a:rPr sz="2800" spc="-80" dirty="0">
                <a:solidFill>
                  <a:srgbClr val="775F54"/>
                </a:solidFill>
              </a:rPr>
              <a:t>i</a:t>
            </a:r>
            <a:r>
              <a:rPr sz="2800" spc="-240" dirty="0">
                <a:solidFill>
                  <a:srgbClr val="775F54"/>
                </a:solidFill>
              </a:rPr>
              <a:t>m</a:t>
            </a:r>
            <a:r>
              <a:rPr sz="2800" spc="-229" dirty="0">
                <a:solidFill>
                  <a:srgbClr val="775F54"/>
                </a:solidFill>
              </a:rPr>
              <a:t>p</a:t>
            </a:r>
            <a:r>
              <a:rPr sz="2800" spc="-225" dirty="0">
                <a:solidFill>
                  <a:srgbClr val="775F54"/>
                </a:solidFill>
              </a:rPr>
              <a:t>o</a:t>
            </a:r>
            <a:r>
              <a:rPr sz="2800" spc="-75" dirty="0">
                <a:solidFill>
                  <a:srgbClr val="775F54"/>
                </a:solidFill>
              </a:rPr>
              <a:t>r</a:t>
            </a:r>
            <a:r>
              <a:rPr sz="2800" spc="-155" dirty="0">
                <a:solidFill>
                  <a:srgbClr val="775F54"/>
                </a:solidFill>
              </a:rPr>
              <a:t>ta</a:t>
            </a:r>
            <a:r>
              <a:rPr sz="2800" spc="-200" dirty="0">
                <a:solidFill>
                  <a:srgbClr val="775F54"/>
                </a:solidFill>
              </a:rPr>
              <a:t>n</a:t>
            </a:r>
            <a:r>
              <a:rPr sz="2800" spc="-210" dirty="0">
                <a:solidFill>
                  <a:srgbClr val="775F54"/>
                </a:solidFill>
              </a:rPr>
              <a:t>t</a:t>
            </a:r>
            <a:r>
              <a:rPr sz="2800" spc="-65" dirty="0">
                <a:solidFill>
                  <a:srgbClr val="775F54"/>
                </a:solidFill>
              </a:rPr>
              <a:t> </a:t>
            </a:r>
            <a:r>
              <a:rPr sz="2800" spc="-180" dirty="0">
                <a:solidFill>
                  <a:srgbClr val="775F54"/>
                </a:solidFill>
              </a:rPr>
              <a:t>ap</a:t>
            </a:r>
            <a:r>
              <a:rPr sz="2800" spc="-175" dirty="0">
                <a:solidFill>
                  <a:srgbClr val="775F54"/>
                </a:solidFill>
              </a:rPr>
              <a:t>p</a:t>
            </a:r>
            <a:r>
              <a:rPr sz="2800" spc="-55" dirty="0">
                <a:solidFill>
                  <a:srgbClr val="775F54"/>
                </a:solidFill>
              </a:rPr>
              <a:t>l</a:t>
            </a:r>
            <a:r>
              <a:rPr sz="2800" spc="-50" dirty="0">
                <a:solidFill>
                  <a:srgbClr val="775F54"/>
                </a:solidFill>
              </a:rPr>
              <a:t>i</a:t>
            </a:r>
            <a:r>
              <a:rPr sz="2800" spc="-254" dirty="0">
                <a:solidFill>
                  <a:srgbClr val="775F54"/>
                </a:solidFill>
              </a:rPr>
              <a:t>c</a:t>
            </a:r>
            <a:r>
              <a:rPr sz="2800" spc="-200" dirty="0">
                <a:solidFill>
                  <a:srgbClr val="775F54"/>
                </a:solidFill>
              </a:rPr>
              <a:t>a</a:t>
            </a:r>
            <a:r>
              <a:rPr sz="2800" spc="-145" dirty="0">
                <a:solidFill>
                  <a:srgbClr val="775F54"/>
                </a:solidFill>
              </a:rPr>
              <a:t>t</a:t>
            </a:r>
            <a:r>
              <a:rPr sz="2800" spc="-114" dirty="0">
                <a:solidFill>
                  <a:srgbClr val="775F54"/>
                </a:solidFill>
              </a:rPr>
              <a:t>i</a:t>
            </a:r>
            <a:r>
              <a:rPr sz="2800" spc="-229" dirty="0">
                <a:solidFill>
                  <a:srgbClr val="775F54"/>
                </a:solidFill>
              </a:rPr>
              <a:t>o</a:t>
            </a:r>
            <a:r>
              <a:rPr sz="2800" spc="-225" dirty="0">
                <a:solidFill>
                  <a:srgbClr val="775F54"/>
                </a:solidFill>
              </a:rPr>
              <a:t>n</a:t>
            </a:r>
            <a:r>
              <a:rPr sz="2800" spc="-365" dirty="0">
                <a:solidFill>
                  <a:srgbClr val="775F54"/>
                </a:solidFill>
              </a:rPr>
              <a:t>s</a:t>
            </a:r>
            <a:r>
              <a:rPr sz="2800" spc="-50" dirty="0">
                <a:solidFill>
                  <a:srgbClr val="775F54"/>
                </a:solidFill>
              </a:rPr>
              <a:t> </a:t>
            </a:r>
            <a:r>
              <a:rPr sz="2800" spc="-145" dirty="0">
                <a:solidFill>
                  <a:srgbClr val="775F54"/>
                </a:solidFill>
              </a:rPr>
              <a:t>of</a:t>
            </a:r>
            <a:r>
              <a:rPr sz="2800" spc="160" dirty="0">
                <a:solidFill>
                  <a:srgbClr val="775F54"/>
                </a:solidFill>
              </a:rPr>
              <a:t> </a:t>
            </a:r>
            <a:r>
              <a:rPr sz="2800" spc="-80" dirty="0">
                <a:solidFill>
                  <a:srgbClr val="775F54"/>
                </a:solidFill>
              </a:rPr>
              <a:t>i</a:t>
            </a:r>
            <a:r>
              <a:rPr sz="2800" spc="-240" dirty="0">
                <a:solidFill>
                  <a:srgbClr val="775F54"/>
                </a:solidFill>
              </a:rPr>
              <a:t>m</a:t>
            </a:r>
            <a:r>
              <a:rPr sz="2800" spc="-30" dirty="0">
                <a:solidFill>
                  <a:srgbClr val="775F54"/>
                </a:solidFill>
              </a:rPr>
              <a:t>a</a:t>
            </a:r>
            <a:r>
              <a:rPr sz="2800" spc="-225" dirty="0">
                <a:solidFill>
                  <a:srgbClr val="775F54"/>
                </a:solidFill>
              </a:rPr>
              <a:t>ge</a:t>
            </a:r>
            <a:r>
              <a:rPr sz="2800" spc="-35" dirty="0">
                <a:solidFill>
                  <a:srgbClr val="775F54"/>
                </a:solidFill>
              </a:rPr>
              <a:t> </a:t>
            </a:r>
            <a:r>
              <a:rPr sz="2800" spc="-235" dirty="0">
                <a:solidFill>
                  <a:srgbClr val="775F54"/>
                </a:solidFill>
              </a:rPr>
              <a:t>mu</a:t>
            </a:r>
            <a:r>
              <a:rPr sz="2800" spc="-85" dirty="0">
                <a:solidFill>
                  <a:srgbClr val="775F54"/>
                </a:solidFill>
              </a:rPr>
              <a:t>l</a:t>
            </a:r>
            <a:r>
              <a:rPr sz="2800" spc="-145" dirty="0">
                <a:solidFill>
                  <a:srgbClr val="775F54"/>
                </a:solidFill>
              </a:rPr>
              <a:t>t</a:t>
            </a:r>
            <a:r>
              <a:rPr sz="2800" spc="-114" dirty="0">
                <a:solidFill>
                  <a:srgbClr val="775F54"/>
                </a:solidFill>
              </a:rPr>
              <a:t>i</a:t>
            </a:r>
            <a:r>
              <a:rPr sz="2800" spc="-160" dirty="0">
                <a:solidFill>
                  <a:srgbClr val="775F54"/>
                </a:solidFill>
              </a:rPr>
              <a:t>plic</a:t>
            </a:r>
            <a:r>
              <a:rPr sz="2800" spc="-155" dirty="0">
                <a:solidFill>
                  <a:srgbClr val="775F54"/>
                </a:solidFill>
              </a:rPr>
              <a:t>a</a:t>
            </a:r>
            <a:r>
              <a:rPr sz="2800" spc="-180" dirty="0">
                <a:solidFill>
                  <a:srgbClr val="775F54"/>
                </a:solidFill>
              </a:rPr>
              <a:t>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600"/>
            <a:ext cx="3407664" cy="22738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562855" y="1743455"/>
            <a:ext cx="3525520" cy="2306320"/>
            <a:chOff x="4562855" y="1743455"/>
            <a:chExt cx="3525520" cy="2306320"/>
          </a:xfrm>
        </p:grpSpPr>
        <p:sp>
          <p:nvSpPr>
            <p:cNvPr id="5" name="object 5"/>
            <p:cNvSpPr/>
            <p:nvPr/>
          </p:nvSpPr>
          <p:spPr>
            <a:xfrm>
              <a:off x="4572761" y="1753361"/>
              <a:ext cx="3505200" cy="2286000"/>
            </a:xfrm>
            <a:custGeom>
              <a:avLst/>
              <a:gdLst/>
              <a:ahLst/>
              <a:cxnLst/>
              <a:rect l="l" t="t" r="r" b="b"/>
              <a:pathLst>
                <a:path w="3505200" h="2286000">
                  <a:moveTo>
                    <a:pt x="3505199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3505199" y="2286000"/>
                  </a:lnTo>
                  <a:lnTo>
                    <a:pt x="35051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761" y="1753361"/>
              <a:ext cx="3505200" cy="2286000"/>
            </a:xfrm>
            <a:custGeom>
              <a:avLst/>
              <a:gdLst/>
              <a:ahLst/>
              <a:cxnLst/>
              <a:rect l="l" t="t" r="r" b="b"/>
              <a:pathLst>
                <a:path w="3505200" h="2286000">
                  <a:moveTo>
                    <a:pt x="0" y="2286000"/>
                  </a:moveTo>
                  <a:lnTo>
                    <a:pt x="3505199" y="2286000"/>
                  </a:lnTo>
                  <a:lnTo>
                    <a:pt x="3505199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2961" y="2896361"/>
              <a:ext cx="668020" cy="457200"/>
            </a:xfrm>
            <a:custGeom>
              <a:avLst/>
              <a:gdLst/>
              <a:ahLst/>
              <a:cxnLst/>
              <a:rect l="l" t="t" r="r" b="b"/>
              <a:pathLst>
                <a:path w="668020" h="457200">
                  <a:moveTo>
                    <a:pt x="66751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7512" y="457200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2961" y="2896361"/>
              <a:ext cx="668020" cy="457200"/>
            </a:xfrm>
            <a:custGeom>
              <a:avLst/>
              <a:gdLst/>
              <a:ahLst/>
              <a:cxnLst/>
              <a:rect l="l" t="t" r="r" b="b"/>
              <a:pathLst>
                <a:path w="668020" h="457200">
                  <a:moveTo>
                    <a:pt x="0" y="457200"/>
                  </a:moveTo>
                  <a:lnTo>
                    <a:pt x="667512" y="457200"/>
                  </a:lnTo>
                  <a:lnTo>
                    <a:pt x="667512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86455" y="4105655"/>
            <a:ext cx="3525520" cy="2306320"/>
            <a:chOff x="2886455" y="4105655"/>
            <a:chExt cx="3525520" cy="2306320"/>
          </a:xfrm>
        </p:grpSpPr>
        <p:sp>
          <p:nvSpPr>
            <p:cNvPr id="10" name="object 10"/>
            <p:cNvSpPr/>
            <p:nvPr/>
          </p:nvSpPr>
          <p:spPr>
            <a:xfrm>
              <a:off x="2896361" y="4115561"/>
              <a:ext cx="3505200" cy="2286000"/>
            </a:xfrm>
            <a:custGeom>
              <a:avLst/>
              <a:gdLst/>
              <a:ahLst/>
              <a:cxnLst/>
              <a:rect l="l" t="t" r="r" b="b"/>
              <a:pathLst>
                <a:path w="3505200" h="2286000">
                  <a:moveTo>
                    <a:pt x="35052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3505200" y="22860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96361" y="4115561"/>
              <a:ext cx="3505200" cy="2286000"/>
            </a:xfrm>
            <a:custGeom>
              <a:avLst/>
              <a:gdLst/>
              <a:ahLst/>
              <a:cxnLst/>
              <a:rect l="l" t="t" r="r" b="b"/>
              <a:pathLst>
                <a:path w="3505200" h="2286000">
                  <a:moveTo>
                    <a:pt x="0" y="2286000"/>
                  </a:moveTo>
                  <a:lnTo>
                    <a:pt x="3505200" y="2286000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5938" y="5258561"/>
              <a:ext cx="668020" cy="457200"/>
            </a:xfrm>
            <a:custGeom>
              <a:avLst/>
              <a:gdLst/>
              <a:ahLst/>
              <a:cxnLst/>
              <a:rect l="l" t="t" r="r" b="b"/>
              <a:pathLst>
                <a:path w="668020" h="457200">
                  <a:moveTo>
                    <a:pt x="66751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7512" y="457200"/>
                  </a:lnTo>
                  <a:lnTo>
                    <a:pt x="6675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5938" y="5258561"/>
              <a:ext cx="668020" cy="457200"/>
            </a:xfrm>
            <a:custGeom>
              <a:avLst/>
              <a:gdLst/>
              <a:ahLst/>
              <a:cxnLst/>
              <a:rect l="l" t="t" r="r" b="b"/>
              <a:pathLst>
                <a:path w="668020" h="457200">
                  <a:moveTo>
                    <a:pt x="0" y="457200"/>
                  </a:moveTo>
                  <a:lnTo>
                    <a:pt x="667512" y="457200"/>
                  </a:lnTo>
                  <a:lnTo>
                    <a:pt x="667512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600" y="5105400"/>
              <a:ext cx="979931" cy="68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3604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15" dirty="0"/>
              <a:t>Logic</a:t>
            </a:r>
            <a:r>
              <a:rPr spc="-50" dirty="0"/>
              <a:t> </a:t>
            </a:r>
            <a:r>
              <a:rPr spc="-275" dirty="0"/>
              <a:t>O</a:t>
            </a:r>
            <a:r>
              <a:rPr spc="-204" dirty="0"/>
              <a:t>p</a:t>
            </a:r>
            <a:r>
              <a:rPr spc="-365" dirty="0"/>
              <a:t>e</a:t>
            </a:r>
            <a:r>
              <a:rPr spc="-220" dirty="0"/>
              <a:t>r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425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13357"/>
            <a:ext cx="7956550" cy="1305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spc="-150" dirty="0">
                <a:latin typeface="Microsoft Sans Serif"/>
                <a:cs typeface="Microsoft Sans Serif"/>
              </a:rPr>
              <a:t>When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dealing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with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logic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operations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on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gray-level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images,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pixel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values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85" dirty="0">
                <a:latin typeface="Microsoft Sans Serif"/>
                <a:cs typeface="Microsoft Sans Serif"/>
              </a:rPr>
              <a:t>processed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as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strings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binary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numbers.</a:t>
            </a:r>
            <a:endParaRPr sz="26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9615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600" spc="-155" dirty="0">
                <a:latin typeface="Microsoft Sans Serif"/>
                <a:cs typeface="Microsoft Sans Serif"/>
              </a:rPr>
              <a:t>AN</a:t>
            </a:r>
            <a:r>
              <a:rPr sz="2600" spc="-459" dirty="0">
                <a:latin typeface="Microsoft Sans Serif"/>
                <a:cs typeface="Microsoft Sans Serif"/>
              </a:rPr>
              <a:t>D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310" dirty="0">
                <a:latin typeface="Microsoft Sans Serif"/>
                <a:cs typeface="Microsoft Sans Serif"/>
              </a:rPr>
              <a:t>O</a:t>
            </a:r>
            <a:r>
              <a:rPr sz="2600" spc="-280" dirty="0">
                <a:latin typeface="Microsoft Sans Serif"/>
                <a:cs typeface="Microsoft Sans Serif"/>
              </a:rPr>
              <a:t>R</a:t>
            </a:r>
            <a:r>
              <a:rPr sz="2600" spc="-155" dirty="0">
                <a:latin typeface="Microsoft Sans Serif"/>
                <a:cs typeface="Microsoft Sans Serif"/>
              </a:rPr>
              <a:t>,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CO</a:t>
            </a:r>
            <a:r>
              <a:rPr sz="2600" spc="-185" dirty="0">
                <a:latin typeface="Microsoft Sans Serif"/>
                <a:cs typeface="Microsoft Sans Serif"/>
              </a:rPr>
              <a:t>M</a:t>
            </a:r>
            <a:r>
              <a:rPr sz="2600" spc="-405" dirty="0">
                <a:latin typeface="Microsoft Sans Serif"/>
                <a:cs typeface="Microsoft Sans Serif"/>
              </a:rPr>
              <a:t>PLEMENT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(N</a:t>
            </a:r>
            <a:r>
              <a:rPr sz="2600" spc="-185" dirty="0">
                <a:latin typeface="Microsoft Sans Serif"/>
                <a:cs typeface="Microsoft Sans Serif"/>
              </a:rPr>
              <a:t>O</a:t>
            </a:r>
            <a:r>
              <a:rPr sz="2600" spc="-305" dirty="0">
                <a:latin typeface="Microsoft Sans Serif"/>
                <a:cs typeface="Microsoft Sans Serif"/>
              </a:rPr>
              <a:t>T)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046" y="3555517"/>
            <a:ext cx="4991031" cy="2854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304800"/>
            <a:ext cx="4838700" cy="61920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5877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0" dirty="0"/>
              <a:t>E</a:t>
            </a:r>
            <a:r>
              <a:rPr spc="-385" dirty="0"/>
              <a:t>x</a:t>
            </a:r>
            <a:r>
              <a:rPr spc="-295" dirty="0"/>
              <a:t>am</a:t>
            </a:r>
            <a:r>
              <a:rPr spc="-240" dirty="0"/>
              <a:t>p</a:t>
            </a:r>
            <a:r>
              <a:rPr spc="-195" dirty="0"/>
              <a:t>le</a:t>
            </a:r>
            <a:r>
              <a:rPr spc="-60" dirty="0"/>
              <a:t> </a:t>
            </a:r>
            <a:r>
              <a:rPr spc="-204" dirty="0"/>
              <a:t>of</a:t>
            </a:r>
            <a:r>
              <a:rPr spc="225" dirty="0"/>
              <a:t> </a:t>
            </a:r>
            <a:r>
              <a:rPr spc="-215" dirty="0"/>
              <a:t>AND</a:t>
            </a:r>
            <a:r>
              <a:rPr spc="-50" dirty="0"/>
              <a:t> </a:t>
            </a:r>
            <a:r>
              <a:rPr spc="-290" dirty="0"/>
              <a:t>Op</a:t>
            </a:r>
            <a:r>
              <a:rPr spc="-210" dirty="0"/>
              <a:t>e</a:t>
            </a:r>
            <a:r>
              <a:rPr spc="-285" dirty="0"/>
              <a:t>r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32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986" y="1905000"/>
            <a:ext cx="6811869" cy="3276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9982" y="5515457"/>
            <a:ext cx="1917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original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image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7578" y="5520029"/>
            <a:ext cx="1530985" cy="752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11480" marR="5080" indent="-399415">
              <a:lnSpc>
                <a:spcPts val="2840"/>
              </a:lnSpc>
              <a:spcBef>
                <a:spcPts val="225"/>
              </a:spcBef>
            </a:pPr>
            <a:r>
              <a:rPr sz="2400" dirty="0">
                <a:latin typeface="Tahoma"/>
                <a:cs typeface="Tahoma"/>
              </a:rPr>
              <a:t>AND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image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mask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2294" y="5520029"/>
            <a:ext cx="1819910" cy="752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73050" marR="5080" indent="-260985">
              <a:lnSpc>
                <a:spcPts val="2840"/>
              </a:lnSpc>
              <a:spcBef>
                <a:spcPts val="225"/>
              </a:spcBef>
            </a:pPr>
            <a:r>
              <a:rPr sz="2400" spc="-5" dirty="0">
                <a:latin typeface="Tahoma"/>
                <a:cs typeface="Tahoma"/>
              </a:rPr>
              <a:t>result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operation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34440"/>
          </a:xfrm>
          <a:custGeom>
            <a:avLst/>
            <a:gdLst/>
            <a:ahLst/>
            <a:cxnLst/>
            <a:rect l="l" t="t" r="r" b="b"/>
            <a:pathLst>
              <a:path w="9144000" h="1234440">
                <a:moveTo>
                  <a:pt x="0" y="1234440"/>
                </a:moveTo>
                <a:lnTo>
                  <a:pt x="9144000" y="1234440"/>
                </a:lnTo>
                <a:lnTo>
                  <a:pt x="9144000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solidFill>
            <a:srgbClr val="005E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54480"/>
            <a:ext cx="9144000" cy="5303520"/>
          </a:xfrm>
          <a:custGeom>
            <a:avLst/>
            <a:gdLst/>
            <a:ahLst/>
            <a:cxnLst/>
            <a:rect l="l" t="t" r="r" b="b"/>
            <a:pathLst>
              <a:path w="9144000" h="5303520">
                <a:moveTo>
                  <a:pt x="0" y="5303519"/>
                </a:moveTo>
                <a:lnTo>
                  <a:pt x="9144000" y="5303519"/>
                </a:lnTo>
                <a:lnTo>
                  <a:pt x="9144000" y="0"/>
                </a:lnTo>
                <a:lnTo>
                  <a:pt x="0" y="0"/>
                </a:lnTo>
                <a:lnTo>
                  <a:pt x="0" y="5303519"/>
                </a:lnTo>
                <a:close/>
              </a:path>
            </a:pathLst>
          </a:custGeom>
          <a:solidFill>
            <a:srgbClr val="005E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234439"/>
            <a:ext cx="9144000" cy="320040"/>
            <a:chOff x="0" y="1234439"/>
            <a:chExt cx="9144000" cy="320040"/>
          </a:xfrm>
        </p:grpSpPr>
        <p:sp>
          <p:nvSpPr>
            <p:cNvPr id="5" name="object 5"/>
            <p:cNvSpPr/>
            <p:nvPr/>
          </p:nvSpPr>
          <p:spPr>
            <a:xfrm>
              <a:off x="0" y="1234439"/>
              <a:ext cx="9144000" cy="320040"/>
            </a:xfrm>
            <a:custGeom>
              <a:avLst/>
              <a:gdLst/>
              <a:ahLst/>
              <a:cxnLst/>
              <a:rect l="l" t="t" r="r" b="b"/>
              <a:pathLst>
                <a:path w="9144000" h="320040">
                  <a:moveTo>
                    <a:pt x="9144000" y="0"/>
                  </a:moveTo>
                  <a:lnTo>
                    <a:pt x="0" y="0"/>
                  </a:lnTo>
                  <a:lnTo>
                    <a:pt x="0" y="320039"/>
                  </a:lnTo>
                  <a:lnTo>
                    <a:pt x="9144000" y="3200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80159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1312" y="1280159"/>
              <a:ext cx="8552815" cy="228600"/>
            </a:xfrm>
            <a:custGeom>
              <a:avLst/>
              <a:gdLst/>
              <a:ahLst/>
              <a:cxnLst/>
              <a:rect l="l" t="t" r="r" b="b"/>
              <a:pathLst>
                <a:path w="8552815" h="228600">
                  <a:moveTo>
                    <a:pt x="85526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552688" y="228600"/>
                  </a:lnTo>
                  <a:lnTo>
                    <a:pt x="855268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9644" y="109473"/>
            <a:ext cx="74479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45" dirty="0">
                <a:solidFill>
                  <a:srgbClr val="FFFFFF"/>
                </a:solidFill>
              </a:rPr>
              <a:t>Geometric</a:t>
            </a:r>
            <a:r>
              <a:rPr sz="5400" spc="-95" dirty="0">
                <a:solidFill>
                  <a:srgbClr val="FFFFFF"/>
                </a:solidFill>
              </a:rPr>
              <a:t> </a:t>
            </a:r>
            <a:r>
              <a:rPr sz="5400" spc="-819" dirty="0">
                <a:solidFill>
                  <a:srgbClr val="FFFFFF"/>
                </a:solidFill>
              </a:rPr>
              <a:t>T</a:t>
            </a:r>
            <a:r>
              <a:rPr sz="5400" spc="-375" dirty="0">
                <a:solidFill>
                  <a:srgbClr val="FFFFFF"/>
                </a:solidFill>
              </a:rPr>
              <a:t>r</a:t>
            </a:r>
            <a:r>
              <a:rPr sz="5400" spc="-390" dirty="0">
                <a:solidFill>
                  <a:srgbClr val="FFFFFF"/>
                </a:solidFill>
              </a:rPr>
              <a:t>ans</a:t>
            </a:r>
            <a:r>
              <a:rPr sz="5400" spc="-275" dirty="0">
                <a:solidFill>
                  <a:srgbClr val="FFFFFF"/>
                </a:solidFill>
              </a:rPr>
              <a:t>f</a:t>
            </a:r>
            <a:r>
              <a:rPr sz="5400" spc="-520" dirty="0">
                <a:solidFill>
                  <a:srgbClr val="FFFFFF"/>
                </a:solidFill>
              </a:rPr>
              <a:t>o</a:t>
            </a:r>
            <a:r>
              <a:rPr sz="5400" spc="-229" dirty="0">
                <a:solidFill>
                  <a:srgbClr val="FFFFFF"/>
                </a:solidFill>
              </a:rPr>
              <a:t>r</a:t>
            </a:r>
            <a:r>
              <a:rPr sz="5400" spc="-420" dirty="0">
                <a:solidFill>
                  <a:srgbClr val="FFFFFF"/>
                </a:solidFill>
              </a:rPr>
              <a:t>m</a:t>
            </a:r>
            <a:r>
              <a:rPr sz="5400" spc="-165" dirty="0">
                <a:solidFill>
                  <a:srgbClr val="FFFFFF"/>
                </a:solidFill>
              </a:rPr>
              <a:t>a</a:t>
            </a:r>
            <a:r>
              <a:rPr sz="5400" spc="-340" dirty="0">
                <a:solidFill>
                  <a:srgbClr val="FFFFFF"/>
                </a:solidFill>
              </a:rPr>
              <a:t>tion</a:t>
            </a:r>
            <a:endParaRPr sz="54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905000"/>
            <a:ext cx="5948171" cy="41361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44170"/>
            <a:ext cx="7426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1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9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29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120" dirty="0">
                <a:solidFill>
                  <a:srgbClr val="003399"/>
                </a:solidFill>
                <a:latin typeface="Arial"/>
                <a:cs typeface="Arial"/>
              </a:rPr>
              <a:t>ay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155" dirty="0">
                <a:solidFill>
                  <a:srgbClr val="003399"/>
                </a:solidFill>
                <a:latin typeface="Arial"/>
                <a:cs typeface="Arial"/>
              </a:rPr>
              <a:t>v</a:t>
            </a:r>
            <a:r>
              <a:rPr sz="4400" b="1" spc="-380" dirty="0">
                <a:solidFill>
                  <a:srgbClr val="003399"/>
                </a:solidFill>
                <a:latin typeface="Arial"/>
                <a:cs typeface="Arial"/>
              </a:rPr>
              <a:t>ers</a:t>
            </a:r>
            <a:r>
              <a:rPr sz="4400" b="1" spc="-450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57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44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18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b="1" spc="-3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215" dirty="0">
                <a:solidFill>
                  <a:srgbClr val="003399"/>
                </a:solidFill>
                <a:latin typeface="Arial"/>
                <a:cs typeface="Arial"/>
              </a:rPr>
              <a:t>trix</a:t>
            </a:r>
            <a:r>
              <a:rPr sz="4400" b="1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10" dirty="0">
                <a:solidFill>
                  <a:srgbClr val="003399"/>
                </a:solidFill>
                <a:latin typeface="Arial"/>
                <a:cs typeface="Arial"/>
              </a:rPr>
              <a:t>Op</a:t>
            </a:r>
            <a:r>
              <a:rPr sz="4400" b="1" spc="-23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9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35" dirty="0">
                <a:solidFill>
                  <a:srgbClr val="003399"/>
                </a:solidFill>
                <a:latin typeface="Arial"/>
                <a:cs typeface="Arial"/>
              </a:rPr>
              <a:t>tions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383" y="3243579"/>
            <a:ext cx="6369552" cy="11226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When</a:t>
            </a:r>
            <a:r>
              <a:rPr spc="35" dirty="0"/>
              <a:t> </a:t>
            </a:r>
            <a:r>
              <a:rPr spc="-245" dirty="0"/>
              <a:t>we</a:t>
            </a:r>
            <a:r>
              <a:rPr spc="35" dirty="0"/>
              <a:t> </a:t>
            </a:r>
            <a:r>
              <a:rPr spc="-140" dirty="0"/>
              <a:t>multiply</a:t>
            </a:r>
            <a:r>
              <a:rPr spc="20" dirty="0"/>
              <a:t> </a:t>
            </a:r>
            <a:r>
              <a:rPr spc="-170" dirty="0"/>
              <a:t>two</a:t>
            </a:r>
            <a:r>
              <a:rPr spc="40" dirty="0"/>
              <a:t> </a:t>
            </a:r>
            <a:r>
              <a:rPr spc="-265" dirty="0"/>
              <a:t>images,</a:t>
            </a:r>
            <a:r>
              <a:rPr spc="15" dirty="0"/>
              <a:t> </a:t>
            </a:r>
            <a:r>
              <a:rPr spc="-240" dirty="0"/>
              <a:t>we</a:t>
            </a:r>
            <a:r>
              <a:rPr spc="35" dirty="0"/>
              <a:t> </a:t>
            </a:r>
            <a:r>
              <a:rPr spc="-229" dirty="0"/>
              <a:t>usually </a:t>
            </a:r>
            <a:r>
              <a:rPr spc="-940" dirty="0"/>
              <a:t> </a:t>
            </a:r>
            <a:r>
              <a:rPr spc="-90" dirty="0"/>
              <a:t>carry</a:t>
            </a:r>
            <a:r>
              <a:rPr spc="30" dirty="0"/>
              <a:t> </a:t>
            </a:r>
            <a:r>
              <a:rPr spc="-220" dirty="0"/>
              <a:t>out</a:t>
            </a:r>
            <a:r>
              <a:rPr spc="20" dirty="0"/>
              <a:t> </a:t>
            </a:r>
            <a:r>
              <a:rPr spc="-30" dirty="0"/>
              <a:t>array</a:t>
            </a:r>
            <a:r>
              <a:rPr spc="30" dirty="0"/>
              <a:t> </a:t>
            </a:r>
            <a:r>
              <a:rPr spc="-165" dirty="0"/>
              <a:t>multiplication.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895" y="1781243"/>
            <a:ext cx="2780939" cy="953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1676400"/>
            <a:ext cx="4715256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330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Ge</a:t>
            </a:r>
            <a:r>
              <a:rPr spc="-305" dirty="0"/>
              <a:t>o</a:t>
            </a:r>
            <a:r>
              <a:rPr spc="-434" dirty="0"/>
              <a:t>m</a:t>
            </a:r>
            <a:r>
              <a:rPr spc="-270" dirty="0"/>
              <a:t>e</a:t>
            </a:r>
            <a:r>
              <a:rPr spc="-325" dirty="0"/>
              <a:t>tric</a:t>
            </a:r>
            <a:r>
              <a:rPr spc="-65" dirty="0"/>
              <a:t> </a:t>
            </a:r>
            <a:r>
              <a:rPr spc="-575" dirty="0"/>
              <a:t>S</a:t>
            </a:r>
            <a:r>
              <a:rPr spc="-520" dirty="0"/>
              <a:t>p</a:t>
            </a:r>
            <a:r>
              <a:rPr spc="-40" dirty="0"/>
              <a:t>a</a:t>
            </a:r>
            <a:r>
              <a:rPr spc="-130" dirty="0"/>
              <a:t>ti</a:t>
            </a:r>
            <a:r>
              <a:rPr spc="-220" dirty="0"/>
              <a:t>a</a:t>
            </a:r>
            <a:r>
              <a:rPr spc="-75" dirty="0"/>
              <a:t>l </a:t>
            </a:r>
            <a:r>
              <a:rPr spc="-610" dirty="0"/>
              <a:t>T</a:t>
            </a:r>
            <a:r>
              <a:rPr spc="-285" dirty="0"/>
              <a:t>r</a:t>
            </a:r>
            <a:r>
              <a:rPr spc="-295" dirty="0"/>
              <a:t>ans</a:t>
            </a:r>
            <a:r>
              <a:rPr spc="-200" dirty="0"/>
              <a:t>f</a:t>
            </a:r>
            <a:r>
              <a:rPr spc="-385" dirty="0"/>
              <a:t>o</a:t>
            </a:r>
            <a:r>
              <a:rPr spc="-165" dirty="0"/>
              <a:t>r</a:t>
            </a:r>
            <a:r>
              <a:rPr spc="-315" dirty="0"/>
              <a:t>m</a:t>
            </a:r>
            <a:r>
              <a:rPr spc="-11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425" dirty="0"/>
              <a:t>ns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4123942"/>
            <a:ext cx="8458200" cy="2658110"/>
          </a:xfrm>
          <a:custGeom>
            <a:avLst/>
            <a:gdLst/>
            <a:ahLst/>
            <a:cxnLst/>
            <a:rect l="l" t="t" r="r" b="b"/>
            <a:pathLst>
              <a:path w="8458200" h="2658109">
                <a:moveTo>
                  <a:pt x="0" y="2657856"/>
                </a:moveTo>
                <a:lnTo>
                  <a:pt x="8458200" y="2657856"/>
                </a:lnTo>
                <a:lnTo>
                  <a:pt x="8458200" y="0"/>
                </a:lnTo>
                <a:lnTo>
                  <a:pt x="0" y="0"/>
                </a:lnTo>
                <a:lnTo>
                  <a:pt x="0" y="2657856"/>
                </a:lnTo>
                <a:close/>
              </a:path>
            </a:pathLst>
          </a:custGeom>
          <a:ln w="9144">
            <a:solidFill>
              <a:srgbClr val="DD8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340" y="4141723"/>
            <a:ext cx="83534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3543300" algn="l"/>
                <a:tab pos="5787390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14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geometric</a:t>
            </a:r>
            <a:r>
              <a:rPr sz="2400" spc="14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transformation	</a:t>
            </a:r>
            <a:r>
              <a:rPr sz="2400" spc="-220" dirty="0">
                <a:latin typeface="Microsoft Sans Serif"/>
                <a:cs typeface="Microsoft Sans Serif"/>
              </a:rPr>
              <a:t>is</a:t>
            </a:r>
            <a:r>
              <a:rPr sz="2400" spc="1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114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vector</a:t>
            </a:r>
            <a:r>
              <a:rPr sz="2400" spc="130" dirty="0">
                <a:latin typeface="Microsoft Sans Serif"/>
                <a:cs typeface="Microsoft Sans Serif"/>
              </a:rPr>
              <a:t> </a:t>
            </a:r>
            <a:r>
              <a:rPr sz="2400" i="1" spc="-415" dirty="0">
                <a:latin typeface="Arial"/>
                <a:cs typeface="Arial"/>
              </a:rPr>
              <a:t>T</a:t>
            </a:r>
            <a:r>
              <a:rPr sz="2400" i="1" spc="95" dirty="0">
                <a:latin typeface="Arial"/>
                <a:cs typeface="Arial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that	</a:t>
            </a:r>
            <a:r>
              <a:rPr sz="2400" spc="-210" dirty="0">
                <a:latin typeface="Microsoft Sans Serif"/>
                <a:cs typeface="Microsoft Sans Serif"/>
              </a:rPr>
              <a:t>maps</a:t>
            </a:r>
            <a:r>
              <a:rPr sz="2400" spc="1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10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pixel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(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i="1" spc="-80" dirty="0">
                <a:latin typeface="Arial"/>
                <a:cs typeface="Arial"/>
              </a:rPr>
              <a:t>x,y</a:t>
            </a:r>
            <a:r>
              <a:rPr sz="2400" spc="-80" dirty="0">
                <a:latin typeface="Microsoft Sans Serif"/>
                <a:cs typeface="Microsoft Sans Serif"/>
              </a:rPr>
              <a:t>)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60" dirty="0">
                <a:latin typeface="Microsoft Sans Serif"/>
                <a:cs typeface="Microsoft Sans Serif"/>
              </a:rPr>
              <a:t>t</a:t>
            </a:r>
            <a:r>
              <a:rPr sz="2400" spc="-105" dirty="0">
                <a:latin typeface="Microsoft Sans Serif"/>
                <a:cs typeface="Microsoft Sans Serif"/>
              </a:rPr>
              <a:t>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n</a:t>
            </a:r>
            <a:r>
              <a:rPr sz="2400" spc="-254" dirty="0">
                <a:latin typeface="Microsoft Sans Serif"/>
                <a:cs typeface="Microsoft Sans Serif"/>
              </a:rPr>
              <a:t>e</a:t>
            </a:r>
            <a:r>
              <a:rPr sz="2400" spc="-135" dirty="0">
                <a:latin typeface="Microsoft Sans Serif"/>
                <a:cs typeface="Microsoft Sans Serif"/>
              </a:rPr>
              <a:t>w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position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(</a:t>
            </a:r>
            <a:r>
              <a:rPr sz="2400" i="1" spc="30" dirty="0">
                <a:latin typeface="Arial"/>
                <a:cs typeface="Arial"/>
              </a:rPr>
              <a:t>x’,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y</a:t>
            </a:r>
            <a:r>
              <a:rPr sz="2400" i="1" spc="-15" dirty="0">
                <a:latin typeface="Arial"/>
                <a:cs typeface="Arial"/>
              </a:rPr>
              <a:t>’</a:t>
            </a:r>
            <a:r>
              <a:rPr sz="2400" spc="-150" dirty="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952500">
              <a:lnSpc>
                <a:spcPct val="100000"/>
              </a:lnSpc>
              <a:spcBef>
                <a:spcPts val="1440"/>
              </a:spcBef>
            </a:pPr>
            <a:r>
              <a:rPr sz="2400" i="1" spc="-10" dirty="0">
                <a:latin typeface="Arial"/>
                <a:cs typeface="Arial"/>
              </a:rPr>
              <a:t>x</a:t>
            </a:r>
            <a:r>
              <a:rPr sz="2400" spc="-10" dirty="0">
                <a:latin typeface="Microsoft Sans Serif"/>
                <a:cs typeface="Microsoft Sans Serif"/>
              </a:rPr>
              <a:t>’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200" dirty="0">
                <a:latin typeface="Microsoft Sans Serif"/>
                <a:cs typeface="Microsoft Sans Serif"/>
              </a:rPr>
              <a:t>=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i="1" spc="-105" dirty="0">
                <a:latin typeface="Arial"/>
                <a:cs typeface="Arial"/>
              </a:rPr>
              <a:t>T</a:t>
            </a:r>
            <a:r>
              <a:rPr sz="2400" i="1" spc="-157" baseline="-24305" dirty="0">
                <a:latin typeface="Arial"/>
                <a:cs typeface="Arial"/>
              </a:rPr>
              <a:t>x</a:t>
            </a:r>
            <a:r>
              <a:rPr sz="2400" spc="-105" dirty="0">
                <a:latin typeface="Microsoft Sans Serif"/>
                <a:cs typeface="Microsoft Sans Serif"/>
              </a:rPr>
              <a:t>(</a:t>
            </a:r>
            <a:r>
              <a:rPr sz="2400" i="1" spc="-105" dirty="0">
                <a:latin typeface="Arial"/>
                <a:cs typeface="Arial"/>
              </a:rPr>
              <a:t>x,y)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: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i="1" spc="-85" dirty="0">
                <a:latin typeface="Arial"/>
                <a:cs typeface="Arial"/>
              </a:rPr>
              <a:t>y</a:t>
            </a:r>
            <a:r>
              <a:rPr sz="2400" spc="-85" dirty="0">
                <a:latin typeface="Microsoft Sans Serif"/>
                <a:cs typeface="Microsoft Sans Serif"/>
              </a:rPr>
              <a:t>’=</a:t>
            </a:r>
            <a:r>
              <a:rPr sz="2400" i="1" spc="-85" dirty="0">
                <a:latin typeface="Arial"/>
                <a:cs typeface="Arial"/>
              </a:rPr>
              <a:t>T</a:t>
            </a:r>
            <a:r>
              <a:rPr sz="2400" i="1" spc="-127" baseline="-24305" dirty="0">
                <a:latin typeface="Arial"/>
                <a:cs typeface="Arial"/>
              </a:rPr>
              <a:t>y</a:t>
            </a:r>
            <a:r>
              <a:rPr sz="2400" spc="-85" dirty="0">
                <a:latin typeface="Microsoft Sans Serif"/>
                <a:cs typeface="Microsoft Sans Serif"/>
              </a:rPr>
              <a:t>(</a:t>
            </a:r>
            <a:r>
              <a:rPr sz="2400" i="1" spc="-85" dirty="0">
                <a:latin typeface="Arial"/>
                <a:cs typeface="Arial"/>
              </a:rPr>
              <a:t>x,y</a:t>
            </a:r>
            <a:r>
              <a:rPr sz="2400" spc="-85" dirty="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  <a:tabLst>
                <a:tab pos="3716020" algn="l"/>
              </a:tabLst>
            </a:pP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</a:t>
            </a:r>
            <a:r>
              <a:rPr sz="2400" spc="-35" dirty="0">
                <a:latin typeface="Microsoft Sans Serif"/>
                <a:cs typeface="Microsoft Sans Serif"/>
              </a:rPr>
              <a:t>r</a:t>
            </a:r>
            <a:r>
              <a:rPr sz="2400" spc="-150" dirty="0">
                <a:latin typeface="Microsoft Sans Serif"/>
                <a:cs typeface="Microsoft Sans Serif"/>
              </a:rPr>
              <a:t>a</a:t>
            </a:r>
            <a:r>
              <a:rPr sz="2400" spc="-165" dirty="0">
                <a:latin typeface="Microsoft Sans Serif"/>
                <a:cs typeface="Microsoft Sans Serif"/>
              </a:rPr>
              <a:t>n</a:t>
            </a:r>
            <a:r>
              <a:rPr sz="2400" spc="-175" dirty="0">
                <a:latin typeface="Microsoft Sans Serif"/>
                <a:cs typeface="Microsoft Sans Serif"/>
              </a:rPr>
              <a:t>s</a:t>
            </a:r>
            <a:r>
              <a:rPr sz="2400" spc="-140" dirty="0">
                <a:latin typeface="Microsoft Sans Serif"/>
                <a:cs typeface="Microsoft Sans Serif"/>
              </a:rPr>
              <a:t>f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20" dirty="0">
                <a:latin typeface="Microsoft Sans Serif"/>
                <a:cs typeface="Microsoft Sans Serif"/>
              </a:rPr>
              <a:t>r</a:t>
            </a:r>
            <a:r>
              <a:rPr sz="2400" spc="-250" dirty="0">
                <a:latin typeface="Microsoft Sans Serif"/>
                <a:cs typeface="Microsoft Sans Serif"/>
              </a:rPr>
              <a:t>m</a:t>
            </a:r>
            <a:r>
              <a:rPr sz="2400" spc="-175" dirty="0">
                <a:latin typeface="Microsoft Sans Serif"/>
                <a:cs typeface="Microsoft Sans Serif"/>
              </a:rPr>
              <a:t>a</a:t>
            </a:r>
            <a:r>
              <a:rPr sz="2400" spc="-114" dirty="0">
                <a:latin typeface="Microsoft Sans Serif"/>
                <a:cs typeface="Microsoft Sans Serif"/>
              </a:rPr>
              <a:t>tion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equa</a:t>
            </a:r>
            <a:r>
              <a:rPr sz="2400" spc="-65" dirty="0">
                <a:latin typeface="Microsoft Sans Serif"/>
                <a:cs typeface="Microsoft Sans Serif"/>
              </a:rPr>
              <a:t>t</a:t>
            </a:r>
            <a:r>
              <a:rPr sz="2400" spc="-135" dirty="0">
                <a:latin typeface="Microsoft Sans Serif"/>
                <a:cs typeface="Microsoft Sans Serif"/>
              </a:rPr>
              <a:t>io</a:t>
            </a:r>
            <a:r>
              <a:rPr sz="2400" spc="-185" dirty="0">
                <a:latin typeface="Microsoft Sans Serif"/>
                <a:cs typeface="Microsoft Sans Serif"/>
              </a:rPr>
              <a:t>n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i="1" spc="-415" dirty="0">
                <a:latin typeface="Arial"/>
                <a:cs typeface="Arial"/>
              </a:rPr>
              <a:t>T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i="1" spc="-434" dirty="0">
                <a:latin typeface="Arial"/>
                <a:cs typeface="Arial"/>
              </a:rPr>
              <a:t>T</a:t>
            </a:r>
            <a:r>
              <a:rPr sz="2400" i="1" spc="-150" dirty="0">
                <a:latin typeface="Arial"/>
                <a:cs typeface="Arial"/>
              </a:rPr>
              <a:t>y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are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eit</a:t>
            </a:r>
            <a:r>
              <a:rPr sz="2400" spc="-210" dirty="0">
                <a:latin typeface="Microsoft Sans Serif"/>
                <a:cs typeface="Microsoft Sans Serif"/>
              </a:rPr>
              <a:t>h</a:t>
            </a:r>
            <a:r>
              <a:rPr sz="2400" spc="-220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r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204" dirty="0">
                <a:latin typeface="Microsoft Sans Serif"/>
                <a:cs typeface="Microsoft Sans Serif"/>
              </a:rPr>
              <a:t>k</a:t>
            </a:r>
            <a:r>
              <a:rPr sz="2400" spc="-225" dirty="0">
                <a:latin typeface="Microsoft Sans Serif"/>
                <a:cs typeface="Microsoft Sans Serif"/>
              </a:rPr>
              <a:t>n</a:t>
            </a:r>
            <a:r>
              <a:rPr sz="2400" spc="-210" dirty="0">
                <a:latin typeface="Microsoft Sans Serif"/>
                <a:cs typeface="Microsoft Sans Serif"/>
              </a:rPr>
              <a:t>o</a:t>
            </a:r>
            <a:r>
              <a:rPr sz="2400" spc="-135" dirty="0">
                <a:latin typeface="Microsoft Sans Serif"/>
                <a:cs typeface="Microsoft Sans Serif"/>
              </a:rPr>
              <a:t>w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i</a:t>
            </a:r>
            <a:r>
              <a:rPr sz="2400" spc="-220" dirty="0">
                <a:latin typeface="Microsoft Sans Serif"/>
                <a:cs typeface="Microsoft Sans Serif"/>
              </a:rPr>
              <a:t>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d</a:t>
            </a:r>
            <a:r>
              <a:rPr sz="2400" spc="-195" dirty="0">
                <a:latin typeface="Microsoft Sans Serif"/>
                <a:cs typeface="Microsoft Sans Serif"/>
              </a:rPr>
              <a:t>v</a:t>
            </a:r>
            <a:r>
              <a:rPr sz="2400" spc="-180" dirty="0">
                <a:latin typeface="Microsoft Sans Serif"/>
                <a:cs typeface="Microsoft Sans Serif"/>
              </a:rPr>
              <a:t>ance</a:t>
            </a:r>
            <a:endParaRPr sz="2400">
              <a:latin typeface="Microsoft Sans Serif"/>
              <a:cs typeface="Microsoft Sans Serif"/>
            </a:endParaRPr>
          </a:p>
          <a:p>
            <a:pPr marL="38100" marR="32384">
              <a:lnSpc>
                <a:spcPct val="100000"/>
              </a:lnSpc>
              <a:tabLst>
                <a:tab pos="334645" algn="l"/>
                <a:tab pos="5634990" algn="l"/>
              </a:tabLst>
            </a:pPr>
            <a:r>
              <a:rPr sz="2400" dirty="0">
                <a:latin typeface="Microsoft Sans Serif"/>
                <a:cs typeface="Microsoft Sans Serif"/>
              </a:rPr>
              <a:t>-	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15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14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case</a:t>
            </a:r>
            <a:r>
              <a:rPr sz="2400" spc="1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2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rotation,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translation,</a:t>
            </a:r>
            <a:r>
              <a:rPr sz="2400" spc="1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scaling	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120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can</a:t>
            </a:r>
            <a:r>
              <a:rPr sz="2400" spc="10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be</a:t>
            </a:r>
            <a:r>
              <a:rPr sz="2400" spc="12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determined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from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known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original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transformed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images.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3627" y="2061972"/>
            <a:ext cx="3438525" cy="1076325"/>
            <a:chOff x="833627" y="2061972"/>
            <a:chExt cx="3438525" cy="1076325"/>
          </a:xfrm>
        </p:grpSpPr>
        <p:sp>
          <p:nvSpPr>
            <p:cNvPr id="6" name="object 6"/>
            <p:cNvSpPr/>
            <p:nvPr/>
          </p:nvSpPr>
          <p:spPr>
            <a:xfrm>
              <a:off x="838199" y="2066544"/>
              <a:ext cx="1295400" cy="1066800"/>
            </a:xfrm>
            <a:custGeom>
              <a:avLst/>
              <a:gdLst/>
              <a:ahLst/>
              <a:cxnLst/>
              <a:rect l="l" t="t" r="r" b="b"/>
              <a:pathLst>
                <a:path w="1295400" h="1066800">
                  <a:moveTo>
                    <a:pt x="0" y="1066800"/>
                  </a:moveTo>
                  <a:lnTo>
                    <a:pt x="1295400" y="1066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199" y="2066544"/>
              <a:ext cx="1295400" cy="1066800"/>
            </a:xfrm>
            <a:custGeom>
              <a:avLst/>
              <a:gdLst/>
              <a:ahLst/>
              <a:cxnLst/>
              <a:rect l="l" t="t" r="r" b="b"/>
              <a:pathLst>
                <a:path w="1295400" h="1066800">
                  <a:moveTo>
                    <a:pt x="609600" y="0"/>
                  </a:moveTo>
                  <a:lnTo>
                    <a:pt x="609600" y="1066800"/>
                  </a:lnTo>
                </a:path>
                <a:path w="1295400" h="1066800">
                  <a:moveTo>
                    <a:pt x="0" y="533400"/>
                  </a:moveTo>
                  <a:lnTo>
                    <a:pt x="129540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7027" y="2519172"/>
              <a:ext cx="161544" cy="1615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71800" y="2066544"/>
              <a:ext cx="1295400" cy="1066800"/>
            </a:xfrm>
            <a:custGeom>
              <a:avLst/>
              <a:gdLst/>
              <a:ahLst/>
              <a:cxnLst/>
              <a:rect l="l" t="t" r="r" b="b"/>
              <a:pathLst>
                <a:path w="1295400" h="1066800">
                  <a:moveTo>
                    <a:pt x="0" y="1066800"/>
                  </a:moveTo>
                  <a:lnTo>
                    <a:pt x="1295400" y="10668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1800" y="2066544"/>
              <a:ext cx="1295400" cy="1066800"/>
            </a:xfrm>
            <a:custGeom>
              <a:avLst/>
              <a:gdLst/>
              <a:ahLst/>
              <a:cxnLst/>
              <a:rect l="l" t="t" r="r" b="b"/>
              <a:pathLst>
                <a:path w="1295400" h="1066800">
                  <a:moveTo>
                    <a:pt x="609600" y="0"/>
                  </a:moveTo>
                  <a:lnTo>
                    <a:pt x="609600" y="1066800"/>
                  </a:lnTo>
                </a:path>
                <a:path w="1295400" h="1066800">
                  <a:moveTo>
                    <a:pt x="0" y="533400"/>
                  </a:moveTo>
                  <a:lnTo>
                    <a:pt x="1295400" y="533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9227" y="2290572"/>
              <a:ext cx="161544" cy="1615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87423" y="2448306"/>
              <a:ext cx="2339975" cy="471805"/>
            </a:xfrm>
            <a:custGeom>
              <a:avLst/>
              <a:gdLst/>
              <a:ahLst/>
              <a:cxnLst/>
              <a:rect l="l" t="t" r="r" b="b"/>
              <a:pathLst>
                <a:path w="2339975" h="471805">
                  <a:moveTo>
                    <a:pt x="28956" y="205486"/>
                  </a:moveTo>
                  <a:lnTo>
                    <a:pt x="0" y="207391"/>
                  </a:lnTo>
                  <a:lnTo>
                    <a:pt x="381" y="213233"/>
                  </a:lnTo>
                  <a:lnTo>
                    <a:pt x="762" y="215519"/>
                  </a:lnTo>
                  <a:lnTo>
                    <a:pt x="17779" y="250444"/>
                  </a:lnTo>
                  <a:lnTo>
                    <a:pt x="54356" y="282194"/>
                  </a:lnTo>
                  <a:lnTo>
                    <a:pt x="95503" y="305816"/>
                  </a:lnTo>
                  <a:lnTo>
                    <a:pt x="132969" y="322834"/>
                  </a:lnTo>
                  <a:lnTo>
                    <a:pt x="175513" y="339090"/>
                  </a:lnTo>
                  <a:lnTo>
                    <a:pt x="223012" y="354711"/>
                  </a:lnTo>
                  <a:lnTo>
                    <a:pt x="293750" y="374523"/>
                  </a:lnTo>
                  <a:lnTo>
                    <a:pt x="331850" y="383921"/>
                  </a:lnTo>
                  <a:lnTo>
                    <a:pt x="371856" y="392938"/>
                  </a:lnTo>
                  <a:lnTo>
                    <a:pt x="413512" y="401701"/>
                  </a:lnTo>
                  <a:lnTo>
                    <a:pt x="456819" y="409829"/>
                  </a:lnTo>
                  <a:lnTo>
                    <a:pt x="501523" y="417703"/>
                  </a:lnTo>
                  <a:lnTo>
                    <a:pt x="547496" y="425196"/>
                  </a:lnTo>
                  <a:lnTo>
                    <a:pt x="594740" y="432054"/>
                  </a:lnTo>
                  <a:lnTo>
                    <a:pt x="643255" y="438531"/>
                  </a:lnTo>
                  <a:lnTo>
                    <a:pt x="692784" y="444500"/>
                  </a:lnTo>
                  <a:lnTo>
                    <a:pt x="743076" y="449961"/>
                  </a:lnTo>
                  <a:lnTo>
                    <a:pt x="794384" y="454787"/>
                  </a:lnTo>
                  <a:lnTo>
                    <a:pt x="846455" y="459105"/>
                  </a:lnTo>
                  <a:lnTo>
                    <a:pt x="899159" y="462788"/>
                  </a:lnTo>
                  <a:lnTo>
                    <a:pt x="952245" y="465836"/>
                  </a:lnTo>
                  <a:lnTo>
                    <a:pt x="1005839" y="468376"/>
                  </a:lnTo>
                  <a:lnTo>
                    <a:pt x="1059814" y="470027"/>
                  </a:lnTo>
                  <a:lnTo>
                    <a:pt x="1168145" y="471551"/>
                  </a:lnTo>
                  <a:lnTo>
                    <a:pt x="1222883" y="471043"/>
                  </a:lnTo>
                  <a:lnTo>
                    <a:pt x="1277112" y="469011"/>
                  </a:lnTo>
                  <a:lnTo>
                    <a:pt x="1331340" y="465836"/>
                  </a:lnTo>
                  <a:lnTo>
                    <a:pt x="1385062" y="461391"/>
                  </a:lnTo>
                  <a:lnTo>
                    <a:pt x="1438528" y="455676"/>
                  </a:lnTo>
                  <a:lnTo>
                    <a:pt x="1491233" y="448945"/>
                  </a:lnTo>
                  <a:lnTo>
                    <a:pt x="1533328" y="442595"/>
                  </a:lnTo>
                  <a:lnTo>
                    <a:pt x="1168400" y="442595"/>
                  </a:lnTo>
                  <a:lnTo>
                    <a:pt x="1114552" y="442214"/>
                  </a:lnTo>
                  <a:lnTo>
                    <a:pt x="1007237" y="439420"/>
                  </a:lnTo>
                  <a:lnTo>
                    <a:pt x="901064" y="433959"/>
                  </a:lnTo>
                  <a:lnTo>
                    <a:pt x="848868" y="430276"/>
                  </a:lnTo>
                  <a:lnTo>
                    <a:pt x="797178" y="426085"/>
                  </a:lnTo>
                  <a:lnTo>
                    <a:pt x="696213" y="415798"/>
                  </a:lnTo>
                  <a:lnTo>
                    <a:pt x="647064" y="409956"/>
                  </a:lnTo>
                  <a:lnTo>
                    <a:pt x="598932" y="403479"/>
                  </a:lnTo>
                  <a:lnTo>
                    <a:pt x="552069" y="396621"/>
                  </a:lnTo>
                  <a:lnTo>
                    <a:pt x="506475" y="389255"/>
                  </a:lnTo>
                  <a:lnTo>
                    <a:pt x="462152" y="381508"/>
                  </a:lnTo>
                  <a:lnTo>
                    <a:pt x="419481" y="373253"/>
                  </a:lnTo>
                  <a:lnTo>
                    <a:pt x="378332" y="364744"/>
                  </a:lnTo>
                  <a:lnTo>
                    <a:pt x="338836" y="355854"/>
                  </a:lnTo>
                  <a:lnTo>
                    <a:pt x="301244" y="346583"/>
                  </a:lnTo>
                  <a:lnTo>
                    <a:pt x="231901" y="327152"/>
                  </a:lnTo>
                  <a:lnTo>
                    <a:pt x="185419" y="311912"/>
                  </a:lnTo>
                  <a:lnTo>
                    <a:pt x="144271" y="296164"/>
                  </a:lnTo>
                  <a:lnTo>
                    <a:pt x="108712" y="280162"/>
                  </a:lnTo>
                  <a:lnTo>
                    <a:pt x="70992" y="258572"/>
                  </a:lnTo>
                  <a:lnTo>
                    <a:pt x="40766" y="232664"/>
                  </a:lnTo>
                  <a:lnTo>
                    <a:pt x="29502" y="211328"/>
                  </a:lnTo>
                  <a:lnTo>
                    <a:pt x="29337" y="211328"/>
                  </a:lnTo>
                  <a:lnTo>
                    <a:pt x="28956" y="209042"/>
                  </a:lnTo>
                  <a:lnTo>
                    <a:pt x="29187" y="209042"/>
                  </a:lnTo>
                  <a:lnTo>
                    <a:pt x="28956" y="205486"/>
                  </a:lnTo>
                  <a:close/>
                </a:path>
                <a:path w="2339975" h="471805">
                  <a:moveTo>
                    <a:pt x="2283628" y="79009"/>
                  </a:moveTo>
                  <a:lnTo>
                    <a:pt x="2255139" y="117221"/>
                  </a:lnTo>
                  <a:lnTo>
                    <a:pt x="2225548" y="146939"/>
                  </a:lnTo>
                  <a:lnTo>
                    <a:pt x="2190115" y="176149"/>
                  </a:lnTo>
                  <a:lnTo>
                    <a:pt x="2149093" y="204724"/>
                  </a:lnTo>
                  <a:lnTo>
                    <a:pt x="2102866" y="232283"/>
                  </a:lnTo>
                  <a:lnTo>
                    <a:pt x="2033777" y="267716"/>
                  </a:lnTo>
                  <a:lnTo>
                    <a:pt x="1996313" y="284607"/>
                  </a:lnTo>
                  <a:lnTo>
                    <a:pt x="1956942" y="300736"/>
                  </a:lnTo>
                  <a:lnTo>
                    <a:pt x="1915922" y="316357"/>
                  </a:lnTo>
                  <a:lnTo>
                    <a:pt x="1873250" y="331343"/>
                  </a:lnTo>
                  <a:lnTo>
                    <a:pt x="1829053" y="345440"/>
                  </a:lnTo>
                  <a:lnTo>
                    <a:pt x="1783588" y="358775"/>
                  </a:lnTo>
                  <a:lnTo>
                    <a:pt x="1736852" y="371348"/>
                  </a:lnTo>
                  <a:lnTo>
                    <a:pt x="1688845" y="383032"/>
                  </a:lnTo>
                  <a:lnTo>
                    <a:pt x="1639824" y="393827"/>
                  </a:lnTo>
                  <a:lnTo>
                    <a:pt x="1589913" y="403733"/>
                  </a:lnTo>
                  <a:lnTo>
                    <a:pt x="1539113" y="412496"/>
                  </a:lnTo>
                  <a:lnTo>
                    <a:pt x="1487551" y="420243"/>
                  </a:lnTo>
                  <a:lnTo>
                    <a:pt x="1435353" y="426847"/>
                  </a:lnTo>
                  <a:lnTo>
                    <a:pt x="1382649" y="432435"/>
                  </a:lnTo>
                  <a:lnTo>
                    <a:pt x="1329563" y="436880"/>
                  </a:lnTo>
                  <a:lnTo>
                    <a:pt x="1276095" y="440055"/>
                  </a:lnTo>
                  <a:lnTo>
                    <a:pt x="1222628" y="442087"/>
                  </a:lnTo>
                  <a:lnTo>
                    <a:pt x="1168400" y="442595"/>
                  </a:lnTo>
                  <a:lnTo>
                    <a:pt x="1533328" y="442595"/>
                  </a:lnTo>
                  <a:lnTo>
                    <a:pt x="1594865" y="432181"/>
                  </a:lnTo>
                  <a:lnTo>
                    <a:pt x="1645539" y="422275"/>
                  </a:lnTo>
                  <a:lnTo>
                    <a:pt x="1695069" y="411353"/>
                  </a:lnTo>
                  <a:lnTo>
                    <a:pt x="1743709" y="399542"/>
                  </a:lnTo>
                  <a:lnTo>
                    <a:pt x="1791080" y="386842"/>
                  </a:lnTo>
                  <a:lnTo>
                    <a:pt x="1837309" y="373253"/>
                  </a:lnTo>
                  <a:lnTo>
                    <a:pt x="1882139" y="358902"/>
                  </a:lnTo>
                  <a:lnTo>
                    <a:pt x="1925447" y="343662"/>
                  </a:lnTo>
                  <a:lnTo>
                    <a:pt x="1967229" y="327914"/>
                  </a:lnTo>
                  <a:lnTo>
                    <a:pt x="2007235" y="311277"/>
                  </a:lnTo>
                  <a:lnTo>
                    <a:pt x="2045589" y="294132"/>
                  </a:lnTo>
                  <a:lnTo>
                    <a:pt x="2082038" y="276225"/>
                  </a:lnTo>
                  <a:lnTo>
                    <a:pt x="2116581" y="257810"/>
                  </a:lnTo>
                  <a:lnTo>
                    <a:pt x="2164461" y="229235"/>
                  </a:lnTo>
                  <a:lnTo>
                    <a:pt x="2207260" y="199517"/>
                  </a:lnTo>
                  <a:lnTo>
                    <a:pt x="2244725" y="168783"/>
                  </a:lnTo>
                  <a:lnTo>
                    <a:pt x="2276348" y="136906"/>
                  </a:lnTo>
                  <a:lnTo>
                    <a:pt x="2301875" y="104140"/>
                  </a:lnTo>
                  <a:lnTo>
                    <a:pt x="2311463" y="87256"/>
                  </a:lnTo>
                  <a:lnTo>
                    <a:pt x="2289256" y="80645"/>
                  </a:lnTo>
                  <a:lnTo>
                    <a:pt x="2283079" y="80645"/>
                  </a:lnTo>
                  <a:lnTo>
                    <a:pt x="2283628" y="79009"/>
                  </a:lnTo>
                  <a:close/>
                </a:path>
                <a:path w="2339975" h="471805">
                  <a:moveTo>
                    <a:pt x="28956" y="209042"/>
                  </a:moveTo>
                  <a:lnTo>
                    <a:pt x="29337" y="211328"/>
                  </a:lnTo>
                  <a:lnTo>
                    <a:pt x="29274" y="210375"/>
                  </a:lnTo>
                  <a:lnTo>
                    <a:pt x="28956" y="209042"/>
                  </a:lnTo>
                  <a:close/>
                </a:path>
                <a:path w="2339975" h="471805">
                  <a:moveTo>
                    <a:pt x="29274" y="210375"/>
                  </a:moveTo>
                  <a:lnTo>
                    <a:pt x="29337" y="211328"/>
                  </a:lnTo>
                  <a:lnTo>
                    <a:pt x="29502" y="211328"/>
                  </a:lnTo>
                  <a:lnTo>
                    <a:pt x="29274" y="210375"/>
                  </a:lnTo>
                  <a:close/>
                </a:path>
                <a:path w="2339975" h="471805">
                  <a:moveTo>
                    <a:pt x="29187" y="209042"/>
                  </a:moveTo>
                  <a:lnTo>
                    <a:pt x="28956" y="209042"/>
                  </a:lnTo>
                  <a:lnTo>
                    <a:pt x="29274" y="210375"/>
                  </a:lnTo>
                  <a:lnTo>
                    <a:pt x="29187" y="209042"/>
                  </a:lnTo>
                  <a:close/>
                </a:path>
                <a:path w="2339975" h="471805">
                  <a:moveTo>
                    <a:pt x="2334143" y="64770"/>
                  </a:moveTo>
                  <a:lnTo>
                    <a:pt x="2288413" y="64770"/>
                  </a:lnTo>
                  <a:lnTo>
                    <a:pt x="2315845" y="73914"/>
                  </a:lnTo>
                  <a:lnTo>
                    <a:pt x="2311463" y="87256"/>
                  </a:lnTo>
                  <a:lnTo>
                    <a:pt x="2339593" y="95631"/>
                  </a:lnTo>
                  <a:lnTo>
                    <a:pt x="2334143" y="64770"/>
                  </a:lnTo>
                  <a:close/>
                </a:path>
                <a:path w="2339975" h="471805">
                  <a:moveTo>
                    <a:pt x="2314677" y="77470"/>
                  </a:moveTo>
                  <a:lnTo>
                    <a:pt x="2284603" y="77470"/>
                  </a:lnTo>
                  <a:lnTo>
                    <a:pt x="2283851" y="79035"/>
                  </a:lnTo>
                  <a:lnTo>
                    <a:pt x="2311463" y="87256"/>
                  </a:lnTo>
                  <a:lnTo>
                    <a:pt x="2314677" y="77470"/>
                  </a:lnTo>
                  <a:close/>
                </a:path>
                <a:path w="2339975" h="471805">
                  <a:moveTo>
                    <a:pt x="2283649" y="78975"/>
                  </a:moveTo>
                  <a:lnTo>
                    <a:pt x="2283079" y="80645"/>
                  </a:lnTo>
                  <a:lnTo>
                    <a:pt x="2283851" y="79035"/>
                  </a:lnTo>
                  <a:lnTo>
                    <a:pt x="2283649" y="78975"/>
                  </a:lnTo>
                  <a:close/>
                </a:path>
                <a:path w="2339975" h="471805">
                  <a:moveTo>
                    <a:pt x="2283851" y="79035"/>
                  </a:moveTo>
                  <a:lnTo>
                    <a:pt x="2283079" y="80645"/>
                  </a:lnTo>
                  <a:lnTo>
                    <a:pt x="2289256" y="80645"/>
                  </a:lnTo>
                  <a:lnTo>
                    <a:pt x="2283851" y="79035"/>
                  </a:lnTo>
                  <a:close/>
                </a:path>
                <a:path w="2339975" h="471805">
                  <a:moveTo>
                    <a:pt x="2284603" y="77470"/>
                  </a:moveTo>
                  <a:lnTo>
                    <a:pt x="2283651" y="78973"/>
                  </a:lnTo>
                  <a:lnTo>
                    <a:pt x="2283851" y="79035"/>
                  </a:lnTo>
                  <a:lnTo>
                    <a:pt x="2284603" y="77470"/>
                  </a:lnTo>
                  <a:close/>
                </a:path>
                <a:path w="2339975" h="471805">
                  <a:moveTo>
                    <a:pt x="2288413" y="64770"/>
                  </a:moveTo>
                  <a:lnTo>
                    <a:pt x="2283640" y="78973"/>
                  </a:lnTo>
                  <a:lnTo>
                    <a:pt x="2284603" y="77470"/>
                  </a:lnTo>
                  <a:lnTo>
                    <a:pt x="2314677" y="77470"/>
                  </a:lnTo>
                  <a:lnTo>
                    <a:pt x="2315845" y="73914"/>
                  </a:lnTo>
                  <a:lnTo>
                    <a:pt x="2288413" y="64770"/>
                  </a:lnTo>
                  <a:close/>
                </a:path>
                <a:path w="2339975" h="471805">
                  <a:moveTo>
                    <a:pt x="2322703" y="0"/>
                  </a:moveTo>
                  <a:lnTo>
                    <a:pt x="2256409" y="70866"/>
                  </a:lnTo>
                  <a:lnTo>
                    <a:pt x="2283640" y="78973"/>
                  </a:lnTo>
                  <a:lnTo>
                    <a:pt x="2288413" y="64770"/>
                  </a:lnTo>
                  <a:lnTo>
                    <a:pt x="2334143" y="64770"/>
                  </a:lnTo>
                  <a:lnTo>
                    <a:pt x="23227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60775" y="1626489"/>
            <a:ext cx="245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x’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8194" y="170268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x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2628" y="1931289"/>
            <a:ext cx="27355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Microsoft Sans Serif"/>
                <a:cs typeface="Microsoft Sans Serif"/>
              </a:rPr>
              <a:t>Suppose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that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</a:t>
            </a:r>
            <a:r>
              <a:rPr sz="2400" spc="40" dirty="0">
                <a:latin typeface="Microsoft Sans Serif"/>
                <a:cs typeface="Microsoft Sans Serif"/>
              </a:rPr>
              <a:t>r</a:t>
            </a:r>
            <a:r>
              <a:rPr sz="2400" spc="-155" dirty="0">
                <a:latin typeface="Microsoft Sans Serif"/>
                <a:cs typeface="Microsoft Sans Serif"/>
              </a:rPr>
              <a:t>ue  </a:t>
            </a:r>
            <a:r>
              <a:rPr sz="2400" spc="-130" dirty="0">
                <a:latin typeface="Microsoft Sans Serif"/>
                <a:cs typeface="Microsoft Sans Serif"/>
              </a:rPr>
              <a:t>position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pixel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is </a:t>
            </a:r>
            <a:r>
              <a:rPr sz="2400" spc="-21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(x,y)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distorted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position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i</a:t>
            </a:r>
            <a:r>
              <a:rPr sz="2400" spc="-290" dirty="0">
                <a:latin typeface="Microsoft Sans Serif"/>
                <a:cs typeface="Microsoft Sans Serif"/>
              </a:rPr>
              <a:t>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(</a:t>
            </a:r>
            <a:r>
              <a:rPr sz="2400" spc="-35" dirty="0">
                <a:latin typeface="Microsoft Sans Serif"/>
                <a:cs typeface="Microsoft Sans Serif"/>
              </a:rPr>
              <a:t>x’,</a:t>
            </a:r>
            <a:r>
              <a:rPr sz="2400" spc="-45" dirty="0">
                <a:latin typeface="Microsoft Sans Serif"/>
                <a:cs typeface="Microsoft Sans Serif"/>
              </a:rPr>
              <a:t>y</a:t>
            </a:r>
            <a:r>
              <a:rPr sz="2400" spc="-80" dirty="0">
                <a:latin typeface="Microsoft Sans Serif"/>
                <a:cs typeface="Microsoft Sans Serif"/>
              </a:rPr>
              <a:t>’)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973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Ge</a:t>
            </a:r>
            <a:r>
              <a:rPr spc="-305" dirty="0"/>
              <a:t>o</a:t>
            </a:r>
            <a:r>
              <a:rPr spc="-434" dirty="0"/>
              <a:t>m</a:t>
            </a:r>
            <a:r>
              <a:rPr spc="-270" dirty="0"/>
              <a:t>e</a:t>
            </a:r>
            <a:r>
              <a:rPr spc="-325" dirty="0"/>
              <a:t>tric</a:t>
            </a:r>
            <a:r>
              <a:rPr spc="-65" dirty="0"/>
              <a:t> </a:t>
            </a:r>
            <a:r>
              <a:rPr spc="-575" dirty="0"/>
              <a:t>S</a:t>
            </a:r>
            <a:r>
              <a:rPr spc="-520" dirty="0"/>
              <a:t>p</a:t>
            </a:r>
            <a:r>
              <a:rPr spc="-40" dirty="0"/>
              <a:t>a</a:t>
            </a:r>
            <a:r>
              <a:rPr spc="-130" dirty="0"/>
              <a:t>ti</a:t>
            </a:r>
            <a:r>
              <a:rPr spc="-220" dirty="0"/>
              <a:t>a</a:t>
            </a:r>
            <a:r>
              <a:rPr spc="-75" dirty="0"/>
              <a:t>l </a:t>
            </a:r>
            <a:r>
              <a:rPr spc="-610" dirty="0"/>
              <a:t>T</a:t>
            </a:r>
            <a:r>
              <a:rPr spc="-285" dirty="0"/>
              <a:t>r</a:t>
            </a:r>
            <a:r>
              <a:rPr spc="-295" dirty="0"/>
              <a:t>ans</a:t>
            </a:r>
            <a:r>
              <a:rPr spc="-200" dirty="0"/>
              <a:t>f</a:t>
            </a:r>
            <a:r>
              <a:rPr spc="-385" dirty="0"/>
              <a:t>o</a:t>
            </a:r>
            <a:r>
              <a:rPr spc="-165" dirty="0"/>
              <a:t>r</a:t>
            </a:r>
            <a:r>
              <a:rPr spc="-315" dirty="0"/>
              <a:t>m</a:t>
            </a:r>
            <a:r>
              <a:rPr spc="-11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425" dirty="0"/>
              <a:t>ns</a:t>
            </a:r>
            <a:r>
              <a:rPr spc="-5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2514600"/>
            <a:ext cx="8305800" cy="3785870"/>
          </a:xfrm>
          <a:custGeom>
            <a:avLst/>
            <a:gdLst/>
            <a:ahLst/>
            <a:cxnLst/>
            <a:rect l="l" t="t" r="r" b="b"/>
            <a:pathLst>
              <a:path w="8305800" h="3785870">
                <a:moveTo>
                  <a:pt x="0" y="3785616"/>
                </a:moveTo>
                <a:lnTo>
                  <a:pt x="8305800" y="3785616"/>
                </a:lnTo>
                <a:lnTo>
                  <a:pt x="8305800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144">
            <a:solidFill>
              <a:srgbClr val="DD80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1547825"/>
            <a:ext cx="8150225" cy="466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32131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412115" algn="l"/>
                <a:tab pos="412750" algn="l"/>
              </a:tabLst>
            </a:pPr>
            <a:r>
              <a:rPr sz="2400" spc="-35" dirty="0">
                <a:latin typeface="Microsoft Sans Serif"/>
                <a:cs typeface="Microsoft Sans Serif"/>
              </a:rPr>
              <a:t>Modify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spatial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relationship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between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pixels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image.</a:t>
            </a:r>
            <a:endParaRPr sz="2400">
              <a:latin typeface="Microsoft Sans Serif"/>
              <a:cs typeface="Microsoft Sans Serif"/>
            </a:endParaRPr>
          </a:p>
          <a:p>
            <a:pPr marL="412115" indent="-321310">
              <a:lnSpc>
                <a:spcPct val="100000"/>
              </a:lnSpc>
              <a:spcBef>
                <a:spcPts val="12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412115" algn="l"/>
                <a:tab pos="412750" algn="l"/>
              </a:tabLst>
            </a:pPr>
            <a:r>
              <a:rPr sz="2400" spc="-185" dirty="0">
                <a:latin typeface="Microsoft Sans Serif"/>
                <a:cs typeface="Microsoft Sans Serif"/>
              </a:rPr>
              <a:t>Al</a:t>
            </a:r>
            <a:r>
              <a:rPr sz="2400" spc="-204" dirty="0">
                <a:latin typeface="Microsoft Sans Serif"/>
                <a:cs typeface="Microsoft Sans Serif"/>
              </a:rPr>
              <a:t>s</a:t>
            </a:r>
            <a:r>
              <a:rPr sz="2400" spc="-135" dirty="0">
                <a:latin typeface="Microsoft Sans Serif"/>
                <a:cs typeface="Microsoft Sans Serif"/>
              </a:rPr>
              <a:t>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04" dirty="0">
                <a:latin typeface="Microsoft Sans Serif"/>
                <a:cs typeface="Microsoft Sans Serif"/>
              </a:rPr>
              <a:t>k</a:t>
            </a:r>
            <a:r>
              <a:rPr sz="2400" spc="-225" dirty="0">
                <a:latin typeface="Microsoft Sans Serif"/>
                <a:cs typeface="Microsoft Sans Serif"/>
              </a:rPr>
              <a:t>n</a:t>
            </a:r>
            <a:r>
              <a:rPr sz="2400" spc="-210" dirty="0">
                <a:latin typeface="Microsoft Sans Serif"/>
                <a:cs typeface="Microsoft Sans Serif"/>
              </a:rPr>
              <a:t>own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</a:t>
            </a:r>
            <a:r>
              <a:rPr sz="2400" spc="-405" dirty="0">
                <a:latin typeface="Microsoft Sans Serif"/>
                <a:cs typeface="Microsoft Sans Serif"/>
              </a:rPr>
              <a:t>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i="1" spc="-17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400" i="1" spc="-185" dirty="0">
                <a:solidFill>
                  <a:srgbClr val="C00000"/>
                </a:solidFill>
                <a:latin typeface="Arial"/>
                <a:cs typeface="Arial"/>
              </a:rPr>
              <a:t>bbe</a:t>
            </a:r>
            <a:r>
              <a:rPr sz="2400" i="1" spc="-1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i="1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400" i="1" spc="-315" dirty="0">
                <a:solidFill>
                  <a:srgbClr val="C00000"/>
                </a:solidFill>
                <a:latin typeface="Arial"/>
                <a:cs typeface="Arial"/>
              </a:rPr>
              <a:t>she</a:t>
            </a:r>
            <a:r>
              <a:rPr sz="2400" i="1" spc="-32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400" i="1" spc="-2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400" i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Microsoft Sans Serif"/>
                <a:cs typeface="Microsoft Sans Serif"/>
              </a:rPr>
              <a:t>t</a:t>
            </a:r>
            <a:r>
              <a:rPr sz="2400" spc="-35" dirty="0">
                <a:solidFill>
                  <a:srgbClr val="C00000"/>
                </a:solidFill>
                <a:latin typeface="Microsoft Sans Serif"/>
                <a:cs typeface="Microsoft Sans Serif"/>
              </a:rPr>
              <a:t>r</a:t>
            </a:r>
            <a:r>
              <a:rPr sz="2400" spc="-160" dirty="0">
                <a:solidFill>
                  <a:srgbClr val="C00000"/>
                </a:solidFill>
                <a:latin typeface="Microsoft Sans Serif"/>
                <a:cs typeface="Microsoft Sans Serif"/>
              </a:rPr>
              <a:t>ans</a:t>
            </a:r>
            <a:r>
              <a:rPr sz="2400" spc="-125" dirty="0">
                <a:solidFill>
                  <a:srgbClr val="C00000"/>
                </a:solidFill>
                <a:latin typeface="Microsoft Sans Serif"/>
                <a:cs typeface="Microsoft Sans Serif"/>
              </a:rPr>
              <a:t>f</a:t>
            </a:r>
            <a:r>
              <a:rPr sz="2400" spc="-85" dirty="0">
                <a:solidFill>
                  <a:srgbClr val="C00000"/>
                </a:solidFill>
                <a:latin typeface="Microsoft Sans Serif"/>
                <a:cs typeface="Microsoft Sans Serif"/>
              </a:rPr>
              <a:t>o</a:t>
            </a: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r</a:t>
            </a:r>
            <a:r>
              <a:rPr sz="2400" spc="-250" dirty="0">
                <a:solidFill>
                  <a:srgbClr val="C00000"/>
                </a:solidFill>
                <a:latin typeface="Microsoft Sans Serif"/>
                <a:cs typeface="Microsoft Sans Serif"/>
              </a:rPr>
              <a:t>m</a:t>
            </a:r>
            <a:r>
              <a:rPr sz="2400" spc="-175" dirty="0">
                <a:solidFill>
                  <a:srgbClr val="C00000"/>
                </a:solidFill>
                <a:latin typeface="Microsoft Sans Serif"/>
                <a:cs typeface="Microsoft Sans Serif"/>
              </a:rPr>
              <a:t>ations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geometric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transform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45" dirty="0">
                <a:latin typeface="Microsoft Sans Serif"/>
                <a:cs typeface="Microsoft Sans Serif"/>
              </a:rPr>
              <a:t>consists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10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two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basis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steps:</a:t>
            </a:r>
            <a:endParaRPr sz="24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79095" algn="l"/>
              </a:tabLst>
            </a:pPr>
            <a:r>
              <a:rPr sz="2400" spc="-130" dirty="0">
                <a:latin typeface="Microsoft Sans Serif"/>
                <a:cs typeface="Microsoft Sans Serif"/>
              </a:rPr>
              <a:t>Pixel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co-ordinate </a:t>
            </a:r>
            <a:r>
              <a:rPr sz="2400" spc="-120" dirty="0">
                <a:latin typeface="Microsoft Sans Serif"/>
                <a:cs typeface="Microsoft Sans Serif"/>
              </a:rPr>
              <a:t>transformation,</a:t>
            </a:r>
            <a:r>
              <a:rPr sz="2400" spc="39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which</a:t>
            </a:r>
            <a:r>
              <a:rPr sz="2400" spc="27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maps</a:t>
            </a:r>
            <a:r>
              <a:rPr sz="2400" spc="2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35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co-ordinates 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input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image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pixel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point</a:t>
            </a:r>
            <a:r>
              <a:rPr sz="2400" spc="44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34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output</a:t>
            </a:r>
            <a:r>
              <a:rPr sz="2400" spc="39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image.</a:t>
            </a:r>
            <a:r>
              <a:rPr sz="2400" spc="365" dirty="0">
                <a:latin typeface="Microsoft Sans Serif"/>
                <a:cs typeface="Microsoft Sans Serif"/>
              </a:rPr>
              <a:t> </a:t>
            </a:r>
            <a:r>
              <a:rPr sz="2400" spc="-280" dirty="0">
                <a:latin typeface="Microsoft Sans Serif"/>
                <a:cs typeface="Microsoft Sans Serif"/>
              </a:rPr>
              <a:t>The </a:t>
            </a:r>
            <a:r>
              <a:rPr sz="2400" spc="-27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output </a:t>
            </a:r>
            <a:r>
              <a:rPr sz="2400" spc="-95" dirty="0">
                <a:latin typeface="Microsoft Sans Serif"/>
                <a:cs typeface="Microsoft Sans Serif"/>
              </a:rPr>
              <a:t>point </a:t>
            </a:r>
            <a:r>
              <a:rPr sz="2400" spc="-120" dirty="0">
                <a:latin typeface="Microsoft Sans Serif"/>
                <a:cs typeface="Microsoft Sans Serif"/>
              </a:rPr>
              <a:t>co-ordinates</a:t>
            </a:r>
            <a:r>
              <a:rPr sz="2400" spc="915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should </a:t>
            </a:r>
            <a:r>
              <a:rPr sz="2400" spc="-80" dirty="0">
                <a:latin typeface="Microsoft Sans Serif"/>
                <a:cs typeface="Microsoft Sans Serif"/>
              </a:rPr>
              <a:t>be </a:t>
            </a:r>
            <a:r>
              <a:rPr sz="2400" spc="-160" dirty="0">
                <a:latin typeface="Microsoft Sans Serif"/>
                <a:cs typeface="Microsoft Sans Serif"/>
              </a:rPr>
              <a:t>computed </a:t>
            </a:r>
            <a:r>
              <a:rPr sz="2400" spc="-210" dirty="0">
                <a:latin typeface="Microsoft Sans Serif"/>
                <a:cs typeface="Microsoft Sans Serif"/>
              </a:rPr>
              <a:t>as</a:t>
            </a:r>
            <a:r>
              <a:rPr sz="2400" spc="215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continuous</a:t>
            </a:r>
            <a:r>
              <a:rPr sz="2400" spc="21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values </a:t>
            </a:r>
            <a:r>
              <a:rPr sz="2400" spc="-17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(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real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numbers)</a:t>
            </a:r>
            <a:r>
              <a:rPr sz="2400" spc="-204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as</a:t>
            </a:r>
            <a:r>
              <a:rPr sz="2400" spc="-204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position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does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not</a:t>
            </a:r>
            <a:r>
              <a:rPr sz="2400" spc="35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necessarily</a:t>
            </a:r>
            <a:r>
              <a:rPr sz="2400" spc="32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match</a:t>
            </a:r>
            <a:r>
              <a:rPr sz="2400" spc="27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digital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grid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after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transform.</a:t>
            </a:r>
            <a:endParaRPr sz="24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336550" algn="l"/>
              </a:tabLst>
            </a:pP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second</a:t>
            </a:r>
            <a:r>
              <a:rPr sz="2400" spc="2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step </a:t>
            </a:r>
            <a:r>
              <a:rPr sz="2400" spc="-215" dirty="0">
                <a:latin typeface="Microsoft Sans Serif"/>
                <a:cs typeface="Microsoft Sans Serif"/>
              </a:rPr>
              <a:t>is</a:t>
            </a:r>
            <a:r>
              <a:rPr sz="2400" spc="204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 </a:t>
            </a:r>
            <a:r>
              <a:rPr sz="2400" spc="-125" dirty="0">
                <a:latin typeface="Microsoft Sans Serif"/>
                <a:cs typeface="Microsoft Sans Serif"/>
              </a:rPr>
              <a:t>determine </a:t>
            </a:r>
            <a:r>
              <a:rPr sz="2400" spc="-150" dirty="0">
                <a:latin typeface="Microsoft Sans Serif"/>
                <a:cs typeface="Microsoft Sans Serif"/>
              </a:rPr>
              <a:t>its </a:t>
            </a:r>
            <a:r>
              <a:rPr sz="2400" spc="-160" dirty="0">
                <a:latin typeface="Microsoft Sans Serif"/>
                <a:cs typeface="Microsoft Sans Serif"/>
              </a:rPr>
              <a:t>brightness </a:t>
            </a:r>
            <a:r>
              <a:rPr sz="2400" spc="-135" dirty="0">
                <a:latin typeface="Microsoft Sans Serif"/>
                <a:cs typeface="Microsoft Sans Serif"/>
              </a:rPr>
              <a:t>value. </a:t>
            </a:r>
            <a:r>
              <a:rPr sz="2400" spc="-80" dirty="0">
                <a:latin typeface="Microsoft Sans Serif"/>
                <a:cs typeface="Microsoft Sans Serif"/>
              </a:rPr>
              <a:t>It </a:t>
            </a:r>
            <a:r>
              <a:rPr sz="2400" spc="-160" dirty="0">
                <a:latin typeface="Microsoft Sans Serif"/>
                <a:cs typeface="Microsoft Sans Serif"/>
              </a:rPr>
              <a:t>brightness 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is </a:t>
            </a:r>
            <a:r>
              <a:rPr sz="2400" spc="-150" dirty="0">
                <a:latin typeface="Microsoft Sans Serif"/>
                <a:cs typeface="Microsoft Sans Serif"/>
              </a:rPr>
              <a:t>usually </a:t>
            </a:r>
            <a:r>
              <a:rPr sz="2400" spc="-165" dirty="0">
                <a:latin typeface="Microsoft Sans Serif"/>
                <a:cs typeface="Microsoft Sans Serif"/>
              </a:rPr>
              <a:t>computed </a:t>
            </a:r>
            <a:r>
              <a:rPr sz="2400" spc="-210" dirty="0">
                <a:latin typeface="Microsoft Sans Serif"/>
                <a:cs typeface="Microsoft Sans Serif"/>
              </a:rPr>
              <a:t>as </a:t>
            </a:r>
            <a:r>
              <a:rPr sz="2400" spc="-145" dirty="0">
                <a:latin typeface="Microsoft Sans Serif"/>
                <a:cs typeface="Microsoft Sans Serif"/>
              </a:rPr>
              <a:t>an </a:t>
            </a:r>
            <a:r>
              <a:rPr sz="2400" spc="-90" dirty="0">
                <a:latin typeface="Microsoft Sans Serif"/>
                <a:cs typeface="Microsoft Sans Serif"/>
              </a:rPr>
              <a:t>interpolation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60" dirty="0">
                <a:latin typeface="Microsoft Sans Serif"/>
                <a:cs typeface="Microsoft Sans Serif"/>
              </a:rPr>
              <a:t>brightness </a:t>
            </a:r>
            <a:r>
              <a:rPr sz="2400" spc="-10" dirty="0">
                <a:latin typeface="Microsoft Sans Serif"/>
                <a:cs typeface="Microsoft Sans Serif"/>
              </a:rPr>
              <a:t>of </a:t>
            </a:r>
            <a:r>
              <a:rPr sz="2400" spc="-135" dirty="0">
                <a:latin typeface="Microsoft Sans Serif"/>
                <a:cs typeface="Microsoft Sans Serif"/>
              </a:rPr>
              <a:t>several 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points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neighborhood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4833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Affine</a:t>
            </a:r>
            <a:r>
              <a:rPr spc="-65" dirty="0"/>
              <a:t> </a:t>
            </a:r>
            <a:r>
              <a:rPr spc="-280" dirty="0"/>
              <a:t>transformations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pc="-290" dirty="0"/>
              <a:t>An</a:t>
            </a:r>
            <a:r>
              <a:rPr spc="30" dirty="0"/>
              <a:t> </a:t>
            </a:r>
            <a:r>
              <a:rPr spc="-40" dirty="0"/>
              <a:t>affine</a:t>
            </a:r>
            <a:r>
              <a:rPr spc="10" dirty="0"/>
              <a:t> </a:t>
            </a:r>
            <a:r>
              <a:rPr spc="-10" dirty="0"/>
              <a:t>t</a:t>
            </a:r>
            <a:r>
              <a:rPr spc="-55" dirty="0"/>
              <a:t>r</a:t>
            </a:r>
            <a:r>
              <a:rPr spc="-215" dirty="0"/>
              <a:t>ans</a:t>
            </a:r>
            <a:r>
              <a:rPr spc="-175" dirty="0"/>
              <a:t>f</a:t>
            </a:r>
            <a:r>
              <a:rPr spc="-114" dirty="0"/>
              <a:t>o</a:t>
            </a:r>
            <a:r>
              <a:rPr spc="-10" dirty="0"/>
              <a:t>r</a:t>
            </a:r>
            <a:r>
              <a:rPr spc="-235" dirty="0"/>
              <a:t>ma</a:t>
            </a:r>
            <a:r>
              <a:rPr spc="-105" dirty="0"/>
              <a:t>t</a:t>
            </a:r>
            <a:r>
              <a:rPr spc="-175" dirty="0"/>
              <a:t>io</a:t>
            </a:r>
            <a:r>
              <a:rPr spc="-245" dirty="0"/>
              <a:t>n</a:t>
            </a:r>
            <a:r>
              <a:rPr dirty="0"/>
              <a:t> </a:t>
            </a:r>
            <a:r>
              <a:rPr spc="-185" dirty="0"/>
              <a:t>i</a:t>
            </a:r>
            <a:r>
              <a:rPr spc="-385" dirty="0"/>
              <a:t>s</a:t>
            </a:r>
            <a:r>
              <a:rPr spc="30" dirty="0"/>
              <a:t> </a:t>
            </a:r>
            <a:r>
              <a:rPr spc="-195" dirty="0"/>
              <a:t>an</a:t>
            </a:r>
            <a:r>
              <a:rPr spc="20" dirty="0"/>
              <a:t> </a:t>
            </a:r>
            <a:r>
              <a:rPr spc="-170" dirty="0"/>
              <a:t>impo</a:t>
            </a:r>
            <a:r>
              <a:rPr spc="-40" dirty="0"/>
              <a:t>r</a:t>
            </a:r>
            <a:r>
              <a:rPr spc="-110" dirty="0"/>
              <a:t>tant</a:t>
            </a:r>
            <a:r>
              <a:rPr dirty="0"/>
              <a:t> </a:t>
            </a:r>
            <a:r>
              <a:rPr spc="-260" dirty="0"/>
              <a:t>class  </a:t>
            </a:r>
            <a:r>
              <a:rPr dirty="0"/>
              <a:t>of </a:t>
            </a:r>
            <a:r>
              <a:rPr spc="-105" dirty="0"/>
              <a:t>linear </a:t>
            </a:r>
            <a:r>
              <a:rPr spc="-130" dirty="0"/>
              <a:t>2-D </a:t>
            </a:r>
            <a:r>
              <a:rPr spc="-175" dirty="0"/>
              <a:t>geometric </a:t>
            </a:r>
            <a:r>
              <a:rPr spc="-180" dirty="0"/>
              <a:t>transformations </a:t>
            </a:r>
            <a:r>
              <a:rPr spc="-240" dirty="0"/>
              <a:t>which </a:t>
            </a:r>
            <a:r>
              <a:rPr spc="-235" dirty="0"/>
              <a:t> </a:t>
            </a:r>
            <a:r>
              <a:rPr spc="-200" dirty="0"/>
              <a:t>ma</a:t>
            </a:r>
            <a:r>
              <a:rPr spc="-180" dirty="0"/>
              <a:t>p</a:t>
            </a:r>
            <a:r>
              <a:rPr spc="-535" dirty="0"/>
              <a:t>s</a:t>
            </a:r>
            <a:r>
              <a:rPr spc="30" dirty="0"/>
              <a:t> </a:t>
            </a:r>
            <a:r>
              <a:rPr spc="-275" dirty="0"/>
              <a:t>v</a:t>
            </a:r>
            <a:r>
              <a:rPr spc="-15" dirty="0"/>
              <a:t>aria</a:t>
            </a:r>
            <a:r>
              <a:rPr spc="-30" dirty="0"/>
              <a:t>b</a:t>
            </a:r>
            <a:r>
              <a:rPr spc="-65" dirty="0"/>
              <a:t>l</a:t>
            </a:r>
            <a:r>
              <a:rPr spc="-140" dirty="0"/>
              <a:t>e</a:t>
            </a:r>
            <a:r>
              <a:rPr spc="-535" dirty="0"/>
              <a:t>s</a:t>
            </a:r>
            <a:r>
              <a:rPr spc="-10" dirty="0"/>
              <a:t> </a:t>
            </a:r>
            <a:r>
              <a:rPr spc="-195" dirty="0"/>
              <a:t>(</a:t>
            </a:r>
            <a:r>
              <a:rPr i="1" spc="-420" dirty="0">
                <a:latin typeface="Arial"/>
                <a:cs typeface="Arial"/>
              </a:rPr>
              <a:t>e</a:t>
            </a:r>
            <a:r>
              <a:rPr i="1" spc="-75" dirty="0">
                <a:latin typeface="Arial"/>
                <a:cs typeface="Arial"/>
              </a:rPr>
              <a:t>.</a:t>
            </a:r>
            <a:r>
              <a:rPr i="1" spc="-200" dirty="0">
                <a:latin typeface="Arial"/>
                <a:cs typeface="Arial"/>
              </a:rPr>
              <a:t>g</a:t>
            </a:r>
            <a:r>
              <a:rPr i="1" spc="-190" dirty="0">
                <a:latin typeface="Arial"/>
                <a:cs typeface="Arial"/>
              </a:rPr>
              <a:t>.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spc="-15" dirty="0"/>
              <a:t>pi</a:t>
            </a:r>
            <a:r>
              <a:rPr spc="-70" dirty="0"/>
              <a:t>x</a:t>
            </a:r>
            <a:r>
              <a:rPr spc="-105" dirty="0"/>
              <a:t>el</a:t>
            </a:r>
            <a:r>
              <a:rPr spc="5" dirty="0"/>
              <a:t> </a:t>
            </a:r>
            <a:r>
              <a:rPr spc="-245" dirty="0"/>
              <a:t>intens</a:t>
            </a:r>
            <a:r>
              <a:rPr spc="-120" dirty="0"/>
              <a:t>i</a:t>
            </a:r>
            <a:r>
              <a:rPr spc="-10" dirty="0"/>
              <a:t>ty </a:t>
            </a:r>
            <a:r>
              <a:rPr spc="-265" dirty="0"/>
              <a:t>v</a:t>
            </a:r>
            <a:r>
              <a:rPr spc="-225" dirty="0"/>
              <a:t>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732" y="3074288"/>
            <a:ext cx="3856354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14" dirty="0">
                <a:latin typeface="Microsoft Sans Serif"/>
                <a:cs typeface="Microsoft Sans Serif"/>
              </a:rPr>
              <a:t>located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at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position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latin typeface="Microsoft Sans Serif"/>
                <a:cs typeface="Microsoft Sans Serif"/>
              </a:rPr>
              <a:t>(x,y)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int</a:t>
            </a:r>
            <a:r>
              <a:rPr sz="3200" spc="-21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n</a:t>
            </a:r>
            <a:r>
              <a:rPr sz="3200" spc="-335" dirty="0">
                <a:latin typeface="Microsoft Sans Serif"/>
                <a:cs typeface="Microsoft Sans Serif"/>
              </a:rPr>
              <a:t>e</a:t>
            </a:r>
            <a:r>
              <a:rPr sz="3200" spc="-175" dirty="0">
                <a:latin typeface="Microsoft Sans Serif"/>
                <a:cs typeface="Microsoft Sans Serif"/>
              </a:rPr>
              <a:t>w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v</a:t>
            </a:r>
            <a:r>
              <a:rPr sz="3200" spc="-100" dirty="0">
                <a:latin typeface="Microsoft Sans Serif"/>
                <a:cs typeface="Microsoft Sans Serif"/>
              </a:rPr>
              <a:t>ariables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10" dirty="0">
                <a:latin typeface="Microsoft Sans Serif"/>
                <a:cs typeface="Microsoft Sans Serif"/>
              </a:rPr>
              <a:t>(</a:t>
            </a:r>
            <a:r>
              <a:rPr sz="3200" i="1" spc="-420" dirty="0">
                <a:latin typeface="Arial"/>
                <a:cs typeface="Arial"/>
              </a:rPr>
              <a:t>e</a:t>
            </a:r>
            <a:r>
              <a:rPr sz="3200" i="1" spc="-75" dirty="0">
                <a:latin typeface="Arial"/>
                <a:cs typeface="Arial"/>
              </a:rPr>
              <a:t>.</a:t>
            </a:r>
            <a:r>
              <a:rPr sz="3200" i="1" spc="-195" dirty="0">
                <a:latin typeface="Arial"/>
                <a:cs typeface="Arial"/>
              </a:rPr>
              <a:t>g</a:t>
            </a:r>
            <a:r>
              <a:rPr sz="3200" i="1" spc="-19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396" y="3074288"/>
            <a:ext cx="303911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3345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Microsoft Sans Serif"/>
                <a:cs typeface="Microsoft Sans Serif"/>
              </a:rPr>
              <a:t>in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an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latin typeface="Microsoft Sans Serif"/>
                <a:cs typeface="Microsoft Sans Serif"/>
              </a:rPr>
              <a:t>input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75" dirty="0">
                <a:latin typeface="Microsoft Sans Serif"/>
                <a:cs typeface="Microsoft Sans Serif"/>
              </a:rPr>
              <a:t>image)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in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an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65" dirty="0">
                <a:latin typeface="Microsoft Sans Serif"/>
                <a:cs typeface="Microsoft Sans Serif"/>
              </a:rPr>
              <a:t>output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70" dirty="0">
                <a:latin typeface="Microsoft Sans Serif"/>
                <a:cs typeface="Microsoft Sans Serif"/>
              </a:rPr>
              <a:t>image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32" y="4049344"/>
            <a:ext cx="7201534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latin typeface="Microsoft Sans Serif"/>
                <a:cs typeface="Microsoft Sans Serif"/>
              </a:rPr>
              <a:t>(x’,y’) by </a:t>
            </a:r>
            <a:r>
              <a:rPr sz="3200" spc="-65" dirty="0">
                <a:latin typeface="Microsoft Sans Serif"/>
                <a:cs typeface="Microsoft Sans Serif"/>
              </a:rPr>
              <a:t>applying </a:t>
            </a:r>
            <a:r>
              <a:rPr sz="3200" spc="-15" dirty="0">
                <a:latin typeface="Microsoft Sans Serif"/>
                <a:cs typeface="Microsoft Sans Serif"/>
              </a:rPr>
              <a:t>a </a:t>
            </a:r>
            <a:r>
              <a:rPr sz="3200" spc="-105" dirty="0">
                <a:latin typeface="Microsoft Sans Serif"/>
                <a:cs typeface="Microsoft Sans Serif"/>
              </a:rPr>
              <a:t>linear </a:t>
            </a:r>
            <a:r>
              <a:rPr sz="3200" spc="-195" dirty="0">
                <a:latin typeface="Microsoft Sans Serif"/>
                <a:cs typeface="Microsoft Sans Serif"/>
              </a:rPr>
              <a:t>combination</a:t>
            </a:r>
            <a:r>
              <a:rPr sz="3200" spc="-19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 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55" dirty="0">
                <a:latin typeface="Microsoft Sans Serif"/>
                <a:cs typeface="Microsoft Sans Serif"/>
              </a:rPr>
              <a:t>translation,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120" dirty="0">
                <a:latin typeface="Microsoft Sans Serif"/>
                <a:cs typeface="Microsoft Sans Serif"/>
              </a:rPr>
              <a:t>rotation,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scaling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20" dirty="0">
                <a:latin typeface="Microsoft Sans Serif"/>
                <a:cs typeface="Microsoft Sans Serif"/>
              </a:rPr>
              <a:t>and/or </a:t>
            </a:r>
            <a:r>
              <a:rPr sz="3200" spc="-190" dirty="0">
                <a:latin typeface="Microsoft Sans Serif"/>
                <a:cs typeface="Microsoft Sans Serif"/>
              </a:rPr>
              <a:t>shearing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04" dirty="0">
                <a:latin typeface="Microsoft Sans Serif"/>
                <a:cs typeface="Microsoft Sans Serif"/>
              </a:rPr>
              <a:t>(</a:t>
            </a:r>
            <a:r>
              <a:rPr sz="3200" i="1" spc="-95" dirty="0">
                <a:latin typeface="Arial"/>
                <a:cs typeface="Arial"/>
              </a:rPr>
              <a:t>i</a:t>
            </a:r>
            <a:r>
              <a:rPr sz="3200" i="1" spc="-105" dirty="0">
                <a:latin typeface="Arial"/>
                <a:cs typeface="Arial"/>
              </a:rPr>
              <a:t>.</a:t>
            </a:r>
            <a:r>
              <a:rPr sz="3200" i="1" spc="-420" dirty="0">
                <a:latin typeface="Arial"/>
                <a:cs typeface="Arial"/>
              </a:rPr>
              <a:t>e</a:t>
            </a:r>
            <a:r>
              <a:rPr sz="3200" i="1" spc="-190" dirty="0">
                <a:latin typeface="Arial"/>
                <a:cs typeface="Arial"/>
              </a:rPr>
              <a:t>.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spc="-315" dirty="0">
                <a:latin typeface="Microsoft Sans Serif"/>
                <a:cs typeface="Microsoft Sans Serif"/>
              </a:rPr>
              <a:t>no</a:t>
            </a:r>
            <a:r>
              <a:rPr sz="3200" spc="-310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Microsoft Sans Serif"/>
                <a:cs typeface="Microsoft Sans Serif"/>
              </a:rPr>
              <a:t>-</a:t>
            </a:r>
            <a:r>
              <a:rPr sz="3200" spc="-170" dirty="0">
                <a:latin typeface="Microsoft Sans Serif"/>
                <a:cs typeface="Microsoft Sans Serif"/>
              </a:rPr>
              <a:t>unif</a:t>
            </a:r>
            <a:r>
              <a:rPr sz="3200" spc="-114" dirty="0">
                <a:latin typeface="Microsoft Sans Serif"/>
                <a:cs typeface="Microsoft Sans Serif"/>
              </a:rPr>
              <a:t>o</a:t>
            </a:r>
            <a:r>
              <a:rPr sz="3200" spc="-20" dirty="0">
                <a:latin typeface="Microsoft Sans Serif"/>
                <a:cs typeface="Microsoft Sans Serif"/>
              </a:rPr>
              <a:t>r</a:t>
            </a:r>
            <a:r>
              <a:rPr sz="3200" spc="-530" dirty="0">
                <a:latin typeface="Microsoft Sans Serif"/>
                <a:cs typeface="Microsoft Sans Serif"/>
              </a:rPr>
              <a:t>m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-215" dirty="0">
                <a:latin typeface="Microsoft Sans Serif"/>
                <a:cs typeface="Microsoft Sans Serif"/>
              </a:rPr>
              <a:t>scal</a:t>
            </a:r>
            <a:r>
              <a:rPr sz="3200" spc="-105" dirty="0">
                <a:latin typeface="Microsoft Sans Serif"/>
                <a:cs typeface="Microsoft Sans Serif"/>
              </a:rPr>
              <a:t>i</a:t>
            </a:r>
            <a:r>
              <a:rPr sz="3200" spc="-195" dirty="0">
                <a:latin typeface="Microsoft Sans Serif"/>
                <a:cs typeface="Microsoft Sans Serif"/>
              </a:rPr>
              <a:t>ng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spc="-125" dirty="0">
                <a:latin typeface="Microsoft Sans Serif"/>
                <a:cs typeface="Microsoft Sans Serif"/>
              </a:rPr>
              <a:t>i</a:t>
            </a:r>
            <a:r>
              <a:rPr sz="3200" spc="-290" dirty="0">
                <a:latin typeface="Microsoft Sans Serif"/>
                <a:cs typeface="Microsoft Sans Serif"/>
              </a:rPr>
              <a:t>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55" dirty="0">
                <a:latin typeface="Microsoft Sans Serif"/>
                <a:cs typeface="Microsoft Sans Serif"/>
              </a:rPr>
              <a:t>some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latin typeface="Microsoft Sans Serif"/>
                <a:cs typeface="Microsoft Sans Serif"/>
              </a:rPr>
              <a:t>dire</a:t>
            </a:r>
            <a:r>
              <a:rPr sz="3200" spc="-125" dirty="0">
                <a:latin typeface="Microsoft Sans Serif"/>
                <a:cs typeface="Microsoft Sans Serif"/>
              </a:rPr>
              <a:t>c</a:t>
            </a:r>
            <a:r>
              <a:rPr sz="3200" spc="-204" dirty="0">
                <a:latin typeface="Microsoft Sans Serif"/>
                <a:cs typeface="Microsoft Sans Serif"/>
              </a:rPr>
              <a:t>tions)  </a:t>
            </a:r>
            <a:r>
              <a:rPr sz="3200" spc="-165" dirty="0">
                <a:latin typeface="Microsoft Sans Serif"/>
                <a:cs typeface="Microsoft Sans Serif"/>
              </a:rPr>
              <a:t>operations.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26327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95" dirty="0"/>
              <a:t>Translation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32854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650" dirty="0">
                <a:latin typeface="Microsoft Sans Serif"/>
                <a:cs typeface="Microsoft Sans Serif"/>
              </a:rPr>
              <a:t>T</a:t>
            </a:r>
            <a:r>
              <a:rPr sz="2900" spc="-25" dirty="0">
                <a:latin typeface="Microsoft Sans Serif"/>
                <a:cs typeface="Microsoft Sans Serif"/>
              </a:rPr>
              <a:t>r</a:t>
            </a:r>
            <a:r>
              <a:rPr sz="2900" spc="-290" dirty="0">
                <a:latin typeface="Microsoft Sans Serif"/>
                <a:cs typeface="Microsoft Sans Serif"/>
              </a:rPr>
              <a:t>an</a:t>
            </a:r>
            <a:r>
              <a:rPr sz="2900" spc="-254" dirty="0">
                <a:latin typeface="Microsoft Sans Serif"/>
                <a:cs typeface="Microsoft Sans Serif"/>
              </a:rPr>
              <a:t>s</a:t>
            </a:r>
            <a:r>
              <a:rPr sz="2900" spc="-25" dirty="0">
                <a:latin typeface="Microsoft Sans Serif"/>
                <a:cs typeface="Microsoft Sans Serif"/>
              </a:rPr>
              <a:t>la</a:t>
            </a:r>
            <a:r>
              <a:rPr sz="2900" spc="-10" dirty="0">
                <a:latin typeface="Microsoft Sans Serif"/>
                <a:cs typeface="Microsoft Sans Serif"/>
              </a:rPr>
              <a:t>t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-20" dirty="0">
                <a:latin typeface="Microsoft Sans Serif"/>
                <a:cs typeface="Microsoft Sans Serif"/>
              </a:rPr>
              <a:t> </a:t>
            </a:r>
            <a:r>
              <a:rPr sz="2900" spc="-165" dirty="0">
                <a:latin typeface="Microsoft Sans Serif"/>
                <a:cs typeface="Microsoft Sans Serif"/>
              </a:rPr>
              <a:t>(</a:t>
            </a:r>
            <a:r>
              <a:rPr sz="2900" spc="-60" dirty="0">
                <a:latin typeface="Microsoft Sans Serif"/>
                <a:cs typeface="Microsoft Sans Serif"/>
              </a:rPr>
              <a:t>a,</a:t>
            </a:r>
            <a:r>
              <a:rPr sz="2900" spc="-70" dirty="0">
                <a:latin typeface="Microsoft Sans Serif"/>
                <a:cs typeface="Microsoft Sans Serif"/>
              </a:rPr>
              <a:t>b</a:t>
            </a:r>
            <a:r>
              <a:rPr sz="2900" spc="-175" dirty="0">
                <a:latin typeface="Microsoft Sans Serif"/>
                <a:cs typeface="Microsoft Sans Serif"/>
              </a:rPr>
              <a:t>):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(</a:t>
            </a:r>
            <a:r>
              <a:rPr sz="2900" spc="-55" dirty="0">
                <a:latin typeface="Microsoft Sans Serif"/>
                <a:cs typeface="Microsoft Sans Serif"/>
              </a:rPr>
              <a:t>x,</a:t>
            </a:r>
            <a:r>
              <a:rPr sz="2900" spc="-70" dirty="0">
                <a:latin typeface="Microsoft Sans Serif"/>
                <a:cs typeface="Microsoft Sans Serif"/>
              </a:rPr>
              <a:t>y</a:t>
            </a:r>
            <a:r>
              <a:rPr sz="2900" spc="-180" dirty="0">
                <a:latin typeface="Microsoft Sans Serif"/>
                <a:cs typeface="Microsoft Sans Serif"/>
              </a:rPr>
              <a:t>)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494" y="1612519"/>
            <a:ext cx="157480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>
                <a:latin typeface="Microsoft Sans Serif"/>
                <a:cs typeface="Microsoft Sans Serif"/>
              </a:rPr>
              <a:t>(x+a,y+b)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5561" y="1854073"/>
            <a:ext cx="381000" cy="103505"/>
          </a:xfrm>
          <a:custGeom>
            <a:avLst/>
            <a:gdLst/>
            <a:ahLst/>
            <a:cxnLst/>
            <a:rect l="l" t="t" r="r" b="b"/>
            <a:pathLst>
              <a:path w="381000" h="103505">
                <a:moveTo>
                  <a:pt x="355890" y="51688"/>
                </a:moveTo>
                <a:lnTo>
                  <a:pt x="286003" y="92455"/>
                </a:lnTo>
                <a:lnTo>
                  <a:pt x="284988" y="96265"/>
                </a:lnTo>
                <a:lnTo>
                  <a:pt x="288543" y="102362"/>
                </a:lnTo>
                <a:lnTo>
                  <a:pt x="292353" y="103377"/>
                </a:lnTo>
                <a:lnTo>
                  <a:pt x="370109" y="58038"/>
                </a:lnTo>
                <a:lnTo>
                  <a:pt x="368426" y="58038"/>
                </a:lnTo>
                <a:lnTo>
                  <a:pt x="368426" y="57150"/>
                </a:lnTo>
                <a:lnTo>
                  <a:pt x="365251" y="57150"/>
                </a:lnTo>
                <a:lnTo>
                  <a:pt x="355890" y="51688"/>
                </a:lnTo>
                <a:close/>
              </a:path>
              <a:path w="381000" h="103505">
                <a:moveTo>
                  <a:pt x="345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45004" y="58038"/>
                </a:lnTo>
                <a:lnTo>
                  <a:pt x="355890" y="51688"/>
                </a:lnTo>
                <a:lnTo>
                  <a:pt x="345004" y="45338"/>
                </a:lnTo>
                <a:close/>
              </a:path>
              <a:path w="381000" h="103505">
                <a:moveTo>
                  <a:pt x="370109" y="45338"/>
                </a:moveTo>
                <a:lnTo>
                  <a:pt x="368426" y="45338"/>
                </a:lnTo>
                <a:lnTo>
                  <a:pt x="368426" y="58038"/>
                </a:lnTo>
                <a:lnTo>
                  <a:pt x="370109" y="58038"/>
                </a:lnTo>
                <a:lnTo>
                  <a:pt x="381000" y="51688"/>
                </a:lnTo>
                <a:lnTo>
                  <a:pt x="370109" y="45338"/>
                </a:lnTo>
                <a:close/>
              </a:path>
              <a:path w="381000" h="103505">
                <a:moveTo>
                  <a:pt x="365251" y="46227"/>
                </a:moveTo>
                <a:lnTo>
                  <a:pt x="355890" y="51688"/>
                </a:lnTo>
                <a:lnTo>
                  <a:pt x="365251" y="57150"/>
                </a:lnTo>
                <a:lnTo>
                  <a:pt x="365251" y="46227"/>
                </a:lnTo>
                <a:close/>
              </a:path>
              <a:path w="381000" h="103505">
                <a:moveTo>
                  <a:pt x="368426" y="46227"/>
                </a:moveTo>
                <a:lnTo>
                  <a:pt x="365251" y="46227"/>
                </a:lnTo>
                <a:lnTo>
                  <a:pt x="365251" y="57150"/>
                </a:lnTo>
                <a:lnTo>
                  <a:pt x="368426" y="57150"/>
                </a:lnTo>
                <a:lnTo>
                  <a:pt x="368426" y="46227"/>
                </a:lnTo>
                <a:close/>
              </a:path>
              <a:path w="381000" h="103505">
                <a:moveTo>
                  <a:pt x="292353" y="0"/>
                </a:moveTo>
                <a:lnTo>
                  <a:pt x="288543" y="1015"/>
                </a:lnTo>
                <a:lnTo>
                  <a:pt x="284988" y="7112"/>
                </a:lnTo>
                <a:lnTo>
                  <a:pt x="286003" y="10922"/>
                </a:lnTo>
                <a:lnTo>
                  <a:pt x="355890" y="51688"/>
                </a:lnTo>
                <a:lnTo>
                  <a:pt x="365251" y="46227"/>
                </a:lnTo>
                <a:lnTo>
                  <a:pt x="368426" y="46227"/>
                </a:lnTo>
                <a:lnTo>
                  <a:pt x="368426" y="45338"/>
                </a:lnTo>
                <a:lnTo>
                  <a:pt x="370109" y="45338"/>
                </a:lnTo>
                <a:lnTo>
                  <a:pt x="29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969" y="3123971"/>
            <a:ext cx="5436860" cy="200146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1262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90" dirty="0"/>
              <a:t>R</a:t>
            </a:r>
            <a:r>
              <a:rPr sz="4400" spc="-250" dirty="0"/>
              <a:t>ot</a:t>
            </a:r>
            <a:r>
              <a:rPr sz="4400" spc="-215" dirty="0"/>
              <a:t>a</a:t>
            </a:r>
            <a:r>
              <a:rPr sz="4400" spc="-275" dirty="0"/>
              <a:t>tion</a:t>
            </a:r>
            <a:r>
              <a:rPr sz="4400" spc="-50" dirty="0"/>
              <a:t> </a:t>
            </a:r>
            <a:r>
              <a:rPr sz="4400" spc="-375" dirty="0"/>
              <a:t>Exam</a:t>
            </a:r>
            <a:r>
              <a:rPr sz="4400" spc="-340" dirty="0"/>
              <a:t>p</a:t>
            </a:r>
            <a:r>
              <a:rPr sz="4400" spc="-210" dirty="0"/>
              <a:t>le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057400"/>
            <a:ext cx="2438400" cy="2438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2057400"/>
            <a:ext cx="2438400" cy="24384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110228" y="2662427"/>
            <a:ext cx="607060" cy="542925"/>
            <a:chOff x="4110228" y="2662427"/>
            <a:chExt cx="607060" cy="542925"/>
          </a:xfrm>
        </p:grpSpPr>
        <p:sp>
          <p:nvSpPr>
            <p:cNvPr id="6" name="object 6"/>
            <p:cNvSpPr/>
            <p:nvPr/>
          </p:nvSpPr>
          <p:spPr>
            <a:xfrm>
              <a:off x="4328160" y="2666999"/>
              <a:ext cx="384175" cy="533400"/>
            </a:xfrm>
            <a:custGeom>
              <a:avLst/>
              <a:gdLst/>
              <a:ahLst/>
              <a:cxnLst/>
              <a:rect l="l" t="t" r="r" b="b"/>
              <a:pathLst>
                <a:path w="384175" h="533400">
                  <a:moveTo>
                    <a:pt x="121919" y="0"/>
                  </a:moveTo>
                  <a:lnTo>
                    <a:pt x="0" y="0"/>
                  </a:lnTo>
                  <a:lnTo>
                    <a:pt x="29723" y="5178"/>
                  </a:lnTo>
                  <a:lnTo>
                    <a:pt x="58386" y="20321"/>
                  </a:lnTo>
                  <a:lnTo>
                    <a:pt x="111191" y="78130"/>
                  </a:lnTo>
                  <a:lnTo>
                    <a:pt x="134661" y="119613"/>
                  </a:lnTo>
                  <a:lnTo>
                    <a:pt x="155730" y="168693"/>
                  </a:lnTo>
                  <a:lnTo>
                    <a:pt x="174061" y="224779"/>
                  </a:lnTo>
                  <a:lnTo>
                    <a:pt x="189318" y="287278"/>
                  </a:lnTo>
                  <a:lnTo>
                    <a:pt x="201167" y="355600"/>
                  </a:lnTo>
                  <a:lnTo>
                    <a:pt x="140207" y="355600"/>
                  </a:lnTo>
                  <a:lnTo>
                    <a:pt x="274319" y="533400"/>
                  </a:lnTo>
                  <a:lnTo>
                    <a:pt x="384048" y="355600"/>
                  </a:lnTo>
                  <a:lnTo>
                    <a:pt x="323088" y="355600"/>
                  </a:lnTo>
                  <a:lnTo>
                    <a:pt x="311238" y="287278"/>
                  </a:lnTo>
                  <a:lnTo>
                    <a:pt x="295981" y="224779"/>
                  </a:lnTo>
                  <a:lnTo>
                    <a:pt x="277650" y="168693"/>
                  </a:lnTo>
                  <a:lnTo>
                    <a:pt x="256581" y="119613"/>
                  </a:lnTo>
                  <a:lnTo>
                    <a:pt x="233111" y="78130"/>
                  </a:lnTo>
                  <a:lnTo>
                    <a:pt x="207574" y="44835"/>
                  </a:lnTo>
                  <a:lnTo>
                    <a:pt x="151643" y="5178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4800" y="2666999"/>
              <a:ext cx="274320" cy="533400"/>
            </a:xfrm>
            <a:custGeom>
              <a:avLst/>
              <a:gdLst/>
              <a:ahLst/>
              <a:cxnLst/>
              <a:rect l="l" t="t" r="r" b="b"/>
              <a:pathLst>
                <a:path w="274320" h="533400">
                  <a:moveTo>
                    <a:pt x="213360" y="0"/>
                  </a:moveTo>
                  <a:lnTo>
                    <a:pt x="160818" y="16287"/>
                  </a:lnTo>
                  <a:lnTo>
                    <a:pt x="113049" y="62486"/>
                  </a:lnTo>
                  <a:lnTo>
                    <a:pt x="91453" y="95553"/>
                  </a:lnTo>
                  <a:lnTo>
                    <a:pt x="71650" y="134600"/>
                  </a:lnTo>
                  <a:lnTo>
                    <a:pt x="53840" y="179127"/>
                  </a:lnTo>
                  <a:lnTo>
                    <a:pt x="38221" y="228634"/>
                  </a:lnTo>
                  <a:lnTo>
                    <a:pt x="24994" y="282623"/>
                  </a:lnTo>
                  <a:lnTo>
                    <a:pt x="14359" y="340593"/>
                  </a:lnTo>
                  <a:lnTo>
                    <a:pt x="6514" y="402046"/>
                  </a:lnTo>
                  <a:lnTo>
                    <a:pt x="1662" y="466481"/>
                  </a:lnTo>
                  <a:lnTo>
                    <a:pt x="0" y="533400"/>
                  </a:lnTo>
                  <a:lnTo>
                    <a:pt x="121920" y="533400"/>
                  </a:lnTo>
                  <a:lnTo>
                    <a:pt x="123431" y="469857"/>
                  </a:lnTo>
                  <a:lnTo>
                    <a:pt x="127864" y="408207"/>
                  </a:lnTo>
                  <a:lnTo>
                    <a:pt x="135069" y="348957"/>
                  </a:lnTo>
                  <a:lnTo>
                    <a:pt x="144893" y="292615"/>
                  </a:lnTo>
                  <a:lnTo>
                    <a:pt x="157186" y="239686"/>
                  </a:lnTo>
                  <a:lnTo>
                    <a:pt x="171796" y="190680"/>
                  </a:lnTo>
                  <a:lnTo>
                    <a:pt x="188572" y="146102"/>
                  </a:lnTo>
                  <a:lnTo>
                    <a:pt x="207364" y="106460"/>
                  </a:lnTo>
                  <a:lnTo>
                    <a:pt x="228020" y="72262"/>
                  </a:lnTo>
                  <a:lnTo>
                    <a:pt x="274320" y="22225"/>
                  </a:lnTo>
                  <a:lnTo>
                    <a:pt x="259347" y="12537"/>
                  </a:lnTo>
                  <a:lnTo>
                    <a:pt x="244173" y="5587"/>
                  </a:lnTo>
                  <a:lnTo>
                    <a:pt x="228832" y="140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77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4800" y="2666999"/>
              <a:ext cx="597535" cy="533400"/>
            </a:xfrm>
            <a:custGeom>
              <a:avLst/>
              <a:gdLst/>
              <a:ahLst/>
              <a:cxnLst/>
              <a:rect l="l" t="t" r="r" b="b"/>
              <a:pathLst>
                <a:path w="597535" h="533400">
                  <a:moveTo>
                    <a:pt x="274320" y="22225"/>
                  </a:moveTo>
                  <a:lnTo>
                    <a:pt x="228020" y="72262"/>
                  </a:lnTo>
                  <a:lnTo>
                    <a:pt x="207364" y="106460"/>
                  </a:lnTo>
                  <a:lnTo>
                    <a:pt x="188572" y="146102"/>
                  </a:lnTo>
                  <a:lnTo>
                    <a:pt x="171796" y="190680"/>
                  </a:lnTo>
                  <a:lnTo>
                    <a:pt x="157186" y="239686"/>
                  </a:lnTo>
                  <a:lnTo>
                    <a:pt x="144893" y="292615"/>
                  </a:lnTo>
                  <a:lnTo>
                    <a:pt x="135069" y="348957"/>
                  </a:lnTo>
                  <a:lnTo>
                    <a:pt x="127864" y="408207"/>
                  </a:lnTo>
                  <a:lnTo>
                    <a:pt x="123431" y="469857"/>
                  </a:lnTo>
                  <a:lnTo>
                    <a:pt x="121920" y="533400"/>
                  </a:lnTo>
                  <a:lnTo>
                    <a:pt x="0" y="533400"/>
                  </a:lnTo>
                  <a:lnTo>
                    <a:pt x="1662" y="466481"/>
                  </a:lnTo>
                  <a:lnTo>
                    <a:pt x="6514" y="402046"/>
                  </a:lnTo>
                  <a:lnTo>
                    <a:pt x="14359" y="340593"/>
                  </a:lnTo>
                  <a:lnTo>
                    <a:pt x="24994" y="282623"/>
                  </a:lnTo>
                  <a:lnTo>
                    <a:pt x="38221" y="228634"/>
                  </a:lnTo>
                  <a:lnTo>
                    <a:pt x="53840" y="179127"/>
                  </a:lnTo>
                  <a:lnTo>
                    <a:pt x="71650" y="134600"/>
                  </a:lnTo>
                  <a:lnTo>
                    <a:pt x="91453" y="95553"/>
                  </a:lnTo>
                  <a:lnTo>
                    <a:pt x="113049" y="62486"/>
                  </a:lnTo>
                  <a:lnTo>
                    <a:pt x="160818" y="16287"/>
                  </a:lnTo>
                  <a:lnTo>
                    <a:pt x="213360" y="0"/>
                  </a:lnTo>
                  <a:lnTo>
                    <a:pt x="335279" y="0"/>
                  </a:lnTo>
                  <a:lnTo>
                    <a:pt x="393666" y="20321"/>
                  </a:lnTo>
                  <a:lnTo>
                    <a:pt x="446471" y="78130"/>
                  </a:lnTo>
                  <a:lnTo>
                    <a:pt x="469941" y="119613"/>
                  </a:lnTo>
                  <a:lnTo>
                    <a:pt x="491010" y="168693"/>
                  </a:lnTo>
                  <a:lnTo>
                    <a:pt x="509341" y="224779"/>
                  </a:lnTo>
                  <a:lnTo>
                    <a:pt x="524598" y="287278"/>
                  </a:lnTo>
                  <a:lnTo>
                    <a:pt x="536448" y="355600"/>
                  </a:lnTo>
                  <a:lnTo>
                    <a:pt x="597408" y="355600"/>
                  </a:lnTo>
                  <a:lnTo>
                    <a:pt x="487679" y="533400"/>
                  </a:lnTo>
                  <a:lnTo>
                    <a:pt x="353567" y="355600"/>
                  </a:lnTo>
                  <a:lnTo>
                    <a:pt x="414527" y="355600"/>
                  </a:lnTo>
                  <a:lnTo>
                    <a:pt x="402678" y="287278"/>
                  </a:lnTo>
                  <a:lnTo>
                    <a:pt x="387421" y="224779"/>
                  </a:lnTo>
                  <a:lnTo>
                    <a:pt x="369090" y="168693"/>
                  </a:lnTo>
                  <a:lnTo>
                    <a:pt x="348021" y="119613"/>
                  </a:lnTo>
                  <a:lnTo>
                    <a:pt x="324551" y="78130"/>
                  </a:lnTo>
                  <a:lnTo>
                    <a:pt x="299014" y="44835"/>
                  </a:lnTo>
                  <a:lnTo>
                    <a:pt x="243083" y="5178"/>
                  </a:lnTo>
                  <a:lnTo>
                    <a:pt x="21336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76700" y="3569284"/>
            <a:ext cx="648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θ=3</a:t>
            </a:r>
            <a:r>
              <a:rPr sz="2400" spc="-7" baseline="24305" dirty="0">
                <a:latin typeface="Times New Roman"/>
                <a:cs typeface="Times New Roman"/>
              </a:rPr>
              <a:t>o</a:t>
            </a:r>
            <a:endParaRPr sz="2400" baseline="2430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263" y="1782463"/>
            <a:ext cx="5051226" cy="46571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12261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15" dirty="0"/>
              <a:t>Scale</a:t>
            </a:r>
            <a:endParaRPr sz="4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594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254" dirty="0"/>
              <a:t>Interpol</a:t>
            </a:r>
            <a:r>
              <a:rPr sz="4400" spc="-229" dirty="0"/>
              <a:t>a</a:t>
            </a:r>
            <a:r>
              <a:rPr sz="4400" spc="-275" dirty="0"/>
              <a:t>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7233"/>
            <a:ext cx="7532370" cy="41713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55" dirty="0">
                <a:latin typeface="Microsoft Sans Serif"/>
                <a:cs typeface="Microsoft Sans Serif"/>
              </a:rPr>
              <a:t>What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95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inter</a:t>
            </a:r>
            <a:r>
              <a:rPr sz="2800" spc="-114" dirty="0">
                <a:latin typeface="Microsoft Sans Serif"/>
                <a:cs typeface="Microsoft Sans Serif"/>
              </a:rPr>
              <a:t>p</a:t>
            </a:r>
            <a:r>
              <a:rPr sz="2800" spc="-60" dirty="0">
                <a:latin typeface="Microsoft Sans Serif"/>
                <a:cs typeface="Microsoft Sans Serif"/>
              </a:rPr>
              <a:t>ol</a:t>
            </a:r>
            <a:r>
              <a:rPr sz="2800" spc="-80" dirty="0">
                <a:latin typeface="Microsoft Sans Serif"/>
                <a:cs typeface="Microsoft Sans Serif"/>
              </a:rPr>
              <a:t>a</a:t>
            </a:r>
            <a:r>
              <a:rPr sz="2800" spc="-204" dirty="0">
                <a:latin typeface="Microsoft Sans Serif"/>
                <a:cs typeface="Microsoft Sans Serif"/>
              </a:rPr>
              <a:t>tion?</a:t>
            </a:r>
            <a:endParaRPr sz="2800">
              <a:latin typeface="Microsoft Sans Serif"/>
              <a:cs typeface="Microsoft Sans Serif"/>
            </a:endParaRPr>
          </a:p>
          <a:p>
            <a:pPr marL="652780" marR="5080" indent="-274320">
              <a:lnSpc>
                <a:spcPct val="100000"/>
              </a:lnSpc>
              <a:spcBef>
                <a:spcPts val="600"/>
              </a:spcBef>
            </a:pPr>
            <a:r>
              <a:rPr sz="1950" spc="-6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950" spc="-10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An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image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f(x,y)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tells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05" dirty="0">
                <a:latin typeface="Microsoft Sans Serif"/>
                <a:cs typeface="Microsoft Sans Serif"/>
              </a:rPr>
              <a:t>us</a:t>
            </a:r>
            <a:r>
              <a:rPr sz="2800" spc="-29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intensity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210" dirty="0">
                <a:latin typeface="Microsoft Sans Serif"/>
                <a:cs typeface="Microsoft Sans Serif"/>
              </a:rPr>
              <a:t>values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at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170" dirty="0">
                <a:latin typeface="Microsoft Sans Serif"/>
                <a:cs typeface="Microsoft Sans Serif"/>
              </a:rPr>
              <a:t> </a:t>
            </a:r>
            <a:r>
              <a:rPr sz="2800" spc="-105" dirty="0">
                <a:latin typeface="Microsoft Sans Serif"/>
                <a:cs typeface="Microsoft Sans Serif"/>
              </a:rPr>
              <a:t>integ</a:t>
            </a:r>
            <a:r>
              <a:rPr sz="2800" spc="-9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al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lattic</a:t>
            </a:r>
            <a:r>
              <a:rPr sz="2800" spc="-125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l</a:t>
            </a:r>
            <a:r>
              <a:rPr sz="2800" spc="-125" dirty="0">
                <a:latin typeface="Microsoft Sans Serif"/>
                <a:cs typeface="Microsoft Sans Serif"/>
              </a:rPr>
              <a:t>o</a:t>
            </a:r>
            <a:r>
              <a:rPr sz="2800" spc="-105" dirty="0">
                <a:latin typeface="Microsoft Sans Serif"/>
                <a:cs typeface="Microsoft Sans Serif"/>
              </a:rPr>
              <a:t>cati</a:t>
            </a:r>
            <a:r>
              <a:rPr sz="2800" spc="-140" dirty="0">
                <a:latin typeface="Microsoft Sans Serif"/>
                <a:cs typeface="Microsoft Sans Serif"/>
              </a:rPr>
              <a:t>o</a:t>
            </a:r>
            <a:r>
              <a:rPr sz="2800" spc="-425" dirty="0">
                <a:latin typeface="Microsoft Sans Serif"/>
                <a:cs typeface="Microsoft Sans Serif"/>
              </a:rPr>
              <a:t>n</a:t>
            </a:r>
            <a:r>
              <a:rPr sz="2800" spc="-440" dirty="0">
                <a:latin typeface="Microsoft Sans Serif"/>
                <a:cs typeface="Microsoft Sans Serif"/>
              </a:rPr>
              <a:t>s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i.</a:t>
            </a:r>
            <a:r>
              <a:rPr sz="2800" spc="-200" dirty="0">
                <a:latin typeface="Microsoft Sans Serif"/>
                <a:cs typeface="Microsoft Sans Serif"/>
              </a:rPr>
              <a:t>e</a:t>
            </a:r>
            <a:r>
              <a:rPr sz="2800" spc="-170" dirty="0">
                <a:latin typeface="Microsoft Sans Serif"/>
                <a:cs typeface="Microsoft Sans Serif"/>
              </a:rPr>
              <a:t>.</a:t>
            </a:r>
            <a:r>
              <a:rPr sz="2800" spc="-165" dirty="0">
                <a:latin typeface="Microsoft Sans Serif"/>
                <a:cs typeface="Microsoft Sans Serif"/>
              </a:rPr>
              <a:t>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w</a:t>
            </a:r>
            <a:r>
              <a:rPr sz="2800" spc="-275" dirty="0">
                <a:latin typeface="Microsoft Sans Serif"/>
                <a:cs typeface="Microsoft Sans Serif"/>
              </a:rPr>
              <a:t>hen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are  </a:t>
            </a:r>
            <a:r>
              <a:rPr sz="2800" spc="-135" dirty="0">
                <a:latin typeface="Microsoft Sans Serif"/>
                <a:cs typeface="Microsoft Sans Serif"/>
              </a:rPr>
              <a:t>both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FF0000"/>
                </a:solidFill>
                <a:latin typeface="Microsoft Sans Serif"/>
                <a:cs typeface="Microsoft Sans Serif"/>
              </a:rPr>
              <a:t>integers</a:t>
            </a:r>
            <a:endParaRPr sz="2800">
              <a:latin typeface="Microsoft Sans Serif"/>
              <a:cs typeface="Microsoft Sans Serif"/>
            </a:endParaRPr>
          </a:p>
          <a:p>
            <a:pPr marL="652780" marR="121285" indent="-274320">
              <a:lnSpc>
                <a:spcPct val="99700"/>
              </a:lnSpc>
              <a:spcBef>
                <a:spcPts val="635"/>
              </a:spcBef>
            </a:pPr>
            <a:r>
              <a:rPr sz="1950" spc="-21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950" spc="-10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Ima</a:t>
            </a:r>
            <a:r>
              <a:rPr sz="2800" spc="-229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inter</a:t>
            </a:r>
            <a:r>
              <a:rPr sz="2800" spc="-114" dirty="0">
                <a:latin typeface="Microsoft Sans Serif"/>
                <a:cs typeface="Microsoft Sans Serif"/>
              </a:rPr>
              <a:t>p</a:t>
            </a:r>
            <a:r>
              <a:rPr sz="2800" spc="-60" dirty="0">
                <a:latin typeface="Microsoft Sans Serif"/>
                <a:cs typeface="Microsoft Sans Serif"/>
              </a:rPr>
              <a:t>ol</a:t>
            </a:r>
            <a:r>
              <a:rPr sz="2800" spc="-80" dirty="0">
                <a:latin typeface="Microsoft Sans Serif"/>
                <a:cs typeface="Microsoft Sans Serif"/>
              </a:rPr>
              <a:t>a</a:t>
            </a:r>
            <a:r>
              <a:rPr sz="2800" spc="-135" dirty="0">
                <a:latin typeface="Microsoft Sans Serif"/>
                <a:cs typeface="Microsoft Sans Serif"/>
              </a:rPr>
              <a:t>tion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e</a:t>
            </a:r>
            <a:r>
              <a:rPr sz="2800" spc="-240" dirty="0">
                <a:latin typeface="Microsoft Sans Serif"/>
                <a:cs typeface="Microsoft Sans Serif"/>
              </a:rPr>
              <a:t>rs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7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Arial MT"/>
                <a:cs typeface="Arial MT"/>
              </a:rPr>
              <a:t>“</a:t>
            </a:r>
            <a:r>
              <a:rPr sz="2800" spc="-170" dirty="0">
                <a:latin typeface="Microsoft Sans Serif"/>
                <a:cs typeface="Microsoft Sans Serif"/>
              </a:rPr>
              <a:t>gu</a:t>
            </a:r>
            <a:r>
              <a:rPr sz="2800" spc="-16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5" dirty="0">
                <a:latin typeface="Arial MT"/>
                <a:cs typeface="Arial MT"/>
              </a:rPr>
              <a:t>”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  </a:t>
            </a:r>
            <a:r>
              <a:rPr sz="2800" spc="-160" dirty="0">
                <a:latin typeface="Microsoft Sans Serif"/>
                <a:cs typeface="Microsoft Sans Serif"/>
              </a:rPr>
              <a:t>intensity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4" dirty="0">
                <a:latin typeface="Microsoft Sans Serif"/>
                <a:cs typeface="Microsoft Sans Serif"/>
              </a:rPr>
              <a:t>values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" dirty="0">
                <a:latin typeface="Microsoft Sans Serif"/>
                <a:cs typeface="Microsoft Sans Serif"/>
              </a:rPr>
              <a:t>at</a:t>
            </a:r>
            <a:r>
              <a:rPr sz="2800" spc="70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solidFill>
                  <a:srgbClr val="FF0000"/>
                </a:solidFill>
                <a:latin typeface="Microsoft Sans Serif"/>
                <a:cs typeface="Microsoft Sans Serif"/>
              </a:rPr>
              <a:t>missing</a:t>
            </a:r>
            <a:r>
              <a:rPr sz="28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locations,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i.e.,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x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y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225" dirty="0">
                <a:latin typeface="Microsoft Sans Serif"/>
                <a:cs typeface="Microsoft Sans Serif"/>
              </a:rPr>
              <a:t>can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bit</a:t>
            </a:r>
            <a:r>
              <a:rPr sz="2800" spc="-35" dirty="0">
                <a:latin typeface="Microsoft Sans Serif"/>
                <a:cs typeface="Microsoft Sans Serif"/>
              </a:rPr>
              <a:t>r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ry</a:t>
            </a:r>
            <a:endParaRPr sz="2800">
              <a:latin typeface="Microsoft Sans Serif"/>
              <a:cs typeface="Microsoft Sans Serif"/>
            </a:endParaRPr>
          </a:p>
          <a:p>
            <a:pPr marL="652780" marR="195580" indent="-274320">
              <a:lnSpc>
                <a:spcPct val="100000"/>
              </a:lnSpc>
              <a:spcBef>
                <a:spcPts val="600"/>
              </a:spcBef>
            </a:pPr>
            <a:r>
              <a:rPr sz="1950" spc="-210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950" spc="-10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Note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that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it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ju</a:t>
            </a:r>
            <a:r>
              <a:rPr sz="2800" spc="-320" dirty="0">
                <a:latin typeface="Microsoft Sans Serif"/>
                <a:cs typeface="Microsoft Sans Serif"/>
              </a:rPr>
              <a:t>s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FF0000"/>
                </a:solidFill>
                <a:latin typeface="Microsoft Sans Serif"/>
                <a:cs typeface="Microsoft Sans Serif"/>
              </a:rPr>
              <a:t>gu</a:t>
            </a:r>
            <a:r>
              <a:rPr sz="2800" spc="-165" dirty="0">
                <a:solidFill>
                  <a:srgbClr val="FF0000"/>
                </a:solidFill>
                <a:latin typeface="Microsoft Sans Serif"/>
                <a:cs typeface="Microsoft Sans Serif"/>
              </a:rPr>
              <a:t>e</a:t>
            </a:r>
            <a:r>
              <a:rPr sz="2800" spc="-470" dirty="0">
                <a:solidFill>
                  <a:srgbClr val="FF0000"/>
                </a:solidFill>
                <a:latin typeface="Microsoft Sans Serif"/>
                <a:cs typeface="Microsoft Sans Serif"/>
              </a:rPr>
              <a:t>ss</a:t>
            </a:r>
            <a:r>
              <a:rPr sz="28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(Note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that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all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s</a:t>
            </a:r>
            <a:r>
              <a:rPr sz="2800" spc="-330" dirty="0">
                <a:latin typeface="Microsoft Sans Serif"/>
                <a:cs typeface="Microsoft Sans Serif"/>
              </a:rPr>
              <a:t>e</a:t>
            </a:r>
            <a:r>
              <a:rPr sz="2800" spc="-315" dirty="0">
                <a:latin typeface="Microsoft Sans Serif"/>
                <a:cs typeface="Microsoft Sans Serif"/>
              </a:rPr>
              <a:t>ns</a:t>
            </a:r>
            <a:r>
              <a:rPr sz="2800" spc="-330" dirty="0">
                <a:latin typeface="Microsoft Sans Serif"/>
                <a:cs typeface="Microsoft Sans Serif"/>
              </a:rPr>
              <a:t>o</a:t>
            </a:r>
            <a:r>
              <a:rPr sz="2800" spc="-195" dirty="0">
                <a:latin typeface="Microsoft Sans Serif"/>
                <a:cs typeface="Microsoft Sans Serif"/>
              </a:rPr>
              <a:t>rs  </a:t>
            </a:r>
            <a:r>
              <a:rPr sz="2800" spc="-190" dirty="0">
                <a:latin typeface="Microsoft Sans Serif"/>
                <a:cs typeface="Microsoft Sans Serif"/>
              </a:rPr>
              <a:t>have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finite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sampling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distance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300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254" dirty="0"/>
              <a:t>Interpol</a:t>
            </a:r>
            <a:r>
              <a:rPr sz="4400" spc="-229" dirty="0"/>
              <a:t>a</a:t>
            </a:r>
            <a:r>
              <a:rPr sz="4400" spc="-275" dirty="0"/>
              <a:t>tion</a:t>
            </a:r>
            <a:r>
              <a:rPr sz="4400" spc="-7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23694"/>
            <a:ext cx="7976870" cy="43859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90" dirty="0">
                <a:latin typeface="Microsoft Sans Serif"/>
                <a:cs typeface="Microsoft Sans Serif"/>
              </a:rPr>
              <a:t>Engineering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Moti</a:t>
            </a:r>
            <a:r>
              <a:rPr sz="2900" spc="-180" dirty="0">
                <a:latin typeface="Microsoft Sans Serif"/>
                <a:cs typeface="Microsoft Sans Serif"/>
              </a:rPr>
              <a:t>v</a:t>
            </a:r>
            <a:r>
              <a:rPr sz="2900" spc="-175" dirty="0">
                <a:latin typeface="Microsoft Sans Serif"/>
                <a:cs typeface="Microsoft Sans Serif"/>
              </a:rPr>
              <a:t>ations</a:t>
            </a:r>
            <a:endParaRPr sz="29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5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80" dirty="0">
                <a:latin typeface="Microsoft Sans Serif"/>
                <a:cs typeface="Microsoft Sans Serif"/>
              </a:rPr>
              <a:t>Why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90" dirty="0">
                <a:latin typeface="Microsoft Sans Serif"/>
                <a:cs typeface="Microsoft Sans Serif"/>
              </a:rPr>
              <a:t>do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95" dirty="0">
                <a:latin typeface="Microsoft Sans Serif"/>
                <a:cs typeface="Microsoft Sans Serif"/>
              </a:rPr>
              <a:t>we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need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interpolation?</a:t>
            </a:r>
            <a:endParaRPr sz="29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15"/>
              </a:spcBef>
            </a:pPr>
            <a:r>
              <a:rPr sz="1800" spc="-17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W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latin typeface="Microsoft Sans Serif"/>
                <a:cs typeface="Microsoft Sans Serif"/>
              </a:rPr>
              <a:t>w</a:t>
            </a:r>
            <a:r>
              <a:rPr sz="2600" spc="-114" dirty="0">
                <a:latin typeface="Microsoft Sans Serif"/>
                <a:cs typeface="Microsoft Sans Serif"/>
              </a:rPr>
              <a:t>ant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FF0000"/>
                </a:solidFill>
                <a:latin typeface="Microsoft Sans Serif"/>
                <a:cs typeface="Microsoft Sans Serif"/>
              </a:rPr>
              <a:t>BI</a:t>
            </a:r>
            <a:r>
              <a:rPr sz="2600" spc="-275" dirty="0">
                <a:solidFill>
                  <a:srgbClr val="FF0000"/>
                </a:solidFill>
                <a:latin typeface="Microsoft Sans Serif"/>
                <a:cs typeface="Microsoft Sans Serif"/>
              </a:rPr>
              <a:t>G</a:t>
            </a:r>
            <a:r>
              <a:rPr sz="26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-55" dirty="0">
                <a:latin typeface="Microsoft Sans Serif"/>
                <a:cs typeface="Microsoft Sans Serif"/>
              </a:rPr>
              <a:t>g</a:t>
            </a:r>
            <a:r>
              <a:rPr sz="2600" spc="-290" dirty="0">
                <a:latin typeface="Microsoft Sans Serif"/>
                <a:cs typeface="Microsoft Sans Serif"/>
              </a:rPr>
              <a:t>es</a:t>
            </a:r>
            <a:endParaRPr sz="2600">
              <a:latin typeface="Microsoft Sans Serif"/>
              <a:cs typeface="Microsoft Sans Serif"/>
            </a:endParaRPr>
          </a:p>
          <a:p>
            <a:pPr marL="927100" lvl="1" indent="-229235">
              <a:lnSpc>
                <a:spcPts val="2625"/>
              </a:lnSpc>
              <a:spcBef>
                <a:spcPts val="24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135" dirty="0">
                <a:latin typeface="Microsoft Sans Serif"/>
                <a:cs typeface="Microsoft Sans Serif"/>
              </a:rPr>
              <a:t>When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155" dirty="0">
                <a:latin typeface="Microsoft Sans Serif"/>
                <a:cs typeface="Microsoft Sans Serif"/>
              </a:rPr>
              <a:t>we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215" dirty="0">
                <a:latin typeface="Microsoft Sans Serif"/>
                <a:cs typeface="Microsoft Sans Serif"/>
              </a:rPr>
              <a:t>see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a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90" dirty="0">
                <a:latin typeface="Microsoft Sans Serif"/>
                <a:cs typeface="Microsoft Sans Serif"/>
              </a:rPr>
              <a:t>video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80" dirty="0">
                <a:latin typeface="Microsoft Sans Serif"/>
                <a:cs typeface="Microsoft Sans Serif"/>
              </a:rPr>
              <a:t>clip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200" dirty="0">
                <a:latin typeface="Microsoft Sans Serif"/>
                <a:cs typeface="Microsoft Sans Serif"/>
              </a:rPr>
              <a:t>on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a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265" dirty="0">
                <a:latin typeface="Microsoft Sans Serif"/>
                <a:cs typeface="Microsoft Sans Serif"/>
              </a:rPr>
              <a:t>PC,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155" dirty="0">
                <a:latin typeface="Microsoft Sans Serif"/>
                <a:cs typeface="Microsoft Sans Serif"/>
              </a:rPr>
              <a:t>we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95" dirty="0">
                <a:latin typeface="Microsoft Sans Serif"/>
                <a:cs typeface="Microsoft Sans Serif"/>
              </a:rPr>
              <a:t>like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70" dirty="0">
                <a:latin typeface="Microsoft Sans Serif"/>
                <a:cs typeface="Microsoft Sans Serif"/>
              </a:rPr>
              <a:t>to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215" dirty="0">
                <a:latin typeface="Microsoft Sans Serif"/>
                <a:cs typeface="Microsoft Sans Serif"/>
              </a:rPr>
              <a:t>see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20" dirty="0">
                <a:latin typeface="Microsoft Sans Serif"/>
                <a:cs typeface="Microsoft Sans Serif"/>
              </a:rPr>
              <a:t>it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150" dirty="0">
                <a:latin typeface="Microsoft Sans Serif"/>
                <a:cs typeface="Microsoft Sans Serif"/>
              </a:rPr>
              <a:t>in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spc="-140" dirty="0">
                <a:latin typeface="Microsoft Sans Serif"/>
                <a:cs typeface="Microsoft Sans Serif"/>
              </a:rPr>
              <a:t>the</a:t>
            </a:r>
            <a:endParaRPr sz="2300">
              <a:latin typeface="Microsoft Sans Serif"/>
              <a:cs typeface="Microsoft Sans Serif"/>
            </a:endParaRPr>
          </a:p>
          <a:p>
            <a:pPr marL="927100">
              <a:lnSpc>
                <a:spcPts val="2625"/>
              </a:lnSpc>
            </a:pPr>
            <a:r>
              <a:rPr sz="2300" spc="-50" dirty="0">
                <a:latin typeface="Microsoft Sans Serif"/>
                <a:cs typeface="Microsoft Sans Serif"/>
              </a:rPr>
              <a:t>full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195" dirty="0">
                <a:latin typeface="Microsoft Sans Serif"/>
                <a:cs typeface="Microsoft Sans Serif"/>
              </a:rPr>
              <a:t>screen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165" dirty="0">
                <a:latin typeface="Microsoft Sans Serif"/>
                <a:cs typeface="Microsoft Sans Serif"/>
              </a:rPr>
              <a:t>mode</a:t>
            </a:r>
            <a:endParaRPr sz="2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65"/>
              </a:spcBef>
            </a:pPr>
            <a:r>
              <a:rPr sz="1800" spc="-5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40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We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want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solidFill>
                  <a:srgbClr val="FF0000"/>
                </a:solidFill>
                <a:latin typeface="Microsoft Sans Serif"/>
                <a:cs typeface="Microsoft Sans Serif"/>
              </a:rPr>
              <a:t>GOOD</a:t>
            </a:r>
            <a:r>
              <a:rPr sz="2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600" spc="-185" dirty="0">
                <a:latin typeface="Microsoft Sans Serif"/>
                <a:cs typeface="Microsoft Sans Serif"/>
              </a:rPr>
              <a:t>images</a:t>
            </a:r>
            <a:endParaRPr sz="2600">
              <a:latin typeface="Microsoft Sans Serif"/>
              <a:cs typeface="Microsoft Sans Serif"/>
            </a:endParaRPr>
          </a:p>
          <a:p>
            <a:pPr marL="927100" marR="958850" lvl="1" indent="-228600">
              <a:lnSpc>
                <a:spcPts val="2490"/>
              </a:lnSpc>
              <a:spcBef>
                <a:spcPts val="56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10" dirty="0">
                <a:latin typeface="Microsoft Sans Serif"/>
                <a:cs typeface="Microsoft Sans Serif"/>
              </a:rPr>
              <a:t>If</a:t>
            </a:r>
            <a:r>
              <a:rPr sz="2300" spc="80" dirty="0">
                <a:latin typeface="Microsoft Sans Serif"/>
                <a:cs typeface="Microsoft Sans Serif"/>
              </a:rPr>
              <a:t> </a:t>
            </a:r>
            <a:r>
              <a:rPr sz="2300" spc="-254" dirty="0">
                <a:latin typeface="Microsoft Sans Serif"/>
                <a:cs typeface="Microsoft Sans Serif"/>
              </a:rPr>
              <a:t>some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105" dirty="0">
                <a:latin typeface="Microsoft Sans Serif"/>
                <a:cs typeface="Microsoft Sans Serif"/>
              </a:rPr>
              <a:t>block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of</a:t>
            </a:r>
            <a:r>
              <a:rPr sz="2300" spc="80" dirty="0">
                <a:latin typeface="Microsoft Sans Serif"/>
                <a:cs typeface="Microsoft Sans Serif"/>
              </a:rPr>
              <a:t> </a:t>
            </a:r>
            <a:r>
              <a:rPr sz="2300" spc="-140" dirty="0">
                <a:latin typeface="Microsoft Sans Serif"/>
                <a:cs typeface="Microsoft Sans Serif"/>
              </a:rPr>
              <a:t>an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125" dirty="0">
                <a:latin typeface="Microsoft Sans Serif"/>
                <a:cs typeface="Microsoft Sans Serif"/>
              </a:rPr>
              <a:t>image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150" dirty="0">
                <a:latin typeface="Microsoft Sans Serif"/>
                <a:cs typeface="Microsoft Sans Serif"/>
              </a:rPr>
              <a:t>gets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90" dirty="0">
                <a:latin typeface="Microsoft Sans Serif"/>
                <a:cs typeface="Microsoft Sans Serif"/>
              </a:rPr>
              <a:t>damaged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spc="-100" dirty="0">
                <a:latin typeface="Microsoft Sans Serif"/>
                <a:cs typeface="Microsoft Sans Serif"/>
              </a:rPr>
              <a:t>during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140" dirty="0">
                <a:latin typeface="Microsoft Sans Serif"/>
                <a:cs typeface="Microsoft Sans Serif"/>
              </a:rPr>
              <a:t>the </a:t>
            </a:r>
            <a:r>
              <a:rPr sz="2300" spc="-595" dirty="0">
                <a:latin typeface="Microsoft Sans Serif"/>
                <a:cs typeface="Microsoft Sans Serif"/>
              </a:rPr>
              <a:t> </a:t>
            </a:r>
            <a:r>
              <a:rPr sz="2300" spc="-190" dirty="0">
                <a:latin typeface="Microsoft Sans Serif"/>
                <a:cs typeface="Microsoft Sans Serif"/>
              </a:rPr>
              <a:t>transmission,</a:t>
            </a:r>
            <a:r>
              <a:rPr sz="2300" dirty="0">
                <a:latin typeface="Microsoft Sans Serif"/>
                <a:cs typeface="Microsoft Sans Serif"/>
              </a:rPr>
              <a:t> </a:t>
            </a:r>
            <a:r>
              <a:rPr sz="2300" spc="-155" dirty="0">
                <a:latin typeface="Microsoft Sans Serif"/>
                <a:cs typeface="Microsoft Sans Serif"/>
              </a:rPr>
              <a:t>we</a:t>
            </a:r>
            <a:r>
              <a:rPr sz="2300" spc="30" dirty="0">
                <a:latin typeface="Microsoft Sans Serif"/>
                <a:cs typeface="Microsoft Sans Serif"/>
              </a:rPr>
              <a:t> </a:t>
            </a:r>
            <a:r>
              <a:rPr sz="2300" spc="-130" dirty="0">
                <a:latin typeface="Microsoft Sans Serif"/>
                <a:cs typeface="Microsoft Sans Serif"/>
              </a:rPr>
              <a:t>want</a:t>
            </a:r>
            <a:r>
              <a:rPr sz="2300" spc="35" dirty="0">
                <a:latin typeface="Microsoft Sans Serif"/>
                <a:cs typeface="Microsoft Sans Serif"/>
              </a:rPr>
              <a:t> </a:t>
            </a:r>
            <a:r>
              <a:rPr sz="2300" spc="-75" dirty="0">
                <a:latin typeface="Microsoft Sans Serif"/>
                <a:cs typeface="Microsoft Sans Serif"/>
              </a:rPr>
              <a:t>to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30" dirty="0">
                <a:latin typeface="Microsoft Sans Serif"/>
                <a:cs typeface="Microsoft Sans Serif"/>
              </a:rPr>
              <a:t>repair</a:t>
            </a:r>
            <a:r>
              <a:rPr sz="2300" spc="10" dirty="0">
                <a:latin typeface="Microsoft Sans Serif"/>
                <a:cs typeface="Microsoft Sans Serif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it</a:t>
            </a:r>
            <a:endParaRPr sz="23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20"/>
              </a:spcBef>
            </a:pPr>
            <a:r>
              <a:rPr sz="1800" spc="-175" dirty="0">
                <a:solidFill>
                  <a:srgbClr val="93B6D2"/>
                </a:solidFill>
                <a:latin typeface="Microsoft Sans Serif"/>
                <a:cs typeface="Microsoft Sans Serif"/>
              </a:rPr>
              <a:t>🞑</a:t>
            </a:r>
            <a:r>
              <a:rPr sz="1800" spc="55" dirty="0">
                <a:solidFill>
                  <a:srgbClr val="93B6D2"/>
                </a:solidFill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W</a:t>
            </a:r>
            <a:r>
              <a:rPr sz="2600" spc="-145" dirty="0">
                <a:latin typeface="Microsoft Sans Serif"/>
                <a:cs typeface="Microsoft Sans Serif"/>
              </a:rPr>
              <a:t>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50" dirty="0">
                <a:latin typeface="Microsoft Sans Serif"/>
                <a:cs typeface="Microsoft Sans Serif"/>
              </a:rPr>
              <a:t>w</a:t>
            </a:r>
            <a:r>
              <a:rPr sz="2600" spc="-114" dirty="0">
                <a:latin typeface="Microsoft Sans Serif"/>
                <a:cs typeface="Microsoft Sans Serif"/>
              </a:rPr>
              <a:t>ant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solidFill>
                  <a:srgbClr val="FF0000"/>
                </a:solidFill>
                <a:latin typeface="Microsoft Sans Serif"/>
                <a:cs typeface="Microsoft Sans Serif"/>
              </a:rPr>
              <a:t>COOL</a:t>
            </a:r>
            <a:r>
              <a:rPr sz="2600" spc="1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-55" dirty="0">
                <a:latin typeface="Microsoft Sans Serif"/>
                <a:cs typeface="Microsoft Sans Serif"/>
              </a:rPr>
              <a:t>g</a:t>
            </a:r>
            <a:r>
              <a:rPr sz="2600" spc="-290" dirty="0">
                <a:latin typeface="Microsoft Sans Serif"/>
                <a:cs typeface="Microsoft Sans Serif"/>
              </a:rPr>
              <a:t>es</a:t>
            </a:r>
            <a:endParaRPr sz="2600">
              <a:latin typeface="Microsoft Sans Serif"/>
              <a:cs typeface="Microsoft Sans Serif"/>
            </a:endParaRPr>
          </a:p>
          <a:p>
            <a:pPr marL="927100" lvl="1" indent="-229235">
              <a:lnSpc>
                <a:spcPts val="2620"/>
              </a:lnSpc>
              <a:spcBef>
                <a:spcPts val="24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927735" algn="l"/>
              </a:tabLst>
            </a:pPr>
            <a:r>
              <a:rPr sz="2300" spc="-95" dirty="0">
                <a:latin typeface="Microsoft Sans Serif"/>
                <a:cs typeface="Microsoft Sans Serif"/>
              </a:rPr>
              <a:t>Manipulate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170" dirty="0">
                <a:latin typeface="Microsoft Sans Serif"/>
                <a:cs typeface="Microsoft Sans Serif"/>
              </a:rPr>
              <a:t>images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5" dirty="0">
                <a:latin typeface="Microsoft Sans Serif"/>
                <a:cs typeface="Microsoft Sans Serif"/>
              </a:rPr>
              <a:t>digitally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185" dirty="0">
                <a:latin typeface="Microsoft Sans Serif"/>
                <a:cs typeface="Microsoft Sans Serif"/>
              </a:rPr>
              <a:t>can</a:t>
            </a:r>
            <a:r>
              <a:rPr sz="2300" spc="40" dirty="0">
                <a:latin typeface="Microsoft Sans Serif"/>
                <a:cs typeface="Microsoft Sans Serif"/>
              </a:rPr>
              <a:t> </a:t>
            </a:r>
            <a:r>
              <a:rPr sz="2300" spc="-95" dirty="0">
                <a:latin typeface="Microsoft Sans Serif"/>
                <a:cs typeface="Microsoft Sans Serif"/>
              </a:rPr>
              <a:t>render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85" dirty="0">
                <a:latin typeface="Microsoft Sans Serif"/>
                <a:cs typeface="Microsoft Sans Serif"/>
              </a:rPr>
              <a:t>fancy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90" dirty="0">
                <a:latin typeface="Microsoft Sans Serif"/>
                <a:cs typeface="Microsoft Sans Serif"/>
              </a:rPr>
              <a:t>artistic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100" dirty="0">
                <a:latin typeface="Microsoft Sans Serif"/>
                <a:cs typeface="Microsoft Sans Serif"/>
              </a:rPr>
              <a:t>effects</a:t>
            </a:r>
            <a:endParaRPr sz="2300">
              <a:latin typeface="Microsoft Sans Serif"/>
              <a:cs typeface="Microsoft Sans Serif"/>
            </a:endParaRPr>
          </a:p>
          <a:p>
            <a:pPr marL="927100">
              <a:lnSpc>
                <a:spcPts val="2620"/>
              </a:lnSpc>
            </a:pPr>
            <a:r>
              <a:rPr sz="2300" spc="-195" dirty="0">
                <a:latin typeface="Microsoft Sans Serif"/>
                <a:cs typeface="Microsoft Sans Serif"/>
              </a:rPr>
              <a:t>as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180" dirty="0">
                <a:latin typeface="Microsoft Sans Serif"/>
                <a:cs typeface="Microsoft Sans Serif"/>
              </a:rPr>
              <a:t>w</a:t>
            </a:r>
            <a:r>
              <a:rPr sz="2300" spc="-130" dirty="0">
                <a:latin typeface="Microsoft Sans Serif"/>
                <a:cs typeface="Microsoft Sans Serif"/>
              </a:rPr>
              <a:t>e</a:t>
            </a:r>
            <a:r>
              <a:rPr sz="2300" spc="25" dirty="0">
                <a:latin typeface="Microsoft Sans Serif"/>
                <a:cs typeface="Microsoft Sans Serif"/>
              </a:rPr>
              <a:t> </a:t>
            </a:r>
            <a:r>
              <a:rPr sz="2300" spc="-85" dirty="0">
                <a:latin typeface="Microsoft Sans Serif"/>
                <a:cs typeface="Microsoft Sans Serif"/>
              </a:rPr>
              <a:t>often</a:t>
            </a:r>
            <a:r>
              <a:rPr sz="2300" spc="15" dirty="0">
                <a:latin typeface="Microsoft Sans Serif"/>
                <a:cs typeface="Microsoft Sans Serif"/>
              </a:rPr>
              <a:t> </a:t>
            </a:r>
            <a:r>
              <a:rPr sz="2300" spc="-215" dirty="0">
                <a:latin typeface="Microsoft Sans Serif"/>
                <a:cs typeface="Microsoft Sans Serif"/>
              </a:rPr>
              <a:t>see</a:t>
            </a:r>
            <a:r>
              <a:rPr sz="2300" spc="5" dirty="0">
                <a:latin typeface="Microsoft Sans Serif"/>
                <a:cs typeface="Microsoft Sans Serif"/>
              </a:rPr>
              <a:t> </a:t>
            </a:r>
            <a:r>
              <a:rPr sz="2300" spc="-90" dirty="0">
                <a:latin typeface="Microsoft Sans Serif"/>
                <a:cs typeface="Microsoft Sans Serif"/>
              </a:rPr>
              <a:t>i</a:t>
            </a:r>
            <a:r>
              <a:rPr sz="2300" spc="-204" dirty="0">
                <a:latin typeface="Microsoft Sans Serif"/>
                <a:cs typeface="Microsoft Sans Serif"/>
              </a:rPr>
              <a:t>n</a:t>
            </a:r>
            <a:r>
              <a:rPr sz="2300" spc="20" dirty="0">
                <a:latin typeface="Microsoft Sans Serif"/>
                <a:cs typeface="Microsoft Sans Serif"/>
              </a:rPr>
              <a:t> </a:t>
            </a:r>
            <a:r>
              <a:rPr sz="2300" spc="-305" dirty="0">
                <a:latin typeface="Microsoft Sans Serif"/>
                <a:cs typeface="Microsoft Sans Serif"/>
              </a:rPr>
              <a:t>m</a:t>
            </a:r>
            <a:r>
              <a:rPr sz="2300" spc="-215" dirty="0">
                <a:latin typeface="Microsoft Sans Serif"/>
                <a:cs typeface="Microsoft Sans Serif"/>
              </a:rPr>
              <a:t>o</a:t>
            </a:r>
            <a:r>
              <a:rPr sz="2300" spc="-170" dirty="0">
                <a:latin typeface="Microsoft Sans Serif"/>
                <a:cs typeface="Microsoft Sans Serif"/>
              </a:rPr>
              <a:t>vies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614" y="414273"/>
            <a:ext cx="7519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85" dirty="0"/>
              <a:t>Sc</a:t>
            </a:r>
            <a:r>
              <a:rPr spc="-525" dirty="0"/>
              <a:t>e</a:t>
            </a:r>
            <a:r>
              <a:rPr spc="-235" dirty="0"/>
              <a:t>nar</a:t>
            </a:r>
            <a:r>
              <a:rPr spc="-114" dirty="0"/>
              <a:t>i</a:t>
            </a:r>
            <a:r>
              <a:rPr spc="-325" dirty="0"/>
              <a:t>o</a:t>
            </a:r>
            <a:r>
              <a:rPr spc="-60" dirty="0"/>
              <a:t> </a:t>
            </a:r>
            <a:r>
              <a:rPr spc="-185" dirty="0"/>
              <a:t>I:</a:t>
            </a:r>
            <a:r>
              <a:rPr spc="-40" dirty="0"/>
              <a:t> </a:t>
            </a:r>
            <a:r>
              <a:rPr spc="-685" dirty="0"/>
              <a:t>R</a:t>
            </a:r>
            <a:r>
              <a:rPr spc="-375" dirty="0"/>
              <a:t>es</a:t>
            </a:r>
            <a:r>
              <a:rPr spc="-405" dirty="0"/>
              <a:t>o</a:t>
            </a:r>
            <a:r>
              <a:rPr spc="-254" dirty="0"/>
              <a:t>lu</a:t>
            </a:r>
            <a:r>
              <a:rPr spc="-175" dirty="0"/>
              <a:t>t</a:t>
            </a:r>
            <a:r>
              <a:rPr spc="-240" dirty="0"/>
              <a:t>ion</a:t>
            </a:r>
            <a:r>
              <a:rPr spc="-40" dirty="0"/>
              <a:t> </a:t>
            </a:r>
            <a:r>
              <a:rPr spc="-475" dirty="0"/>
              <a:t>En</a:t>
            </a:r>
            <a:r>
              <a:rPr spc="-450" dirty="0"/>
              <a:t>h</a:t>
            </a:r>
            <a:r>
              <a:rPr spc="-345" dirty="0"/>
              <a:t>anc</a:t>
            </a:r>
            <a:r>
              <a:rPr spc="-330" dirty="0"/>
              <a:t>e</a:t>
            </a:r>
            <a:r>
              <a:rPr spc="-434" dirty="0"/>
              <a:t>m</a:t>
            </a:r>
            <a:r>
              <a:rPr spc="-270" dirty="0"/>
              <a:t>e</a:t>
            </a:r>
            <a:r>
              <a:rPr spc="-310" dirty="0"/>
              <a:t>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1027" y="1748027"/>
            <a:ext cx="314325" cy="314325"/>
            <a:chOff x="2891027" y="1748027"/>
            <a:chExt cx="314325" cy="314325"/>
          </a:xfrm>
        </p:grpSpPr>
        <p:sp>
          <p:nvSpPr>
            <p:cNvPr id="4" name="object 4"/>
            <p:cNvSpPr/>
            <p:nvPr/>
          </p:nvSpPr>
          <p:spPr>
            <a:xfrm>
              <a:off x="2895599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599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95600" y="2438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1400" y="2438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1400" y="175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262628" y="1748027"/>
            <a:ext cx="314325" cy="314325"/>
            <a:chOff x="4262628" y="1748027"/>
            <a:chExt cx="314325" cy="314325"/>
          </a:xfrm>
        </p:grpSpPr>
        <p:sp>
          <p:nvSpPr>
            <p:cNvPr id="10" name="object 10"/>
            <p:cNvSpPr/>
            <p:nvPr/>
          </p:nvSpPr>
          <p:spPr>
            <a:xfrm>
              <a:off x="42672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72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267200" y="2438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000" y="2438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0" y="175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891027" y="3119627"/>
            <a:ext cx="314325" cy="314325"/>
            <a:chOff x="2891027" y="3119627"/>
            <a:chExt cx="314325" cy="314325"/>
          </a:xfrm>
        </p:grpSpPr>
        <p:sp>
          <p:nvSpPr>
            <p:cNvPr id="16" name="object 16"/>
            <p:cNvSpPr/>
            <p:nvPr/>
          </p:nvSpPr>
          <p:spPr>
            <a:xfrm>
              <a:off x="2895599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95599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895600" y="3810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400" y="3810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1400" y="3124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262628" y="3119627"/>
            <a:ext cx="314325" cy="314325"/>
            <a:chOff x="4262628" y="3119627"/>
            <a:chExt cx="314325" cy="314325"/>
          </a:xfrm>
        </p:grpSpPr>
        <p:sp>
          <p:nvSpPr>
            <p:cNvPr id="22" name="object 22"/>
            <p:cNvSpPr/>
            <p:nvPr/>
          </p:nvSpPr>
          <p:spPr>
            <a:xfrm>
              <a:off x="42672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72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267200" y="3810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3000" y="3810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3000" y="3124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891027" y="4491228"/>
            <a:ext cx="314325" cy="314325"/>
            <a:chOff x="2891027" y="4491228"/>
            <a:chExt cx="314325" cy="314325"/>
          </a:xfrm>
        </p:grpSpPr>
        <p:sp>
          <p:nvSpPr>
            <p:cNvPr id="28" name="object 28"/>
            <p:cNvSpPr/>
            <p:nvPr/>
          </p:nvSpPr>
          <p:spPr>
            <a:xfrm>
              <a:off x="2895599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5599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28956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14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814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4262628" y="4491228"/>
            <a:ext cx="314325" cy="314325"/>
            <a:chOff x="4262628" y="4491228"/>
            <a:chExt cx="314325" cy="314325"/>
          </a:xfrm>
        </p:grpSpPr>
        <p:sp>
          <p:nvSpPr>
            <p:cNvPr id="34" name="object 34"/>
            <p:cNvSpPr/>
            <p:nvPr/>
          </p:nvSpPr>
          <p:spPr>
            <a:xfrm>
              <a:off x="42672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672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42672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30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30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5710428" y="1748027"/>
            <a:ext cx="314325" cy="314325"/>
            <a:chOff x="5710428" y="1748027"/>
            <a:chExt cx="314325" cy="314325"/>
          </a:xfrm>
        </p:grpSpPr>
        <p:sp>
          <p:nvSpPr>
            <p:cNvPr id="40" name="object 40"/>
            <p:cNvSpPr/>
            <p:nvPr/>
          </p:nvSpPr>
          <p:spPr>
            <a:xfrm>
              <a:off x="57150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150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5715000" y="2438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00800" y="2438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00800" y="175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5710428" y="3119627"/>
            <a:ext cx="314325" cy="314325"/>
            <a:chOff x="5710428" y="3119627"/>
            <a:chExt cx="314325" cy="314325"/>
          </a:xfrm>
        </p:grpSpPr>
        <p:sp>
          <p:nvSpPr>
            <p:cNvPr id="46" name="object 46"/>
            <p:cNvSpPr/>
            <p:nvPr/>
          </p:nvSpPr>
          <p:spPr>
            <a:xfrm>
              <a:off x="57150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150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5715000" y="3810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00800" y="3810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00800" y="3124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5710428" y="4491228"/>
            <a:ext cx="314325" cy="314325"/>
            <a:chOff x="5710428" y="4491228"/>
            <a:chExt cx="314325" cy="314325"/>
          </a:xfrm>
        </p:grpSpPr>
        <p:sp>
          <p:nvSpPr>
            <p:cNvPr id="52" name="object 52"/>
            <p:cNvSpPr/>
            <p:nvPr/>
          </p:nvSpPr>
          <p:spPr>
            <a:xfrm>
              <a:off x="57150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150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57150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008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08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7234428" y="3119627"/>
            <a:ext cx="314325" cy="314325"/>
            <a:chOff x="7234428" y="3119627"/>
            <a:chExt cx="314325" cy="314325"/>
          </a:xfrm>
        </p:grpSpPr>
        <p:sp>
          <p:nvSpPr>
            <p:cNvPr id="58" name="object 58"/>
            <p:cNvSpPr/>
            <p:nvPr/>
          </p:nvSpPr>
          <p:spPr>
            <a:xfrm>
              <a:off x="72390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90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7239000" y="3810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912734" y="3101466"/>
            <a:ext cx="881380" cy="1029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5" dirty="0">
                <a:latin typeface="Microsoft Sans Serif"/>
                <a:cs typeface="Microsoft Sans Serif"/>
              </a:rPr>
              <a:t>Low-Res.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28575">
              <a:lnSpc>
                <a:spcPct val="100000"/>
              </a:lnSpc>
              <a:spcBef>
                <a:spcPts val="1440"/>
              </a:spcBef>
            </a:pPr>
            <a:r>
              <a:rPr sz="1800" spc="-160" dirty="0">
                <a:latin typeface="Microsoft Sans Serif"/>
                <a:cs typeface="Microsoft Sans Serif"/>
              </a:rPr>
              <a:t>High-Res.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2" name="object 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276600"/>
            <a:ext cx="2497836" cy="249783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1219200" cy="1219200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1290827" y="2891027"/>
            <a:ext cx="238125" cy="314325"/>
            <a:chOff x="1290827" y="2891027"/>
            <a:chExt cx="238125" cy="314325"/>
          </a:xfrm>
        </p:grpSpPr>
        <p:sp>
          <p:nvSpPr>
            <p:cNvPr id="65" name="object 65"/>
            <p:cNvSpPr/>
            <p:nvPr/>
          </p:nvSpPr>
          <p:spPr>
            <a:xfrm>
              <a:off x="1295399" y="28955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71450" y="0"/>
                  </a:moveTo>
                  <a:lnTo>
                    <a:pt x="57150" y="0"/>
                  </a:lnTo>
                  <a:lnTo>
                    <a:pt x="57150" y="228600"/>
                  </a:lnTo>
                  <a:lnTo>
                    <a:pt x="0" y="228600"/>
                  </a:lnTo>
                  <a:lnTo>
                    <a:pt x="114300" y="304800"/>
                  </a:lnTo>
                  <a:lnTo>
                    <a:pt x="228600" y="228600"/>
                  </a:lnTo>
                  <a:lnTo>
                    <a:pt x="171450" y="2286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95399" y="289559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228600"/>
                  </a:moveTo>
                  <a:lnTo>
                    <a:pt x="57150" y="2286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228600"/>
                  </a:lnTo>
                  <a:lnTo>
                    <a:pt x="228600" y="228600"/>
                  </a:lnTo>
                  <a:lnTo>
                    <a:pt x="114300" y="30480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Scenari</a:t>
            </a:r>
            <a:r>
              <a:rPr spc="-409" dirty="0"/>
              <a:t>o</a:t>
            </a:r>
            <a:r>
              <a:rPr spc="-60" dirty="0"/>
              <a:t> </a:t>
            </a:r>
            <a:r>
              <a:rPr spc="-150" dirty="0"/>
              <a:t>II:</a:t>
            </a:r>
            <a:r>
              <a:rPr spc="-60" dirty="0"/>
              <a:t> </a:t>
            </a:r>
            <a:r>
              <a:rPr spc="-200" dirty="0"/>
              <a:t>Im</a:t>
            </a:r>
            <a:r>
              <a:rPr spc="-100" dirty="0"/>
              <a:t>a</a:t>
            </a:r>
            <a:r>
              <a:rPr spc="-325" dirty="0"/>
              <a:t>ge</a:t>
            </a:r>
            <a:r>
              <a:rPr spc="-45" dirty="0"/>
              <a:t> </a:t>
            </a:r>
            <a:r>
              <a:rPr spc="-200" dirty="0"/>
              <a:t>Inpa</a:t>
            </a:r>
            <a:r>
              <a:rPr spc="-100" dirty="0"/>
              <a:t>i</a:t>
            </a:r>
            <a:r>
              <a:rPr spc="-270" dirty="0"/>
              <a:t>nt</a:t>
            </a:r>
            <a:r>
              <a:rPr spc="-155" dirty="0"/>
              <a:t>i</a:t>
            </a:r>
            <a:r>
              <a:rPr spc="-330" dirty="0"/>
              <a:t>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57828" y="1748027"/>
            <a:ext cx="314325" cy="314325"/>
            <a:chOff x="3957828" y="1748027"/>
            <a:chExt cx="314325" cy="314325"/>
          </a:xfrm>
        </p:grpSpPr>
        <p:sp>
          <p:nvSpPr>
            <p:cNvPr id="4" name="object 4"/>
            <p:cNvSpPr/>
            <p:nvPr/>
          </p:nvSpPr>
          <p:spPr>
            <a:xfrm>
              <a:off x="39624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24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957828" y="2433827"/>
            <a:ext cx="314325" cy="314325"/>
            <a:chOff x="3957828" y="2433827"/>
            <a:chExt cx="314325" cy="314325"/>
          </a:xfrm>
        </p:grpSpPr>
        <p:sp>
          <p:nvSpPr>
            <p:cNvPr id="7" name="object 7"/>
            <p:cNvSpPr/>
            <p:nvPr/>
          </p:nvSpPr>
          <p:spPr>
            <a:xfrm>
              <a:off x="39624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24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643628" y="2433827"/>
            <a:ext cx="314325" cy="314325"/>
            <a:chOff x="4643628" y="2433827"/>
            <a:chExt cx="314325" cy="314325"/>
          </a:xfrm>
        </p:grpSpPr>
        <p:sp>
          <p:nvSpPr>
            <p:cNvPr id="10" name="object 10"/>
            <p:cNvSpPr/>
            <p:nvPr/>
          </p:nvSpPr>
          <p:spPr>
            <a:xfrm>
              <a:off x="46482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43628" y="1748027"/>
            <a:ext cx="314325" cy="314325"/>
            <a:chOff x="4643628" y="1748027"/>
            <a:chExt cx="314325" cy="314325"/>
          </a:xfrm>
        </p:grpSpPr>
        <p:sp>
          <p:nvSpPr>
            <p:cNvPr id="13" name="object 13"/>
            <p:cNvSpPr/>
            <p:nvPr/>
          </p:nvSpPr>
          <p:spPr>
            <a:xfrm>
              <a:off x="46482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82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334000" y="1752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0" y="2438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015228" y="2433827"/>
            <a:ext cx="314325" cy="314325"/>
            <a:chOff x="6015228" y="2433827"/>
            <a:chExt cx="314325" cy="314325"/>
          </a:xfrm>
        </p:grpSpPr>
        <p:sp>
          <p:nvSpPr>
            <p:cNvPr id="18" name="object 18"/>
            <p:cNvSpPr/>
            <p:nvPr/>
          </p:nvSpPr>
          <p:spPr>
            <a:xfrm>
              <a:off x="60198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98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015228" y="1748027"/>
            <a:ext cx="314325" cy="314325"/>
            <a:chOff x="6015228" y="1748027"/>
            <a:chExt cx="314325" cy="314325"/>
          </a:xfrm>
        </p:grpSpPr>
        <p:sp>
          <p:nvSpPr>
            <p:cNvPr id="21" name="object 21"/>
            <p:cNvSpPr/>
            <p:nvPr/>
          </p:nvSpPr>
          <p:spPr>
            <a:xfrm>
              <a:off x="60198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198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957828" y="3119627"/>
            <a:ext cx="314325" cy="314325"/>
            <a:chOff x="3957828" y="3119627"/>
            <a:chExt cx="314325" cy="314325"/>
          </a:xfrm>
        </p:grpSpPr>
        <p:sp>
          <p:nvSpPr>
            <p:cNvPr id="24" name="object 24"/>
            <p:cNvSpPr/>
            <p:nvPr/>
          </p:nvSpPr>
          <p:spPr>
            <a:xfrm>
              <a:off x="3962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2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957828" y="3805428"/>
            <a:ext cx="314325" cy="314325"/>
            <a:chOff x="3957828" y="3805428"/>
            <a:chExt cx="314325" cy="314325"/>
          </a:xfrm>
        </p:grpSpPr>
        <p:sp>
          <p:nvSpPr>
            <p:cNvPr id="27" name="object 27"/>
            <p:cNvSpPr/>
            <p:nvPr/>
          </p:nvSpPr>
          <p:spPr>
            <a:xfrm>
              <a:off x="39624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624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643628" y="3805428"/>
            <a:ext cx="314325" cy="314325"/>
            <a:chOff x="4643628" y="3805428"/>
            <a:chExt cx="314325" cy="314325"/>
          </a:xfrm>
        </p:grpSpPr>
        <p:sp>
          <p:nvSpPr>
            <p:cNvPr id="30" name="object 30"/>
            <p:cNvSpPr/>
            <p:nvPr/>
          </p:nvSpPr>
          <p:spPr>
            <a:xfrm>
              <a:off x="46482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482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643628" y="3119627"/>
            <a:ext cx="314325" cy="314325"/>
            <a:chOff x="4643628" y="3119627"/>
            <a:chExt cx="314325" cy="314325"/>
          </a:xfrm>
        </p:grpSpPr>
        <p:sp>
          <p:nvSpPr>
            <p:cNvPr id="33" name="object 33"/>
            <p:cNvSpPr/>
            <p:nvPr/>
          </p:nvSpPr>
          <p:spPr>
            <a:xfrm>
              <a:off x="46482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482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5334000" y="3124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329428" y="3805428"/>
            <a:ext cx="314325" cy="314325"/>
            <a:chOff x="5329428" y="3805428"/>
            <a:chExt cx="314325" cy="314325"/>
          </a:xfrm>
        </p:grpSpPr>
        <p:sp>
          <p:nvSpPr>
            <p:cNvPr id="37" name="object 37"/>
            <p:cNvSpPr/>
            <p:nvPr/>
          </p:nvSpPr>
          <p:spPr>
            <a:xfrm>
              <a:off x="53340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340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6019800" y="3810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6015228" y="3119627"/>
            <a:ext cx="314325" cy="314325"/>
            <a:chOff x="6015228" y="3119627"/>
            <a:chExt cx="314325" cy="314325"/>
          </a:xfrm>
        </p:grpSpPr>
        <p:sp>
          <p:nvSpPr>
            <p:cNvPr id="41" name="object 41"/>
            <p:cNvSpPr/>
            <p:nvPr/>
          </p:nvSpPr>
          <p:spPr>
            <a:xfrm>
              <a:off x="6019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19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957828" y="4491228"/>
            <a:ext cx="314325" cy="314325"/>
            <a:chOff x="3957828" y="4491228"/>
            <a:chExt cx="314325" cy="314325"/>
          </a:xfrm>
        </p:grpSpPr>
        <p:sp>
          <p:nvSpPr>
            <p:cNvPr id="44" name="object 44"/>
            <p:cNvSpPr/>
            <p:nvPr/>
          </p:nvSpPr>
          <p:spPr>
            <a:xfrm>
              <a:off x="39624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24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957828" y="5177028"/>
            <a:ext cx="314325" cy="314325"/>
            <a:chOff x="3957828" y="5177028"/>
            <a:chExt cx="314325" cy="314325"/>
          </a:xfrm>
        </p:grpSpPr>
        <p:sp>
          <p:nvSpPr>
            <p:cNvPr id="47" name="object 47"/>
            <p:cNvSpPr/>
            <p:nvPr/>
          </p:nvSpPr>
          <p:spPr>
            <a:xfrm>
              <a:off x="39624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624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643628" y="5177028"/>
            <a:ext cx="314325" cy="314325"/>
            <a:chOff x="4643628" y="5177028"/>
            <a:chExt cx="314325" cy="314325"/>
          </a:xfrm>
        </p:grpSpPr>
        <p:sp>
          <p:nvSpPr>
            <p:cNvPr id="50" name="object 50"/>
            <p:cNvSpPr/>
            <p:nvPr/>
          </p:nvSpPr>
          <p:spPr>
            <a:xfrm>
              <a:off x="46482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482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643628" y="4491228"/>
            <a:ext cx="314325" cy="314325"/>
            <a:chOff x="4643628" y="4491228"/>
            <a:chExt cx="314325" cy="314325"/>
          </a:xfrm>
        </p:grpSpPr>
        <p:sp>
          <p:nvSpPr>
            <p:cNvPr id="53" name="object 53"/>
            <p:cNvSpPr/>
            <p:nvPr/>
          </p:nvSpPr>
          <p:spPr>
            <a:xfrm>
              <a:off x="46482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482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329428" y="4491228"/>
            <a:ext cx="314325" cy="314325"/>
            <a:chOff x="5329428" y="4491228"/>
            <a:chExt cx="314325" cy="314325"/>
          </a:xfrm>
        </p:grpSpPr>
        <p:sp>
          <p:nvSpPr>
            <p:cNvPr id="56" name="object 56"/>
            <p:cNvSpPr/>
            <p:nvPr/>
          </p:nvSpPr>
          <p:spPr>
            <a:xfrm>
              <a:off x="53340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340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5329428" y="5177028"/>
            <a:ext cx="314325" cy="314325"/>
            <a:chOff x="5329428" y="5177028"/>
            <a:chExt cx="314325" cy="314325"/>
          </a:xfrm>
        </p:grpSpPr>
        <p:sp>
          <p:nvSpPr>
            <p:cNvPr id="59" name="object 59"/>
            <p:cNvSpPr/>
            <p:nvPr/>
          </p:nvSpPr>
          <p:spPr>
            <a:xfrm>
              <a:off x="53340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340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6015228" y="5177028"/>
            <a:ext cx="314325" cy="314325"/>
            <a:chOff x="6015228" y="5177028"/>
            <a:chExt cx="314325" cy="314325"/>
          </a:xfrm>
        </p:grpSpPr>
        <p:sp>
          <p:nvSpPr>
            <p:cNvPr id="62" name="object 62"/>
            <p:cNvSpPr/>
            <p:nvPr/>
          </p:nvSpPr>
          <p:spPr>
            <a:xfrm>
              <a:off x="60198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198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/>
          <p:nvPr/>
        </p:nvSpPr>
        <p:spPr>
          <a:xfrm>
            <a:off x="6019800" y="4495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6777228" y="1748027"/>
            <a:ext cx="314325" cy="314325"/>
            <a:chOff x="6777228" y="1748027"/>
            <a:chExt cx="314325" cy="314325"/>
          </a:xfrm>
        </p:grpSpPr>
        <p:sp>
          <p:nvSpPr>
            <p:cNvPr id="66" name="object 66"/>
            <p:cNvSpPr/>
            <p:nvPr/>
          </p:nvSpPr>
          <p:spPr>
            <a:xfrm>
              <a:off x="67818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818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6777228" y="2433827"/>
            <a:ext cx="314325" cy="314325"/>
            <a:chOff x="6777228" y="2433827"/>
            <a:chExt cx="314325" cy="314325"/>
          </a:xfrm>
        </p:grpSpPr>
        <p:sp>
          <p:nvSpPr>
            <p:cNvPr id="69" name="object 69"/>
            <p:cNvSpPr/>
            <p:nvPr/>
          </p:nvSpPr>
          <p:spPr>
            <a:xfrm>
              <a:off x="67818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818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463028" y="2433827"/>
            <a:ext cx="314325" cy="314325"/>
            <a:chOff x="7463028" y="2433827"/>
            <a:chExt cx="314325" cy="314325"/>
          </a:xfrm>
        </p:grpSpPr>
        <p:sp>
          <p:nvSpPr>
            <p:cNvPr id="72" name="object 72"/>
            <p:cNvSpPr/>
            <p:nvPr/>
          </p:nvSpPr>
          <p:spPr>
            <a:xfrm>
              <a:off x="74676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67600" y="2438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463028" y="1748027"/>
            <a:ext cx="314325" cy="314325"/>
            <a:chOff x="7463028" y="1748027"/>
            <a:chExt cx="314325" cy="314325"/>
          </a:xfrm>
        </p:grpSpPr>
        <p:sp>
          <p:nvSpPr>
            <p:cNvPr id="75" name="object 75"/>
            <p:cNvSpPr/>
            <p:nvPr/>
          </p:nvSpPr>
          <p:spPr>
            <a:xfrm>
              <a:off x="74676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67600" y="1752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6777228" y="3119627"/>
            <a:ext cx="314325" cy="314325"/>
            <a:chOff x="6777228" y="3119627"/>
            <a:chExt cx="314325" cy="314325"/>
          </a:xfrm>
        </p:grpSpPr>
        <p:sp>
          <p:nvSpPr>
            <p:cNvPr id="78" name="object 78"/>
            <p:cNvSpPr/>
            <p:nvPr/>
          </p:nvSpPr>
          <p:spPr>
            <a:xfrm>
              <a:off x="678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8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6777228" y="3805428"/>
            <a:ext cx="314325" cy="314325"/>
            <a:chOff x="6777228" y="3805428"/>
            <a:chExt cx="314325" cy="314325"/>
          </a:xfrm>
        </p:grpSpPr>
        <p:sp>
          <p:nvSpPr>
            <p:cNvPr id="81" name="object 81"/>
            <p:cNvSpPr/>
            <p:nvPr/>
          </p:nvSpPr>
          <p:spPr>
            <a:xfrm>
              <a:off x="67818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818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7463028" y="3805428"/>
            <a:ext cx="314325" cy="314325"/>
            <a:chOff x="7463028" y="3805428"/>
            <a:chExt cx="314325" cy="314325"/>
          </a:xfrm>
        </p:grpSpPr>
        <p:sp>
          <p:nvSpPr>
            <p:cNvPr id="84" name="object 84"/>
            <p:cNvSpPr/>
            <p:nvPr/>
          </p:nvSpPr>
          <p:spPr>
            <a:xfrm>
              <a:off x="74676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67600" y="3810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7463028" y="3119627"/>
            <a:ext cx="314325" cy="314325"/>
            <a:chOff x="7463028" y="3119627"/>
            <a:chExt cx="314325" cy="314325"/>
          </a:xfrm>
        </p:grpSpPr>
        <p:sp>
          <p:nvSpPr>
            <p:cNvPr id="87" name="object 87"/>
            <p:cNvSpPr/>
            <p:nvPr/>
          </p:nvSpPr>
          <p:spPr>
            <a:xfrm>
              <a:off x="7467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67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6777228" y="4491228"/>
            <a:ext cx="314325" cy="314325"/>
            <a:chOff x="6777228" y="4491228"/>
            <a:chExt cx="314325" cy="314325"/>
          </a:xfrm>
        </p:grpSpPr>
        <p:sp>
          <p:nvSpPr>
            <p:cNvPr id="90" name="object 90"/>
            <p:cNvSpPr/>
            <p:nvPr/>
          </p:nvSpPr>
          <p:spPr>
            <a:xfrm>
              <a:off x="67818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818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/>
          <p:nvPr/>
        </p:nvSpPr>
        <p:spPr>
          <a:xfrm>
            <a:off x="6781800" y="5181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7463028" y="5177028"/>
            <a:ext cx="314325" cy="314325"/>
            <a:chOff x="7463028" y="5177028"/>
            <a:chExt cx="314325" cy="314325"/>
          </a:xfrm>
        </p:grpSpPr>
        <p:sp>
          <p:nvSpPr>
            <p:cNvPr id="94" name="object 94"/>
            <p:cNvSpPr/>
            <p:nvPr/>
          </p:nvSpPr>
          <p:spPr>
            <a:xfrm>
              <a:off x="74676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467600" y="5181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7463028" y="4491228"/>
            <a:ext cx="314325" cy="314325"/>
            <a:chOff x="7463028" y="4491228"/>
            <a:chExt cx="314325" cy="314325"/>
          </a:xfrm>
        </p:grpSpPr>
        <p:sp>
          <p:nvSpPr>
            <p:cNvPr id="97" name="object 97"/>
            <p:cNvSpPr/>
            <p:nvPr/>
          </p:nvSpPr>
          <p:spPr>
            <a:xfrm>
              <a:off x="74676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7766" y="200582"/>
                  </a:lnTo>
                  <a:lnTo>
                    <a:pt x="29394" y="242419"/>
                  </a:lnTo>
                  <a:lnTo>
                    <a:pt x="62380" y="275405"/>
                  </a:lnTo>
                  <a:lnTo>
                    <a:pt x="104217" y="297033"/>
                  </a:lnTo>
                  <a:lnTo>
                    <a:pt x="152400" y="304800"/>
                  </a:lnTo>
                  <a:lnTo>
                    <a:pt x="200582" y="297033"/>
                  </a:lnTo>
                  <a:lnTo>
                    <a:pt x="242419" y="275405"/>
                  </a:lnTo>
                  <a:lnTo>
                    <a:pt x="275405" y="242419"/>
                  </a:lnTo>
                  <a:lnTo>
                    <a:pt x="297033" y="200582"/>
                  </a:lnTo>
                  <a:lnTo>
                    <a:pt x="304800" y="152400"/>
                  </a:lnTo>
                  <a:lnTo>
                    <a:pt x="297033" y="104217"/>
                  </a:lnTo>
                  <a:lnTo>
                    <a:pt x="275405" y="62380"/>
                  </a:lnTo>
                  <a:lnTo>
                    <a:pt x="242419" y="29394"/>
                  </a:lnTo>
                  <a:lnTo>
                    <a:pt x="200582" y="776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67600" y="44958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82" y="7766"/>
                  </a:lnTo>
                  <a:lnTo>
                    <a:pt x="242419" y="29394"/>
                  </a:lnTo>
                  <a:lnTo>
                    <a:pt x="275405" y="62380"/>
                  </a:lnTo>
                  <a:lnTo>
                    <a:pt x="297033" y="104217"/>
                  </a:lnTo>
                  <a:lnTo>
                    <a:pt x="304800" y="152400"/>
                  </a:lnTo>
                  <a:lnTo>
                    <a:pt x="297033" y="200582"/>
                  </a:lnTo>
                  <a:lnTo>
                    <a:pt x="275405" y="242419"/>
                  </a:lnTo>
                  <a:lnTo>
                    <a:pt x="242419" y="275405"/>
                  </a:lnTo>
                  <a:lnTo>
                    <a:pt x="200582" y="297033"/>
                  </a:lnTo>
                  <a:lnTo>
                    <a:pt x="152400" y="304800"/>
                  </a:lnTo>
                  <a:lnTo>
                    <a:pt x="104217" y="297033"/>
                  </a:lnTo>
                  <a:lnTo>
                    <a:pt x="62380" y="275405"/>
                  </a:lnTo>
                  <a:lnTo>
                    <a:pt x="29394" y="242419"/>
                  </a:lnTo>
                  <a:lnTo>
                    <a:pt x="7766" y="200582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2372867" y="5830823"/>
            <a:ext cx="314325" cy="314325"/>
            <a:chOff x="2372867" y="5830823"/>
            <a:chExt cx="314325" cy="314325"/>
          </a:xfrm>
        </p:grpSpPr>
        <p:sp>
          <p:nvSpPr>
            <p:cNvPr id="100" name="object 100"/>
            <p:cNvSpPr/>
            <p:nvPr/>
          </p:nvSpPr>
          <p:spPr>
            <a:xfrm>
              <a:off x="2377439" y="58353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17" y="7769"/>
                  </a:lnTo>
                  <a:lnTo>
                    <a:pt x="62380" y="29405"/>
                  </a:lnTo>
                  <a:lnTo>
                    <a:pt x="29394" y="62396"/>
                  </a:lnTo>
                  <a:lnTo>
                    <a:pt x="7766" y="104231"/>
                  </a:lnTo>
                  <a:lnTo>
                    <a:pt x="0" y="152399"/>
                  </a:lnTo>
                  <a:lnTo>
                    <a:pt x="7766" y="200568"/>
                  </a:lnTo>
                  <a:lnTo>
                    <a:pt x="29394" y="242403"/>
                  </a:lnTo>
                  <a:lnTo>
                    <a:pt x="62380" y="275394"/>
                  </a:lnTo>
                  <a:lnTo>
                    <a:pt x="104217" y="297030"/>
                  </a:lnTo>
                  <a:lnTo>
                    <a:pt x="152400" y="304799"/>
                  </a:lnTo>
                  <a:lnTo>
                    <a:pt x="200582" y="297030"/>
                  </a:lnTo>
                  <a:lnTo>
                    <a:pt x="242419" y="275394"/>
                  </a:lnTo>
                  <a:lnTo>
                    <a:pt x="275405" y="242403"/>
                  </a:lnTo>
                  <a:lnTo>
                    <a:pt x="297033" y="200568"/>
                  </a:lnTo>
                  <a:lnTo>
                    <a:pt x="304800" y="152399"/>
                  </a:lnTo>
                  <a:lnTo>
                    <a:pt x="297033" y="104231"/>
                  </a:lnTo>
                  <a:lnTo>
                    <a:pt x="275405" y="62396"/>
                  </a:lnTo>
                  <a:lnTo>
                    <a:pt x="242419" y="29405"/>
                  </a:lnTo>
                  <a:lnTo>
                    <a:pt x="200582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377439" y="58353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6" y="104231"/>
                  </a:lnTo>
                  <a:lnTo>
                    <a:pt x="29394" y="62396"/>
                  </a:lnTo>
                  <a:lnTo>
                    <a:pt x="62380" y="29405"/>
                  </a:lnTo>
                  <a:lnTo>
                    <a:pt x="104217" y="7769"/>
                  </a:lnTo>
                  <a:lnTo>
                    <a:pt x="152400" y="0"/>
                  </a:lnTo>
                  <a:lnTo>
                    <a:pt x="200582" y="7769"/>
                  </a:lnTo>
                  <a:lnTo>
                    <a:pt x="242419" y="29405"/>
                  </a:lnTo>
                  <a:lnTo>
                    <a:pt x="275405" y="62396"/>
                  </a:lnTo>
                  <a:lnTo>
                    <a:pt x="297033" y="104231"/>
                  </a:lnTo>
                  <a:lnTo>
                    <a:pt x="304800" y="152399"/>
                  </a:lnTo>
                  <a:lnTo>
                    <a:pt x="297033" y="200568"/>
                  </a:lnTo>
                  <a:lnTo>
                    <a:pt x="275405" y="242403"/>
                  </a:lnTo>
                  <a:lnTo>
                    <a:pt x="242419" y="275394"/>
                  </a:lnTo>
                  <a:lnTo>
                    <a:pt x="200582" y="297030"/>
                  </a:lnTo>
                  <a:lnTo>
                    <a:pt x="152400" y="304799"/>
                  </a:lnTo>
                  <a:lnTo>
                    <a:pt x="104217" y="297030"/>
                  </a:lnTo>
                  <a:lnTo>
                    <a:pt x="62380" y="275394"/>
                  </a:lnTo>
                  <a:lnTo>
                    <a:pt x="29394" y="242403"/>
                  </a:lnTo>
                  <a:lnTo>
                    <a:pt x="7766" y="200568"/>
                  </a:lnTo>
                  <a:lnTo>
                    <a:pt x="0" y="1523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5029200" y="5791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31"/>
                </a:lnTo>
                <a:lnTo>
                  <a:pt x="29394" y="62396"/>
                </a:lnTo>
                <a:lnTo>
                  <a:pt x="62380" y="29405"/>
                </a:lnTo>
                <a:lnTo>
                  <a:pt x="104217" y="7769"/>
                </a:lnTo>
                <a:lnTo>
                  <a:pt x="152400" y="0"/>
                </a:lnTo>
                <a:lnTo>
                  <a:pt x="200582" y="7769"/>
                </a:lnTo>
                <a:lnTo>
                  <a:pt x="242419" y="29405"/>
                </a:lnTo>
                <a:lnTo>
                  <a:pt x="275405" y="62396"/>
                </a:lnTo>
                <a:lnTo>
                  <a:pt x="297033" y="104231"/>
                </a:lnTo>
                <a:lnTo>
                  <a:pt x="304800" y="152400"/>
                </a:lnTo>
                <a:lnTo>
                  <a:pt x="297033" y="200568"/>
                </a:lnTo>
                <a:lnTo>
                  <a:pt x="275405" y="242403"/>
                </a:lnTo>
                <a:lnTo>
                  <a:pt x="242419" y="275394"/>
                </a:lnTo>
                <a:lnTo>
                  <a:pt x="200582" y="297030"/>
                </a:lnTo>
                <a:lnTo>
                  <a:pt x="152400" y="304800"/>
                </a:lnTo>
                <a:lnTo>
                  <a:pt x="104217" y="297030"/>
                </a:lnTo>
                <a:lnTo>
                  <a:pt x="62380" y="275394"/>
                </a:lnTo>
                <a:lnTo>
                  <a:pt x="29394" y="242403"/>
                </a:lnTo>
                <a:lnTo>
                  <a:pt x="7766" y="200568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051175" y="5813552"/>
            <a:ext cx="1363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Microsoft Sans Serif"/>
                <a:cs typeface="Microsoft Sans Serif"/>
              </a:rPr>
              <a:t>Non-damaged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718428" y="5813552"/>
            <a:ext cx="931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Microsoft Sans Serif"/>
                <a:cs typeface="Microsoft Sans Serif"/>
              </a:rPr>
              <a:t>D</a:t>
            </a:r>
            <a:r>
              <a:rPr sz="1800" spc="-95" dirty="0">
                <a:latin typeface="Microsoft Sans Serif"/>
                <a:cs typeface="Microsoft Sans Serif"/>
              </a:rPr>
              <a:t>a</a:t>
            </a:r>
            <a:r>
              <a:rPr sz="1800" spc="-114" dirty="0">
                <a:latin typeface="Microsoft Sans Serif"/>
                <a:cs typeface="Microsoft Sans Serif"/>
              </a:rPr>
              <a:t>ma</a:t>
            </a:r>
            <a:r>
              <a:rPr sz="1800" spc="-125" dirty="0">
                <a:latin typeface="Microsoft Sans Serif"/>
                <a:cs typeface="Microsoft Sans Serif"/>
              </a:rPr>
              <a:t>g</a:t>
            </a:r>
            <a:r>
              <a:rPr sz="1800" spc="-55" dirty="0">
                <a:latin typeface="Microsoft Sans Serif"/>
                <a:cs typeface="Microsoft Sans Serif"/>
              </a:rPr>
              <a:t>ed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05" name="object 10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2991612" cy="1505712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4038600"/>
            <a:ext cx="3054096" cy="1551432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1824227" y="3653028"/>
            <a:ext cx="238125" cy="314325"/>
            <a:chOff x="1824227" y="3653028"/>
            <a:chExt cx="238125" cy="314325"/>
          </a:xfrm>
        </p:grpSpPr>
        <p:sp>
          <p:nvSpPr>
            <p:cNvPr id="108" name="object 108"/>
            <p:cNvSpPr/>
            <p:nvPr/>
          </p:nvSpPr>
          <p:spPr>
            <a:xfrm>
              <a:off x="1828799" y="3657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71450" y="0"/>
                  </a:moveTo>
                  <a:lnTo>
                    <a:pt x="57150" y="0"/>
                  </a:lnTo>
                  <a:lnTo>
                    <a:pt x="57150" y="228600"/>
                  </a:lnTo>
                  <a:lnTo>
                    <a:pt x="0" y="228600"/>
                  </a:lnTo>
                  <a:lnTo>
                    <a:pt x="114300" y="304800"/>
                  </a:lnTo>
                  <a:lnTo>
                    <a:pt x="228600" y="228600"/>
                  </a:lnTo>
                  <a:lnTo>
                    <a:pt x="171450" y="2286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28799" y="3657600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228600"/>
                  </a:moveTo>
                  <a:lnTo>
                    <a:pt x="57150" y="22860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228600"/>
                  </a:lnTo>
                  <a:lnTo>
                    <a:pt x="228600" y="228600"/>
                  </a:lnTo>
                  <a:lnTo>
                    <a:pt x="114300" y="30480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537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Lin</a:t>
            </a:r>
            <a:r>
              <a:rPr spc="-380" dirty="0"/>
              <a:t>e</a:t>
            </a:r>
            <a:r>
              <a:rPr spc="-215" dirty="0"/>
              <a:t>ar</a:t>
            </a:r>
            <a:r>
              <a:rPr spc="-50" dirty="0"/>
              <a:t> </a:t>
            </a:r>
            <a:r>
              <a:rPr spc="-140" dirty="0"/>
              <a:t>v</a:t>
            </a:r>
            <a:r>
              <a:rPr spc="-400" dirty="0"/>
              <a:t>ersus</a:t>
            </a:r>
            <a:r>
              <a:rPr spc="-25" dirty="0"/>
              <a:t> </a:t>
            </a:r>
            <a:r>
              <a:rPr spc="-254" dirty="0"/>
              <a:t>Non</a:t>
            </a:r>
            <a:r>
              <a:rPr spc="-100" dirty="0"/>
              <a:t>l</a:t>
            </a:r>
            <a:r>
              <a:rPr spc="-220" dirty="0"/>
              <a:t>in</a:t>
            </a:r>
            <a:r>
              <a:rPr spc="-265" dirty="0"/>
              <a:t>e</a:t>
            </a:r>
            <a:r>
              <a:rPr spc="-215" dirty="0"/>
              <a:t>ar</a:t>
            </a:r>
            <a:r>
              <a:rPr spc="-65" dirty="0"/>
              <a:t> </a:t>
            </a:r>
            <a:r>
              <a:rPr spc="-310" dirty="0"/>
              <a:t>Ope</a:t>
            </a:r>
            <a:r>
              <a:rPr spc="-150" dirty="0"/>
              <a:t>r</a:t>
            </a:r>
            <a:r>
              <a:rPr spc="-40" dirty="0"/>
              <a:t>a</a:t>
            </a:r>
            <a:r>
              <a:rPr spc="-175" dirty="0"/>
              <a:t>ti</a:t>
            </a:r>
            <a:r>
              <a:rPr spc="-335" dirty="0"/>
              <a:t>o</a:t>
            </a:r>
            <a:r>
              <a:rPr spc="-425" dirty="0"/>
              <a:t>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320" y="1610995"/>
            <a:ext cx="8165465" cy="483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984" marR="41402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515620" algn="l"/>
                <a:tab pos="2709545" algn="l"/>
              </a:tabLst>
            </a:pPr>
            <a:r>
              <a:rPr sz="3200" spc="-290" dirty="0">
                <a:latin typeface="Microsoft Sans Serif"/>
                <a:cs typeface="Microsoft Sans Serif"/>
              </a:rPr>
              <a:t>An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5" dirty="0">
                <a:latin typeface="Microsoft Sans Serif"/>
                <a:cs typeface="Microsoft Sans Serif"/>
              </a:rPr>
              <a:t>ope</a:t>
            </a:r>
            <a:r>
              <a:rPr sz="3200" spc="-95" dirty="0">
                <a:latin typeface="Microsoft Sans Serif"/>
                <a:cs typeface="Microsoft Sans Serif"/>
              </a:rPr>
              <a:t>r</a:t>
            </a:r>
            <a:r>
              <a:rPr sz="3200" spc="-55" dirty="0">
                <a:latin typeface="Microsoft Sans Serif"/>
                <a:cs typeface="Microsoft Sans Serif"/>
              </a:rPr>
              <a:t>ator</a:t>
            </a:r>
            <a:r>
              <a:rPr sz="3200" dirty="0">
                <a:latin typeface="Microsoft Sans Serif"/>
                <a:cs typeface="Microsoft Sans Serif"/>
              </a:rPr>
              <a:t>	</a:t>
            </a:r>
            <a:r>
              <a:rPr sz="3200" spc="-25" dirty="0">
                <a:latin typeface="Microsoft Sans Serif"/>
                <a:cs typeface="Microsoft Sans Serif"/>
              </a:rPr>
              <a:t>i</a:t>
            </a:r>
            <a:r>
              <a:rPr sz="3200" spc="-535" dirty="0">
                <a:latin typeface="Microsoft Sans Serif"/>
                <a:cs typeface="Microsoft Sans Serif"/>
              </a:rPr>
              <a:t>s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latin typeface="Microsoft Sans Serif"/>
                <a:cs typeface="Microsoft Sans Serif"/>
              </a:rPr>
              <a:t>s</a:t>
            </a:r>
            <a:r>
              <a:rPr sz="3200" spc="-300" dirty="0">
                <a:latin typeface="Microsoft Sans Serif"/>
                <a:cs typeface="Microsoft Sans Serif"/>
              </a:rPr>
              <a:t>a</a:t>
            </a:r>
            <a:r>
              <a:rPr sz="3200" spc="-20" dirty="0">
                <a:latin typeface="Microsoft Sans Serif"/>
                <a:cs typeface="Microsoft Sans Serif"/>
              </a:rPr>
              <a:t>i</a:t>
            </a:r>
            <a:r>
              <a:rPr sz="3200" spc="-30" dirty="0">
                <a:latin typeface="Microsoft Sans Serif"/>
                <a:cs typeface="Microsoft Sans Serif"/>
              </a:rPr>
              <a:t>d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t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95" dirty="0">
                <a:latin typeface="Microsoft Sans Serif"/>
                <a:cs typeface="Microsoft Sans Serif"/>
              </a:rPr>
              <a:t>be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40" dirty="0">
                <a:latin typeface="Microsoft Sans Serif"/>
                <a:cs typeface="Microsoft Sans Serif"/>
              </a:rPr>
              <a:t>lin</a:t>
            </a:r>
            <a:r>
              <a:rPr sz="3200" spc="-215" dirty="0">
                <a:latin typeface="Microsoft Sans Serif"/>
                <a:cs typeface="Microsoft Sans Serif"/>
              </a:rPr>
              <a:t>e</a:t>
            </a:r>
            <a:r>
              <a:rPr sz="3200" spc="-10" dirty="0">
                <a:latin typeface="Microsoft Sans Serif"/>
                <a:cs typeface="Microsoft Sans Serif"/>
              </a:rPr>
              <a:t>ar</a:t>
            </a:r>
            <a:r>
              <a:rPr sz="3200" dirty="0">
                <a:latin typeface="Microsoft Sans Serif"/>
                <a:cs typeface="Microsoft Sans Serif"/>
              </a:rPr>
              <a:t> </a:t>
            </a:r>
            <a:r>
              <a:rPr sz="3200" spc="60" dirty="0">
                <a:latin typeface="Microsoft Sans Serif"/>
                <a:cs typeface="Microsoft Sans Serif"/>
              </a:rPr>
              <a:t>i</a:t>
            </a:r>
            <a:r>
              <a:rPr sz="3200" spc="80" dirty="0">
                <a:latin typeface="Microsoft Sans Serif"/>
                <a:cs typeface="Microsoft Sans Serif"/>
              </a:rPr>
              <a:t>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it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85" dirty="0">
                <a:latin typeface="Microsoft Sans Serif"/>
                <a:cs typeface="Microsoft Sans Serif"/>
              </a:rPr>
              <a:t>satisfies 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latin typeface="Microsoft Sans Serif"/>
                <a:cs typeface="Microsoft Sans Serif"/>
              </a:rPr>
              <a:t>properties</a:t>
            </a:r>
            <a:r>
              <a:rPr sz="3200" spc="-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of</a:t>
            </a:r>
            <a:r>
              <a:rPr sz="3200" spc="130" dirty="0">
                <a:latin typeface="Microsoft Sans Serif"/>
                <a:cs typeface="Microsoft Sans Serif"/>
              </a:rPr>
              <a:t> </a:t>
            </a:r>
            <a:r>
              <a:rPr sz="3200" i="1" spc="-100" dirty="0">
                <a:solidFill>
                  <a:srgbClr val="C00000"/>
                </a:solidFill>
                <a:latin typeface="Arial"/>
                <a:cs typeface="Arial"/>
              </a:rPr>
              <a:t>additivity</a:t>
            </a:r>
            <a:r>
              <a:rPr sz="3200" i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135" dirty="0">
                <a:latin typeface="Microsoft Sans Serif"/>
                <a:cs typeface="Microsoft Sans Serif"/>
              </a:rPr>
              <a:t>and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i="1" spc="-254" dirty="0">
                <a:solidFill>
                  <a:srgbClr val="C00000"/>
                </a:solidFill>
                <a:latin typeface="Arial"/>
                <a:cs typeface="Arial"/>
              </a:rPr>
              <a:t>homogeneity</a:t>
            </a:r>
            <a:r>
              <a:rPr sz="3200" i="1" spc="-254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2900" b="1" spc="-18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900" b="1" spc="-16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900" b="1" spc="-114" dirty="0">
                <a:solidFill>
                  <a:srgbClr val="C00000"/>
                </a:solidFill>
                <a:latin typeface="Arial"/>
                <a:cs typeface="Arial"/>
              </a:rPr>
              <a:t>diti</a:t>
            </a:r>
            <a:r>
              <a:rPr sz="2900" b="1" spc="-18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900" b="1" spc="-114" dirty="0">
                <a:solidFill>
                  <a:srgbClr val="C00000"/>
                </a:solidFill>
                <a:latin typeface="Arial"/>
                <a:cs typeface="Arial"/>
              </a:rPr>
              <a:t>ity</a:t>
            </a:r>
            <a:r>
              <a:rPr sz="29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40" dirty="0">
                <a:solidFill>
                  <a:srgbClr val="C00000"/>
                </a:solidFill>
                <a:latin typeface="Arial"/>
                <a:cs typeface="Arial"/>
              </a:rPr>
              <a:t>prope</a:t>
            </a:r>
            <a:r>
              <a:rPr sz="2900" b="1" spc="-2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900" b="1" spc="-165" dirty="0">
                <a:solidFill>
                  <a:srgbClr val="C00000"/>
                </a:solidFill>
                <a:latin typeface="Arial"/>
                <a:cs typeface="Arial"/>
              </a:rPr>
              <a:t>ty:</a:t>
            </a:r>
            <a:endParaRPr sz="2900">
              <a:latin typeface="Arial"/>
              <a:cs typeface="Arial"/>
            </a:endParaRPr>
          </a:p>
          <a:p>
            <a:pPr marL="227965" algn="ctr">
              <a:lnSpc>
                <a:spcPct val="100000"/>
              </a:lnSpc>
              <a:spcBef>
                <a:spcPts val="1480"/>
              </a:spcBef>
            </a:pPr>
            <a:r>
              <a:rPr sz="2400" spc="-5" dirty="0">
                <a:latin typeface="Comic Sans MS"/>
                <a:cs typeface="Comic Sans MS"/>
              </a:rPr>
              <a:t>H[f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r>
              <a:rPr sz="2400" spc="-5" dirty="0">
                <a:latin typeface="Comic Sans MS"/>
                <a:cs typeface="Comic Sans MS"/>
              </a:rPr>
              <a:t>(x,y)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+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</a:t>
            </a:r>
            <a:r>
              <a:rPr sz="2400" spc="-7" baseline="-20833" dirty="0">
                <a:latin typeface="Comic Sans MS"/>
                <a:cs typeface="Comic Sans MS"/>
              </a:rPr>
              <a:t>2</a:t>
            </a:r>
            <a:r>
              <a:rPr sz="2400" spc="-5" dirty="0">
                <a:latin typeface="Comic Sans MS"/>
                <a:cs typeface="Comic Sans MS"/>
              </a:rPr>
              <a:t>(x,y)] 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H[f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r>
              <a:rPr sz="2400" spc="-5" dirty="0">
                <a:latin typeface="Comic Sans MS"/>
                <a:cs typeface="Comic Sans MS"/>
              </a:rPr>
              <a:t>(x,y)]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+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H[f</a:t>
            </a:r>
            <a:r>
              <a:rPr sz="2400" spc="-7" baseline="-20833" dirty="0">
                <a:latin typeface="Comic Sans MS"/>
                <a:cs typeface="Comic Sans MS"/>
              </a:rPr>
              <a:t>2</a:t>
            </a:r>
            <a:r>
              <a:rPr sz="2400" spc="-5" dirty="0">
                <a:latin typeface="Comic Sans MS"/>
                <a:cs typeface="Comic Sans MS"/>
              </a:rPr>
              <a:t>(x,y)]</a:t>
            </a:r>
            <a:endParaRPr sz="2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1664"/>
              </a:spcBef>
            </a:pPr>
            <a:r>
              <a:rPr sz="2800" b="1" spc="-225" dirty="0">
                <a:solidFill>
                  <a:srgbClr val="C00000"/>
                </a:solidFill>
                <a:latin typeface="Arial"/>
                <a:cs typeface="Arial"/>
              </a:rPr>
              <a:t>Ho</a:t>
            </a:r>
            <a:r>
              <a:rPr sz="2800" b="1" spc="-29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ogen</a:t>
            </a:r>
            <a:r>
              <a:rPr sz="2800" b="1" spc="-20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12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14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7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8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pro</a:t>
            </a:r>
            <a:r>
              <a:rPr sz="2800" b="1" spc="-24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00" b="1" spc="-25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165" dirty="0">
                <a:solidFill>
                  <a:srgbClr val="C00000"/>
                </a:solidFill>
                <a:latin typeface="Arial"/>
                <a:cs typeface="Arial"/>
              </a:rPr>
              <a:t>ty:</a:t>
            </a:r>
            <a:endParaRPr sz="2800">
              <a:latin typeface="Arial"/>
              <a:cs typeface="Arial"/>
            </a:endParaRPr>
          </a:p>
          <a:p>
            <a:pPr marR="871855" algn="ctr">
              <a:lnSpc>
                <a:spcPct val="100000"/>
              </a:lnSpc>
              <a:spcBef>
                <a:spcPts val="1480"/>
              </a:spcBef>
            </a:pPr>
            <a:r>
              <a:rPr sz="2400" spc="-5" dirty="0">
                <a:latin typeface="Comic Sans MS"/>
                <a:cs typeface="Comic Sans MS"/>
              </a:rPr>
              <a:t>H[K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r>
              <a:rPr sz="2400" spc="322" baseline="-20833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r>
              <a:rPr sz="2400" spc="-5" dirty="0">
                <a:latin typeface="Comic Sans MS"/>
                <a:cs typeface="Comic Sans MS"/>
              </a:rPr>
              <a:t>(x,y)]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=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</a:t>
            </a:r>
            <a:r>
              <a:rPr sz="2400" spc="-7" baseline="-20833" dirty="0">
                <a:latin typeface="Comic Sans MS"/>
                <a:cs typeface="Comic Sans MS"/>
              </a:rPr>
              <a:t>1</a:t>
            </a:r>
            <a:r>
              <a:rPr sz="2400" spc="345" baseline="-20833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H[f1(x,y)]</a:t>
            </a:r>
            <a:endParaRPr sz="240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595"/>
              </a:spcBef>
            </a:pPr>
            <a:r>
              <a:rPr sz="2800" spc="-5" dirty="0">
                <a:latin typeface="Comic Sans MS"/>
                <a:cs typeface="Comic Sans MS"/>
              </a:rPr>
              <a:t>H[a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775" spc="412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800" spc="-5" dirty="0">
                <a:latin typeface="Comic Sans MS"/>
                <a:cs typeface="Comic Sans MS"/>
              </a:rPr>
              <a:t>(x,y)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+</a:t>
            </a:r>
            <a:r>
              <a:rPr sz="2800" dirty="0">
                <a:latin typeface="Comic Sans MS"/>
                <a:cs typeface="Comic Sans MS"/>
              </a:rPr>
              <a:t> a</a:t>
            </a:r>
            <a:r>
              <a:rPr sz="2775" baseline="-21021" dirty="0">
                <a:latin typeface="Comic Sans MS"/>
                <a:cs typeface="Comic Sans MS"/>
              </a:rPr>
              <a:t>2</a:t>
            </a:r>
            <a:r>
              <a:rPr sz="2775" spc="434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(x,y)] =</a:t>
            </a:r>
            <a:endParaRPr sz="2800">
              <a:latin typeface="Comic Sans MS"/>
              <a:cs typeface="Comic Sans MS"/>
            </a:endParaRPr>
          </a:p>
          <a:p>
            <a:pPr marL="385572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Comic Sans MS"/>
                <a:cs typeface="Comic Sans MS"/>
              </a:rPr>
              <a:t>a</a:t>
            </a:r>
            <a:r>
              <a:rPr sz="2775" baseline="-21021" dirty="0">
                <a:latin typeface="Comic Sans MS"/>
                <a:cs typeface="Comic Sans MS"/>
              </a:rPr>
              <a:t>1</a:t>
            </a:r>
            <a:r>
              <a:rPr sz="2775" spc="-7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H[f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800" spc="-5" dirty="0">
                <a:latin typeface="Comic Sans MS"/>
                <a:cs typeface="Comic Sans MS"/>
              </a:rPr>
              <a:t>(x,y)]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+ a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H[f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(x,y)]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13006"/>
            <a:ext cx="5605145" cy="276860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30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3</a:t>
            </a:r>
            <a:r>
              <a:rPr sz="30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000" spc="-225" dirty="0">
                <a:solidFill>
                  <a:srgbClr val="005EA3"/>
                </a:solidFill>
                <a:latin typeface="Microsoft Sans Serif"/>
                <a:cs typeface="Microsoft Sans Serif"/>
              </a:rPr>
              <a:t>main</a:t>
            </a:r>
            <a:r>
              <a:rPr sz="30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005EA3"/>
                </a:solidFill>
                <a:latin typeface="Microsoft Sans Serif"/>
                <a:cs typeface="Microsoft Sans Serif"/>
              </a:rPr>
              <a:t>type</a:t>
            </a:r>
            <a:r>
              <a:rPr sz="3000" spc="2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005EA3"/>
                </a:solidFill>
                <a:latin typeface="Microsoft Sans Serif"/>
                <a:cs typeface="Microsoft Sans Serif"/>
              </a:rPr>
              <a:t>of</a:t>
            </a:r>
            <a:r>
              <a:rPr sz="3000" spc="11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000" spc="-15" dirty="0">
                <a:solidFill>
                  <a:srgbClr val="005EA3"/>
                </a:solidFill>
                <a:latin typeface="Microsoft Sans Serif"/>
                <a:cs typeface="Microsoft Sans Serif"/>
              </a:rPr>
              <a:t>2</a:t>
            </a:r>
            <a:r>
              <a:rPr sz="3000" spc="-355" dirty="0">
                <a:solidFill>
                  <a:srgbClr val="005EA3"/>
                </a:solidFill>
                <a:latin typeface="Microsoft Sans Serif"/>
                <a:cs typeface="Microsoft Sans Serif"/>
              </a:rPr>
              <a:t>D</a:t>
            </a:r>
            <a:r>
              <a:rPr sz="3000" spc="30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005EA3"/>
                </a:solidFill>
                <a:latin typeface="Microsoft Sans Serif"/>
                <a:cs typeface="Microsoft Sans Serif"/>
              </a:rPr>
              <a:t>Interpolation</a:t>
            </a:r>
            <a:r>
              <a:rPr sz="3000" spc="-170" dirty="0">
                <a:solidFill>
                  <a:srgbClr val="005EA3"/>
                </a:solidFill>
                <a:latin typeface="Microsoft Sans Serif"/>
                <a:cs typeface="Microsoft Sans Serif"/>
              </a:rPr>
              <a:t>s</a:t>
            </a:r>
            <a:r>
              <a:rPr sz="3000" spc="35" dirty="0">
                <a:solidFill>
                  <a:srgbClr val="005EA3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005EA3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 marL="927100" indent="-457834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3000" spc="-150" dirty="0">
                <a:latin typeface="Microsoft Sans Serif"/>
                <a:cs typeface="Microsoft Sans Serif"/>
              </a:rPr>
              <a:t>Nearest</a:t>
            </a:r>
            <a:r>
              <a:rPr sz="3000" spc="-10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neighbor</a:t>
            </a:r>
            <a:r>
              <a:rPr sz="3000" spc="-10" dirty="0">
                <a:latin typeface="Microsoft Sans Serif"/>
                <a:cs typeface="Microsoft Sans Serif"/>
              </a:rPr>
              <a:t> </a:t>
            </a:r>
            <a:r>
              <a:rPr sz="3000" spc="-110" dirty="0">
                <a:latin typeface="Microsoft Sans Serif"/>
                <a:cs typeface="Microsoft Sans Serif"/>
              </a:rPr>
              <a:t>interpolation</a:t>
            </a:r>
            <a:endParaRPr sz="3000">
              <a:latin typeface="Microsoft Sans Serif"/>
              <a:cs typeface="Microsoft Sans Serif"/>
            </a:endParaRPr>
          </a:p>
          <a:p>
            <a:pPr marL="927100" indent="-457834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3000" spc="-140" dirty="0">
                <a:latin typeface="Microsoft Sans Serif"/>
                <a:cs typeface="Microsoft Sans Serif"/>
              </a:rPr>
              <a:t>Bilinear</a:t>
            </a:r>
            <a:r>
              <a:rPr sz="3000" spc="-5" dirty="0">
                <a:latin typeface="Microsoft Sans Serif"/>
                <a:cs typeface="Microsoft Sans Serif"/>
              </a:rPr>
              <a:t> </a:t>
            </a:r>
            <a:r>
              <a:rPr sz="3000" spc="-110" dirty="0">
                <a:latin typeface="Microsoft Sans Serif"/>
                <a:cs typeface="Microsoft Sans Serif"/>
              </a:rPr>
              <a:t>interpolation</a:t>
            </a:r>
            <a:endParaRPr sz="3000">
              <a:latin typeface="Microsoft Sans Serif"/>
              <a:cs typeface="Microsoft Sans Serif"/>
            </a:endParaRPr>
          </a:p>
          <a:p>
            <a:pPr marL="927100" indent="-457834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3000" spc="-295" dirty="0">
                <a:latin typeface="Microsoft Sans Serif"/>
                <a:cs typeface="Microsoft Sans Serif"/>
              </a:rPr>
              <a:t>Bic</a:t>
            </a:r>
            <a:r>
              <a:rPr sz="3000" spc="-360" dirty="0">
                <a:latin typeface="Microsoft Sans Serif"/>
                <a:cs typeface="Microsoft Sans Serif"/>
              </a:rPr>
              <a:t>u</a:t>
            </a:r>
            <a:r>
              <a:rPr sz="3000" spc="-130" dirty="0">
                <a:latin typeface="Microsoft Sans Serif"/>
                <a:cs typeface="Microsoft Sans Serif"/>
              </a:rPr>
              <a:t>bic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10" dirty="0">
                <a:latin typeface="Microsoft Sans Serif"/>
                <a:cs typeface="Microsoft Sans Serif"/>
              </a:rPr>
              <a:t>interpo</a:t>
            </a:r>
            <a:r>
              <a:rPr sz="3000" spc="-50" dirty="0">
                <a:latin typeface="Microsoft Sans Serif"/>
                <a:cs typeface="Microsoft Sans Serif"/>
              </a:rPr>
              <a:t>l</a:t>
            </a:r>
            <a:r>
              <a:rPr sz="3000" spc="-25" dirty="0">
                <a:latin typeface="Microsoft Sans Serif"/>
                <a:cs typeface="Microsoft Sans Serif"/>
              </a:rPr>
              <a:t>at</a:t>
            </a:r>
            <a:r>
              <a:rPr sz="3000" spc="-10" dirty="0">
                <a:latin typeface="Microsoft Sans Serif"/>
                <a:cs typeface="Microsoft Sans Serif"/>
              </a:rPr>
              <a:t>i</a:t>
            </a:r>
            <a:r>
              <a:rPr sz="3000" spc="-265" dirty="0">
                <a:latin typeface="Microsoft Sans Serif"/>
                <a:cs typeface="Microsoft Sans Serif"/>
              </a:rPr>
              <a:t>on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3009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254" dirty="0"/>
              <a:t>Interpol</a:t>
            </a:r>
            <a:r>
              <a:rPr sz="4400" spc="-229" dirty="0"/>
              <a:t>a</a:t>
            </a:r>
            <a:r>
              <a:rPr sz="4400" spc="-275" dirty="0"/>
              <a:t>tion</a:t>
            </a:r>
            <a:r>
              <a:rPr sz="4400" spc="-75" dirty="0"/>
              <a:t> </a:t>
            </a:r>
            <a:r>
              <a:rPr sz="4400" dirty="0"/>
              <a:t>…</a:t>
            </a:r>
            <a:endParaRPr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5234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0" dirty="0"/>
              <a:t>Nea</a:t>
            </a:r>
            <a:r>
              <a:rPr sz="4400" spc="-80" dirty="0"/>
              <a:t>r</a:t>
            </a:r>
            <a:r>
              <a:rPr sz="4400" spc="-409" dirty="0"/>
              <a:t>est</a:t>
            </a:r>
            <a:r>
              <a:rPr sz="4400" spc="-60" dirty="0"/>
              <a:t> </a:t>
            </a:r>
            <a:r>
              <a:rPr sz="4400" spc="-300" dirty="0"/>
              <a:t>Neighbour</a:t>
            </a:r>
            <a:r>
              <a:rPr sz="4400" spc="-65" dirty="0"/>
              <a:t> </a:t>
            </a:r>
            <a:r>
              <a:rPr sz="4400" spc="-254" dirty="0"/>
              <a:t>Interpol</a:t>
            </a:r>
            <a:r>
              <a:rPr sz="4400" spc="-235" dirty="0"/>
              <a:t>a</a:t>
            </a:r>
            <a:r>
              <a:rPr sz="4400" spc="-275" dirty="0"/>
              <a:t>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11732" y="1612519"/>
            <a:ext cx="742315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50" dirty="0">
                <a:latin typeface="Microsoft Sans Serif"/>
                <a:cs typeface="Microsoft Sans Serif"/>
              </a:rPr>
              <a:t>Nearest </a:t>
            </a:r>
            <a:r>
              <a:rPr sz="3000" spc="-140" dirty="0">
                <a:latin typeface="Microsoft Sans Serif"/>
                <a:cs typeface="Microsoft Sans Serif"/>
              </a:rPr>
              <a:t>neighbor </a:t>
            </a:r>
            <a:r>
              <a:rPr sz="3000" spc="-270" dirty="0">
                <a:latin typeface="Microsoft Sans Serif"/>
                <a:cs typeface="Microsoft Sans Serif"/>
              </a:rPr>
              <a:t>is</a:t>
            </a:r>
            <a:r>
              <a:rPr sz="3000" spc="-26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-180" dirty="0">
                <a:latin typeface="Microsoft Sans Serif"/>
                <a:cs typeface="Microsoft Sans Serif"/>
              </a:rPr>
              <a:t> </a:t>
            </a:r>
            <a:r>
              <a:rPr sz="3000" spc="-300" dirty="0">
                <a:latin typeface="Microsoft Sans Serif"/>
                <a:cs typeface="Microsoft Sans Serif"/>
              </a:rPr>
              <a:t>most</a:t>
            </a:r>
            <a:r>
              <a:rPr sz="3000" spc="-295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basic</a:t>
            </a:r>
            <a:r>
              <a:rPr sz="3000" spc="-175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latin typeface="Microsoft Sans Serif"/>
                <a:cs typeface="Microsoft Sans Serif"/>
              </a:rPr>
              <a:t>and </a:t>
            </a:r>
            <a:r>
              <a:rPr sz="3000" spc="-160" dirty="0">
                <a:latin typeface="Microsoft Sans Serif"/>
                <a:cs typeface="Microsoft Sans Serif"/>
              </a:rPr>
              <a:t>requires </a:t>
            </a:r>
            <a:r>
              <a:rPr sz="3000" spc="-15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65" dirty="0">
                <a:latin typeface="Microsoft Sans Serif"/>
                <a:cs typeface="Microsoft Sans Serif"/>
              </a:rPr>
              <a:t>leas</a:t>
            </a:r>
            <a:r>
              <a:rPr sz="3000" spc="-100" dirty="0">
                <a:latin typeface="Microsoft Sans Serif"/>
                <a:cs typeface="Microsoft Sans Serif"/>
              </a:rPr>
              <a:t>t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p</a:t>
            </a:r>
            <a:r>
              <a:rPr sz="3000" spc="-70" dirty="0">
                <a:latin typeface="Microsoft Sans Serif"/>
                <a:cs typeface="Microsoft Sans Serif"/>
              </a:rPr>
              <a:t>r</a:t>
            </a:r>
            <a:r>
              <a:rPr sz="3000" spc="-345" dirty="0">
                <a:latin typeface="Microsoft Sans Serif"/>
                <a:cs typeface="Microsoft Sans Serif"/>
              </a:rPr>
              <a:t>oces</a:t>
            </a:r>
            <a:r>
              <a:rPr sz="3000" spc="-335" dirty="0">
                <a:latin typeface="Microsoft Sans Serif"/>
                <a:cs typeface="Microsoft Sans Serif"/>
              </a:rPr>
              <a:t>s</a:t>
            </a:r>
            <a:r>
              <a:rPr sz="3000" spc="-125" dirty="0">
                <a:latin typeface="Microsoft Sans Serif"/>
                <a:cs typeface="Microsoft Sans Serif"/>
              </a:rPr>
              <a:t>in</a:t>
            </a:r>
            <a:r>
              <a:rPr sz="3000" spc="-165" dirty="0">
                <a:latin typeface="Microsoft Sans Serif"/>
                <a:cs typeface="Microsoft Sans Serif"/>
              </a:rPr>
              <a:t>g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t</a:t>
            </a:r>
            <a:r>
              <a:rPr sz="3000" spc="-235" dirty="0">
                <a:latin typeface="Microsoft Sans Serif"/>
                <a:cs typeface="Microsoft Sans Serif"/>
              </a:rPr>
              <a:t>im</a:t>
            </a:r>
            <a:r>
              <a:rPr sz="3000" spc="-240" dirty="0">
                <a:latin typeface="Microsoft Sans Serif"/>
                <a:cs typeface="Microsoft Sans Serif"/>
              </a:rPr>
              <a:t>e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100" dirty="0">
                <a:latin typeface="Microsoft Sans Serif"/>
                <a:cs typeface="Microsoft Sans Serif"/>
              </a:rPr>
              <a:t> </a:t>
            </a:r>
            <a:r>
              <a:rPr sz="3000" spc="-25" dirty="0">
                <a:latin typeface="Microsoft Sans Serif"/>
                <a:cs typeface="Microsoft Sans Serif"/>
              </a:rPr>
              <a:t>all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0" dirty="0">
                <a:latin typeface="Microsoft Sans Serif"/>
                <a:cs typeface="Microsoft Sans Serif"/>
              </a:rPr>
              <a:t>t</a:t>
            </a:r>
            <a:r>
              <a:rPr sz="3000" spc="-265" dirty="0">
                <a:latin typeface="Microsoft Sans Serif"/>
                <a:cs typeface="Microsoft Sans Serif"/>
              </a:rPr>
              <a:t>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5" dirty="0">
                <a:latin typeface="Microsoft Sans Serif"/>
                <a:cs typeface="Microsoft Sans Serif"/>
              </a:rPr>
              <a:t>interpolation  </a:t>
            </a:r>
            <a:r>
              <a:rPr sz="3000" spc="-165" dirty="0">
                <a:latin typeface="Microsoft Sans Serif"/>
                <a:cs typeface="Microsoft Sans Serif"/>
              </a:rPr>
              <a:t>algorithms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latin typeface="Microsoft Sans Serif"/>
                <a:cs typeface="Microsoft Sans Serif"/>
              </a:rPr>
              <a:t>because</a:t>
            </a:r>
            <a:r>
              <a:rPr sz="3000" spc="10" dirty="0">
                <a:latin typeface="Microsoft Sans Serif"/>
                <a:cs typeface="Microsoft Sans Serif"/>
              </a:rPr>
              <a:t> </a:t>
            </a:r>
            <a:r>
              <a:rPr sz="3000" spc="-30" dirty="0">
                <a:latin typeface="Microsoft Sans Serif"/>
                <a:cs typeface="Microsoft Sans Serif"/>
              </a:rPr>
              <a:t>it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40" dirty="0">
                <a:latin typeface="Microsoft Sans Serif"/>
                <a:cs typeface="Microsoft Sans Serif"/>
              </a:rPr>
              <a:t>only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35" dirty="0">
                <a:latin typeface="Microsoft Sans Serif"/>
                <a:cs typeface="Microsoft Sans Serif"/>
              </a:rPr>
              <a:t>considers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229" dirty="0">
                <a:latin typeface="Microsoft Sans Serif"/>
                <a:cs typeface="Microsoft Sans Serif"/>
              </a:rPr>
              <a:t>one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pixel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1240" dirty="0">
                <a:latin typeface="Microsoft Sans Serif"/>
                <a:cs typeface="Microsoft Sans Serif"/>
              </a:rPr>
              <a:t>— </a:t>
            </a:r>
            <a:r>
              <a:rPr sz="3000" spc="-78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50" dirty="0">
                <a:latin typeface="Microsoft Sans Serif"/>
                <a:cs typeface="Microsoft Sans Serif"/>
              </a:rPr>
              <a:t>closest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35" dirty="0">
                <a:latin typeface="Microsoft Sans Serif"/>
                <a:cs typeface="Microsoft Sans Serif"/>
              </a:rPr>
              <a:t>one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to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interpolated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30" dirty="0">
                <a:latin typeface="Microsoft Sans Serif"/>
                <a:cs typeface="Microsoft Sans Serif"/>
              </a:rPr>
              <a:t>point.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55" dirty="0">
                <a:latin typeface="Microsoft Sans Serif"/>
                <a:cs typeface="Microsoft Sans Serif"/>
              </a:rPr>
              <a:t>This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90" dirty="0">
                <a:latin typeface="Microsoft Sans Serif"/>
                <a:cs typeface="Microsoft Sans Serif"/>
              </a:rPr>
              <a:t>has </a:t>
            </a:r>
            <a:r>
              <a:rPr sz="3000" spc="-28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effect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80" dirty="0">
                <a:latin typeface="Microsoft Sans Serif"/>
                <a:cs typeface="Microsoft Sans Serif"/>
              </a:rPr>
              <a:t>simply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making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95" dirty="0">
                <a:latin typeface="Microsoft Sans Serif"/>
                <a:cs typeface="Microsoft Sans Serif"/>
              </a:rPr>
              <a:t>each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60" dirty="0">
                <a:latin typeface="Microsoft Sans Serif"/>
                <a:cs typeface="Microsoft Sans Serif"/>
              </a:rPr>
              <a:t>pixel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00" dirty="0">
                <a:latin typeface="Microsoft Sans Serif"/>
                <a:cs typeface="Microsoft Sans Serif"/>
              </a:rPr>
              <a:t>bigger.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9055" y="4044708"/>
            <a:ext cx="7661275" cy="1675130"/>
            <a:chOff x="829055" y="4044708"/>
            <a:chExt cx="7661275" cy="16751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536" y="4110218"/>
              <a:ext cx="7534678" cy="14523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055" y="4044708"/>
              <a:ext cx="7610856" cy="16748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1361" y="4115561"/>
            <a:ext cx="7467600" cy="1385570"/>
          </a:xfrm>
          <a:prstGeom prst="rect">
            <a:avLst/>
          </a:prstGeom>
          <a:solidFill>
            <a:srgbClr val="005EA3"/>
          </a:solidFill>
          <a:ln w="10667">
            <a:solidFill>
              <a:srgbClr val="958B8B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 marR="363220" algn="just">
              <a:lnSpc>
                <a:spcPct val="100000"/>
              </a:lnSpc>
              <a:spcBef>
                <a:spcPts val="200"/>
              </a:spcBef>
            </a:pPr>
            <a:r>
              <a:rPr sz="2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If </a:t>
            </a:r>
            <a:r>
              <a:rPr sz="28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you </a:t>
            </a:r>
            <a:r>
              <a:rPr sz="2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enlarge </a:t>
            </a:r>
            <a:r>
              <a:rPr sz="2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an </a:t>
            </a:r>
            <a:r>
              <a:rPr sz="28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 </a:t>
            </a:r>
            <a:r>
              <a:rPr sz="2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200%, </a:t>
            </a:r>
            <a:r>
              <a:rPr sz="28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then </a:t>
            </a:r>
            <a:r>
              <a:rPr sz="28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one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pixel </a:t>
            </a:r>
            <a:r>
              <a:rPr sz="28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8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8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 </a:t>
            </a:r>
            <a:r>
              <a:rPr sz="28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 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 </a:t>
            </a:r>
            <a:r>
              <a:rPr sz="28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be </a:t>
            </a:r>
            <a:r>
              <a:rPr sz="2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represented </a:t>
            </a:r>
            <a:r>
              <a:rPr sz="28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by </a:t>
            </a:r>
            <a:r>
              <a:rPr sz="2800" spc="-245" dirty="0">
                <a:solidFill>
                  <a:srgbClr val="FFFFFF"/>
                </a:solidFill>
                <a:latin typeface="Microsoft Sans Serif"/>
                <a:cs typeface="Microsoft Sans Serif"/>
              </a:rPr>
              <a:t>how </a:t>
            </a:r>
            <a:r>
              <a:rPr sz="28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many </a:t>
            </a:r>
            <a:r>
              <a:rPr sz="2800" spc="-2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pixels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output</a:t>
            </a:r>
            <a:r>
              <a:rPr sz="28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image?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2129027"/>
            <a:ext cx="1905000" cy="762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140" y="1612519"/>
            <a:ext cx="732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Microsoft Sans Serif"/>
                <a:cs typeface="Microsoft Sans Serif"/>
              </a:rPr>
              <a:t>450%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increases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size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this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106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x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40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crop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from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image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3200400"/>
            <a:ext cx="5856732" cy="2209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01289" y="5655970"/>
            <a:ext cx="4046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5710" algn="l"/>
              </a:tabLst>
            </a:pPr>
            <a:r>
              <a:rPr sz="2400" spc="-120" dirty="0">
                <a:latin typeface="Microsoft Sans Serif"/>
                <a:cs typeface="Microsoft Sans Serif"/>
              </a:rPr>
              <a:t>Nearest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Neighbour	</a:t>
            </a:r>
            <a:r>
              <a:rPr sz="2400" spc="-100" dirty="0">
                <a:latin typeface="Microsoft Sans Serif"/>
                <a:cs typeface="Microsoft Sans Serif"/>
              </a:rPr>
              <a:t>Interpolation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4777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Ne</a:t>
            </a:r>
            <a:r>
              <a:rPr spc="-170" dirty="0"/>
              <a:t>a</a:t>
            </a:r>
            <a:r>
              <a:rPr spc="-235" dirty="0"/>
              <a:t>r</a:t>
            </a:r>
            <a:r>
              <a:rPr spc="-375" dirty="0"/>
              <a:t>est</a:t>
            </a:r>
            <a:r>
              <a:rPr spc="-40" dirty="0"/>
              <a:t> </a:t>
            </a:r>
            <a:r>
              <a:rPr spc="-215" dirty="0"/>
              <a:t>Ne</a:t>
            </a:r>
            <a:r>
              <a:rPr spc="-90" dirty="0"/>
              <a:t>i</a:t>
            </a:r>
            <a:r>
              <a:rPr spc="-325" dirty="0"/>
              <a:t>ghbour</a:t>
            </a:r>
            <a:r>
              <a:rPr spc="-45" dirty="0"/>
              <a:t> </a:t>
            </a:r>
            <a:r>
              <a:rPr spc="-254" dirty="0"/>
              <a:t>In</a:t>
            </a:r>
            <a:r>
              <a:rPr spc="-185" dirty="0"/>
              <a:t>t</a:t>
            </a:r>
            <a:r>
              <a:rPr spc="-300" dirty="0"/>
              <a:t>erpo</a:t>
            </a:r>
            <a:r>
              <a:rPr spc="-150" dirty="0"/>
              <a:t>l</a:t>
            </a:r>
            <a:r>
              <a:rPr spc="-40" dirty="0"/>
              <a:t>a</a:t>
            </a:r>
            <a:r>
              <a:rPr spc="-254" dirty="0"/>
              <a:t>tion</a:t>
            </a:r>
            <a:r>
              <a:rPr spc="-75" dirty="0"/>
              <a:t> </a:t>
            </a:r>
            <a:r>
              <a:rPr spc="-5" dirty="0"/>
              <a:t>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445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/>
              <a:t>Bili</a:t>
            </a:r>
            <a:r>
              <a:rPr spc="-365" dirty="0"/>
              <a:t>n</a:t>
            </a:r>
            <a:r>
              <a:rPr spc="-215" dirty="0"/>
              <a:t>e</a:t>
            </a:r>
            <a:r>
              <a:rPr spc="-210" dirty="0"/>
              <a:t>a</a:t>
            </a:r>
            <a:r>
              <a:rPr spc="-310" dirty="0"/>
              <a:t>r</a:t>
            </a:r>
            <a:r>
              <a:rPr spc="-50" dirty="0"/>
              <a:t> </a:t>
            </a:r>
            <a:r>
              <a:rPr spc="-229" dirty="0"/>
              <a:t>Int</a:t>
            </a:r>
            <a:r>
              <a:rPr spc="-310" dirty="0"/>
              <a:t>e</a:t>
            </a:r>
            <a:r>
              <a:rPr spc="-225" dirty="0"/>
              <a:t>rpol</a:t>
            </a:r>
            <a:r>
              <a:rPr spc="-165" dirty="0"/>
              <a:t>a</a:t>
            </a:r>
            <a:r>
              <a:rPr spc="-254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72209"/>
            <a:ext cx="7607300" cy="23799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2740" marR="5080" indent="-320675">
              <a:lnSpc>
                <a:spcPct val="90000"/>
              </a:lnSpc>
              <a:spcBef>
                <a:spcPts val="42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25" dirty="0">
                <a:latin typeface="Microsoft Sans Serif"/>
                <a:cs typeface="Microsoft Sans Serif"/>
              </a:rPr>
              <a:t>Bilinear </a:t>
            </a:r>
            <a:r>
              <a:rPr sz="2700" spc="-100" dirty="0">
                <a:latin typeface="Microsoft Sans Serif"/>
                <a:cs typeface="Microsoft Sans Serif"/>
              </a:rPr>
              <a:t>interpolation </a:t>
            </a:r>
            <a:r>
              <a:rPr sz="2700" spc="-210" dirty="0">
                <a:latin typeface="Microsoft Sans Serif"/>
                <a:cs typeface="Microsoft Sans Serif"/>
              </a:rPr>
              <a:t>considers</a:t>
            </a:r>
            <a:r>
              <a:rPr sz="2700" spc="-204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225" dirty="0">
                <a:latin typeface="Microsoft Sans Serif"/>
                <a:cs typeface="Microsoft Sans Serif"/>
              </a:rPr>
              <a:t>closest</a:t>
            </a:r>
            <a:r>
              <a:rPr sz="2700" spc="-2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2x2 </a:t>
            </a:r>
            <a:r>
              <a:rPr sz="2700" spc="-5" dirty="0">
                <a:latin typeface="Microsoft Sans Serif"/>
                <a:cs typeface="Microsoft Sans Serif"/>
              </a:rPr>
              <a:t> </a:t>
            </a:r>
            <a:r>
              <a:rPr sz="2700" spc="-140" dirty="0">
                <a:latin typeface="Microsoft Sans Serif"/>
                <a:cs typeface="Microsoft Sans Serif"/>
              </a:rPr>
              <a:t>neighborhood </a:t>
            </a:r>
            <a:r>
              <a:rPr sz="2700" spc="-5" dirty="0">
                <a:latin typeface="Microsoft Sans Serif"/>
                <a:cs typeface="Microsoft Sans Serif"/>
              </a:rPr>
              <a:t>of </a:t>
            </a:r>
            <a:r>
              <a:rPr sz="2700" spc="-240" dirty="0">
                <a:latin typeface="Microsoft Sans Serif"/>
                <a:cs typeface="Microsoft Sans Serif"/>
              </a:rPr>
              <a:t>known</a:t>
            </a:r>
            <a:r>
              <a:rPr sz="2700" spc="-235" dirty="0">
                <a:latin typeface="Microsoft Sans Serif"/>
                <a:cs typeface="Microsoft Sans Serif"/>
              </a:rPr>
              <a:t> </a:t>
            </a:r>
            <a:r>
              <a:rPr sz="2700" spc="-55" dirty="0">
                <a:latin typeface="Microsoft Sans Serif"/>
                <a:cs typeface="Microsoft Sans Serif"/>
              </a:rPr>
              <a:t>pixel </a:t>
            </a:r>
            <a:r>
              <a:rPr sz="2700" spc="-195" dirty="0">
                <a:latin typeface="Microsoft Sans Serif"/>
                <a:cs typeface="Microsoft Sans Serif"/>
              </a:rPr>
              <a:t>values</a:t>
            </a:r>
            <a:r>
              <a:rPr sz="2700" spc="-190" dirty="0">
                <a:latin typeface="Microsoft Sans Serif"/>
                <a:cs typeface="Microsoft Sans Serif"/>
              </a:rPr>
              <a:t> </a:t>
            </a:r>
            <a:r>
              <a:rPr sz="2700" spc="-180" dirty="0">
                <a:latin typeface="Microsoft Sans Serif"/>
                <a:cs typeface="Microsoft Sans Serif"/>
              </a:rPr>
              <a:t>surrounding</a:t>
            </a:r>
            <a:r>
              <a:rPr sz="2700" spc="-175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160" dirty="0">
                <a:latin typeface="Microsoft Sans Serif"/>
                <a:cs typeface="Microsoft Sans Serif"/>
              </a:rPr>
              <a:t> </a:t>
            </a:r>
            <a:r>
              <a:rPr sz="2700" spc="-260" dirty="0">
                <a:latin typeface="Microsoft Sans Serif"/>
                <a:cs typeface="Microsoft Sans Serif"/>
              </a:rPr>
              <a:t>unknown</a:t>
            </a:r>
            <a:r>
              <a:rPr sz="2700" spc="-254" dirty="0">
                <a:latin typeface="Microsoft Sans Serif"/>
                <a:cs typeface="Microsoft Sans Serif"/>
              </a:rPr>
              <a:t> </a:t>
            </a:r>
            <a:r>
              <a:rPr sz="2700" spc="-70" dirty="0">
                <a:latin typeface="Microsoft Sans Serif"/>
                <a:cs typeface="Microsoft Sans Serif"/>
              </a:rPr>
              <a:t>pixel. </a:t>
            </a:r>
            <a:r>
              <a:rPr sz="2700" spc="-95" dirty="0">
                <a:latin typeface="Microsoft Sans Serif"/>
                <a:cs typeface="Microsoft Sans Serif"/>
              </a:rPr>
              <a:t>It </a:t>
            </a:r>
            <a:r>
              <a:rPr sz="2700" spc="-200" dirty="0">
                <a:latin typeface="Microsoft Sans Serif"/>
                <a:cs typeface="Microsoft Sans Serif"/>
              </a:rPr>
              <a:t>then</a:t>
            </a:r>
            <a:r>
              <a:rPr sz="2700" spc="-19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takes</a:t>
            </a:r>
            <a:r>
              <a:rPr sz="2700" spc="-16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 </a:t>
            </a:r>
            <a:r>
              <a:rPr sz="2700" spc="-114" dirty="0">
                <a:latin typeface="Microsoft Sans Serif"/>
                <a:cs typeface="Microsoft Sans Serif"/>
              </a:rPr>
              <a:t>weighted </a:t>
            </a:r>
            <a:r>
              <a:rPr sz="2700" spc="-95" dirty="0">
                <a:latin typeface="Microsoft Sans Serif"/>
                <a:cs typeface="Microsoft Sans Serif"/>
              </a:rPr>
              <a:t>average </a:t>
            </a:r>
            <a:r>
              <a:rPr sz="2700" spc="-5" dirty="0">
                <a:latin typeface="Microsoft Sans Serif"/>
                <a:cs typeface="Microsoft Sans Serif"/>
              </a:rPr>
              <a:t>of </a:t>
            </a:r>
            <a:r>
              <a:rPr sz="2700" dirty="0">
                <a:latin typeface="Microsoft Sans Serif"/>
                <a:cs typeface="Microsoft Sans Serif"/>
              </a:rPr>
              <a:t> </a:t>
            </a:r>
            <a:r>
              <a:rPr sz="2700" spc="-220" dirty="0">
                <a:latin typeface="Microsoft Sans Serif"/>
                <a:cs typeface="Microsoft Sans Serif"/>
              </a:rPr>
              <a:t>these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4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20" dirty="0">
                <a:latin typeface="Microsoft Sans Serif"/>
                <a:cs typeface="Microsoft Sans Serif"/>
              </a:rPr>
              <a:t>pixels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85" dirty="0">
                <a:latin typeface="Microsoft Sans Serif"/>
                <a:cs typeface="Microsoft Sans Serif"/>
              </a:rPr>
              <a:t>to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70" dirty="0">
                <a:latin typeface="Microsoft Sans Serif"/>
                <a:cs typeface="Microsoft Sans Serif"/>
              </a:rPr>
              <a:t>arrive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at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its</a:t>
            </a:r>
            <a:r>
              <a:rPr sz="2700" spc="40" dirty="0">
                <a:latin typeface="Microsoft Sans Serif"/>
                <a:cs typeface="Microsoft Sans Serif"/>
              </a:rPr>
              <a:t> </a:t>
            </a:r>
            <a:r>
              <a:rPr sz="2700" spc="-45" dirty="0">
                <a:latin typeface="Microsoft Sans Serif"/>
                <a:cs typeface="Microsoft Sans Serif"/>
              </a:rPr>
              <a:t>final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80" dirty="0">
                <a:latin typeface="Microsoft Sans Serif"/>
                <a:cs typeface="Microsoft Sans Serif"/>
              </a:rPr>
              <a:t>interpolated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value.</a:t>
            </a:r>
            <a:endParaRPr sz="2700">
              <a:latin typeface="Microsoft Sans Serif"/>
              <a:cs typeface="Microsoft Sans Serif"/>
            </a:endParaRPr>
          </a:p>
          <a:p>
            <a:pPr marL="332740" marR="629920" indent="-320675">
              <a:lnSpc>
                <a:spcPts val="2920"/>
              </a:lnSpc>
              <a:spcBef>
                <a:spcPts val="75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320" dirty="0">
                <a:latin typeface="Microsoft Sans Serif"/>
                <a:cs typeface="Microsoft Sans Serif"/>
              </a:rPr>
              <a:t>This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204" dirty="0">
                <a:latin typeface="Microsoft Sans Serif"/>
                <a:cs typeface="Microsoft Sans Serif"/>
              </a:rPr>
              <a:t>results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75" dirty="0">
                <a:latin typeface="Microsoft Sans Serif"/>
                <a:cs typeface="Microsoft Sans Serif"/>
              </a:rPr>
              <a:t>in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310" dirty="0">
                <a:latin typeface="Microsoft Sans Serif"/>
                <a:cs typeface="Microsoft Sans Serif"/>
              </a:rPr>
              <a:t>much</a:t>
            </a:r>
            <a:r>
              <a:rPr sz="2700" spc="45" dirty="0">
                <a:latin typeface="Microsoft Sans Serif"/>
                <a:cs typeface="Microsoft Sans Serif"/>
              </a:rPr>
              <a:t> </a:t>
            </a:r>
            <a:r>
              <a:rPr sz="2700" spc="-215" dirty="0">
                <a:latin typeface="Microsoft Sans Serif"/>
                <a:cs typeface="Microsoft Sans Serif"/>
              </a:rPr>
              <a:t>smoother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25" dirty="0">
                <a:latin typeface="Microsoft Sans Serif"/>
                <a:cs typeface="Microsoft Sans Serif"/>
              </a:rPr>
              <a:t>looking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00" dirty="0">
                <a:latin typeface="Microsoft Sans Serif"/>
                <a:cs typeface="Microsoft Sans Serif"/>
              </a:rPr>
              <a:t>images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than </a:t>
            </a:r>
            <a:r>
              <a:rPr sz="2700" spc="-705" dirty="0">
                <a:latin typeface="Microsoft Sans Serif"/>
                <a:cs typeface="Microsoft Sans Serif"/>
              </a:rPr>
              <a:t> </a:t>
            </a:r>
            <a:r>
              <a:rPr sz="2700" spc="-160" dirty="0">
                <a:latin typeface="Microsoft Sans Serif"/>
                <a:cs typeface="Microsoft Sans Serif"/>
              </a:rPr>
              <a:t>nearest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neighbor.</a:t>
            </a:r>
            <a:endParaRPr sz="2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4267200"/>
            <a:ext cx="2971800" cy="231343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608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95" dirty="0"/>
              <a:t>Bi</a:t>
            </a:r>
            <a:r>
              <a:rPr sz="4400" spc="-235" dirty="0"/>
              <a:t>l</a:t>
            </a:r>
            <a:r>
              <a:rPr sz="4400" spc="-245" dirty="0"/>
              <a:t>inear</a:t>
            </a:r>
            <a:r>
              <a:rPr sz="4400" spc="-50" dirty="0"/>
              <a:t> </a:t>
            </a:r>
            <a:r>
              <a:rPr sz="4400" spc="-95" dirty="0"/>
              <a:t>I</a:t>
            </a:r>
            <a:r>
              <a:rPr sz="4400" spc="-280" dirty="0"/>
              <a:t>nterpol</a:t>
            </a:r>
            <a:r>
              <a:rPr sz="4400" spc="-229" dirty="0"/>
              <a:t>a</a:t>
            </a:r>
            <a:r>
              <a:rPr sz="4400" spc="-275" dirty="0"/>
              <a:t>tion</a:t>
            </a:r>
            <a:r>
              <a:rPr sz="4400" spc="-7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405"/>
            <a:ext cx="8147684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215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averaging</a:t>
            </a:r>
            <a:r>
              <a:rPr sz="2400" spc="215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has</a:t>
            </a:r>
            <a:r>
              <a:rPr sz="2400" spc="2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an</a:t>
            </a:r>
            <a:r>
              <a:rPr sz="2400" spc="2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anti-aliasing</a:t>
            </a:r>
            <a:r>
              <a:rPr sz="2400" spc="19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effect</a:t>
            </a:r>
            <a:r>
              <a:rPr sz="2400" spc="22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</a:t>
            </a:r>
            <a:r>
              <a:rPr sz="2400" spc="21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therefore</a:t>
            </a:r>
            <a:r>
              <a:rPr sz="2400" spc="22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produces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5" dirty="0">
                <a:latin typeface="Microsoft Sans Serif"/>
                <a:cs typeface="Microsoft Sans Serif"/>
              </a:rPr>
              <a:t>rel</a:t>
            </a:r>
            <a:r>
              <a:rPr sz="2400" spc="-45" dirty="0">
                <a:latin typeface="Microsoft Sans Serif"/>
                <a:cs typeface="Microsoft Sans Serif"/>
              </a:rPr>
              <a:t>ati</a:t>
            </a:r>
            <a:r>
              <a:rPr sz="2400" spc="-114" dirty="0">
                <a:latin typeface="Microsoft Sans Serif"/>
                <a:cs typeface="Microsoft Sans Serif"/>
              </a:rPr>
              <a:t>v</a:t>
            </a:r>
            <a:r>
              <a:rPr sz="2400" spc="-55" dirty="0">
                <a:latin typeface="Microsoft Sans Serif"/>
                <a:cs typeface="Microsoft Sans Serif"/>
              </a:rPr>
              <a:t>ely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29" dirty="0">
                <a:latin typeface="Microsoft Sans Serif"/>
                <a:cs typeface="Microsoft Sans Serif"/>
              </a:rPr>
              <a:t>smooth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ed</a:t>
            </a:r>
            <a:r>
              <a:rPr sz="2400" spc="-110" dirty="0">
                <a:latin typeface="Microsoft Sans Serif"/>
                <a:cs typeface="Microsoft Sans Serif"/>
              </a:rPr>
              <a:t>g</a:t>
            </a:r>
            <a:r>
              <a:rPr sz="2400" spc="-270" dirty="0">
                <a:latin typeface="Microsoft Sans Serif"/>
                <a:cs typeface="Microsoft Sans Serif"/>
              </a:rPr>
              <a:t>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with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hardly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a</a:t>
            </a:r>
            <a:r>
              <a:rPr sz="2400" spc="-225" dirty="0">
                <a:latin typeface="Microsoft Sans Serif"/>
                <a:cs typeface="Microsoft Sans Serif"/>
              </a:rPr>
              <a:t>n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ja</a:t>
            </a:r>
            <a:r>
              <a:rPr sz="2400" spc="-30" dirty="0">
                <a:latin typeface="Microsoft Sans Serif"/>
                <a:cs typeface="Microsoft Sans Serif"/>
              </a:rPr>
              <a:t>g</a:t>
            </a:r>
            <a:r>
              <a:rPr sz="2400" spc="-140" dirty="0">
                <a:latin typeface="Microsoft Sans Serif"/>
                <a:cs typeface="Microsoft Sans Serif"/>
              </a:rPr>
              <a:t>gie</a:t>
            </a:r>
            <a:r>
              <a:rPr sz="2400" spc="-180" dirty="0">
                <a:latin typeface="Microsoft Sans Serif"/>
                <a:cs typeface="Microsoft Sans Serif"/>
              </a:rPr>
              <a:t>s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2743200"/>
            <a:ext cx="7068311" cy="2667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84398" y="5885179"/>
            <a:ext cx="2545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Microsoft Sans Serif"/>
                <a:cs typeface="Microsoft Sans Serif"/>
              </a:rPr>
              <a:t>Bilinear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Interpolation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765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34" dirty="0"/>
              <a:t>Bicubic</a:t>
            </a:r>
            <a:r>
              <a:rPr sz="4400" spc="-75" dirty="0"/>
              <a:t> </a:t>
            </a:r>
            <a:r>
              <a:rPr sz="4400" spc="-254" dirty="0"/>
              <a:t>Interpol</a:t>
            </a:r>
            <a:r>
              <a:rPr sz="4400" spc="-229" dirty="0"/>
              <a:t>a</a:t>
            </a:r>
            <a:r>
              <a:rPr sz="4400" spc="-275" dirty="0"/>
              <a:t>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55445"/>
            <a:ext cx="7993380" cy="2773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  <a:tabLst>
                <a:tab pos="469900" algn="l"/>
              </a:tabLst>
            </a:pPr>
            <a:r>
              <a:rPr sz="1300" spc="20" dirty="0">
                <a:solidFill>
                  <a:srgbClr val="DD8046"/>
                </a:solidFill>
                <a:latin typeface="Wingdings"/>
                <a:cs typeface="Wingdings"/>
              </a:rPr>
              <a:t></a:t>
            </a:r>
            <a:r>
              <a:rPr sz="1300" spc="20" dirty="0">
                <a:solidFill>
                  <a:srgbClr val="DD8046"/>
                </a:solidFill>
                <a:latin typeface="Times New Roman"/>
                <a:cs typeface="Times New Roman"/>
              </a:rPr>
              <a:t>	</a:t>
            </a:r>
            <a:r>
              <a:rPr sz="2200" spc="-170" dirty="0">
                <a:latin typeface="Microsoft Sans Serif"/>
                <a:cs typeface="Microsoft Sans Serif"/>
              </a:rPr>
              <a:t>Bicubic</a:t>
            </a:r>
            <a:r>
              <a:rPr sz="2200" spc="165" dirty="0">
                <a:latin typeface="Microsoft Sans Serif"/>
                <a:cs typeface="Microsoft Sans Serif"/>
              </a:rPr>
              <a:t> </a:t>
            </a:r>
            <a:r>
              <a:rPr sz="2200" spc="-170" dirty="0">
                <a:latin typeface="Microsoft Sans Serif"/>
                <a:cs typeface="Microsoft Sans Serif"/>
              </a:rPr>
              <a:t>considers</a:t>
            </a:r>
            <a:r>
              <a:rPr sz="2200" spc="17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175" dirty="0">
                <a:latin typeface="Microsoft Sans Serif"/>
                <a:cs typeface="Microsoft Sans Serif"/>
              </a:rPr>
              <a:t> </a:t>
            </a:r>
            <a:r>
              <a:rPr sz="2200" spc="-180" dirty="0">
                <a:latin typeface="Microsoft Sans Serif"/>
                <a:cs typeface="Microsoft Sans Serif"/>
              </a:rPr>
              <a:t>closest</a:t>
            </a:r>
            <a:r>
              <a:rPr sz="2200" spc="15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4x4</a:t>
            </a:r>
            <a:r>
              <a:rPr sz="2200" spc="17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neighborhood</a:t>
            </a:r>
            <a:r>
              <a:rPr sz="2200" spc="150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of</a:t>
            </a:r>
            <a:r>
              <a:rPr sz="2200" spc="225" dirty="0">
                <a:latin typeface="Microsoft Sans Serif"/>
                <a:cs typeface="Microsoft Sans Serif"/>
              </a:rPr>
              <a:t> </a:t>
            </a:r>
            <a:r>
              <a:rPr sz="2200" spc="-195" dirty="0">
                <a:latin typeface="Microsoft Sans Serif"/>
                <a:cs typeface="Microsoft Sans Serif"/>
              </a:rPr>
              <a:t>known</a:t>
            </a:r>
            <a:r>
              <a:rPr sz="2200" spc="145" dirty="0">
                <a:latin typeface="Microsoft Sans Serif"/>
                <a:cs typeface="Microsoft Sans Serif"/>
              </a:rPr>
              <a:t> </a:t>
            </a:r>
            <a:r>
              <a:rPr sz="2200" spc="-100" dirty="0">
                <a:latin typeface="Microsoft Sans Serif"/>
                <a:cs typeface="Microsoft Sans Serif"/>
              </a:rPr>
              <a:t>pixels</a:t>
            </a:r>
            <a:r>
              <a:rPr sz="2200" spc="165" dirty="0">
                <a:latin typeface="Microsoft Sans Serif"/>
                <a:cs typeface="Microsoft Sans Serif"/>
              </a:rPr>
              <a:t> </a:t>
            </a:r>
            <a:r>
              <a:rPr sz="2200" spc="905" dirty="0">
                <a:latin typeface="Microsoft Sans Serif"/>
                <a:cs typeface="Microsoft Sans Serif"/>
              </a:rPr>
              <a:t>—</a:t>
            </a:r>
            <a:endParaRPr sz="2200">
              <a:latin typeface="Microsoft Sans Serif"/>
              <a:cs typeface="Microsoft Sans Serif"/>
            </a:endParaRPr>
          </a:p>
          <a:p>
            <a:pPr marL="469900">
              <a:lnSpc>
                <a:spcPts val="2375"/>
              </a:lnSpc>
            </a:pPr>
            <a:r>
              <a:rPr sz="2200" spc="-20" dirty="0">
                <a:latin typeface="Microsoft Sans Serif"/>
                <a:cs typeface="Microsoft Sans Serif"/>
              </a:rPr>
              <a:t>for</a:t>
            </a:r>
            <a:r>
              <a:rPr sz="2200" spc="3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a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40" dirty="0">
                <a:latin typeface="Microsoft Sans Serif"/>
                <a:cs typeface="Microsoft Sans Serif"/>
              </a:rPr>
              <a:t>total</a:t>
            </a:r>
            <a:r>
              <a:rPr sz="2200" spc="2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of</a:t>
            </a:r>
            <a:r>
              <a:rPr sz="2200" spc="95" dirty="0">
                <a:latin typeface="Microsoft Sans Serif"/>
                <a:cs typeface="Microsoft Sans Serif"/>
              </a:rPr>
              <a:t> </a:t>
            </a:r>
            <a:r>
              <a:rPr sz="2200" spc="-15" dirty="0">
                <a:latin typeface="Microsoft Sans Serif"/>
                <a:cs typeface="Microsoft Sans Serif"/>
              </a:rPr>
              <a:t>16</a:t>
            </a:r>
            <a:r>
              <a:rPr sz="2200" spc="20" dirty="0">
                <a:latin typeface="Microsoft Sans Serif"/>
                <a:cs typeface="Microsoft Sans Serif"/>
              </a:rPr>
              <a:t> </a:t>
            </a:r>
            <a:r>
              <a:rPr sz="2200" spc="-110" dirty="0">
                <a:latin typeface="Microsoft Sans Serif"/>
                <a:cs typeface="Microsoft Sans Serif"/>
              </a:rPr>
              <a:t>pixels.</a:t>
            </a:r>
            <a:endParaRPr sz="2200">
              <a:latin typeface="Microsoft Sans Serif"/>
              <a:cs typeface="Microsoft Sans Serif"/>
            </a:endParaRPr>
          </a:p>
          <a:p>
            <a:pPr marL="469900" marR="7620" indent="-457834">
              <a:lnSpc>
                <a:spcPct val="80000"/>
              </a:lnSpc>
              <a:spcBef>
                <a:spcPts val="700"/>
              </a:spcBef>
              <a:tabLst>
                <a:tab pos="469900" algn="l"/>
              </a:tabLst>
            </a:pPr>
            <a:r>
              <a:rPr sz="1300" spc="15" dirty="0">
                <a:solidFill>
                  <a:srgbClr val="DD8046"/>
                </a:solidFill>
                <a:latin typeface="Wingdings"/>
                <a:cs typeface="Wingdings"/>
              </a:rPr>
              <a:t></a:t>
            </a:r>
            <a:r>
              <a:rPr sz="1300" spc="15" dirty="0">
                <a:solidFill>
                  <a:srgbClr val="DD8046"/>
                </a:solidFill>
                <a:latin typeface="Times New Roman"/>
                <a:cs typeface="Times New Roman"/>
              </a:rPr>
              <a:t>	</a:t>
            </a:r>
            <a:r>
              <a:rPr sz="2200" spc="-210" dirty="0">
                <a:solidFill>
                  <a:srgbClr val="C00000"/>
                </a:solidFill>
                <a:latin typeface="Microsoft Sans Serif"/>
                <a:cs typeface="Microsoft Sans Serif"/>
              </a:rPr>
              <a:t>Since</a:t>
            </a:r>
            <a:r>
              <a:rPr sz="2200" spc="-204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80" dirty="0">
                <a:solidFill>
                  <a:srgbClr val="C00000"/>
                </a:solidFill>
                <a:latin typeface="Microsoft Sans Serif"/>
                <a:cs typeface="Microsoft Sans Serif"/>
              </a:rPr>
              <a:t>these</a:t>
            </a:r>
            <a:r>
              <a:rPr sz="2200" spc="-17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C00000"/>
                </a:solidFill>
                <a:latin typeface="Microsoft Sans Serif"/>
                <a:cs typeface="Microsoft Sans Serif"/>
              </a:rPr>
              <a:t>are </a:t>
            </a:r>
            <a:r>
              <a:rPr sz="22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at </a:t>
            </a:r>
            <a:r>
              <a:rPr sz="2200" spc="-145" dirty="0">
                <a:solidFill>
                  <a:srgbClr val="C00000"/>
                </a:solidFill>
                <a:latin typeface="Microsoft Sans Serif"/>
                <a:cs typeface="Microsoft Sans Serif"/>
              </a:rPr>
              <a:t>various</a:t>
            </a:r>
            <a:r>
              <a:rPr sz="2200" spc="-1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C00000"/>
                </a:solidFill>
                <a:latin typeface="Microsoft Sans Serif"/>
                <a:cs typeface="Microsoft Sans Serif"/>
              </a:rPr>
              <a:t>distances</a:t>
            </a:r>
            <a:r>
              <a:rPr sz="2200" spc="-15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C00000"/>
                </a:solidFill>
                <a:latin typeface="Microsoft Sans Serif"/>
                <a:cs typeface="Microsoft Sans Serif"/>
              </a:rPr>
              <a:t>from</a:t>
            </a:r>
            <a:r>
              <a:rPr sz="22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C00000"/>
                </a:solidFill>
                <a:latin typeface="Microsoft Sans Serif"/>
                <a:cs typeface="Microsoft Sans Serif"/>
              </a:rPr>
              <a:t>the</a:t>
            </a:r>
            <a:r>
              <a:rPr sz="2200" spc="-13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215" dirty="0">
                <a:solidFill>
                  <a:srgbClr val="C00000"/>
                </a:solidFill>
                <a:latin typeface="Microsoft Sans Serif"/>
                <a:cs typeface="Microsoft Sans Serif"/>
              </a:rPr>
              <a:t>unknown</a:t>
            </a:r>
            <a:r>
              <a:rPr sz="2200" spc="-2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C00000"/>
                </a:solidFill>
                <a:latin typeface="Microsoft Sans Serif"/>
                <a:cs typeface="Microsoft Sans Serif"/>
              </a:rPr>
              <a:t>pixel, </a:t>
            </a:r>
            <a:r>
              <a:rPr sz="2200" spc="-150" dirty="0">
                <a:solidFill>
                  <a:srgbClr val="C00000"/>
                </a:solidFill>
                <a:latin typeface="Microsoft Sans Serif"/>
                <a:cs typeface="Microsoft Sans Serif"/>
              </a:rPr>
              <a:t>closer </a:t>
            </a:r>
            <a:r>
              <a:rPr sz="2200" spc="-57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C00000"/>
                </a:solidFill>
                <a:latin typeface="Microsoft Sans Serif"/>
                <a:cs typeface="Microsoft Sans Serif"/>
              </a:rPr>
              <a:t>pixels</a:t>
            </a:r>
            <a:r>
              <a:rPr sz="22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C00000"/>
                </a:solidFill>
                <a:latin typeface="Microsoft Sans Serif"/>
                <a:cs typeface="Microsoft Sans Serif"/>
              </a:rPr>
              <a:t>are</a:t>
            </a:r>
            <a:r>
              <a:rPr sz="2200" spc="4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C00000"/>
                </a:solidFill>
                <a:latin typeface="Microsoft Sans Serif"/>
                <a:cs typeface="Microsoft Sans Serif"/>
              </a:rPr>
              <a:t>given</a:t>
            </a:r>
            <a:r>
              <a:rPr sz="22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a</a:t>
            </a:r>
            <a:r>
              <a:rPr sz="2200" spc="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C00000"/>
                </a:solidFill>
                <a:latin typeface="Microsoft Sans Serif"/>
                <a:cs typeface="Microsoft Sans Serif"/>
              </a:rPr>
              <a:t>higher</a:t>
            </a:r>
            <a:r>
              <a:rPr sz="22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C00000"/>
                </a:solidFill>
                <a:latin typeface="Microsoft Sans Serif"/>
                <a:cs typeface="Microsoft Sans Serif"/>
              </a:rPr>
              <a:t>weighting</a:t>
            </a:r>
            <a:r>
              <a:rPr sz="2200" spc="5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C00000"/>
                </a:solidFill>
                <a:latin typeface="Microsoft Sans Serif"/>
                <a:cs typeface="Microsoft Sans Serif"/>
              </a:rPr>
              <a:t>in</a:t>
            </a:r>
            <a:r>
              <a:rPr sz="2200" spc="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C00000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calculation.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ts val="2375"/>
              </a:lnSpc>
              <a:spcBef>
                <a:spcPts val="180"/>
              </a:spcBef>
              <a:tabLst>
                <a:tab pos="469900" algn="l"/>
              </a:tabLst>
            </a:pPr>
            <a:r>
              <a:rPr sz="1300" spc="15" dirty="0">
                <a:solidFill>
                  <a:srgbClr val="DD8046"/>
                </a:solidFill>
                <a:latin typeface="Wingdings"/>
                <a:cs typeface="Wingdings"/>
              </a:rPr>
              <a:t></a:t>
            </a:r>
            <a:r>
              <a:rPr sz="1300" spc="15" dirty="0">
                <a:solidFill>
                  <a:srgbClr val="DD8046"/>
                </a:solidFill>
                <a:latin typeface="Times New Roman"/>
                <a:cs typeface="Times New Roman"/>
              </a:rPr>
              <a:t>	</a:t>
            </a:r>
            <a:r>
              <a:rPr sz="2200" spc="-75" dirty="0">
                <a:latin typeface="Microsoft Sans Serif"/>
                <a:cs typeface="Microsoft Sans Serif"/>
              </a:rPr>
              <a:t>It</a:t>
            </a:r>
            <a:r>
              <a:rPr sz="2200" spc="280" dirty="0">
                <a:latin typeface="Microsoft Sans Serif"/>
                <a:cs typeface="Microsoft Sans Serif"/>
              </a:rPr>
              <a:t> </a:t>
            </a:r>
            <a:r>
              <a:rPr sz="2200" spc="-200" dirty="0">
                <a:latin typeface="Microsoft Sans Serif"/>
                <a:cs typeface="Microsoft Sans Serif"/>
              </a:rPr>
              <a:t>is</a:t>
            </a:r>
            <a:r>
              <a:rPr sz="2200" spc="270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perhaps</a:t>
            </a:r>
            <a:r>
              <a:rPr sz="2200" spc="285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the</a:t>
            </a:r>
            <a:r>
              <a:rPr sz="2200" spc="275" dirty="0">
                <a:latin typeface="Microsoft Sans Serif"/>
                <a:cs typeface="Microsoft Sans Serif"/>
              </a:rPr>
              <a:t> </a:t>
            </a:r>
            <a:r>
              <a:rPr sz="2200" spc="-45" dirty="0">
                <a:latin typeface="Microsoft Sans Serif"/>
                <a:cs typeface="Microsoft Sans Serif"/>
              </a:rPr>
              <a:t>ideal</a:t>
            </a:r>
            <a:r>
              <a:rPr sz="2200" spc="280" dirty="0">
                <a:latin typeface="Microsoft Sans Serif"/>
                <a:cs typeface="Microsoft Sans Serif"/>
              </a:rPr>
              <a:t> </a:t>
            </a:r>
            <a:r>
              <a:rPr sz="2200" spc="-135" dirty="0">
                <a:latin typeface="Microsoft Sans Serif"/>
                <a:cs typeface="Microsoft Sans Serif"/>
              </a:rPr>
              <a:t>combination</a:t>
            </a:r>
            <a:r>
              <a:rPr sz="2200" spc="275" dirty="0">
                <a:latin typeface="Microsoft Sans Serif"/>
                <a:cs typeface="Microsoft Sans Serif"/>
              </a:rPr>
              <a:t> </a:t>
            </a:r>
            <a:r>
              <a:rPr sz="2200" spc="5" dirty="0">
                <a:latin typeface="Microsoft Sans Serif"/>
                <a:cs typeface="Microsoft Sans Serif"/>
              </a:rPr>
              <a:t>of</a:t>
            </a:r>
            <a:r>
              <a:rPr sz="2200" spc="350" dirty="0">
                <a:latin typeface="Microsoft Sans Serif"/>
                <a:cs typeface="Microsoft Sans Serif"/>
              </a:rPr>
              <a:t> </a:t>
            </a:r>
            <a:r>
              <a:rPr sz="2200" spc="-160" dirty="0">
                <a:latin typeface="Microsoft Sans Serif"/>
                <a:cs typeface="Microsoft Sans Serif"/>
              </a:rPr>
              <a:t>processing</a:t>
            </a:r>
            <a:r>
              <a:rPr sz="2200" spc="275" dirty="0">
                <a:latin typeface="Microsoft Sans Serif"/>
                <a:cs typeface="Microsoft Sans Serif"/>
              </a:rPr>
              <a:t> </a:t>
            </a:r>
            <a:r>
              <a:rPr sz="2200" spc="-130" dirty="0">
                <a:latin typeface="Microsoft Sans Serif"/>
                <a:cs typeface="Microsoft Sans Serif"/>
              </a:rPr>
              <a:t>time</a:t>
            </a:r>
            <a:r>
              <a:rPr sz="2200" spc="260" dirty="0">
                <a:latin typeface="Microsoft Sans Serif"/>
                <a:cs typeface="Microsoft Sans Serif"/>
              </a:rPr>
              <a:t> </a:t>
            </a:r>
            <a:r>
              <a:rPr sz="2200" spc="-95" dirty="0">
                <a:latin typeface="Microsoft Sans Serif"/>
                <a:cs typeface="Microsoft Sans Serif"/>
              </a:rPr>
              <a:t>and</a:t>
            </a:r>
            <a:r>
              <a:rPr sz="2200" spc="265" dirty="0">
                <a:latin typeface="Microsoft Sans Serif"/>
                <a:cs typeface="Microsoft Sans Serif"/>
              </a:rPr>
              <a:t> </a:t>
            </a:r>
            <a:r>
              <a:rPr sz="2200" spc="-114" dirty="0">
                <a:latin typeface="Microsoft Sans Serif"/>
                <a:cs typeface="Microsoft Sans Serif"/>
              </a:rPr>
              <a:t>output</a:t>
            </a:r>
            <a:endParaRPr sz="2200">
              <a:latin typeface="Microsoft Sans Serif"/>
              <a:cs typeface="Microsoft Sans Serif"/>
            </a:endParaRPr>
          </a:p>
          <a:p>
            <a:pPr marL="469900">
              <a:lnSpc>
                <a:spcPts val="2375"/>
              </a:lnSpc>
            </a:pPr>
            <a:r>
              <a:rPr sz="2200" spc="-80" dirty="0">
                <a:latin typeface="Microsoft Sans Serif"/>
                <a:cs typeface="Microsoft Sans Serif"/>
              </a:rPr>
              <a:t>quality.</a:t>
            </a:r>
            <a:endParaRPr sz="2200">
              <a:latin typeface="Microsoft Sans Serif"/>
              <a:cs typeface="Microsoft Sans Serif"/>
            </a:endParaRPr>
          </a:p>
          <a:p>
            <a:pPr marL="469900" marR="6985" indent="-457834" algn="just">
              <a:lnSpc>
                <a:spcPts val="2110"/>
              </a:lnSpc>
              <a:spcBef>
                <a:spcPts val="680"/>
              </a:spcBef>
            </a:pPr>
            <a:r>
              <a:rPr sz="1300" spc="15" dirty="0">
                <a:solidFill>
                  <a:srgbClr val="DD8046"/>
                </a:solidFill>
                <a:latin typeface="Wingdings"/>
                <a:cs typeface="Wingdings"/>
              </a:rPr>
              <a:t></a:t>
            </a:r>
            <a:r>
              <a:rPr sz="1300" spc="20" dirty="0">
                <a:solidFill>
                  <a:srgbClr val="DD8046"/>
                </a:solidFill>
                <a:latin typeface="Times New Roman"/>
                <a:cs typeface="Times New Roman"/>
              </a:rPr>
              <a:t> </a:t>
            </a:r>
            <a:r>
              <a:rPr sz="2200" spc="-180" dirty="0">
                <a:solidFill>
                  <a:srgbClr val="C00000"/>
                </a:solidFill>
                <a:latin typeface="Microsoft Sans Serif"/>
                <a:cs typeface="Microsoft Sans Serif"/>
              </a:rPr>
              <a:t>For</a:t>
            </a:r>
            <a:r>
              <a:rPr sz="2200" spc="-17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C00000"/>
                </a:solidFill>
                <a:latin typeface="Microsoft Sans Serif"/>
                <a:cs typeface="Microsoft Sans Serif"/>
              </a:rPr>
              <a:t>this</a:t>
            </a:r>
            <a:r>
              <a:rPr sz="2200" spc="-16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C00000"/>
                </a:solidFill>
                <a:latin typeface="Microsoft Sans Serif"/>
                <a:cs typeface="Microsoft Sans Serif"/>
              </a:rPr>
              <a:t>reason</a:t>
            </a:r>
            <a:r>
              <a:rPr sz="2200" spc="-14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C00000"/>
                </a:solidFill>
                <a:latin typeface="Microsoft Sans Serif"/>
                <a:cs typeface="Microsoft Sans Serif"/>
              </a:rPr>
              <a:t>it </a:t>
            </a:r>
            <a:r>
              <a:rPr sz="2200" spc="-200" dirty="0">
                <a:solidFill>
                  <a:srgbClr val="C00000"/>
                </a:solidFill>
                <a:latin typeface="Microsoft Sans Serif"/>
                <a:cs typeface="Microsoft Sans Serif"/>
              </a:rPr>
              <a:t>is</a:t>
            </a:r>
            <a:r>
              <a:rPr sz="2200" spc="-19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a </a:t>
            </a:r>
            <a:r>
              <a:rPr sz="2200" spc="-85" dirty="0">
                <a:solidFill>
                  <a:srgbClr val="C00000"/>
                </a:solidFill>
                <a:latin typeface="Microsoft Sans Serif"/>
                <a:cs typeface="Microsoft Sans Serif"/>
              </a:rPr>
              <a:t>standard </a:t>
            </a:r>
            <a:r>
              <a:rPr sz="2200" spc="-145" dirty="0">
                <a:solidFill>
                  <a:srgbClr val="C00000"/>
                </a:solidFill>
                <a:latin typeface="Microsoft Sans Serif"/>
                <a:cs typeface="Microsoft Sans Serif"/>
              </a:rPr>
              <a:t>in</a:t>
            </a:r>
            <a:r>
              <a:rPr sz="2200" spc="-14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C00000"/>
                </a:solidFill>
                <a:latin typeface="Microsoft Sans Serif"/>
                <a:cs typeface="Microsoft Sans Serif"/>
              </a:rPr>
              <a:t>many</a:t>
            </a:r>
            <a:r>
              <a:rPr sz="2200" spc="-17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C00000"/>
                </a:solidFill>
                <a:latin typeface="Microsoft Sans Serif"/>
                <a:cs typeface="Microsoft Sans Serif"/>
              </a:rPr>
              <a:t>image</a:t>
            </a:r>
            <a:r>
              <a:rPr sz="22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editing </a:t>
            </a:r>
            <a:r>
              <a:rPr sz="2200" spc="-125" dirty="0">
                <a:solidFill>
                  <a:srgbClr val="C00000"/>
                </a:solidFill>
                <a:latin typeface="Microsoft Sans Serif"/>
                <a:cs typeface="Microsoft Sans Serif"/>
              </a:rPr>
              <a:t>programs </a:t>
            </a:r>
            <a:r>
              <a:rPr sz="22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C00000"/>
                </a:solidFill>
                <a:latin typeface="Microsoft Sans Serif"/>
                <a:cs typeface="Microsoft Sans Serif"/>
              </a:rPr>
              <a:t>(including</a:t>
            </a:r>
            <a:r>
              <a:rPr sz="2200" spc="-12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C00000"/>
                </a:solidFill>
                <a:latin typeface="Microsoft Sans Serif"/>
                <a:cs typeface="Microsoft Sans Serif"/>
              </a:rPr>
              <a:t>Adobe</a:t>
            </a:r>
            <a:r>
              <a:rPr sz="2200" spc="-8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C00000"/>
                </a:solidFill>
                <a:latin typeface="Microsoft Sans Serif"/>
                <a:cs typeface="Microsoft Sans Serif"/>
              </a:rPr>
              <a:t>Photoshop),</a:t>
            </a:r>
            <a:r>
              <a:rPr sz="2200" spc="-17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C00000"/>
                </a:solidFill>
                <a:latin typeface="Microsoft Sans Serif"/>
                <a:cs typeface="Microsoft Sans Serif"/>
              </a:rPr>
              <a:t>printer</a:t>
            </a:r>
            <a:r>
              <a:rPr sz="2200" spc="-6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C00000"/>
                </a:solidFill>
                <a:latin typeface="Microsoft Sans Serif"/>
                <a:cs typeface="Microsoft Sans Serif"/>
              </a:rPr>
              <a:t>drivers</a:t>
            </a:r>
            <a:r>
              <a:rPr sz="2200" spc="-10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C00000"/>
                </a:solidFill>
                <a:latin typeface="Microsoft Sans Serif"/>
                <a:cs typeface="Microsoft Sans Serif"/>
              </a:rPr>
              <a:t>and</a:t>
            </a:r>
            <a:r>
              <a:rPr sz="2200" spc="-9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C00000"/>
                </a:solidFill>
                <a:latin typeface="Microsoft Sans Serif"/>
                <a:cs typeface="Microsoft Sans Serif"/>
              </a:rPr>
              <a:t>in-camera </a:t>
            </a:r>
            <a:r>
              <a:rPr sz="22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C00000"/>
                </a:solidFill>
                <a:latin typeface="Microsoft Sans Serif"/>
                <a:cs typeface="Microsoft Sans Serif"/>
              </a:rPr>
              <a:t>interpolation.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4267200"/>
            <a:ext cx="31623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44170"/>
            <a:ext cx="5469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34" dirty="0">
                <a:solidFill>
                  <a:srgbClr val="003399"/>
                </a:solidFill>
                <a:latin typeface="Arial"/>
                <a:cs typeface="Arial"/>
              </a:rPr>
              <a:t>Bicubic</a:t>
            </a:r>
            <a:r>
              <a:rPr sz="4400" b="1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54" dirty="0">
                <a:solidFill>
                  <a:srgbClr val="003399"/>
                </a:solidFill>
                <a:latin typeface="Arial"/>
                <a:cs typeface="Arial"/>
              </a:rPr>
              <a:t>Interpol</a:t>
            </a:r>
            <a:r>
              <a:rPr sz="4400" b="1" spc="-229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b="1" spc="-8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21890"/>
            <a:ext cx="7464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Microsoft Sans Serif"/>
                <a:cs typeface="Microsoft Sans Serif"/>
              </a:rPr>
              <a:t>Bicubic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produces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noticeably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sharper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images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than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previous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two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methods.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Notice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smoother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eyelashes.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352800"/>
            <a:ext cx="6603492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7617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30" dirty="0"/>
              <a:t>Lab</a:t>
            </a:r>
            <a:r>
              <a:rPr sz="4400" spc="-45" dirty="0"/>
              <a:t> </a:t>
            </a:r>
            <a:r>
              <a:rPr sz="4400" spc="-355" dirty="0"/>
              <a:t>Assignmen</a:t>
            </a:r>
            <a:r>
              <a:rPr sz="4400" spc="-325" dirty="0"/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68897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80" dirty="0">
                <a:latin typeface="Microsoft Sans Serif"/>
                <a:cs typeface="Microsoft Sans Serif"/>
              </a:rPr>
              <a:t>W</a:t>
            </a:r>
            <a:r>
              <a:rPr sz="2900" spc="-15" dirty="0">
                <a:latin typeface="Microsoft Sans Serif"/>
                <a:cs typeface="Microsoft Sans Serif"/>
              </a:rPr>
              <a:t>ri</a:t>
            </a:r>
            <a:r>
              <a:rPr sz="2900" spc="-10" dirty="0">
                <a:latin typeface="Microsoft Sans Serif"/>
                <a:cs typeface="Microsoft Sans Serif"/>
              </a:rPr>
              <a:t>t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M</a:t>
            </a:r>
            <a:r>
              <a:rPr sz="2900" spc="-330" dirty="0">
                <a:latin typeface="Microsoft Sans Serif"/>
                <a:cs typeface="Microsoft Sans Serif"/>
              </a:rPr>
              <a:t>A</a:t>
            </a:r>
            <a:r>
              <a:rPr sz="2900" spc="-415" dirty="0">
                <a:latin typeface="Microsoft Sans Serif"/>
                <a:cs typeface="Microsoft Sans Serif"/>
              </a:rPr>
              <a:t>TLAB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P</a:t>
            </a:r>
            <a:r>
              <a:rPr sz="2900" spc="-225" dirty="0">
                <a:latin typeface="Microsoft Sans Serif"/>
                <a:cs typeface="Microsoft Sans Serif"/>
              </a:rPr>
              <a:t>r</a:t>
            </a:r>
            <a:r>
              <a:rPr sz="2900" spc="-70" dirty="0">
                <a:latin typeface="Microsoft Sans Serif"/>
                <a:cs typeface="Microsoft Sans Serif"/>
              </a:rPr>
              <a:t>og</a:t>
            </a:r>
            <a:r>
              <a:rPr sz="2900" spc="-55" dirty="0">
                <a:latin typeface="Microsoft Sans Serif"/>
                <a:cs typeface="Microsoft Sans Serif"/>
              </a:rPr>
              <a:t>r</a:t>
            </a:r>
            <a:r>
              <a:rPr sz="2900" spc="-245" dirty="0">
                <a:latin typeface="Microsoft Sans Serif"/>
                <a:cs typeface="Microsoft Sans Serif"/>
              </a:rPr>
              <a:t>am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or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oll</a:t>
            </a:r>
            <a:r>
              <a:rPr sz="2900" spc="-220" dirty="0">
                <a:latin typeface="Microsoft Sans Serif"/>
                <a:cs typeface="Microsoft Sans Serif"/>
              </a:rPr>
              <a:t>o</a:t>
            </a:r>
            <a:r>
              <a:rPr sz="2900" spc="-135" dirty="0">
                <a:latin typeface="Microsoft Sans Serif"/>
                <a:cs typeface="Microsoft Sans Serif"/>
              </a:rPr>
              <a:t>wing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out</a:t>
            </a:r>
            <a:r>
              <a:rPr sz="2900" spc="-150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ut: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562" y="2689387"/>
            <a:ext cx="5519510" cy="266184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465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30" dirty="0"/>
              <a:t>Lab</a:t>
            </a:r>
            <a:r>
              <a:rPr sz="4400" spc="-45" dirty="0"/>
              <a:t> </a:t>
            </a:r>
            <a:r>
              <a:rPr sz="4400" spc="-355" dirty="0"/>
              <a:t>Assignmen</a:t>
            </a:r>
            <a:r>
              <a:rPr sz="4400" spc="-325" dirty="0"/>
              <a:t>t</a:t>
            </a:r>
            <a:r>
              <a:rPr sz="4400" spc="-8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68897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80" dirty="0">
                <a:latin typeface="Microsoft Sans Serif"/>
                <a:cs typeface="Microsoft Sans Serif"/>
              </a:rPr>
              <a:t>W</a:t>
            </a:r>
            <a:r>
              <a:rPr sz="2900" spc="-15" dirty="0">
                <a:latin typeface="Microsoft Sans Serif"/>
                <a:cs typeface="Microsoft Sans Serif"/>
              </a:rPr>
              <a:t>ri</a:t>
            </a:r>
            <a:r>
              <a:rPr sz="2900" spc="-10" dirty="0">
                <a:latin typeface="Microsoft Sans Serif"/>
                <a:cs typeface="Microsoft Sans Serif"/>
              </a:rPr>
              <a:t>t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M</a:t>
            </a:r>
            <a:r>
              <a:rPr sz="2900" spc="-330" dirty="0">
                <a:latin typeface="Microsoft Sans Serif"/>
                <a:cs typeface="Microsoft Sans Serif"/>
              </a:rPr>
              <a:t>A</a:t>
            </a:r>
            <a:r>
              <a:rPr sz="2900" spc="-415" dirty="0">
                <a:latin typeface="Microsoft Sans Serif"/>
                <a:cs typeface="Microsoft Sans Serif"/>
              </a:rPr>
              <a:t>TLAB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P</a:t>
            </a:r>
            <a:r>
              <a:rPr sz="2900" spc="-225" dirty="0">
                <a:latin typeface="Microsoft Sans Serif"/>
                <a:cs typeface="Microsoft Sans Serif"/>
              </a:rPr>
              <a:t>r</a:t>
            </a:r>
            <a:r>
              <a:rPr sz="2900" spc="-70" dirty="0">
                <a:latin typeface="Microsoft Sans Serif"/>
                <a:cs typeface="Microsoft Sans Serif"/>
              </a:rPr>
              <a:t>og</a:t>
            </a:r>
            <a:r>
              <a:rPr sz="2900" spc="-55" dirty="0">
                <a:latin typeface="Microsoft Sans Serif"/>
                <a:cs typeface="Microsoft Sans Serif"/>
              </a:rPr>
              <a:t>r</a:t>
            </a:r>
            <a:r>
              <a:rPr sz="2900" spc="-245" dirty="0">
                <a:latin typeface="Microsoft Sans Serif"/>
                <a:cs typeface="Microsoft Sans Serif"/>
              </a:rPr>
              <a:t>am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or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oll</a:t>
            </a:r>
            <a:r>
              <a:rPr sz="2900" spc="-220" dirty="0">
                <a:latin typeface="Microsoft Sans Serif"/>
                <a:cs typeface="Microsoft Sans Serif"/>
              </a:rPr>
              <a:t>o</a:t>
            </a:r>
            <a:r>
              <a:rPr sz="2900" spc="-135" dirty="0">
                <a:latin typeface="Microsoft Sans Serif"/>
                <a:cs typeface="Microsoft Sans Serif"/>
              </a:rPr>
              <a:t>wing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out</a:t>
            </a:r>
            <a:r>
              <a:rPr sz="2900" spc="-150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ut: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514600"/>
            <a:ext cx="6492240" cy="276453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465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30" dirty="0"/>
              <a:t>Lab</a:t>
            </a:r>
            <a:r>
              <a:rPr sz="4400" spc="-45" dirty="0"/>
              <a:t> </a:t>
            </a:r>
            <a:r>
              <a:rPr sz="4400" spc="-355" dirty="0"/>
              <a:t>Assignmen</a:t>
            </a:r>
            <a:r>
              <a:rPr sz="4400" spc="-325" dirty="0"/>
              <a:t>t</a:t>
            </a:r>
            <a:r>
              <a:rPr sz="4400" spc="-8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2519"/>
            <a:ext cx="68897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80" dirty="0">
                <a:latin typeface="Microsoft Sans Serif"/>
                <a:cs typeface="Microsoft Sans Serif"/>
              </a:rPr>
              <a:t>W</a:t>
            </a:r>
            <a:r>
              <a:rPr sz="2900" spc="-15" dirty="0">
                <a:latin typeface="Microsoft Sans Serif"/>
                <a:cs typeface="Microsoft Sans Serif"/>
              </a:rPr>
              <a:t>ri</a:t>
            </a:r>
            <a:r>
              <a:rPr sz="2900" spc="-10" dirty="0">
                <a:latin typeface="Microsoft Sans Serif"/>
                <a:cs typeface="Microsoft Sans Serif"/>
              </a:rPr>
              <a:t>t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M</a:t>
            </a:r>
            <a:r>
              <a:rPr sz="2900" spc="-330" dirty="0">
                <a:latin typeface="Microsoft Sans Serif"/>
                <a:cs typeface="Microsoft Sans Serif"/>
              </a:rPr>
              <a:t>A</a:t>
            </a:r>
            <a:r>
              <a:rPr sz="2900" spc="-415" dirty="0">
                <a:latin typeface="Microsoft Sans Serif"/>
                <a:cs typeface="Microsoft Sans Serif"/>
              </a:rPr>
              <a:t>TLAB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325" dirty="0">
                <a:latin typeface="Microsoft Sans Serif"/>
                <a:cs typeface="Microsoft Sans Serif"/>
              </a:rPr>
              <a:t>P</a:t>
            </a:r>
            <a:r>
              <a:rPr sz="2900" spc="-225" dirty="0">
                <a:latin typeface="Microsoft Sans Serif"/>
                <a:cs typeface="Microsoft Sans Serif"/>
              </a:rPr>
              <a:t>r</a:t>
            </a:r>
            <a:r>
              <a:rPr sz="2900" spc="-70" dirty="0">
                <a:latin typeface="Microsoft Sans Serif"/>
                <a:cs typeface="Microsoft Sans Serif"/>
              </a:rPr>
              <a:t>og</a:t>
            </a:r>
            <a:r>
              <a:rPr sz="2900" spc="-55" dirty="0">
                <a:latin typeface="Microsoft Sans Serif"/>
                <a:cs typeface="Microsoft Sans Serif"/>
              </a:rPr>
              <a:t>r</a:t>
            </a:r>
            <a:r>
              <a:rPr sz="2900" spc="-245" dirty="0">
                <a:latin typeface="Microsoft Sans Serif"/>
                <a:cs typeface="Microsoft Sans Serif"/>
              </a:rPr>
              <a:t>am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or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f</a:t>
            </a:r>
            <a:r>
              <a:rPr sz="2900" spc="-80" dirty="0">
                <a:latin typeface="Microsoft Sans Serif"/>
                <a:cs typeface="Microsoft Sans Serif"/>
              </a:rPr>
              <a:t>oll</a:t>
            </a:r>
            <a:r>
              <a:rPr sz="2900" spc="-220" dirty="0">
                <a:latin typeface="Microsoft Sans Serif"/>
                <a:cs typeface="Microsoft Sans Serif"/>
              </a:rPr>
              <a:t>o</a:t>
            </a:r>
            <a:r>
              <a:rPr sz="2900" spc="-135" dirty="0">
                <a:latin typeface="Microsoft Sans Serif"/>
                <a:cs typeface="Microsoft Sans Serif"/>
              </a:rPr>
              <a:t>wing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out</a:t>
            </a:r>
            <a:r>
              <a:rPr sz="2900" spc="-150" dirty="0">
                <a:latin typeface="Microsoft Sans Serif"/>
                <a:cs typeface="Microsoft Sans Serif"/>
              </a:rPr>
              <a:t>p</a:t>
            </a:r>
            <a:r>
              <a:rPr sz="2900" spc="-180" dirty="0">
                <a:latin typeface="Microsoft Sans Serif"/>
                <a:cs typeface="Microsoft Sans Serif"/>
              </a:rPr>
              <a:t>ut: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743200"/>
            <a:ext cx="6562344" cy="27904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76173"/>
            <a:ext cx="6304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Is</a:t>
            </a:r>
            <a:r>
              <a:rPr spc="-50" dirty="0"/>
              <a:t> </a:t>
            </a:r>
            <a:r>
              <a:rPr spc="-285" dirty="0"/>
              <a:t>t</a:t>
            </a:r>
            <a:r>
              <a:rPr spc="-320" dirty="0"/>
              <a:t>he</a:t>
            </a:r>
            <a:r>
              <a:rPr spc="-60" dirty="0"/>
              <a:t> </a:t>
            </a:r>
            <a:r>
              <a:rPr spc="-415" dirty="0"/>
              <a:t>sum</a:t>
            </a:r>
            <a:r>
              <a:rPr spc="-35" dirty="0"/>
              <a:t> </a:t>
            </a:r>
            <a:r>
              <a:rPr spc="-330" dirty="0"/>
              <a:t>op</a:t>
            </a:r>
            <a:r>
              <a:rPr spc="-290" dirty="0"/>
              <a:t>e</a:t>
            </a:r>
            <a:r>
              <a:rPr spc="-285" dirty="0"/>
              <a:t>r</a:t>
            </a:r>
            <a:r>
              <a:rPr spc="-40" dirty="0"/>
              <a:t>a</a:t>
            </a:r>
            <a:r>
              <a:rPr spc="-310" dirty="0"/>
              <a:t>to</a:t>
            </a:r>
            <a:r>
              <a:rPr spc="-425" dirty="0"/>
              <a:t>r</a:t>
            </a:r>
            <a:r>
              <a:rPr spc="-75" dirty="0"/>
              <a:t>,</a:t>
            </a:r>
            <a:r>
              <a:rPr spc="-55" dirty="0"/>
              <a:t> </a:t>
            </a:r>
            <a:r>
              <a:rPr spc="-10" dirty="0">
                <a:latin typeface="Calibri"/>
                <a:cs typeface="Calibri"/>
              </a:rPr>
              <a:t>Σ</a:t>
            </a:r>
            <a:r>
              <a:rPr spc="-75" dirty="0"/>
              <a:t>,</a:t>
            </a:r>
            <a:r>
              <a:rPr spc="-50" dirty="0"/>
              <a:t> </a:t>
            </a:r>
            <a:r>
              <a:rPr spc="-180" dirty="0"/>
              <a:t>lin</a:t>
            </a:r>
            <a:r>
              <a:rPr spc="-245" dirty="0"/>
              <a:t>e</a:t>
            </a:r>
            <a:r>
              <a:rPr spc="-320" dirty="0"/>
              <a:t>ar?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2891" y="1599824"/>
            <a:ext cx="8190865" cy="366839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775"/>
              </a:spcBef>
            </a:pPr>
            <a:r>
              <a:rPr sz="2800" spc="-5" dirty="0">
                <a:latin typeface="Calibri"/>
                <a:cs typeface="Calibri"/>
              </a:rPr>
              <a:t>Σ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omic Sans MS"/>
                <a:cs typeface="Comic Sans MS"/>
              </a:rPr>
              <a:t>[a</a:t>
            </a:r>
            <a:r>
              <a:rPr sz="2775" baseline="-21021" dirty="0">
                <a:latin typeface="Comic Sans MS"/>
                <a:cs typeface="Comic Sans MS"/>
              </a:rPr>
              <a:t>1</a:t>
            </a:r>
            <a:r>
              <a:rPr sz="2775" spc="419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800" spc="-5" dirty="0">
                <a:latin typeface="Comic Sans MS"/>
                <a:cs typeface="Comic Sans MS"/>
              </a:rPr>
              <a:t>(x,y)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+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775" baseline="-21021" dirty="0">
                <a:latin typeface="Comic Sans MS"/>
                <a:cs typeface="Comic Sans MS"/>
              </a:rPr>
              <a:t>2</a:t>
            </a:r>
            <a:r>
              <a:rPr sz="2775" spc="434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(x,y)]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  <a:p>
            <a:pPr marL="389001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Σ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775" baseline="-21021" dirty="0">
                <a:latin typeface="Comic Sans MS"/>
                <a:cs typeface="Comic Sans MS"/>
              </a:rPr>
              <a:t>1 </a:t>
            </a:r>
            <a:r>
              <a:rPr sz="2800" spc="-5" dirty="0">
                <a:latin typeface="Comic Sans MS"/>
                <a:cs typeface="Comic Sans MS"/>
              </a:rPr>
              <a:t>[f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800" spc="-5" dirty="0">
                <a:latin typeface="Comic Sans MS"/>
                <a:cs typeface="Comic Sans MS"/>
              </a:rPr>
              <a:t>(x,y)]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+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alibri"/>
                <a:cs typeface="Calibri"/>
              </a:rPr>
              <a:t>Σ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775" baseline="-21021" dirty="0">
                <a:latin typeface="Comic Sans MS"/>
                <a:cs typeface="Comic Sans MS"/>
              </a:rPr>
              <a:t>2</a:t>
            </a:r>
            <a:r>
              <a:rPr sz="2775" spc="322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[f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(x,y)]</a:t>
            </a:r>
            <a:endParaRPr sz="2800">
              <a:latin typeface="Comic Sans MS"/>
              <a:cs typeface="Comic Sans MS"/>
            </a:endParaRPr>
          </a:p>
          <a:p>
            <a:pPr marL="5335270">
              <a:lnSpc>
                <a:spcPct val="100000"/>
              </a:lnSpc>
              <a:spcBef>
                <a:spcPts val="2505"/>
              </a:spcBef>
              <a:tabLst>
                <a:tab pos="7007859" algn="l"/>
              </a:tabLst>
            </a:pPr>
            <a:r>
              <a:rPr sz="2000" i="1" dirty="0">
                <a:latin typeface="Comic Sans MS"/>
                <a:cs typeface="Comic Sans MS"/>
              </a:rPr>
              <a:t>{Distributive	</a:t>
            </a:r>
            <a:r>
              <a:rPr sz="2000" i="1" spc="-5" dirty="0">
                <a:latin typeface="Comic Sans MS"/>
                <a:cs typeface="Comic Sans MS"/>
              </a:rPr>
              <a:t>Property}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Σ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omic Sans MS"/>
                <a:cs typeface="Comic Sans MS"/>
              </a:rPr>
              <a:t>[a</a:t>
            </a:r>
            <a:r>
              <a:rPr sz="2775" baseline="-21021" dirty="0">
                <a:latin typeface="Comic Sans MS"/>
                <a:cs typeface="Comic Sans MS"/>
              </a:rPr>
              <a:t>1</a:t>
            </a:r>
            <a:r>
              <a:rPr sz="2775" spc="419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800" spc="-5" dirty="0">
                <a:latin typeface="Comic Sans MS"/>
                <a:cs typeface="Comic Sans MS"/>
              </a:rPr>
              <a:t>(x,y)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+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775" baseline="-21021" dirty="0">
                <a:latin typeface="Comic Sans MS"/>
                <a:cs typeface="Comic Sans MS"/>
              </a:rPr>
              <a:t>2</a:t>
            </a:r>
            <a:r>
              <a:rPr sz="2775" spc="434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(x,y)]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=</a:t>
            </a:r>
            <a:endParaRPr sz="2800">
              <a:latin typeface="Comic Sans MS"/>
              <a:cs typeface="Comic Sans MS"/>
            </a:endParaRPr>
          </a:p>
          <a:p>
            <a:pPr marL="379095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latin typeface="Comic Sans MS"/>
                <a:cs typeface="Comic Sans MS"/>
              </a:rPr>
              <a:t>a</a:t>
            </a:r>
            <a:r>
              <a:rPr sz="2775" baseline="-21021" dirty="0">
                <a:latin typeface="Comic Sans MS"/>
                <a:cs typeface="Comic Sans MS"/>
              </a:rPr>
              <a:t>1</a:t>
            </a:r>
            <a:r>
              <a:rPr sz="2775" spc="7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alibri"/>
                <a:cs typeface="Calibri"/>
              </a:rPr>
              <a:t>Σ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[f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800" spc="-5" dirty="0">
                <a:latin typeface="Comic Sans MS"/>
                <a:cs typeface="Comic Sans MS"/>
              </a:rPr>
              <a:t>(x,y)]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+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775" baseline="-21021" dirty="0">
                <a:latin typeface="Comic Sans MS"/>
                <a:cs typeface="Comic Sans MS"/>
              </a:rPr>
              <a:t>2</a:t>
            </a:r>
            <a:r>
              <a:rPr sz="2775" spc="315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alibri"/>
                <a:cs typeface="Calibri"/>
              </a:rPr>
              <a:t>Σ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[f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(x,y)]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465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30" dirty="0"/>
              <a:t>Lab</a:t>
            </a:r>
            <a:r>
              <a:rPr sz="4400" spc="-45" dirty="0"/>
              <a:t> </a:t>
            </a:r>
            <a:r>
              <a:rPr sz="4400" spc="-355" dirty="0"/>
              <a:t>Assignmen</a:t>
            </a:r>
            <a:r>
              <a:rPr sz="4400" spc="-325" dirty="0"/>
              <a:t>t</a:t>
            </a:r>
            <a:r>
              <a:rPr sz="4400" spc="-85" dirty="0"/>
              <a:t> </a:t>
            </a:r>
            <a:r>
              <a:rPr sz="4400" dirty="0"/>
              <a:t>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610995"/>
            <a:ext cx="7340600" cy="373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9" dirty="0">
                <a:latin typeface="Microsoft Sans Serif"/>
                <a:cs typeface="Microsoft Sans Serif"/>
              </a:rPr>
              <a:t>Implement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10" dirty="0">
                <a:latin typeface="Microsoft Sans Serif"/>
                <a:cs typeface="Microsoft Sans Serif"/>
              </a:rPr>
              <a:t>following</a:t>
            </a:r>
            <a:r>
              <a:rPr sz="3200" spc="-10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on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385" dirty="0">
                <a:latin typeface="Microsoft Sans Serif"/>
                <a:cs typeface="Microsoft Sans Serif"/>
              </a:rPr>
              <a:t>MATLAB.</a:t>
            </a:r>
            <a:endParaRPr sz="3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527685" marR="635635" indent="-515620">
              <a:lnSpc>
                <a:spcPts val="3840"/>
              </a:lnSpc>
              <a:buSzPct val="109375"/>
              <a:buAutoNum type="arabicPeriod"/>
              <a:tabLst>
                <a:tab pos="528320" algn="l"/>
              </a:tabLst>
            </a:pPr>
            <a:r>
              <a:rPr sz="3200" spc="-810" dirty="0">
                <a:latin typeface="Microsoft Sans Serif"/>
                <a:cs typeface="Microsoft Sans Serif"/>
              </a:rPr>
              <a:t>T</a:t>
            </a:r>
            <a:r>
              <a:rPr sz="3200" spc="-110" dirty="0">
                <a:latin typeface="Microsoft Sans Serif"/>
                <a:cs typeface="Microsoft Sans Serif"/>
              </a:rPr>
              <a:t>a</a:t>
            </a:r>
            <a:r>
              <a:rPr sz="3200" spc="-170" dirty="0">
                <a:latin typeface="Microsoft Sans Serif"/>
                <a:cs typeface="Microsoft Sans Serif"/>
              </a:rPr>
              <a:t>k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5" dirty="0">
                <a:latin typeface="Microsoft Sans Serif"/>
                <a:cs typeface="Microsoft Sans Serif"/>
              </a:rPr>
              <a:t>t</a:t>
            </a:r>
            <a:r>
              <a:rPr sz="3200" spc="-210" dirty="0">
                <a:latin typeface="Microsoft Sans Serif"/>
                <a:cs typeface="Microsoft Sans Serif"/>
              </a:rPr>
              <a:t>w</a:t>
            </a:r>
            <a:r>
              <a:rPr sz="3200" spc="-180" dirty="0">
                <a:latin typeface="Microsoft Sans Serif"/>
                <a:cs typeface="Microsoft Sans Serif"/>
              </a:rPr>
              <a:t>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5" dirty="0">
                <a:latin typeface="Microsoft Sans Serif"/>
                <a:cs typeface="Microsoft Sans Serif"/>
              </a:rPr>
              <a:t>g</a:t>
            </a:r>
            <a:r>
              <a:rPr sz="3200" spc="-355" dirty="0">
                <a:latin typeface="Microsoft Sans Serif"/>
                <a:cs typeface="Microsoft Sans Serif"/>
              </a:rPr>
              <a:t>es</a:t>
            </a:r>
            <a:r>
              <a:rPr sz="3200" spc="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&amp;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per</a:t>
            </a:r>
            <a:r>
              <a:rPr sz="3200" spc="-70" dirty="0">
                <a:latin typeface="Microsoft Sans Serif"/>
                <a:cs typeface="Microsoft Sans Serif"/>
              </a:rPr>
              <a:t>f</a:t>
            </a:r>
            <a:r>
              <a:rPr sz="3200" spc="-110" dirty="0">
                <a:latin typeface="Microsoft Sans Serif"/>
                <a:cs typeface="Microsoft Sans Serif"/>
              </a:rPr>
              <a:t>o</a:t>
            </a:r>
            <a:r>
              <a:rPr sz="3200" spc="-10" dirty="0">
                <a:latin typeface="Microsoft Sans Serif"/>
                <a:cs typeface="Microsoft Sans Serif"/>
              </a:rPr>
              <a:t>r</a:t>
            </a:r>
            <a:r>
              <a:rPr sz="3200" spc="-530" dirty="0">
                <a:latin typeface="Microsoft Sans Serif"/>
                <a:cs typeface="Microsoft Sans Serif"/>
              </a:rPr>
              <a:t>m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45" dirty="0">
                <a:latin typeface="Microsoft Sans Serif"/>
                <a:cs typeface="Microsoft Sans Serif"/>
              </a:rPr>
              <a:t>arithmetic  </a:t>
            </a:r>
            <a:r>
              <a:rPr sz="3200" spc="-105" dirty="0">
                <a:latin typeface="Microsoft Sans Serif"/>
                <a:cs typeface="Microsoft Sans Serif"/>
              </a:rPr>
              <a:t>ope</a:t>
            </a:r>
            <a:r>
              <a:rPr sz="3200" spc="-95" dirty="0">
                <a:latin typeface="Microsoft Sans Serif"/>
                <a:cs typeface="Microsoft Sans Serif"/>
              </a:rPr>
              <a:t>r</a:t>
            </a:r>
            <a:r>
              <a:rPr sz="3200" spc="-195" dirty="0">
                <a:latin typeface="Microsoft Sans Serif"/>
                <a:cs typeface="Microsoft Sans Serif"/>
              </a:rPr>
              <a:t>ations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80" dirty="0">
                <a:latin typeface="Microsoft Sans Serif"/>
                <a:cs typeface="Microsoft Sans Serif"/>
              </a:rPr>
              <a:t>on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260" dirty="0">
                <a:latin typeface="Microsoft Sans Serif"/>
                <a:cs typeface="Microsoft Sans Serif"/>
              </a:rPr>
              <a:t>them.</a:t>
            </a:r>
            <a:endParaRPr sz="32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99300"/>
              </a:lnSpc>
              <a:spcBef>
                <a:spcPts val="2700"/>
              </a:spcBef>
              <a:buSzPct val="109375"/>
              <a:buAutoNum type="arabicPeriod"/>
              <a:tabLst>
                <a:tab pos="528320" algn="l"/>
              </a:tabLst>
            </a:pPr>
            <a:r>
              <a:rPr sz="3200" spc="-810" dirty="0">
                <a:latin typeface="Microsoft Sans Serif"/>
                <a:cs typeface="Microsoft Sans Serif"/>
              </a:rPr>
              <a:t>T</a:t>
            </a:r>
            <a:r>
              <a:rPr sz="3200" spc="-110" dirty="0">
                <a:latin typeface="Microsoft Sans Serif"/>
                <a:cs typeface="Microsoft Sans Serif"/>
              </a:rPr>
              <a:t>a</a:t>
            </a:r>
            <a:r>
              <a:rPr sz="3200" spc="-170" dirty="0">
                <a:latin typeface="Microsoft Sans Serif"/>
                <a:cs typeface="Microsoft Sans Serif"/>
              </a:rPr>
              <a:t>k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90" dirty="0">
                <a:latin typeface="Microsoft Sans Serif"/>
                <a:cs typeface="Microsoft Sans Serif"/>
              </a:rPr>
              <a:t>y</a:t>
            </a:r>
            <a:r>
              <a:rPr sz="3200" spc="-185" dirty="0">
                <a:latin typeface="Microsoft Sans Serif"/>
                <a:cs typeface="Microsoft Sans Serif"/>
              </a:rPr>
              <a:t>our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p</a:t>
            </a:r>
            <a:r>
              <a:rPr sz="3200" spc="-30" dirty="0">
                <a:latin typeface="Microsoft Sans Serif"/>
                <a:cs typeface="Microsoft Sans Serif"/>
              </a:rPr>
              <a:t>a</a:t>
            </a:r>
            <a:r>
              <a:rPr sz="3200" spc="-270" dirty="0">
                <a:latin typeface="Microsoft Sans Serif"/>
                <a:cs typeface="Microsoft Sans Serif"/>
              </a:rPr>
              <a:t>sspo</a:t>
            </a:r>
            <a:r>
              <a:rPr sz="3200" spc="-120" dirty="0">
                <a:latin typeface="Microsoft Sans Serif"/>
                <a:cs typeface="Microsoft Sans Serif"/>
              </a:rPr>
              <a:t>r</a:t>
            </a:r>
            <a:r>
              <a:rPr sz="3200" spc="-25" dirty="0">
                <a:latin typeface="Microsoft Sans Serif"/>
                <a:cs typeface="Microsoft Sans Serif"/>
              </a:rPr>
              <a:t>t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235" dirty="0">
                <a:latin typeface="Microsoft Sans Serif"/>
                <a:cs typeface="Microsoft Sans Serif"/>
              </a:rPr>
              <a:t>size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50" dirty="0">
                <a:latin typeface="Microsoft Sans Serif"/>
                <a:cs typeface="Microsoft Sans Serif"/>
              </a:rPr>
              <a:t>ima</a:t>
            </a:r>
            <a:r>
              <a:rPr sz="3200" spc="-220" dirty="0">
                <a:latin typeface="Microsoft Sans Serif"/>
                <a:cs typeface="Microsoft Sans Serif"/>
              </a:rPr>
              <a:t>g</a:t>
            </a:r>
            <a:r>
              <a:rPr sz="3200" spc="-180" dirty="0">
                <a:latin typeface="Microsoft Sans Serif"/>
                <a:cs typeface="Microsoft Sans Serif"/>
              </a:rPr>
              <a:t>e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&amp;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270" dirty="0">
                <a:latin typeface="Microsoft Sans Serif"/>
                <a:cs typeface="Microsoft Sans Serif"/>
              </a:rPr>
              <a:t>zoom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it  </a:t>
            </a:r>
            <a:r>
              <a:rPr sz="3200" spc="-15" dirty="0">
                <a:latin typeface="Microsoft Sans Serif"/>
                <a:cs typeface="Microsoft Sans Serif"/>
              </a:rPr>
              <a:t>20</a:t>
            </a:r>
            <a:r>
              <a:rPr sz="3200" spc="-30" dirty="0">
                <a:latin typeface="Microsoft Sans Serif"/>
                <a:cs typeface="Microsoft Sans Serif"/>
              </a:rPr>
              <a:t>0</a:t>
            </a:r>
            <a:r>
              <a:rPr sz="3200" spc="-180" dirty="0">
                <a:latin typeface="Microsoft Sans Serif"/>
                <a:cs typeface="Microsoft Sans Serif"/>
              </a:rPr>
              <a:t>%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65" dirty="0">
                <a:latin typeface="Microsoft Sans Serif"/>
                <a:cs typeface="Microsoft Sans Serif"/>
              </a:rPr>
              <a:t>using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95" dirty="0">
                <a:latin typeface="Microsoft Sans Serif"/>
                <a:cs typeface="Microsoft Sans Serif"/>
              </a:rPr>
              <a:t>the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3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14" dirty="0">
                <a:latin typeface="Microsoft Sans Serif"/>
                <a:cs typeface="Microsoft Sans Serif"/>
              </a:rPr>
              <a:t>interp</a:t>
            </a:r>
            <a:r>
              <a:rPr sz="3200" spc="-140" dirty="0">
                <a:latin typeface="Microsoft Sans Serif"/>
                <a:cs typeface="Microsoft Sans Serif"/>
              </a:rPr>
              <a:t>o</a:t>
            </a:r>
            <a:r>
              <a:rPr sz="3200" spc="-20" dirty="0">
                <a:latin typeface="Microsoft Sans Serif"/>
                <a:cs typeface="Microsoft Sans Serif"/>
              </a:rPr>
              <a:t>l</a:t>
            </a:r>
            <a:r>
              <a:rPr sz="3200" spc="-45" dirty="0">
                <a:latin typeface="Microsoft Sans Serif"/>
                <a:cs typeface="Microsoft Sans Serif"/>
              </a:rPr>
              <a:t>a</a:t>
            </a:r>
            <a:r>
              <a:rPr sz="3200" spc="-155" dirty="0">
                <a:latin typeface="Microsoft Sans Serif"/>
                <a:cs typeface="Microsoft Sans Serif"/>
              </a:rPr>
              <a:t>tion</a:t>
            </a:r>
            <a:r>
              <a:rPr sz="3200" spc="-5" dirty="0">
                <a:latin typeface="Microsoft Sans Serif"/>
                <a:cs typeface="Microsoft Sans Serif"/>
              </a:rPr>
              <a:t> </a:t>
            </a:r>
            <a:r>
              <a:rPr sz="3200" spc="-180" dirty="0">
                <a:latin typeface="Microsoft Sans Serif"/>
                <a:cs typeface="Microsoft Sans Serif"/>
              </a:rPr>
              <a:t>te</a:t>
            </a:r>
            <a:r>
              <a:rPr sz="3200" spc="-85" dirty="0">
                <a:latin typeface="Microsoft Sans Serif"/>
                <a:cs typeface="Microsoft Sans Serif"/>
              </a:rPr>
              <a:t>c</a:t>
            </a:r>
            <a:r>
              <a:rPr sz="3200" spc="-245" dirty="0">
                <a:latin typeface="Microsoft Sans Serif"/>
                <a:cs typeface="Microsoft Sans Serif"/>
              </a:rPr>
              <a:t>hniques  </a:t>
            </a:r>
            <a:r>
              <a:rPr sz="3200" spc="-275" dirty="0">
                <a:latin typeface="Microsoft Sans Serif"/>
                <a:cs typeface="Microsoft Sans Serif"/>
              </a:rPr>
              <a:t>discussed.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4933188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61" y="4956505"/>
            <a:ext cx="391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1" spc="-4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4800" i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360" dirty="0">
                <a:solidFill>
                  <a:srgbClr val="001F5F"/>
                </a:solidFill>
                <a:latin typeface="Cambria"/>
                <a:cs typeface="Cambria"/>
              </a:rPr>
              <a:t>Questions</a:t>
            </a:r>
            <a:r>
              <a:rPr sz="4800" i="1" spc="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i="1" spc="-5" dirty="0">
                <a:solidFill>
                  <a:srgbClr val="001F5F"/>
                </a:solidFill>
                <a:latin typeface="Cambria"/>
                <a:cs typeface="Cambria"/>
              </a:rPr>
              <a:t>?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64922"/>
            <a:ext cx="7460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10" dirty="0"/>
              <a:t>Is</a:t>
            </a:r>
            <a:r>
              <a:rPr sz="2800" spc="-25" dirty="0"/>
              <a:t> </a:t>
            </a:r>
            <a:r>
              <a:rPr sz="2800" spc="-155" dirty="0"/>
              <a:t>t</a:t>
            </a:r>
            <a:r>
              <a:rPr sz="2800" spc="-275" dirty="0"/>
              <a:t>h</a:t>
            </a:r>
            <a:r>
              <a:rPr sz="2800" spc="-220" dirty="0"/>
              <a:t>e</a:t>
            </a:r>
            <a:r>
              <a:rPr sz="2800" spc="-35" dirty="0"/>
              <a:t> </a:t>
            </a:r>
            <a:r>
              <a:rPr sz="2800" spc="-145" dirty="0"/>
              <a:t>max</a:t>
            </a:r>
            <a:r>
              <a:rPr sz="2800" spc="-30" dirty="0"/>
              <a:t> </a:t>
            </a:r>
            <a:r>
              <a:rPr sz="2800" spc="-229" dirty="0"/>
              <a:t>o</a:t>
            </a:r>
            <a:r>
              <a:rPr sz="2800" spc="-225" dirty="0"/>
              <a:t>p</a:t>
            </a:r>
            <a:r>
              <a:rPr sz="2800" spc="-254" dirty="0"/>
              <a:t>e</a:t>
            </a:r>
            <a:r>
              <a:rPr sz="2800" spc="-155" dirty="0"/>
              <a:t>r</a:t>
            </a:r>
            <a:r>
              <a:rPr sz="2800" spc="-30" dirty="0"/>
              <a:t>a</a:t>
            </a:r>
            <a:r>
              <a:rPr sz="2800" spc="-155" dirty="0"/>
              <a:t>t</a:t>
            </a:r>
            <a:r>
              <a:rPr sz="2800" spc="-275" dirty="0"/>
              <a:t>o</a:t>
            </a:r>
            <a:r>
              <a:rPr sz="2800" spc="-300" dirty="0"/>
              <a:t>r</a:t>
            </a:r>
            <a:r>
              <a:rPr sz="2800" spc="-55" dirty="0"/>
              <a:t>, </a:t>
            </a:r>
            <a:r>
              <a:rPr sz="2800" spc="-110" dirty="0"/>
              <a:t>w</a:t>
            </a:r>
            <a:r>
              <a:rPr sz="2800" spc="-75" dirty="0"/>
              <a:t>h</a:t>
            </a:r>
            <a:r>
              <a:rPr sz="2800" spc="-270" dirty="0"/>
              <a:t>ose</a:t>
            </a:r>
            <a:r>
              <a:rPr sz="2800" spc="-20" dirty="0"/>
              <a:t> </a:t>
            </a:r>
            <a:r>
              <a:rPr sz="2800" spc="-155" dirty="0"/>
              <a:t>fu</a:t>
            </a:r>
            <a:r>
              <a:rPr sz="2800" spc="-200" dirty="0"/>
              <a:t>n</a:t>
            </a:r>
            <a:r>
              <a:rPr sz="2800" spc="-265" dirty="0"/>
              <a:t>ct</a:t>
            </a:r>
            <a:r>
              <a:rPr sz="2800" spc="-160" dirty="0"/>
              <a:t>i</a:t>
            </a:r>
            <a:r>
              <a:rPr sz="2800" spc="-229" dirty="0"/>
              <a:t>on</a:t>
            </a:r>
            <a:r>
              <a:rPr sz="2800" spc="-40" dirty="0"/>
              <a:t> </a:t>
            </a:r>
            <a:r>
              <a:rPr sz="2800" spc="-210" dirty="0"/>
              <a:t>is</a:t>
            </a:r>
            <a:r>
              <a:rPr sz="2800" spc="-35" dirty="0"/>
              <a:t> </a:t>
            </a:r>
            <a:r>
              <a:rPr sz="2800" spc="-220" dirty="0"/>
              <a:t>to</a:t>
            </a:r>
            <a:r>
              <a:rPr sz="2800" spc="-30" dirty="0"/>
              <a:t> </a:t>
            </a:r>
            <a:r>
              <a:rPr sz="2800" spc="-85" dirty="0"/>
              <a:t>fi</a:t>
            </a:r>
            <a:r>
              <a:rPr sz="2800" spc="-165" dirty="0"/>
              <a:t>n</a:t>
            </a:r>
            <a:r>
              <a:rPr sz="2800" spc="-229" dirty="0"/>
              <a:t>d</a:t>
            </a:r>
            <a:r>
              <a:rPr sz="2800" spc="-35" dirty="0"/>
              <a:t> </a:t>
            </a:r>
            <a:r>
              <a:rPr sz="2800" spc="-204" dirty="0"/>
              <a:t>t</a:t>
            </a:r>
            <a:r>
              <a:rPr sz="2800" spc="-165" dirty="0"/>
              <a:t>he  </a:t>
            </a:r>
            <a:r>
              <a:rPr sz="2800" spc="-180" dirty="0"/>
              <a:t>maximum</a:t>
            </a:r>
            <a:r>
              <a:rPr sz="2800" spc="-55" dirty="0"/>
              <a:t> </a:t>
            </a:r>
            <a:r>
              <a:rPr sz="2800" spc="-135" dirty="0"/>
              <a:t>value</a:t>
            </a:r>
            <a:r>
              <a:rPr sz="2800" spc="-30" dirty="0"/>
              <a:t> </a:t>
            </a:r>
            <a:r>
              <a:rPr sz="2800" spc="-145" dirty="0"/>
              <a:t>of</a:t>
            </a:r>
            <a:r>
              <a:rPr sz="2800" spc="160" dirty="0"/>
              <a:t> </a:t>
            </a:r>
            <a:r>
              <a:rPr sz="2800" spc="-220" dirty="0"/>
              <a:t>the</a:t>
            </a:r>
            <a:r>
              <a:rPr sz="2800" spc="-35" dirty="0"/>
              <a:t> </a:t>
            </a:r>
            <a:r>
              <a:rPr sz="2800" spc="-165" dirty="0"/>
              <a:t>pixels</a:t>
            </a:r>
            <a:r>
              <a:rPr sz="2800" spc="-30" dirty="0"/>
              <a:t> </a:t>
            </a:r>
            <a:r>
              <a:rPr sz="2800" spc="-140" dirty="0"/>
              <a:t>in</a:t>
            </a:r>
            <a:r>
              <a:rPr sz="2800" spc="-30" dirty="0"/>
              <a:t> </a:t>
            </a:r>
            <a:r>
              <a:rPr sz="2800" spc="-155" dirty="0"/>
              <a:t>an</a:t>
            </a:r>
            <a:r>
              <a:rPr sz="2800" spc="-25" dirty="0"/>
              <a:t> </a:t>
            </a:r>
            <a:r>
              <a:rPr sz="2800" spc="-145" dirty="0"/>
              <a:t>image,</a:t>
            </a:r>
            <a:r>
              <a:rPr sz="2800" spc="-60" dirty="0"/>
              <a:t> </a:t>
            </a:r>
            <a:r>
              <a:rPr sz="2800" spc="-175" dirty="0"/>
              <a:t>linear?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810191"/>
            <a:ext cx="5472000" cy="9358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034" y="3343072"/>
            <a:ext cx="4636915" cy="5528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1720" y="4298467"/>
            <a:ext cx="8165465" cy="13061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Comic Sans MS"/>
                <a:cs typeface="Comic Sans MS"/>
              </a:rPr>
              <a:t>H[a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775" spc="412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800" spc="-5" dirty="0">
                <a:latin typeface="Comic Sans MS"/>
                <a:cs typeface="Comic Sans MS"/>
              </a:rPr>
              <a:t>(x,y)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+</a:t>
            </a:r>
            <a:r>
              <a:rPr sz="2800" dirty="0">
                <a:latin typeface="Comic Sans MS"/>
                <a:cs typeface="Comic Sans MS"/>
              </a:rPr>
              <a:t> a</a:t>
            </a:r>
            <a:r>
              <a:rPr sz="2775" baseline="-21021" dirty="0">
                <a:latin typeface="Comic Sans MS"/>
                <a:cs typeface="Comic Sans MS"/>
              </a:rPr>
              <a:t>2</a:t>
            </a:r>
            <a:r>
              <a:rPr sz="2775" spc="434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(x,y)] =</a:t>
            </a:r>
            <a:endParaRPr sz="2800">
              <a:latin typeface="Comic Sans MS"/>
              <a:cs typeface="Comic Sans MS"/>
            </a:endParaRPr>
          </a:p>
          <a:p>
            <a:pPr marL="3855720">
              <a:lnSpc>
                <a:spcPct val="100000"/>
              </a:lnSpc>
              <a:spcBef>
                <a:spcPts val="1685"/>
              </a:spcBef>
            </a:pPr>
            <a:r>
              <a:rPr sz="2800" dirty="0">
                <a:latin typeface="Comic Sans MS"/>
                <a:cs typeface="Comic Sans MS"/>
              </a:rPr>
              <a:t>a</a:t>
            </a:r>
            <a:r>
              <a:rPr sz="2775" baseline="-21021" dirty="0">
                <a:latin typeface="Comic Sans MS"/>
                <a:cs typeface="Comic Sans MS"/>
              </a:rPr>
              <a:t>1</a:t>
            </a:r>
            <a:r>
              <a:rPr sz="2775" spc="-7" baseline="-21021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H[f</a:t>
            </a:r>
            <a:r>
              <a:rPr sz="2775" spc="-7" baseline="-21021" dirty="0">
                <a:latin typeface="Comic Sans MS"/>
                <a:cs typeface="Comic Sans MS"/>
              </a:rPr>
              <a:t>1</a:t>
            </a:r>
            <a:r>
              <a:rPr sz="2800" spc="-5" dirty="0">
                <a:latin typeface="Comic Sans MS"/>
                <a:cs typeface="Comic Sans MS"/>
              </a:rPr>
              <a:t>(x,y)] +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H[f</a:t>
            </a:r>
            <a:r>
              <a:rPr sz="2775" spc="-7" baseline="-21021" dirty="0">
                <a:latin typeface="Comic Sans MS"/>
                <a:cs typeface="Comic Sans MS"/>
              </a:rPr>
              <a:t>2</a:t>
            </a:r>
            <a:r>
              <a:rPr sz="2800" spc="-5" dirty="0">
                <a:latin typeface="Comic Sans MS"/>
                <a:cs typeface="Comic Sans MS"/>
              </a:rPr>
              <a:t>(x,y)]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136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10" dirty="0"/>
              <a:t>Arithmetic</a:t>
            </a:r>
            <a:r>
              <a:rPr sz="4400" spc="-80" dirty="0"/>
              <a:t> </a:t>
            </a:r>
            <a:r>
              <a:rPr sz="4400" spc="-310" dirty="0"/>
              <a:t>Op</a:t>
            </a:r>
            <a:r>
              <a:rPr sz="4400" spc="-235" dirty="0"/>
              <a:t>e</a:t>
            </a:r>
            <a:r>
              <a:rPr sz="4400" spc="-290" dirty="0"/>
              <a:t>r</a:t>
            </a:r>
            <a:r>
              <a:rPr sz="4400" spc="-45" dirty="0"/>
              <a:t>a</a:t>
            </a:r>
            <a:r>
              <a:rPr sz="4400" spc="-335" dirty="0"/>
              <a:t>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1387" y="1534109"/>
            <a:ext cx="7847330" cy="46050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75615" marR="5080" indent="-475615">
              <a:lnSpc>
                <a:spcPts val="2690"/>
              </a:lnSpc>
              <a:spcBef>
                <a:spcPts val="74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475615" algn="l"/>
                <a:tab pos="476884" algn="l"/>
              </a:tabLst>
            </a:pPr>
            <a:r>
              <a:rPr sz="2800" b="1" spc="-155" dirty="0">
                <a:solidFill>
                  <a:srgbClr val="005EA3"/>
                </a:solidFill>
                <a:latin typeface="Arial"/>
                <a:cs typeface="Arial"/>
              </a:rPr>
              <a:t>Arith</a:t>
            </a:r>
            <a:r>
              <a:rPr sz="2800" b="1" spc="-290" dirty="0">
                <a:solidFill>
                  <a:srgbClr val="005EA3"/>
                </a:solidFill>
                <a:latin typeface="Arial"/>
                <a:cs typeface="Arial"/>
              </a:rPr>
              <a:t>m</a:t>
            </a:r>
            <a:r>
              <a:rPr sz="2800" b="1" spc="-185" dirty="0">
                <a:solidFill>
                  <a:srgbClr val="005EA3"/>
                </a:solidFill>
                <a:latin typeface="Arial"/>
                <a:cs typeface="Arial"/>
              </a:rPr>
              <a:t>et</a:t>
            </a:r>
            <a:r>
              <a:rPr sz="2800" b="1" spc="-110" dirty="0">
                <a:solidFill>
                  <a:srgbClr val="005EA3"/>
                </a:solidFill>
                <a:latin typeface="Arial"/>
                <a:cs typeface="Arial"/>
              </a:rPr>
              <a:t>i</a:t>
            </a:r>
            <a:r>
              <a:rPr sz="2800" b="1" spc="-430" dirty="0">
                <a:solidFill>
                  <a:srgbClr val="005EA3"/>
                </a:solidFill>
                <a:latin typeface="Arial"/>
                <a:cs typeface="Arial"/>
              </a:rPr>
              <a:t>c</a:t>
            </a:r>
            <a:r>
              <a:rPr sz="2800" b="1" spc="-7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45" dirty="0">
                <a:solidFill>
                  <a:srgbClr val="005EA3"/>
                </a:solidFill>
                <a:latin typeface="Arial"/>
                <a:cs typeface="Arial"/>
              </a:rPr>
              <a:t>ope</a:t>
            </a:r>
            <a:r>
              <a:rPr sz="2800" b="1" spc="-135" dirty="0">
                <a:solidFill>
                  <a:srgbClr val="005EA3"/>
                </a:solidFill>
                <a:latin typeface="Arial"/>
                <a:cs typeface="Arial"/>
              </a:rPr>
              <a:t>r</a:t>
            </a:r>
            <a:r>
              <a:rPr sz="2800" b="1" spc="-30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800" b="1" spc="-140" dirty="0">
                <a:solidFill>
                  <a:srgbClr val="005EA3"/>
                </a:solidFill>
                <a:latin typeface="Arial"/>
                <a:cs typeface="Arial"/>
              </a:rPr>
              <a:t>t</a:t>
            </a:r>
            <a:r>
              <a:rPr sz="2800" b="1" spc="-114" dirty="0">
                <a:solidFill>
                  <a:srgbClr val="005EA3"/>
                </a:solidFill>
                <a:latin typeface="Arial"/>
                <a:cs typeface="Arial"/>
              </a:rPr>
              <a:t>i</a:t>
            </a:r>
            <a:r>
              <a:rPr sz="2800" b="1" spc="-275" dirty="0">
                <a:solidFill>
                  <a:srgbClr val="005EA3"/>
                </a:solidFill>
                <a:latin typeface="Arial"/>
                <a:cs typeface="Arial"/>
              </a:rPr>
              <a:t>ons</a:t>
            </a:r>
            <a:r>
              <a:rPr sz="2800" b="1" spc="-50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800" b="1" spc="-70" dirty="0">
                <a:solidFill>
                  <a:srgbClr val="005EA3"/>
                </a:solidFill>
                <a:latin typeface="Arial"/>
                <a:cs typeface="Arial"/>
              </a:rPr>
              <a:t>r</a:t>
            </a:r>
            <a:r>
              <a:rPr sz="2800" b="1" spc="-220" dirty="0">
                <a:solidFill>
                  <a:srgbClr val="005EA3"/>
                </a:solidFill>
                <a:latin typeface="Arial"/>
                <a:cs typeface="Arial"/>
              </a:rPr>
              <a:t>e</a:t>
            </a:r>
            <a:r>
              <a:rPr sz="28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005EA3"/>
                </a:solidFill>
                <a:latin typeface="Arial"/>
                <a:cs typeface="Arial"/>
              </a:rPr>
              <a:t>p</a:t>
            </a:r>
            <a:r>
              <a:rPr sz="2800" b="1" spc="-210" dirty="0">
                <a:solidFill>
                  <a:srgbClr val="005EA3"/>
                </a:solidFill>
                <a:latin typeface="Arial"/>
                <a:cs typeface="Arial"/>
              </a:rPr>
              <a:t>e</a:t>
            </a:r>
            <a:r>
              <a:rPr sz="2800" b="1" spc="-150" dirty="0">
                <a:solidFill>
                  <a:srgbClr val="005EA3"/>
                </a:solidFill>
                <a:latin typeface="Arial"/>
                <a:cs typeface="Arial"/>
              </a:rPr>
              <a:t>r</a:t>
            </a:r>
            <a:r>
              <a:rPr sz="2800" b="1" spc="-155" dirty="0">
                <a:solidFill>
                  <a:srgbClr val="005EA3"/>
                </a:solidFill>
                <a:latin typeface="Arial"/>
                <a:cs typeface="Arial"/>
              </a:rPr>
              <a:t>f</a:t>
            </a:r>
            <a:r>
              <a:rPr sz="2800" b="1" spc="-270" dirty="0">
                <a:solidFill>
                  <a:srgbClr val="005EA3"/>
                </a:solidFill>
                <a:latin typeface="Arial"/>
                <a:cs typeface="Arial"/>
              </a:rPr>
              <a:t>o</a:t>
            </a:r>
            <a:r>
              <a:rPr sz="2800" b="1" spc="-120" dirty="0">
                <a:solidFill>
                  <a:srgbClr val="005EA3"/>
                </a:solidFill>
                <a:latin typeface="Arial"/>
                <a:cs typeface="Arial"/>
              </a:rPr>
              <a:t>r</a:t>
            </a:r>
            <a:r>
              <a:rPr sz="2800" b="1" spc="-240" dirty="0">
                <a:solidFill>
                  <a:srgbClr val="005EA3"/>
                </a:solidFill>
                <a:latin typeface="Arial"/>
                <a:cs typeface="Arial"/>
              </a:rPr>
              <a:t>med</a:t>
            </a:r>
            <a:r>
              <a:rPr sz="2800" b="1" spc="-5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005EA3"/>
                </a:solidFill>
                <a:latin typeface="Arial"/>
                <a:cs typeface="Arial"/>
              </a:rPr>
              <a:t>on</a:t>
            </a:r>
            <a:r>
              <a:rPr sz="28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005EA3"/>
                </a:solidFill>
                <a:latin typeface="Arial"/>
                <a:cs typeface="Arial"/>
              </a:rPr>
              <a:t>t</a:t>
            </a:r>
            <a:r>
              <a:rPr sz="2800" b="1" spc="-275" dirty="0">
                <a:solidFill>
                  <a:srgbClr val="005EA3"/>
                </a:solidFill>
                <a:latin typeface="Arial"/>
                <a:cs typeface="Arial"/>
              </a:rPr>
              <a:t>h</a:t>
            </a:r>
            <a:r>
              <a:rPr sz="2800" b="1" spc="-220" dirty="0">
                <a:solidFill>
                  <a:srgbClr val="005EA3"/>
                </a:solidFill>
                <a:latin typeface="Arial"/>
                <a:cs typeface="Arial"/>
              </a:rPr>
              <a:t>e</a:t>
            </a:r>
            <a:r>
              <a:rPr sz="2800" b="1" spc="-4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005EA3"/>
                </a:solidFill>
                <a:latin typeface="Arial"/>
                <a:cs typeface="Arial"/>
              </a:rPr>
              <a:t>pi</a:t>
            </a:r>
            <a:r>
              <a:rPr sz="2800" b="1" spc="-130" dirty="0">
                <a:solidFill>
                  <a:srgbClr val="005EA3"/>
                </a:solidFill>
                <a:latin typeface="Arial"/>
                <a:cs typeface="Arial"/>
              </a:rPr>
              <a:t>x</a:t>
            </a:r>
            <a:r>
              <a:rPr sz="2800" b="1" spc="-180" dirty="0">
                <a:solidFill>
                  <a:srgbClr val="005EA3"/>
                </a:solidFill>
                <a:latin typeface="Arial"/>
                <a:cs typeface="Arial"/>
              </a:rPr>
              <a:t>els  </a:t>
            </a:r>
            <a:r>
              <a:rPr sz="2800" b="1" spc="-145" dirty="0">
                <a:solidFill>
                  <a:srgbClr val="005EA3"/>
                </a:solidFill>
                <a:latin typeface="Arial"/>
                <a:cs typeface="Arial"/>
              </a:rPr>
              <a:t>of</a:t>
            </a:r>
            <a:r>
              <a:rPr sz="2800" b="1" spc="16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005EA3"/>
                </a:solidFill>
                <a:latin typeface="Arial"/>
                <a:cs typeface="Arial"/>
              </a:rPr>
              <a:t>t</a:t>
            </a:r>
            <a:r>
              <a:rPr sz="2800" b="1" spc="-135" dirty="0">
                <a:solidFill>
                  <a:srgbClr val="005EA3"/>
                </a:solidFill>
                <a:latin typeface="Arial"/>
                <a:cs typeface="Arial"/>
              </a:rPr>
              <a:t>w</a:t>
            </a:r>
            <a:r>
              <a:rPr sz="2800" b="1" spc="-229" dirty="0">
                <a:solidFill>
                  <a:srgbClr val="005EA3"/>
                </a:solidFill>
                <a:latin typeface="Arial"/>
                <a:cs typeface="Arial"/>
              </a:rPr>
              <a:t>o</a:t>
            </a:r>
            <a:r>
              <a:rPr sz="2800" b="1" spc="-4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005EA3"/>
                </a:solidFill>
                <a:latin typeface="Arial"/>
                <a:cs typeface="Arial"/>
              </a:rPr>
              <a:t>or</a:t>
            </a:r>
            <a:r>
              <a:rPr sz="28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275" dirty="0">
                <a:solidFill>
                  <a:srgbClr val="005EA3"/>
                </a:solidFill>
                <a:latin typeface="Arial"/>
                <a:cs typeface="Arial"/>
              </a:rPr>
              <a:t>m</a:t>
            </a:r>
            <a:r>
              <a:rPr sz="2800" b="1" spc="-270" dirty="0">
                <a:solidFill>
                  <a:srgbClr val="005EA3"/>
                </a:solidFill>
                <a:latin typeface="Arial"/>
                <a:cs typeface="Arial"/>
              </a:rPr>
              <a:t>o</a:t>
            </a:r>
            <a:r>
              <a:rPr sz="2800" b="1" spc="-114" dirty="0">
                <a:solidFill>
                  <a:srgbClr val="005EA3"/>
                </a:solidFill>
                <a:latin typeface="Arial"/>
                <a:cs typeface="Arial"/>
              </a:rPr>
              <a:t>r</a:t>
            </a:r>
            <a:r>
              <a:rPr sz="2800" b="1" spc="-220" dirty="0">
                <a:solidFill>
                  <a:srgbClr val="005EA3"/>
                </a:solidFill>
                <a:latin typeface="Arial"/>
                <a:cs typeface="Arial"/>
              </a:rPr>
              <a:t>e</a:t>
            </a:r>
            <a:r>
              <a:rPr sz="2800" b="1" spc="-35" dirty="0">
                <a:solidFill>
                  <a:srgbClr val="005EA3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005EA3"/>
                </a:solidFill>
                <a:latin typeface="Arial"/>
                <a:cs typeface="Arial"/>
              </a:rPr>
              <a:t>im</a:t>
            </a:r>
            <a:r>
              <a:rPr sz="2800" b="1" spc="-75" dirty="0">
                <a:solidFill>
                  <a:srgbClr val="005EA3"/>
                </a:solidFill>
                <a:latin typeface="Arial"/>
                <a:cs typeface="Arial"/>
              </a:rPr>
              <a:t>a</a:t>
            </a:r>
            <a:r>
              <a:rPr sz="2800" b="1" spc="-275" dirty="0">
                <a:solidFill>
                  <a:srgbClr val="005EA3"/>
                </a:solidFill>
                <a:latin typeface="Arial"/>
                <a:cs typeface="Arial"/>
              </a:rPr>
              <a:t>ges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Arial"/>
              <a:cs typeface="Arial"/>
            </a:endParaRPr>
          </a:p>
          <a:p>
            <a:pPr marL="332740" marR="437515" indent="-320675">
              <a:lnSpc>
                <a:spcPts val="2690"/>
              </a:lnSpc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220" dirty="0">
                <a:latin typeface="Microsoft Sans Serif"/>
                <a:cs typeface="Microsoft Sans Serif"/>
              </a:rPr>
              <a:t>Let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and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q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be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pi</a:t>
            </a:r>
            <a:r>
              <a:rPr sz="2800" spc="-75" dirty="0">
                <a:latin typeface="Microsoft Sans Serif"/>
                <a:cs typeface="Microsoft Sans Serif"/>
              </a:rPr>
              <a:t>x</a:t>
            </a:r>
            <a:r>
              <a:rPr sz="2800" spc="-95" dirty="0">
                <a:latin typeface="Microsoft Sans Serif"/>
                <a:cs typeface="Microsoft Sans Serif"/>
              </a:rPr>
              <a:t>el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v</a:t>
            </a:r>
            <a:r>
              <a:rPr sz="2800" spc="-200" dirty="0">
                <a:latin typeface="Microsoft Sans Serif"/>
                <a:cs typeface="Microsoft Sans Serif"/>
              </a:rPr>
              <a:t>alues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20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l</a:t>
            </a:r>
            <a:r>
              <a:rPr sz="2800" spc="-130" dirty="0">
                <a:latin typeface="Microsoft Sans Serif"/>
                <a:cs typeface="Microsoft Sans Serif"/>
              </a:rPr>
              <a:t>o</a:t>
            </a:r>
            <a:r>
              <a:rPr sz="2800" spc="-150" dirty="0">
                <a:latin typeface="Microsoft Sans Serif"/>
                <a:cs typeface="Microsoft Sans Serif"/>
              </a:rPr>
              <a:t>cation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(</a:t>
            </a:r>
            <a:r>
              <a:rPr sz="2800" spc="-55" dirty="0">
                <a:latin typeface="Microsoft Sans Serif"/>
                <a:cs typeface="Microsoft Sans Serif"/>
              </a:rPr>
              <a:t>x,</a:t>
            </a:r>
            <a:r>
              <a:rPr sz="2800" spc="-60" dirty="0">
                <a:latin typeface="Microsoft Sans Serif"/>
                <a:cs typeface="Microsoft Sans Serif"/>
              </a:rPr>
              <a:t>y</a:t>
            </a:r>
            <a:r>
              <a:rPr sz="2800" spc="-175" dirty="0">
                <a:latin typeface="Microsoft Sans Serif"/>
                <a:cs typeface="Microsoft Sans Serif"/>
              </a:rPr>
              <a:t>)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in  </a:t>
            </a:r>
            <a:r>
              <a:rPr sz="2800" spc="35" dirty="0">
                <a:latin typeface="Microsoft Sans Serif"/>
                <a:cs typeface="Microsoft Sans Serif"/>
              </a:rPr>
              <a:t>fi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245" dirty="0">
                <a:latin typeface="Microsoft Sans Serif"/>
                <a:cs typeface="Microsoft Sans Serif"/>
              </a:rPr>
              <a:t>st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125" dirty="0">
                <a:latin typeface="Microsoft Sans Serif"/>
                <a:cs typeface="Microsoft Sans Serif"/>
              </a:rPr>
              <a:t>and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254" dirty="0">
                <a:latin typeface="Microsoft Sans Serif"/>
                <a:cs typeface="Microsoft Sans Serif"/>
              </a:rPr>
              <a:t>e</a:t>
            </a:r>
            <a:r>
              <a:rPr sz="2800" spc="-225" dirty="0">
                <a:latin typeface="Microsoft Sans Serif"/>
                <a:cs typeface="Microsoft Sans Serif"/>
              </a:rPr>
              <a:t>c</a:t>
            </a:r>
            <a:r>
              <a:rPr sz="2800" spc="-170" dirty="0">
                <a:latin typeface="Microsoft Sans Serif"/>
                <a:cs typeface="Microsoft Sans Serif"/>
              </a:rPr>
              <a:t>ond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95" dirty="0">
                <a:latin typeface="Microsoft Sans Serif"/>
                <a:cs typeface="Microsoft Sans Serif"/>
              </a:rPr>
              <a:t>g</a:t>
            </a:r>
            <a:r>
              <a:rPr sz="2800" spc="-315" dirty="0">
                <a:latin typeface="Microsoft Sans Serif"/>
                <a:cs typeface="Microsoft Sans Serif"/>
              </a:rPr>
              <a:t>es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229" dirty="0">
                <a:latin typeface="Microsoft Sans Serif"/>
                <a:cs typeface="Microsoft Sans Serif"/>
              </a:rPr>
              <a:t>s</a:t>
            </a:r>
            <a:r>
              <a:rPr sz="2800" spc="-250" dirty="0">
                <a:latin typeface="Microsoft Sans Serif"/>
                <a:cs typeface="Microsoft Sans Serif"/>
              </a:rPr>
              <a:t>p</a:t>
            </a:r>
            <a:r>
              <a:rPr sz="2800" spc="-254" dirty="0">
                <a:latin typeface="Microsoft Sans Serif"/>
                <a:cs typeface="Microsoft Sans Serif"/>
              </a:rPr>
              <a:t>e</a:t>
            </a:r>
            <a:r>
              <a:rPr sz="2800" spc="-225" dirty="0">
                <a:latin typeface="Microsoft Sans Serif"/>
                <a:cs typeface="Microsoft Sans Serif"/>
              </a:rPr>
              <a:t>c</a:t>
            </a:r>
            <a:r>
              <a:rPr sz="2800" spc="-60" dirty="0">
                <a:latin typeface="Microsoft Sans Serif"/>
                <a:cs typeface="Microsoft Sans Serif"/>
              </a:rPr>
              <a:t>ti</a:t>
            </a:r>
            <a:r>
              <a:rPr sz="2800" spc="-175" dirty="0">
                <a:latin typeface="Microsoft Sans Serif"/>
                <a:cs typeface="Microsoft Sans Serif"/>
              </a:rPr>
              <a:t>v</a:t>
            </a:r>
            <a:r>
              <a:rPr sz="2800" spc="-65" dirty="0">
                <a:latin typeface="Microsoft Sans Serif"/>
                <a:cs typeface="Microsoft Sans Serif"/>
              </a:rPr>
              <a:t>ely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DD8046"/>
              </a:buClr>
              <a:buFont typeface="Wingdings"/>
              <a:buChar char=""/>
            </a:pPr>
            <a:endParaRPr sz="3000">
              <a:latin typeface="Microsoft Sans Serif"/>
              <a:cs typeface="Microsoft Sans Serif"/>
            </a:endParaRPr>
          </a:p>
          <a:p>
            <a:pPr marL="1309370" lvl="1" indent="-276225">
              <a:lnSpc>
                <a:spcPct val="100000"/>
              </a:lnSpc>
              <a:spcBef>
                <a:spcPts val="5"/>
              </a:spcBef>
              <a:buChar char="–"/>
              <a:tabLst>
                <a:tab pos="1310005" algn="l"/>
              </a:tabLst>
            </a:pPr>
            <a:r>
              <a:rPr sz="2800" spc="-110" dirty="0">
                <a:latin typeface="Microsoft Sans Serif"/>
                <a:cs typeface="Microsoft Sans Serif"/>
              </a:rPr>
              <a:t>Addition: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p+q</a:t>
            </a:r>
            <a:endParaRPr sz="2800">
              <a:latin typeface="Microsoft Sans Serif"/>
              <a:cs typeface="Microsoft Sans Serif"/>
            </a:endParaRPr>
          </a:p>
          <a:p>
            <a:pPr marL="1309370" lvl="1" indent="-276225">
              <a:lnSpc>
                <a:spcPct val="100000"/>
              </a:lnSpc>
              <a:spcBef>
                <a:spcPts val="1235"/>
              </a:spcBef>
              <a:buChar char="–"/>
              <a:tabLst>
                <a:tab pos="1310005" algn="l"/>
              </a:tabLst>
            </a:pPr>
            <a:r>
              <a:rPr sz="2800" spc="-160" dirty="0">
                <a:latin typeface="Microsoft Sans Serif"/>
                <a:cs typeface="Microsoft Sans Serif"/>
              </a:rPr>
              <a:t>Subtraction: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p-q</a:t>
            </a:r>
            <a:endParaRPr sz="2800">
              <a:latin typeface="Microsoft Sans Serif"/>
              <a:cs typeface="Microsoft Sans Serif"/>
            </a:endParaRPr>
          </a:p>
          <a:p>
            <a:pPr marL="1309370" lvl="1" indent="-276225">
              <a:lnSpc>
                <a:spcPct val="100000"/>
              </a:lnSpc>
              <a:spcBef>
                <a:spcPts val="1225"/>
              </a:spcBef>
              <a:buChar char="–"/>
              <a:tabLst>
                <a:tab pos="1310005" algn="l"/>
              </a:tabLst>
            </a:pPr>
            <a:r>
              <a:rPr sz="2800" spc="-114" dirty="0">
                <a:latin typeface="Microsoft Sans Serif"/>
                <a:cs typeface="Microsoft Sans Serif"/>
              </a:rPr>
              <a:t>Multiplication: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p.q</a:t>
            </a:r>
            <a:endParaRPr sz="2800">
              <a:latin typeface="Microsoft Sans Serif"/>
              <a:cs typeface="Microsoft Sans Serif"/>
            </a:endParaRPr>
          </a:p>
          <a:p>
            <a:pPr marL="1309370" lvl="1" indent="-276225">
              <a:lnSpc>
                <a:spcPct val="100000"/>
              </a:lnSpc>
              <a:spcBef>
                <a:spcPts val="1225"/>
              </a:spcBef>
              <a:buChar char="–"/>
              <a:tabLst>
                <a:tab pos="1310005" algn="l"/>
              </a:tabLst>
            </a:pPr>
            <a:r>
              <a:rPr sz="2800" spc="-165" dirty="0">
                <a:latin typeface="Microsoft Sans Serif"/>
                <a:cs typeface="Microsoft Sans Serif"/>
              </a:rPr>
              <a:t>Divisi</a:t>
            </a:r>
            <a:r>
              <a:rPr sz="2800" spc="-225" dirty="0">
                <a:latin typeface="Microsoft Sans Serif"/>
                <a:cs typeface="Microsoft Sans Serif"/>
              </a:rPr>
              <a:t>o</a:t>
            </a:r>
            <a:r>
              <a:rPr sz="2800" spc="-250" dirty="0">
                <a:latin typeface="Microsoft Sans Serif"/>
                <a:cs typeface="Microsoft Sans Serif"/>
              </a:rPr>
              <a:t>n: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300" dirty="0">
                <a:latin typeface="Microsoft Sans Serif"/>
                <a:cs typeface="Microsoft Sans Serif"/>
              </a:rPr>
              <a:t>/q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379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5" dirty="0"/>
              <a:t>Im</a:t>
            </a:r>
            <a:r>
              <a:rPr sz="4400" spc="-120" dirty="0"/>
              <a:t>a</a:t>
            </a:r>
            <a:r>
              <a:rPr sz="4400" spc="-350" dirty="0"/>
              <a:t>ge</a:t>
            </a:r>
            <a:r>
              <a:rPr sz="4400" spc="-50" dirty="0"/>
              <a:t> </a:t>
            </a:r>
            <a:r>
              <a:rPr sz="4400" spc="-335" dirty="0"/>
              <a:t>A</a:t>
            </a:r>
            <a:r>
              <a:rPr sz="4400" spc="-155" dirty="0"/>
              <a:t>v</a:t>
            </a:r>
            <a:r>
              <a:rPr sz="4400" spc="-395" dirty="0"/>
              <a:t>e</a:t>
            </a:r>
            <a:r>
              <a:rPr sz="4400" spc="-229" dirty="0"/>
              <a:t>r</a:t>
            </a:r>
            <a:r>
              <a:rPr sz="4400" spc="-45" dirty="0"/>
              <a:t>a</a:t>
            </a:r>
            <a:r>
              <a:rPr sz="4400" spc="-295" dirty="0"/>
              <a:t>ging:</a:t>
            </a:r>
            <a:r>
              <a:rPr sz="4400" spc="-80" dirty="0"/>
              <a:t> </a:t>
            </a:r>
            <a:r>
              <a:rPr sz="4400" spc="-325" dirty="0">
                <a:solidFill>
                  <a:srgbClr val="C00000"/>
                </a:solidFill>
              </a:rPr>
              <a:t>Example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8153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93647"/>
            <a:ext cx="8001000" cy="5711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15570"/>
            <a:ext cx="2039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5" dirty="0"/>
              <a:t>Example</a:t>
            </a:r>
            <a:endParaRPr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524000"/>
            <a:ext cx="4023360" cy="22966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3795" y="3837813"/>
            <a:ext cx="155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Average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0" y="3962400"/>
            <a:ext cx="4023359" cy="22966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14978" y="6353047"/>
            <a:ext cx="147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Median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540" y="115570"/>
            <a:ext cx="27476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5" dirty="0"/>
              <a:t>Ex</a:t>
            </a:r>
            <a:r>
              <a:rPr sz="4400" spc="-330" dirty="0"/>
              <a:t>a</a:t>
            </a:r>
            <a:r>
              <a:rPr sz="4400" spc="-300" dirty="0"/>
              <a:t>mple</a:t>
            </a:r>
            <a:r>
              <a:rPr sz="4400" spc="-55" dirty="0"/>
              <a:t> </a:t>
            </a:r>
            <a:r>
              <a:rPr sz="4400" dirty="0"/>
              <a:t>…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10104</TotalTime>
  <Words>1041</Words>
  <Application>Microsoft Office PowerPoint</Application>
  <PresentationFormat>On-screen Show (4:3)</PresentationFormat>
  <Paragraphs>149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MT</vt:lpstr>
      <vt:lpstr>Calibri</vt:lpstr>
      <vt:lpstr>Cambria</vt:lpstr>
      <vt:lpstr>Comic Sans MS</vt:lpstr>
      <vt:lpstr>Microsoft Sans Serif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Linear versus Nonlinear Operations</vt:lpstr>
      <vt:lpstr>Is the sum operator, Σ, linear?</vt:lpstr>
      <vt:lpstr>Is the max operator, whose function is to find the  maximum value of the pixels in an image, linear?</vt:lpstr>
      <vt:lpstr>Arithmetic Operations</vt:lpstr>
      <vt:lpstr>Image Averaging: Example</vt:lpstr>
      <vt:lpstr>Example</vt:lpstr>
      <vt:lpstr>Example …</vt:lpstr>
      <vt:lpstr>Image Subtraction</vt:lpstr>
      <vt:lpstr>PowerPoint Presentation</vt:lpstr>
      <vt:lpstr>Image Subtraction: Example …</vt:lpstr>
      <vt:lpstr>Image Subtraction: Example …</vt:lpstr>
      <vt:lpstr>Image Subtraction: Example …</vt:lpstr>
      <vt:lpstr>Region of Interest An important applications of image multiplication</vt:lpstr>
      <vt:lpstr>Logic Operations</vt:lpstr>
      <vt:lpstr>PowerPoint Presentation</vt:lpstr>
      <vt:lpstr>Example of AND Operation</vt:lpstr>
      <vt:lpstr>Geometric Transformation</vt:lpstr>
      <vt:lpstr>Geometric Spatial Transformations</vt:lpstr>
      <vt:lpstr>Geometric Spatial Transformations …</vt:lpstr>
      <vt:lpstr>Affine transformations</vt:lpstr>
      <vt:lpstr>Translation</vt:lpstr>
      <vt:lpstr>Rotation Example</vt:lpstr>
      <vt:lpstr>Scale</vt:lpstr>
      <vt:lpstr>Image Interpolation</vt:lpstr>
      <vt:lpstr>Image Interpolation …</vt:lpstr>
      <vt:lpstr>Scenario I: Resolution Enhancement</vt:lpstr>
      <vt:lpstr>Scenario II: Image Inpainting</vt:lpstr>
      <vt:lpstr>Image Interpolation …</vt:lpstr>
      <vt:lpstr>Nearest Neighbour Interpolation</vt:lpstr>
      <vt:lpstr>Nearest Neighbour Interpolation …</vt:lpstr>
      <vt:lpstr>Bilinear Interpolation</vt:lpstr>
      <vt:lpstr>Bilinear Interpolation …</vt:lpstr>
      <vt:lpstr>Bicubic Interpolation</vt:lpstr>
      <vt:lpstr>PowerPoint Presentation</vt:lpstr>
      <vt:lpstr>Lab Assignment</vt:lpstr>
      <vt:lpstr>Lab Assignment …</vt:lpstr>
      <vt:lpstr>Lab Assignment …</vt:lpstr>
      <vt:lpstr>Lab Assignment …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TANUJ</dc:creator>
  <cp:lastModifiedBy>LENOVO</cp:lastModifiedBy>
  <cp:revision>2</cp:revision>
  <dcterms:created xsi:type="dcterms:W3CDTF">2022-03-12T08:43:45Z</dcterms:created>
  <dcterms:modified xsi:type="dcterms:W3CDTF">2022-08-23T05:33:28Z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2022-03-12T00:00:00Z</vt:filetime>
  </property>
</Properties>
</file>