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7" r:id="rId2"/>
    <p:sldId id="461" r:id="rId3"/>
    <p:sldId id="462" r:id="rId4"/>
    <p:sldId id="412" r:id="rId5"/>
    <p:sldId id="431" r:id="rId6"/>
    <p:sldId id="432" r:id="rId7"/>
    <p:sldId id="422" r:id="rId8"/>
    <p:sldId id="464" r:id="rId9"/>
    <p:sldId id="463" r:id="rId10"/>
    <p:sldId id="394" r:id="rId11"/>
    <p:sldId id="465" r:id="rId12"/>
    <p:sldId id="466" r:id="rId13"/>
    <p:sldId id="397" r:id="rId14"/>
    <p:sldId id="406" r:id="rId15"/>
    <p:sldId id="459" r:id="rId16"/>
    <p:sldId id="407" r:id="rId17"/>
    <p:sldId id="468" r:id="rId18"/>
    <p:sldId id="467" r:id="rId19"/>
    <p:sldId id="424" r:id="rId20"/>
    <p:sldId id="449" r:id="rId21"/>
    <p:sldId id="450" r:id="rId22"/>
    <p:sldId id="451" r:id="rId23"/>
    <p:sldId id="443" r:id="rId24"/>
    <p:sldId id="444" r:id="rId25"/>
    <p:sldId id="445" r:id="rId26"/>
    <p:sldId id="446" r:id="rId27"/>
    <p:sldId id="434" r:id="rId28"/>
    <p:sldId id="435" r:id="rId29"/>
    <p:sldId id="439" r:id="rId30"/>
    <p:sldId id="440" r:id="rId31"/>
    <p:sldId id="438" r:id="rId32"/>
    <p:sldId id="395" r:id="rId33"/>
    <p:sldId id="396" r:id="rId34"/>
    <p:sldId id="365" r:id="rId35"/>
    <p:sldId id="366" r:id="rId36"/>
    <p:sldId id="452" r:id="rId37"/>
    <p:sldId id="373" r:id="rId38"/>
    <p:sldId id="454" r:id="rId39"/>
    <p:sldId id="404" r:id="rId40"/>
    <p:sldId id="455" r:id="rId41"/>
    <p:sldId id="456" r:id="rId42"/>
    <p:sldId id="457" r:id="rId43"/>
    <p:sldId id="45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37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90833-705D-4A62-980C-33DE343F4756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2314-66AE-428C-89D6-BE0681C7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DBB5-B938-4F9F-AAF4-6D549C492B01}" type="datetimeFigureOut">
              <a:rPr lang="en-US" smtClean="0"/>
              <a:pPr/>
              <a:t>12/10/2022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5DDDB-A1EE-46FB-804D-D18D13FC36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441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88D79-8BF5-4604-BB1E-BADDE5DFCE9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5650" cy="342582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3869"/>
            <a:ext cx="5026920" cy="4111050"/>
          </a:xfrm>
          <a:noFill/>
        </p:spPr>
        <p:txBody>
          <a:bodyPr lIns="89850" tIns="44922" rIns="89850" bIns="44922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6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0506C1-DCF7-4CAF-99A2-6D473BA34DCE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75AB3B-9A09-4225-9B8A-60A3F336FD4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2B71-4B27-4354-B344-8610DE0E8754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12F85-3861-4DE9-92BB-88E9E6A533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B42B0-43ED-49BE-93D9-C13270A615B2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1C853-950C-4338-B064-E02E3803A6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DDB16-8069-4029-801C-0AF4C10D1A34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87D03-E5A3-4153-8D58-DE09E9E8B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6D8E0-74B5-41A2-AC8C-AF7F05D14071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8D1CFB9A-6A85-4301-B83E-4413842F4A0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23498A-A53D-44CF-B42D-9AFAA7DE4BE5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B9322-4BDA-4527-9803-7B4FADF21B0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3CB858C-24E1-49B3-B400-62D834C1673B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3FD7C-6CC2-45B6-A6B7-0F581008A73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9A232-CD2A-404E-847E-422DE401B09B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26358-9D51-48D7-BEA1-FB59EA1A7A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029E-DE87-496E-AC3B-459A242DFF66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5183D8-4440-4788-A457-FBA41DB9C39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7AFB-5A27-4E93-ADCA-83020DDF5FC9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1926-CD85-4C58-8DBE-CC405647305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37F14C-2B2C-41C3-A7D9-F5F54FEEE204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9F7DDBC2-ED20-4141-97F6-EA09A3EC179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54E21F-DC29-49F6-8423-F3F82A6DC14B}" type="datetimeFigureOut">
              <a:rPr lang="en-US"/>
              <a:pPr>
                <a:defRPr/>
              </a:pPr>
              <a:t>12/10/2022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67FF6C81-0B47-477D-B30F-4F91E6773E3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1" r:id="rId2"/>
    <p:sldLayoutId id="2147483876" r:id="rId3"/>
    <p:sldLayoutId id="2147483877" r:id="rId4"/>
    <p:sldLayoutId id="2147483878" r:id="rId5"/>
    <p:sldLayoutId id="2147483872" r:id="rId6"/>
    <p:sldLayoutId id="2147483879" r:id="rId7"/>
    <p:sldLayoutId id="2147483873" r:id="rId8"/>
    <p:sldLayoutId id="2147483880" r:id="rId9"/>
    <p:sldLayoutId id="2147483874" r:id="rId10"/>
    <p:sldLayoutId id="21474838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2736" y="5549204"/>
            <a:ext cx="52627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Dr. Robin Singh Bhadoria</a:t>
            </a:r>
            <a:endParaRPr lang="en-IN" sz="3200" b="1" dirty="0">
              <a:solidFill>
                <a:srgbClr val="0070C0"/>
              </a:solidFill>
            </a:endParaRPr>
          </a:p>
          <a:p>
            <a:pPr algn="ctr"/>
            <a:r>
              <a:rPr lang="en-IN" sz="2400" b="1" dirty="0">
                <a:solidFill>
                  <a:srgbClr val="C00000"/>
                </a:solidFill>
              </a:rPr>
              <a:t>Asst. Professor, Dept. of CEA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047" y="445163"/>
            <a:ext cx="3116263" cy="1957436"/>
          </a:xfrm>
          <a:prstGeom prst="rect">
            <a:avLst/>
          </a:prstGeom>
        </p:spPr>
      </p:pic>
      <p:pic>
        <p:nvPicPr>
          <p:cNvPr id="1030" name="Picture 6" descr="Apache Pig - Wikipedia">
            <a:extLst>
              <a:ext uri="{FF2B5EF4-FFF2-40B4-BE49-F238E27FC236}">
                <a16:creationId xmlns:a16="http://schemas.microsoft.com/office/drawing/2014/main" xmlns="" id="{86E2B726-EA1A-E149-B145-3899CF01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00992"/>
            <a:ext cx="583513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76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Pig Latin Data Model</a:t>
            </a:r>
          </a:p>
        </p:txBody>
      </p:sp>
      <p:pic>
        <p:nvPicPr>
          <p:cNvPr id="3074" name="Picture 2" descr="Data Model">
            <a:extLst>
              <a:ext uri="{FF2B5EF4-FFF2-40B4-BE49-F238E27FC236}">
                <a16:creationId xmlns:a16="http://schemas.microsoft.com/office/drawing/2014/main" xmlns="" id="{609AE730-0C5D-E64F-8012-D8EE502EBB8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11875" cy="35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9E9E7-4F68-1147-9462-0770B872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Pig Latin 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4E5AB0-C9A5-B942-8779-18FF50B7A0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Atom-</a:t>
            </a:r>
            <a:r>
              <a:rPr lang="en-IN" dirty="0"/>
              <a:t>Any single value in Pig Latin, which is stored as </a:t>
            </a:r>
            <a:r>
              <a:rPr lang="en-IN" i="1" dirty="0"/>
              <a:t>String</a:t>
            </a:r>
            <a:r>
              <a:rPr lang="en-IN" dirty="0"/>
              <a:t>.</a:t>
            </a:r>
          </a:p>
          <a:p>
            <a:r>
              <a:rPr lang="en-IN" b="1" dirty="0"/>
              <a:t>Tuple-</a:t>
            </a:r>
            <a:r>
              <a:rPr lang="en-IN" dirty="0"/>
              <a:t>A record that is formed by an ordered set of fields </a:t>
            </a:r>
          </a:p>
          <a:p>
            <a:r>
              <a:rPr lang="en-IN" b="1" dirty="0"/>
              <a:t>Bag-</a:t>
            </a:r>
            <a:r>
              <a:rPr lang="en-IN" dirty="0"/>
              <a:t>A bag is an unordered set of tuples. In other words, a collection of tuples </a:t>
            </a:r>
          </a:p>
          <a:p>
            <a:r>
              <a:rPr lang="en-IN" b="1" dirty="0"/>
              <a:t>Map-</a:t>
            </a:r>
            <a:r>
              <a:rPr lang="en-IN" dirty="0"/>
              <a:t>A map (or data map) is a set of key-value pairs. The </a:t>
            </a:r>
            <a:r>
              <a:rPr lang="en-IN" b="1" dirty="0"/>
              <a:t>key</a:t>
            </a:r>
            <a:r>
              <a:rPr lang="en-IN" dirty="0"/>
              <a:t> needs to be of type </a:t>
            </a:r>
            <a:r>
              <a:rPr lang="en-IN" dirty="0" err="1"/>
              <a:t>chararray</a:t>
            </a:r>
            <a:r>
              <a:rPr lang="en-IN" dirty="0"/>
              <a:t> and should be unique. e.g.− [</a:t>
            </a:r>
            <a:r>
              <a:rPr lang="en-IN" dirty="0" err="1"/>
              <a:t>name#Raja</a:t>
            </a:r>
            <a:r>
              <a:rPr lang="en-IN" dirty="0"/>
              <a:t>, age#30]</a:t>
            </a:r>
          </a:p>
          <a:p>
            <a:r>
              <a:rPr lang="en-IN" b="1" dirty="0"/>
              <a:t>Relation-</a:t>
            </a:r>
            <a:r>
              <a:rPr lang="en-IN" dirty="0"/>
              <a:t>A relation is a bag of tuples.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945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3D8225D-A595-6040-9FC1-2EA177385C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021561257"/>
              </p:ext>
            </p:extLst>
          </p:nvPr>
        </p:nvGraphicFramePr>
        <p:xfrm>
          <a:off x="0" y="762000"/>
          <a:ext cx="9144000" cy="61775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97823">
                  <a:extLst>
                    <a:ext uri="{9D8B030D-6E8A-4147-A177-3AD203B41FA5}">
                      <a16:colId xmlns:a16="http://schemas.microsoft.com/office/drawing/2014/main" xmlns="" val="1618072114"/>
                    </a:ext>
                  </a:extLst>
                </a:gridCol>
                <a:gridCol w="4146177">
                  <a:extLst>
                    <a:ext uri="{9D8B030D-6E8A-4147-A177-3AD203B41FA5}">
                      <a16:colId xmlns:a16="http://schemas.microsoft.com/office/drawing/2014/main" xmlns="" val="3584288463"/>
                    </a:ext>
                  </a:extLst>
                </a:gridCol>
              </a:tblGrid>
              <a:tr h="338399">
                <a:tc>
                  <a:txBody>
                    <a:bodyPr/>
                    <a:lstStyle/>
                    <a:p>
                      <a:r>
                        <a:rPr lang="en-IN" sz="2800" b="1" dirty="0"/>
                        <a:t>Apache Pig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MapReduce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6064279"/>
                  </a:ext>
                </a:extLst>
              </a:tr>
              <a:tr h="895762">
                <a:tc>
                  <a:txBody>
                    <a:bodyPr/>
                    <a:lstStyle/>
                    <a:p>
                      <a:r>
                        <a:rPr lang="en-IN" sz="2800"/>
                        <a:t>It is a scripting language.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It is a compiled programming language.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15775"/>
                  </a:ext>
                </a:extLst>
              </a:tr>
              <a:tr h="617081">
                <a:tc>
                  <a:txBody>
                    <a:bodyPr/>
                    <a:lstStyle/>
                    <a:p>
                      <a:r>
                        <a:rPr lang="en-IN" sz="2800" dirty="0"/>
                        <a:t>Abstraction is at higher level.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Abstraction is at lower level.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426024"/>
                  </a:ext>
                </a:extLst>
              </a:tr>
              <a:tr h="895762">
                <a:tc>
                  <a:txBody>
                    <a:bodyPr/>
                    <a:lstStyle/>
                    <a:p>
                      <a:r>
                        <a:rPr lang="en-IN" sz="2800"/>
                        <a:t>It have less line of code as compared to MapReduce.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Lines of code is more.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322821"/>
                  </a:ext>
                </a:extLst>
              </a:tr>
              <a:tr h="1453125">
                <a:tc>
                  <a:txBody>
                    <a:bodyPr/>
                    <a:lstStyle/>
                    <a:p>
                      <a:r>
                        <a:rPr lang="en-IN" sz="2800"/>
                        <a:t>Less effort is needed for Apache Pig.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More development efforts are required for </a:t>
                      </a:r>
                      <a:r>
                        <a:rPr lang="en-IN" sz="2800" dirty="0" err="1"/>
                        <a:t>MapReduce</a:t>
                      </a:r>
                      <a:r>
                        <a:rPr lang="en-IN" sz="2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30068021"/>
                  </a:ext>
                </a:extLst>
              </a:tr>
              <a:tr h="895762">
                <a:tc>
                  <a:txBody>
                    <a:bodyPr/>
                    <a:lstStyle/>
                    <a:p>
                      <a:r>
                        <a:rPr lang="en-IN" sz="2800"/>
                        <a:t>Code efficiency is less as compared to MapReduce.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As compared to Pig efficiency of code is higher.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429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91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When to use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can be used in the following situations:</a:t>
            </a: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solidFill>
                <a:srgbClr val="33333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When data loads are time sensitive.</a:t>
            </a: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solidFill>
                <a:srgbClr val="33333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When processing various data sources.</a:t>
            </a: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solidFill>
                <a:srgbClr val="33333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When analytical insights are required through sampling.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When NOT to use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should not be used in the following situations: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When data is completely unstructured such as video, text, and audio.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When there is a time constraint because Pig is slower than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jobs.</a:t>
            </a:r>
          </a:p>
        </p:txBody>
      </p:sp>
    </p:spTree>
    <p:extLst>
      <p:ext uri="{BB962C8B-B14F-4D97-AF65-F5344CB8AC3E}">
        <p14:creationId xmlns:p14="http://schemas.microsoft.com/office/powerpoint/2010/main" xmlns="" val="41242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PIG at YAHOO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Yahoo uses PIG for two things:</a:t>
            </a:r>
          </a:p>
          <a:p>
            <a:pPr marL="823913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500" b="1" dirty="0">
                <a:ea typeface="Calibri" panose="020F0502020204030204" pitchFamily="34" charset="0"/>
                <a:cs typeface="Times New Roman" panose="02020603050405020304" pitchFamily="18" charset="0"/>
              </a:rPr>
              <a:t>In Pipelines</a:t>
            </a:r>
            <a:r>
              <a:rPr lang="en-US" sz="2500" dirty="0">
                <a:ea typeface="Calibri" panose="020F0502020204030204" pitchFamily="34" charset="0"/>
                <a:cs typeface="Times New Roman" panose="02020603050405020304" pitchFamily="18" charset="0"/>
              </a:rPr>
              <a:t>, to fetch log data from its web servers and to perform cleansing to remove companies interval views and clicks.</a:t>
            </a:r>
          </a:p>
          <a:p>
            <a:pPr marL="823913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500" b="1" dirty="0">
                <a:ea typeface="Calibri" panose="020F0502020204030204" pitchFamily="34" charset="0"/>
                <a:cs typeface="Times New Roman" panose="02020603050405020304" pitchFamily="18" charset="0"/>
              </a:rPr>
              <a:t>In Research,</a:t>
            </a:r>
            <a:r>
              <a:rPr lang="en-US" sz="2500" dirty="0">
                <a:ea typeface="Calibri" panose="020F0502020204030204" pitchFamily="34" charset="0"/>
                <a:cs typeface="Times New Roman" panose="02020603050405020304" pitchFamily="18" charset="0"/>
              </a:rPr>
              <a:t> script is used to test a theory. Pig provides facility to integrate Perl or Python script which can be executed on a huge dataset.</a:t>
            </a:r>
          </a:p>
        </p:txBody>
      </p:sp>
    </p:spTree>
    <p:extLst>
      <p:ext uri="{BB962C8B-B14F-4D97-AF65-F5344CB8AC3E}">
        <p14:creationId xmlns:p14="http://schemas.microsoft.com/office/powerpoint/2010/main" xmlns="" val="2863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Vs.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8077199" cy="6261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1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2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26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Features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Pig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Hive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Used By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Programmers and Researchers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Analyst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Used For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Programming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Reporting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Language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Procedural data flow language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SQL Like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Suitable For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Semi - Structured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Structured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Schema / Types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Explicit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Implicit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UDF Support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Join / Order / Sort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DFS Direct Access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 (Implicit)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 (Explicit)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Web Interface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Partitions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Shell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505DC-974F-8046-B3E6-B9993548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">
            <a:extLst>
              <a:ext uri="{FF2B5EF4-FFF2-40B4-BE49-F238E27FC236}">
                <a16:creationId xmlns:a16="http://schemas.microsoft.com/office/drawing/2014/main" xmlns="" id="{F1921DCB-D6F3-FA46-AC4F-D5120D900BF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8729"/>
            <a:ext cx="6181725" cy="46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40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ig tutorial - Pig Latin - Basics - By Microsoft Award MVP - pig latin -  apache pig - pig hadoop - Learn in 30sec | wikitechy">
            <a:extLst>
              <a:ext uri="{FF2B5EF4-FFF2-40B4-BE49-F238E27FC236}">
                <a16:creationId xmlns:a16="http://schemas.microsoft.com/office/drawing/2014/main" xmlns="" id="{B534F81E-3EC8-9548-BF86-C9C4F793270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15" y="37197"/>
            <a:ext cx="8836585" cy="66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Pig Latin Statements are generally ordered as follows: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3575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statement that reads data from the file system.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3575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Series of statements to perform transformations.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3575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DUMP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 display/store result.</a:t>
            </a:r>
          </a:p>
          <a:p>
            <a:pPr marL="938212" lvl="2" indent="-34290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Here A is relation and NOT a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4495800"/>
            <a:ext cx="6506980" cy="1752600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'student'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filter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4.0;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UPPER 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A INTO ‘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myreport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4CF65-0ECD-F149-8563-E536131F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FA543C-593C-F942-BF2A-C171A608E6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Hadoop Ecosystem is a platform or a suite which provides various services to solve the big data problems. It includes Apache projects and various commercial tools and solutions.</a:t>
            </a:r>
          </a:p>
          <a:p>
            <a:pPr algn="just"/>
            <a:r>
              <a:rPr lang="en-IN" dirty="0"/>
              <a:t>Apache Hadoop ecosystem refers to the various components of the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Apache Hadoop software library</a:t>
            </a:r>
            <a:r>
              <a:rPr lang="en-IN" dirty="0"/>
              <a:t>; it includes open source projects as well as a complete range of complementary tools. Some of the most well-known tools of the Hadoop ecosystem include </a:t>
            </a:r>
            <a:r>
              <a:rPr lang="en-IN" i="1" dirty="0"/>
              <a:t>HDFS, Hive, Pig, YARN, MapReduce, Spark, HBase, Oozie, Sqoop, Zookeeper, </a:t>
            </a:r>
            <a:r>
              <a:rPr lang="en-IN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79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57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Pig Latin two types of comments are supported: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line comments that begin with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“--” (two hyphens).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Multiline comments that begin with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“/*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end with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*/”.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57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 Identifiers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A1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A1_2014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845726370"/>
              </p:ext>
            </p:extLst>
          </p:nvPr>
        </p:nvGraphicFramePr>
        <p:xfrm>
          <a:off x="1219200" y="1981200"/>
          <a:ext cx="6522720" cy="287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Arithmetic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Comparison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 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 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 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in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57200"/>
          </a:xfrm>
        </p:spPr>
        <p:txBody>
          <a:bodyPr/>
          <a:lstStyle/>
          <a:p>
            <a:r>
              <a:rPr lang="en-US" sz="2400" b="1" dirty="0"/>
              <a:t>Simple Data Types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8577527"/>
              </p:ext>
            </p:extLst>
          </p:nvPr>
        </p:nvGraphicFramePr>
        <p:xfrm>
          <a:off x="1752600" y="1981200"/>
          <a:ext cx="662940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6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Whole numbers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Large whole numbers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Decimals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double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Very precise decimals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 strings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Raw bytes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datetime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Datetime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 or 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572000"/>
            <a:ext cx="2642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Complex Data Types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0560533"/>
              </p:ext>
            </p:extLst>
          </p:nvPr>
        </p:nvGraphicFramePr>
        <p:xfrm>
          <a:off x="1828800" y="4953000"/>
          <a:ext cx="6400800" cy="1565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3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 ordered set of fields.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Example: (2,3)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collection of tuples.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Example: {(2,3),(7,5)}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map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key, value pair (open # Apache)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Running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Pig can run in two ways: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Interactive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Invoke </a:t>
            </a:r>
            <a:r>
              <a:rPr lang="en-US" sz="2100" b="1" dirty="0">
                <a:ea typeface="Calibri" panose="020F0502020204030204" pitchFamily="34" charset="0"/>
                <a:cs typeface="Times New Roman" panose="02020603050405020304" pitchFamily="18" charset="0"/>
              </a:rPr>
              <a:t>grunt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 Shell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Type pig to get grunt shell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A= load ‘/</a:t>
            </a:r>
            <a:r>
              <a:rPr lang="en-US" sz="2100" dirty="0" err="1"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/student.tsv’ as ( </a:t>
            </a:r>
            <a:r>
              <a:rPr lang="en-US" sz="2100" dirty="0" err="1"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, name, </a:t>
            </a:r>
            <a:r>
              <a:rPr lang="en-US" sz="2100" dirty="0" err="1"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DUMP A;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Batch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Create </a:t>
            </a:r>
            <a:r>
              <a:rPr lang="en-US" sz="2100" b="1" dirty="0"/>
              <a:t>Pig Script </a:t>
            </a:r>
            <a:r>
              <a:rPr lang="en-US" sz="2100" dirty="0"/>
              <a:t>to run pig in batch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Write </a:t>
            </a:r>
            <a:r>
              <a:rPr lang="en-US" sz="2100" b="1" dirty="0"/>
              <a:t>Pig Latin Statements</a:t>
            </a:r>
            <a:r>
              <a:rPr lang="en-US" sz="2100" dirty="0"/>
              <a:t> in a file and save it </a:t>
            </a:r>
            <a:r>
              <a:rPr lang="en-US" sz="2100" b="1" dirty="0"/>
              <a:t>“.pig”</a:t>
            </a:r>
            <a:r>
              <a:rPr lang="en-US" sz="2100" dirty="0"/>
              <a:t> extension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Execution Modes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You can execute pig in two modes: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Local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You need to have your files in local file system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ea typeface="Calibri" panose="020F0502020204030204" pitchFamily="34" charset="0"/>
                <a:cs typeface="Times New Roman" panose="02020603050405020304" pitchFamily="18" charset="0"/>
              </a:rPr>
              <a:t>Pig –x local filename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Map Reduce Mode (Default Mode)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You need to have access to a Hadoop Cluster to read/write file. 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a typeface="Calibri" panose="020F0502020204030204" pitchFamily="34" charset="0"/>
                <a:cs typeface="Times New Roman" panose="02020603050405020304" pitchFamily="18" charset="0"/>
              </a:rPr>
              <a:t>pig filename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62200"/>
          </a:xfrm>
        </p:spPr>
        <p:txBody>
          <a:bodyPr/>
          <a:lstStyle/>
          <a:p>
            <a:r>
              <a:rPr lang="en-US" sz="2400" dirty="0"/>
              <a:t>FILTER</a:t>
            </a:r>
          </a:p>
          <a:p>
            <a:r>
              <a:rPr lang="en-US" sz="2400" dirty="0"/>
              <a:t>FOREACH</a:t>
            </a:r>
          </a:p>
          <a:p>
            <a:r>
              <a:rPr lang="en-US" sz="2400" dirty="0"/>
              <a:t>GROUP</a:t>
            </a:r>
          </a:p>
          <a:p>
            <a:r>
              <a:rPr lang="en-US" sz="2400" dirty="0"/>
              <a:t>DISTINCT</a:t>
            </a:r>
          </a:p>
          <a:p>
            <a:r>
              <a:rPr lang="en-US" sz="2400" dirty="0"/>
              <a:t>LIMIT</a:t>
            </a:r>
          </a:p>
          <a:p>
            <a:r>
              <a:rPr lang="en-US" sz="2400" dirty="0"/>
              <a:t>ORDERBY</a:t>
            </a:r>
          </a:p>
          <a:p>
            <a:r>
              <a:rPr lang="en-US" sz="2400" dirty="0"/>
              <a:t>JOIN</a:t>
            </a:r>
          </a:p>
          <a:p>
            <a:r>
              <a:rPr lang="en-US" sz="2400" dirty="0"/>
              <a:t>UNION</a:t>
            </a:r>
          </a:p>
          <a:p>
            <a:r>
              <a:rPr lang="en-US" sz="2400" dirty="0"/>
              <a:t>SPLIT </a:t>
            </a:r>
          </a:p>
          <a:p>
            <a:r>
              <a:rPr lang="en-US" sz="2400" dirty="0"/>
              <a:t>SAMPLE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FILTER-BY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those student where the GPA is greater than 4.0.</a:t>
            </a:r>
            <a:endParaRPr lang="en-US" dirty="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685800" y="2590800"/>
            <a:ext cx="8305800" cy="2209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BFBFB"/>
              </a:gs>
              <a:gs pos="100000">
                <a:srgbClr val="D0D0D0"/>
              </a:gs>
            </a:gsLst>
            <a:lin ang="5400000"/>
          </a:gra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filter A by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4.0;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25BB0F-AA9A-4143-B73B-DD63659144B9}"/>
              </a:ext>
            </a:extLst>
          </p:cNvPr>
          <p:cNvSpPr txBox="1"/>
          <p:nvPr/>
        </p:nvSpPr>
        <p:spPr>
          <a:xfrm>
            <a:off x="677334" y="57694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tab-separated values (</a:t>
            </a:r>
            <a:r>
              <a:rPr lang="en-IN" dirty="0" err="1"/>
              <a:t>tsv</a:t>
            </a:r>
            <a:r>
              <a:rPr lang="en-IN" dirty="0"/>
              <a:t>) file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4400" b="1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rPr>
              <a:t>FOREACH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19088" lvl="0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3500" dirty="0">
                <a:latin typeface="+mn-lt"/>
                <a:cs typeface="+mn-cs"/>
              </a:rPr>
              <a:t>Display the name of all students in uppercase.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743200"/>
            <a:ext cx="7691213" cy="1611562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UPPER 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GROUP-BY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Group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of students based on their GPA.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438400"/>
            <a:ext cx="7732148" cy="175662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CD7DC-E877-024D-9339-B51002D914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adoop Ecosystem and Their Components ">
            <a:extLst>
              <a:ext uri="{FF2B5EF4-FFF2-40B4-BE49-F238E27FC236}">
                <a16:creationId xmlns:a16="http://schemas.microsoft.com/office/drawing/2014/main" xmlns="" id="{040F1DC8-621D-3443-BFA7-6F9BE0C7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08037"/>
            <a:ext cx="9144000" cy="52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18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DISTINCT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remove duplicate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students.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438400"/>
            <a:ext cx="8121892" cy="1606723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DISTINCT A;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JOIN-BY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524001"/>
            <a:ext cx="82296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/>
              <a:t>To join two relations namely, “student” and “department” based on the values contained in the “</a:t>
            </a:r>
            <a:r>
              <a:rPr lang="en-US" sz="2400" dirty="0" err="1"/>
              <a:t>rollno</a:t>
            </a:r>
            <a:r>
              <a:rPr lang="en-US" sz="2400" dirty="0"/>
              <a:t>” column.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2506160"/>
            <a:ext cx="7957000" cy="2650456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department.tsv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deptno:int,deptname:chararray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JOIN A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partition a relation based on the GPAs acquired by the students. 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GPA = 4.0, place it into relation X.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GPA is &lt; 4.0, place it into relation Y.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733800"/>
            <a:ext cx="8301775" cy="164825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A INTO X IF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==4.0, Y IF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&lt;=4.0;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X;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rebuchet MS" panose="020B0603020202020204" pitchFamily="34" charset="0"/>
              </a:rPr>
              <a:t>Eval</a:t>
            </a:r>
            <a:r>
              <a:rPr lang="en-US" b="1" dirty="0">
                <a:latin typeface="Trebuchet MS" panose="020B0603020202020204" pitchFamily="34" charset="0"/>
              </a:rPr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AVG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rebuchet MS" panose="020B0603020202020204" pitchFamily="34" charset="0"/>
              </a:rPr>
              <a:t>AVG</a:t>
            </a:r>
            <a:endParaRPr lang="en-IN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1589567"/>
            <a:ext cx="8045301" cy="69643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the average marks for each student.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7479224" cy="2638037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/student.csv' USING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(‘,’)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studname:chararray,marks:int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FOREACH B GENERATE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A.studname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AVG(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A.marks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Trebuchet MS" panose="020B0603020202020204" pitchFamily="34" charset="0"/>
              </a:rPr>
              <a:t>MAX</a:t>
            </a:r>
            <a:endParaRPr lang="en-IN" sz="4000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428750"/>
            <a:ext cx="8643938" cy="139065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the maximum marks for each student.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8282554" cy="2756686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/student.csv' USING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(‘,’)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marks:int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FOREACH B GENERATE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A.marks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Trebuchet MS" panose="020B0603020202020204" pitchFamily="34" charset="0"/>
              </a:rPr>
              <a:t>COUNT</a:t>
            </a:r>
            <a:endParaRPr lang="en-IN" sz="4000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428750"/>
            <a:ext cx="8643938" cy="139065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count the number of elements in a bag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8282554" cy="2756686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/student.csv' USING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(‘,’)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marks:int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FOREACH B GENERATE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COUNT(A);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COMPLEX DATA TYPES: TUPLE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is an ordered collection of fields.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dirty="0"/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838200" y="2743200"/>
            <a:ext cx="6354305" cy="11656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BFBFB"/>
              </a:gs>
              <a:gs pos="100000">
                <a:srgbClr val="D0D0D0"/>
              </a:gs>
            </a:gsLst>
            <a:lin ang="5400000"/>
          </a:gra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(John,12)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(Jack,13)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(Joseph,5)	(Smith,8) 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(James, 7)	(Scott,12)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962400"/>
            <a:ext cx="6633275" cy="2204541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'/root/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/studentdata.tsv' AS ( t1:tuple (t1a:chararray, t1b:int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t2:tuple ( t2a:chararray, t2b:int ) 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B = FOREACH A GENERATE t1.t1a,t1.t1b,t2$0,t2$1;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COMPLEX DATA TYPES: MAP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represents a key/value pair.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dirty="0"/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838200" y="2743200"/>
            <a:ext cx="6354305" cy="11656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BFBFB"/>
              </a:gs>
              <a:gs pos="100000">
                <a:srgbClr val="D0D0D0"/>
              </a:gs>
            </a:gsLst>
            <a:lin ang="5400000"/>
          </a:gra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	[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city#Bangalore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Jack	[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city#Pune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James	[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city#Chennai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962400"/>
            <a:ext cx="6633275" cy="2204541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'/root/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studentcity.tsv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Using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studname:chararray,m:map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B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m#'city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PIGGY BANK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user can use Piggy Bank function in Pig Latin script and they can also share their functions in Piggy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Bank.upper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function.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Objective: To use Piggy Bank string UPPER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733800"/>
            <a:ext cx="8352295" cy="29667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register '/root/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/piggybank-0.12.0.jar';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upper =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generate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org.apache.pig.piggybank.evaluation.string.UPPER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DUMP upper;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What is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Apache Pig is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a platform for data analysis</a:t>
            </a:r>
            <a:r>
              <a:rPr lang="en-US" dirty="0"/>
              <a:t>. It is procedural language.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It is an alternative to Map Reduce Programming.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was developed as a research project at Yahoo.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Apache Pig is a high-level platform for creating programs that run on Apache Hadoop. The language for this platform is called Pig Latin. Pig can also execute its Hadoop jobs in MapReduce.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USER-DEFINED FUNCTIONS (UDF)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allows you to create your own function for complex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Write a java class and convert it into “.jar” to include this function into code.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733800"/>
            <a:ext cx="8352295" cy="29667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register '/root/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/myudfs.jar';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upper =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generate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myudfs.UPPER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PARAMETER SUBSTITUTION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allows you to pass parameters at runtime.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execute the statement type below command on grunt: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–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student=/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/student.tsv parameterdemo.pig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724400"/>
            <a:ext cx="8352295" cy="14427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load ‘$student'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DUMP A;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DIAGNOSTIC OPERATOR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DESCRIBE : It returns the schema of a relation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971800"/>
            <a:ext cx="8352295" cy="31953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load ‘/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/student.tsv'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DESCRIBE A;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WORD COUNT EXAMPLE IN PIG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95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TOKENIZE splits the line into a field for each word.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FLATTEN will take the collection of records returned by TOKENIZE and produce a separate record for each one, calling the single field in the record word.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00200"/>
            <a:ext cx="8352295" cy="2895600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ines=LOAD ‘/root/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/lines.txt’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words=FOREACH lines GENERATE FLATTEN ( TOKENIZE (line)) as word;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rouped=GROUP words by word;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wordcount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FOREACH grouped GENERATE group, COUNT (words);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DUMP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wordcount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Features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 algn="just"/>
            <a:r>
              <a:rPr lang="en-US" sz="2400" dirty="0"/>
              <a:t>It provides an </a:t>
            </a:r>
            <a:r>
              <a:rPr lang="en-US" sz="2400" b="1" dirty="0"/>
              <a:t>engine</a:t>
            </a:r>
            <a:r>
              <a:rPr lang="en-US" sz="2400" dirty="0"/>
              <a:t> for executing </a:t>
            </a:r>
            <a:r>
              <a:rPr lang="en-US" sz="2400" b="1" dirty="0"/>
              <a:t>data flows</a:t>
            </a:r>
            <a:r>
              <a:rPr lang="en-US" sz="2400" dirty="0"/>
              <a:t> (how your data should flow). Pig processes data in parallel on the Hadoop cluster. </a:t>
            </a:r>
          </a:p>
          <a:p>
            <a:pPr marL="285750" indent="-285750" algn="just"/>
            <a:r>
              <a:rPr lang="en-US" sz="2400" dirty="0"/>
              <a:t>It provides a language called “</a:t>
            </a:r>
            <a:r>
              <a:rPr lang="en-US" sz="2400" b="1" dirty="0"/>
              <a:t>Pig Latin”</a:t>
            </a:r>
            <a:r>
              <a:rPr lang="en-US" sz="2400" dirty="0"/>
              <a:t> to express data flows.</a:t>
            </a:r>
          </a:p>
          <a:p>
            <a:pPr marL="285750" indent="-285750" algn="just"/>
            <a:r>
              <a:rPr lang="en-US" sz="2400" dirty="0"/>
              <a:t>Pig Latin contains operators for many of the traditional data operations such as join, filter, sort, etc.</a:t>
            </a:r>
          </a:p>
          <a:p>
            <a:pPr marL="285750" indent="-285750" algn="just"/>
            <a:r>
              <a:rPr lang="en-US" sz="2400" dirty="0"/>
              <a:t>It allows users to develop their own functions (User Defined Functions) for reading, processing, and writing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The Anatomy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main components of Pig are as follows:</a:t>
            </a:r>
          </a:p>
          <a:p>
            <a:pPr marL="606425" lvl="1" indent="-285750">
              <a:lnSpc>
                <a:spcPct val="150000"/>
              </a:lnSpc>
            </a:pPr>
            <a:r>
              <a:rPr lang="en-US" dirty="0"/>
              <a:t>Data flow language (</a:t>
            </a:r>
            <a:r>
              <a:rPr lang="en-US" b="1" dirty="0"/>
              <a:t>Pig Latin</a:t>
            </a:r>
            <a:r>
              <a:rPr lang="en-US" dirty="0"/>
              <a:t>).</a:t>
            </a:r>
          </a:p>
          <a:p>
            <a:pPr marL="606425" lvl="1" indent="-285750">
              <a:lnSpc>
                <a:spcPct val="150000"/>
              </a:lnSpc>
            </a:pPr>
            <a:r>
              <a:rPr lang="en-US" dirty="0"/>
              <a:t>Interactive shell where you can type Pig Latin statements (</a:t>
            </a:r>
            <a:r>
              <a:rPr lang="en-US" b="1" dirty="0"/>
              <a:t>Grunt</a:t>
            </a:r>
            <a:r>
              <a:rPr lang="en-US" dirty="0"/>
              <a:t>).</a:t>
            </a:r>
          </a:p>
          <a:p>
            <a:pPr marL="606425" lvl="1" indent="-285750">
              <a:lnSpc>
                <a:spcPct val="150000"/>
              </a:lnSpc>
            </a:pPr>
            <a:r>
              <a:rPr lang="en-US" dirty="0"/>
              <a:t>Pig interpreter and execution engine.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on </a:t>
            </a:r>
            <a:r>
              <a:rPr lang="en-US" b="1" dirty="0" err="1">
                <a:latin typeface="Trebuchet MS" panose="020B0603020202020204" pitchFamily="34" charset="0"/>
              </a:rPr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Pig runs on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Pig uses both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Distributed File System and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Programming.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By default, Pig reads input files from HDFS. Pig stores the intermediate data (data produced by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jobs) and the output in HDFS.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However, Pig can also read input from and place output to other 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2F738-D9AF-A240-992B-B7A4419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Architecture</a:t>
            </a:r>
          </a:p>
        </p:txBody>
      </p:sp>
      <p:pic>
        <p:nvPicPr>
          <p:cNvPr id="2050" name="Picture 2" descr="Apache Pig Architecture - Tutorial And Example">
            <a:extLst>
              <a:ext uri="{FF2B5EF4-FFF2-40B4-BE49-F238E27FC236}">
                <a16:creationId xmlns:a16="http://schemas.microsoft.com/office/drawing/2014/main" xmlns="" id="{BAC3EAA0-A924-5F49-9276-DB9C2C2B12A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47775"/>
            <a:ext cx="43434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95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50A8B-9926-7642-A6FD-493229F5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of Pig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9A3984-6641-0346-BDFC-C551A3ADE2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495800"/>
          </a:xfrm>
        </p:spPr>
        <p:txBody>
          <a:bodyPr/>
          <a:lstStyle/>
          <a:p>
            <a:pPr algn="just"/>
            <a:r>
              <a:rPr lang="en-IN" sz="2400" b="1" dirty="0"/>
              <a:t>Parser-</a:t>
            </a:r>
            <a:r>
              <a:rPr lang="en-IN" sz="2400" dirty="0"/>
              <a:t>Initially the Pig Scripts are handled by the Parser. It checks the syntax of the script, does type checking, and other miscellaneous checks. The output of the parser will be a DAG (directed acyclic graph), which represents the Pig Latin statements and logical operators.</a:t>
            </a:r>
          </a:p>
          <a:p>
            <a:pPr algn="just"/>
            <a:r>
              <a:rPr lang="en-IN" sz="2400" b="1" dirty="0"/>
              <a:t>Optimizer-</a:t>
            </a:r>
            <a:r>
              <a:rPr lang="en-IN" sz="2400" dirty="0"/>
              <a:t>The logical plan (DAG) is passed to the logical optimizer, which carries out the logical optimizations such as projection and pushdown.</a:t>
            </a:r>
          </a:p>
          <a:p>
            <a:pPr algn="just"/>
            <a:r>
              <a:rPr lang="en-IN" sz="2400" b="1" dirty="0"/>
              <a:t>Compiler- </a:t>
            </a:r>
            <a:r>
              <a:rPr lang="en-IN" sz="2400" dirty="0"/>
              <a:t>The compiler compiles the optimized logical plan into a series of MapReduce jobs.</a:t>
            </a:r>
          </a:p>
          <a:p>
            <a:pPr algn="just"/>
            <a:r>
              <a:rPr lang="en-IN" sz="2400" b="1" dirty="0"/>
              <a:t>Execution engine-</a:t>
            </a:r>
            <a:r>
              <a:rPr lang="en-IN" sz="2400" dirty="0"/>
              <a:t>Finally the MapReduce jobs are submitted to Hadoop in a sorted order. Finally, these MapReduce jobs are executed on Hadoop producing the desired results.</a:t>
            </a:r>
          </a:p>
          <a:p>
            <a:pPr algn="just"/>
            <a:endParaRPr lang="en-IN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333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3121</TotalTime>
  <Words>1802</Words>
  <Application>Microsoft Macintosh PowerPoint</Application>
  <PresentationFormat>On-screen Show (4:3)</PresentationFormat>
  <Paragraphs>365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Median</vt:lpstr>
      <vt:lpstr>Slide 1</vt:lpstr>
      <vt:lpstr>Hadoop Ecosystem</vt:lpstr>
      <vt:lpstr>Slide 3</vt:lpstr>
      <vt:lpstr>What is Pig?</vt:lpstr>
      <vt:lpstr>Features of Pig</vt:lpstr>
      <vt:lpstr>The Anatomy of Pig</vt:lpstr>
      <vt:lpstr>Pig on Hadoop</vt:lpstr>
      <vt:lpstr>Pig Architecture</vt:lpstr>
      <vt:lpstr>Component of Pig Architecture</vt:lpstr>
      <vt:lpstr>Pig Latin Data Model</vt:lpstr>
      <vt:lpstr>Pig Latin Data Model</vt:lpstr>
      <vt:lpstr>Slide 12</vt:lpstr>
      <vt:lpstr>When to use Pig?</vt:lpstr>
      <vt:lpstr>When NOT to use Pig?</vt:lpstr>
      <vt:lpstr>PIG at YAHOO</vt:lpstr>
      <vt:lpstr>Pig Vs. Hive</vt:lpstr>
      <vt:lpstr>Slide 17</vt:lpstr>
      <vt:lpstr>Slide 18</vt:lpstr>
      <vt:lpstr>Pig Latin Overview: Statements</vt:lpstr>
      <vt:lpstr>Pig Latin Overview: Comments</vt:lpstr>
      <vt:lpstr>Pig Latin Overview: Identifiers</vt:lpstr>
      <vt:lpstr>Pig Latin Overview: Operators</vt:lpstr>
      <vt:lpstr>Data Types in PIG</vt:lpstr>
      <vt:lpstr>Running Pig</vt:lpstr>
      <vt:lpstr>Execution Modes of Pig</vt:lpstr>
      <vt:lpstr>Relational Operators</vt:lpstr>
      <vt:lpstr>FILTER-BY</vt:lpstr>
      <vt:lpstr>Slide 28</vt:lpstr>
      <vt:lpstr>GROUP-BY</vt:lpstr>
      <vt:lpstr>DISTINCT</vt:lpstr>
      <vt:lpstr>Slide 31</vt:lpstr>
      <vt:lpstr>SPLIT</vt:lpstr>
      <vt:lpstr>Eval Functions</vt:lpstr>
      <vt:lpstr>AVG</vt:lpstr>
      <vt:lpstr>MAX</vt:lpstr>
      <vt:lpstr>COUNT</vt:lpstr>
      <vt:lpstr>COMPLEX DATA TYPES: TUPLE</vt:lpstr>
      <vt:lpstr>COMPLEX DATA TYPES: MAP</vt:lpstr>
      <vt:lpstr>PIGGY BANK</vt:lpstr>
      <vt:lpstr>USER-DEFINED FUNCTIONS (UDF)</vt:lpstr>
      <vt:lpstr>PARAMETER SUBSTITUTION</vt:lpstr>
      <vt:lpstr>DIAGNOSTIC OPERATOR</vt:lpstr>
      <vt:lpstr>WORD COUNT EXAMPLE IN PIG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dilip</dc:creator>
  <cp:lastModifiedBy>Raghavendra</cp:lastModifiedBy>
  <cp:revision>492</cp:revision>
  <dcterms:created xsi:type="dcterms:W3CDTF">2016-12-28T14:10:24Z</dcterms:created>
  <dcterms:modified xsi:type="dcterms:W3CDTF">2022-12-11T05:31:48Z</dcterms:modified>
</cp:coreProperties>
</file>