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8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56.jpeg" ContentType="image/jpeg"/>
  <Override PartName="/ppt/media/image53.png" ContentType="image/png"/>
  <Override PartName="/ppt/media/image52.png" ContentType="image/png"/>
  <Override PartName="/ppt/media/image51.png" ContentType="image/png"/>
  <Override PartName="/ppt/media/image50.png" ContentType="image/png"/>
  <Override PartName="/ppt/media/image49.png" ContentType="image/png"/>
  <Override PartName="/ppt/media/image46.png" ContentType="image/png"/>
  <Override PartName="/ppt/media/image43.png" ContentType="image/png"/>
  <Override PartName="/ppt/media/image42.png" ContentType="image/png"/>
  <Override PartName="/ppt/media/image41.png" ContentType="image/png"/>
  <Override PartName="/ppt/media/image36.png" ContentType="image/png"/>
  <Override PartName="/ppt/media/image34.png" ContentType="image/png"/>
  <Override PartName="/ppt/media/image32.png" ContentType="image/png"/>
  <Override PartName="/ppt/media/image45.png" ContentType="image/png"/>
  <Override PartName="/ppt/media/image44.png" ContentType="image/png"/>
  <Override PartName="/ppt/media/image30.png" ContentType="image/png"/>
  <Override PartName="/ppt/media/image40.png" ContentType="image/png"/>
  <Override PartName="/ppt/media/image29.png" ContentType="image/png"/>
  <Override PartName="/ppt/media/image27.png" ContentType="image/png"/>
  <Override PartName="/ppt/media/image26.png" ContentType="image/png"/>
  <Override PartName="/ppt/media/image38.png" ContentType="image/png"/>
  <Override PartName="/ppt/media/image33.png" ContentType="image/png"/>
  <Override PartName="/ppt/media/image25.png" ContentType="image/png"/>
  <Override PartName="/ppt/media/image28.png" ContentType="image/png"/>
  <Override PartName="/ppt/media/image24.png" ContentType="image/png"/>
  <Override PartName="/ppt/media/image54.png" ContentType="image/png"/>
  <Override PartName="/ppt/media/image21.png" ContentType="image/png"/>
  <Override PartName="/ppt/media/image20.png" ContentType="image/png"/>
  <Override PartName="/ppt/media/image19.png" ContentType="image/png"/>
  <Override PartName="/ppt/media/image16.png" ContentType="image/png"/>
  <Override PartName="/ppt/media/image17.png" ContentType="image/png"/>
  <Override PartName="/ppt/media/image14.png" ContentType="image/png"/>
  <Override PartName="/ppt/media/image23.png" ContentType="image/png"/>
  <Override PartName="/ppt/media/image39.png" ContentType="image/png"/>
  <Override PartName="/ppt/media/image35.png" ContentType="image/png"/>
  <Override PartName="/ppt/media/image12.png" ContentType="image/png"/>
  <Override PartName="/ppt/media/image10.png" ContentType="image/png"/>
  <Override PartName="/ppt/media/image48.png" ContentType="image/png"/>
  <Override PartName="/ppt/media/image15.png" ContentType="image/png"/>
  <Override PartName="/ppt/media/image9.png" ContentType="image/png"/>
  <Override PartName="/ppt/media/image55.png" ContentType="image/png"/>
  <Override PartName="/ppt/media/image37.png" ContentType="image/png"/>
  <Override PartName="/ppt/media/image8.jpeg" ContentType="image/jpeg"/>
  <Override PartName="/ppt/media/image22.png" ContentType="image/png"/>
  <Override PartName="/ppt/media/image31.png" ContentType="image/png"/>
  <Override PartName="/ppt/media/image5.png" ContentType="image/png"/>
  <Override PartName="/ppt/media/image18.png" ContentType="image/png"/>
  <Override PartName="/ppt/media/image13.jpeg" ContentType="image/jpeg"/>
  <Override PartName="/ppt/media/image7.png" ContentType="image/png"/>
  <Override PartName="/ppt/media/image4.png" ContentType="image/png"/>
  <Override PartName="/ppt/media/image6.jpeg" ContentType="image/jpeg"/>
  <Override PartName="/ppt/media/image3.png" ContentType="image/png"/>
  <Override PartName="/ppt/media/image47.png" ContentType="image/png"/>
  <Override PartName="/ppt/media/image2.png" ContentType="image/pn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82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5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lang="en-US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png"/><Relationship Id="rId6" Type="http://schemas.openxmlformats.org/officeDocument/2006/relationships/image" Target="../media/image39.png"/><Relationship Id="rId7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0" y="866160"/>
            <a:ext cx="9139680" cy="118296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3600">
                <a:solidFill>
                  <a:srgbClr val="ff6600"/>
                </a:solidFill>
                <a:latin typeface="Arial"/>
              </a:rPr>
              <a:t>Path Integral Formulation of Quantum Mechanics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0" y="2978280"/>
            <a:ext cx="9139680" cy="191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Kushagra Chandak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 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International Institute of Information Technology, Hyderabad, India (IIIT-H)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Arial"/>
              </a:rPr>
              <a:t>June 14, 2017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-82800"/>
            <a:ext cx="9139680" cy="75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ff6600"/>
                </a:solidFill>
                <a:latin typeface="Arial"/>
              </a:rPr>
              <a:t>The Matrix Element</a:t>
            </a:r>
            <a:endParaRPr/>
          </a:p>
        </p:txBody>
      </p:sp>
      <p:sp>
        <p:nvSpPr>
          <p:cNvPr id="131" name="CustomShape 2"/>
          <p:cNvSpPr/>
          <p:nvPr/>
        </p:nvSpPr>
        <p:spPr>
          <a:xfrm>
            <a:off x="8451000" y="649296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32" name="CustomShape 3"/>
          <p:cNvSpPr/>
          <p:nvPr/>
        </p:nvSpPr>
        <p:spPr>
          <a:xfrm>
            <a:off x="3657600" y="1828800"/>
            <a:ext cx="2739240" cy="34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The 1-D case</a:t>
            </a:r>
            <a:endParaRPr/>
          </a:p>
        </p:txBody>
      </p:sp>
      <p:sp>
        <p:nvSpPr>
          <p:cNvPr id="133" name="CustomShape 4"/>
          <p:cNvSpPr/>
          <p:nvPr/>
        </p:nvSpPr>
        <p:spPr>
          <a:xfrm>
            <a:off x="3529800" y="3383280"/>
            <a:ext cx="5391000" cy="34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Useful Formulas </a:t>
            </a:r>
            <a:endParaRPr/>
          </a:p>
        </p:txBody>
      </p:sp>
      <p:sp>
        <p:nvSpPr>
          <p:cNvPr id="134" name="CustomShape 5"/>
          <p:cNvSpPr/>
          <p:nvPr/>
        </p:nvSpPr>
        <p:spPr>
          <a:xfrm>
            <a:off x="0" y="661356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  <p:pic>
        <p:nvPicPr>
          <p:cNvPr id="13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23960" y="914400"/>
            <a:ext cx="4514760" cy="48060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13880" y="2443320"/>
            <a:ext cx="4250520" cy="48060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404160" y="3973680"/>
            <a:ext cx="2262960" cy="779040"/>
          </a:xfrm>
          <a:prstGeom prst="rect">
            <a:avLst/>
          </a:prstGeom>
          <a:ln>
            <a:noFill/>
          </a:ln>
        </p:spPr>
      </p:pic>
      <p:pic>
        <p:nvPicPr>
          <p:cNvPr id="13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74680" y="5186880"/>
            <a:ext cx="8835480" cy="389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0" dur="indefinite" restart="never" nodeType="tmRoot">
          <p:childTnLst>
            <p:seq>
              <p:cTn id="151" nodeType="mainSeq">
                <p:childTnLst>
                  <p:par>
                    <p:cTn id="152" fill="freeze">
                      <p:stCondLst>
                        <p:cond delay="indefinite"/>
                      </p:stCondLst>
                      <p:childTnLst>
                        <p:par>
                          <p:cTn id="153" fill="freeze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freeze">
                      <p:stCondLst>
                        <p:cond delay="indefinite"/>
                      </p:stCondLst>
                      <p:childTnLst>
                        <p:par>
                          <p:cTn id="158" fill="freeze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freeze">
                      <p:stCondLst>
                        <p:cond delay="indefinite"/>
                      </p:stCondLst>
                      <p:childTnLst>
                        <p:par>
                          <p:cTn id="162" fill="freeze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freeze">
                      <p:stCondLst>
                        <p:cond delay="indefinite"/>
                      </p:stCondLst>
                      <p:childTnLst>
                        <p:par>
                          <p:cTn id="166" fill="freeze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freeze">
                      <p:stCondLst>
                        <p:cond delay="indefinite"/>
                      </p:stCondLst>
                      <p:childTnLst>
                        <p:par>
                          <p:cTn id="170" fill="freeze">
                            <p:stCondLst>
                              <p:cond delay="0"/>
                            </p:stCondLst>
                            <p:childTnLst>
                              <p:par>
                                <p:cTn id="1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freeze">
                      <p:stCondLst>
                        <p:cond delay="indefinite"/>
                      </p:stCondLst>
                      <p:childTnLst>
                        <p:par>
                          <p:cTn id="174" fill="freeze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freeze">
                      <p:stCondLst>
                        <p:cond delay="indefinite"/>
                      </p:stCondLst>
                      <p:childTnLst>
                        <p:par>
                          <p:cTn id="178" fill="freeze">
                            <p:stCondLst>
                              <p:cond delay="0"/>
                            </p:stCondLst>
                            <p:childTnLst>
                              <p:par>
                                <p:cTn id="1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8451000" y="649296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0" name="CustomShape 2"/>
          <p:cNvSpPr/>
          <p:nvPr/>
        </p:nvSpPr>
        <p:spPr>
          <a:xfrm>
            <a:off x="27360" y="-59400"/>
            <a:ext cx="9139680" cy="75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ff6600"/>
                </a:solidFill>
                <a:latin typeface="Arial"/>
              </a:rPr>
              <a:t>Heading towards the goal...</a:t>
            </a:r>
            <a:endParaRPr/>
          </a:p>
        </p:txBody>
      </p:sp>
      <p:sp>
        <p:nvSpPr>
          <p:cNvPr id="141" name="CustomShape 3"/>
          <p:cNvSpPr/>
          <p:nvPr/>
        </p:nvSpPr>
        <p:spPr>
          <a:xfrm>
            <a:off x="0" y="661356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  <p:pic>
        <p:nvPicPr>
          <p:cNvPr id="14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560320" y="3840480"/>
            <a:ext cx="4842360" cy="2556360"/>
          </a:xfrm>
          <a:prstGeom prst="rect">
            <a:avLst/>
          </a:prstGeom>
          <a:ln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926080" y="769320"/>
            <a:ext cx="3147840" cy="417240"/>
          </a:xfrm>
          <a:prstGeom prst="rect">
            <a:avLst/>
          </a:prstGeom>
          <a:ln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052720" y="2327760"/>
            <a:ext cx="5168880" cy="77904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3657600" y="3383280"/>
            <a:ext cx="3655440" cy="344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Divide in grid</a:t>
            </a:r>
            <a:endParaRPr/>
          </a:p>
        </p:txBody>
      </p:sp>
      <p:pic>
        <p:nvPicPr>
          <p:cNvPr id="146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566160" y="1483920"/>
            <a:ext cx="1773720" cy="435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81" dur="indefinite" restart="never" nodeType="tmRoot">
          <p:childTnLst>
            <p:seq>
              <p:cTn id="182" nodeType="mainSeq">
                <p:childTnLst>
                  <p:par>
                    <p:cTn id="183" fill="freeze">
                      <p:stCondLst>
                        <p:cond delay="indefinite"/>
                      </p:stCondLst>
                      <p:childTnLst>
                        <p:par>
                          <p:cTn id="184" fill="freeze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freeze">
                      <p:stCondLst>
                        <p:cond delay="indefinite"/>
                      </p:stCondLst>
                      <p:childTnLst>
                        <p:par>
                          <p:cTn id="189" fill="freeze">
                            <p:stCondLst>
                              <p:cond delay="0"/>
                            </p:stCondLst>
                            <p:childTnLst>
                              <p:par>
                                <p:cTn id="1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freeze">
                      <p:stCondLst>
                        <p:cond delay="indefinite"/>
                      </p:stCondLst>
                      <p:childTnLst>
                        <p:par>
                          <p:cTn id="193" fill="freeze">
                            <p:stCondLst>
                              <p:cond delay="0"/>
                            </p:stCondLst>
                            <p:childTnLst>
                              <p:par>
                                <p:cTn id="1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freeze">
                      <p:stCondLst>
                        <p:cond delay="indefinite"/>
                      </p:stCondLst>
                      <p:childTnLst>
                        <p:par>
                          <p:cTn id="197" fill="freeze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freeze">
                      <p:stCondLst>
                        <p:cond delay="indefinite"/>
                      </p:stCondLst>
                      <p:childTnLst>
                        <p:par>
                          <p:cTn id="201" fill="freeze">
                            <p:stCondLst>
                              <p:cond delay="0"/>
                            </p:stCondLst>
                            <p:childTnLst>
                              <p:par>
                                <p:cTn id="2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freeze">
                      <p:stCondLst>
                        <p:cond delay="indefinite"/>
                      </p:stCondLst>
                      <p:childTnLst>
                        <p:par>
                          <p:cTn id="205" fill="freeze">
                            <p:stCondLst>
                              <p:cond delay="0"/>
                            </p:stCondLst>
                            <p:childTnLst>
                              <p:par>
                                <p:cTn id="2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0" y="-82800"/>
            <a:ext cx="9139680" cy="14263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8" name="CustomShape 2"/>
          <p:cNvSpPr/>
          <p:nvPr/>
        </p:nvSpPr>
        <p:spPr>
          <a:xfrm>
            <a:off x="8451000" y="649296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49" name="CustomShape 3"/>
          <p:cNvSpPr/>
          <p:nvPr/>
        </p:nvSpPr>
        <p:spPr>
          <a:xfrm>
            <a:off x="6480" y="19440"/>
            <a:ext cx="9139680" cy="75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ff6600"/>
                </a:solidFill>
                <a:latin typeface="Arial"/>
              </a:rPr>
              <a:t>Moving closer...</a:t>
            </a:r>
            <a:endParaRPr/>
          </a:p>
        </p:txBody>
      </p:sp>
      <p:sp>
        <p:nvSpPr>
          <p:cNvPr id="150" name="CustomShape 4"/>
          <p:cNvSpPr/>
          <p:nvPr/>
        </p:nvSpPr>
        <p:spPr>
          <a:xfrm>
            <a:off x="0" y="661356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  <p:pic>
        <p:nvPicPr>
          <p:cNvPr id="151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1044000"/>
            <a:ext cx="5751360" cy="1050120"/>
          </a:xfrm>
          <a:prstGeom prst="rect">
            <a:avLst/>
          </a:prstGeom>
          <a:ln>
            <a:noFill/>
          </a:ln>
        </p:spPr>
      </p:pic>
      <p:pic>
        <p:nvPicPr>
          <p:cNvPr id="152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37680" y="2761200"/>
            <a:ext cx="3226320" cy="711360"/>
          </a:xfrm>
          <a:prstGeom prst="rect">
            <a:avLst/>
          </a:prstGeom>
          <a:ln>
            <a:noFill/>
          </a:ln>
        </p:spPr>
      </p:pic>
      <p:pic>
        <p:nvPicPr>
          <p:cNvPr id="153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790720" y="3829680"/>
            <a:ext cx="3790800" cy="923040"/>
          </a:xfrm>
          <a:prstGeom prst="rect">
            <a:avLst/>
          </a:prstGeom>
          <a:ln>
            <a:noFill/>
          </a:ln>
        </p:spPr>
      </p:pic>
      <p:pic>
        <p:nvPicPr>
          <p:cNvPr id="154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512640" y="5180760"/>
            <a:ext cx="7989120" cy="10350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08" dur="indefinite" restart="never" nodeType="tmRoot">
          <p:childTnLst>
            <p:seq>
              <p:cTn id="209" nodeType="mainSeq">
                <p:childTnLst>
                  <p:par>
                    <p:cTn id="210" fill="freeze">
                      <p:stCondLst>
                        <p:cond delay="indefinite"/>
                      </p:stCondLst>
                      <p:childTnLst>
                        <p:par>
                          <p:cTn id="211" fill="freeze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freeze">
                      <p:stCondLst>
                        <p:cond delay="indefinite"/>
                      </p:stCondLst>
                      <p:childTnLst>
                        <p:par>
                          <p:cTn id="216" fill="freeze">
                            <p:stCondLst>
                              <p:cond delay="0"/>
                            </p:stCondLst>
                            <p:childTnLst>
                              <p:par>
                                <p:cTn id="2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freeze">
                      <p:stCondLst>
                        <p:cond delay="indefinite"/>
                      </p:stCondLst>
                      <p:childTnLst>
                        <p:par>
                          <p:cTn id="220" fill="freeze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freeze">
                      <p:stCondLst>
                        <p:cond delay="indefinite"/>
                      </p:stCondLst>
                      <p:childTnLst>
                        <p:par>
                          <p:cTn id="224" fill="freeze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freeze">
                      <p:stCondLst>
                        <p:cond delay="indefinite"/>
                      </p:stCondLst>
                      <p:childTnLst>
                        <p:par>
                          <p:cTn id="228" fill="freeze">
                            <p:stCondLst>
                              <p:cond delay="0"/>
                            </p:stCondLst>
                            <p:childTnLst>
                              <p:par>
                                <p:cTn id="2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8506440" y="663408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56" name="CustomShape 2"/>
          <p:cNvSpPr/>
          <p:nvPr/>
        </p:nvSpPr>
        <p:spPr>
          <a:xfrm>
            <a:off x="0" y="661356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  <p:sp>
        <p:nvSpPr>
          <p:cNvPr id="157" name="CustomShape 3"/>
          <p:cNvSpPr/>
          <p:nvPr/>
        </p:nvSpPr>
        <p:spPr>
          <a:xfrm>
            <a:off x="8640" y="98280"/>
            <a:ext cx="9139680" cy="75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ff6600"/>
                </a:solidFill>
                <a:latin typeface="Arial"/>
              </a:rPr>
              <a:t>Recall QM</a:t>
            </a:r>
            <a:endParaRPr/>
          </a:p>
        </p:txBody>
      </p:sp>
      <p:pic>
        <p:nvPicPr>
          <p:cNvPr id="15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1280160"/>
            <a:ext cx="1920240" cy="351720"/>
          </a:xfrm>
          <a:prstGeom prst="rect">
            <a:avLst/>
          </a:prstGeom>
          <a:ln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65760" y="2011680"/>
            <a:ext cx="8721360" cy="326520"/>
          </a:xfrm>
          <a:prstGeom prst="rect">
            <a:avLst/>
          </a:prstGeom>
          <a:ln>
            <a:noFill/>
          </a:ln>
        </p:spPr>
      </p:pic>
      <p:pic>
        <p:nvPicPr>
          <p:cNvPr id="16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65760" y="2663640"/>
            <a:ext cx="8111160" cy="35172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214080" y="3490200"/>
            <a:ext cx="2635920" cy="531000"/>
          </a:xfrm>
          <a:prstGeom prst="rect">
            <a:avLst/>
          </a:prstGeom>
          <a:ln>
            <a:noFill/>
          </a:ln>
        </p:spPr>
      </p:pic>
      <p:pic>
        <p:nvPicPr>
          <p:cNvPr id="162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457200" y="4220280"/>
            <a:ext cx="7439040" cy="349560"/>
          </a:xfrm>
          <a:prstGeom prst="rect">
            <a:avLst/>
          </a:prstGeom>
          <a:ln>
            <a:noFill/>
          </a:ln>
        </p:spPr>
      </p:pic>
      <p:pic>
        <p:nvPicPr>
          <p:cNvPr id="163" name="" descr=""/>
          <p:cNvPicPr/>
          <p:nvPr/>
        </p:nvPicPr>
        <p:blipFill>
          <a:blip r:embed="rId6"/>
          <a:stretch>
            <a:fillRect/>
          </a:stretch>
        </p:blipFill>
        <p:spPr>
          <a:xfrm>
            <a:off x="419400" y="5029200"/>
            <a:ext cx="8448120" cy="3265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1" dur="indefinite" restart="never" nodeType="tmRoot">
          <p:childTnLst>
            <p:seq>
              <p:cTn id="232" nodeType="mainSeq">
                <p:childTnLst>
                  <p:par>
                    <p:cTn id="233" fill="freeze">
                      <p:stCondLst>
                        <p:cond delay="indefinite"/>
                      </p:stCondLst>
                      <p:childTnLst>
                        <p:par>
                          <p:cTn id="234" fill="freeze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freeze">
                      <p:stCondLst>
                        <p:cond delay="indefinite"/>
                      </p:stCondLst>
                      <p:childTnLst>
                        <p:par>
                          <p:cTn id="239" fill="freeze">
                            <p:stCondLst>
                              <p:cond delay="0"/>
                            </p:stCondLst>
                            <p:childTnLst>
                              <p:par>
                                <p:cTn id="2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freeze">
                      <p:stCondLst>
                        <p:cond delay="indefinite"/>
                      </p:stCondLst>
                      <p:childTnLst>
                        <p:par>
                          <p:cTn id="243" fill="freeze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freeze">
                      <p:stCondLst>
                        <p:cond delay="indefinite"/>
                      </p:stCondLst>
                      <p:childTnLst>
                        <p:par>
                          <p:cTn id="247" fill="freeze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freeze">
                      <p:stCondLst>
                        <p:cond delay="indefinite"/>
                      </p:stCondLst>
                      <p:childTnLst>
                        <p:par>
                          <p:cTn id="251" fill="freeze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freeze">
                      <p:stCondLst>
                        <p:cond delay="indefinite"/>
                      </p:stCondLst>
                      <p:childTnLst>
                        <p:par>
                          <p:cTn id="255" fill="freeze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freeze">
                      <p:stCondLst>
                        <p:cond delay="indefinite"/>
                      </p:stCondLst>
                      <p:childTnLst>
                        <p:par>
                          <p:cTn id="259" fill="freeze">
                            <p:stCondLst>
                              <p:cond delay="0"/>
                            </p:stCondLst>
                            <p:childTnLst>
                              <p:par>
                                <p:cTn id="2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-82800"/>
            <a:ext cx="9139680" cy="14263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5" name="CustomShape 2"/>
          <p:cNvSpPr/>
          <p:nvPr/>
        </p:nvSpPr>
        <p:spPr>
          <a:xfrm>
            <a:off x="8451000" y="649296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66" name="CustomShape 3"/>
          <p:cNvSpPr/>
          <p:nvPr/>
        </p:nvSpPr>
        <p:spPr>
          <a:xfrm>
            <a:off x="6480" y="19440"/>
            <a:ext cx="9139680" cy="75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ff6600"/>
                </a:solidFill>
                <a:latin typeface="Arial"/>
              </a:rPr>
              <a:t>The matrix elements</a:t>
            </a:r>
            <a:endParaRPr/>
          </a:p>
        </p:txBody>
      </p:sp>
      <p:sp>
        <p:nvSpPr>
          <p:cNvPr id="167" name="CustomShape 4"/>
          <p:cNvSpPr/>
          <p:nvPr/>
        </p:nvSpPr>
        <p:spPr>
          <a:xfrm>
            <a:off x="0" y="661356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  <p:pic>
        <p:nvPicPr>
          <p:cNvPr id="168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011680" y="916200"/>
            <a:ext cx="5208120" cy="2099160"/>
          </a:xfrm>
          <a:prstGeom prst="rect">
            <a:avLst/>
          </a:prstGeom>
          <a:ln>
            <a:noFill/>
          </a:ln>
        </p:spPr>
      </p:pic>
      <p:pic>
        <p:nvPicPr>
          <p:cNvPr id="169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554200" y="3486600"/>
            <a:ext cx="3844440" cy="351720"/>
          </a:xfrm>
          <a:prstGeom prst="rect">
            <a:avLst/>
          </a:prstGeom>
          <a:ln>
            <a:noFill/>
          </a:ln>
        </p:spPr>
      </p:pic>
      <p:pic>
        <p:nvPicPr>
          <p:cNvPr id="170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920240" y="4425120"/>
            <a:ext cx="5152680" cy="419040"/>
          </a:xfrm>
          <a:prstGeom prst="rect">
            <a:avLst/>
          </a:prstGeom>
          <a:ln>
            <a:noFill/>
          </a:ln>
        </p:spPr>
      </p:pic>
      <p:pic>
        <p:nvPicPr>
          <p:cNvPr id="171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554480" y="5303520"/>
            <a:ext cx="6255360" cy="83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62" dur="indefinite" restart="never" nodeType="tmRoot">
          <p:childTnLst>
            <p:seq>
              <p:cTn id="263" nodeType="mainSeq">
                <p:childTnLst>
                  <p:par>
                    <p:cTn id="264" fill="freeze">
                      <p:stCondLst>
                        <p:cond delay="indefinite"/>
                      </p:stCondLst>
                      <p:childTnLst>
                        <p:par>
                          <p:cTn id="265" fill="freeze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freeze">
                      <p:stCondLst>
                        <p:cond delay="indefinite"/>
                      </p:stCondLst>
                      <p:childTnLst>
                        <p:par>
                          <p:cTn id="270" fill="freeze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freeze">
                      <p:stCondLst>
                        <p:cond delay="indefinite"/>
                      </p:stCondLst>
                      <p:childTnLst>
                        <p:par>
                          <p:cTn id="274" fill="freeze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freeze">
                      <p:stCondLst>
                        <p:cond delay="indefinite"/>
                      </p:stCondLst>
                      <p:childTnLst>
                        <p:par>
                          <p:cTn id="278" fill="freeze">
                            <p:stCondLst>
                              <p:cond delay="0"/>
                            </p:stCondLst>
                            <p:childTnLst>
                              <p:par>
                                <p:cTn id="2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freeze">
                      <p:stCondLst>
                        <p:cond delay="indefinite"/>
                      </p:stCondLst>
                      <p:childTnLst>
                        <p:par>
                          <p:cTn id="282" fill="freeze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8640" y="98280"/>
            <a:ext cx="9139680" cy="75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ff6600"/>
                </a:solidFill>
                <a:latin typeface="Arial"/>
              </a:rPr>
              <a:t>A bit of math trickery</a:t>
            </a:r>
            <a:endParaRPr/>
          </a:p>
        </p:txBody>
      </p:sp>
      <p:sp>
        <p:nvSpPr>
          <p:cNvPr id="173" name="CustomShape 2"/>
          <p:cNvSpPr/>
          <p:nvPr/>
        </p:nvSpPr>
        <p:spPr>
          <a:xfrm>
            <a:off x="0" y="661356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  <p:sp>
        <p:nvSpPr>
          <p:cNvPr id="174" name="CustomShape 3"/>
          <p:cNvSpPr/>
          <p:nvPr/>
        </p:nvSpPr>
        <p:spPr>
          <a:xfrm>
            <a:off x="8543520" y="663408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7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828800" y="1280160"/>
            <a:ext cx="5514480" cy="825480"/>
          </a:xfrm>
          <a:prstGeom prst="rect">
            <a:avLst/>
          </a:prstGeom>
          <a:ln>
            <a:noFill/>
          </a:ln>
        </p:spPr>
      </p:pic>
      <p:pic>
        <p:nvPicPr>
          <p:cNvPr id="17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697760" y="5120640"/>
            <a:ext cx="6255360" cy="83160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48440" y="4023360"/>
            <a:ext cx="6213240" cy="781200"/>
          </a:xfrm>
          <a:prstGeom prst="rect">
            <a:avLst/>
          </a:prstGeom>
          <a:ln>
            <a:noFill/>
          </a:ln>
        </p:spPr>
      </p:pic>
      <p:pic>
        <p:nvPicPr>
          <p:cNvPr id="17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102040" y="2874240"/>
            <a:ext cx="4845240" cy="7812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85" dur="indefinite" restart="never" nodeType="tmRoot">
          <p:childTnLst>
            <p:seq>
              <p:cTn id="286" nodeType="mainSeq">
                <p:childTnLst>
                  <p:par>
                    <p:cTn id="287" fill="freeze">
                      <p:stCondLst>
                        <p:cond delay="indefinite"/>
                      </p:stCondLst>
                      <p:childTnLst>
                        <p:par>
                          <p:cTn id="288" fill="freeze">
                            <p:stCondLst>
                              <p:cond delay="0"/>
                            </p:stCondLst>
                            <p:childTnLst>
                              <p:par>
                                <p:cTn id="28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freeze">
                      <p:stCondLst>
                        <p:cond delay="indefinite"/>
                      </p:stCondLst>
                      <p:childTnLst>
                        <p:par>
                          <p:cTn id="293" fill="freeze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freeze">
                      <p:stCondLst>
                        <p:cond delay="indefinite"/>
                      </p:stCondLst>
                      <p:childTnLst>
                        <p:par>
                          <p:cTn id="297" fill="freeze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freeze">
                      <p:stCondLst>
                        <p:cond delay="indefinite"/>
                      </p:stCondLst>
                      <p:childTnLst>
                        <p:par>
                          <p:cTn id="301" fill="freeze">
                            <p:stCondLst>
                              <p:cond delay="0"/>
                            </p:stCondLst>
                            <p:childTnLst>
                              <p:par>
                                <p:cTn id="3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freeze">
                      <p:stCondLst>
                        <p:cond delay="indefinite"/>
                      </p:stCondLst>
                      <p:childTnLst>
                        <p:par>
                          <p:cTn id="305" fill="freeze">
                            <p:stCondLst>
                              <p:cond delay="0"/>
                            </p:stCondLst>
                            <p:childTnLst>
                              <p:par>
                                <p:cTn id="3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13320" y="177120"/>
            <a:ext cx="9139680" cy="75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ff6600"/>
                </a:solidFill>
                <a:latin typeface="Arial"/>
              </a:rPr>
              <a:t>The final touch: Putting together</a:t>
            </a:r>
            <a:endParaRPr/>
          </a:p>
        </p:txBody>
      </p:sp>
      <p:sp>
        <p:nvSpPr>
          <p:cNvPr id="180" name="CustomShape 2"/>
          <p:cNvSpPr/>
          <p:nvPr/>
        </p:nvSpPr>
        <p:spPr>
          <a:xfrm>
            <a:off x="0" y="661356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  <p:sp>
        <p:nvSpPr>
          <p:cNvPr id="181" name="CustomShape 3"/>
          <p:cNvSpPr/>
          <p:nvPr/>
        </p:nvSpPr>
        <p:spPr>
          <a:xfrm>
            <a:off x="8543520" y="663408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82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365760" y="3098160"/>
            <a:ext cx="8599680" cy="740160"/>
          </a:xfrm>
          <a:prstGeom prst="rect">
            <a:avLst/>
          </a:prstGeom>
          <a:ln>
            <a:noFill/>
          </a:ln>
        </p:spPr>
      </p:pic>
      <p:pic>
        <p:nvPicPr>
          <p:cNvPr id="183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156120" y="4206240"/>
            <a:ext cx="3242520" cy="630720"/>
          </a:xfrm>
          <a:prstGeom prst="rect">
            <a:avLst/>
          </a:prstGeom>
          <a:ln>
            <a:noFill/>
          </a:ln>
        </p:spPr>
      </p:pic>
      <p:pic>
        <p:nvPicPr>
          <p:cNvPr id="184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200400" y="5394960"/>
            <a:ext cx="1410120" cy="359640"/>
          </a:xfrm>
          <a:prstGeom prst="rect">
            <a:avLst/>
          </a:prstGeom>
          <a:ln>
            <a:noFill/>
          </a:ln>
        </p:spPr>
      </p:pic>
      <p:pic>
        <p:nvPicPr>
          <p:cNvPr id="185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182880" y="1371600"/>
            <a:ext cx="8949600" cy="780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08" dur="indefinite" restart="never" nodeType="tmRoot">
          <p:childTnLst>
            <p:seq>
              <p:cTn id="309" nodeType="mainSeq">
                <p:childTnLst>
                  <p:par>
                    <p:cTn id="310" fill="freeze">
                      <p:stCondLst>
                        <p:cond delay="indefinite"/>
                      </p:stCondLst>
                      <p:childTnLst>
                        <p:par>
                          <p:cTn id="311" fill="freeze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4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freeze">
                      <p:stCondLst>
                        <p:cond delay="indefinite"/>
                      </p:stCondLst>
                      <p:childTnLst>
                        <p:par>
                          <p:cTn id="316" fill="freeze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freeze">
                      <p:stCondLst>
                        <p:cond delay="indefinite"/>
                      </p:stCondLst>
                      <p:childTnLst>
                        <p:par>
                          <p:cTn id="320" fill="freeze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freeze">
                      <p:stCondLst>
                        <p:cond delay="indefinite"/>
                      </p:stCondLst>
                      <p:childTnLst>
                        <p:par>
                          <p:cTn id="324" fill="freeze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freeze">
                      <p:stCondLst>
                        <p:cond delay="indefinite"/>
                      </p:stCondLst>
                      <p:childTnLst>
                        <p:par>
                          <p:cTn id="328" fill="freeze">
                            <p:stCondLst>
                              <p:cond delay="0"/>
                            </p:stCondLst>
                            <p:childTnLst>
                              <p:par>
                                <p:cTn id="3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3320" y="177120"/>
            <a:ext cx="9139680" cy="75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ff6600"/>
                </a:solidFill>
                <a:latin typeface="Arial"/>
              </a:rPr>
              <a:t>The final touch: The result</a:t>
            </a:r>
            <a:endParaRPr/>
          </a:p>
        </p:txBody>
      </p:sp>
      <p:sp>
        <p:nvSpPr>
          <p:cNvPr id="187" name="CustomShape 2"/>
          <p:cNvSpPr/>
          <p:nvPr/>
        </p:nvSpPr>
        <p:spPr>
          <a:xfrm>
            <a:off x="0" y="661356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  <p:sp>
        <p:nvSpPr>
          <p:cNvPr id="188" name="CustomShape 3"/>
          <p:cNvSpPr/>
          <p:nvPr/>
        </p:nvSpPr>
        <p:spPr>
          <a:xfrm>
            <a:off x="8543520" y="663408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pic>
        <p:nvPicPr>
          <p:cNvPr id="18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2194560" y="4572000"/>
            <a:ext cx="4842360" cy="1733400"/>
          </a:xfrm>
          <a:prstGeom prst="rect">
            <a:avLst/>
          </a:prstGeom>
          <a:ln>
            <a:noFill/>
          </a:ln>
        </p:spPr>
      </p:pic>
      <p:pic>
        <p:nvPicPr>
          <p:cNvPr id="19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1075680" y="1005840"/>
            <a:ext cx="6877440" cy="779040"/>
          </a:xfrm>
          <a:prstGeom prst="rect">
            <a:avLst/>
          </a:prstGeom>
          <a:ln>
            <a:noFill/>
          </a:ln>
        </p:spPr>
      </p:pic>
      <p:pic>
        <p:nvPicPr>
          <p:cNvPr id="191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394720" y="2187360"/>
            <a:ext cx="4369680" cy="370800"/>
          </a:xfrm>
          <a:prstGeom prst="rect">
            <a:avLst/>
          </a:prstGeom>
          <a:ln>
            <a:noFill/>
          </a:ln>
        </p:spPr>
      </p:pic>
      <p:pic>
        <p:nvPicPr>
          <p:cNvPr id="192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2232000" y="3150720"/>
            <a:ext cx="4811040" cy="779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1" dur="indefinite" restart="never" nodeType="tmRoot">
          <p:childTnLst>
            <p:seq>
              <p:cTn id="332" nodeType="mainSeq">
                <p:childTnLst>
                  <p:par>
                    <p:cTn id="333" fill="freeze">
                      <p:stCondLst>
                        <p:cond delay="indefinite"/>
                      </p:stCondLst>
                      <p:childTnLst>
                        <p:par>
                          <p:cTn id="334" fill="freeze">
                            <p:stCondLst>
                              <p:cond delay="0"/>
                            </p:stCondLst>
                            <p:childTnLst>
                              <p:par>
                                <p:cTn id="33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freeze">
                      <p:stCondLst>
                        <p:cond delay="indefinite"/>
                      </p:stCondLst>
                      <p:childTnLst>
                        <p:par>
                          <p:cTn id="339" fill="freeze">
                            <p:stCondLst>
                              <p:cond delay="0"/>
                            </p:stCondLst>
                            <p:childTnLst>
                              <p:par>
                                <p:cTn id="3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freeze">
                      <p:stCondLst>
                        <p:cond delay="indefinite"/>
                      </p:stCondLst>
                      <p:childTnLst>
                        <p:par>
                          <p:cTn id="343" fill="freeze">
                            <p:stCondLst>
                              <p:cond delay="0"/>
                            </p:stCondLst>
                            <p:childTnLst>
                              <p:par>
                                <p:cTn id="3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freeze">
                      <p:stCondLst>
                        <p:cond delay="indefinite"/>
                      </p:stCondLst>
                      <p:childTnLst>
                        <p:par>
                          <p:cTn id="347" fill="freeze">
                            <p:stCondLst>
                              <p:cond delay="0"/>
                            </p:stCondLst>
                            <p:childTnLst>
                              <p:par>
                                <p:cTn id="3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freeze">
                      <p:stCondLst>
                        <p:cond delay="indefinite"/>
                      </p:stCondLst>
                      <p:childTnLst>
                        <p:par>
                          <p:cTn id="351" fill="freeze">
                            <p:stCondLst>
                              <p:cond delay="0"/>
                            </p:stCondLst>
                            <p:childTnLst>
                              <p:par>
                                <p:cTn id="3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0" y="661356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  <p:sp>
        <p:nvSpPr>
          <p:cNvPr id="194" name="CustomShape 2"/>
          <p:cNvSpPr/>
          <p:nvPr/>
        </p:nvSpPr>
        <p:spPr>
          <a:xfrm>
            <a:off x="8603640" y="658368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95" name="CustomShape 3"/>
          <p:cNvSpPr/>
          <p:nvPr/>
        </p:nvSpPr>
        <p:spPr>
          <a:xfrm>
            <a:off x="40680" y="200520"/>
            <a:ext cx="9139680" cy="75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ff6600"/>
                </a:solidFill>
                <a:latin typeface="Arial"/>
              </a:rPr>
              <a:t>Take home</a:t>
            </a:r>
            <a:endParaRPr/>
          </a:p>
        </p:txBody>
      </p:sp>
      <p:pic>
        <p:nvPicPr>
          <p:cNvPr id="196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108800" y="1005840"/>
            <a:ext cx="7208280" cy="5552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4" dur="indefinite" restart="never" nodeType="tmRoot">
          <p:childTnLst>
            <p:seq>
              <p:cTn id="355" nodeType="mainSeq">
                <p:childTnLst>
                  <p:par>
                    <p:cTn id="356" fill="freeze">
                      <p:stCondLst>
                        <p:cond delay="indefinite"/>
                      </p:stCondLst>
                      <p:childTnLst>
                        <p:par>
                          <p:cTn id="357" fill="freeze">
                            <p:stCondLst>
                              <p:cond delay="0"/>
                            </p:stCondLst>
                            <p:childTnLst>
                              <p:par>
                                <p:cTn id="35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freeze">
                      <p:stCondLst>
                        <p:cond delay="indefinite"/>
                      </p:stCondLst>
                      <p:childTnLst>
                        <p:par>
                          <p:cTn id="362" fill="freeze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365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0" y="661356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  <p:sp>
        <p:nvSpPr>
          <p:cNvPr id="75" name="CustomShape 2"/>
          <p:cNvSpPr/>
          <p:nvPr/>
        </p:nvSpPr>
        <p:spPr>
          <a:xfrm>
            <a:off x="0" y="-82800"/>
            <a:ext cx="9139680" cy="75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ff6600"/>
                </a:solidFill>
                <a:latin typeface="Arial"/>
              </a:rPr>
              <a:t>Outline</a:t>
            </a:r>
            <a:endParaRPr/>
          </a:p>
        </p:txBody>
      </p:sp>
      <p:sp>
        <p:nvSpPr>
          <p:cNvPr id="76" name="CustomShape 3"/>
          <p:cNvSpPr/>
          <p:nvPr/>
        </p:nvSpPr>
        <p:spPr>
          <a:xfrm>
            <a:off x="8451000" y="649296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77" name="CustomShape 4"/>
          <p:cNvSpPr/>
          <p:nvPr/>
        </p:nvSpPr>
        <p:spPr>
          <a:xfrm>
            <a:off x="731520" y="914400"/>
            <a:ext cx="7859880" cy="5461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Introduction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Propagator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Evolution Operator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The matrix element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Moving forward (deriving the path integral)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Math trickery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Final touch</a:t>
            </a:r>
            <a:endParaRPr/>
          </a:p>
          <a:p>
            <a:endParaRPr/>
          </a:p>
          <a:p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>
                <p:childTnLst>
                  <p:par>
                    <p:cTn id="5" fill="freeze">
                      <p:stCondLst>
                        <p:cond delay="indefinite"/>
                      </p:stCondLst>
                      <p:childTnLst>
                        <p:par>
                          <p:cTn id="6" fill="freeze">
                            <p:stCondLst>
                              <p:cond delay="0"/>
                            </p:stCondLst>
                            <p:childTnLst>
                              <p:par>
                                <p:cTn id="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freeze">
                      <p:stCondLst>
                        <p:cond delay="indefinite"/>
                      </p:stCondLst>
                      <p:childTnLst>
                        <p:par>
                          <p:cTn id="11" fill="freeze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760" y="-59400"/>
            <a:ext cx="9139680" cy="151884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3600">
                <a:solidFill>
                  <a:srgbClr val="ff6600"/>
                </a:solidFill>
                <a:latin typeface="Arial"/>
              </a:rPr>
              <a:t>Let us go back to the year</a:t>
            </a:r>
            <a:endParaRPr/>
          </a:p>
          <a:p>
            <a:pPr algn="ctr">
              <a:lnSpc>
                <a:spcPct val="100000"/>
              </a:lnSpc>
            </a:pPr>
            <a:r>
              <a:rPr b="1" i="1" lang="en-US" sz="3600">
                <a:solidFill>
                  <a:srgbClr val="ff6600"/>
                </a:solidFill>
                <a:latin typeface="Arial"/>
              </a:rPr>
              <a:t>1948...</a:t>
            </a:r>
            <a:endParaRPr/>
          </a:p>
        </p:txBody>
      </p:sp>
      <p:pic>
        <p:nvPicPr>
          <p:cNvPr id="7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91440" y="1371600"/>
            <a:ext cx="8957160" cy="5238000"/>
          </a:xfrm>
          <a:prstGeom prst="rect">
            <a:avLst/>
          </a:prstGeom>
          <a:ln>
            <a:noFill/>
          </a:ln>
        </p:spPr>
      </p:pic>
      <p:sp>
        <p:nvSpPr>
          <p:cNvPr id="80" name="CustomShape 2"/>
          <p:cNvSpPr/>
          <p:nvPr/>
        </p:nvSpPr>
        <p:spPr>
          <a:xfrm>
            <a:off x="8539560" y="663480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1" name="CustomShape 3"/>
          <p:cNvSpPr/>
          <p:nvPr/>
        </p:nvSpPr>
        <p:spPr>
          <a:xfrm>
            <a:off x="0" y="661356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>
                <p:childTnLst>
                  <p:par>
                    <p:cTn id="17" fill="freeze">
                      <p:stCondLst>
                        <p:cond delay="indefinite"/>
                      </p:stCondLst>
                      <p:childTnLst>
                        <p:par>
                          <p:cTn id="18" fill="freeze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freeze">
                      <p:stCondLst>
                        <p:cond delay="indefinite"/>
                      </p:stCondLst>
                      <p:childTnLst>
                        <p:par>
                          <p:cTn id="23" fill="freeze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4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-82800"/>
            <a:ext cx="9139680" cy="75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ff6600"/>
                </a:solidFill>
                <a:latin typeface="Arial"/>
              </a:rPr>
              <a:t>Introduction: QM theories</a:t>
            </a:r>
            <a:endParaRPr/>
          </a:p>
        </p:txBody>
      </p:sp>
      <p:sp>
        <p:nvSpPr>
          <p:cNvPr id="83" name="CustomShape 2"/>
          <p:cNvSpPr/>
          <p:nvPr/>
        </p:nvSpPr>
        <p:spPr>
          <a:xfrm>
            <a:off x="8451000" y="649296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4" name="CustomShape 3"/>
          <p:cNvSpPr/>
          <p:nvPr/>
        </p:nvSpPr>
        <p:spPr>
          <a:xfrm>
            <a:off x="264960" y="1273320"/>
            <a:ext cx="8719920" cy="130608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CustomShape 4"/>
          <p:cNvSpPr/>
          <p:nvPr/>
        </p:nvSpPr>
        <p:spPr>
          <a:xfrm>
            <a:off x="2743200" y="1482480"/>
            <a:ext cx="4293720" cy="34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Schroedinger's differential equation </a:t>
            </a:r>
            <a:endParaRPr/>
          </a:p>
        </p:txBody>
      </p:sp>
      <p:sp>
        <p:nvSpPr>
          <p:cNvPr id="86" name="CustomShape 5"/>
          <p:cNvSpPr/>
          <p:nvPr/>
        </p:nvSpPr>
        <p:spPr>
          <a:xfrm>
            <a:off x="0" y="661356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  <p:pic>
        <p:nvPicPr>
          <p:cNvPr id="87" name="" descr=""/>
          <p:cNvPicPr/>
          <p:nvPr/>
        </p:nvPicPr>
        <p:blipFill>
          <a:blip r:embed="rId1"/>
          <a:stretch>
            <a:fillRect/>
          </a:stretch>
        </p:blipFill>
        <p:spPr>
          <a:xfrm rot="21597600">
            <a:off x="1784520" y="1830600"/>
            <a:ext cx="5772600" cy="4749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>
                <p:childTnLst>
                  <p:par>
                    <p:cTn id="31" fill="freeze">
                      <p:stCondLst>
                        <p:cond delay="indefinite"/>
                      </p:stCondLst>
                      <p:childTnLst>
                        <p:par>
                          <p:cTn id="32" fill="freeze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freeze">
                      <p:stCondLst>
                        <p:cond delay="indefinite"/>
                      </p:stCondLst>
                      <p:childTnLst>
                        <p:par>
                          <p:cTn id="37" fill="freeze">
                            <p:stCondLst>
                              <p:cond delay="0"/>
                            </p:stCondLst>
                            <p:childTnLst>
                              <p:par>
                                <p:cTn id="38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0" dur="500"/>
                                        <p:tgtEl>
                                          <p:spTgt spid="85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freeze">
                      <p:stCondLst>
                        <p:cond delay="indefinite"/>
                      </p:stCondLst>
                      <p:childTnLst>
                        <p:par>
                          <p:cTn id="42" fill="freeze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451000" y="649296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89" name="CustomShape 2"/>
          <p:cNvSpPr/>
          <p:nvPr/>
        </p:nvSpPr>
        <p:spPr>
          <a:xfrm>
            <a:off x="264960" y="1273320"/>
            <a:ext cx="8719920" cy="130608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CustomShape 3"/>
          <p:cNvSpPr/>
          <p:nvPr/>
        </p:nvSpPr>
        <p:spPr>
          <a:xfrm>
            <a:off x="548640" y="1280160"/>
            <a:ext cx="8042760" cy="34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Heisenberg's matrix algebra </a:t>
            </a:r>
            <a:endParaRPr/>
          </a:p>
        </p:txBody>
      </p:sp>
      <p:sp>
        <p:nvSpPr>
          <p:cNvPr id="91" name="CustomShape 4"/>
          <p:cNvSpPr/>
          <p:nvPr/>
        </p:nvSpPr>
        <p:spPr>
          <a:xfrm>
            <a:off x="0" y="661356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  <p:sp>
        <p:nvSpPr>
          <p:cNvPr id="92" name="CustomShape 5"/>
          <p:cNvSpPr/>
          <p:nvPr/>
        </p:nvSpPr>
        <p:spPr>
          <a:xfrm>
            <a:off x="13680" y="-7560"/>
            <a:ext cx="9139680" cy="75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ff6600"/>
                </a:solidFill>
                <a:latin typeface="Arial"/>
              </a:rPr>
              <a:t>Introduction: QM theories</a:t>
            </a:r>
            <a:endParaRPr/>
          </a:p>
        </p:txBody>
      </p:sp>
      <p:pic>
        <p:nvPicPr>
          <p:cNvPr id="93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005840" y="2377440"/>
            <a:ext cx="7496640" cy="3381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6" dur="indefinite" restart="never" nodeType="tmRoot">
          <p:childTnLst>
            <p:seq>
              <p:cTn id="47" nodeType="mainSeq">
                <p:childTnLst>
                  <p:par>
                    <p:cTn id="48" fill="freeze">
                      <p:stCondLst>
                        <p:cond delay="indefinite"/>
                      </p:stCondLst>
                      <p:childTnLst>
                        <p:par>
                          <p:cTn id="49" fill="freeze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freeze">
                      <p:stCondLst>
                        <p:cond delay="indefinite"/>
                      </p:stCondLst>
                      <p:childTnLst>
                        <p:par>
                          <p:cTn id="54" fill="freeze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freeze">
                      <p:stCondLst>
                        <p:cond delay="indefinite"/>
                      </p:stCondLst>
                      <p:childTnLst>
                        <p:par>
                          <p:cTn id="59" fill="freeze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6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8451000" y="649296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95" name="CustomShape 2"/>
          <p:cNvSpPr/>
          <p:nvPr/>
        </p:nvSpPr>
        <p:spPr>
          <a:xfrm>
            <a:off x="264960" y="1273320"/>
            <a:ext cx="8719920" cy="130608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CustomShape 3"/>
          <p:cNvSpPr/>
          <p:nvPr/>
        </p:nvSpPr>
        <p:spPr>
          <a:xfrm>
            <a:off x="548640" y="1280160"/>
            <a:ext cx="8042760" cy="34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lang="en-US">
                <a:latin typeface="Arial"/>
              </a:rPr>
              <a:t>Feynman's path integral </a:t>
            </a:r>
            <a:endParaRPr/>
          </a:p>
        </p:txBody>
      </p:sp>
      <p:sp>
        <p:nvSpPr>
          <p:cNvPr id="97" name="CustomShape 4"/>
          <p:cNvSpPr/>
          <p:nvPr/>
        </p:nvSpPr>
        <p:spPr>
          <a:xfrm>
            <a:off x="0" y="661356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  <p:sp>
        <p:nvSpPr>
          <p:cNvPr id="98" name="CustomShape 5"/>
          <p:cNvSpPr/>
          <p:nvPr/>
        </p:nvSpPr>
        <p:spPr>
          <a:xfrm>
            <a:off x="13680" y="-7560"/>
            <a:ext cx="9139680" cy="75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ff6600"/>
                </a:solidFill>
                <a:latin typeface="Arial"/>
              </a:rPr>
              <a:t>Introduction: QM theories</a:t>
            </a:r>
            <a:endParaRPr/>
          </a:p>
        </p:txBody>
      </p:sp>
      <p:pic>
        <p:nvPicPr>
          <p:cNvPr id="99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949440" y="2991960"/>
            <a:ext cx="1976760" cy="2310120"/>
          </a:xfrm>
          <a:prstGeom prst="rect">
            <a:avLst/>
          </a:prstGeom>
          <a:ln>
            <a:noFill/>
          </a:ln>
        </p:spPr>
      </p:pic>
      <p:pic>
        <p:nvPicPr>
          <p:cNvPr id="100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8640" y="2468880"/>
            <a:ext cx="5119200" cy="3198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63" dur="indefinite" restart="never" nodeType="tmRoot">
          <p:childTnLst>
            <p:seq>
              <p:cTn id="64" nodeType="mainSeq">
                <p:childTnLst>
                  <p:par>
                    <p:cTn id="65" fill="freeze">
                      <p:stCondLst>
                        <p:cond delay="indefinite"/>
                      </p:stCondLst>
                      <p:childTnLst>
                        <p:par>
                          <p:cTn id="66" fill="freeze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freeze">
                      <p:stCondLst>
                        <p:cond delay="indefinite"/>
                      </p:stCondLst>
                      <p:childTnLst>
                        <p:par>
                          <p:cTn id="71" fill="freeze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4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randombar(horizontal)" transition="in">
                                      <p:cBhvr additive="repl">
                                        <p:cTn id="7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freeze">
                      <p:stCondLst>
                        <p:cond delay="indefinite"/>
                      </p:stCondLst>
                      <p:childTnLst>
                        <p:par>
                          <p:cTn id="76" fill="freeze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9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 additive="repl">
                                        <p:cTn id="7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freeze">
                      <p:stCondLst>
                        <p:cond delay="indefinite"/>
                      </p:stCondLst>
                      <p:childTnLst>
                        <p:par>
                          <p:cTn id="81" fill="freeze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91440" y="-29160"/>
            <a:ext cx="9139680" cy="75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ff6600"/>
                </a:solidFill>
                <a:latin typeface="Arial"/>
              </a:rPr>
              <a:t>Brief overview: New formulation </a:t>
            </a:r>
            <a:endParaRPr/>
          </a:p>
        </p:txBody>
      </p:sp>
      <p:sp>
        <p:nvSpPr>
          <p:cNvPr id="102" name="CustomShape 2"/>
          <p:cNvSpPr/>
          <p:nvPr/>
        </p:nvSpPr>
        <p:spPr>
          <a:xfrm>
            <a:off x="8451000" y="649296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03" name="CustomShape 3"/>
          <p:cNvSpPr/>
          <p:nvPr/>
        </p:nvSpPr>
        <p:spPr>
          <a:xfrm>
            <a:off x="640080" y="1188720"/>
            <a:ext cx="7677000" cy="2755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Aim: Transition amplitude of a quantum particle </a:t>
            </a:r>
            <a:endParaRPr/>
          </a:p>
          <a:p>
            <a:r>
              <a:rPr lang="en-US">
                <a:latin typeface="Arial"/>
              </a:rPr>
              <a:t>from an initial point R</a:t>
            </a:r>
            <a:r>
              <a:rPr lang="en-US" baseline="-33000">
                <a:latin typeface="Arial"/>
              </a:rPr>
              <a:t>i</a:t>
            </a:r>
            <a:r>
              <a:rPr lang="en-US">
                <a:latin typeface="Arial"/>
              </a:rPr>
              <a:t> to a final point R</a:t>
            </a:r>
            <a:r>
              <a:rPr lang="en-US" baseline="-33000">
                <a:latin typeface="Arial"/>
              </a:rPr>
              <a:t>f</a:t>
            </a:r>
            <a:r>
              <a:rPr lang="en-US">
                <a:latin typeface="Arial"/>
              </a:rPr>
              <a:t> 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Notion of a trajectory: Particle goes through each of </a:t>
            </a:r>
            <a:endParaRPr/>
          </a:p>
          <a:p>
            <a:r>
              <a:rPr lang="en-US">
                <a:latin typeface="Arial"/>
              </a:rPr>
              <a:t>the possible paths at the same time.</a:t>
            </a:r>
            <a:endParaRPr/>
          </a:p>
          <a:p>
            <a:endParaRPr/>
          </a:p>
          <a:p>
            <a:r>
              <a:rPr lang="en-US">
                <a:latin typeface="Arial"/>
              </a:rPr>
              <a:t>Weights associated with each path: </a:t>
            </a:r>
            <a:endParaRPr/>
          </a:p>
          <a:p>
            <a:endParaRPr/>
          </a:p>
          <a:p>
            <a:endParaRPr/>
          </a:p>
          <a:p>
            <a:r>
              <a:rPr lang="en-US">
                <a:latin typeface="Arial"/>
              </a:rPr>
              <a:t>Probability: </a:t>
            </a:r>
            <a:endParaRPr/>
          </a:p>
        </p:txBody>
      </p:sp>
      <p:sp>
        <p:nvSpPr>
          <p:cNvPr id="104" name="CustomShape 4"/>
          <p:cNvSpPr/>
          <p:nvPr/>
        </p:nvSpPr>
        <p:spPr>
          <a:xfrm>
            <a:off x="4660920" y="2764440"/>
            <a:ext cx="360" cy="164520"/>
          </a:xfrm>
          <a:prstGeom prst="rect">
            <a:avLst/>
          </a:prstGeom>
          <a:solidFill>
            <a:srgbClr val="000000"/>
          </a:solidFill>
          <a:ln w="12600">
            <a:noFill/>
          </a:ln>
        </p:spPr>
      </p:sp>
      <p:pic>
        <p:nvPicPr>
          <p:cNvPr id="10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1463040" y="4274640"/>
            <a:ext cx="6122520" cy="230508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4507920" y="2859120"/>
            <a:ext cx="547200" cy="3607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103120" y="3608640"/>
            <a:ext cx="5454360" cy="869040"/>
          </a:xfrm>
          <a:prstGeom prst="rect">
            <a:avLst/>
          </a:prstGeom>
          <a:ln>
            <a:noFill/>
          </a:ln>
        </p:spPr>
      </p:pic>
      <p:pic>
        <p:nvPicPr>
          <p:cNvPr id="10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6035040" y="822960"/>
            <a:ext cx="2924640" cy="2376000"/>
          </a:xfrm>
          <a:prstGeom prst="rect">
            <a:avLst/>
          </a:prstGeom>
          <a:ln>
            <a:noFill/>
          </a:ln>
        </p:spPr>
      </p:pic>
      <p:sp>
        <p:nvSpPr>
          <p:cNvPr id="109" name="CustomShape 5"/>
          <p:cNvSpPr/>
          <p:nvPr/>
        </p:nvSpPr>
        <p:spPr>
          <a:xfrm>
            <a:off x="91440" y="661788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</p:spTree>
  </p:cSld>
  <p:timing>
    <p:tnLst>
      <p:par>
        <p:cTn id="86" dur="indefinite" restart="never" nodeType="tmRoot">
          <p:childTnLst>
            <p:seq>
              <p:cTn id="87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-82800"/>
            <a:ext cx="9139680" cy="75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ff6600"/>
                </a:solidFill>
                <a:latin typeface="Arial"/>
              </a:rPr>
              <a:t>Propagator</a:t>
            </a:r>
            <a:endParaRPr/>
          </a:p>
        </p:txBody>
      </p:sp>
      <p:sp>
        <p:nvSpPr>
          <p:cNvPr id="111" name="CustomShape 2"/>
          <p:cNvSpPr/>
          <p:nvPr/>
        </p:nvSpPr>
        <p:spPr>
          <a:xfrm>
            <a:off x="8451000" y="649296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12" name="CustomShape 3"/>
          <p:cNvSpPr/>
          <p:nvPr/>
        </p:nvSpPr>
        <p:spPr>
          <a:xfrm>
            <a:off x="731520" y="1005840"/>
            <a:ext cx="7494120" cy="653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Consider a particle localized at a point R</a:t>
            </a:r>
            <a:r>
              <a:rPr lang="en-US" baseline="-33000">
                <a:latin typeface="Arial"/>
              </a:rPr>
              <a:t>i</a:t>
            </a:r>
            <a:r>
              <a:rPr lang="en-US">
                <a:latin typeface="Arial"/>
              </a:rPr>
              <a:t> at t=0 and let it evolve according to the Schroedinger equation.</a:t>
            </a:r>
            <a:endParaRPr/>
          </a:p>
        </p:txBody>
      </p:sp>
      <p:sp>
        <p:nvSpPr>
          <p:cNvPr id="113" name="CustomShape 4"/>
          <p:cNvSpPr/>
          <p:nvPr/>
        </p:nvSpPr>
        <p:spPr>
          <a:xfrm>
            <a:off x="731520" y="4572000"/>
            <a:ext cx="7311240" cy="397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Task: What part of it will propagate to a final point R</a:t>
            </a:r>
            <a:r>
              <a:rPr lang="en-US" baseline="-33000">
                <a:latin typeface="Arial"/>
              </a:rPr>
              <a:t>f</a:t>
            </a:r>
            <a:r>
              <a:rPr lang="en-US">
                <a:latin typeface="Arial"/>
              </a:rPr>
              <a:t>? </a:t>
            </a:r>
            <a:endParaRPr/>
          </a:p>
        </p:txBody>
      </p:sp>
      <p:sp>
        <p:nvSpPr>
          <p:cNvPr id="114" name="CustomShape 5"/>
          <p:cNvSpPr/>
          <p:nvPr/>
        </p:nvSpPr>
        <p:spPr>
          <a:xfrm>
            <a:off x="0" y="661356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  <p:pic>
        <p:nvPicPr>
          <p:cNvPr id="11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12960" y="1828800"/>
            <a:ext cx="2556360" cy="2099160"/>
          </a:xfrm>
          <a:prstGeom prst="rect">
            <a:avLst/>
          </a:prstGeom>
          <a:ln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291840" y="5577840"/>
            <a:ext cx="1970640" cy="365760"/>
          </a:xfrm>
          <a:prstGeom prst="rect">
            <a:avLst/>
          </a:prstGeom>
          <a:ln>
            <a:noFill/>
          </a:ln>
        </p:spPr>
      </p:pic>
      <p:pic>
        <p:nvPicPr>
          <p:cNvPr id="11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1645920" y="2194920"/>
            <a:ext cx="4311720" cy="1462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88" dur="indefinite" restart="never" nodeType="tmRoot">
          <p:childTnLst>
            <p:seq>
              <p:cTn id="89" nodeType="mainSeq">
                <p:childTnLst>
                  <p:par>
                    <p:cTn id="90" fill="freeze">
                      <p:stCondLst>
                        <p:cond delay="indefinite"/>
                      </p:stCondLst>
                      <p:childTnLst>
                        <p:par>
                          <p:cTn id="91" fill="freeze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freeze">
                      <p:stCondLst>
                        <p:cond delay="indefinite"/>
                      </p:stCondLst>
                      <p:childTnLst>
                        <p:par>
                          <p:cTn id="96" fill="freeze">
                            <p:stCondLst>
                              <p:cond delay="0"/>
                            </p:stCondLst>
                            <p:childTnLst>
                              <p:par>
                                <p:cTn id="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st="0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freeze">
                      <p:stCondLst>
                        <p:cond delay="indefinite"/>
                      </p:stCondLst>
                      <p:childTnLst>
                        <p:par>
                          <p:cTn id="100" fill="freeze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freeze">
                      <p:stCondLst>
                        <p:cond delay="indefinite"/>
                      </p:stCondLst>
                      <p:childTnLst>
                        <p:par>
                          <p:cTn id="104" fill="freeze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freeze">
                      <p:stCondLst>
                        <p:cond delay="indefinite"/>
                      </p:stCondLst>
                      <p:childTnLst>
                        <p:par>
                          <p:cTn id="108" fill="freeze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freeze">
                      <p:stCondLst>
                        <p:cond delay="indefinite"/>
                      </p:stCondLst>
                      <p:childTnLst>
                        <p:par>
                          <p:cTn id="112" fill="freeze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0" y="-82800"/>
            <a:ext cx="9139680" cy="756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19" name="CustomShape 2"/>
          <p:cNvSpPr/>
          <p:nvPr/>
        </p:nvSpPr>
        <p:spPr>
          <a:xfrm>
            <a:off x="8451000" y="6492960"/>
            <a:ext cx="444960" cy="360720"/>
          </a:xfrm>
          <a:prstGeom prst="rect">
            <a:avLst/>
          </a:prstGeom>
          <a:noFill/>
          <a:ln w="9360">
            <a:noFill/>
          </a:ln>
        </p:spPr>
      </p:sp>
      <p:sp>
        <p:nvSpPr>
          <p:cNvPr id="120" name="CustomShape 3"/>
          <p:cNvSpPr/>
          <p:nvPr/>
        </p:nvSpPr>
        <p:spPr>
          <a:xfrm>
            <a:off x="264960" y="1273320"/>
            <a:ext cx="8719920" cy="39132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CustomShape 4"/>
          <p:cNvSpPr/>
          <p:nvPr/>
        </p:nvSpPr>
        <p:spPr>
          <a:xfrm>
            <a:off x="16560" y="6120"/>
            <a:ext cx="9139680" cy="75672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i="1" lang="en-US" sz="4400">
                <a:solidFill>
                  <a:srgbClr val="ff6600"/>
                </a:solidFill>
                <a:latin typeface="Arial"/>
              </a:rPr>
              <a:t>Evolution Operator</a:t>
            </a:r>
            <a:endParaRPr/>
          </a:p>
        </p:txBody>
      </p:sp>
      <p:sp>
        <p:nvSpPr>
          <p:cNvPr id="122" name="CustomShape 5"/>
          <p:cNvSpPr/>
          <p:nvPr/>
        </p:nvSpPr>
        <p:spPr>
          <a:xfrm>
            <a:off x="2379960" y="1920240"/>
            <a:ext cx="5573880" cy="34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Substituting in Schroedinger equation</a:t>
            </a:r>
            <a:endParaRPr/>
          </a:p>
        </p:txBody>
      </p:sp>
      <p:sp>
        <p:nvSpPr>
          <p:cNvPr id="123" name="CustomShape 6"/>
          <p:cNvSpPr/>
          <p:nvPr/>
        </p:nvSpPr>
        <p:spPr>
          <a:xfrm>
            <a:off x="1920240" y="4408560"/>
            <a:ext cx="7128360" cy="342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lang="en-US">
                <a:latin typeface="Arial"/>
              </a:rPr>
              <a:t>If we substitute evolution operator as an exponential </a:t>
            </a:r>
            <a:endParaRPr/>
          </a:p>
        </p:txBody>
      </p:sp>
      <p:sp>
        <p:nvSpPr>
          <p:cNvPr id="124" name="CustomShape 7"/>
          <p:cNvSpPr/>
          <p:nvPr/>
        </p:nvSpPr>
        <p:spPr>
          <a:xfrm>
            <a:off x="0" y="6613560"/>
            <a:ext cx="8530200" cy="240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i="1" lang="en-US" sz="1200">
                <a:solidFill>
                  <a:srgbClr val="909090"/>
                </a:solidFill>
                <a:latin typeface="Arial"/>
              </a:rPr>
              <a:t>Kushagra Chandak         Path Integral Formulation of QM       June 14, 2017</a:t>
            </a:r>
            <a:endParaRPr/>
          </a:p>
        </p:txBody>
      </p:sp>
      <p:pic>
        <p:nvPicPr>
          <p:cNvPr id="125" name="" descr=""/>
          <p:cNvPicPr/>
          <p:nvPr/>
        </p:nvPicPr>
        <p:blipFill>
          <a:blip r:embed="rId1"/>
          <a:stretch>
            <a:fillRect/>
          </a:stretch>
        </p:blipFill>
        <p:spPr>
          <a:xfrm>
            <a:off x="6309360" y="1005840"/>
            <a:ext cx="2739240" cy="2647800"/>
          </a:xfrm>
          <a:prstGeom prst="rect">
            <a:avLst/>
          </a:prstGeom>
          <a:ln>
            <a:noFill/>
          </a:ln>
        </p:spPr>
      </p:pic>
      <p:pic>
        <p:nvPicPr>
          <p:cNvPr id="126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3052080" y="1097280"/>
            <a:ext cx="2797560" cy="418680"/>
          </a:xfrm>
          <a:prstGeom prst="rect">
            <a:avLst/>
          </a:prstGeom>
          <a:ln>
            <a:noFill/>
          </a:ln>
        </p:spPr>
      </p:pic>
      <p:pic>
        <p:nvPicPr>
          <p:cNvPr id="127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3310560" y="2560320"/>
            <a:ext cx="2721960" cy="1471320"/>
          </a:xfrm>
          <a:prstGeom prst="rect">
            <a:avLst/>
          </a:prstGeom>
          <a:ln>
            <a:noFill/>
          </a:ln>
        </p:spPr>
      </p:pic>
      <p:pic>
        <p:nvPicPr>
          <p:cNvPr id="128" name="" descr=""/>
          <p:cNvPicPr/>
          <p:nvPr/>
        </p:nvPicPr>
        <p:blipFill>
          <a:blip r:embed="rId4"/>
          <a:stretch>
            <a:fillRect/>
          </a:stretch>
        </p:blipFill>
        <p:spPr>
          <a:xfrm>
            <a:off x="3594960" y="4837680"/>
            <a:ext cx="2071800" cy="4633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5"/>
          <a:stretch>
            <a:fillRect/>
          </a:stretch>
        </p:blipFill>
        <p:spPr>
          <a:xfrm>
            <a:off x="3291840" y="5658840"/>
            <a:ext cx="2893320" cy="465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5" dur="indefinite" restart="never" nodeType="tmRoot">
          <p:childTnLst>
            <p:seq>
              <p:cTn id="116" nodeType="mainSeq">
                <p:childTnLst>
                  <p:par>
                    <p:cTn id="117" fill="freeze">
                      <p:stCondLst>
                        <p:cond delay="indefinite"/>
                      </p:stCondLst>
                      <p:childTnLst>
                        <p:par>
                          <p:cTn id="118" fill="freeze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freeze">
                      <p:stCondLst>
                        <p:cond delay="indefinite"/>
                      </p:stCondLst>
                      <p:childTnLst>
                        <p:par>
                          <p:cTn id="123" fill="freeze">
                            <p:stCondLst>
                              <p:cond delay="0"/>
                            </p:stCondLst>
                            <p:childTnLst>
                              <p:par>
                                <p:cTn id="12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freeze">
                      <p:stCondLst>
                        <p:cond delay="indefinite"/>
                      </p:stCondLst>
                      <p:childTnLst>
                        <p:par>
                          <p:cTn id="127" fill="freeze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freeze">
                      <p:stCondLst>
                        <p:cond delay="indefinite"/>
                      </p:stCondLst>
                      <p:childTnLst>
                        <p:par>
                          <p:cTn id="131" fill="freeze">
                            <p:stCondLst>
                              <p:cond delay="0"/>
                            </p:stCondLst>
                            <p:childTnLst>
                              <p:par>
                                <p:cTn id="1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freeze">
                      <p:stCondLst>
                        <p:cond delay="indefinite"/>
                      </p:stCondLst>
                      <p:childTnLst>
                        <p:par>
                          <p:cTn id="135" fill="freeze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freeze">
                      <p:stCondLst>
                        <p:cond delay="indefinite"/>
                      </p:stCondLst>
                      <p:childTnLst>
                        <p:par>
                          <p:cTn id="139" fill="freeze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freeze">
                      <p:stCondLst>
                        <p:cond delay="indefinite"/>
                      </p:stCondLst>
                      <p:childTnLst>
                        <p:par>
                          <p:cTn id="143" fill="freeze">
                            <p:stCondLst>
                              <p:cond delay="0"/>
                            </p:stCondLst>
                            <p:childTnLst>
                              <p:par>
                                <p:cTn id="1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freeze">
                      <p:stCondLst>
                        <p:cond delay="indefinite"/>
                      </p:stCondLst>
                      <p:childTnLst>
                        <p:par>
                          <p:cTn id="147" fill="freeze">
                            <p:stCondLst>
                              <p:cond delay="0"/>
                            </p:stCondLst>
                            <p:childTnLst>
                              <p:par>
                                <p:cTn id="14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