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xlsm" ContentType="application/vnd.ms-excel.sheet.macroEnabled.12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936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22B21FC-C825-4EC3-A370-D8705C512A23}">
  <a:tblStyle styleId="{822B21FC-C825-4EC3-A370-D8705C512A2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858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77fe5302f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77fe5302f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877fe5302f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877fe5302f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77fe5302f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877fe5302f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877fe5302f_0_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877fe5302f_0_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77fe5302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877fe5302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877fe5302f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877fe5302f_0_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877fe5302f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877fe5302f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877fe5302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877fe5302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877fe5302f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877fe5302f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3877fe5302f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3877fe5302f_0_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877fe5302f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877fe5302f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877fe5302f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877fe5302f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300" y="1803400"/>
            <a:ext cx="5825202" cy="1234727"/>
          </a:xfrm>
        </p:spPr>
        <p:txBody>
          <a:bodyPr anchor="b">
            <a:noAutofit/>
          </a:bodyPr>
          <a:lstStyle>
            <a:lvl1pPr algn="r">
              <a:defRPr sz="405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300" y="3038125"/>
            <a:ext cx="5825202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020748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849091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sz="1350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14711970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702208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691687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9237631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373650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457200"/>
            <a:ext cx="978557" cy="3938588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1817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3287219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5560771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739519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158148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2521915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42932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0346" y="386193"/>
            <a:ext cx="3385156" cy="41448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050"/>
            </a:lvl1pPr>
            <a:lvl2pPr marL="342797" indent="0">
              <a:buNone/>
              <a:defRPr sz="1050"/>
            </a:lvl2pPr>
            <a:lvl3pPr marL="685595" indent="0">
              <a:buNone/>
              <a:defRPr sz="900"/>
            </a:lvl3pPr>
            <a:lvl4pPr marL="1028392" indent="0">
              <a:buNone/>
              <a:defRPr sz="750"/>
            </a:lvl4pPr>
            <a:lvl5pPr marL="1371188" indent="0">
              <a:buNone/>
              <a:defRPr sz="750"/>
            </a:lvl5pPr>
            <a:lvl6pPr marL="1713986" indent="0">
              <a:buNone/>
              <a:defRPr sz="750"/>
            </a:lvl6pPr>
            <a:lvl7pPr marL="2056783" indent="0">
              <a:buNone/>
              <a:defRPr sz="750"/>
            </a:lvl7pPr>
            <a:lvl8pPr marL="2399580" indent="0">
              <a:buNone/>
              <a:defRPr sz="750"/>
            </a:lvl8pPr>
            <a:lvl9pPr marL="2742377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3283261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457200"/>
            <a:ext cx="6447501" cy="2884289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680660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370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7" r:id="rId1"/>
    <p:sldLayoutId id="2147483938" r:id="rId2"/>
    <p:sldLayoutId id="2147483939" r:id="rId3"/>
    <p:sldLayoutId id="2147483940" r:id="rId4"/>
    <p:sldLayoutId id="2147483941" r:id="rId5"/>
    <p:sldLayoutId id="2147483942" r:id="rId6"/>
    <p:sldLayoutId id="2147483943" r:id="rId7"/>
    <p:sldLayoutId id="2147483944" r:id="rId8"/>
    <p:sldLayoutId id="2147483945" r:id="rId9"/>
    <p:sldLayoutId id="2147483946" r:id="rId10"/>
    <p:sldLayoutId id="2147483947" r:id="rId11"/>
    <p:sldLayoutId id="2147483948" r:id="rId12"/>
    <p:sldLayoutId id="2147483949" r:id="rId13"/>
    <p:sldLayoutId id="2147483950" r:id="rId14"/>
    <p:sldLayoutId id="2147483951" r:id="rId15"/>
    <p:sldLayoutId id="2147483952" r:id="rId16"/>
  </p:sldLayoutIdLst>
  <p:hf sldNum="0" hdr="0" ftr="0" dt="0"/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3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05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Macro-Enabled_Worksheet.xlsm"/><Relationship Id="rId2" Type="http://schemas.openxmlformats.org/officeDocument/2006/relationships/hyperlink" Target="https://www.kaggle.com/datasets/aryashah2k/multimodal-gas-detection-and-classifica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4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9" name="Google Shape;59;p14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" name="Picture 2" descr="A blue background with text and a blue circle with a glowing brain&#10;&#10;AI-generated content may be incorrect.">
            <a:extLst>
              <a:ext uri="{FF2B5EF4-FFF2-40B4-BE49-F238E27FC236}">
                <a16:creationId xmlns:a16="http://schemas.microsoft.com/office/drawing/2014/main" id="{78D4CB8A-8DC7-59E0-7FD5-895049D9F0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ctrTitle"/>
          </p:nvPr>
        </p:nvSpPr>
        <p:spPr>
          <a:xfrm>
            <a:off x="712131" y="628956"/>
            <a:ext cx="5860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SVM</a:t>
            </a:r>
            <a:endParaRPr dirty="0"/>
          </a:p>
        </p:txBody>
      </p:sp>
      <p:pic>
        <p:nvPicPr>
          <p:cNvPr id="117" name="Google Shape;117;p23" title="svm_confus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4337" y="1279647"/>
            <a:ext cx="4516388" cy="3579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>
            <a:spLocks noGrp="1"/>
          </p:cNvSpPr>
          <p:nvPr>
            <p:ph type="ctrTitle"/>
          </p:nvPr>
        </p:nvSpPr>
        <p:spPr>
          <a:xfrm>
            <a:off x="2024103" y="510775"/>
            <a:ext cx="5095800" cy="447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RF</a:t>
            </a:r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subTitle" idx="1"/>
          </p:nvPr>
        </p:nvSpPr>
        <p:spPr>
          <a:xfrm>
            <a:off x="294125" y="905025"/>
            <a:ext cx="8710800" cy="403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/>
              <a:t>Best parameters:</a:t>
            </a:r>
            <a:r>
              <a:rPr lang="en-GB" sz="1200" dirty="0"/>
              <a:t> {'</a:t>
            </a:r>
            <a:r>
              <a:rPr lang="en-GB" sz="1200" dirty="0" err="1"/>
              <a:t>max_depth</a:t>
            </a:r>
            <a:r>
              <a:rPr lang="en-GB" sz="1200" dirty="0"/>
              <a:t>': 30, '</a:t>
            </a:r>
            <a:r>
              <a:rPr lang="en-GB" sz="1200" dirty="0" err="1"/>
              <a:t>max_features</a:t>
            </a:r>
            <a:r>
              <a:rPr lang="en-GB" sz="1200" dirty="0"/>
              <a:t>': 'sqrt', '</a:t>
            </a:r>
            <a:r>
              <a:rPr lang="en-GB" sz="1200" dirty="0" err="1"/>
              <a:t>min_samples_leaf</a:t>
            </a:r>
            <a:r>
              <a:rPr lang="en-GB" sz="1200" dirty="0"/>
              <a:t>': 1, '</a:t>
            </a:r>
            <a:r>
              <a:rPr lang="en-GB" sz="1200" dirty="0" err="1"/>
              <a:t>min_samples_split</a:t>
            </a:r>
            <a:r>
              <a:rPr lang="en-GB" sz="1200" dirty="0"/>
              <a:t>': 2, '</a:t>
            </a:r>
            <a:r>
              <a:rPr lang="en-GB" sz="1200" dirty="0" err="1"/>
              <a:t>n_estimators</a:t>
            </a:r>
            <a:r>
              <a:rPr lang="en-GB" sz="1200" dirty="0"/>
              <a:t>': 100}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200" b="1" dirty="0"/>
              <a:t>Best cross-validation score</a:t>
            </a:r>
            <a:r>
              <a:rPr lang="en-GB" sz="1200" dirty="0"/>
              <a:t>: 97.52%</a:t>
            </a:r>
            <a:endParaRPr sz="1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dirty="0"/>
              <a:t>Final Test Accuracy:</a:t>
            </a:r>
            <a:r>
              <a:rPr lang="en-GB" sz="1200" b="1" dirty="0"/>
              <a:t> 97.34%</a:t>
            </a:r>
            <a:endParaRPr sz="12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 b="1" dirty="0"/>
              <a:t>Classification Report:</a:t>
            </a:r>
            <a:endParaRPr sz="1200" b="1" dirty="0"/>
          </a:p>
        </p:txBody>
      </p:sp>
      <p:graphicFrame>
        <p:nvGraphicFramePr>
          <p:cNvPr id="124" name="Google Shape;124;p24"/>
          <p:cNvGraphicFramePr/>
          <p:nvPr>
            <p:extLst>
              <p:ext uri="{D42A27DB-BD31-4B8C-83A1-F6EECF244321}">
                <p14:modId xmlns:p14="http://schemas.microsoft.com/office/powerpoint/2010/main" val="3091499100"/>
              </p:ext>
            </p:extLst>
          </p:nvPr>
        </p:nvGraphicFramePr>
        <p:xfrm>
          <a:off x="610856" y="1804639"/>
          <a:ext cx="7239000" cy="2910907"/>
        </p:xfrm>
        <a:graphic>
          <a:graphicData uri="http://schemas.openxmlformats.org/drawingml/2006/table">
            <a:tbl>
              <a:tblPr>
                <a:noFill/>
                <a:tableStyleId>{822B21FC-C825-4EC3-A370-D8705C512A23}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873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Gas Class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 dirty="0"/>
                        <a:t>Precision</a:t>
                      </a:r>
                      <a:endParaRPr sz="1100" b="1"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Recall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F1-Score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Support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Mixture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NoGas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Perfume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Smoke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Macro Avg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84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Weighted Avg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1280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741189" y="571162"/>
            <a:ext cx="62649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RF</a:t>
            </a:r>
            <a:endParaRPr dirty="0"/>
          </a:p>
        </p:txBody>
      </p:sp>
      <p:pic>
        <p:nvPicPr>
          <p:cNvPr id="130" name="Google Shape;130;p25" title="rf_feature_importanc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15540" y="1439125"/>
            <a:ext cx="5716198" cy="339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ctrTitle"/>
          </p:nvPr>
        </p:nvSpPr>
        <p:spPr>
          <a:xfrm>
            <a:off x="866796" y="591259"/>
            <a:ext cx="6264900" cy="79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RF</a:t>
            </a:r>
            <a:endParaRPr dirty="0"/>
          </a:p>
        </p:txBody>
      </p:sp>
      <p:pic>
        <p:nvPicPr>
          <p:cNvPr id="136" name="Google Shape;136;p26" title="rf_confus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4352" y="1383859"/>
            <a:ext cx="4289787" cy="3399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C3DFC1-88D5-B9D8-6F72-D1E4DC53B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Comparison of these ML algorithms with their best accuracy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FC345EA-D6E3-82B2-4CC9-4F50356F4F8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6744570"/>
              </p:ext>
            </p:extLst>
          </p:nvPr>
        </p:nvGraphicFramePr>
        <p:xfrm>
          <a:off x="508000" y="1620838"/>
          <a:ext cx="6446838" cy="1483360"/>
        </p:xfrm>
        <a:graphic>
          <a:graphicData uri="http://schemas.openxmlformats.org/drawingml/2006/table">
            <a:tbl>
              <a:tblPr firstRow="1" bandRow="1">
                <a:tableStyleId>{822B21FC-C825-4EC3-A370-D8705C512A23}</a:tableStyleId>
              </a:tblPr>
              <a:tblGrid>
                <a:gridCol w="2148946">
                  <a:extLst>
                    <a:ext uri="{9D8B030D-6E8A-4147-A177-3AD203B41FA5}">
                      <a16:colId xmlns:a16="http://schemas.microsoft.com/office/drawing/2014/main" val="838966943"/>
                    </a:ext>
                  </a:extLst>
                </a:gridCol>
                <a:gridCol w="2148946">
                  <a:extLst>
                    <a:ext uri="{9D8B030D-6E8A-4147-A177-3AD203B41FA5}">
                      <a16:colId xmlns:a16="http://schemas.microsoft.com/office/drawing/2014/main" val="2856828378"/>
                    </a:ext>
                  </a:extLst>
                </a:gridCol>
                <a:gridCol w="2148946">
                  <a:extLst>
                    <a:ext uri="{9D8B030D-6E8A-4147-A177-3AD203B41FA5}">
                      <a16:colId xmlns:a16="http://schemas.microsoft.com/office/drawing/2014/main" val="199593317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Accuracy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5741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KNN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97.89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54838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LSTM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95.70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6002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97.34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59739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51058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8CF30-664B-024B-00E5-9837B2EEB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0B52A1-3F3D-2B87-ACFA-1C274450B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1" y="952500"/>
            <a:ext cx="6447501" cy="2910580"/>
          </a:xfrm>
        </p:spPr>
        <p:txBody>
          <a:bodyPr/>
          <a:lstStyle/>
          <a:p>
            <a:endParaRPr lang="en-US" dirty="0"/>
          </a:p>
          <a:p>
            <a:r>
              <a:rPr lang="en-IN" dirty="0">
                <a:hlinkClick r:id="rId2"/>
              </a:rPr>
              <a:t>Dataset</a:t>
            </a:r>
            <a:r>
              <a:rPr lang="en-IN" dirty="0"/>
              <a:t>:</a:t>
            </a:r>
          </a:p>
          <a:p>
            <a:pPr marL="3429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6EF65673-66DE-29E0-6458-77BF7A6A0E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71733849"/>
              </p:ext>
            </p:extLst>
          </p:nvPr>
        </p:nvGraphicFramePr>
        <p:xfrm>
          <a:off x="1200438" y="1676439"/>
          <a:ext cx="4157375" cy="30527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Macro-Enabled Worksheet" r:id="rId3" imgW="6481607" imgH="11949093" progId="Excel.SheetMacroEnabled.12">
                  <p:embed/>
                </p:oleObj>
              </mc:Choice>
              <mc:Fallback>
                <p:oleObj name="Macro-Enabled Worksheet" r:id="rId3" imgW="6481607" imgH="11949093" progId="Excel.SheetMacroEnabled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00438" y="1676439"/>
                        <a:ext cx="4157375" cy="305272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577035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5E8B7-D0E8-AB4C-7CC0-E5E5E207D1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6E692-9970-3093-0C28-F6B18763F4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1. https://www.mdpi.com/2571-5577/4/1/3</a:t>
            </a:r>
          </a:p>
          <a:p>
            <a:r>
              <a:rPr lang="en-IN" dirty="0"/>
              <a:t>2.https://pubmed.ncbi.nlm.nih.gov/39338648/</a:t>
            </a:r>
          </a:p>
          <a:p>
            <a:r>
              <a:rPr lang="en-IN" dirty="0"/>
              <a:t>3.https://www.iieta.org/journals/i2m/paper/10.18280/i2m.230405</a:t>
            </a:r>
          </a:p>
          <a:p>
            <a:r>
              <a:rPr lang="en-IN" dirty="0"/>
              <a:t>4.https://www.sciencedirect.com/science/article/pii/S0924424724005041</a:t>
            </a:r>
          </a:p>
          <a:p>
            <a:r>
              <a:rPr lang="en-IN" dirty="0"/>
              <a:t>5.https://pmc.ncbi.nlm.nih.gov/articles/PMC8309760/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316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>
            <a:spLocks noGrp="1"/>
          </p:cNvSpPr>
          <p:nvPr>
            <p:ph type="ctrTitle"/>
          </p:nvPr>
        </p:nvSpPr>
        <p:spPr>
          <a:xfrm>
            <a:off x="2067753" y="165900"/>
            <a:ext cx="5008500" cy="101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</a:t>
            </a:r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subTitle" idx="1"/>
          </p:nvPr>
        </p:nvSpPr>
        <p:spPr>
          <a:xfrm>
            <a:off x="402200" y="1310700"/>
            <a:ext cx="8520600" cy="3832800"/>
          </a:xfrm>
          <a:prstGeom prst="rect">
            <a:avLst/>
          </a:prstGeom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00" b="1" dirty="0"/>
              <a:t>Best parameters</a:t>
            </a:r>
            <a:r>
              <a:rPr lang="en-GB" sz="1300" dirty="0"/>
              <a:t>: {'metric': '</a:t>
            </a:r>
            <a:r>
              <a:rPr lang="en-GB" sz="1300" dirty="0" err="1"/>
              <a:t>euclidean</a:t>
            </a:r>
            <a:r>
              <a:rPr lang="en-GB" sz="1300" dirty="0"/>
              <a:t>', '</a:t>
            </a:r>
            <a:r>
              <a:rPr lang="en-GB" sz="1300" dirty="0" err="1"/>
              <a:t>n_neighbors</a:t>
            </a:r>
            <a:r>
              <a:rPr lang="en-GB" sz="1300" dirty="0"/>
              <a:t>': 3, 'weights': 'distance'}</a:t>
            </a: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00" b="1" dirty="0"/>
              <a:t>Best cross-validation score</a:t>
            </a:r>
            <a:r>
              <a:rPr lang="en-GB" sz="1300" dirty="0"/>
              <a:t>: 97.40%</a:t>
            </a: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00" b="1" dirty="0"/>
              <a:t>Test Accuracy</a:t>
            </a:r>
            <a:r>
              <a:rPr lang="en-GB" sz="1300" dirty="0"/>
              <a:t>: 97.89%</a:t>
            </a: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-GB" sz="1300" b="1" dirty="0"/>
              <a:t>Classification Report</a:t>
            </a:r>
            <a:r>
              <a:rPr lang="en-GB" sz="1300" dirty="0"/>
              <a:t>:</a:t>
            </a: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endParaRPr sz="1300" dirty="0"/>
          </a:p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300" dirty="0"/>
              <a:t>Final Test Accuracy: </a:t>
            </a:r>
            <a:r>
              <a:rPr lang="en-GB" sz="1300" b="1" dirty="0"/>
              <a:t>97.89%</a:t>
            </a:r>
            <a:endParaRPr sz="1300" b="1" dirty="0"/>
          </a:p>
        </p:txBody>
      </p:sp>
      <p:graphicFrame>
        <p:nvGraphicFramePr>
          <p:cNvPr id="66" name="Google Shape;66;p15"/>
          <p:cNvGraphicFramePr/>
          <p:nvPr/>
        </p:nvGraphicFramePr>
        <p:xfrm>
          <a:off x="2807625" y="1773900"/>
          <a:ext cx="6009575" cy="3392613"/>
        </p:xfrm>
        <a:graphic>
          <a:graphicData uri="http://schemas.openxmlformats.org/drawingml/2006/table">
            <a:tbl>
              <a:tblPr>
                <a:noFill/>
                <a:tableStyleId>{822B21FC-C825-4EC3-A370-D8705C512A23}</a:tableStyleId>
              </a:tblPr>
              <a:tblGrid>
                <a:gridCol w="1106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06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0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06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53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Gas Class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Precision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Recall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F1-Score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Support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Mixture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NoGas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Perfume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0.95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0.97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Smoke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49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9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Macro Avg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97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Weighted Avg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0.98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>
            <a:spLocks noGrp="1"/>
          </p:cNvSpPr>
          <p:nvPr>
            <p:ph type="ctrTitle"/>
          </p:nvPr>
        </p:nvSpPr>
        <p:spPr>
          <a:xfrm>
            <a:off x="1913103" y="299625"/>
            <a:ext cx="5317800" cy="6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</a:t>
            </a:r>
            <a:endParaRPr/>
          </a:p>
        </p:txBody>
      </p:sp>
      <p:pic>
        <p:nvPicPr>
          <p:cNvPr id="72" name="Google Shape;72;p16" title="knn_k_value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972" y="989507"/>
            <a:ext cx="6594452" cy="3918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ctrTitle"/>
          </p:nvPr>
        </p:nvSpPr>
        <p:spPr>
          <a:xfrm>
            <a:off x="1913103" y="299625"/>
            <a:ext cx="5317800" cy="62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KNN</a:t>
            </a:r>
            <a:endParaRPr/>
          </a:p>
        </p:txBody>
      </p:sp>
      <p:pic>
        <p:nvPicPr>
          <p:cNvPr id="78" name="Google Shape;78;p17" title="knn_confus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96326" y="925202"/>
            <a:ext cx="4944819" cy="39186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>
            <a:spLocks noGrp="1"/>
          </p:cNvSpPr>
          <p:nvPr>
            <p:ph type="ctrTitle"/>
          </p:nvPr>
        </p:nvSpPr>
        <p:spPr>
          <a:xfrm>
            <a:off x="2486254" y="224200"/>
            <a:ext cx="4171500" cy="53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subTitle" idx="1"/>
          </p:nvPr>
        </p:nvSpPr>
        <p:spPr>
          <a:xfrm>
            <a:off x="311700" y="835550"/>
            <a:ext cx="8565000" cy="106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b="1"/>
              <a:t>Classification Report</a:t>
            </a:r>
            <a:r>
              <a:rPr lang="en-GB"/>
              <a:t>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b="1"/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1834966912"/>
              </p:ext>
            </p:extLst>
          </p:nvPr>
        </p:nvGraphicFramePr>
        <p:xfrm>
          <a:off x="203708" y="1482579"/>
          <a:ext cx="8121500" cy="2910907"/>
        </p:xfrm>
        <a:graphic>
          <a:graphicData uri="http://schemas.openxmlformats.org/drawingml/2006/table">
            <a:tbl>
              <a:tblPr>
                <a:noFill/>
                <a:tableStyleId>{822B21FC-C825-4EC3-A370-D8705C512A23}</a:tableStyleId>
              </a:tblPr>
              <a:tblGrid>
                <a:gridCol w="16243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4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24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24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24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6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Gas Class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Precision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Recall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F1-Score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Support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Mixture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NoGas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0.89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0.92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Perfume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0.88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Smoke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Macro Avg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60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Weighted Avg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dirty="0"/>
                        <a:t>1280</a:t>
                      </a:r>
                      <a:endParaRPr dirty="0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86" name="Google Shape;86;p18"/>
          <p:cNvSpPr txBox="1"/>
          <p:nvPr/>
        </p:nvSpPr>
        <p:spPr>
          <a:xfrm>
            <a:off x="256425" y="4472400"/>
            <a:ext cx="61089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800">
                <a:solidFill>
                  <a:schemeClr val="dk2"/>
                </a:solidFill>
              </a:rPr>
              <a:t>  </a:t>
            </a:r>
            <a:r>
              <a:rPr lang="en-GB" sz="1700">
                <a:solidFill>
                  <a:schemeClr val="dk2"/>
                </a:solidFill>
              </a:rPr>
              <a:t> Final Test Accuracy: </a:t>
            </a:r>
            <a:r>
              <a:rPr lang="en-GB" sz="1700" b="1">
                <a:solidFill>
                  <a:schemeClr val="dk2"/>
                </a:solidFill>
              </a:rPr>
              <a:t>95.70%</a:t>
            </a:r>
            <a:endParaRPr sz="3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ctrTitle"/>
          </p:nvPr>
        </p:nvSpPr>
        <p:spPr>
          <a:xfrm>
            <a:off x="1177800" y="399725"/>
            <a:ext cx="6788400" cy="8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id="92" name="Google Shape;92;p19" title="lstm_training_history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398" y="1396925"/>
            <a:ext cx="8839204" cy="31075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ctrTitle"/>
          </p:nvPr>
        </p:nvSpPr>
        <p:spPr>
          <a:xfrm>
            <a:off x="1177800" y="399725"/>
            <a:ext cx="6788400" cy="84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LSTM</a:t>
            </a:r>
            <a:endParaRPr/>
          </a:p>
        </p:txBody>
      </p:sp>
      <p:pic>
        <p:nvPicPr>
          <p:cNvPr id="98" name="Google Shape;98;p20" title="lstm_confusion_matrix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8527" y="1244525"/>
            <a:ext cx="4535347" cy="3594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1"/>
          <p:cNvSpPr txBox="1">
            <a:spLocks noGrp="1"/>
          </p:cNvSpPr>
          <p:nvPr>
            <p:ph type="ctrTitle"/>
          </p:nvPr>
        </p:nvSpPr>
        <p:spPr>
          <a:xfrm>
            <a:off x="1801653" y="201550"/>
            <a:ext cx="5540700" cy="56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</a:t>
            </a:r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subTitle" idx="1"/>
          </p:nvPr>
        </p:nvSpPr>
        <p:spPr>
          <a:xfrm>
            <a:off x="324300" y="806975"/>
            <a:ext cx="8612700" cy="419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/>
              <a:t>Test Accuracy</a:t>
            </a:r>
            <a:r>
              <a:rPr lang="en-GB" sz="1500"/>
              <a:t>: 96.33%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/>
              <a:t>Final Test Accuracy: </a:t>
            </a:r>
            <a:r>
              <a:rPr lang="en-GB" sz="1500" b="1"/>
              <a:t>96.33%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500" b="1"/>
              <a:t>Classification Report</a:t>
            </a:r>
            <a:r>
              <a:rPr lang="en-GB" sz="1500"/>
              <a:t>:</a:t>
            </a: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1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/>
          </a:p>
        </p:txBody>
      </p:sp>
      <p:graphicFrame>
        <p:nvGraphicFramePr>
          <p:cNvPr id="105" name="Google Shape;105;p21"/>
          <p:cNvGraphicFramePr/>
          <p:nvPr/>
        </p:nvGraphicFramePr>
        <p:xfrm>
          <a:off x="813725" y="1628500"/>
          <a:ext cx="7984250" cy="3270238"/>
        </p:xfrm>
        <a:graphic>
          <a:graphicData uri="http://schemas.openxmlformats.org/drawingml/2006/table">
            <a:tbl>
              <a:tblPr>
                <a:noFill/>
                <a:tableStyleId>{822B21FC-C825-4EC3-A370-D8705C512A23}</a:tableStyleId>
              </a:tblPr>
              <a:tblGrid>
                <a:gridCol w="1596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96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96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968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8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Gas Class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Precision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Recall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F1-Score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100" b="1"/>
                        <a:t>Support</a:t>
                      </a:r>
                      <a:endParaRPr sz="1100" b="1"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Mixture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NoGas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Perfume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0.94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0.91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0.93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Smoke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1.00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320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6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Accuracy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-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6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Macro Avg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708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Weighted Avg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0.96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/>
                        <a:t>1280</a:t>
                      </a:r>
                      <a:endParaRPr/>
                    </a:p>
                  </a:txBody>
                  <a:tcPr marL="76200" marR="76200" marT="76200" marB="76200">
                    <a:lnL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DDDDD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>
            <a:spLocks noGrp="1"/>
          </p:cNvSpPr>
          <p:nvPr>
            <p:ph type="ctrTitle"/>
          </p:nvPr>
        </p:nvSpPr>
        <p:spPr>
          <a:xfrm>
            <a:off x="1099743" y="669150"/>
            <a:ext cx="5860800" cy="59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SVM</a:t>
            </a:r>
            <a:endParaRPr/>
          </a:p>
        </p:txBody>
      </p:sp>
      <p:pic>
        <p:nvPicPr>
          <p:cNvPr id="111" name="Google Shape;111;p22" title="svm_kernel_comparis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37452" y="1259550"/>
            <a:ext cx="6023091" cy="3579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407</Words>
  <Application>Microsoft Office PowerPoint</Application>
  <PresentationFormat>On-screen Show (16:9)</PresentationFormat>
  <Paragraphs>229</Paragraphs>
  <Slides>16</Slides>
  <Notes>13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Trebuchet MS</vt:lpstr>
      <vt:lpstr>Wingdings 3</vt:lpstr>
      <vt:lpstr>Facet</vt:lpstr>
      <vt:lpstr>Microsoft Excel Macro-Enabled Worksheet</vt:lpstr>
      <vt:lpstr>PowerPoint Presentation</vt:lpstr>
      <vt:lpstr>KNN</vt:lpstr>
      <vt:lpstr>KNN</vt:lpstr>
      <vt:lpstr>KNN</vt:lpstr>
      <vt:lpstr>LSTM</vt:lpstr>
      <vt:lpstr>LSTM</vt:lpstr>
      <vt:lpstr>LSTM</vt:lpstr>
      <vt:lpstr>SVM</vt:lpstr>
      <vt:lpstr>SVM</vt:lpstr>
      <vt:lpstr>SVM</vt:lpstr>
      <vt:lpstr>RF</vt:lpstr>
      <vt:lpstr>RF</vt:lpstr>
      <vt:lpstr>RF</vt:lpstr>
      <vt:lpstr>Comparison of these ML algorithms with their best accuracy</vt:lpstr>
      <vt:lpstr>References</vt:lpstr>
      <vt:lpstr>Citations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Bysani Vedavyas</cp:lastModifiedBy>
  <cp:revision>1</cp:revision>
  <dcterms:modified xsi:type="dcterms:W3CDTF">2025-10-06T10:12:21Z</dcterms:modified>
</cp:coreProperties>
</file>