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459" y="676836"/>
            <a:ext cx="8676222" cy="3200400"/>
          </a:xfrm>
        </p:spPr>
        <p:txBody>
          <a:bodyPr>
            <a:normAutofit/>
          </a:bodyPr>
          <a:lstStyle/>
          <a:p>
            <a:r>
              <a:rPr lang="en-US" sz="8800" b="1" dirty="0" smtClean="0">
                <a:solidFill>
                  <a:schemeClr val="tx1"/>
                </a:solidFill>
              </a:rPr>
              <a:t>Types of data</a:t>
            </a:r>
            <a:endParaRPr lang="en-US" sz="8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499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08372" y="372035"/>
            <a:ext cx="9905998" cy="89647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</a:rPr>
              <a:t>reference DATA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8846" y="1424622"/>
            <a:ext cx="1138605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</a:rPr>
              <a:t>There are many design techniques for the management of reference data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man Old Style" panose="02050604050505020204" pitchFamily="18" charset="0"/>
              </a:rPr>
              <a:t>The </a:t>
            </a:r>
            <a:r>
              <a:rPr lang="en-US" sz="2400" dirty="0">
                <a:latin typeface="Bookman Old Style" panose="02050604050505020204" pitchFamily="18" charset="0"/>
              </a:rPr>
              <a:t>first design option, where a snapshot of an entire reference table is taken </a:t>
            </a:r>
            <a:r>
              <a:rPr lang="en-US" sz="2400" dirty="0" smtClean="0">
                <a:latin typeface="Bookman Old Style" panose="02050604050505020204" pitchFamily="18" charset="0"/>
              </a:rPr>
              <a:t>in every </a:t>
            </a:r>
            <a:r>
              <a:rPr lang="en-US" sz="2400" dirty="0">
                <a:latin typeface="Bookman Old Style" panose="02050604050505020204" pitchFamily="18" charset="0"/>
              </a:rPr>
              <a:t>six months. This approach is quite simple and </a:t>
            </a:r>
            <a:r>
              <a:rPr lang="en-US" sz="2400" dirty="0" smtClean="0">
                <a:latin typeface="Bookman Old Style" panose="02050604050505020204" pitchFamily="18" charset="0"/>
              </a:rPr>
              <a:t>at first </a:t>
            </a:r>
            <a:r>
              <a:rPr lang="en-US" sz="2400" dirty="0">
                <a:latin typeface="Bookman Old Style" panose="02050604050505020204" pitchFamily="18" charset="0"/>
              </a:rPr>
              <a:t>glance appears to make sense. But the approach is logically incomplete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</a:rPr>
              <a:t>For example, suppose some activity had occurred to the reference table </a:t>
            </a:r>
            <a:r>
              <a:rPr lang="en-US" sz="2400" dirty="0" smtClean="0">
                <a:latin typeface="Bookman Old Style" panose="02050604050505020204" pitchFamily="18" charset="0"/>
              </a:rPr>
              <a:t>on March </a:t>
            </a:r>
            <a:r>
              <a:rPr lang="en-US" sz="2400" dirty="0">
                <a:latin typeface="Bookman Old Style" panose="02050604050505020204" pitchFamily="18" charset="0"/>
              </a:rPr>
              <a:t>15. Say a new entry, </a:t>
            </a:r>
            <a:r>
              <a:rPr lang="en-US" sz="2400" dirty="0" err="1">
                <a:latin typeface="Bookman Old Style" panose="02050604050505020204" pitchFamily="18" charset="0"/>
              </a:rPr>
              <a:t>ddw</a:t>
            </a:r>
            <a:r>
              <a:rPr lang="en-US" sz="2400" dirty="0">
                <a:latin typeface="Bookman Old Style" panose="02050604050505020204" pitchFamily="18" charset="0"/>
              </a:rPr>
              <a:t>, was added, and then on May 10 the entry </a:t>
            </a:r>
            <a:r>
              <a:rPr lang="en-US" sz="2400" dirty="0" smtClean="0">
                <a:latin typeface="Bookman Old Style" panose="02050604050505020204" pitchFamily="18" charset="0"/>
              </a:rPr>
              <a:t>for </a:t>
            </a:r>
            <a:r>
              <a:rPr lang="en-US" sz="2400" dirty="0" err="1" smtClean="0">
                <a:latin typeface="Bookman Old Style" panose="02050604050505020204" pitchFamily="18" charset="0"/>
              </a:rPr>
              <a:t>ddw</a:t>
            </a:r>
            <a:r>
              <a:rPr lang="en-US" sz="2400" dirty="0" smtClean="0">
                <a:latin typeface="Bookman Old Style" panose="02050604050505020204" pitchFamily="18" charset="0"/>
              </a:rPr>
              <a:t> was </a:t>
            </a:r>
            <a:r>
              <a:rPr lang="en-US" sz="2400" dirty="0">
                <a:latin typeface="Bookman Old Style" panose="02050604050505020204" pitchFamily="18" charset="0"/>
              </a:rPr>
              <a:t>deleted. Taking a snapshot every six months would not capture </a:t>
            </a:r>
            <a:r>
              <a:rPr lang="en-US" sz="2400" dirty="0" smtClean="0">
                <a:latin typeface="Bookman Old Style" panose="02050604050505020204" pitchFamily="18" charset="0"/>
              </a:rPr>
              <a:t>the activity </a:t>
            </a:r>
            <a:r>
              <a:rPr lang="en-US" sz="2400" dirty="0">
                <a:latin typeface="Bookman Old Style" panose="02050604050505020204" pitchFamily="18" charset="0"/>
              </a:rPr>
              <a:t>that transpired from March 15 to May 10.</a:t>
            </a:r>
          </a:p>
        </p:txBody>
      </p:sp>
    </p:spTree>
    <p:extLst>
      <p:ext uri="{BB962C8B-B14F-4D97-AF65-F5344CB8AC3E}">
        <p14:creationId xmlns:p14="http://schemas.microsoft.com/office/powerpoint/2010/main" val="3768348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6070" y="259976"/>
            <a:ext cx="9905998" cy="89647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</a:rPr>
              <a:t>reference DATA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6070" y="1576585"/>
            <a:ext cx="108166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</a:rPr>
              <a:t>A second </a:t>
            </a:r>
            <a:r>
              <a:rPr lang="en-US" sz="2400" dirty="0" smtClean="0">
                <a:latin typeface="Bookman Old Style" panose="02050604050505020204" pitchFamily="18" charset="0"/>
              </a:rPr>
              <a:t>approach, at </a:t>
            </a:r>
            <a:r>
              <a:rPr lang="en-US" sz="2400" dirty="0">
                <a:latin typeface="Bookman Old Style" panose="02050604050505020204" pitchFamily="18" charset="0"/>
              </a:rPr>
              <a:t>some starting point, a snapshot is made of a reference table. Throughout the year, all the activities </a:t>
            </a:r>
            <a:r>
              <a:rPr lang="en-US" sz="2400" dirty="0" smtClean="0">
                <a:latin typeface="Bookman Old Style" panose="02050604050505020204" pitchFamily="18" charset="0"/>
              </a:rPr>
              <a:t>against the </a:t>
            </a:r>
            <a:r>
              <a:rPr lang="en-US" sz="2400" dirty="0">
                <a:latin typeface="Bookman Old Style" panose="02050604050505020204" pitchFamily="18" charset="0"/>
              </a:rPr>
              <a:t>reference table are collected. To determine the status of a given entry to </a:t>
            </a:r>
            <a:r>
              <a:rPr lang="en-US" sz="2400" dirty="0" smtClean="0">
                <a:latin typeface="Bookman Old Style" panose="02050604050505020204" pitchFamily="18" charset="0"/>
              </a:rPr>
              <a:t>the reference </a:t>
            </a:r>
            <a:r>
              <a:rPr lang="en-US" sz="2400" dirty="0">
                <a:latin typeface="Bookman Old Style" panose="02050604050505020204" pitchFamily="18" charset="0"/>
              </a:rPr>
              <a:t>table at a moment in time, the activity is reconstituted against the reference table. In such a manner, logical completeness of the table can be reconstructed for any moment in time.</a:t>
            </a:r>
          </a:p>
        </p:txBody>
      </p:sp>
    </p:spTree>
    <p:extLst>
      <p:ext uri="{BB962C8B-B14F-4D97-AF65-F5344CB8AC3E}">
        <p14:creationId xmlns:p14="http://schemas.microsoft.com/office/powerpoint/2010/main" val="252539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59976"/>
            <a:ext cx="9905998" cy="89647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</a:rPr>
              <a:t>INTERNAL DATA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6070" y="1510582"/>
            <a:ext cx="10816683" cy="4225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Bookman Old Style" panose="02050604050505020204" pitchFamily="18" charset="0"/>
              </a:rPr>
              <a:t>Most organizations build their first data warehouse efforts on data </a:t>
            </a:r>
            <a:r>
              <a:rPr lang="en-US" sz="2600" dirty="0" smtClean="0">
                <a:latin typeface="Bookman Old Style" panose="02050604050505020204" pitchFamily="18" charset="0"/>
              </a:rPr>
              <a:t>whose source </a:t>
            </a:r>
            <a:r>
              <a:rPr lang="en-US" sz="2600" dirty="0">
                <a:latin typeface="Bookman Old Style" panose="02050604050505020204" pitchFamily="18" charset="0"/>
              </a:rPr>
              <a:t>is existing systems (that is, on data internal to the corporation). </a:t>
            </a:r>
            <a:endParaRPr lang="en-US" sz="26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Bookman Old Style" panose="02050604050505020204" pitchFamily="18" charset="0"/>
              </a:rPr>
              <a:t>In almost </a:t>
            </a:r>
            <a:r>
              <a:rPr lang="en-US" sz="2600" dirty="0">
                <a:latin typeface="Bookman Old Style" panose="02050604050505020204" pitchFamily="18" charset="0"/>
              </a:rPr>
              <a:t>every case, this data can be termed internal, structured data. </a:t>
            </a:r>
            <a:endParaRPr lang="en-US" sz="26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Bookman Old Style" panose="02050604050505020204" pitchFamily="18" charset="0"/>
              </a:rPr>
              <a:t>The data comes </a:t>
            </a:r>
            <a:r>
              <a:rPr lang="en-US" sz="2600" dirty="0">
                <a:latin typeface="Bookman Old Style" panose="02050604050505020204" pitchFamily="18" charset="0"/>
              </a:rPr>
              <a:t>internally from the corporation and has been already shaped into a regularly occurring format.</a:t>
            </a:r>
          </a:p>
        </p:txBody>
      </p:sp>
    </p:spTree>
    <p:extLst>
      <p:ext uri="{BB962C8B-B14F-4D97-AF65-F5344CB8AC3E}">
        <p14:creationId xmlns:p14="http://schemas.microsoft.com/office/powerpoint/2010/main" val="348146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3" y="259976"/>
            <a:ext cx="9905998" cy="89647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</a:rPr>
              <a:t>EXTERNAL DATA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6070" y="1510582"/>
            <a:ext cx="10816683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Bookman Old Style" panose="02050604050505020204" pitchFamily="18" charset="0"/>
              </a:rPr>
              <a:t>A data that </a:t>
            </a:r>
            <a:r>
              <a:rPr lang="en-US" sz="2600" dirty="0">
                <a:latin typeface="Bookman Old Style" panose="02050604050505020204" pitchFamily="18" charset="0"/>
              </a:rPr>
              <a:t>is </a:t>
            </a:r>
            <a:r>
              <a:rPr lang="en-US" sz="2600" dirty="0" smtClean="0">
                <a:latin typeface="Bookman Old Style" panose="02050604050505020204" pitchFamily="18" charset="0"/>
              </a:rPr>
              <a:t>not to be generated </a:t>
            </a:r>
            <a:r>
              <a:rPr lang="en-US" sz="2600" dirty="0">
                <a:latin typeface="Bookman Old Style" panose="02050604050505020204" pitchFamily="18" charset="0"/>
              </a:rPr>
              <a:t>from the corporation’s own </a:t>
            </a:r>
            <a:r>
              <a:rPr lang="en-US" sz="2600" dirty="0" smtClean="0">
                <a:latin typeface="Bookman Old Style" panose="02050604050505020204" pitchFamily="18" charset="0"/>
              </a:rPr>
              <a:t>systems is called the </a:t>
            </a:r>
            <a:r>
              <a:rPr lang="en-US" sz="2600" b="1" dirty="0" smtClean="0">
                <a:latin typeface="Bookman Old Style" panose="02050604050505020204" pitchFamily="18" charset="0"/>
              </a:rPr>
              <a:t>External Data.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Bookman Old Style" panose="02050604050505020204" pitchFamily="18" charset="0"/>
              </a:rPr>
              <a:t>The data warehouse is the ideal place to store external data</a:t>
            </a:r>
            <a:r>
              <a:rPr lang="en-US" sz="2600" dirty="0" smtClean="0">
                <a:latin typeface="Bookman Old Style" panose="020506040505050202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Bookman Old Style" panose="02050604050505020204" pitchFamily="18" charset="0"/>
              </a:rPr>
              <a:t>When </a:t>
            </a:r>
            <a:r>
              <a:rPr lang="en-US" sz="2600" dirty="0">
                <a:latin typeface="Bookman Old Style" panose="02050604050505020204" pitchFamily="18" charset="0"/>
              </a:rPr>
              <a:t>this type of data enters the corporation in an undisciplined fashion, the identity of the source of the data is lost, and there is </a:t>
            </a:r>
            <a:r>
              <a:rPr lang="en-US" sz="2600" dirty="0" smtClean="0">
                <a:latin typeface="Bookman Old Style" panose="02050604050505020204" pitchFamily="18" charset="0"/>
              </a:rPr>
              <a:t>no coordination </a:t>
            </a:r>
            <a:r>
              <a:rPr lang="en-US" sz="2600" dirty="0">
                <a:latin typeface="Bookman Old Style" panose="02050604050505020204" pitchFamily="18" charset="0"/>
              </a:rPr>
              <a:t>whatsoever in the orderly use of the data.</a:t>
            </a:r>
          </a:p>
        </p:txBody>
      </p:sp>
    </p:spTree>
    <p:extLst>
      <p:ext uri="{BB962C8B-B14F-4D97-AF65-F5344CB8AC3E}">
        <p14:creationId xmlns:p14="http://schemas.microsoft.com/office/powerpoint/2010/main" val="1317158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600" y="166738"/>
            <a:ext cx="11806518" cy="65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1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3" y="259976"/>
            <a:ext cx="9905998" cy="89647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</a:rPr>
              <a:t>EXTERNAL DATA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6070" y="1510582"/>
            <a:ext cx="10816683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>
                <a:latin typeface="Bookman Old Style" panose="02050604050505020204" pitchFamily="18" charset="0"/>
              </a:rPr>
              <a:t>There are two basic types of external data</a:t>
            </a:r>
            <a:r>
              <a:rPr lang="en-US" sz="2600" dirty="0" smtClean="0">
                <a:latin typeface="Bookman Old Style" panose="02050604050505020204" pitchFamily="18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Bookman Old Style" panose="02050604050505020204" pitchFamily="18" charset="0"/>
              </a:rPr>
              <a:t>Records of external data collected by some source (such as a drug store</a:t>
            </a:r>
            <a:r>
              <a:rPr lang="en-US" sz="2600" dirty="0" smtClean="0">
                <a:latin typeface="Bookman Old Style" panose="02050604050505020204" pitchFamily="18" charset="0"/>
              </a:rPr>
              <a:t>, a </a:t>
            </a:r>
            <a:r>
              <a:rPr lang="en-US" sz="2600" dirty="0">
                <a:latin typeface="Bookman Old Style" panose="02050604050505020204" pitchFamily="18" charset="0"/>
              </a:rPr>
              <a:t>supermarket, and so forth</a:t>
            </a:r>
            <a:r>
              <a:rPr lang="en-US" sz="2600" dirty="0" smtClean="0">
                <a:latin typeface="Bookman Old Style" panose="02050604050505020204" pitchFamily="18" charset="0"/>
              </a:rPr>
              <a:t>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Bookman Old Style" panose="02050604050505020204" pitchFamily="18" charset="0"/>
              </a:rPr>
              <a:t>External data from random reports, articles, and other </a:t>
            </a:r>
            <a:r>
              <a:rPr lang="en-US" sz="2600" dirty="0" smtClean="0">
                <a:latin typeface="Bookman Old Style" panose="02050604050505020204" pitchFamily="18" charset="0"/>
              </a:rPr>
              <a:t>sources.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Bookman Old Style" panose="02050604050505020204" pitchFamily="18" charset="0"/>
              </a:rPr>
              <a:t>Some typical sources of interesting and useful external data </a:t>
            </a:r>
            <a:r>
              <a:rPr lang="en-US" sz="2600" dirty="0" smtClean="0">
                <a:latin typeface="Bookman Old Style" panose="02050604050505020204" pitchFamily="18" charset="0"/>
              </a:rPr>
              <a:t>include the </a:t>
            </a:r>
            <a:r>
              <a:rPr lang="en-US" sz="2600" dirty="0">
                <a:latin typeface="Bookman Old Style" panose="02050604050505020204" pitchFamily="18" charset="0"/>
              </a:rPr>
              <a:t>following: Marketing comparison and analysis reports, Sales analysis and comparison </a:t>
            </a:r>
            <a:r>
              <a:rPr lang="en-US" sz="2600" dirty="0" smtClean="0">
                <a:latin typeface="Bookman Old Style" panose="02050604050505020204" pitchFamily="18" charset="0"/>
              </a:rPr>
              <a:t>reports etc.</a:t>
            </a:r>
            <a:endParaRPr lang="en-US" sz="26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90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6070" y="259976"/>
            <a:ext cx="9905998" cy="89647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</a:rPr>
              <a:t>EXTERNAL DATA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6070" y="1156446"/>
            <a:ext cx="1081668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Several issues relate to the use and storage of external data in the data </a:t>
            </a:r>
            <a:r>
              <a:rPr lang="en-US" sz="2400" dirty="0" smtClean="0">
                <a:latin typeface="Bookman Old Style" panose="02050604050505020204" pitchFamily="18" charset="0"/>
              </a:rPr>
              <a:t>warehouse</a:t>
            </a:r>
            <a:r>
              <a:rPr lang="en-US" sz="2400" dirty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</a:rPr>
              <a:t>Unlike internally appearing data, there is no real fixed pattern of appearance for external </a:t>
            </a:r>
            <a:r>
              <a:rPr lang="en-US" sz="2400" dirty="0" smtClean="0">
                <a:latin typeface="Bookman Old Style" panose="02050604050505020204" pitchFamily="18" charset="0"/>
              </a:rPr>
              <a:t>data and constant </a:t>
            </a:r>
            <a:r>
              <a:rPr lang="en-US" sz="2400" dirty="0">
                <a:latin typeface="Bookman Old Style" panose="02050604050505020204" pitchFamily="18" charset="0"/>
              </a:rPr>
              <a:t>monitoring must be </a:t>
            </a:r>
            <a:r>
              <a:rPr lang="en-US" sz="2400" dirty="0" smtClean="0">
                <a:latin typeface="Bookman Old Style" panose="02050604050505020204" pitchFamily="18" charset="0"/>
              </a:rPr>
              <a:t>set up </a:t>
            </a:r>
            <a:r>
              <a:rPr lang="en-US" sz="2400" dirty="0">
                <a:latin typeface="Bookman Old Style" panose="02050604050505020204" pitchFamily="18" charset="0"/>
              </a:rPr>
              <a:t>to ensure that the right external data is captured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</a:rPr>
              <a:t>The second problem with external data is that it is </a:t>
            </a:r>
            <a:r>
              <a:rPr lang="en-US" sz="2400" b="1" dirty="0" smtClean="0">
                <a:latin typeface="Bookman Old Style" panose="02050604050505020204" pitchFamily="18" charset="0"/>
              </a:rPr>
              <a:t>Totally Undisciplined</a:t>
            </a:r>
            <a:r>
              <a:rPr lang="en-US" sz="2400" dirty="0">
                <a:latin typeface="Bookman Old Style" panose="02050604050505020204" pitchFamily="18" charset="0"/>
              </a:rPr>
              <a:t>. To </a:t>
            </a:r>
            <a:r>
              <a:rPr lang="en-US" sz="2400" dirty="0" smtClean="0">
                <a:latin typeface="Bookman Old Style" panose="02050604050505020204" pitchFamily="18" charset="0"/>
              </a:rPr>
              <a:t>be useful</a:t>
            </a:r>
            <a:r>
              <a:rPr lang="en-US" sz="2400" dirty="0">
                <a:latin typeface="Bookman Old Style" panose="02050604050505020204" pitchFamily="18" charset="0"/>
              </a:rPr>
              <a:t>, and for placement in the warehouse, a certain amount of </a:t>
            </a:r>
            <a:r>
              <a:rPr lang="en-US" sz="2400" dirty="0" smtClean="0">
                <a:latin typeface="Bookman Old Style" panose="02050604050505020204" pitchFamily="18" charset="0"/>
              </a:rPr>
              <a:t>reformatting and </a:t>
            </a:r>
            <a:r>
              <a:rPr lang="en-US" sz="2400" dirty="0">
                <a:latin typeface="Bookman Old Style" panose="02050604050505020204" pitchFamily="18" charset="0"/>
              </a:rPr>
              <a:t>structuring of external data is needed to transform it into an </a:t>
            </a:r>
            <a:r>
              <a:rPr lang="en-US" sz="2400" dirty="0" smtClean="0">
                <a:latin typeface="Bookman Old Style" panose="02050604050505020204" pitchFamily="18" charset="0"/>
              </a:rPr>
              <a:t>internally acceptable </a:t>
            </a:r>
            <a:r>
              <a:rPr lang="en-US" sz="2400" dirty="0">
                <a:latin typeface="Bookman Old Style" panose="02050604050505020204" pitchFamily="18" charset="0"/>
              </a:rPr>
              <a:t>and usable form in the data warehouse.</a:t>
            </a:r>
          </a:p>
        </p:txBody>
      </p:sp>
    </p:spTree>
    <p:extLst>
      <p:ext uri="{BB962C8B-B14F-4D97-AF65-F5344CB8AC3E}">
        <p14:creationId xmlns:p14="http://schemas.microsoft.com/office/powerpoint/2010/main" val="287196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6070" y="259976"/>
            <a:ext cx="9905998" cy="89647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</a:rPr>
              <a:t>EXTERNAL DATA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6070" y="2043952"/>
            <a:ext cx="108166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</a:rPr>
              <a:t>In some cases, the </a:t>
            </a:r>
            <a:r>
              <a:rPr lang="en-US" sz="2400" b="1" dirty="0">
                <a:latin typeface="Bookman Old Style" panose="02050604050505020204" pitchFamily="18" charset="0"/>
              </a:rPr>
              <a:t>level of granularity </a:t>
            </a:r>
            <a:r>
              <a:rPr lang="en-US" sz="2400" dirty="0">
                <a:latin typeface="Bookman Old Style" panose="02050604050505020204" pitchFamily="18" charset="0"/>
              </a:rPr>
              <a:t>of the external data will not match </a:t>
            </a:r>
            <a:r>
              <a:rPr lang="en-US" sz="2400" dirty="0" smtClean="0">
                <a:latin typeface="Bookman Old Style" panose="02050604050505020204" pitchFamily="18" charset="0"/>
              </a:rPr>
              <a:t>that of </a:t>
            </a:r>
            <a:r>
              <a:rPr lang="en-US" sz="2400" dirty="0">
                <a:latin typeface="Bookman Old Style" panose="02050604050505020204" pitchFamily="18" charset="0"/>
              </a:rPr>
              <a:t>the internal systems of the corporation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</a:rPr>
              <a:t>The </a:t>
            </a:r>
            <a:r>
              <a:rPr lang="en-US" sz="2400" dirty="0" smtClean="0">
                <a:latin typeface="Bookman Old Style" panose="02050604050505020204" pitchFamily="18" charset="0"/>
              </a:rPr>
              <a:t>next </a:t>
            </a:r>
            <a:r>
              <a:rPr lang="en-US" sz="2400" dirty="0">
                <a:latin typeface="Bookman Old Style" panose="02050604050505020204" pitchFamily="18" charset="0"/>
              </a:rPr>
              <a:t>factor that makes external data hard to capture and use is its </a:t>
            </a:r>
            <a:r>
              <a:rPr lang="en-US" sz="2400" b="1" dirty="0">
                <a:latin typeface="Bookman Old Style" panose="02050604050505020204" pitchFamily="18" charset="0"/>
              </a:rPr>
              <a:t>unpredictability</a:t>
            </a:r>
            <a:r>
              <a:rPr lang="en-US" sz="2400" dirty="0">
                <a:latin typeface="Bookman Old Style" panose="02050604050505020204" pitchFamily="18" charset="0"/>
              </a:rPr>
              <a:t>. External data may come from practically any source at almost </a:t>
            </a:r>
            <a:r>
              <a:rPr lang="en-US" sz="2400" dirty="0" smtClean="0">
                <a:latin typeface="Bookman Old Style" panose="02050604050505020204" pitchFamily="18" charset="0"/>
              </a:rPr>
              <a:t>any time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51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6070" y="259976"/>
            <a:ext cx="9905998" cy="89647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</a:rPr>
              <a:t>Storing EXTERNAL DATA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6070" y="1761564"/>
            <a:ext cx="108166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</a:rPr>
              <a:t>External data can actually be stored in the data warehouse if it is </a:t>
            </a:r>
            <a:r>
              <a:rPr lang="en-US" sz="2400" dirty="0" smtClean="0">
                <a:latin typeface="Bookman Old Style" panose="02050604050505020204" pitchFamily="18" charset="0"/>
              </a:rPr>
              <a:t>convenient and </a:t>
            </a:r>
            <a:r>
              <a:rPr lang="en-US" sz="2400" dirty="0">
                <a:latin typeface="Bookman Old Style" panose="02050604050505020204" pitchFamily="18" charset="0"/>
              </a:rPr>
              <a:t>cost-effective to do so.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man Old Style" panose="02050604050505020204" pitchFamily="18" charset="0"/>
              </a:rPr>
              <a:t>But </a:t>
            </a:r>
            <a:r>
              <a:rPr lang="en-US" sz="2400" dirty="0">
                <a:latin typeface="Bookman Old Style" panose="02050604050505020204" pitchFamily="18" charset="0"/>
              </a:rPr>
              <a:t>in many cases, it will not be possible or economical to store all external data in the data warehouse. Instead, an entry </a:t>
            </a:r>
            <a:r>
              <a:rPr lang="en-US" sz="2400" dirty="0" smtClean="0">
                <a:latin typeface="Bookman Old Style" panose="02050604050505020204" pitchFamily="18" charset="0"/>
              </a:rPr>
              <a:t>is made </a:t>
            </a:r>
            <a:r>
              <a:rPr lang="en-US" sz="2400" dirty="0">
                <a:latin typeface="Bookman Old Style" panose="02050604050505020204" pitchFamily="18" charset="0"/>
              </a:rPr>
              <a:t>in the metadata of the warehouse describing where the actual body </a:t>
            </a:r>
            <a:r>
              <a:rPr lang="en-US" sz="2400" dirty="0" smtClean="0">
                <a:latin typeface="Bookman Old Style" panose="02050604050505020204" pitchFamily="18" charset="0"/>
              </a:rPr>
              <a:t>of external </a:t>
            </a:r>
            <a:r>
              <a:rPr lang="en-US" sz="2400" dirty="0">
                <a:latin typeface="Bookman Old Style" panose="02050604050505020204" pitchFamily="18" charset="0"/>
              </a:rPr>
              <a:t>data can be found.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man Old Style" panose="02050604050505020204" pitchFamily="18" charset="0"/>
              </a:rPr>
              <a:t>The </a:t>
            </a:r>
            <a:r>
              <a:rPr lang="en-US" sz="2400" dirty="0">
                <a:latin typeface="Bookman Old Style" panose="02050604050505020204" pitchFamily="18" charset="0"/>
              </a:rPr>
              <a:t>external data is then stored elsewhere, </a:t>
            </a:r>
            <a:r>
              <a:rPr lang="en-US" sz="2400" dirty="0" smtClean="0">
                <a:latin typeface="Bookman Old Style" panose="02050604050505020204" pitchFamily="18" charset="0"/>
              </a:rPr>
              <a:t>where it </a:t>
            </a:r>
            <a:r>
              <a:rPr lang="en-US" sz="2400" dirty="0">
                <a:latin typeface="Bookman Old Style" panose="02050604050505020204" pitchFamily="18" charset="0"/>
              </a:rPr>
              <a:t>is </a:t>
            </a:r>
            <a:r>
              <a:rPr lang="en-US" sz="2400" dirty="0" smtClean="0">
                <a:latin typeface="Bookman Old Style" panose="02050604050505020204" pitchFamily="18" charset="0"/>
              </a:rPr>
              <a:t>convenient.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140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6070" y="259976"/>
            <a:ext cx="9905998" cy="89647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</a:rPr>
              <a:t>reference DATA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6070" y="1420468"/>
            <a:ext cx="108166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man Old Style" panose="02050604050505020204" pitchFamily="18" charset="0"/>
              </a:rPr>
              <a:t>The another </a:t>
            </a:r>
            <a:r>
              <a:rPr lang="en-US" sz="2400" dirty="0">
                <a:latin typeface="Bookman Old Style" panose="02050604050505020204" pitchFamily="18" charset="0"/>
              </a:rPr>
              <a:t>type </a:t>
            </a:r>
            <a:r>
              <a:rPr lang="en-US" sz="2400" dirty="0" smtClean="0">
                <a:latin typeface="Bookman Old Style" panose="02050604050505020204" pitchFamily="18" charset="0"/>
              </a:rPr>
              <a:t>of data </a:t>
            </a:r>
            <a:r>
              <a:rPr lang="en-US" sz="2400" dirty="0">
                <a:latin typeface="Bookman Old Style" panose="02050604050505020204" pitchFamily="18" charset="0"/>
              </a:rPr>
              <a:t>belongs in the data warehouse </a:t>
            </a:r>
            <a:r>
              <a:rPr lang="en-US" sz="2400" dirty="0" smtClean="0">
                <a:latin typeface="Bookman Old Style" panose="02050604050505020204" pitchFamily="18" charset="0"/>
              </a:rPr>
              <a:t>is reference </a:t>
            </a:r>
            <a:r>
              <a:rPr lang="en-US" sz="2400" dirty="0">
                <a:latin typeface="Bookman Old Style" panose="02050604050505020204" pitchFamily="18" charset="0"/>
              </a:rPr>
              <a:t>data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man Old Style" panose="02050604050505020204" pitchFamily="18" charset="0"/>
              </a:rPr>
              <a:t>The reference data tables, stored in addition to basic data in data mart/ data warehouse help and enable the end users of the data mart/ data warehouse to relate the data </a:t>
            </a:r>
            <a:r>
              <a:rPr lang="en-US" sz="2400" dirty="0" smtClean="0">
                <a:latin typeface="Bookman Old Style" panose="02050604050505020204" pitchFamily="18" charset="0"/>
              </a:rPr>
              <a:t>to </a:t>
            </a:r>
            <a:r>
              <a:rPr lang="en-US" sz="2400" dirty="0" smtClean="0">
                <a:latin typeface="Bookman Old Style" panose="02050604050505020204" pitchFamily="18" charset="0"/>
              </a:rPr>
              <a:t>its expanded version.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</a:rPr>
              <a:t>Reference data is particularly applicable to the data warehouse </a:t>
            </a:r>
            <a:r>
              <a:rPr lang="en-US" sz="2400" dirty="0" smtClean="0">
                <a:latin typeface="Bookman Old Style" panose="02050604050505020204" pitchFamily="18" charset="0"/>
              </a:rPr>
              <a:t>environment because </a:t>
            </a:r>
            <a:r>
              <a:rPr lang="en-US" sz="2400" dirty="0">
                <a:latin typeface="Bookman Old Style" panose="02050604050505020204" pitchFamily="18" charset="0"/>
              </a:rPr>
              <a:t>it helps reduce the volume of data significantly.</a:t>
            </a:r>
          </a:p>
        </p:txBody>
      </p:sp>
    </p:spTree>
    <p:extLst>
      <p:ext uri="{BB962C8B-B14F-4D97-AF65-F5344CB8AC3E}">
        <p14:creationId xmlns:p14="http://schemas.microsoft.com/office/powerpoint/2010/main" val="3800891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79</TotalTime>
  <Words>713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Century Gothic</vt:lpstr>
      <vt:lpstr>Mesh</vt:lpstr>
      <vt:lpstr>Types of data</vt:lpstr>
      <vt:lpstr>INTERNAL DATA</vt:lpstr>
      <vt:lpstr>EXTERNAL DATA</vt:lpstr>
      <vt:lpstr>PowerPoint Presentation</vt:lpstr>
      <vt:lpstr>EXTERNAL DATA</vt:lpstr>
      <vt:lpstr>EXTERNAL DATA</vt:lpstr>
      <vt:lpstr>EXTERNAL DATA</vt:lpstr>
      <vt:lpstr>Storing EXTERNAL DATA</vt:lpstr>
      <vt:lpstr>reference DATA</vt:lpstr>
      <vt:lpstr>reference DATA</vt:lpstr>
      <vt:lpstr>reference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data</dc:title>
  <dc:creator>Rajesh</dc:creator>
  <cp:lastModifiedBy>Rajesh</cp:lastModifiedBy>
  <cp:revision>22</cp:revision>
  <dcterms:created xsi:type="dcterms:W3CDTF">2013-09-08T06:15:30Z</dcterms:created>
  <dcterms:modified xsi:type="dcterms:W3CDTF">2013-09-11T04:12:22Z</dcterms:modified>
</cp:coreProperties>
</file>