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8/17/2015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229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8/17/2015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2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8/17/2015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258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8/17/2015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727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199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8/17/2015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957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8/17/2015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637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8/17/2015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971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146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354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774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8/17/2015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610674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What kinds of data can be mined????</a:t>
            </a:r>
            <a:endParaRPr lang="en-US" b="1" dirty="0"/>
          </a:p>
        </p:txBody>
      </p:sp>
    </p:spTree>
    <p:extLst>
      <p:ext uri="{BB962C8B-B14F-4D97-AF65-F5344CB8AC3E}">
        <p14:creationId xmlns:p14="http://schemas.microsoft.com/office/powerpoint/2010/main" val="1344904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Time series data</a:t>
            </a:r>
            <a:endParaRPr lang="en-US" b="1" dirty="0">
              <a:solidFill>
                <a:srgbClr val="00B0F0"/>
              </a:solidFill>
            </a:endParaRPr>
          </a:p>
        </p:txBody>
      </p:sp>
      <p:sp>
        <p:nvSpPr>
          <p:cNvPr id="4" name="TextBox 3"/>
          <p:cNvSpPr txBox="1"/>
          <p:nvPr/>
        </p:nvSpPr>
        <p:spPr>
          <a:xfrm>
            <a:off x="1210235" y="2689412"/>
            <a:ext cx="10295965" cy="286232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It contains time related data.</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Like stock market data and logged activities.</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Data mining in such databases includes the study of trends and correlations between evaluations of different variables as well as a prediction of trends.</a:t>
            </a:r>
          </a:p>
          <a:p>
            <a:pPr marL="285750" indent="-285750" algn="just">
              <a:lnSpc>
                <a:spcPct val="150000"/>
              </a:lnSpc>
              <a:buFont typeface="Wingdings" panose="05000000000000000000" pitchFamily="2" charset="2"/>
              <a:buChar char="§"/>
            </a:pPr>
            <a:endParaRPr lang="en-US" sz="2000" dirty="0" smtClean="0">
              <a:latin typeface="Adobe Heiti Std R" panose="020B0400000000000000" pitchFamily="34" charset="-128"/>
              <a:ea typeface="Adobe Heiti Std R" panose="020B0400000000000000" pitchFamily="34" charset="-128"/>
            </a:endParaRPr>
          </a:p>
          <a:p>
            <a:pPr marL="285750" indent="-285750" algn="just">
              <a:lnSpc>
                <a:spcPct val="150000"/>
              </a:lnSpc>
              <a:buFont typeface="Wingdings" panose="05000000000000000000" pitchFamily="2" charset="2"/>
              <a:buChar char="§"/>
            </a:pPr>
            <a:endParaRPr lang="en-US" sz="2000" dirty="0" smtClean="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897275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World Wide data</a:t>
            </a:r>
            <a:endParaRPr lang="en-US" b="1" dirty="0">
              <a:solidFill>
                <a:srgbClr val="00B0F0"/>
              </a:solidFill>
            </a:endParaRPr>
          </a:p>
        </p:txBody>
      </p:sp>
      <p:sp>
        <p:nvSpPr>
          <p:cNvPr id="4" name="TextBox 3"/>
          <p:cNvSpPr txBox="1"/>
          <p:nvPr/>
        </p:nvSpPr>
        <p:spPr>
          <a:xfrm>
            <a:off x="1210235" y="2689412"/>
            <a:ext cx="10295965" cy="286232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It is the most heterogeneous and dynamic data repository.</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Data in the WWW is organized in interconnected documents.</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These documents can be audio, video, text etc.</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It is also called a web mining.</a:t>
            </a:r>
          </a:p>
          <a:p>
            <a:pPr marL="285750" indent="-285750" algn="just">
              <a:lnSpc>
                <a:spcPct val="150000"/>
              </a:lnSpc>
              <a:buFont typeface="Wingdings" panose="05000000000000000000" pitchFamily="2" charset="2"/>
              <a:buChar char="§"/>
            </a:pPr>
            <a:endParaRPr lang="en-US" sz="2000" dirty="0" smtClean="0">
              <a:latin typeface="Adobe Heiti Std R" panose="020B0400000000000000" pitchFamily="34" charset="-128"/>
              <a:ea typeface="Adobe Heiti Std R" panose="020B0400000000000000" pitchFamily="34" charset="-128"/>
            </a:endParaRPr>
          </a:p>
          <a:p>
            <a:pPr marL="285750" indent="-285750" algn="just">
              <a:lnSpc>
                <a:spcPct val="150000"/>
              </a:lnSpc>
              <a:buFont typeface="Wingdings" panose="05000000000000000000" pitchFamily="2" charset="2"/>
              <a:buChar char="§"/>
            </a:pPr>
            <a:endParaRPr lang="en-US" sz="2000" dirty="0" smtClean="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479805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459" y="676836"/>
            <a:ext cx="8676222" cy="3200400"/>
          </a:xfrm>
        </p:spPr>
        <p:txBody>
          <a:bodyPr>
            <a:normAutofit/>
          </a:bodyPr>
          <a:lstStyle/>
          <a:p>
            <a:r>
              <a:rPr lang="en-US" sz="8800" b="1" dirty="0" smtClean="0">
                <a:solidFill>
                  <a:schemeClr val="tx1"/>
                </a:solidFill>
              </a:rPr>
              <a:t>Types of data</a:t>
            </a:r>
            <a:endParaRPr lang="en-US" sz="8800" b="1" dirty="0">
              <a:solidFill>
                <a:schemeClr val="tx1"/>
              </a:solidFill>
            </a:endParaRPr>
          </a:p>
        </p:txBody>
      </p:sp>
    </p:spTree>
    <p:extLst>
      <p:ext uri="{BB962C8B-B14F-4D97-AF65-F5344CB8AC3E}">
        <p14:creationId xmlns:p14="http://schemas.microsoft.com/office/powerpoint/2010/main" val="55472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9976"/>
            <a:ext cx="9905998" cy="896470"/>
          </a:xfrm>
        </p:spPr>
        <p:txBody>
          <a:bodyPr>
            <a:noAutofit/>
          </a:bodyPr>
          <a:lstStyle/>
          <a:p>
            <a:r>
              <a:rPr lang="en-US" sz="5400" b="1" dirty="0" smtClean="0">
                <a:solidFill>
                  <a:schemeClr val="tx1"/>
                </a:solidFill>
              </a:rPr>
              <a:t>INTERNAL DATA</a:t>
            </a:r>
            <a:endParaRPr lang="en-US" sz="5400" b="1" dirty="0">
              <a:solidFill>
                <a:schemeClr val="tx1"/>
              </a:solidFill>
            </a:endParaRPr>
          </a:p>
        </p:txBody>
      </p:sp>
      <p:sp>
        <p:nvSpPr>
          <p:cNvPr id="4" name="Rectangle 3"/>
          <p:cNvSpPr/>
          <p:nvPr/>
        </p:nvSpPr>
        <p:spPr>
          <a:xfrm>
            <a:off x="686070" y="1510582"/>
            <a:ext cx="10816683" cy="42255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600" dirty="0">
                <a:latin typeface="Bookman Old Style" panose="02050604050505020204" pitchFamily="18" charset="0"/>
              </a:rPr>
              <a:t>Most organizations build their first data warehouse efforts on data </a:t>
            </a:r>
            <a:r>
              <a:rPr lang="en-US" sz="2600" dirty="0" smtClean="0">
                <a:latin typeface="Bookman Old Style" panose="02050604050505020204" pitchFamily="18" charset="0"/>
              </a:rPr>
              <a:t>whose source </a:t>
            </a:r>
            <a:r>
              <a:rPr lang="en-US" sz="2600" dirty="0">
                <a:latin typeface="Bookman Old Style" panose="02050604050505020204" pitchFamily="18" charset="0"/>
              </a:rPr>
              <a:t>is existing systems (that is, on data internal to the corporation). </a:t>
            </a:r>
            <a:endParaRPr lang="en-US" sz="2600" dirty="0" smtClean="0">
              <a:latin typeface="Bookman Old Style" panose="02050604050505020204" pitchFamily="18" charset="0"/>
            </a:endParaRPr>
          </a:p>
          <a:p>
            <a:pPr marL="342900" indent="-342900" algn="just">
              <a:lnSpc>
                <a:spcPct val="150000"/>
              </a:lnSpc>
              <a:buFont typeface="Arial" panose="020B0604020202020204" pitchFamily="34" charset="0"/>
              <a:buChar char="•"/>
            </a:pPr>
            <a:r>
              <a:rPr lang="en-US" sz="2600" dirty="0" smtClean="0">
                <a:latin typeface="Bookman Old Style" panose="02050604050505020204" pitchFamily="18" charset="0"/>
              </a:rPr>
              <a:t>In almost </a:t>
            </a:r>
            <a:r>
              <a:rPr lang="en-US" sz="2600" dirty="0">
                <a:latin typeface="Bookman Old Style" panose="02050604050505020204" pitchFamily="18" charset="0"/>
              </a:rPr>
              <a:t>every case, this data can be termed internal, structured data. </a:t>
            </a:r>
            <a:endParaRPr lang="en-US" sz="2600" dirty="0" smtClean="0">
              <a:latin typeface="Bookman Old Style" panose="02050604050505020204" pitchFamily="18" charset="0"/>
            </a:endParaRPr>
          </a:p>
          <a:p>
            <a:pPr marL="342900" indent="-342900" algn="just">
              <a:lnSpc>
                <a:spcPct val="150000"/>
              </a:lnSpc>
              <a:buFont typeface="Arial" panose="020B0604020202020204" pitchFamily="34" charset="0"/>
              <a:buChar char="•"/>
            </a:pPr>
            <a:r>
              <a:rPr lang="en-US" sz="2600" dirty="0" smtClean="0">
                <a:latin typeface="Bookman Old Style" panose="02050604050505020204" pitchFamily="18" charset="0"/>
              </a:rPr>
              <a:t>The data comes </a:t>
            </a:r>
            <a:r>
              <a:rPr lang="en-US" sz="2600" dirty="0">
                <a:latin typeface="Bookman Old Style" panose="02050604050505020204" pitchFamily="18" charset="0"/>
              </a:rPr>
              <a:t>internally from the corporation and has been already shaped into a regularly occurring format.</a:t>
            </a:r>
          </a:p>
        </p:txBody>
      </p:sp>
    </p:spTree>
    <p:extLst>
      <p:ext uri="{BB962C8B-B14F-4D97-AF65-F5344CB8AC3E}">
        <p14:creationId xmlns:p14="http://schemas.microsoft.com/office/powerpoint/2010/main" val="1018041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1413" y="259976"/>
            <a:ext cx="9905998" cy="896470"/>
          </a:xfrm>
        </p:spPr>
        <p:txBody>
          <a:bodyPr>
            <a:noAutofit/>
          </a:bodyPr>
          <a:lstStyle/>
          <a:p>
            <a:r>
              <a:rPr lang="en-US" sz="5400" b="1" dirty="0" smtClean="0">
                <a:solidFill>
                  <a:schemeClr val="tx1"/>
                </a:solidFill>
              </a:rPr>
              <a:t>EXTERNAL DATA</a:t>
            </a:r>
            <a:endParaRPr lang="en-US" sz="5400" b="1" dirty="0">
              <a:solidFill>
                <a:schemeClr val="tx1"/>
              </a:solidFill>
            </a:endParaRPr>
          </a:p>
        </p:txBody>
      </p:sp>
      <p:sp>
        <p:nvSpPr>
          <p:cNvPr id="5" name="Rectangle 4"/>
          <p:cNvSpPr/>
          <p:nvPr/>
        </p:nvSpPr>
        <p:spPr>
          <a:xfrm>
            <a:off x="686070" y="1510582"/>
            <a:ext cx="10816683" cy="429348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600" dirty="0" smtClean="0">
                <a:latin typeface="Bookman Old Style" panose="02050604050505020204" pitchFamily="18" charset="0"/>
              </a:rPr>
              <a:t>A data that </a:t>
            </a:r>
            <a:r>
              <a:rPr lang="en-US" sz="2600" dirty="0">
                <a:latin typeface="Bookman Old Style" panose="02050604050505020204" pitchFamily="18" charset="0"/>
              </a:rPr>
              <a:t>is </a:t>
            </a:r>
            <a:r>
              <a:rPr lang="en-US" sz="2600" dirty="0" smtClean="0">
                <a:latin typeface="Bookman Old Style" panose="02050604050505020204" pitchFamily="18" charset="0"/>
              </a:rPr>
              <a:t>not to be generated </a:t>
            </a:r>
            <a:r>
              <a:rPr lang="en-US" sz="2600" dirty="0">
                <a:latin typeface="Bookman Old Style" panose="02050604050505020204" pitchFamily="18" charset="0"/>
              </a:rPr>
              <a:t>from the corporation’s own </a:t>
            </a:r>
            <a:r>
              <a:rPr lang="en-US" sz="2600" dirty="0" smtClean="0">
                <a:latin typeface="Bookman Old Style" panose="02050604050505020204" pitchFamily="18" charset="0"/>
              </a:rPr>
              <a:t>systems is called the </a:t>
            </a:r>
            <a:r>
              <a:rPr lang="en-US" sz="2600" b="1" dirty="0" smtClean="0">
                <a:latin typeface="Bookman Old Style" panose="02050604050505020204" pitchFamily="18" charset="0"/>
              </a:rPr>
              <a:t>External Data.</a:t>
            </a:r>
          </a:p>
          <a:p>
            <a:pPr marL="342900" indent="-342900" algn="just">
              <a:lnSpc>
                <a:spcPct val="150000"/>
              </a:lnSpc>
              <a:buFont typeface="Arial" panose="020B0604020202020204" pitchFamily="34" charset="0"/>
              <a:buChar char="•"/>
            </a:pPr>
            <a:r>
              <a:rPr lang="en-US" sz="2600" dirty="0">
                <a:latin typeface="Bookman Old Style" panose="02050604050505020204" pitchFamily="18" charset="0"/>
              </a:rPr>
              <a:t>The data warehouse is the ideal place to store external data</a:t>
            </a:r>
            <a:r>
              <a:rPr lang="en-US" sz="2600" dirty="0" smtClean="0">
                <a:latin typeface="Bookman Old Style" panose="02050604050505020204" pitchFamily="18" charset="0"/>
              </a:rPr>
              <a:t>.</a:t>
            </a:r>
          </a:p>
          <a:p>
            <a:pPr marL="342900" indent="-342900" algn="just">
              <a:lnSpc>
                <a:spcPct val="150000"/>
              </a:lnSpc>
              <a:buFont typeface="Arial" panose="020B0604020202020204" pitchFamily="34" charset="0"/>
              <a:buChar char="•"/>
            </a:pPr>
            <a:r>
              <a:rPr lang="en-US" sz="2600" dirty="0" smtClean="0">
                <a:latin typeface="Bookman Old Style" panose="02050604050505020204" pitchFamily="18" charset="0"/>
              </a:rPr>
              <a:t>When </a:t>
            </a:r>
            <a:r>
              <a:rPr lang="en-US" sz="2600" dirty="0">
                <a:latin typeface="Bookman Old Style" panose="02050604050505020204" pitchFamily="18" charset="0"/>
              </a:rPr>
              <a:t>this type of data enters the corporation in an undisciplined fashion, the identity of the source of the data is lost, and there is </a:t>
            </a:r>
            <a:r>
              <a:rPr lang="en-US" sz="2600" dirty="0" smtClean="0">
                <a:latin typeface="Bookman Old Style" panose="02050604050505020204" pitchFamily="18" charset="0"/>
              </a:rPr>
              <a:t>no coordination </a:t>
            </a:r>
            <a:r>
              <a:rPr lang="en-US" sz="2600" dirty="0">
                <a:latin typeface="Bookman Old Style" panose="02050604050505020204" pitchFamily="18" charset="0"/>
              </a:rPr>
              <a:t>whatsoever in the orderly use of the data.</a:t>
            </a:r>
          </a:p>
        </p:txBody>
      </p:sp>
    </p:spTree>
    <p:extLst>
      <p:ext uri="{BB962C8B-B14F-4D97-AF65-F5344CB8AC3E}">
        <p14:creationId xmlns:p14="http://schemas.microsoft.com/office/powerpoint/2010/main" val="717619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8600" y="166738"/>
            <a:ext cx="11806518" cy="6503003"/>
          </a:xfrm>
          <a:prstGeom prst="rect">
            <a:avLst/>
          </a:prstGeom>
        </p:spPr>
      </p:pic>
    </p:spTree>
    <p:extLst>
      <p:ext uri="{BB962C8B-B14F-4D97-AF65-F5344CB8AC3E}">
        <p14:creationId xmlns:p14="http://schemas.microsoft.com/office/powerpoint/2010/main" val="1190915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1413" y="259976"/>
            <a:ext cx="9905998" cy="896470"/>
          </a:xfrm>
        </p:spPr>
        <p:txBody>
          <a:bodyPr>
            <a:noAutofit/>
          </a:bodyPr>
          <a:lstStyle/>
          <a:p>
            <a:r>
              <a:rPr lang="en-US" sz="5400" b="1" dirty="0" smtClean="0">
                <a:solidFill>
                  <a:schemeClr val="tx1"/>
                </a:solidFill>
              </a:rPr>
              <a:t>EXTERNAL DATA</a:t>
            </a:r>
            <a:endParaRPr lang="en-US" sz="5400" b="1" dirty="0">
              <a:solidFill>
                <a:schemeClr val="tx1"/>
              </a:solidFill>
            </a:endParaRPr>
          </a:p>
        </p:txBody>
      </p:sp>
      <p:sp>
        <p:nvSpPr>
          <p:cNvPr id="5" name="Rectangle 4"/>
          <p:cNvSpPr/>
          <p:nvPr/>
        </p:nvSpPr>
        <p:spPr>
          <a:xfrm>
            <a:off x="686070" y="1510582"/>
            <a:ext cx="10816683" cy="4293483"/>
          </a:xfrm>
          <a:prstGeom prst="rect">
            <a:avLst/>
          </a:prstGeom>
        </p:spPr>
        <p:txBody>
          <a:bodyPr wrap="square">
            <a:spAutoFit/>
          </a:bodyPr>
          <a:lstStyle/>
          <a:p>
            <a:pPr algn="just">
              <a:lnSpc>
                <a:spcPct val="150000"/>
              </a:lnSpc>
            </a:pPr>
            <a:r>
              <a:rPr lang="en-US" sz="2600" dirty="0">
                <a:latin typeface="Bookman Old Style" panose="02050604050505020204" pitchFamily="18" charset="0"/>
              </a:rPr>
              <a:t>There are two basic types of external data</a:t>
            </a:r>
            <a:r>
              <a:rPr lang="en-US" sz="2600" dirty="0" smtClean="0">
                <a:latin typeface="Bookman Old Style" panose="02050604050505020204" pitchFamily="18" charset="0"/>
              </a:rPr>
              <a:t>:</a:t>
            </a:r>
          </a:p>
          <a:p>
            <a:pPr marL="342900" indent="-342900" algn="just">
              <a:lnSpc>
                <a:spcPct val="150000"/>
              </a:lnSpc>
              <a:buFont typeface="Arial" panose="020B0604020202020204" pitchFamily="34" charset="0"/>
              <a:buChar char="•"/>
            </a:pPr>
            <a:r>
              <a:rPr lang="en-US" sz="2600" dirty="0">
                <a:latin typeface="Bookman Old Style" panose="02050604050505020204" pitchFamily="18" charset="0"/>
              </a:rPr>
              <a:t>Records of external data collected by some source (such as a drug store</a:t>
            </a:r>
            <a:r>
              <a:rPr lang="en-US" sz="2600" dirty="0" smtClean="0">
                <a:latin typeface="Bookman Old Style" panose="02050604050505020204" pitchFamily="18" charset="0"/>
              </a:rPr>
              <a:t>, a </a:t>
            </a:r>
            <a:r>
              <a:rPr lang="en-US" sz="2600" dirty="0">
                <a:latin typeface="Bookman Old Style" panose="02050604050505020204" pitchFamily="18" charset="0"/>
              </a:rPr>
              <a:t>supermarket, and so forth</a:t>
            </a:r>
            <a:r>
              <a:rPr lang="en-US" sz="2600" dirty="0" smtClean="0">
                <a:latin typeface="Bookman Old Style" panose="02050604050505020204" pitchFamily="18" charset="0"/>
              </a:rPr>
              <a:t>).</a:t>
            </a:r>
          </a:p>
          <a:p>
            <a:pPr marL="342900" indent="-342900" algn="just">
              <a:lnSpc>
                <a:spcPct val="150000"/>
              </a:lnSpc>
              <a:buFont typeface="Arial" panose="020B0604020202020204" pitchFamily="34" charset="0"/>
              <a:buChar char="•"/>
            </a:pPr>
            <a:r>
              <a:rPr lang="en-US" sz="2600" dirty="0">
                <a:latin typeface="Bookman Old Style" panose="02050604050505020204" pitchFamily="18" charset="0"/>
              </a:rPr>
              <a:t>External data from random reports, articles, and other </a:t>
            </a:r>
            <a:r>
              <a:rPr lang="en-US" sz="2600" dirty="0" smtClean="0">
                <a:latin typeface="Bookman Old Style" panose="02050604050505020204" pitchFamily="18" charset="0"/>
              </a:rPr>
              <a:t>sources.</a:t>
            </a:r>
          </a:p>
          <a:p>
            <a:pPr marL="342900" indent="-342900" algn="just">
              <a:lnSpc>
                <a:spcPct val="150000"/>
              </a:lnSpc>
              <a:buFont typeface="Arial" panose="020B0604020202020204" pitchFamily="34" charset="0"/>
              <a:buChar char="•"/>
            </a:pPr>
            <a:r>
              <a:rPr lang="en-US" sz="2600" dirty="0">
                <a:latin typeface="Bookman Old Style" panose="02050604050505020204" pitchFamily="18" charset="0"/>
              </a:rPr>
              <a:t>Some typical sources of interesting and useful external data </a:t>
            </a:r>
            <a:r>
              <a:rPr lang="en-US" sz="2600" dirty="0" smtClean="0">
                <a:latin typeface="Bookman Old Style" panose="02050604050505020204" pitchFamily="18" charset="0"/>
              </a:rPr>
              <a:t>include the </a:t>
            </a:r>
            <a:r>
              <a:rPr lang="en-US" sz="2600" dirty="0">
                <a:latin typeface="Bookman Old Style" panose="02050604050505020204" pitchFamily="18" charset="0"/>
              </a:rPr>
              <a:t>following: Marketing comparison and analysis reports, Sales analysis and comparison </a:t>
            </a:r>
            <a:r>
              <a:rPr lang="en-US" sz="2600" dirty="0" smtClean="0">
                <a:latin typeface="Bookman Old Style" panose="02050604050505020204" pitchFamily="18" charset="0"/>
              </a:rPr>
              <a:t>reports etc.</a:t>
            </a:r>
            <a:endParaRPr lang="en-US" sz="2600" dirty="0">
              <a:latin typeface="Bookman Old Style" panose="02050604050505020204" pitchFamily="18" charset="0"/>
            </a:endParaRPr>
          </a:p>
        </p:txBody>
      </p:sp>
    </p:spTree>
    <p:extLst>
      <p:ext uri="{BB962C8B-B14F-4D97-AF65-F5344CB8AC3E}">
        <p14:creationId xmlns:p14="http://schemas.microsoft.com/office/powerpoint/2010/main" val="389777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6070" y="259976"/>
            <a:ext cx="9905998" cy="896470"/>
          </a:xfrm>
        </p:spPr>
        <p:txBody>
          <a:bodyPr>
            <a:noAutofit/>
          </a:bodyPr>
          <a:lstStyle/>
          <a:p>
            <a:r>
              <a:rPr lang="en-US" sz="5400" b="1" dirty="0" smtClean="0">
                <a:solidFill>
                  <a:schemeClr val="tx1"/>
                </a:solidFill>
              </a:rPr>
              <a:t>EXTERNAL DATA</a:t>
            </a:r>
            <a:endParaRPr lang="en-US" sz="5400" b="1" dirty="0">
              <a:solidFill>
                <a:schemeClr val="tx1"/>
              </a:solidFill>
            </a:endParaRPr>
          </a:p>
        </p:txBody>
      </p:sp>
      <p:sp>
        <p:nvSpPr>
          <p:cNvPr id="5" name="Rectangle 4"/>
          <p:cNvSpPr/>
          <p:nvPr/>
        </p:nvSpPr>
        <p:spPr>
          <a:xfrm>
            <a:off x="686070" y="1156446"/>
            <a:ext cx="10816683" cy="5632311"/>
          </a:xfrm>
          <a:prstGeom prst="rect">
            <a:avLst/>
          </a:prstGeom>
        </p:spPr>
        <p:txBody>
          <a:bodyPr wrap="square">
            <a:spAutoFit/>
          </a:bodyPr>
          <a:lstStyle/>
          <a:p>
            <a:pPr algn="just">
              <a:lnSpc>
                <a:spcPct val="150000"/>
              </a:lnSpc>
            </a:pPr>
            <a:r>
              <a:rPr lang="en-US" sz="2400" dirty="0">
                <a:latin typeface="Bookman Old Style" panose="02050604050505020204" pitchFamily="18" charset="0"/>
              </a:rPr>
              <a:t>Several issues relate to the use and storage of external data in the data </a:t>
            </a:r>
            <a:r>
              <a:rPr lang="en-US" sz="2400" dirty="0" smtClean="0">
                <a:latin typeface="Bookman Old Style" panose="02050604050505020204" pitchFamily="18" charset="0"/>
              </a:rPr>
              <a:t>warehouse</a:t>
            </a:r>
            <a:r>
              <a:rPr lang="en-US" sz="2400" dirty="0">
                <a:latin typeface="Bookman Old Style" panose="02050604050505020204" pitchFamily="18" charset="0"/>
              </a:rPr>
              <a:t>:</a:t>
            </a:r>
            <a:endParaRPr lang="en-US" sz="2400" dirty="0" smtClean="0">
              <a:latin typeface="Bookman Old Style" panose="02050604050505020204" pitchFamily="18" charset="0"/>
            </a:endParaRPr>
          </a:p>
          <a:p>
            <a:pPr marL="342900" indent="-342900" algn="just">
              <a:lnSpc>
                <a:spcPct val="150000"/>
              </a:lnSpc>
              <a:buFont typeface="Arial" panose="020B0604020202020204" pitchFamily="34" charset="0"/>
              <a:buChar char="•"/>
            </a:pPr>
            <a:r>
              <a:rPr lang="en-US" sz="2400" dirty="0">
                <a:latin typeface="Bookman Old Style" panose="02050604050505020204" pitchFamily="18" charset="0"/>
              </a:rPr>
              <a:t>Unlike internally appearing data, there is no real fixed pattern of appearance for external </a:t>
            </a:r>
            <a:r>
              <a:rPr lang="en-US" sz="2400" dirty="0" smtClean="0">
                <a:latin typeface="Bookman Old Style" panose="02050604050505020204" pitchFamily="18" charset="0"/>
              </a:rPr>
              <a:t>data and constant </a:t>
            </a:r>
            <a:r>
              <a:rPr lang="en-US" sz="2400" dirty="0">
                <a:latin typeface="Bookman Old Style" panose="02050604050505020204" pitchFamily="18" charset="0"/>
              </a:rPr>
              <a:t>monitoring must be </a:t>
            </a:r>
            <a:r>
              <a:rPr lang="en-US" sz="2400" dirty="0" smtClean="0">
                <a:latin typeface="Bookman Old Style" panose="02050604050505020204" pitchFamily="18" charset="0"/>
              </a:rPr>
              <a:t>set up </a:t>
            </a:r>
            <a:r>
              <a:rPr lang="en-US" sz="2400" dirty="0">
                <a:latin typeface="Bookman Old Style" panose="02050604050505020204" pitchFamily="18" charset="0"/>
              </a:rPr>
              <a:t>to ensure that the right external data is captured</a:t>
            </a:r>
            <a:r>
              <a:rPr lang="en-US" sz="2400" dirty="0" smtClean="0">
                <a:latin typeface="Bookman Old Style" panose="02050604050505020204" pitchFamily="18" charset="0"/>
              </a:rPr>
              <a:t>.</a:t>
            </a:r>
          </a:p>
          <a:p>
            <a:pPr marL="342900" indent="-342900" algn="just">
              <a:lnSpc>
                <a:spcPct val="150000"/>
              </a:lnSpc>
              <a:buFont typeface="Arial" panose="020B0604020202020204" pitchFamily="34" charset="0"/>
              <a:buChar char="•"/>
            </a:pPr>
            <a:r>
              <a:rPr lang="en-US" sz="2400" dirty="0">
                <a:latin typeface="Bookman Old Style" panose="02050604050505020204" pitchFamily="18" charset="0"/>
              </a:rPr>
              <a:t>The second problem with external data is that it is </a:t>
            </a:r>
            <a:r>
              <a:rPr lang="en-US" sz="2400" b="1" dirty="0" smtClean="0">
                <a:latin typeface="Bookman Old Style" panose="02050604050505020204" pitchFamily="18" charset="0"/>
              </a:rPr>
              <a:t>Totally Undisciplined</a:t>
            </a:r>
            <a:r>
              <a:rPr lang="en-US" sz="2400" dirty="0">
                <a:latin typeface="Bookman Old Style" panose="02050604050505020204" pitchFamily="18" charset="0"/>
              </a:rPr>
              <a:t>. To </a:t>
            </a:r>
            <a:r>
              <a:rPr lang="en-US" sz="2400" dirty="0" smtClean="0">
                <a:latin typeface="Bookman Old Style" panose="02050604050505020204" pitchFamily="18" charset="0"/>
              </a:rPr>
              <a:t>be useful</a:t>
            </a:r>
            <a:r>
              <a:rPr lang="en-US" sz="2400" dirty="0">
                <a:latin typeface="Bookman Old Style" panose="02050604050505020204" pitchFamily="18" charset="0"/>
              </a:rPr>
              <a:t>, and for placement in the warehouse, a certain amount of </a:t>
            </a:r>
            <a:r>
              <a:rPr lang="en-US" sz="2400" dirty="0" smtClean="0">
                <a:latin typeface="Bookman Old Style" panose="02050604050505020204" pitchFamily="18" charset="0"/>
              </a:rPr>
              <a:t>reformatting and </a:t>
            </a:r>
            <a:r>
              <a:rPr lang="en-US" sz="2400" dirty="0">
                <a:latin typeface="Bookman Old Style" panose="02050604050505020204" pitchFamily="18" charset="0"/>
              </a:rPr>
              <a:t>structuring of external data is needed to transform it into an </a:t>
            </a:r>
            <a:r>
              <a:rPr lang="en-US" sz="2400" dirty="0" smtClean="0">
                <a:latin typeface="Bookman Old Style" panose="02050604050505020204" pitchFamily="18" charset="0"/>
              </a:rPr>
              <a:t>internally acceptable </a:t>
            </a:r>
            <a:r>
              <a:rPr lang="en-US" sz="2400" dirty="0">
                <a:latin typeface="Bookman Old Style" panose="02050604050505020204" pitchFamily="18" charset="0"/>
              </a:rPr>
              <a:t>and usable form in the data warehouse.</a:t>
            </a:r>
          </a:p>
        </p:txBody>
      </p:sp>
    </p:spTree>
    <p:extLst>
      <p:ext uri="{BB962C8B-B14F-4D97-AF65-F5344CB8AC3E}">
        <p14:creationId xmlns:p14="http://schemas.microsoft.com/office/powerpoint/2010/main" val="969719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6070" y="259976"/>
            <a:ext cx="9905998" cy="896470"/>
          </a:xfrm>
        </p:spPr>
        <p:txBody>
          <a:bodyPr>
            <a:noAutofit/>
          </a:bodyPr>
          <a:lstStyle/>
          <a:p>
            <a:r>
              <a:rPr lang="en-US" sz="5400" b="1" dirty="0" smtClean="0">
                <a:solidFill>
                  <a:schemeClr val="tx1"/>
                </a:solidFill>
              </a:rPr>
              <a:t>EXTERNAL DATA</a:t>
            </a:r>
            <a:endParaRPr lang="en-US" sz="5400" b="1" dirty="0">
              <a:solidFill>
                <a:schemeClr val="tx1"/>
              </a:solidFill>
            </a:endParaRPr>
          </a:p>
        </p:txBody>
      </p:sp>
      <p:sp>
        <p:nvSpPr>
          <p:cNvPr id="5" name="Rectangle 4"/>
          <p:cNvSpPr/>
          <p:nvPr/>
        </p:nvSpPr>
        <p:spPr>
          <a:xfrm>
            <a:off x="686070" y="2043952"/>
            <a:ext cx="10816683" cy="341632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Bookman Old Style" panose="02050604050505020204" pitchFamily="18" charset="0"/>
              </a:rPr>
              <a:t>In some cases, the </a:t>
            </a:r>
            <a:r>
              <a:rPr lang="en-US" sz="2400" b="1" dirty="0">
                <a:latin typeface="Bookman Old Style" panose="02050604050505020204" pitchFamily="18" charset="0"/>
              </a:rPr>
              <a:t>level of granularity </a:t>
            </a:r>
            <a:r>
              <a:rPr lang="en-US" sz="2400" dirty="0">
                <a:latin typeface="Bookman Old Style" panose="02050604050505020204" pitchFamily="18" charset="0"/>
              </a:rPr>
              <a:t>of the external data will not match </a:t>
            </a:r>
            <a:r>
              <a:rPr lang="en-US" sz="2400" dirty="0" smtClean="0">
                <a:latin typeface="Bookman Old Style" panose="02050604050505020204" pitchFamily="18" charset="0"/>
              </a:rPr>
              <a:t>that of </a:t>
            </a:r>
            <a:r>
              <a:rPr lang="en-US" sz="2400" dirty="0">
                <a:latin typeface="Bookman Old Style" panose="02050604050505020204" pitchFamily="18" charset="0"/>
              </a:rPr>
              <a:t>the internal systems of the corporation</a:t>
            </a:r>
            <a:r>
              <a:rPr lang="en-US" sz="2400" dirty="0" smtClean="0">
                <a:latin typeface="Bookman Old Style" panose="02050604050505020204" pitchFamily="18" charset="0"/>
              </a:rPr>
              <a:t>.</a:t>
            </a:r>
          </a:p>
          <a:p>
            <a:pPr marL="342900" indent="-342900" algn="just">
              <a:lnSpc>
                <a:spcPct val="150000"/>
              </a:lnSpc>
              <a:buFont typeface="Arial" panose="020B0604020202020204" pitchFamily="34" charset="0"/>
              <a:buChar char="•"/>
            </a:pPr>
            <a:r>
              <a:rPr lang="en-US" sz="2400" dirty="0">
                <a:latin typeface="Bookman Old Style" panose="02050604050505020204" pitchFamily="18" charset="0"/>
              </a:rPr>
              <a:t>The </a:t>
            </a:r>
            <a:r>
              <a:rPr lang="en-US" sz="2400" dirty="0" smtClean="0">
                <a:latin typeface="Bookman Old Style" panose="02050604050505020204" pitchFamily="18" charset="0"/>
              </a:rPr>
              <a:t>next </a:t>
            </a:r>
            <a:r>
              <a:rPr lang="en-US" sz="2400" dirty="0">
                <a:latin typeface="Bookman Old Style" panose="02050604050505020204" pitchFamily="18" charset="0"/>
              </a:rPr>
              <a:t>factor that makes external data hard to capture and use is its </a:t>
            </a:r>
            <a:r>
              <a:rPr lang="en-US" sz="2400" b="1" dirty="0">
                <a:latin typeface="Bookman Old Style" panose="02050604050505020204" pitchFamily="18" charset="0"/>
              </a:rPr>
              <a:t>unpredictability</a:t>
            </a:r>
            <a:r>
              <a:rPr lang="en-US" sz="2400" dirty="0">
                <a:latin typeface="Bookman Old Style" panose="02050604050505020204" pitchFamily="18" charset="0"/>
              </a:rPr>
              <a:t>. External data may come from practically any source at almost </a:t>
            </a:r>
            <a:r>
              <a:rPr lang="en-US" sz="2400" dirty="0" smtClean="0">
                <a:latin typeface="Bookman Old Style" panose="02050604050505020204" pitchFamily="18" charset="0"/>
              </a:rPr>
              <a:t>any time</a:t>
            </a:r>
            <a:r>
              <a:rPr lang="en-US" sz="2400" dirty="0">
                <a:latin typeface="Bookman Old Style" panose="02050604050505020204" pitchFamily="18" charset="0"/>
              </a:rPr>
              <a:t>.</a:t>
            </a:r>
            <a:endParaRPr lang="en-US" sz="2400" dirty="0" smtClean="0">
              <a:latin typeface="Bookman Old Style" panose="02050604050505020204" pitchFamily="18" charset="0"/>
            </a:endParaRPr>
          </a:p>
          <a:p>
            <a:pPr algn="just">
              <a:lnSpc>
                <a:spcPct val="150000"/>
              </a:lnSpc>
            </a:pPr>
            <a:endParaRPr lang="en-US" sz="2400" dirty="0">
              <a:latin typeface="Bookman Old Style" panose="02050604050505020204" pitchFamily="18" charset="0"/>
            </a:endParaRPr>
          </a:p>
        </p:txBody>
      </p:sp>
    </p:spTree>
    <p:extLst>
      <p:ext uri="{BB962C8B-B14F-4D97-AF65-F5344CB8AC3E}">
        <p14:creationId xmlns:p14="http://schemas.microsoft.com/office/powerpoint/2010/main" val="1391876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6070" y="259976"/>
            <a:ext cx="9905998" cy="896470"/>
          </a:xfrm>
        </p:spPr>
        <p:txBody>
          <a:bodyPr>
            <a:noAutofit/>
          </a:bodyPr>
          <a:lstStyle/>
          <a:p>
            <a:r>
              <a:rPr lang="en-US" sz="5400" b="1" dirty="0" smtClean="0">
                <a:solidFill>
                  <a:schemeClr val="tx1"/>
                </a:solidFill>
              </a:rPr>
              <a:t>Storing EXTERNAL DATA</a:t>
            </a:r>
            <a:endParaRPr lang="en-US" sz="5400" b="1" dirty="0">
              <a:solidFill>
                <a:schemeClr val="tx1"/>
              </a:solidFill>
            </a:endParaRPr>
          </a:p>
        </p:txBody>
      </p:sp>
      <p:sp>
        <p:nvSpPr>
          <p:cNvPr id="5" name="Rectangle 4"/>
          <p:cNvSpPr/>
          <p:nvPr/>
        </p:nvSpPr>
        <p:spPr>
          <a:xfrm>
            <a:off x="686070" y="1761564"/>
            <a:ext cx="10816683" cy="39703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Bookman Old Style" panose="02050604050505020204" pitchFamily="18" charset="0"/>
              </a:rPr>
              <a:t>External data can actually be stored in the data warehouse if it is </a:t>
            </a:r>
            <a:r>
              <a:rPr lang="en-US" sz="2400" dirty="0" smtClean="0">
                <a:latin typeface="Bookman Old Style" panose="02050604050505020204" pitchFamily="18" charset="0"/>
              </a:rPr>
              <a:t>convenient and </a:t>
            </a:r>
            <a:r>
              <a:rPr lang="en-US" sz="2400" dirty="0">
                <a:latin typeface="Bookman Old Style" panose="02050604050505020204" pitchFamily="18" charset="0"/>
              </a:rPr>
              <a:t>cost-effective to do so. </a:t>
            </a:r>
            <a:endParaRPr lang="en-US" sz="2400" dirty="0" smtClean="0">
              <a:latin typeface="Bookman Old Style" panose="02050604050505020204" pitchFamily="18" charset="0"/>
            </a:endParaRPr>
          </a:p>
          <a:p>
            <a:pPr marL="342900" indent="-342900" algn="just">
              <a:lnSpc>
                <a:spcPct val="150000"/>
              </a:lnSpc>
              <a:buFont typeface="Arial" panose="020B0604020202020204" pitchFamily="34" charset="0"/>
              <a:buChar char="•"/>
            </a:pPr>
            <a:r>
              <a:rPr lang="en-US" sz="2400" dirty="0" smtClean="0">
                <a:latin typeface="Bookman Old Style" panose="02050604050505020204" pitchFamily="18" charset="0"/>
              </a:rPr>
              <a:t>But </a:t>
            </a:r>
            <a:r>
              <a:rPr lang="en-US" sz="2400" dirty="0">
                <a:latin typeface="Bookman Old Style" panose="02050604050505020204" pitchFamily="18" charset="0"/>
              </a:rPr>
              <a:t>in many cases, it will not be possible or economical to store all external data in the data warehouse. Instead, an entry </a:t>
            </a:r>
            <a:r>
              <a:rPr lang="en-US" sz="2400" dirty="0" smtClean="0">
                <a:latin typeface="Bookman Old Style" panose="02050604050505020204" pitchFamily="18" charset="0"/>
              </a:rPr>
              <a:t>is made </a:t>
            </a:r>
            <a:r>
              <a:rPr lang="en-US" sz="2400" dirty="0">
                <a:latin typeface="Bookman Old Style" panose="02050604050505020204" pitchFamily="18" charset="0"/>
              </a:rPr>
              <a:t>in the metadata of the warehouse describing where the actual body </a:t>
            </a:r>
            <a:r>
              <a:rPr lang="en-US" sz="2400" dirty="0" smtClean="0">
                <a:latin typeface="Bookman Old Style" panose="02050604050505020204" pitchFamily="18" charset="0"/>
              </a:rPr>
              <a:t>of external </a:t>
            </a:r>
            <a:r>
              <a:rPr lang="en-US" sz="2400" dirty="0">
                <a:latin typeface="Bookman Old Style" panose="02050604050505020204" pitchFamily="18" charset="0"/>
              </a:rPr>
              <a:t>data can be found. </a:t>
            </a:r>
            <a:endParaRPr lang="en-US" sz="2400" dirty="0" smtClean="0">
              <a:latin typeface="Bookman Old Style" panose="02050604050505020204" pitchFamily="18" charset="0"/>
            </a:endParaRPr>
          </a:p>
          <a:p>
            <a:pPr marL="342900" indent="-342900" algn="just">
              <a:lnSpc>
                <a:spcPct val="150000"/>
              </a:lnSpc>
              <a:buFont typeface="Arial" panose="020B0604020202020204" pitchFamily="34" charset="0"/>
              <a:buChar char="•"/>
            </a:pPr>
            <a:r>
              <a:rPr lang="en-US" sz="2400" dirty="0" smtClean="0">
                <a:latin typeface="Bookman Old Style" panose="02050604050505020204" pitchFamily="18" charset="0"/>
              </a:rPr>
              <a:t>The </a:t>
            </a:r>
            <a:r>
              <a:rPr lang="en-US" sz="2400" dirty="0">
                <a:latin typeface="Bookman Old Style" panose="02050604050505020204" pitchFamily="18" charset="0"/>
              </a:rPr>
              <a:t>external data is then stored elsewhere, </a:t>
            </a:r>
            <a:r>
              <a:rPr lang="en-US" sz="2400" dirty="0" smtClean="0">
                <a:latin typeface="Bookman Old Style" panose="02050604050505020204" pitchFamily="18" charset="0"/>
              </a:rPr>
              <a:t>where it </a:t>
            </a:r>
            <a:r>
              <a:rPr lang="en-US" sz="2400" dirty="0">
                <a:latin typeface="Bookman Old Style" panose="02050604050505020204" pitchFamily="18" charset="0"/>
              </a:rPr>
              <a:t>is </a:t>
            </a:r>
            <a:r>
              <a:rPr lang="en-US" sz="2400" dirty="0" smtClean="0">
                <a:latin typeface="Bookman Old Style" panose="02050604050505020204" pitchFamily="18" charset="0"/>
              </a:rPr>
              <a:t>convenient.</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392851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7452" y="0"/>
            <a:ext cx="10327342" cy="6634701"/>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US" sz="2600" dirty="0">
                <a:latin typeface="Adobe Heiti Std R" panose="020B0400000000000000" pitchFamily="34" charset="-128"/>
                <a:ea typeface="Adobe Heiti Std R" panose="020B0400000000000000" pitchFamily="34" charset="-128"/>
              </a:rPr>
              <a:t>As a general technology, data mining can be applied to any kind of data as long as </a:t>
            </a:r>
            <a:r>
              <a:rPr lang="en-US" sz="2600" dirty="0" smtClean="0">
                <a:latin typeface="Adobe Heiti Std R" panose="020B0400000000000000" pitchFamily="34" charset="-128"/>
                <a:ea typeface="Adobe Heiti Std R" panose="020B0400000000000000" pitchFamily="34" charset="-128"/>
              </a:rPr>
              <a:t>the data </a:t>
            </a:r>
            <a:r>
              <a:rPr lang="en-US" sz="2600" dirty="0">
                <a:latin typeface="Adobe Heiti Std R" panose="020B0400000000000000" pitchFamily="34" charset="-128"/>
                <a:ea typeface="Adobe Heiti Std R" panose="020B0400000000000000" pitchFamily="34" charset="-128"/>
              </a:rPr>
              <a:t>are meaningful for a target application</a:t>
            </a:r>
            <a:r>
              <a:rPr lang="en-US" sz="2600" dirty="0" smtClean="0">
                <a:latin typeface="Adobe Heiti Std R" panose="020B0400000000000000" pitchFamily="34" charset="-128"/>
                <a:ea typeface="Adobe Heiti Std R" panose="020B0400000000000000" pitchFamily="34" charset="-128"/>
              </a:rPr>
              <a:t>.</a:t>
            </a:r>
          </a:p>
          <a:p>
            <a:pPr marL="285750" indent="-285750" algn="just">
              <a:lnSpc>
                <a:spcPct val="150000"/>
              </a:lnSpc>
              <a:buFont typeface="Wingdings" panose="05000000000000000000" pitchFamily="2" charset="2"/>
              <a:buChar char="q"/>
            </a:pPr>
            <a:r>
              <a:rPr lang="en-US" sz="2600" dirty="0">
                <a:latin typeface="Adobe Heiti Std R" panose="020B0400000000000000" pitchFamily="34" charset="-128"/>
                <a:ea typeface="Adobe Heiti Std R" panose="020B0400000000000000" pitchFamily="34" charset="-128"/>
              </a:rPr>
              <a:t>The most basic forms of data for mining applications are: database data </a:t>
            </a:r>
            <a:r>
              <a:rPr lang="en-US" sz="2600" dirty="0" smtClean="0">
                <a:latin typeface="Adobe Heiti Std R" panose="020B0400000000000000" pitchFamily="34" charset="-128"/>
                <a:ea typeface="Adobe Heiti Std R" panose="020B0400000000000000" pitchFamily="34" charset="-128"/>
              </a:rPr>
              <a:t>, </a:t>
            </a:r>
            <a:r>
              <a:rPr lang="en-US" sz="2600" dirty="0">
                <a:latin typeface="Adobe Heiti Std R" panose="020B0400000000000000" pitchFamily="34" charset="-128"/>
                <a:ea typeface="Adobe Heiti Std R" panose="020B0400000000000000" pitchFamily="34" charset="-128"/>
              </a:rPr>
              <a:t>data warehouse </a:t>
            </a:r>
            <a:r>
              <a:rPr lang="en-US" sz="2600" dirty="0" smtClean="0">
                <a:latin typeface="Adobe Heiti Std R" panose="020B0400000000000000" pitchFamily="34" charset="-128"/>
                <a:ea typeface="Adobe Heiti Std R" panose="020B0400000000000000" pitchFamily="34" charset="-128"/>
              </a:rPr>
              <a:t>data, and </a:t>
            </a:r>
            <a:r>
              <a:rPr lang="en-US" sz="2600" dirty="0">
                <a:latin typeface="Adobe Heiti Std R" panose="020B0400000000000000" pitchFamily="34" charset="-128"/>
                <a:ea typeface="Adobe Heiti Std R" panose="020B0400000000000000" pitchFamily="34" charset="-128"/>
              </a:rPr>
              <a:t>transactional </a:t>
            </a:r>
            <a:r>
              <a:rPr lang="en-US" sz="2600" dirty="0" smtClean="0">
                <a:latin typeface="Adobe Heiti Std R" panose="020B0400000000000000" pitchFamily="34" charset="-128"/>
                <a:ea typeface="Adobe Heiti Std R" panose="020B0400000000000000" pitchFamily="34" charset="-128"/>
              </a:rPr>
              <a:t>data.</a:t>
            </a:r>
          </a:p>
          <a:p>
            <a:pPr marL="285750" indent="-285750" algn="just">
              <a:lnSpc>
                <a:spcPct val="150000"/>
              </a:lnSpc>
              <a:buFont typeface="Wingdings" panose="05000000000000000000" pitchFamily="2" charset="2"/>
              <a:buChar char="q"/>
            </a:pPr>
            <a:r>
              <a:rPr lang="en-US" sz="2600" dirty="0">
                <a:latin typeface="Adobe Heiti Std R" panose="020B0400000000000000" pitchFamily="34" charset="-128"/>
                <a:ea typeface="Adobe Heiti Std R" panose="020B0400000000000000" pitchFamily="34" charset="-128"/>
              </a:rPr>
              <a:t>Data mining can also be applied to other forms of </a:t>
            </a:r>
            <a:r>
              <a:rPr lang="en-US" sz="2600" dirty="0" smtClean="0">
                <a:latin typeface="Adobe Heiti Std R" panose="020B0400000000000000" pitchFamily="34" charset="-128"/>
                <a:ea typeface="Adobe Heiti Std R" panose="020B0400000000000000" pitchFamily="34" charset="-128"/>
              </a:rPr>
              <a:t>data repositories </a:t>
            </a:r>
            <a:r>
              <a:rPr lang="en-US" sz="2600" dirty="0">
                <a:latin typeface="Adobe Heiti Std R" panose="020B0400000000000000" pitchFamily="34" charset="-128"/>
                <a:ea typeface="Adobe Heiti Std R" panose="020B0400000000000000" pitchFamily="34" charset="-128"/>
              </a:rPr>
              <a:t>(e.g</a:t>
            </a:r>
            <a:r>
              <a:rPr lang="en-US" sz="2600" dirty="0" smtClean="0">
                <a:latin typeface="Adobe Heiti Std R" panose="020B0400000000000000" pitchFamily="34" charset="-128"/>
                <a:ea typeface="Adobe Heiti Std R" panose="020B0400000000000000" pitchFamily="34" charset="-128"/>
              </a:rPr>
              <a:t>., data </a:t>
            </a:r>
            <a:r>
              <a:rPr lang="en-US" sz="2600" dirty="0">
                <a:latin typeface="Adobe Heiti Std R" panose="020B0400000000000000" pitchFamily="34" charset="-128"/>
                <a:ea typeface="Adobe Heiti Std R" panose="020B0400000000000000" pitchFamily="34" charset="-128"/>
              </a:rPr>
              <a:t>streams, ordered/sequence data, graph or networked data, spatial data, text data</a:t>
            </a:r>
            <a:r>
              <a:rPr lang="en-US" sz="2600" dirty="0" smtClean="0">
                <a:latin typeface="Adobe Heiti Std R" panose="020B0400000000000000" pitchFamily="34" charset="-128"/>
                <a:ea typeface="Adobe Heiti Std R" panose="020B0400000000000000" pitchFamily="34" charset="-128"/>
              </a:rPr>
              <a:t>, multimedia </a:t>
            </a:r>
            <a:r>
              <a:rPr lang="en-US" sz="2600" dirty="0">
                <a:latin typeface="Adobe Heiti Std R" panose="020B0400000000000000" pitchFamily="34" charset="-128"/>
                <a:ea typeface="Adobe Heiti Std R" panose="020B0400000000000000" pitchFamily="34" charset="-128"/>
              </a:rPr>
              <a:t>data, and the WWW</a:t>
            </a:r>
            <a:r>
              <a:rPr lang="en-US" sz="2600" dirty="0" smtClean="0">
                <a:latin typeface="Adobe Heiti Std R" panose="020B0400000000000000" pitchFamily="34" charset="-128"/>
                <a:ea typeface="Adobe Heiti Std R" panose="020B0400000000000000" pitchFamily="34" charset="-128"/>
              </a:rPr>
              <a:t>).</a:t>
            </a:r>
          </a:p>
          <a:p>
            <a:pPr marL="285750" indent="-285750" algn="just">
              <a:lnSpc>
                <a:spcPct val="150000"/>
              </a:lnSpc>
              <a:buFont typeface="Wingdings" panose="05000000000000000000" pitchFamily="2" charset="2"/>
              <a:buChar char="q"/>
            </a:pPr>
            <a:r>
              <a:rPr lang="en-US" sz="2600" dirty="0" smtClean="0">
                <a:latin typeface="Adobe Heiti Std R" panose="020B0400000000000000" pitchFamily="34" charset="-128"/>
                <a:ea typeface="Adobe Heiti Std R" panose="020B0400000000000000" pitchFamily="34" charset="-128"/>
              </a:rPr>
              <a:t>However, algorithms and approaches may differ when applied to different types of data.</a:t>
            </a:r>
            <a:endParaRPr lang="en-US" sz="26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1233561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6070" y="259976"/>
            <a:ext cx="9905998" cy="896470"/>
          </a:xfrm>
        </p:spPr>
        <p:txBody>
          <a:bodyPr>
            <a:noAutofit/>
          </a:bodyPr>
          <a:lstStyle/>
          <a:p>
            <a:r>
              <a:rPr lang="en-US" sz="5400" b="1" dirty="0" smtClean="0">
                <a:solidFill>
                  <a:schemeClr val="tx1"/>
                </a:solidFill>
              </a:rPr>
              <a:t>reference DATA</a:t>
            </a:r>
            <a:endParaRPr lang="en-US" sz="5400" b="1" dirty="0">
              <a:solidFill>
                <a:schemeClr val="tx1"/>
              </a:solidFill>
            </a:endParaRPr>
          </a:p>
        </p:txBody>
      </p:sp>
      <p:sp>
        <p:nvSpPr>
          <p:cNvPr id="5" name="Rectangle 4"/>
          <p:cNvSpPr/>
          <p:nvPr/>
        </p:nvSpPr>
        <p:spPr>
          <a:xfrm>
            <a:off x="686070" y="1420468"/>
            <a:ext cx="10816683" cy="45243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smtClean="0">
                <a:latin typeface="Bookman Old Style" panose="02050604050505020204" pitchFamily="18" charset="0"/>
              </a:rPr>
              <a:t>The another </a:t>
            </a:r>
            <a:r>
              <a:rPr lang="en-US" sz="2400" dirty="0">
                <a:latin typeface="Bookman Old Style" panose="02050604050505020204" pitchFamily="18" charset="0"/>
              </a:rPr>
              <a:t>type </a:t>
            </a:r>
            <a:r>
              <a:rPr lang="en-US" sz="2400" dirty="0" smtClean="0">
                <a:latin typeface="Bookman Old Style" panose="02050604050505020204" pitchFamily="18" charset="0"/>
              </a:rPr>
              <a:t>of data </a:t>
            </a:r>
            <a:r>
              <a:rPr lang="en-US" sz="2400" dirty="0">
                <a:latin typeface="Bookman Old Style" panose="02050604050505020204" pitchFamily="18" charset="0"/>
              </a:rPr>
              <a:t>belongs in the data warehouse </a:t>
            </a:r>
            <a:r>
              <a:rPr lang="en-US" sz="2400" dirty="0" smtClean="0">
                <a:latin typeface="Bookman Old Style" panose="02050604050505020204" pitchFamily="18" charset="0"/>
              </a:rPr>
              <a:t>is reference </a:t>
            </a:r>
            <a:r>
              <a:rPr lang="en-US" sz="2400" dirty="0">
                <a:latin typeface="Bookman Old Style" panose="02050604050505020204" pitchFamily="18" charset="0"/>
              </a:rPr>
              <a:t>data</a:t>
            </a:r>
            <a:r>
              <a:rPr lang="en-US" sz="2400" dirty="0" smtClean="0">
                <a:latin typeface="Bookman Old Style" panose="02050604050505020204" pitchFamily="18" charset="0"/>
              </a:rPr>
              <a:t>.</a:t>
            </a:r>
          </a:p>
          <a:p>
            <a:pPr marL="342900" indent="-342900" algn="just">
              <a:lnSpc>
                <a:spcPct val="150000"/>
              </a:lnSpc>
              <a:buFont typeface="Arial" panose="020B0604020202020204" pitchFamily="34" charset="0"/>
              <a:buChar char="•"/>
            </a:pPr>
            <a:r>
              <a:rPr lang="en-US" sz="2400" dirty="0" smtClean="0">
                <a:latin typeface="Bookman Old Style" panose="02050604050505020204" pitchFamily="18" charset="0"/>
              </a:rPr>
              <a:t>The reference data tables, stored in addition to basic data in data mart/ data warehouse help and enable the end users of the data mart/ data warehouse to relate the data to its expanded version.</a:t>
            </a:r>
          </a:p>
          <a:p>
            <a:pPr marL="342900" indent="-342900" algn="just">
              <a:lnSpc>
                <a:spcPct val="150000"/>
              </a:lnSpc>
              <a:buFont typeface="Arial" panose="020B0604020202020204" pitchFamily="34" charset="0"/>
              <a:buChar char="•"/>
            </a:pPr>
            <a:r>
              <a:rPr lang="en-US" sz="2400" dirty="0">
                <a:latin typeface="Bookman Old Style" panose="02050604050505020204" pitchFamily="18" charset="0"/>
              </a:rPr>
              <a:t>Reference data is particularly applicable to the data warehouse </a:t>
            </a:r>
            <a:r>
              <a:rPr lang="en-US" sz="2400" dirty="0" smtClean="0">
                <a:latin typeface="Bookman Old Style" panose="02050604050505020204" pitchFamily="18" charset="0"/>
              </a:rPr>
              <a:t>environment because </a:t>
            </a:r>
            <a:r>
              <a:rPr lang="en-US" sz="2400" dirty="0">
                <a:latin typeface="Bookman Old Style" panose="02050604050505020204" pitchFamily="18" charset="0"/>
              </a:rPr>
              <a:t>it helps reduce the volume of data significantly.</a:t>
            </a:r>
          </a:p>
        </p:txBody>
      </p:sp>
    </p:spTree>
    <p:extLst>
      <p:ext uri="{BB962C8B-B14F-4D97-AF65-F5344CB8AC3E}">
        <p14:creationId xmlns:p14="http://schemas.microsoft.com/office/powerpoint/2010/main" val="971342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8372" y="372035"/>
            <a:ext cx="9905998" cy="896470"/>
          </a:xfrm>
        </p:spPr>
        <p:txBody>
          <a:bodyPr>
            <a:noAutofit/>
          </a:bodyPr>
          <a:lstStyle/>
          <a:p>
            <a:r>
              <a:rPr lang="en-US" sz="5400" b="1" dirty="0" smtClean="0">
                <a:solidFill>
                  <a:schemeClr val="tx1"/>
                </a:solidFill>
              </a:rPr>
              <a:t>reference DATA</a:t>
            </a:r>
            <a:endParaRPr lang="en-US" sz="5400" b="1" dirty="0">
              <a:solidFill>
                <a:schemeClr val="tx1"/>
              </a:solidFill>
            </a:endParaRPr>
          </a:p>
        </p:txBody>
      </p:sp>
      <p:sp>
        <p:nvSpPr>
          <p:cNvPr id="5" name="Rectangle 4"/>
          <p:cNvSpPr/>
          <p:nvPr/>
        </p:nvSpPr>
        <p:spPr>
          <a:xfrm>
            <a:off x="478846" y="1424622"/>
            <a:ext cx="11386051"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Bookman Old Style" panose="02050604050505020204" pitchFamily="18" charset="0"/>
              </a:rPr>
              <a:t>There are many design techniques for the management of reference data</a:t>
            </a:r>
            <a:r>
              <a:rPr lang="en-US" sz="2400" dirty="0" smtClean="0">
                <a:latin typeface="Bookman Old Style" panose="02050604050505020204" pitchFamily="18" charset="0"/>
              </a:rPr>
              <a:t>.</a:t>
            </a:r>
          </a:p>
          <a:p>
            <a:pPr marL="342900" indent="-342900" algn="just">
              <a:lnSpc>
                <a:spcPct val="150000"/>
              </a:lnSpc>
              <a:buFont typeface="Arial" panose="020B0604020202020204" pitchFamily="34" charset="0"/>
              <a:buChar char="•"/>
            </a:pPr>
            <a:r>
              <a:rPr lang="en-US" sz="2400" dirty="0" smtClean="0">
                <a:latin typeface="Bookman Old Style" panose="02050604050505020204" pitchFamily="18" charset="0"/>
              </a:rPr>
              <a:t>The </a:t>
            </a:r>
            <a:r>
              <a:rPr lang="en-US" sz="2400" dirty="0">
                <a:latin typeface="Bookman Old Style" panose="02050604050505020204" pitchFamily="18" charset="0"/>
              </a:rPr>
              <a:t>first design option, where a snapshot of an entire reference table is taken </a:t>
            </a:r>
            <a:r>
              <a:rPr lang="en-US" sz="2400" dirty="0" smtClean="0">
                <a:latin typeface="Bookman Old Style" panose="02050604050505020204" pitchFamily="18" charset="0"/>
              </a:rPr>
              <a:t>in every </a:t>
            </a:r>
            <a:r>
              <a:rPr lang="en-US" sz="2400" dirty="0">
                <a:latin typeface="Bookman Old Style" panose="02050604050505020204" pitchFamily="18" charset="0"/>
              </a:rPr>
              <a:t>six months. This approach is quite simple and </a:t>
            </a:r>
            <a:r>
              <a:rPr lang="en-US" sz="2400" dirty="0" smtClean="0">
                <a:latin typeface="Bookman Old Style" panose="02050604050505020204" pitchFamily="18" charset="0"/>
              </a:rPr>
              <a:t>at first </a:t>
            </a:r>
            <a:r>
              <a:rPr lang="en-US" sz="2400" dirty="0">
                <a:latin typeface="Bookman Old Style" panose="02050604050505020204" pitchFamily="18" charset="0"/>
              </a:rPr>
              <a:t>glance appears to make sense. But the approach is logically incomplete</a:t>
            </a:r>
            <a:r>
              <a:rPr lang="en-US" sz="2400" dirty="0" smtClean="0">
                <a:latin typeface="Bookman Old Style" panose="02050604050505020204" pitchFamily="18" charset="0"/>
              </a:rPr>
              <a:t>.</a:t>
            </a:r>
          </a:p>
          <a:p>
            <a:pPr marL="342900" indent="-342900" algn="just">
              <a:lnSpc>
                <a:spcPct val="150000"/>
              </a:lnSpc>
              <a:buFont typeface="Arial" panose="020B0604020202020204" pitchFamily="34" charset="0"/>
              <a:buChar char="•"/>
            </a:pPr>
            <a:r>
              <a:rPr lang="en-US" sz="2400" dirty="0">
                <a:latin typeface="Bookman Old Style" panose="02050604050505020204" pitchFamily="18" charset="0"/>
              </a:rPr>
              <a:t>For example, suppose some activity had occurred to the reference table </a:t>
            </a:r>
            <a:r>
              <a:rPr lang="en-US" sz="2400" dirty="0" smtClean="0">
                <a:latin typeface="Bookman Old Style" panose="02050604050505020204" pitchFamily="18" charset="0"/>
              </a:rPr>
              <a:t>on March </a:t>
            </a:r>
            <a:r>
              <a:rPr lang="en-US" sz="2400" dirty="0">
                <a:latin typeface="Bookman Old Style" panose="02050604050505020204" pitchFamily="18" charset="0"/>
              </a:rPr>
              <a:t>15. Say a new entry, </a:t>
            </a:r>
            <a:r>
              <a:rPr lang="en-US" sz="2400" dirty="0" err="1">
                <a:latin typeface="Bookman Old Style" panose="02050604050505020204" pitchFamily="18" charset="0"/>
              </a:rPr>
              <a:t>ddw</a:t>
            </a:r>
            <a:r>
              <a:rPr lang="en-US" sz="2400" dirty="0">
                <a:latin typeface="Bookman Old Style" panose="02050604050505020204" pitchFamily="18" charset="0"/>
              </a:rPr>
              <a:t>, was added, and then on May 10 the entry </a:t>
            </a:r>
            <a:r>
              <a:rPr lang="en-US" sz="2400" dirty="0" smtClean="0">
                <a:latin typeface="Bookman Old Style" panose="02050604050505020204" pitchFamily="18" charset="0"/>
              </a:rPr>
              <a:t>for </a:t>
            </a:r>
            <a:r>
              <a:rPr lang="en-US" sz="2400" dirty="0" err="1" smtClean="0">
                <a:latin typeface="Bookman Old Style" panose="02050604050505020204" pitchFamily="18" charset="0"/>
              </a:rPr>
              <a:t>ddw</a:t>
            </a:r>
            <a:r>
              <a:rPr lang="en-US" sz="2400" dirty="0" smtClean="0">
                <a:latin typeface="Bookman Old Style" panose="02050604050505020204" pitchFamily="18" charset="0"/>
              </a:rPr>
              <a:t> was </a:t>
            </a:r>
            <a:r>
              <a:rPr lang="en-US" sz="2400" dirty="0">
                <a:latin typeface="Bookman Old Style" panose="02050604050505020204" pitchFamily="18" charset="0"/>
              </a:rPr>
              <a:t>deleted. Taking a snapshot every six months would not capture </a:t>
            </a:r>
            <a:r>
              <a:rPr lang="en-US" sz="2400" dirty="0" smtClean="0">
                <a:latin typeface="Bookman Old Style" panose="02050604050505020204" pitchFamily="18" charset="0"/>
              </a:rPr>
              <a:t>the activity </a:t>
            </a:r>
            <a:r>
              <a:rPr lang="en-US" sz="2400" dirty="0">
                <a:latin typeface="Bookman Old Style" panose="02050604050505020204" pitchFamily="18" charset="0"/>
              </a:rPr>
              <a:t>that transpired from March 15 to May 10.</a:t>
            </a:r>
          </a:p>
        </p:txBody>
      </p:sp>
    </p:spTree>
    <p:extLst>
      <p:ext uri="{BB962C8B-B14F-4D97-AF65-F5344CB8AC3E}">
        <p14:creationId xmlns:p14="http://schemas.microsoft.com/office/powerpoint/2010/main" val="1799234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6070" y="259976"/>
            <a:ext cx="9905998" cy="896470"/>
          </a:xfrm>
        </p:spPr>
        <p:txBody>
          <a:bodyPr>
            <a:noAutofit/>
          </a:bodyPr>
          <a:lstStyle/>
          <a:p>
            <a:r>
              <a:rPr lang="en-US" sz="5400" b="1" dirty="0" smtClean="0">
                <a:solidFill>
                  <a:schemeClr val="tx1"/>
                </a:solidFill>
              </a:rPr>
              <a:t>reference DATA</a:t>
            </a:r>
            <a:endParaRPr lang="en-US" sz="5400" b="1" dirty="0">
              <a:solidFill>
                <a:schemeClr val="tx1"/>
              </a:solidFill>
            </a:endParaRPr>
          </a:p>
        </p:txBody>
      </p:sp>
      <p:sp>
        <p:nvSpPr>
          <p:cNvPr id="5" name="Rectangle 4"/>
          <p:cNvSpPr/>
          <p:nvPr/>
        </p:nvSpPr>
        <p:spPr>
          <a:xfrm>
            <a:off x="686070" y="1576585"/>
            <a:ext cx="10816683" cy="39703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Bookman Old Style" panose="02050604050505020204" pitchFamily="18" charset="0"/>
              </a:rPr>
              <a:t>A second </a:t>
            </a:r>
            <a:r>
              <a:rPr lang="en-US" sz="2400" dirty="0" smtClean="0">
                <a:latin typeface="Bookman Old Style" panose="02050604050505020204" pitchFamily="18" charset="0"/>
              </a:rPr>
              <a:t>approach, at </a:t>
            </a:r>
            <a:r>
              <a:rPr lang="en-US" sz="2400" dirty="0">
                <a:latin typeface="Bookman Old Style" panose="02050604050505020204" pitchFamily="18" charset="0"/>
              </a:rPr>
              <a:t>some starting point, a snapshot is made of a reference table. Throughout the year, all the activities </a:t>
            </a:r>
            <a:r>
              <a:rPr lang="en-US" sz="2400" dirty="0" smtClean="0">
                <a:latin typeface="Bookman Old Style" panose="02050604050505020204" pitchFamily="18" charset="0"/>
              </a:rPr>
              <a:t>against the </a:t>
            </a:r>
            <a:r>
              <a:rPr lang="en-US" sz="2400" dirty="0">
                <a:latin typeface="Bookman Old Style" panose="02050604050505020204" pitchFamily="18" charset="0"/>
              </a:rPr>
              <a:t>reference table are collected. To determine the status of a given entry to </a:t>
            </a:r>
            <a:r>
              <a:rPr lang="en-US" sz="2400" dirty="0" smtClean="0">
                <a:latin typeface="Bookman Old Style" panose="02050604050505020204" pitchFamily="18" charset="0"/>
              </a:rPr>
              <a:t>the reference </a:t>
            </a:r>
            <a:r>
              <a:rPr lang="en-US" sz="2400" dirty="0">
                <a:latin typeface="Bookman Old Style" panose="02050604050505020204" pitchFamily="18" charset="0"/>
              </a:rPr>
              <a:t>table at a moment in time, the activity is reconstituted against the reference table. In such a manner, logical completeness of the table can be reconstructed for any moment in time.</a:t>
            </a:r>
          </a:p>
        </p:txBody>
      </p:sp>
    </p:spTree>
    <p:extLst>
      <p:ext uri="{BB962C8B-B14F-4D97-AF65-F5344CB8AC3E}">
        <p14:creationId xmlns:p14="http://schemas.microsoft.com/office/powerpoint/2010/main" val="5883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Flat files</a:t>
            </a:r>
            <a:endParaRPr lang="en-US" b="1" dirty="0">
              <a:solidFill>
                <a:srgbClr val="00B0F0"/>
              </a:solidFill>
            </a:endParaRPr>
          </a:p>
        </p:txBody>
      </p:sp>
      <p:sp>
        <p:nvSpPr>
          <p:cNvPr id="4" name="TextBox 3"/>
          <p:cNvSpPr txBox="1"/>
          <p:nvPr/>
        </p:nvSpPr>
        <p:spPr>
          <a:xfrm>
            <a:off x="1210235" y="2407024"/>
            <a:ext cx="10295965" cy="24006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Flat files are actually the most common data source for data mining, especially at research level.</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Flat files are simple data files in text or binary format.</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The data in these files can be transactions, time series data, scientific measurements etc.</a:t>
            </a:r>
            <a:endParaRPr lang="en-US" sz="20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368707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Relational databases</a:t>
            </a:r>
            <a:endParaRPr lang="en-US" b="1" dirty="0">
              <a:solidFill>
                <a:srgbClr val="00B0F0"/>
              </a:solidFill>
            </a:endParaRPr>
          </a:p>
        </p:txBody>
      </p:sp>
      <p:sp>
        <p:nvSpPr>
          <p:cNvPr id="4" name="TextBox 3"/>
          <p:cNvSpPr txBox="1"/>
          <p:nvPr/>
        </p:nvSpPr>
        <p:spPr>
          <a:xfrm>
            <a:off x="1210235" y="2689412"/>
            <a:ext cx="10295965" cy="24006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Data mining algorithms using relational databases can be more versatile than data mining algorithms specifically written for flat files.</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Data mining can benefit from SQL for data selection.</a:t>
            </a:r>
          </a:p>
          <a:p>
            <a:pPr marL="285750" indent="-285750" algn="just">
              <a:lnSpc>
                <a:spcPct val="150000"/>
              </a:lnSpc>
              <a:buFont typeface="Wingdings" panose="05000000000000000000" pitchFamily="2" charset="2"/>
              <a:buChar char="§"/>
            </a:pPr>
            <a:r>
              <a:rPr lang="en-US" sz="2000" dirty="0">
                <a:latin typeface="Adobe Heiti Std R" panose="020B0400000000000000" pitchFamily="34" charset="-128"/>
                <a:ea typeface="Adobe Heiti Std R" panose="020B0400000000000000" pitchFamily="34" charset="-128"/>
              </a:rPr>
              <a:t>Relational databases are one of the most commonly available and richest </a:t>
            </a:r>
            <a:r>
              <a:rPr lang="en-US" sz="2000" dirty="0" smtClean="0">
                <a:latin typeface="Adobe Heiti Std R" panose="020B0400000000000000" pitchFamily="34" charset="-128"/>
                <a:ea typeface="Adobe Heiti Std R" panose="020B0400000000000000" pitchFamily="34" charset="-128"/>
              </a:rPr>
              <a:t>information repositories</a:t>
            </a:r>
          </a:p>
        </p:txBody>
      </p:sp>
    </p:spTree>
    <p:extLst>
      <p:ext uri="{BB962C8B-B14F-4D97-AF65-F5344CB8AC3E}">
        <p14:creationId xmlns:p14="http://schemas.microsoft.com/office/powerpoint/2010/main" val="3605712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Data warehouse</a:t>
            </a:r>
            <a:endParaRPr lang="en-US" b="1" dirty="0">
              <a:solidFill>
                <a:srgbClr val="00B0F0"/>
              </a:solidFill>
            </a:endParaRPr>
          </a:p>
        </p:txBody>
      </p:sp>
      <p:sp>
        <p:nvSpPr>
          <p:cNvPr id="4" name="TextBox 3"/>
          <p:cNvSpPr txBox="1"/>
          <p:nvPr/>
        </p:nvSpPr>
        <p:spPr>
          <a:xfrm>
            <a:off x="1210235" y="2299447"/>
            <a:ext cx="10295965" cy="378565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a:latin typeface="Adobe Heiti Std R" panose="020B0400000000000000" pitchFamily="34" charset="-128"/>
                <a:ea typeface="Adobe Heiti Std R" panose="020B0400000000000000" pitchFamily="34" charset="-128"/>
              </a:rPr>
              <a:t>A data </a:t>
            </a:r>
            <a:r>
              <a:rPr lang="en-US" sz="2000" dirty="0" smtClean="0">
                <a:latin typeface="Adobe Heiti Std R" panose="020B0400000000000000" pitchFamily="34" charset="-128"/>
                <a:ea typeface="Adobe Heiti Std R" panose="020B0400000000000000" pitchFamily="34" charset="-128"/>
              </a:rPr>
              <a:t>warehouse is </a:t>
            </a:r>
            <a:r>
              <a:rPr lang="en-US" sz="2000" dirty="0">
                <a:latin typeface="Adobe Heiti Std R" panose="020B0400000000000000" pitchFamily="34" charset="-128"/>
                <a:ea typeface="Adobe Heiti Std R" panose="020B0400000000000000" pitchFamily="34" charset="-128"/>
              </a:rPr>
              <a:t>a repository of information collected from multiple sources, stored under a </a:t>
            </a:r>
            <a:r>
              <a:rPr lang="en-US" sz="2000" dirty="0" smtClean="0">
                <a:latin typeface="Adobe Heiti Std R" panose="020B0400000000000000" pitchFamily="34" charset="-128"/>
                <a:ea typeface="Adobe Heiti Std R" panose="020B0400000000000000" pitchFamily="34" charset="-128"/>
              </a:rPr>
              <a:t>unified schema</a:t>
            </a:r>
            <a:r>
              <a:rPr lang="en-US" sz="2000" dirty="0">
                <a:latin typeface="Adobe Heiti Std R" panose="020B0400000000000000" pitchFamily="34" charset="-128"/>
                <a:ea typeface="Adobe Heiti Std R" panose="020B0400000000000000" pitchFamily="34" charset="-128"/>
              </a:rPr>
              <a:t>, and usually residing at a single site</a:t>
            </a:r>
            <a:r>
              <a:rPr lang="en-US" sz="2000" dirty="0" smtClean="0">
                <a:latin typeface="Adobe Heiti Std R" panose="020B0400000000000000" pitchFamily="34" charset="-128"/>
                <a:ea typeface="Adobe Heiti Std R" panose="020B0400000000000000" pitchFamily="34" charset="-128"/>
              </a:rPr>
              <a:t>.</a:t>
            </a:r>
          </a:p>
          <a:p>
            <a:pPr marL="285750" indent="-285750" algn="just">
              <a:lnSpc>
                <a:spcPct val="150000"/>
              </a:lnSpc>
              <a:buFont typeface="Wingdings" panose="05000000000000000000" pitchFamily="2" charset="2"/>
              <a:buChar char="§"/>
            </a:pPr>
            <a:r>
              <a:rPr lang="en-US" sz="2000" dirty="0">
                <a:latin typeface="Adobe Heiti Std R" panose="020B0400000000000000" pitchFamily="34" charset="-128"/>
                <a:ea typeface="Adobe Heiti Std R" panose="020B0400000000000000" pitchFamily="34" charset="-128"/>
              </a:rPr>
              <a:t>Data warehouses are constructed via </a:t>
            </a:r>
            <a:r>
              <a:rPr lang="en-US" sz="2000" dirty="0" smtClean="0">
                <a:latin typeface="Adobe Heiti Std R" panose="020B0400000000000000" pitchFamily="34" charset="-128"/>
                <a:ea typeface="Adobe Heiti Std R" panose="020B0400000000000000" pitchFamily="34" charset="-128"/>
              </a:rPr>
              <a:t>a process </a:t>
            </a:r>
            <a:r>
              <a:rPr lang="en-US" sz="2000" dirty="0">
                <a:latin typeface="Adobe Heiti Std R" panose="020B0400000000000000" pitchFamily="34" charset="-128"/>
                <a:ea typeface="Adobe Heiti Std R" panose="020B0400000000000000" pitchFamily="34" charset="-128"/>
              </a:rPr>
              <a:t>of data cleaning, data integration, data transformation, data loading, and periodic data refreshing</a:t>
            </a:r>
            <a:r>
              <a:rPr lang="en-US" sz="2000" dirty="0" smtClean="0">
                <a:latin typeface="Adobe Heiti Std R" panose="020B0400000000000000" pitchFamily="34" charset="-128"/>
                <a:ea typeface="Adobe Heiti Std R" panose="020B0400000000000000" pitchFamily="34" charset="-128"/>
              </a:rPr>
              <a:t>.</a:t>
            </a:r>
          </a:p>
          <a:p>
            <a:pPr marL="285750" indent="-285750" algn="just">
              <a:lnSpc>
                <a:spcPct val="150000"/>
              </a:lnSpc>
              <a:buFont typeface="Wingdings" panose="05000000000000000000" pitchFamily="2" charset="2"/>
              <a:buChar char="§"/>
            </a:pPr>
            <a:r>
              <a:rPr lang="en-US" sz="2000" dirty="0">
                <a:latin typeface="Adobe Heiti Std R" panose="020B0400000000000000" pitchFamily="34" charset="-128"/>
                <a:ea typeface="Adobe Heiti Std R" panose="020B0400000000000000" pitchFamily="34" charset="-128"/>
              </a:rPr>
              <a:t>To facilitate decision making, the data in a data warehouse are organized </a:t>
            </a:r>
            <a:r>
              <a:rPr lang="en-US" sz="2000" dirty="0" smtClean="0">
                <a:latin typeface="Adobe Heiti Std R" panose="020B0400000000000000" pitchFamily="34" charset="-128"/>
                <a:ea typeface="Adobe Heiti Std R" panose="020B0400000000000000" pitchFamily="34" charset="-128"/>
              </a:rPr>
              <a:t>around major </a:t>
            </a:r>
            <a:r>
              <a:rPr lang="en-US" sz="2000" dirty="0">
                <a:latin typeface="Adobe Heiti Std R" panose="020B0400000000000000" pitchFamily="34" charset="-128"/>
                <a:ea typeface="Adobe Heiti Std R" panose="020B0400000000000000" pitchFamily="34" charset="-128"/>
              </a:rPr>
              <a:t>subjects (e.g., customer, item, supplier, and activity</a:t>
            </a:r>
            <a:r>
              <a:rPr lang="en-US" sz="2000" dirty="0" smtClean="0">
                <a:latin typeface="Adobe Heiti Std R" panose="020B0400000000000000" pitchFamily="34" charset="-128"/>
                <a:ea typeface="Adobe Heiti Std R" panose="020B0400000000000000" pitchFamily="34" charset="-128"/>
              </a:rPr>
              <a:t>).</a:t>
            </a:r>
          </a:p>
          <a:p>
            <a:pPr marL="285750" indent="-285750" algn="just">
              <a:lnSpc>
                <a:spcPct val="150000"/>
              </a:lnSpc>
              <a:buFont typeface="Wingdings" panose="05000000000000000000" pitchFamily="2" charset="2"/>
              <a:buChar char="§"/>
            </a:pPr>
            <a:r>
              <a:rPr lang="en-US" sz="2000" dirty="0">
                <a:latin typeface="Adobe Heiti Std R" panose="020B0400000000000000" pitchFamily="34" charset="-128"/>
                <a:ea typeface="Adobe Heiti Std R" panose="020B0400000000000000" pitchFamily="34" charset="-128"/>
              </a:rPr>
              <a:t>The data are stored to provide information from a historical perspective, such as in the past 6 to 12 months, and </a:t>
            </a:r>
            <a:r>
              <a:rPr lang="en-US" sz="2000" dirty="0" smtClean="0">
                <a:latin typeface="Adobe Heiti Std R" panose="020B0400000000000000" pitchFamily="34" charset="-128"/>
                <a:ea typeface="Adobe Heiti Std R" panose="020B0400000000000000" pitchFamily="34" charset="-128"/>
              </a:rPr>
              <a:t>are typically </a:t>
            </a:r>
            <a:r>
              <a:rPr lang="en-US" sz="2000" dirty="0">
                <a:latin typeface="Adobe Heiti Std R" panose="020B0400000000000000" pitchFamily="34" charset="-128"/>
                <a:ea typeface="Adobe Heiti Std R" panose="020B0400000000000000" pitchFamily="34" charset="-128"/>
              </a:rPr>
              <a:t>summarized.</a:t>
            </a:r>
            <a:endParaRPr lang="en-US" sz="2000" dirty="0" smtClean="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196660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Data </a:t>
            </a:r>
            <a:r>
              <a:rPr lang="en-US" b="1" dirty="0" smtClean="0">
                <a:solidFill>
                  <a:srgbClr val="00B0F0"/>
                </a:solidFill>
              </a:rPr>
              <a:t>warehouse Cond……</a:t>
            </a:r>
            <a:endParaRPr lang="en-US" dirty="0"/>
          </a:p>
        </p:txBody>
      </p:sp>
      <p:sp>
        <p:nvSpPr>
          <p:cNvPr id="4" name="TextBox 3"/>
          <p:cNvSpPr txBox="1"/>
          <p:nvPr/>
        </p:nvSpPr>
        <p:spPr>
          <a:xfrm>
            <a:off x="1210235" y="2689412"/>
            <a:ext cx="10295965" cy="332398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a:latin typeface="Adobe Heiti Std R" panose="020B0400000000000000" pitchFamily="34" charset="-128"/>
                <a:ea typeface="Adobe Heiti Std R" panose="020B0400000000000000" pitchFamily="34" charset="-128"/>
              </a:rPr>
              <a:t>A data warehouse is usually modeled by a multidimensional data structure, called </a:t>
            </a:r>
            <a:r>
              <a:rPr lang="en-US" sz="2000" dirty="0" smtClean="0">
                <a:latin typeface="Adobe Heiti Std R" panose="020B0400000000000000" pitchFamily="34" charset="-128"/>
                <a:ea typeface="Adobe Heiti Std R" panose="020B0400000000000000" pitchFamily="34" charset="-128"/>
              </a:rPr>
              <a:t>a data cube.</a:t>
            </a:r>
          </a:p>
          <a:p>
            <a:pPr marL="285750" indent="-285750" algn="just">
              <a:lnSpc>
                <a:spcPct val="150000"/>
              </a:lnSpc>
              <a:buFont typeface="Wingdings" panose="05000000000000000000" pitchFamily="2" charset="2"/>
              <a:buChar char="§"/>
            </a:pPr>
            <a:r>
              <a:rPr lang="en-US" sz="2000" dirty="0">
                <a:latin typeface="Adobe Heiti Std R" panose="020B0400000000000000" pitchFamily="34" charset="-128"/>
                <a:ea typeface="Adobe Heiti Std R" panose="020B0400000000000000" pitchFamily="34" charset="-128"/>
              </a:rPr>
              <a:t>each dimension corresponds to an attribute or a set of </a:t>
            </a:r>
            <a:r>
              <a:rPr lang="en-US" sz="2000" dirty="0" smtClean="0">
                <a:latin typeface="Adobe Heiti Std R" panose="020B0400000000000000" pitchFamily="34" charset="-128"/>
                <a:ea typeface="Adobe Heiti Std R" panose="020B0400000000000000" pitchFamily="34" charset="-128"/>
              </a:rPr>
              <a:t>attributes in </a:t>
            </a:r>
            <a:r>
              <a:rPr lang="en-US" sz="2000" dirty="0">
                <a:latin typeface="Adobe Heiti Std R" panose="020B0400000000000000" pitchFamily="34" charset="-128"/>
                <a:ea typeface="Adobe Heiti Std R" panose="020B0400000000000000" pitchFamily="34" charset="-128"/>
              </a:rPr>
              <a:t>the schema, and each cell stores the value of some aggregate measure such as count or </a:t>
            </a:r>
            <a:r>
              <a:rPr lang="en-US" sz="2000" dirty="0" smtClean="0">
                <a:latin typeface="Adobe Heiti Std R" panose="020B0400000000000000" pitchFamily="34" charset="-128"/>
                <a:ea typeface="Adobe Heiti Std R" panose="020B0400000000000000" pitchFamily="34" charset="-128"/>
              </a:rPr>
              <a:t>sum (sales _amount).</a:t>
            </a:r>
          </a:p>
          <a:p>
            <a:pPr marL="285750" indent="-285750" algn="just">
              <a:lnSpc>
                <a:spcPct val="150000"/>
              </a:lnSpc>
              <a:buFont typeface="Wingdings" panose="05000000000000000000" pitchFamily="2" charset="2"/>
              <a:buChar char="§"/>
            </a:pPr>
            <a:endParaRPr lang="en-US" sz="2000" dirty="0" smtClean="0">
              <a:latin typeface="Adobe Heiti Std R" panose="020B0400000000000000" pitchFamily="34" charset="-128"/>
              <a:ea typeface="Adobe Heiti Std R" panose="020B0400000000000000" pitchFamily="34" charset="-128"/>
            </a:endParaRPr>
          </a:p>
          <a:p>
            <a:pPr marL="285750" indent="-285750" algn="just">
              <a:lnSpc>
                <a:spcPct val="150000"/>
              </a:lnSpc>
              <a:buFont typeface="Wingdings" panose="05000000000000000000" pitchFamily="2" charset="2"/>
              <a:buChar char="§"/>
            </a:pPr>
            <a:endParaRPr lang="en-US" sz="2000" dirty="0" smtClean="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8519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Transactional Data</a:t>
            </a:r>
          </a:p>
        </p:txBody>
      </p:sp>
      <p:sp>
        <p:nvSpPr>
          <p:cNvPr id="4" name="TextBox 3"/>
          <p:cNvSpPr txBox="1"/>
          <p:nvPr/>
        </p:nvSpPr>
        <p:spPr>
          <a:xfrm>
            <a:off x="1210235" y="2312894"/>
            <a:ext cx="10295965" cy="470898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A transaction database is a set of records representing transactions, each with a time stamp, an identifier and s et of items.</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Associated with transaction files could also be descriptive data for the items.</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Since relational databases do not allow nested tables, transactions are usually stored in flat files or stored in two normalized transaction tables, one for transaction and one for the transaction items.</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The typical data mining analysis on such data is called the </a:t>
            </a:r>
            <a:r>
              <a:rPr lang="en-US" sz="2000" b="1" dirty="0" smtClean="0">
                <a:solidFill>
                  <a:srgbClr val="00B0F0"/>
                </a:solidFill>
                <a:latin typeface="Adobe Heiti Std R" panose="020B0400000000000000" pitchFamily="34" charset="-128"/>
                <a:ea typeface="Adobe Heiti Std R" panose="020B0400000000000000" pitchFamily="34" charset="-128"/>
              </a:rPr>
              <a:t>market basket analysis </a:t>
            </a:r>
            <a:r>
              <a:rPr lang="en-US" sz="2000" dirty="0" smtClean="0">
                <a:latin typeface="Adobe Heiti Std R" panose="020B0400000000000000" pitchFamily="34" charset="-128"/>
                <a:ea typeface="Adobe Heiti Std R" panose="020B0400000000000000" pitchFamily="34" charset="-128"/>
              </a:rPr>
              <a:t>or association rules in which associations between items occurring or in sequence.</a:t>
            </a:r>
          </a:p>
          <a:p>
            <a:pPr marL="285750" indent="-285750" algn="just">
              <a:lnSpc>
                <a:spcPct val="150000"/>
              </a:lnSpc>
              <a:buFont typeface="Wingdings" panose="05000000000000000000" pitchFamily="2" charset="2"/>
              <a:buChar char="§"/>
            </a:pPr>
            <a:endParaRPr lang="en-US" sz="2000" dirty="0" smtClean="0">
              <a:latin typeface="Adobe Heiti Std R" panose="020B0400000000000000" pitchFamily="34" charset="-128"/>
              <a:ea typeface="Adobe Heiti Std R" panose="020B0400000000000000" pitchFamily="34" charset="-128"/>
            </a:endParaRPr>
          </a:p>
          <a:p>
            <a:pPr marL="285750" indent="-285750" algn="just">
              <a:lnSpc>
                <a:spcPct val="150000"/>
              </a:lnSpc>
              <a:buFont typeface="Wingdings" panose="05000000000000000000" pitchFamily="2" charset="2"/>
              <a:buChar char="§"/>
            </a:pPr>
            <a:endParaRPr lang="en-US" sz="2000" dirty="0" smtClean="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1529354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Multimedia databases</a:t>
            </a:r>
            <a:endParaRPr lang="en-US" b="1" dirty="0">
              <a:solidFill>
                <a:srgbClr val="00B0F0"/>
              </a:solidFill>
            </a:endParaRPr>
          </a:p>
        </p:txBody>
      </p:sp>
      <p:sp>
        <p:nvSpPr>
          <p:cNvPr id="4" name="TextBox 3"/>
          <p:cNvSpPr txBox="1"/>
          <p:nvPr/>
        </p:nvSpPr>
        <p:spPr>
          <a:xfrm>
            <a:off x="1210235" y="2380130"/>
            <a:ext cx="10295965" cy="378565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It includes video, images, audio and text media.</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They can be stored on object oriented databases or simply on a file system.</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 multimedia is characterized by high dimensionality, which makes data mining even more challenging.</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It may require computer vision, computer graphics, image interpretation and natural language processing.</a:t>
            </a:r>
          </a:p>
          <a:p>
            <a:pPr marL="285750" indent="-285750" algn="just">
              <a:lnSpc>
                <a:spcPct val="150000"/>
              </a:lnSpc>
              <a:buFont typeface="Wingdings" panose="05000000000000000000" pitchFamily="2" charset="2"/>
              <a:buChar char="§"/>
            </a:pPr>
            <a:endParaRPr lang="en-US" sz="2000" dirty="0" smtClean="0">
              <a:latin typeface="Adobe Heiti Std R" panose="020B0400000000000000" pitchFamily="34" charset="-128"/>
              <a:ea typeface="Adobe Heiti Std R" panose="020B0400000000000000" pitchFamily="34" charset="-128"/>
            </a:endParaRPr>
          </a:p>
          <a:p>
            <a:pPr marL="285750" indent="-285750" algn="just">
              <a:lnSpc>
                <a:spcPct val="150000"/>
              </a:lnSpc>
              <a:buFont typeface="Wingdings" panose="05000000000000000000" pitchFamily="2" charset="2"/>
              <a:buChar char="§"/>
            </a:pPr>
            <a:endParaRPr lang="en-US" sz="2000" dirty="0" smtClean="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746840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Spatial Databases</a:t>
            </a:r>
            <a:endParaRPr lang="en-US" b="1" dirty="0">
              <a:solidFill>
                <a:srgbClr val="00B0F0"/>
              </a:solidFill>
            </a:endParaRPr>
          </a:p>
        </p:txBody>
      </p:sp>
      <p:sp>
        <p:nvSpPr>
          <p:cNvPr id="4" name="TextBox 3"/>
          <p:cNvSpPr txBox="1"/>
          <p:nvPr/>
        </p:nvSpPr>
        <p:spPr>
          <a:xfrm>
            <a:off x="1062318" y="2689411"/>
            <a:ext cx="10295965" cy="24006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In addition to usual data , it stores geographical data.</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Data like maps, and global regional positioning.</a:t>
            </a:r>
          </a:p>
          <a:p>
            <a:pPr marL="285750" indent="-285750" algn="just">
              <a:lnSpc>
                <a:spcPct val="150000"/>
              </a:lnSpc>
              <a:buFont typeface="Wingdings" panose="05000000000000000000" pitchFamily="2" charset="2"/>
              <a:buChar char="§"/>
            </a:pPr>
            <a:r>
              <a:rPr lang="en-US" sz="2000" dirty="0" smtClean="0">
                <a:latin typeface="Adobe Heiti Std R" panose="020B0400000000000000" pitchFamily="34" charset="-128"/>
                <a:ea typeface="Adobe Heiti Std R" panose="020B0400000000000000" pitchFamily="34" charset="-128"/>
              </a:rPr>
              <a:t>It present new challenges to data mining algorithms.</a:t>
            </a:r>
          </a:p>
          <a:p>
            <a:pPr marL="285750" indent="-285750" algn="just">
              <a:lnSpc>
                <a:spcPct val="150000"/>
              </a:lnSpc>
              <a:buFont typeface="Wingdings" panose="05000000000000000000" pitchFamily="2" charset="2"/>
              <a:buChar char="§"/>
            </a:pPr>
            <a:endParaRPr lang="en-US" sz="2000" dirty="0" smtClean="0">
              <a:latin typeface="Adobe Heiti Std R" panose="020B0400000000000000" pitchFamily="34" charset="-128"/>
              <a:ea typeface="Adobe Heiti Std R" panose="020B0400000000000000" pitchFamily="34" charset="-128"/>
            </a:endParaRPr>
          </a:p>
          <a:p>
            <a:pPr marL="285750" indent="-285750" algn="just">
              <a:lnSpc>
                <a:spcPct val="150000"/>
              </a:lnSpc>
              <a:buFont typeface="Wingdings" panose="05000000000000000000" pitchFamily="2" charset="2"/>
              <a:buChar char="§"/>
            </a:pPr>
            <a:endParaRPr lang="en-US" sz="2000" dirty="0" smtClean="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4164381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1359</Words>
  <Application>Microsoft Office PowerPoint</Application>
  <PresentationFormat>Custom</PresentationFormat>
  <Paragraphs>79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What kinds of data can be mined????</vt:lpstr>
      <vt:lpstr>PowerPoint Presentation</vt:lpstr>
      <vt:lpstr>Flat files</vt:lpstr>
      <vt:lpstr>Relational databases</vt:lpstr>
      <vt:lpstr>Data warehouse</vt:lpstr>
      <vt:lpstr>Data warehouse Cond……</vt:lpstr>
      <vt:lpstr>Transactional Data</vt:lpstr>
      <vt:lpstr>Multimedia databases</vt:lpstr>
      <vt:lpstr>Spatial Databases</vt:lpstr>
      <vt:lpstr>Time series data</vt:lpstr>
      <vt:lpstr>World Wide data</vt:lpstr>
      <vt:lpstr>Types of data</vt:lpstr>
      <vt:lpstr>INTERNAL DATA</vt:lpstr>
      <vt:lpstr>EXTERNAL DATA</vt:lpstr>
      <vt:lpstr>PowerPoint Presentation</vt:lpstr>
      <vt:lpstr>EXTERNAL DATA</vt:lpstr>
      <vt:lpstr>EXTERNAL DATA</vt:lpstr>
      <vt:lpstr>EXTERNAL DATA</vt:lpstr>
      <vt:lpstr>Storing EXTERNAL DATA</vt:lpstr>
      <vt:lpstr>reference DATA</vt:lpstr>
      <vt:lpstr>reference DATA</vt:lpstr>
      <vt:lpstr>reference DATA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kinds of data can be mined????</dc:title>
  <dc:creator>Rajesh</dc:creator>
  <cp:lastModifiedBy>seerat</cp:lastModifiedBy>
  <cp:revision>10</cp:revision>
  <dcterms:created xsi:type="dcterms:W3CDTF">2013-08-19T08:49:58Z</dcterms:created>
  <dcterms:modified xsi:type="dcterms:W3CDTF">2015-08-17T05:40:10Z</dcterms:modified>
</cp:coreProperties>
</file>