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599"/>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10/28/21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10/28/21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10/28/21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10/28/21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10/28/21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E5091-D72B-9545-B386-DE130940CDBF}"/>
              </a:ext>
            </a:extLst>
          </p:cNvPr>
          <p:cNvSpPr>
            <a:spLocks noGrp="1"/>
          </p:cNvSpPr>
          <p:nvPr>
            <p:ph type="ctrTitle"/>
          </p:nvPr>
        </p:nvSpPr>
        <p:spPr/>
        <p:txBody>
          <a:bodyPr/>
          <a:lstStyle/>
          <a:p>
            <a:r>
              <a:rPr lang="en-US" dirty="0" err="1"/>
              <a:t>Srs</a:t>
            </a:r>
            <a:br>
              <a:rPr lang="en-US" dirty="0"/>
            </a:br>
            <a:endParaRPr lang="en-US" dirty="0"/>
          </a:p>
        </p:txBody>
      </p:sp>
      <p:sp>
        <p:nvSpPr>
          <p:cNvPr id="3" name="Subtitle 2">
            <a:extLst>
              <a:ext uri="{FF2B5EF4-FFF2-40B4-BE49-F238E27FC236}">
                <a16:creationId xmlns:a16="http://schemas.microsoft.com/office/drawing/2014/main" id="{C86B8F0D-2D57-5B43-925A-0ED8CB2B117D}"/>
              </a:ext>
            </a:extLst>
          </p:cNvPr>
          <p:cNvSpPr>
            <a:spLocks noGrp="1"/>
          </p:cNvSpPr>
          <p:nvPr>
            <p:ph type="subTitle" idx="1"/>
          </p:nvPr>
        </p:nvSpPr>
        <p:spPr>
          <a:xfrm>
            <a:off x="2198642" y="2885881"/>
            <a:ext cx="8361229" cy="2492235"/>
          </a:xfrm>
        </p:spPr>
        <p:txBody>
          <a:bodyPr/>
          <a:lstStyle/>
          <a:p>
            <a:r>
              <a:rPr lang="en-IN" sz="3000" b="1" dirty="0"/>
              <a:t>Software Requirement Specification </a:t>
            </a:r>
          </a:p>
          <a:p>
            <a:endParaRPr lang="en-US" dirty="0"/>
          </a:p>
        </p:txBody>
      </p:sp>
    </p:spTree>
    <p:extLst>
      <p:ext uri="{BB962C8B-B14F-4D97-AF65-F5344CB8AC3E}">
        <p14:creationId xmlns:p14="http://schemas.microsoft.com/office/powerpoint/2010/main" val="3320549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6B8F0D-2D57-5B43-925A-0ED8CB2B117D}"/>
              </a:ext>
            </a:extLst>
          </p:cNvPr>
          <p:cNvSpPr>
            <a:spLocks noGrp="1"/>
          </p:cNvSpPr>
          <p:nvPr>
            <p:ph type="subTitle" idx="1"/>
          </p:nvPr>
        </p:nvSpPr>
        <p:spPr>
          <a:xfrm>
            <a:off x="1191126" y="1130968"/>
            <a:ext cx="9757611" cy="4535905"/>
          </a:xfrm>
        </p:spPr>
        <p:txBody>
          <a:bodyPr>
            <a:normAutofit/>
          </a:bodyPr>
          <a:lstStyle/>
          <a:p>
            <a:pPr algn="l"/>
            <a:r>
              <a:rPr lang="en-IN" sz="2800" dirty="0"/>
              <a:t>3RD CONFLICT </a:t>
            </a:r>
          </a:p>
          <a:p>
            <a:pPr marL="457200" indent="-457200" algn="l">
              <a:buFont typeface="Wingdings" pitchFamily="2" charset="2"/>
              <a:buChar char="Ø"/>
            </a:pPr>
            <a:r>
              <a:rPr lang="en-IN" sz="2800" dirty="0"/>
              <a:t>Two or more requirements may define the same real-world object but use different terms for that </a:t>
            </a:r>
            <a:r>
              <a:rPr lang="en-IN" sz="2800" dirty="0" err="1"/>
              <a:t>object.The</a:t>
            </a:r>
            <a:r>
              <a:rPr lang="en-IN" sz="2800" dirty="0"/>
              <a:t> use of standard terminology and descriptions promotes consistency.</a:t>
            </a:r>
            <a:endParaRPr lang="en-US" sz="2800" dirty="0"/>
          </a:p>
          <a:p>
            <a:pPr marL="342900" indent="-342900" algn="l">
              <a:buFont typeface="Wingdings" pitchFamily="2" charset="2"/>
              <a:buChar char="Ø"/>
            </a:pPr>
            <a:endParaRPr lang="en-US" sz="2800" dirty="0"/>
          </a:p>
        </p:txBody>
      </p:sp>
    </p:spTree>
    <p:extLst>
      <p:ext uri="{BB962C8B-B14F-4D97-AF65-F5344CB8AC3E}">
        <p14:creationId xmlns:p14="http://schemas.microsoft.com/office/powerpoint/2010/main" val="1584096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6B8F0D-2D57-5B43-925A-0ED8CB2B117D}"/>
              </a:ext>
            </a:extLst>
          </p:cNvPr>
          <p:cNvSpPr>
            <a:spLocks noGrp="1"/>
          </p:cNvSpPr>
          <p:nvPr>
            <p:ph type="subTitle" idx="1"/>
          </p:nvPr>
        </p:nvSpPr>
        <p:spPr>
          <a:xfrm>
            <a:off x="1191126" y="1130968"/>
            <a:ext cx="9757611" cy="4535905"/>
          </a:xfrm>
        </p:spPr>
        <p:txBody>
          <a:bodyPr>
            <a:normAutofit/>
          </a:bodyPr>
          <a:lstStyle/>
          <a:p>
            <a:pPr algn="l"/>
            <a:r>
              <a:rPr lang="en-IN" sz="2800" b="1" dirty="0"/>
              <a:t>4. Unambiguousness</a:t>
            </a:r>
          </a:p>
          <a:p>
            <a:pPr algn="l"/>
            <a:r>
              <a:rPr lang="en-IN" sz="2800" dirty="0"/>
              <a:t> SRS is unambiguous when every fixed requirement has only one interpretation. SRS </a:t>
            </a:r>
            <a:r>
              <a:rPr lang="en-IN" sz="2800" dirty="0" err="1"/>
              <a:t>Sshould</a:t>
            </a:r>
            <a:r>
              <a:rPr lang="en-IN" sz="2800" dirty="0"/>
              <a:t> be is clear and simple to understand</a:t>
            </a:r>
            <a:endParaRPr lang="en-US" sz="2800" dirty="0"/>
          </a:p>
        </p:txBody>
      </p:sp>
    </p:spTree>
    <p:extLst>
      <p:ext uri="{BB962C8B-B14F-4D97-AF65-F5344CB8AC3E}">
        <p14:creationId xmlns:p14="http://schemas.microsoft.com/office/powerpoint/2010/main" val="3540668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6B8F0D-2D57-5B43-925A-0ED8CB2B117D}"/>
              </a:ext>
            </a:extLst>
          </p:cNvPr>
          <p:cNvSpPr>
            <a:spLocks noGrp="1"/>
          </p:cNvSpPr>
          <p:nvPr>
            <p:ph type="subTitle" idx="1"/>
          </p:nvPr>
        </p:nvSpPr>
        <p:spPr>
          <a:xfrm>
            <a:off x="1191126" y="1130968"/>
            <a:ext cx="9757611" cy="4535905"/>
          </a:xfrm>
        </p:spPr>
        <p:txBody>
          <a:bodyPr>
            <a:normAutofit/>
          </a:bodyPr>
          <a:lstStyle/>
          <a:p>
            <a:pPr algn="l"/>
            <a:r>
              <a:rPr lang="en-IN" sz="2800" b="1" dirty="0"/>
              <a:t>5. Ranking for importance and stability:</a:t>
            </a:r>
            <a:r>
              <a:rPr lang="en-IN" sz="2800" dirty="0"/>
              <a:t> </a:t>
            </a:r>
          </a:p>
          <a:p>
            <a:pPr algn="l"/>
            <a:r>
              <a:rPr lang="en-IN" sz="2800" dirty="0"/>
              <a:t>The SRS is ranked for importance and stability if each requirement in it has an identifier to indicate either the significance or stability of that particular requirement.</a:t>
            </a:r>
            <a:endParaRPr lang="en-US" sz="2800" dirty="0"/>
          </a:p>
        </p:txBody>
      </p:sp>
    </p:spTree>
    <p:extLst>
      <p:ext uri="{BB962C8B-B14F-4D97-AF65-F5344CB8AC3E}">
        <p14:creationId xmlns:p14="http://schemas.microsoft.com/office/powerpoint/2010/main" val="4123233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6B8F0D-2D57-5B43-925A-0ED8CB2B117D}"/>
              </a:ext>
            </a:extLst>
          </p:cNvPr>
          <p:cNvSpPr>
            <a:spLocks noGrp="1"/>
          </p:cNvSpPr>
          <p:nvPr>
            <p:ph type="subTitle" idx="1"/>
          </p:nvPr>
        </p:nvSpPr>
        <p:spPr>
          <a:xfrm>
            <a:off x="1191126" y="1130968"/>
            <a:ext cx="9757611" cy="4535905"/>
          </a:xfrm>
        </p:spPr>
        <p:txBody>
          <a:bodyPr>
            <a:normAutofit/>
          </a:bodyPr>
          <a:lstStyle/>
          <a:p>
            <a:pPr algn="l"/>
            <a:r>
              <a:rPr lang="en-IN" sz="2800" b="1" dirty="0"/>
              <a:t>6. Modifiability:</a:t>
            </a:r>
          </a:p>
          <a:p>
            <a:pPr algn="l"/>
            <a:r>
              <a:rPr lang="en-IN" sz="2800" dirty="0"/>
              <a:t> SRS should be made as modifiable as likely and should be capable of quickly obtain changes to the system to some extent. Modifications should be perfectly indexed and cross-referenced.</a:t>
            </a:r>
          </a:p>
          <a:p>
            <a:pPr algn="l"/>
            <a:r>
              <a:rPr lang="en-IN" sz="2800" b="1" dirty="0"/>
              <a:t>7. Verifiability:</a:t>
            </a:r>
          </a:p>
          <a:p>
            <a:pPr algn="l"/>
            <a:r>
              <a:rPr lang="en-IN" sz="2800" dirty="0"/>
              <a:t> SRS is correct when the specified requirements can be verified with a cost-effective system to check whether the final software meets those requirements. </a:t>
            </a:r>
            <a:endParaRPr lang="en-US" sz="2800" dirty="0"/>
          </a:p>
        </p:txBody>
      </p:sp>
    </p:spTree>
    <p:extLst>
      <p:ext uri="{BB962C8B-B14F-4D97-AF65-F5344CB8AC3E}">
        <p14:creationId xmlns:p14="http://schemas.microsoft.com/office/powerpoint/2010/main" val="2551464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6B8F0D-2D57-5B43-925A-0ED8CB2B117D}"/>
              </a:ext>
            </a:extLst>
          </p:cNvPr>
          <p:cNvSpPr>
            <a:spLocks noGrp="1"/>
          </p:cNvSpPr>
          <p:nvPr>
            <p:ph type="subTitle" idx="1"/>
          </p:nvPr>
        </p:nvSpPr>
        <p:spPr>
          <a:xfrm>
            <a:off x="1191126" y="1130968"/>
            <a:ext cx="9757611" cy="4535905"/>
          </a:xfrm>
        </p:spPr>
        <p:txBody>
          <a:bodyPr>
            <a:normAutofit/>
          </a:bodyPr>
          <a:lstStyle/>
          <a:p>
            <a:pPr algn="l"/>
            <a:r>
              <a:rPr lang="en-IN" sz="2800" b="1" dirty="0"/>
              <a:t>8. Traceability:</a:t>
            </a:r>
            <a:r>
              <a:rPr lang="en-IN" sz="2800" dirty="0"/>
              <a:t> </a:t>
            </a:r>
          </a:p>
          <a:p>
            <a:pPr algn="l"/>
            <a:r>
              <a:rPr lang="en-IN" sz="2800" dirty="0"/>
              <a:t>The SRS is traceable if the origin of each of the requirements is clear.</a:t>
            </a:r>
          </a:p>
          <a:p>
            <a:pPr algn="l"/>
            <a:r>
              <a:rPr lang="en-IN" sz="2800" b="1" dirty="0"/>
              <a:t>9. Design Independence:</a:t>
            </a:r>
          </a:p>
          <a:p>
            <a:pPr algn="l"/>
            <a:r>
              <a:rPr lang="en-IN" sz="2800" dirty="0"/>
              <a:t> There should be an option to select from multiple design alternatives for the final system. More specifically, the SRS should not contain any implementation details.</a:t>
            </a:r>
            <a:endParaRPr lang="en-US" sz="2800" dirty="0"/>
          </a:p>
        </p:txBody>
      </p:sp>
    </p:spTree>
    <p:extLst>
      <p:ext uri="{BB962C8B-B14F-4D97-AF65-F5344CB8AC3E}">
        <p14:creationId xmlns:p14="http://schemas.microsoft.com/office/powerpoint/2010/main" val="2582922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6B8F0D-2D57-5B43-925A-0ED8CB2B117D}"/>
              </a:ext>
            </a:extLst>
          </p:cNvPr>
          <p:cNvSpPr>
            <a:spLocks noGrp="1"/>
          </p:cNvSpPr>
          <p:nvPr>
            <p:ph type="subTitle" idx="1"/>
          </p:nvPr>
        </p:nvSpPr>
        <p:spPr>
          <a:xfrm>
            <a:off x="1191126" y="1130968"/>
            <a:ext cx="9757611" cy="4535905"/>
          </a:xfrm>
        </p:spPr>
        <p:txBody>
          <a:bodyPr>
            <a:normAutofit/>
          </a:bodyPr>
          <a:lstStyle/>
          <a:p>
            <a:pPr algn="l"/>
            <a:r>
              <a:rPr lang="en-IN" sz="2800" b="1" dirty="0"/>
              <a:t>10. Testability:</a:t>
            </a:r>
            <a:r>
              <a:rPr lang="en-IN" sz="2800" dirty="0"/>
              <a:t> </a:t>
            </a:r>
          </a:p>
          <a:p>
            <a:pPr algn="l"/>
            <a:r>
              <a:rPr lang="en-IN" sz="2800" dirty="0"/>
              <a:t>An SRS should be written in such a method that it is simple to generate test cases and test plans from the report.</a:t>
            </a:r>
          </a:p>
          <a:p>
            <a:pPr algn="l"/>
            <a:r>
              <a:rPr lang="en-IN" sz="2800" b="1" dirty="0"/>
              <a:t>11. Understandable by the customer:</a:t>
            </a:r>
            <a:r>
              <a:rPr lang="en-IN" sz="2800" dirty="0"/>
              <a:t> </a:t>
            </a:r>
          </a:p>
          <a:p>
            <a:pPr algn="l"/>
            <a:r>
              <a:rPr lang="en-IN" sz="2800" dirty="0"/>
              <a:t>An end user may be an expert in his/her explicit domain but might not be trained in computer science. Hence, the purpose of formal notations and symbols should be avoided too as much extent as possible. The language should be kept simple and clear.</a:t>
            </a:r>
            <a:endParaRPr lang="en-US" sz="2800" dirty="0"/>
          </a:p>
        </p:txBody>
      </p:sp>
    </p:spTree>
    <p:extLst>
      <p:ext uri="{BB962C8B-B14F-4D97-AF65-F5344CB8AC3E}">
        <p14:creationId xmlns:p14="http://schemas.microsoft.com/office/powerpoint/2010/main" val="2490781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6B8F0D-2D57-5B43-925A-0ED8CB2B117D}"/>
              </a:ext>
            </a:extLst>
          </p:cNvPr>
          <p:cNvSpPr>
            <a:spLocks noGrp="1"/>
          </p:cNvSpPr>
          <p:nvPr>
            <p:ph type="subTitle" idx="1"/>
          </p:nvPr>
        </p:nvSpPr>
        <p:spPr>
          <a:xfrm>
            <a:off x="1191126" y="1130968"/>
            <a:ext cx="9757611" cy="4535905"/>
          </a:xfrm>
        </p:spPr>
        <p:txBody>
          <a:bodyPr>
            <a:normAutofit/>
          </a:bodyPr>
          <a:lstStyle/>
          <a:p>
            <a:pPr algn="l"/>
            <a:r>
              <a:rPr lang="en-IN" sz="2800" b="1" dirty="0"/>
              <a:t>12. The right level of abstraction:</a:t>
            </a:r>
            <a:r>
              <a:rPr lang="en-IN" sz="2800" dirty="0"/>
              <a:t> </a:t>
            </a:r>
          </a:p>
          <a:p>
            <a:pPr algn="l"/>
            <a:r>
              <a:rPr lang="en-IN" sz="2800" dirty="0"/>
              <a:t>If the SRS is written for the requirements stage, the details should be explained explicitly. The level of abstraction modifies according to the objective of the SRS.</a:t>
            </a:r>
            <a:endParaRPr lang="en-US" sz="2800" dirty="0"/>
          </a:p>
        </p:txBody>
      </p:sp>
    </p:spTree>
    <p:extLst>
      <p:ext uri="{BB962C8B-B14F-4D97-AF65-F5344CB8AC3E}">
        <p14:creationId xmlns:p14="http://schemas.microsoft.com/office/powerpoint/2010/main" val="1131762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6B8F0D-2D57-5B43-925A-0ED8CB2B117D}"/>
              </a:ext>
            </a:extLst>
          </p:cNvPr>
          <p:cNvSpPr>
            <a:spLocks noGrp="1"/>
          </p:cNvSpPr>
          <p:nvPr>
            <p:ph type="subTitle" idx="1"/>
          </p:nvPr>
        </p:nvSpPr>
        <p:spPr>
          <a:xfrm>
            <a:off x="1191126" y="1130968"/>
            <a:ext cx="9757611" cy="4535905"/>
          </a:xfrm>
        </p:spPr>
        <p:txBody>
          <a:bodyPr>
            <a:normAutofit/>
          </a:bodyPr>
          <a:lstStyle/>
          <a:p>
            <a:pPr algn="l"/>
            <a:r>
              <a:rPr lang="en-IN" sz="2800" dirty="0"/>
              <a:t>Problems </a:t>
            </a:r>
            <a:r>
              <a:rPr lang="en-IN" sz="2800"/>
              <a:t>Without SRS</a:t>
            </a:r>
            <a:endParaRPr lang="en-IN" sz="2800" dirty="0"/>
          </a:p>
          <a:p>
            <a:pPr marL="342900" indent="-342900" algn="l">
              <a:buFont typeface="Wingdings" pitchFamily="2" charset="2"/>
              <a:buChar char="Ø"/>
            </a:pPr>
            <a:r>
              <a:rPr lang="en-IN" sz="2800" dirty="0"/>
              <a:t>Without developing the SRS the system would not be properly implemented according to customer needs. </a:t>
            </a:r>
          </a:p>
          <a:p>
            <a:pPr marL="342900" indent="-342900" algn="l">
              <a:buFont typeface="Wingdings" pitchFamily="2" charset="2"/>
              <a:buChar char="Ø"/>
            </a:pPr>
            <a:r>
              <a:rPr lang="en-IN" sz="2800" dirty="0"/>
              <a:t>Software developers would not know whether what they are developing is what exactly is required by the customer </a:t>
            </a:r>
          </a:p>
          <a:p>
            <a:pPr marL="342900" indent="-342900" algn="l">
              <a:buFont typeface="Wingdings" pitchFamily="2" charset="2"/>
              <a:buChar char="Ø"/>
            </a:pPr>
            <a:r>
              <a:rPr lang="en-IN" sz="2800" dirty="0"/>
              <a:t>Without SRS, it will be very difficult for the maintenance engineers to understand the functionality of the system  </a:t>
            </a:r>
          </a:p>
          <a:p>
            <a:pPr marL="342900" indent="-342900" algn="l">
              <a:buFont typeface="Wingdings" pitchFamily="2" charset="2"/>
              <a:buChar char="Ø"/>
            </a:pPr>
            <a:r>
              <a:rPr lang="en-IN" sz="2800" dirty="0"/>
              <a:t>It will be very difficult for user document writers to write the users’ manuals properly without understanding the SRS </a:t>
            </a:r>
          </a:p>
        </p:txBody>
      </p:sp>
    </p:spTree>
    <p:extLst>
      <p:ext uri="{BB962C8B-B14F-4D97-AF65-F5344CB8AC3E}">
        <p14:creationId xmlns:p14="http://schemas.microsoft.com/office/powerpoint/2010/main" val="3570279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6B8F0D-2D57-5B43-925A-0ED8CB2B117D}"/>
              </a:ext>
            </a:extLst>
          </p:cNvPr>
          <p:cNvSpPr>
            <a:spLocks noGrp="1"/>
          </p:cNvSpPr>
          <p:nvPr>
            <p:ph type="subTitle" idx="1"/>
          </p:nvPr>
        </p:nvSpPr>
        <p:spPr>
          <a:xfrm>
            <a:off x="1191126" y="1130968"/>
            <a:ext cx="9757611" cy="4535905"/>
          </a:xfrm>
        </p:spPr>
        <p:txBody>
          <a:bodyPr>
            <a:normAutofit/>
          </a:bodyPr>
          <a:lstStyle/>
          <a:p>
            <a:pPr marL="457200" indent="-457200" algn="l">
              <a:buFont typeface="Wingdings" pitchFamily="2" charset="2"/>
              <a:buChar char="Ø"/>
            </a:pPr>
            <a:r>
              <a:rPr lang="en-IN" sz="2800" dirty="0"/>
              <a:t>A software requirements specification (SRS) is a document that captures complete description about how the system is expected to perform. It is usually signed off at the end of requirements engineering phase.</a:t>
            </a:r>
            <a:r>
              <a:rPr lang="en-IN" sz="2800" b="1" dirty="0"/>
              <a:t> </a:t>
            </a:r>
          </a:p>
          <a:p>
            <a:pPr marL="457200" indent="-457200" algn="l">
              <a:buFont typeface="Wingdings" pitchFamily="2" charset="2"/>
              <a:buChar char="Ø"/>
            </a:pPr>
            <a:r>
              <a:rPr lang="en-IN" sz="2800" b="1" dirty="0"/>
              <a:t>SRS</a:t>
            </a:r>
            <a:r>
              <a:rPr lang="en-IN" sz="2800" dirty="0"/>
              <a:t> is a formal report, which acts as a representation of software that enables the customers to review whether it (SRS) is according to their requirements. </a:t>
            </a:r>
          </a:p>
          <a:p>
            <a:pPr marL="457200" indent="-457200" algn="l">
              <a:buFont typeface="Wingdings" pitchFamily="2" charset="2"/>
              <a:buChar char="Ø"/>
            </a:pPr>
            <a:r>
              <a:rPr lang="en-IN" sz="2800" dirty="0"/>
              <a:t>It comprises user requirements for a system as well as detailed specifications of the system requirements.</a:t>
            </a:r>
          </a:p>
        </p:txBody>
      </p:sp>
    </p:spTree>
    <p:extLst>
      <p:ext uri="{BB962C8B-B14F-4D97-AF65-F5344CB8AC3E}">
        <p14:creationId xmlns:p14="http://schemas.microsoft.com/office/powerpoint/2010/main" val="3152368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6B8F0D-2D57-5B43-925A-0ED8CB2B117D}"/>
              </a:ext>
            </a:extLst>
          </p:cNvPr>
          <p:cNvSpPr>
            <a:spLocks noGrp="1"/>
          </p:cNvSpPr>
          <p:nvPr>
            <p:ph type="subTitle" idx="1"/>
          </p:nvPr>
        </p:nvSpPr>
        <p:spPr>
          <a:xfrm>
            <a:off x="1191126" y="1130968"/>
            <a:ext cx="9757611" cy="4535905"/>
          </a:xfrm>
        </p:spPr>
        <p:txBody>
          <a:bodyPr>
            <a:noAutofit/>
          </a:bodyPr>
          <a:lstStyle/>
          <a:p>
            <a:pPr marL="342900" indent="-342900" algn="l">
              <a:buFont typeface="Wingdings" pitchFamily="2" charset="2"/>
              <a:buChar char="Ø"/>
            </a:pPr>
            <a:r>
              <a:rPr lang="en-IN" sz="2800" dirty="0"/>
              <a:t>The SRS is a specification for a specific software product, program, or set of applications that perform particular functions in a specific environment. It serves several goals depending on who is writing it</a:t>
            </a:r>
          </a:p>
          <a:p>
            <a:pPr algn="l"/>
            <a:r>
              <a:rPr lang="en-IN" sz="2800" dirty="0"/>
              <a:t>	1. First, the SRS could be written by the client of a 	system.</a:t>
            </a:r>
          </a:p>
          <a:p>
            <a:pPr algn="l"/>
            <a:r>
              <a:rPr lang="en-IN" sz="2800" dirty="0"/>
              <a:t>	2. Second, the SRS could be written by a developer of the 	system. </a:t>
            </a:r>
          </a:p>
        </p:txBody>
      </p:sp>
    </p:spTree>
    <p:extLst>
      <p:ext uri="{BB962C8B-B14F-4D97-AF65-F5344CB8AC3E}">
        <p14:creationId xmlns:p14="http://schemas.microsoft.com/office/powerpoint/2010/main" val="1635215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6B8F0D-2D57-5B43-925A-0ED8CB2B117D}"/>
              </a:ext>
            </a:extLst>
          </p:cNvPr>
          <p:cNvSpPr>
            <a:spLocks noGrp="1"/>
          </p:cNvSpPr>
          <p:nvPr>
            <p:ph type="subTitle" idx="1"/>
          </p:nvPr>
        </p:nvSpPr>
        <p:spPr>
          <a:xfrm>
            <a:off x="1191126" y="1130968"/>
            <a:ext cx="9757611" cy="4535905"/>
          </a:xfrm>
        </p:spPr>
        <p:txBody>
          <a:bodyPr/>
          <a:lstStyle/>
          <a:p>
            <a:pPr marL="457200" indent="-457200" algn="l">
              <a:buFont typeface="+mj-lt"/>
              <a:buAutoNum type="arabicPeriod"/>
            </a:pPr>
            <a:r>
              <a:rPr lang="en-IN" sz="2800" dirty="0"/>
              <a:t>The first case, SRS, is used to define the needs and expectation of the users.</a:t>
            </a:r>
          </a:p>
          <a:p>
            <a:pPr marL="457200" indent="-457200" algn="l">
              <a:buFont typeface="+mj-lt"/>
              <a:buAutoNum type="arabicPeriod"/>
            </a:pPr>
            <a:r>
              <a:rPr lang="en-IN" sz="2800" dirty="0"/>
              <a:t>The second case, SRS, is written for various purposes and serves as a contract document between customer and developer</a:t>
            </a:r>
          </a:p>
          <a:p>
            <a:pPr algn="l"/>
            <a:endParaRPr lang="en-US" dirty="0"/>
          </a:p>
        </p:txBody>
      </p:sp>
    </p:spTree>
    <p:extLst>
      <p:ext uri="{BB962C8B-B14F-4D97-AF65-F5344CB8AC3E}">
        <p14:creationId xmlns:p14="http://schemas.microsoft.com/office/powerpoint/2010/main" val="251896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6B8F0D-2D57-5B43-925A-0ED8CB2B117D}"/>
              </a:ext>
            </a:extLst>
          </p:cNvPr>
          <p:cNvSpPr>
            <a:spLocks noGrp="1"/>
          </p:cNvSpPr>
          <p:nvPr>
            <p:ph type="subTitle" idx="1"/>
          </p:nvPr>
        </p:nvSpPr>
        <p:spPr>
          <a:xfrm>
            <a:off x="1191126" y="1094874"/>
            <a:ext cx="9757611" cy="4535905"/>
          </a:xfrm>
        </p:spPr>
        <p:txBody>
          <a:bodyPr>
            <a:normAutofit fontScale="85000" lnSpcReduction="20000"/>
          </a:bodyPr>
          <a:lstStyle/>
          <a:p>
            <a:pPr lvl="1" algn="l"/>
            <a:r>
              <a:rPr lang="en-IN" sz="2500" b="1" dirty="0"/>
              <a:t>CHARACTERISTIC OF GOOD SRS</a:t>
            </a:r>
          </a:p>
          <a:p>
            <a:pPr marL="457200" indent="-457200" algn="l">
              <a:buFont typeface="+mj-lt"/>
              <a:buAutoNum type="arabicPeriod"/>
            </a:pPr>
            <a:r>
              <a:rPr lang="en-IN" sz="2800" dirty="0"/>
              <a:t>Correctness</a:t>
            </a:r>
          </a:p>
          <a:p>
            <a:pPr marL="457200" indent="-457200" algn="l">
              <a:buFont typeface="+mj-lt"/>
              <a:buAutoNum type="arabicPeriod"/>
            </a:pPr>
            <a:r>
              <a:rPr lang="en-IN" sz="2800" dirty="0"/>
              <a:t>Completeness</a:t>
            </a:r>
          </a:p>
          <a:p>
            <a:pPr marL="457200" indent="-457200" algn="l">
              <a:buFont typeface="+mj-lt"/>
              <a:buAutoNum type="arabicPeriod"/>
            </a:pPr>
            <a:r>
              <a:rPr lang="en-IN" sz="2800" dirty="0"/>
              <a:t>Consistency</a:t>
            </a:r>
          </a:p>
          <a:p>
            <a:pPr marL="457200" indent="-457200" algn="l">
              <a:buFont typeface="+mj-lt"/>
              <a:buAutoNum type="arabicPeriod"/>
            </a:pPr>
            <a:r>
              <a:rPr lang="en-IN" sz="2800" dirty="0"/>
              <a:t>Unambiguousness</a:t>
            </a:r>
          </a:p>
          <a:p>
            <a:pPr marL="457200" indent="-457200" algn="l">
              <a:buFont typeface="+mj-lt"/>
              <a:buAutoNum type="arabicPeriod"/>
            </a:pPr>
            <a:r>
              <a:rPr lang="en-IN" sz="2800" dirty="0"/>
              <a:t>Ranking for importance and stability</a:t>
            </a:r>
          </a:p>
          <a:p>
            <a:pPr marL="457200" indent="-457200" algn="l">
              <a:buFont typeface="+mj-lt"/>
              <a:buAutoNum type="arabicPeriod"/>
            </a:pPr>
            <a:r>
              <a:rPr lang="en-IN" sz="2800" dirty="0"/>
              <a:t>Modifiability</a:t>
            </a:r>
          </a:p>
          <a:p>
            <a:pPr marL="457200" indent="-457200" algn="l">
              <a:buFont typeface="+mj-lt"/>
              <a:buAutoNum type="arabicPeriod"/>
            </a:pPr>
            <a:r>
              <a:rPr lang="en-IN" sz="2800" dirty="0"/>
              <a:t>Verifiability</a:t>
            </a:r>
          </a:p>
          <a:p>
            <a:pPr marL="457200" indent="-457200" algn="l">
              <a:buFont typeface="+mj-lt"/>
              <a:buAutoNum type="arabicPeriod"/>
            </a:pPr>
            <a:r>
              <a:rPr lang="en-IN" sz="2800" dirty="0"/>
              <a:t>Traceability</a:t>
            </a:r>
          </a:p>
          <a:p>
            <a:pPr marL="457200" indent="-457200" algn="l">
              <a:buFont typeface="+mj-lt"/>
              <a:buAutoNum type="arabicPeriod"/>
            </a:pPr>
            <a:r>
              <a:rPr lang="en-IN" sz="2800" dirty="0"/>
              <a:t>Design Independence</a:t>
            </a:r>
          </a:p>
          <a:p>
            <a:pPr marL="457200" indent="-457200" algn="l">
              <a:buFont typeface="+mj-lt"/>
              <a:buAutoNum type="arabicPeriod"/>
            </a:pPr>
            <a:r>
              <a:rPr lang="en-IN" sz="2800" dirty="0"/>
              <a:t>Testability</a:t>
            </a:r>
          </a:p>
          <a:p>
            <a:pPr marL="457200" indent="-457200" algn="l">
              <a:buFont typeface="+mj-lt"/>
              <a:buAutoNum type="arabicPeriod"/>
            </a:pPr>
            <a:r>
              <a:rPr lang="en-IN" sz="2800" dirty="0"/>
              <a:t>Understandable by the customer</a:t>
            </a:r>
          </a:p>
          <a:p>
            <a:pPr marL="457200" indent="-457200" algn="l">
              <a:buFont typeface="+mj-lt"/>
              <a:buAutoNum type="arabicPeriod"/>
            </a:pPr>
            <a:r>
              <a:rPr lang="en-IN" sz="2800" dirty="0"/>
              <a:t>The right level of abstraction</a:t>
            </a:r>
          </a:p>
        </p:txBody>
      </p:sp>
    </p:spTree>
    <p:extLst>
      <p:ext uri="{BB962C8B-B14F-4D97-AF65-F5344CB8AC3E}">
        <p14:creationId xmlns:p14="http://schemas.microsoft.com/office/powerpoint/2010/main" val="1058209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6B8F0D-2D57-5B43-925A-0ED8CB2B117D}"/>
              </a:ext>
            </a:extLst>
          </p:cNvPr>
          <p:cNvSpPr>
            <a:spLocks noGrp="1"/>
          </p:cNvSpPr>
          <p:nvPr>
            <p:ph type="subTitle" idx="1"/>
          </p:nvPr>
        </p:nvSpPr>
        <p:spPr>
          <a:xfrm>
            <a:off x="1191126" y="1130968"/>
            <a:ext cx="9757611" cy="4535905"/>
          </a:xfrm>
        </p:spPr>
        <p:txBody>
          <a:bodyPr>
            <a:noAutofit/>
          </a:bodyPr>
          <a:lstStyle/>
          <a:p>
            <a:pPr marL="457200" indent="-457200" algn="l">
              <a:buAutoNum type="arabicPeriod"/>
            </a:pPr>
            <a:r>
              <a:rPr lang="en-IN" sz="2800" b="1" dirty="0"/>
              <a:t>Correctness:</a:t>
            </a:r>
            <a:r>
              <a:rPr lang="en-IN" sz="2800" dirty="0"/>
              <a:t> SRS is said to be perfect if it covers all the needs that are truly expected from the system.</a:t>
            </a:r>
          </a:p>
          <a:p>
            <a:pPr algn="l"/>
            <a:endParaRPr lang="en-IN" sz="2800" dirty="0"/>
          </a:p>
          <a:p>
            <a:pPr marL="457200" indent="-457200" algn="l">
              <a:buAutoNum type="arabicPeriod"/>
            </a:pPr>
            <a:r>
              <a:rPr lang="en-IN" sz="2800" b="1" dirty="0"/>
              <a:t>Completeness:</a:t>
            </a:r>
            <a:r>
              <a:rPr lang="en-IN" sz="2800" dirty="0"/>
              <a:t> The SRS is complete if, and only if, it includes the following elements</a:t>
            </a:r>
          </a:p>
          <a:p>
            <a:pPr marL="342900" indent="-342900" algn="l">
              <a:buFont typeface="Wingdings" pitchFamily="2" charset="2"/>
              <a:buChar char="Ø"/>
            </a:pPr>
            <a:r>
              <a:rPr lang="en-IN" sz="2800" dirty="0"/>
              <a:t>All essential requirements, whether relating to functionality, performance, design, constraints, attributes, or external interfaces</a:t>
            </a:r>
          </a:p>
          <a:p>
            <a:pPr algn="l"/>
            <a:endParaRPr lang="en-US" sz="2800" dirty="0"/>
          </a:p>
        </p:txBody>
      </p:sp>
    </p:spTree>
    <p:extLst>
      <p:ext uri="{BB962C8B-B14F-4D97-AF65-F5344CB8AC3E}">
        <p14:creationId xmlns:p14="http://schemas.microsoft.com/office/powerpoint/2010/main" val="3182498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6B8F0D-2D57-5B43-925A-0ED8CB2B117D}"/>
              </a:ext>
            </a:extLst>
          </p:cNvPr>
          <p:cNvSpPr>
            <a:spLocks noGrp="1"/>
          </p:cNvSpPr>
          <p:nvPr>
            <p:ph type="subTitle" idx="1"/>
          </p:nvPr>
        </p:nvSpPr>
        <p:spPr>
          <a:xfrm>
            <a:off x="1191126" y="1130968"/>
            <a:ext cx="9757611" cy="4535905"/>
          </a:xfrm>
        </p:spPr>
        <p:txBody>
          <a:bodyPr>
            <a:normAutofit/>
          </a:bodyPr>
          <a:lstStyle/>
          <a:p>
            <a:pPr marL="342900" indent="-342900" algn="l">
              <a:buFont typeface="Wingdings" pitchFamily="2" charset="2"/>
              <a:buChar char="Ø"/>
            </a:pPr>
            <a:r>
              <a:rPr lang="en-IN" sz="2800" dirty="0"/>
              <a:t>Full labels and references to all figures, tables, and diagrams in the SRS and definitions of all terms and units of measure</a:t>
            </a:r>
            <a:br>
              <a:rPr lang="en-IN" sz="2800" dirty="0"/>
            </a:br>
            <a:endParaRPr lang="en-IN" sz="2800" dirty="0"/>
          </a:p>
          <a:p>
            <a:pPr algn="l"/>
            <a:r>
              <a:rPr lang="en-IN" sz="2800" b="1" dirty="0"/>
              <a:t>3. Consistency:</a:t>
            </a:r>
            <a:r>
              <a:rPr lang="en-IN" sz="2800" dirty="0"/>
              <a:t> The SRS is consistent if, and only if, no subset of individual requirements described in its conflict. There are three types of possible conflict in the SRS:</a:t>
            </a:r>
            <a:endParaRPr lang="en-US" sz="2800" dirty="0"/>
          </a:p>
        </p:txBody>
      </p:sp>
    </p:spTree>
    <p:extLst>
      <p:ext uri="{BB962C8B-B14F-4D97-AF65-F5344CB8AC3E}">
        <p14:creationId xmlns:p14="http://schemas.microsoft.com/office/powerpoint/2010/main" val="814159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6B8F0D-2D57-5B43-925A-0ED8CB2B117D}"/>
              </a:ext>
            </a:extLst>
          </p:cNvPr>
          <p:cNvSpPr>
            <a:spLocks noGrp="1"/>
          </p:cNvSpPr>
          <p:nvPr>
            <p:ph type="subTitle" idx="1"/>
          </p:nvPr>
        </p:nvSpPr>
        <p:spPr>
          <a:xfrm>
            <a:off x="1191126" y="1130968"/>
            <a:ext cx="9757611" cy="4535905"/>
          </a:xfrm>
        </p:spPr>
        <p:txBody>
          <a:bodyPr>
            <a:normAutofit lnSpcReduction="10000"/>
          </a:bodyPr>
          <a:lstStyle/>
          <a:p>
            <a:pPr algn="l"/>
            <a:r>
              <a:rPr lang="en-IN" sz="2800" b="1" dirty="0"/>
              <a:t>1</a:t>
            </a:r>
            <a:r>
              <a:rPr lang="en-IN" sz="2800" b="1" baseline="30000" dirty="0"/>
              <a:t>ST</a:t>
            </a:r>
            <a:r>
              <a:rPr lang="en-IN" sz="2800" b="1" dirty="0"/>
              <a:t> CONFLICT  </a:t>
            </a:r>
          </a:p>
          <a:p>
            <a:pPr algn="l"/>
            <a:r>
              <a:rPr lang="en-IN" sz="2800" dirty="0"/>
              <a:t>The specified characteristics of real-world objects may conflicts. For example,</a:t>
            </a:r>
          </a:p>
          <a:p>
            <a:pPr marL="342900" indent="-342900" algn="l">
              <a:buFont typeface="Wingdings" pitchFamily="2" charset="2"/>
              <a:buChar char="Ø"/>
            </a:pPr>
            <a:r>
              <a:rPr lang="en-IN" sz="2800" dirty="0"/>
              <a:t>The format of an output report may be described in one requirement as tabular but in another as textual.</a:t>
            </a:r>
          </a:p>
          <a:p>
            <a:pPr marL="342900" indent="-342900" algn="l">
              <a:buFont typeface="Wingdings" pitchFamily="2" charset="2"/>
              <a:buChar char="Ø"/>
            </a:pPr>
            <a:r>
              <a:rPr lang="en-IN" sz="2800" dirty="0"/>
              <a:t>One condition may state that all lights shall be green while another states that all lights shall be blue.</a:t>
            </a:r>
          </a:p>
          <a:p>
            <a:pPr algn="l"/>
            <a:r>
              <a:rPr lang="en-IN" sz="2800" dirty="0"/>
              <a:t>2</a:t>
            </a:r>
            <a:r>
              <a:rPr lang="en-IN" sz="2800" baseline="30000" dirty="0"/>
              <a:t>ND</a:t>
            </a:r>
            <a:r>
              <a:rPr lang="en-IN" sz="2800" dirty="0"/>
              <a:t> CONFLICT </a:t>
            </a:r>
          </a:p>
          <a:p>
            <a:pPr algn="l"/>
            <a:r>
              <a:rPr lang="en-IN" sz="2800" dirty="0"/>
              <a:t>There may be a reasonable or temporal conflict between the two specified actions. For example,</a:t>
            </a:r>
            <a:endParaRPr lang="en-US" sz="2800" dirty="0"/>
          </a:p>
        </p:txBody>
      </p:sp>
    </p:spTree>
    <p:extLst>
      <p:ext uri="{BB962C8B-B14F-4D97-AF65-F5344CB8AC3E}">
        <p14:creationId xmlns:p14="http://schemas.microsoft.com/office/powerpoint/2010/main" val="1073080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6B8F0D-2D57-5B43-925A-0ED8CB2B117D}"/>
              </a:ext>
            </a:extLst>
          </p:cNvPr>
          <p:cNvSpPr>
            <a:spLocks noGrp="1"/>
          </p:cNvSpPr>
          <p:nvPr>
            <p:ph type="subTitle" idx="1"/>
          </p:nvPr>
        </p:nvSpPr>
        <p:spPr>
          <a:xfrm>
            <a:off x="1191126" y="1130968"/>
            <a:ext cx="9757611" cy="4535905"/>
          </a:xfrm>
        </p:spPr>
        <p:txBody>
          <a:bodyPr>
            <a:normAutofit/>
          </a:bodyPr>
          <a:lstStyle/>
          <a:p>
            <a:pPr marL="342900" indent="-342900" algn="l">
              <a:buFont typeface="Wingdings" pitchFamily="2" charset="2"/>
              <a:buChar char="Ø"/>
            </a:pPr>
            <a:r>
              <a:rPr lang="en-IN" sz="2800" dirty="0"/>
              <a:t>One requirement may determine that the program will add two inputs, and another may determine that the program will multiply them.</a:t>
            </a:r>
          </a:p>
          <a:p>
            <a:pPr marL="342900" indent="-342900" algn="l">
              <a:buFont typeface="Wingdings" pitchFamily="2" charset="2"/>
              <a:buChar char="Ø"/>
            </a:pPr>
            <a:r>
              <a:rPr lang="en-IN" sz="2800" dirty="0"/>
              <a:t>One condition may state that "A" must always follow "B," while other requires that "A and B" co-occurs.</a:t>
            </a:r>
          </a:p>
        </p:txBody>
      </p:sp>
    </p:spTree>
    <p:extLst>
      <p:ext uri="{BB962C8B-B14F-4D97-AF65-F5344CB8AC3E}">
        <p14:creationId xmlns:p14="http://schemas.microsoft.com/office/powerpoint/2010/main" val="116983401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38</TotalTime>
  <Words>875</Words>
  <Application>Microsoft Macintosh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Franklin Gothic Book</vt:lpstr>
      <vt:lpstr>Wingdings</vt:lpstr>
      <vt:lpstr>Crop</vt:lpstr>
      <vt:lpstr>Srs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Srs </dc:title>
  <dc:creator>Microsoft Office User</dc:creator>
  <cp:lastModifiedBy>Microsoft Office User</cp:lastModifiedBy>
  <cp:revision>4</cp:revision>
  <dcterms:created xsi:type="dcterms:W3CDTF">2021-10-28T03:45:29Z</dcterms:created>
  <dcterms:modified xsi:type="dcterms:W3CDTF">2021-10-28T04:47:20Z</dcterms:modified>
</cp:coreProperties>
</file>