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59" r:id="rId9"/>
    <p:sldId id="264" r:id="rId10"/>
    <p:sldId id="266" r:id="rId11"/>
    <p:sldId id="267" r:id="rId12"/>
    <p:sldId id="265" r:id="rId13"/>
    <p:sldId id="268" r:id="rId14"/>
    <p:sldId id="269" r:id="rId15"/>
    <p:sldId id="271" r:id="rId16"/>
    <p:sldId id="270"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9"/>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10/27/21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10/27/21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10/27/21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reqtest.com/requirements-blog/business-requirements-document-brd/"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reqtest.com/requirements-blog/requirements-gathering-in-agile-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Business_Process_Model_and_Notati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8725-766E-424F-9E80-C37A8C10EF00}"/>
              </a:ext>
            </a:extLst>
          </p:cNvPr>
          <p:cNvSpPr>
            <a:spLocks noGrp="1"/>
          </p:cNvSpPr>
          <p:nvPr>
            <p:ph type="ctrTitle"/>
          </p:nvPr>
        </p:nvSpPr>
        <p:spPr/>
        <p:txBody>
          <a:bodyPr/>
          <a:lstStyle/>
          <a:p>
            <a:r>
              <a:rPr lang="en-US" dirty="0"/>
              <a:t>Requirement analysis</a:t>
            </a:r>
          </a:p>
        </p:txBody>
      </p:sp>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2090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l"/>
            <a:r>
              <a:rPr lang="en-IN" sz="2800" b="1" dirty="0"/>
              <a:t>Data flow diagram</a:t>
            </a:r>
          </a:p>
          <a:p>
            <a:pPr algn="l"/>
            <a:r>
              <a:rPr lang="en-IN" sz="2800" dirty="0"/>
              <a:t> Data flow diagrams represent the flow of information through a process or a system. It also includes the data inputs and outputs, data stores, and the various subprocess through which the data moves.</a:t>
            </a:r>
          </a:p>
          <a:p>
            <a:endParaRPr lang="en-US" dirty="0"/>
          </a:p>
        </p:txBody>
      </p:sp>
    </p:spTree>
    <p:extLst>
      <p:ext uri="{BB962C8B-B14F-4D97-AF65-F5344CB8AC3E}">
        <p14:creationId xmlns:p14="http://schemas.microsoft.com/office/powerpoint/2010/main" val="143345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noAutofit/>
          </a:bodyPr>
          <a:lstStyle/>
          <a:p>
            <a:pPr algn="l"/>
            <a:r>
              <a:rPr lang="en-IN" sz="2800" b="1" dirty="0"/>
              <a:t>Role Activity Diagrams (RAD)</a:t>
            </a:r>
          </a:p>
          <a:p>
            <a:pPr algn="l"/>
            <a:r>
              <a:rPr lang="en-IN" sz="2800" dirty="0"/>
              <a:t>Role-activity diagram (RAD) is a role-oriented process model that represents role-activity diagrams. Role activity diagrams are a high-level view that captures the dynamics and role structure of an organization.</a:t>
            </a:r>
          </a:p>
          <a:p>
            <a:pPr algn="l"/>
            <a:endParaRPr lang="en-IN" sz="2800" dirty="0"/>
          </a:p>
          <a:p>
            <a:pPr algn="l"/>
            <a:endParaRPr lang="en-US" sz="2800" dirty="0"/>
          </a:p>
        </p:txBody>
      </p:sp>
    </p:spTree>
    <p:extLst>
      <p:ext uri="{BB962C8B-B14F-4D97-AF65-F5344CB8AC3E}">
        <p14:creationId xmlns:p14="http://schemas.microsoft.com/office/powerpoint/2010/main" val="40090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l"/>
            <a:r>
              <a:rPr lang="en-IN" sz="2800" b="1" dirty="0"/>
              <a:t>Gantt Charts</a:t>
            </a:r>
          </a:p>
          <a:p>
            <a:pPr algn="l"/>
            <a:r>
              <a:rPr lang="en-IN" sz="2800" dirty="0"/>
              <a:t>Gantt charts used in project planning as they provide a visual representation of tasks that are scheduled along with the timelines. The Gantt charts help to know what is scheduled to be completed by which date. The start and end dates of all the tasks in the project can be seen in a single view.</a:t>
            </a:r>
          </a:p>
          <a:p>
            <a:pPr algn="l"/>
            <a:endParaRPr lang="en-IN" sz="2400" dirty="0"/>
          </a:p>
          <a:p>
            <a:endParaRPr lang="en-US" dirty="0"/>
          </a:p>
        </p:txBody>
      </p:sp>
    </p:spTree>
    <p:extLst>
      <p:ext uri="{BB962C8B-B14F-4D97-AF65-F5344CB8AC3E}">
        <p14:creationId xmlns:p14="http://schemas.microsoft.com/office/powerpoint/2010/main" val="381295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l"/>
            <a:r>
              <a:rPr lang="en-IN" sz="2800" b="1" dirty="0"/>
              <a:t>IDEF (Integrated Definition for Function </a:t>
            </a:r>
            <a:r>
              <a:rPr lang="en-IN" sz="2800" b="1" dirty="0" err="1"/>
              <a:t>Modeling</a:t>
            </a:r>
            <a:r>
              <a:rPr lang="en-IN" sz="2800" b="1" dirty="0"/>
              <a:t>)</a:t>
            </a:r>
          </a:p>
          <a:p>
            <a:pPr algn="l"/>
            <a:r>
              <a:rPr lang="en-IN" sz="2800" dirty="0"/>
              <a:t>Integrated definition for function </a:t>
            </a:r>
            <a:r>
              <a:rPr lang="en-IN" sz="2800" dirty="0" err="1"/>
              <a:t>modeling</a:t>
            </a:r>
            <a:r>
              <a:rPr lang="en-IN" sz="2800" dirty="0"/>
              <a:t> (IDEFM) technique represents the functions of a process and their relationships to child and parent systems with the help of a box. It provides a blueprint to gain an understanding of an organization’s system.</a:t>
            </a:r>
          </a:p>
          <a:p>
            <a:endParaRPr lang="en-US" dirty="0"/>
          </a:p>
        </p:txBody>
      </p:sp>
    </p:spTree>
    <p:extLst>
      <p:ext uri="{BB962C8B-B14F-4D97-AF65-F5344CB8AC3E}">
        <p14:creationId xmlns:p14="http://schemas.microsoft.com/office/powerpoint/2010/main" val="57254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l"/>
            <a:r>
              <a:rPr lang="en-IN" sz="2800" b="1" dirty="0"/>
              <a:t>Gap Analysis</a:t>
            </a:r>
          </a:p>
          <a:p>
            <a:pPr algn="l"/>
            <a:r>
              <a:rPr lang="en-IN" sz="2800" dirty="0"/>
              <a:t>Gap analysis is a technique which helps to </a:t>
            </a:r>
            <a:r>
              <a:rPr lang="en-IN" sz="2800" dirty="0" err="1"/>
              <a:t>analyze</a:t>
            </a:r>
            <a:r>
              <a:rPr lang="en-IN" sz="2800" dirty="0"/>
              <a:t> the gaps in performance of a software application to determine whether the business requirements are met or not. It also involves the steps that are to be taken to ensure that all the </a:t>
            </a:r>
            <a:r>
              <a:rPr lang="en-IN" sz="2800" dirty="0">
                <a:hlinkClick r:id="rId2">
                  <a:extLst>
                    <a:ext uri="{A12FA001-AC4F-418D-AE19-62706E023703}">
                      <ahyp:hlinkClr xmlns:ahyp="http://schemas.microsoft.com/office/drawing/2018/hyperlinkcolor" val="tx"/>
                    </a:ext>
                  </a:extLst>
                </a:hlinkClick>
              </a:rPr>
              <a:t>business </a:t>
            </a:r>
            <a:r>
              <a:rPr lang="en-IN" sz="2800" u="sng" dirty="0">
                <a:hlinkClick r:id="rId2">
                  <a:extLst>
                    <a:ext uri="{A12FA001-AC4F-418D-AE19-62706E023703}">
                      <ahyp:hlinkClr xmlns:ahyp="http://schemas.microsoft.com/office/drawing/2018/hyperlinkcolor" val="tx"/>
                    </a:ext>
                  </a:extLst>
                </a:hlinkClick>
              </a:rPr>
              <a:t>requirements</a:t>
            </a:r>
            <a:r>
              <a:rPr lang="en-IN" sz="2800" dirty="0"/>
              <a:t> are met successfully</a:t>
            </a:r>
          </a:p>
          <a:p>
            <a:endParaRPr lang="en-US" dirty="0"/>
          </a:p>
        </p:txBody>
      </p:sp>
    </p:spTree>
    <p:extLst>
      <p:ext uri="{BB962C8B-B14F-4D97-AF65-F5344CB8AC3E}">
        <p14:creationId xmlns:p14="http://schemas.microsoft.com/office/powerpoint/2010/main" val="278971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l"/>
            <a:endParaRPr lang="en-US" dirty="0"/>
          </a:p>
        </p:txBody>
      </p:sp>
      <p:pic>
        <p:nvPicPr>
          <p:cNvPr id="4" name="Picture 3">
            <a:extLst>
              <a:ext uri="{FF2B5EF4-FFF2-40B4-BE49-F238E27FC236}">
                <a16:creationId xmlns:a16="http://schemas.microsoft.com/office/drawing/2014/main" id="{8D57B7D1-1314-BD43-B4D0-C9C38CD280E4}"/>
              </a:ext>
            </a:extLst>
          </p:cNvPr>
          <p:cNvPicPr>
            <a:picLocks noChangeAspect="1"/>
          </p:cNvPicPr>
          <p:nvPr/>
        </p:nvPicPr>
        <p:blipFill>
          <a:blip r:embed="rId2"/>
          <a:stretch>
            <a:fillRect/>
          </a:stretch>
        </p:blipFill>
        <p:spPr>
          <a:xfrm>
            <a:off x="2153653" y="1130968"/>
            <a:ext cx="7098631" cy="4558068"/>
          </a:xfrm>
          <a:prstGeom prst="rect">
            <a:avLst/>
          </a:prstGeom>
        </p:spPr>
      </p:pic>
    </p:spTree>
    <p:extLst>
      <p:ext uri="{BB962C8B-B14F-4D97-AF65-F5344CB8AC3E}">
        <p14:creationId xmlns:p14="http://schemas.microsoft.com/office/powerpoint/2010/main" val="2745828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normAutofit/>
          </a:bodyPr>
          <a:lstStyle/>
          <a:p>
            <a:pPr algn="l"/>
            <a:r>
              <a:rPr lang="en-IN" sz="2800" b="1" dirty="0"/>
              <a:t>Draw the context diagram:</a:t>
            </a:r>
            <a:r>
              <a:rPr lang="en-IN" sz="2800" dirty="0"/>
              <a:t> </a:t>
            </a:r>
          </a:p>
          <a:p>
            <a:pPr algn="l"/>
            <a:r>
              <a:rPr lang="en-IN" sz="2800" dirty="0"/>
              <a:t>The context diagram is a simple model that defines the boundaries and interfaces of the proposed systems with the external world. It identifies the entities outside the proposed system that interact with the system.</a:t>
            </a:r>
          </a:p>
          <a:p>
            <a:pPr algn="l"/>
            <a:r>
              <a:rPr lang="en-IN" sz="2800" b="1" dirty="0"/>
              <a:t>Development of a Prototype:</a:t>
            </a:r>
            <a:r>
              <a:rPr lang="en-IN" sz="2800" dirty="0"/>
              <a:t> </a:t>
            </a:r>
          </a:p>
          <a:p>
            <a:pPr algn="l"/>
            <a:r>
              <a:rPr lang="en-IN" sz="2800" dirty="0"/>
              <a:t>One effective way to find out what the customer wants is to construct a prototype, something that looks and preferably acts as part of the system they say they want.</a:t>
            </a:r>
            <a:endParaRPr lang="en-US" sz="2800" dirty="0"/>
          </a:p>
        </p:txBody>
      </p:sp>
    </p:spTree>
    <p:extLst>
      <p:ext uri="{BB962C8B-B14F-4D97-AF65-F5344CB8AC3E}">
        <p14:creationId xmlns:p14="http://schemas.microsoft.com/office/powerpoint/2010/main" val="1121248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normAutofit/>
          </a:bodyPr>
          <a:lstStyle/>
          <a:p>
            <a:pPr algn="l"/>
            <a:r>
              <a:rPr lang="en-IN" sz="2800" b="1" dirty="0"/>
              <a:t>Model the requirements</a:t>
            </a:r>
          </a:p>
          <a:p>
            <a:pPr algn="l"/>
            <a:r>
              <a:rPr lang="en-IN" sz="2800" dirty="0"/>
              <a:t>This process usually consists of various graphical representations of the functions, data entities, external entities, and the relationships between them. The graphical view may help to find incorrect, inconsistent, missing requirements. </a:t>
            </a:r>
            <a:endParaRPr lang="en-US" sz="2800" dirty="0"/>
          </a:p>
        </p:txBody>
      </p:sp>
    </p:spTree>
    <p:extLst>
      <p:ext uri="{BB962C8B-B14F-4D97-AF65-F5344CB8AC3E}">
        <p14:creationId xmlns:p14="http://schemas.microsoft.com/office/powerpoint/2010/main" val="360627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normAutofit/>
          </a:bodyPr>
          <a:lstStyle/>
          <a:p>
            <a:pPr algn="l"/>
            <a:r>
              <a:rPr lang="en-IN" sz="2800" b="1" dirty="0"/>
              <a:t>Finalise the requirements</a:t>
            </a:r>
          </a:p>
          <a:p>
            <a:pPr algn="l"/>
            <a:r>
              <a:rPr lang="en-IN" sz="2800" dirty="0"/>
              <a:t>After modelling the requirements, we will have a better understanding of the system behaviour. Now we finalize the analysed requirements, and the next step is to document these requirements in a prescribed format.</a:t>
            </a:r>
            <a:endParaRPr lang="en-US" sz="2800" dirty="0"/>
          </a:p>
        </p:txBody>
      </p:sp>
    </p:spTree>
    <p:extLst>
      <p:ext uri="{BB962C8B-B14F-4D97-AF65-F5344CB8AC3E}">
        <p14:creationId xmlns:p14="http://schemas.microsoft.com/office/powerpoint/2010/main" val="3308291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normAutofit/>
          </a:bodyPr>
          <a:lstStyle/>
          <a:p>
            <a:pPr algn="l"/>
            <a:endParaRPr lang="en-US" sz="2800" dirty="0"/>
          </a:p>
        </p:txBody>
      </p:sp>
    </p:spTree>
    <p:extLst>
      <p:ext uri="{BB962C8B-B14F-4D97-AF65-F5344CB8AC3E}">
        <p14:creationId xmlns:p14="http://schemas.microsoft.com/office/powerpoint/2010/main" val="293450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l"/>
            <a:r>
              <a:rPr lang="en-IN" sz="2800" b="1" dirty="0"/>
              <a:t>What is Requirements Analysis?</a:t>
            </a:r>
          </a:p>
          <a:p>
            <a:pPr marL="342900" indent="-342900" algn="l">
              <a:buFont typeface="Wingdings" pitchFamily="2" charset="2"/>
              <a:buChar char="Ø"/>
            </a:pPr>
            <a:r>
              <a:rPr lang="en-IN" sz="2800" dirty="0"/>
              <a:t>Requirements Analysis is the process of defining the expectations of the users for an application that is to be built or modified.</a:t>
            </a:r>
          </a:p>
          <a:p>
            <a:pPr marL="342900" indent="-342900" algn="l">
              <a:buFont typeface="Wingdings" pitchFamily="2" charset="2"/>
              <a:buChar char="Ø"/>
            </a:pPr>
            <a:r>
              <a:rPr lang="en-IN" sz="2800" dirty="0"/>
              <a:t>Requirements analysis means to </a:t>
            </a:r>
            <a:r>
              <a:rPr lang="en-IN" sz="2800" dirty="0" err="1"/>
              <a:t>analyze</a:t>
            </a:r>
            <a:r>
              <a:rPr lang="en-IN" sz="2800" dirty="0"/>
              <a:t>, document, validate and manage software or system requirements.</a:t>
            </a:r>
          </a:p>
          <a:p>
            <a:pPr marL="342900" indent="-342900" algn="l">
              <a:buFont typeface="Wingdings" pitchFamily="2" charset="2"/>
              <a:buChar char="Ø"/>
            </a:pPr>
            <a:endParaRPr lang="en-IN" dirty="0"/>
          </a:p>
          <a:p>
            <a:pPr algn="l"/>
            <a:r>
              <a:rPr lang="en-IN" dirty="0"/>
              <a:t> </a:t>
            </a:r>
          </a:p>
          <a:p>
            <a:endParaRPr lang="en-US" dirty="0"/>
          </a:p>
        </p:txBody>
      </p:sp>
    </p:spTree>
    <p:extLst>
      <p:ext uri="{BB962C8B-B14F-4D97-AF65-F5344CB8AC3E}">
        <p14:creationId xmlns:p14="http://schemas.microsoft.com/office/powerpoint/2010/main" val="3269660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normAutofit/>
          </a:bodyPr>
          <a:lstStyle/>
          <a:p>
            <a:pPr algn="l"/>
            <a:r>
              <a:rPr lang="en-US" sz="2800" b="1" dirty="0"/>
              <a:t>Requirements Analysis Process</a:t>
            </a:r>
          </a:p>
          <a:p>
            <a:pPr algn="l"/>
            <a:r>
              <a:rPr lang="en-US" sz="2800" dirty="0"/>
              <a:t>The software requirements analysis process involves the following steps/phases:</a:t>
            </a:r>
          </a:p>
          <a:p>
            <a:pPr marL="342900" indent="-342900" algn="l">
              <a:buFont typeface="Wingdings" pitchFamily="2" charset="2"/>
              <a:buChar char="Ø"/>
            </a:pPr>
            <a:r>
              <a:rPr lang="en-US" sz="2800" dirty="0"/>
              <a:t>Eliciting requirements</a:t>
            </a:r>
          </a:p>
          <a:p>
            <a:pPr marL="342900" indent="-342900" algn="l">
              <a:buFont typeface="Wingdings" pitchFamily="2" charset="2"/>
              <a:buChar char="Ø"/>
            </a:pPr>
            <a:r>
              <a:rPr lang="en-US" sz="2800" dirty="0"/>
              <a:t>Analyzing requirements</a:t>
            </a:r>
          </a:p>
          <a:p>
            <a:pPr marL="342900" indent="-342900" algn="l">
              <a:buFont typeface="Wingdings" pitchFamily="2" charset="2"/>
              <a:buChar char="Ø"/>
            </a:pPr>
            <a:r>
              <a:rPr lang="en-US" sz="2800" dirty="0"/>
              <a:t>Requirements modeling</a:t>
            </a:r>
          </a:p>
          <a:p>
            <a:pPr marL="342900" indent="-342900" algn="l">
              <a:buFont typeface="Wingdings" pitchFamily="2" charset="2"/>
              <a:buChar char="Ø"/>
            </a:pPr>
            <a:r>
              <a:rPr lang="en-US" sz="2800" dirty="0"/>
              <a:t>Review and retrospective</a:t>
            </a:r>
          </a:p>
          <a:p>
            <a:endParaRPr lang="en-US" sz="2800" dirty="0"/>
          </a:p>
        </p:txBody>
      </p:sp>
    </p:spTree>
    <p:extLst>
      <p:ext uri="{BB962C8B-B14F-4D97-AF65-F5344CB8AC3E}">
        <p14:creationId xmlns:p14="http://schemas.microsoft.com/office/powerpoint/2010/main" val="190459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l"/>
            <a:r>
              <a:rPr lang="en-US" sz="2800" b="1" dirty="0"/>
              <a:t>Eliciting requirements</a:t>
            </a:r>
          </a:p>
          <a:p>
            <a:pPr algn="l"/>
            <a:r>
              <a:rPr lang="en-US" sz="2800" dirty="0"/>
              <a:t>The process of gathering requirements by communicating with the customers is known as eliciting requirements.</a:t>
            </a:r>
          </a:p>
          <a:p>
            <a:pPr algn="l"/>
            <a:r>
              <a:rPr lang="en-IN" sz="2800" b="1" dirty="0" err="1"/>
              <a:t>Analyzing</a:t>
            </a:r>
            <a:r>
              <a:rPr lang="en-IN" sz="2800" b="1" dirty="0"/>
              <a:t> requirements</a:t>
            </a:r>
          </a:p>
          <a:p>
            <a:pPr algn="l"/>
            <a:r>
              <a:rPr lang="en-IN" sz="2800" dirty="0"/>
              <a:t>This step helps to determine the quality of the requirements. It involves identifying whether the requirements are unclear, incomplete, ambiguous, and contradictory. These issues resolved before moving to the next step</a:t>
            </a:r>
          </a:p>
          <a:p>
            <a:endParaRPr lang="en-US" dirty="0"/>
          </a:p>
          <a:p>
            <a:endParaRPr lang="en-US" dirty="0"/>
          </a:p>
          <a:p>
            <a:endParaRPr lang="en-US" dirty="0"/>
          </a:p>
        </p:txBody>
      </p:sp>
    </p:spTree>
    <p:extLst>
      <p:ext uri="{BB962C8B-B14F-4D97-AF65-F5344CB8AC3E}">
        <p14:creationId xmlns:p14="http://schemas.microsoft.com/office/powerpoint/2010/main" val="96498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just"/>
            <a:r>
              <a:rPr lang="en-IN" sz="2800" b="1" dirty="0"/>
              <a:t>Requirements modelling</a:t>
            </a:r>
          </a:p>
          <a:p>
            <a:pPr algn="just"/>
            <a:r>
              <a:rPr lang="en-IN" sz="2800" dirty="0"/>
              <a:t>In Requirements modelling, the requirements are usually documented in different formats such as use cases, user stories, natural-language documents, or process specification.</a:t>
            </a:r>
          </a:p>
          <a:p>
            <a:pPr algn="just"/>
            <a:r>
              <a:rPr lang="en-IN" sz="2800" b="1" dirty="0"/>
              <a:t>Review and retrospective</a:t>
            </a:r>
          </a:p>
          <a:p>
            <a:pPr algn="just"/>
            <a:r>
              <a:rPr lang="en-IN" sz="2800" dirty="0"/>
              <a:t>This step is conducted to reflect on the previous iterations of </a:t>
            </a:r>
            <a:r>
              <a:rPr lang="en-IN" sz="2800" dirty="0">
                <a:hlinkClick r:id="rId2">
                  <a:extLst>
                    <a:ext uri="{A12FA001-AC4F-418D-AE19-62706E023703}">
                      <ahyp:hlinkClr xmlns:ahyp="http://schemas.microsoft.com/office/drawing/2018/hyperlinkcolor" val="tx"/>
                    </a:ext>
                  </a:extLst>
                </a:hlinkClick>
              </a:rPr>
              <a:t>requirements gathering</a:t>
            </a:r>
            <a:r>
              <a:rPr lang="en-IN" sz="2800" dirty="0"/>
              <a:t> in a bid to make improvements in the process going forward</a:t>
            </a:r>
          </a:p>
          <a:p>
            <a:endParaRPr lang="en-US" dirty="0"/>
          </a:p>
        </p:txBody>
      </p:sp>
    </p:spTree>
    <p:extLst>
      <p:ext uri="{BB962C8B-B14F-4D97-AF65-F5344CB8AC3E}">
        <p14:creationId xmlns:p14="http://schemas.microsoft.com/office/powerpoint/2010/main" val="271972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l"/>
            <a:r>
              <a:rPr lang="en-IN" sz="2800" b="1" dirty="0"/>
              <a:t>Requirements Analysis Techniques:</a:t>
            </a:r>
          </a:p>
          <a:p>
            <a:pPr marL="457200" indent="-457200" algn="l">
              <a:buFont typeface="Wingdings" pitchFamily="2" charset="2"/>
              <a:buChar char="Ø"/>
            </a:pPr>
            <a:r>
              <a:rPr lang="en-IN" sz="2800" dirty="0"/>
              <a:t>Business process </a:t>
            </a:r>
            <a:r>
              <a:rPr lang="en-IN" sz="2800" dirty="0" err="1"/>
              <a:t>modeling</a:t>
            </a:r>
            <a:r>
              <a:rPr lang="en-IN" sz="2800" dirty="0"/>
              <a:t> notation (BPMN)</a:t>
            </a:r>
          </a:p>
          <a:p>
            <a:pPr marL="457200" indent="-457200" algn="l">
              <a:buFont typeface="Wingdings" pitchFamily="2" charset="2"/>
              <a:buChar char="Ø"/>
            </a:pPr>
            <a:r>
              <a:rPr lang="en-IN" sz="2800" dirty="0"/>
              <a:t>UML (Unified </a:t>
            </a:r>
            <a:r>
              <a:rPr lang="en-IN" sz="2800" dirty="0" err="1"/>
              <a:t>Modeling</a:t>
            </a:r>
            <a:r>
              <a:rPr lang="en-IN" sz="2800" dirty="0"/>
              <a:t> Language)</a:t>
            </a:r>
          </a:p>
          <a:p>
            <a:pPr marL="457200" indent="-457200" algn="l">
              <a:buFont typeface="Wingdings" pitchFamily="2" charset="2"/>
              <a:buChar char="Ø"/>
            </a:pPr>
            <a:r>
              <a:rPr lang="en-IN" sz="2800" dirty="0"/>
              <a:t>Flowchart technique</a:t>
            </a:r>
          </a:p>
          <a:p>
            <a:pPr marL="457200" indent="-457200" algn="l">
              <a:buFont typeface="Wingdings" pitchFamily="2" charset="2"/>
              <a:buChar char="Ø"/>
            </a:pPr>
            <a:r>
              <a:rPr lang="en-IN" sz="2800" dirty="0"/>
              <a:t>Data flow diagram</a:t>
            </a:r>
          </a:p>
          <a:p>
            <a:pPr marL="457200" indent="-457200" algn="l">
              <a:buFont typeface="Wingdings" pitchFamily="2" charset="2"/>
              <a:buChar char="Ø"/>
            </a:pPr>
            <a:r>
              <a:rPr lang="en-IN" sz="2800" dirty="0"/>
              <a:t>Role Activity Diagrams (RAD)</a:t>
            </a:r>
          </a:p>
          <a:p>
            <a:pPr marL="457200" indent="-457200" algn="l">
              <a:buFont typeface="Wingdings" pitchFamily="2" charset="2"/>
              <a:buChar char="Ø"/>
            </a:pPr>
            <a:r>
              <a:rPr lang="en-IN" sz="2800" dirty="0"/>
              <a:t>Gantt Charts</a:t>
            </a:r>
          </a:p>
          <a:p>
            <a:pPr marL="457200" indent="-457200" algn="l">
              <a:buFont typeface="Wingdings" pitchFamily="2" charset="2"/>
              <a:buChar char="Ø"/>
            </a:pPr>
            <a:r>
              <a:rPr lang="en-IN" sz="2800" dirty="0"/>
              <a:t>IDEF (Integrated Definition for Function </a:t>
            </a:r>
            <a:r>
              <a:rPr lang="en-IN" sz="2800" dirty="0" err="1"/>
              <a:t>Modeling</a:t>
            </a:r>
            <a:r>
              <a:rPr lang="en-IN" sz="2800" dirty="0"/>
              <a:t>)</a:t>
            </a:r>
          </a:p>
          <a:p>
            <a:pPr marL="457200" indent="-457200" algn="l">
              <a:buFont typeface="Wingdings" pitchFamily="2" charset="2"/>
              <a:buChar char="Ø"/>
            </a:pPr>
            <a:r>
              <a:rPr lang="en-IN" sz="2800" dirty="0"/>
              <a:t>Gap Analysis</a:t>
            </a:r>
          </a:p>
          <a:p>
            <a:endParaRPr lang="en-US" dirty="0"/>
          </a:p>
        </p:txBody>
      </p:sp>
    </p:spTree>
    <p:extLst>
      <p:ext uri="{BB962C8B-B14F-4D97-AF65-F5344CB8AC3E}">
        <p14:creationId xmlns:p14="http://schemas.microsoft.com/office/powerpoint/2010/main" val="219640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l"/>
            <a:r>
              <a:rPr lang="en-IN" sz="2800" b="1" dirty="0"/>
              <a:t>Business process </a:t>
            </a:r>
            <a:r>
              <a:rPr lang="en-IN" sz="2800" b="1" dirty="0" err="1"/>
              <a:t>modeling</a:t>
            </a:r>
            <a:r>
              <a:rPr lang="en-IN" sz="2800" b="1" dirty="0"/>
              <a:t> notation (BPMN)</a:t>
            </a:r>
          </a:p>
          <a:p>
            <a:pPr algn="l"/>
            <a:r>
              <a:rPr lang="en-IN" sz="2800" dirty="0"/>
              <a:t>This technique is similar to creating process flowcharts, although </a:t>
            </a:r>
            <a:r>
              <a:rPr lang="en-IN" sz="2800" dirty="0">
                <a:hlinkClick r:id="rId2"/>
              </a:rPr>
              <a:t>BPMN</a:t>
            </a:r>
            <a:r>
              <a:rPr lang="en-IN" sz="2800" dirty="0"/>
              <a:t> has its own symbols and elements. Business process </a:t>
            </a:r>
            <a:r>
              <a:rPr lang="en-IN" sz="2800" dirty="0" err="1"/>
              <a:t>modeling</a:t>
            </a:r>
            <a:r>
              <a:rPr lang="en-IN" sz="2800" dirty="0"/>
              <a:t> and notation is used to create graphs for the business process. </a:t>
            </a:r>
          </a:p>
          <a:p>
            <a:pPr algn="l"/>
            <a:endParaRPr lang="en-IN" b="1" dirty="0"/>
          </a:p>
          <a:p>
            <a:endParaRPr lang="en-US" dirty="0"/>
          </a:p>
        </p:txBody>
      </p:sp>
    </p:spTree>
    <p:extLst>
      <p:ext uri="{BB962C8B-B14F-4D97-AF65-F5344CB8AC3E}">
        <p14:creationId xmlns:p14="http://schemas.microsoft.com/office/powerpoint/2010/main" val="261837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normAutofit/>
          </a:bodyPr>
          <a:lstStyle/>
          <a:p>
            <a:pPr algn="l"/>
            <a:r>
              <a:rPr lang="en-IN" sz="2800" b="1" dirty="0"/>
              <a:t>UML (Unified </a:t>
            </a:r>
            <a:r>
              <a:rPr lang="en-IN" sz="2800" b="1" dirty="0" err="1"/>
              <a:t>Modeling</a:t>
            </a:r>
            <a:r>
              <a:rPr lang="en-IN" sz="2800" b="1" dirty="0"/>
              <a:t> Language)</a:t>
            </a:r>
          </a:p>
          <a:p>
            <a:pPr algn="l"/>
            <a:r>
              <a:rPr lang="en-IN" sz="2800" dirty="0"/>
              <a:t>UML consists of an integrated set of diagrams that are created to specify, visualize, construct and document the artifacts of a software system.  In UML, graphical notations are used to represent the design of a software project.  UML also help in validating the architectural design of the software.</a:t>
            </a:r>
            <a:endParaRPr lang="en-US" sz="2800" dirty="0"/>
          </a:p>
        </p:txBody>
      </p:sp>
    </p:spTree>
    <p:extLst>
      <p:ext uri="{BB962C8B-B14F-4D97-AF65-F5344CB8AC3E}">
        <p14:creationId xmlns:p14="http://schemas.microsoft.com/office/powerpoint/2010/main" val="105753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ED186E-C85F-3344-99E5-2CE09F3A2936}"/>
              </a:ext>
            </a:extLst>
          </p:cNvPr>
          <p:cNvSpPr>
            <a:spLocks noGrp="1"/>
          </p:cNvSpPr>
          <p:nvPr>
            <p:ph type="subTitle" idx="1"/>
          </p:nvPr>
        </p:nvSpPr>
        <p:spPr>
          <a:xfrm>
            <a:off x="1167064" y="1130968"/>
            <a:ext cx="9865894" cy="4571999"/>
          </a:xfrm>
        </p:spPr>
        <p:txBody>
          <a:bodyPr/>
          <a:lstStyle/>
          <a:p>
            <a:pPr algn="l"/>
            <a:r>
              <a:rPr lang="en-IN" sz="2800" b="1" dirty="0"/>
              <a:t>Flowchart technique</a:t>
            </a:r>
          </a:p>
          <a:p>
            <a:pPr algn="l"/>
            <a:r>
              <a:rPr lang="en-IN" sz="2800" dirty="0"/>
              <a:t>A flowchart depicts the sequential flow and control logic of a set of activities that are related..  The flowchart can represent system interactions, data flows, etc. Flow charts are easy to understand and can be used by both the technical and non-technical team members.</a:t>
            </a:r>
          </a:p>
          <a:p>
            <a:endParaRPr lang="en-US" dirty="0"/>
          </a:p>
        </p:txBody>
      </p:sp>
    </p:spTree>
    <p:extLst>
      <p:ext uri="{BB962C8B-B14F-4D97-AF65-F5344CB8AC3E}">
        <p14:creationId xmlns:p14="http://schemas.microsoft.com/office/powerpoint/2010/main" val="204457550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92</TotalTime>
  <Words>774</Words>
  <Application>Microsoft Macintosh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Franklin Gothic Book</vt:lpstr>
      <vt:lpstr>Wingdings</vt:lpstr>
      <vt:lpstr>Crop</vt:lpstr>
      <vt:lpstr>Requirement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dc:title>
  <dc:creator>Microsoft Office User</dc:creator>
  <cp:lastModifiedBy>Microsoft Office User</cp:lastModifiedBy>
  <cp:revision>8</cp:revision>
  <dcterms:created xsi:type="dcterms:W3CDTF">2021-10-27T03:55:10Z</dcterms:created>
  <dcterms:modified xsi:type="dcterms:W3CDTF">2021-10-27T05:27:26Z</dcterms:modified>
</cp:coreProperties>
</file>