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72" r:id="rId14"/>
    <p:sldId id="275" r:id="rId15"/>
    <p:sldId id="276" r:id="rId16"/>
    <p:sldId id="277" r:id="rId17"/>
    <p:sldId id="268" r:id="rId18"/>
    <p:sldId id="269" r:id="rId19"/>
    <p:sldId id="270" r:id="rId20"/>
    <p:sldId id="271"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10/29/21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10/29/21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10/29/21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10/29/21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10/29/21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8ABE-A72F-6E47-848C-E03F7AE0FF39}"/>
              </a:ext>
            </a:extLst>
          </p:cNvPr>
          <p:cNvSpPr>
            <a:spLocks noGrp="1"/>
          </p:cNvSpPr>
          <p:nvPr>
            <p:ph type="ctrTitle"/>
          </p:nvPr>
        </p:nvSpPr>
        <p:spPr/>
        <p:txBody>
          <a:bodyPr/>
          <a:lstStyle/>
          <a:p>
            <a:r>
              <a:rPr lang="en-US" dirty="0"/>
              <a:t>REQUIREMENT ENGINEERING</a:t>
            </a:r>
          </a:p>
        </p:txBody>
      </p:sp>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108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normAutofit/>
          </a:bodyPr>
          <a:lstStyle/>
          <a:p>
            <a:pPr marL="457200" indent="-457200" algn="l">
              <a:buFont typeface="+mj-lt"/>
              <a:buAutoNum type="arabicPeriod"/>
            </a:pPr>
            <a:r>
              <a:rPr lang="en-IN" sz="2800" b="1" dirty="0"/>
              <a:t>Requirements gathering - </a:t>
            </a:r>
            <a:r>
              <a:rPr lang="en-IN" sz="2800" dirty="0"/>
              <a:t>The developers discuss with the client and end users and know their expectations from the software</a:t>
            </a:r>
          </a:p>
          <a:p>
            <a:pPr marL="457200" indent="-457200" algn="l">
              <a:buFont typeface="+mj-lt"/>
              <a:buAutoNum type="arabicPeriod"/>
            </a:pPr>
            <a:r>
              <a:rPr lang="en-IN" sz="2800" b="1" dirty="0"/>
              <a:t>Organizing Requirements - </a:t>
            </a:r>
            <a:r>
              <a:rPr lang="en-IN" sz="2800" dirty="0"/>
              <a:t>The developers prioritize and arrange the requirements in order of importance, urgency and convenience.</a:t>
            </a:r>
          </a:p>
        </p:txBody>
      </p:sp>
    </p:spTree>
    <p:extLst>
      <p:ext uri="{BB962C8B-B14F-4D97-AF65-F5344CB8AC3E}">
        <p14:creationId xmlns:p14="http://schemas.microsoft.com/office/powerpoint/2010/main" val="94322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pPr marL="514350" indent="-514350" algn="just">
              <a:buAutoNum type="arabicPeriod" startAt="3"/>
            </a:pPr>
            <a:r>
              <a:rPr lang="en-IN" sz="2800" b="1" dirty="0"/>
              <a:t>Negotiation &amp; discussion - </a:t>
            </a:r>
            <a:r>
              <a:rPr lang="en-IN" sz="2800" dirty="0"/>
              <a:t>If requirements are ambiguous or there are some conflicts in requirements of various stakeholders, if they are, it is then negotiated and discussed with stakeholders. Requirements may then be prioritized and reasonably compromised.</a:t>
            </a:r>
          </a:p>
          <a:p>
            <a:pPr marL="514350" indent="-514350" algn="just">
              <a:buAutoNum type="arabicPeriod" startAt="3"/>
            </a:pPr>
            <a:r>
              <a:rPr lang="en-IN" sz="2800" b="1" dirty="0"/>
              <a:t>Documentation - </a:t>
            </a:r>
            <a:r>
              <a:rPr lang="en-IN" sz="2800" dirty="0"/>
              <a:t>All formal &amp; informal, functional and non-functional requirements are documented and made available for next phase processing.</a:t>
            </a:r>
            <a:endParaRPr lang="en-US" sz="2800" dirty="0"/>
          </a:p>
        </p:txBody>
      </p:sp>
    </p:spTree>
    <p:extLst>
      <p:ext uri="{BB962C8B-B14F-4D97-AF65-F5344CB8AC3E}">
        <p14:creationId xmlns:p14="http://schemas.microsoft.com/office/powerpoint/2010/main" val="409529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pPr algn="l"/>
            <a:r>
              <a:rPr lang="en-IN" sz="2800" b="1" dirty="0"/>
              <a:t>Requirement Elicitation Techniques</a:t>
            </a:r>
          </a:p>
          <a:p>
            <a:pPr marL="514350" indent="-514350" algn="l">
              <a:buFont typeface="Arial" panose="020B0604020202020204" pitchFamily="34" charset="0"/>
              <a:buChar char="•"/>
            </a:pPr>
            <a:r>
              <a:rPr lang="en-IN" sz="2800" dirty="0"/>
              <a:t>Interviews</a:t>
            </a:r>
          </a:p>
          <a:p>
            <a:pPr marL="514350" indent="-514350" algn="l">
              <a:buFont typeface="Arial" panose="020B0604020202020204" pitchFamily="34" charset="0"/>
              <a:buChar char="•"/>
            </a:pPr>
            <a:r>
              <a:rPr lang="en-IN" sz="2800" dirty="0"/>
              <a:t>Surveys</a:t>
            </a:r>
          </a:p>
          <a:p>
            <a:pPr marL="514350" indent="-514350" algn="l">
              <a:buFont typeface="Arial" panose="020B0604020202020204" pitchFamily="34" charset="0"/>
              <a:buChar char="•"/>
            </a:pPr>
            <a:r>
              <a:rPr lang="en-IN" sz="2800" dirty="0"/>
              <a:t>Questionnaires</a:t>
            </a:r>
          </a:p>
          <a:p>
            <a:pPr marL="514350" indent="-514350" algn="l">
              <a:buFont typeface="Arial" panose="020B0604020202020204" pitchFamily="34" charset="0"/>
              <a:buChar char="•"/>
            </a:pPr>
            <a:endParaRPr lang="en-IN" sz="2800" dirty="0"/>
          </a:p>
          <a:p>
            <a:pPr algn="l"/>
            <a:endParaRPr lang="en-IN" b="1" dirty="0"/>
          </a:p>
          <a:p>
            <a:pPr algn="l"/>
            <a:endParaRPr lang="en-US" dirty="0"/>
          </a:p>
        </p:txBody>
      </p:sp>
    </p:spTree>
    <p:extLst>
      <p:ext uri="{BB962C8B-B14F-4D97-AF65-F5344CB8AC3E}">
        <p14:creationId xmlns:p14="http://schemas.microsoft.com/office/powerpoint/2010/main" val="110914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normAutofit/>
          </a:bodyPr>
          <a:lstStyle/>
          <a:p>
            <a:pPr algn="l"/>
            <a:r>
              <a:rPr lang="en-IN" sz="2800" b="1" dirty="0"/>
              <a:t>Negotiating Requirements in Software Engineering</a:t>
            </a:r>
          </a:p>
          <a:p>
            <a:pPr marL="457200" indent="-457200" algn="l">
              <a:buFont typeface="Wingdings" pitchFamily="2" charset="2"/>
              <a:buChar char="Ø"/>
            </a:pPr>
            <a:r>
              <a:rPr lang="en-IN" sz="2800" dirty="0"/>
              <a:t>To negotiate the requirements of a system to be developed, it is necessary to identify conflicts and to resolve those conflicts. </a:t>
            </a:r>
          </a:p>
          <a:p>
            <a:pPr marL="457200" indent="-457200" algn="l">
              <a:buFont typeface="Wingdings" pitchFamily="2" charset="2"/>
              <a:buChar char="Ø"/>
            </a:pPr>
            <a:r>
              <a:rPr lang="en-IN" sz="2800" dirty="0"/>
              <a:t>Conflicts can arise during all requirements engineering activities</a:t>
            </a:r>
          </a:p>
          <a:p>
            <a:pPr marL="457200" indent="-457200" algn="l">
              <a:buFont typeface="Wingdings" pitchFamily="2" charset="2"/>
              <a:buChar char="Ø"/>
            </a:pPr>
            <a:r>
              <a:rPr lang="en-IN" sz="2800" dirty="0"/>
              <a:t>The goal of requirement negotiation is to produce a win-win result before proceeding to subsequent software engineering activities.</a:t>
            </a:r>
          </a:p>
          <a:p>
            <a:pPr marL="457200" indent="-457200" algn="l">
              <a:buFont typeface="Wingdings" pitchFamily="2" charset="2"/>
              <a:buChar char="Ø"/>
            </a:pPr>
            <a:endParaRPr lang="en-US" sz="2800" dirty="0"/>
          </a:p>
        </p:txBody>
      </p:sp>
    </p:spTree>
    <p:extLst>
      <p:ext uri="{BB962C8B-B14F-4D97-AF65-F5344CB8AC3E}">
        <p14:creationId xmlns:p14="http://schemas.microsoft.com/office/powerpoint/2010/main" val="336702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normAutofit/>
          </a:bodyPr>
          <a:lstStyle/>
          <a:p>
            <a:pPr algn="l"/>
            <a:r>
              <a:rPr lang="en-IN" sz="2800" dirty="0"/>
              <a:t>The main elements of Negotiating Requirements are as follows :</a:t>
            </a:r>
          </a:p>
          <a:p>
            <a:pPr marL="457200" indent="-457200" algn="l">
              <a:buFont typeface="Wingdings" pitchFamily="2" charset="2"/>
              <a:buChar char="Ø"/>
            </a:pPr>
            <a:r>
              <a:rPr lang="en-US" sz="2800" dirty="0"/>
              <a:t>Identification of system key stakeholders</a:t>
            </a:r>
          </a:p>
          <a:p>
            <a:pPr marL="457200" indent="-457200" algn="l">
              <a:buFont typeface="Wingdings" pitchFamily="2" charset="2"/>
              <a:buChar char="Ø"/>
            </a:pPr>
            <a:r>
              <a:rPr lang="en-US" sz="2800" dirty="0"/>
              <a:t>Determination of stakeholders’ “win conditions”</a:t>
            </a:r>
          </a:p>
          <a:p>
            <a:pPr marL="457200" indent="-457200" algn="l">
              <a:buFont typeface="Wingdings" pitchFamily="2" charset="2"/>
              <a:buChar char="Ø"/>
            </a:pPr>
            <a:r>
              <a:rPr lang="en-US" sz="2800" dirty="0"/>
              <a:t>Negotiate to reconcile stakeholders’ win conditions into “win-win” result for all stakeholders (including developers)</a:t>
            </a:r>
          </a:p>
          <a:p>
            <a:pPr marL="457200" indent="-457200" algn="l">
              <a:buFont typeface="Wingdings" pitchFamily="2" charset="2"/>
              <a:buChar char="Ø"/>
            </a:pPr>
            <a:endParaRPr lang="en-US" sz="2800" dirty="0"/>
          </a:p>
        </p:txBody>
      </p:sp>
    </p:spTree>
    <p:extLst>
      <p:ext uri="{BB962C8B-B14F-4D97-AF65-F5344CB8AC3E}">
        <p14:creationId xmlns:p14="http://schemas.microsoft.com/office/powerpoint/2010/main" val="107524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normAutofit/>
          </a:bodyPr>
          <a:lstStyle/>
          <a:p>
            <a:pPr algn="l"/>
            <a:r>
              <a:rPr lang="en-IN" sz="2800" b="1" dirty="0"/>
              <a:t>Validating Requirements</a:t>
            </a:r>
          </a:p>
          <a:p>
            <a:pPr marL="457200" indent="-457200" algn="l">
              <a:buFont typeface="Wingdings" pitchFamily="2" charset="2"/>
              <a:buChar char="Ø"/>
            </a:pPr>
            <a:r>
              <a:rPr lang="en-IN" sz="2800" dirty="0"/>
              <a:t>Validation requirement is the process of evaluating a system to determine weather it satisfies specified requirements.</a:t>
            </a:r>
          </a:p>
          <a:p>
            <a:pPr marL="457200" indent="-457200" algn="l">
              <a:buFont typeface="Wingdings" pitchFamily="2" charset="2"/>
              <a:buChar char="Ø"/>
            </a:pPr>
            <a:r>
              <a:rPr lang="en-IN" sz="2800" dirty="0"/>
              <a:t>To check issues related to requirements, requirements validation is performed</a:t>
            </a:r>
          </a:p>
          <a:p>
            <a:pPr marL="457200" indent="-457200" algn="l">
              <a:buFont typeface="Wingdings" pitchFamily="2" charset="2"/>
              <a:buChar char="Ø"/>
            </a:pPr>
            <a:r>
              <a:rPr lang="en-IN" sz="2800" dirty="0"/>
              <a:t>Requirements validation checks error at the initial phase of development as the error may increase excessive rework when detected later in the development process.</a:t>
            </a:r>
          </a:p>
        </p:txBody>
      </p:sp>
    </p:spTree>
    <p:extLst>
      <p:ext uri="{BB962C8B-B14F-4D97-AF65-F5344CB8AC3E}">
        <p14:creationId xmlns:p14="http://schemas.microsoft.com/office/powerpoint/2010/main" val="260911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normAutofit lnSpcReduction="10000"/>
          </a:bodyPr>
          <a:lstStyle/>
          <a:p>
            <a:pPr marL="457200" indent="-457200" algn="l">
              <a:buFont typeface="Wingdings" pitchFamily="2" charset="2"/>
              <a:buChar char="Ø"/>
            </a:pPr>
            <a:r>
              <a:rPr lang="en-IN" sz="2800" dirty="0"/>
              <a:t>The basic objective is to ensure that the SRS (Software Requirements Specification) reflects the actual requirements accurately and clearly. </a:t>
            </a:r>
          </a:p>
          <a:p>
            <a:pPr marL="457200" indent="-457200" algn="l">
              <a:buFont typeface="Wingdings" pitchFamily="2" charset="2"/>
              <a:buChar char="Ø"/>
            </a:pPr>
            <a:r>
              <a:rPr lang="en-IN" sz="2800" dirty="0"/>
              <a:t>In the requirements validation process, different type of tests to check the requirements</a:t>
            </a:r>
          </a:p>
          <a:p>
            <a:pPr algn="l"/>
            <a:r>
              <a:rPr lang="en-IN" sz="2800" dirty="0"/>
              <a:t>	Completeness checks</a:t>
            </a:r>
          </a:p>
          <a:p>
            <a:pPr algn="l"/>
            <a:r>
              <a:rPr lang="en-IN" sz="2800" dirty="0"/>
              <a:t>	Consistency checks</a:t>
            </a:r>
          </a:p>
          <a:p>
            <a:pPr algn="l"/>
            <a:r>
              <a:rPr lang="en-IN" sz="2800" dirty="0"/>
              <a:t>	Validity checks</a:t>
            </a:r>
          </a:p>
          <a:p>
            <a:pPr algn="l"/>
            <a:r>
              <a:rPr lang="en-IN" sz="2800" dirty="0"/>
              <a:t>	Realism checks</a:t>
            </a:r>
          </a:p>
          <a:p>
            <a:pPr algn="l"/>
            <a:r>
              <a:rPr lang="en-IN" sz="2800" dirty="0"/>
              <a:t>	Ambiguity checks</a:t>
            </a:r>
          </a:p>
          <a:p>
            <a:pPr algn="l"/>
            <a:endParaRPr lang="en-US" sz="2800" dirty="0"/>
          </a:p>
        </p:txBody>
      </p:sp>
    </p:spTree>
    <p:extLst>
      <p:ext uri="{BB962C8B-B14F-4D97-AF65-F5344CB8AC3E}">
        <p14:creationId xmlns:p14="http://schemas.microsoft.com/office/powerpoint/2010/main" val="3245684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pPr algn="l"/>
            <a:r>
              <a:rPr lang="en-IN" sz="2800" b="1" dirty="0"/>
              <a:t>Software Requirements</a:t>
            </a:r>
          </a:p>
          <a:p>
            <a:pPr marL="457200" indent="-457200" algn="l">
              <a:buFont typeface="Wingdings" pitchFamily="2" charset="2"/>
              <a:buChar char="Ø"/>
            </a:pPr>
            <a:r>
              <a:rPr lang="en-IN" sz="2800" dirty="0"/>
              <a:t>Functional Requirements</a:t>
            </a:r>
          </a:p>
          <a:p>
            <a:pPr marL="457200" indent="-457200" algn="l">
              <a:buFont typeface="Wingdings" pitchFamily="2" charset="2"/>
              <a:buChar char="Ø"/>
            </a:pPr>
            <a:r>
              <a:rPr lang="en-IN" sz="2800" dirty="0"/>
              <a:t>Non-Functional Requirements</a:t>
            </a:r>
          </a:p>
          <a:p>
            <a:pPr algn="l"/>
            <a:endParaRPr lang="en-US" dirty="0"/>
          </a:p>
        </p:txBody>
      </p:sp>
    </p:spTree>
    <p:extLst>
      <p:ext uri="{BB962C8B-B14F-4D97-AF65-F5344CB8AC3E}">
        <p14:creationId xmlns:p14="http://schemas.microsoft.com/office/powerpoint/2010/main" val="132037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pPr algn="l"/>
            <a:r>
              <a:rPr lang="en-IN" sz="2800" b="1" dirty="0"/>
              <a:t>Functional Requirements</a:t>
            </a:r>
          </a:p>
          <a:p>
            <a:pPr algn="l"/>
            <a:r>
              <a:rPr lang="en-IN" sz="2800" dirty="0"/>
              <a:t>Requirements, which are related to functional aspect of software fall into this category.</a:t>
            </a:r>
          </a:p>
          <a:p>
            <a:pPr algn="l"/>
            <a:r>
              <a:rPr lang="en-IN" sz="2800" dirty="0"/>
              <a:t>They define functions and functionality within and from the software system.</a:t>
            </a:r>
          </a:p>
          <a:p>
            <a:pPr algn="l"/>
            <a:r>
              <a:rPr lang="en-IN" sz="2800" dirty="0"/>
              <a:t>Examples -</a:t>
            </a:r>
          </a:p>
          <a:p>
            <a:pPr marL="457200" indent="-457200" algn="l">
              <a:buFont typeface="Wingdings" pitchFamily="2" charset="2"/>
              <a:buChar char="Ø"/>
            </a:pPr>
            <a:r>
              <a:rPr lang="en-IN" sz="2800" dirty="0"/>
              <a:t>Search option given to user to search from various invoices.</a:t>
            </a:r>
          </a:p>
          <a:p>
            <a:pPr marL="457200" indent="-457200" algn="l">
              <a:buFont typeface="Wingdings" pitchFamily="2" charset="2"/>
              <a:buChar char="Ø"/>
            </a:pPr>
            <a:r>
              <a:rPr lang="en-IN" sz="2800" dirty="0"/>
              <a:t>User should be able to mail any report to management.</a:t>
            </a:r>
          </a:p>
          <a:p>
            <a:pPr algn="l"/>
            <a:endParaRPr lang="en-IN" b="1" dirty="0"/>
          </a:p>
          <a:p>
            <a:pPr algn="l"/>
            <a:endParaRPr lang="en-US" dirty="0"/>
          </a:p>
        </p:txBody>
      </p:sp>
    </p:spTree>
    <p:extLst>
      <p:ext uri="{BB962C8B-B14F-4D97-AF65-F5344CB8AC3E}">
        <p14:creationId xmlns:p14="http://schemas.microsoft.com/office/powerpoint/2010/main" val="3668802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normAutofit/>
          </a:bodyPr>
          <a:lstStyle/>
          <a:p>
            <a:pPr algn="l"/>
            <a:r>
              <a:rPr lang="en-US" sz="2800" b="1" dirty="0"/>
              <a:t>Non-Functional Requirements</a:t>
            </a:r>
          </a:p>
          <a:p>
            <a:pPr marL="342900" indent="-342900" algn="l">
              <a:buFont typeface="Wingdings" pitchFamily="2" charset="2"/>
              <a:buChar char="Ø"/>
            </a:pPr>
            <a:r>
              <a:rPr lang="en-US" sz="2800" dirty="0"/>
              <a:t>Requirements, which are not related to functional aspect of software, fall into this category.</a:t>
            </a:r>
          </a:p>
          <a:p>
            <a:pPr algn="l"/>
            <a:r>
              <a:rPr lang="en-US" sz="2800" b="1" dirty="0"/>
              <a:t>Non-functional requirements include -</a:t>
            </a:r>
          </a:p>
          <a:p>
            <a:pPr algn="l"/>
            <a:r>
              <a:rPr lang="en-US" sz="2800" dirty="0"/>
              <a:t>Security</a:t>
            </a:r>
          </a:p>
          <a:p>
            <a:pPr algn="l"/>
            <a:r>
              <a:rPr lang="en-US" sz="2800" dirty="0"/>
              <a:t>Logging</a:t>
            </a:r>
          </a:p>
          <a:p>
            <a:pPr algn="l"/>
            <a:r>
              <a:rPr lang="en-US" sz="2800" dirty="0"/>
              <a:t>Storage</a:t>
            </a:r>
          </a:p>
          <a:p>
            <a:pPr algn="l"/>
            <a:r>
              <a:rPr lang="en-US" sz="2800" dirty="0"/>
              <a:t>Configuration</a:t>
            </a:r>
          </a:p>
          <a:p>
            <a:pPr marL="342900" indent="-342900" algn="l">
              <a:buFont typeface="Wingdings" pitchFamily="2" charset="2"/>
              <a:buChar char="Ø"/>
            </a:pPr>
            <a:endParaRPr lang="en-US" dirty="0"/>
          </a:p>
          <a:p>
            <a:endParaRPr lang="en-US" dirty="0"/>
          </a:p>
          <a:p>
            <a:endParaRPr lang="en-US" dirty="0"/>
          </a:p>
        </p:txBody>
      </p:sp>
    </p:spTree>
    <p:extLst>
      <p:ext uri="{BB962C8B-B14F-4D97-AF65-F5344CB8AC3E}">
        <p14:creationId xmlns:p14="http://schemas.microsoft.com/office/powerpoint/2010/main" val="312424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pPr algn="l"/>
            <a:r>
              <a:rPr lang="en-US" sz="2800" b="1" dirty="0"/>
              <a:t>Requirement Engineering</a:t>
            </a:r>
          </a:p>
          <a:p>
            <a:pPr marL="457200" indent="-457200" algn="just">
              <a:buFont typeface="Wingdings" pitchFamily="2" charset="2"/>
              <a:buChar char="Ø"/>
            </a:pPr>
            <a:r>
              <a:rPr lang="en-US" sz="2800" dirty="0"/>
              <a:t>The process to gather the software requirements from client, analyze and document them is known as requirement engineering.</a:t>
            </a:r>
          </a:p>
          <a:p>
            <a:pPr marL="457200" indent="-457200" algn="just">
              <a:buFont typeface="Wingdings" pitchFamily="2" charset="2"/>
              <a:buChar char="Ø"/>
            </a:pPr>
            <a:r>
              <a:rPr lang="en-IN" sz="2800" dirty="0"/>
              <a:t>The goal of requirement engineering is to develop and maintain sophisticated and descriptive ‘System Requirements Specification’ document.</a:t>
            </a:r>
            <a:endParaRPr lang="en-US" sz="2800" dirty="0"/>
          </a:p>
          <a:p>
            <a:pPr algn="just"/>
            <a:endParaRPr lang="en-US" sz="2800" dirty="0"/>
          </a:p>
          <a:p>
            <a:endParaRPr lang="en-US" dirty="0"/>
          </a:p>
        </p:txBody>
      </p:sp>
    </p:spTree>
    <p:extLst>
      <p:ext uri="{BB962C8B-B14F-4D97-AF65-F5344CB8AC3E}">
        <p14:creationId xmlns:p14="http://schemas.microsoft.com/office/powerpoint/2010/main" val="517082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normAutofit/>
          </a:bodyPr>
          <a:lstStyle/>
          <a:p>
            <a:pPr algn="l"/>
            <a:r>
              <a:rPr lang="en-US" sz="2800" dirty="0"/>
              <a:t>Performance</a:t>
            </a:r>
          </a:p>
          <a:p>
            <a:pPr algn="l"/>
            <a:r>
              <a:rPr lang="en-US" sz="2800" dirty="0"/>
              <a:t>Cost</a:t>
            </a:r>
          </a:p>
          <a:p>
            <a:pPr algn="l"/>
            <a:r>
              <a:rPr lang="en-US" sz="2800" dirty="0"/>
              <a:t>Interoperability</a:t>
            </a:r>
          </a:p>
          <a:p>
            <a:pPr algn="l"/>
            <a:r>
              <a:rPr lang="en-US" sz="2800" dirty="0"/>
              <a:t>Flexibility</a:t>
            </a:r>
          </a:p>
          <a:p>
            <a:pPr algn="l"/>
            <a:r>
              <a:rPr lang="en-US" sz="2800" dirty="0"/>
              <a:t>Disaster recovery</a:t>
            </a:r>
          </a:p>
          <a:p>
            <a:pPr algn="l"/>
            <a:r>
              <a:rPr lang="en-US" sz="2800" dirty="0"/>
              <a:t>Accessibility</a:t>
            </a:r>
          </a:p>
          <a:p>
            <a:endParaRPr lang="en-US" dirty="0"/>
          </a:p>
        </p:txBody>
      </p:sp>
    </p:spTree>
    <p:extLst>
      <p:ext uri="{BB962C8B-B14F-4D97-AF65-F5344CB8AC3E}">
        <p14:creationId xmlns:p14="http://schemas.microsoft.com/office/powerpoint/2010/main" val="1863127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endParaRPr lang="en-US" dirty="0"/>
          </a:p>
        </p:txBody>
      </p:sp>
    </p:spTree>
    <p:extLst>
      <p:ext uri="{BB962C8B-B14F-4D97-AF65-F5344CB8AC3E}">
        <p14:creationId xmlns:p14="http://schemas.microsoft.com/office/powerpoint/2010/main" val="412546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endParaRPr lang="en-US" dirty="0"/>
          </a:p>
        </p:txBody>
      </p:sp>
    </p:spTree>
    <p:extLst>
      <p:ext uri="{BB962C8B-B14F-4D97-AF65-F5344CB8AC3E}">
        <p14:creationId xmlns:p14="http://schemas.microsoft.com/office/powerpoint/2010/main" val="209167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pPr algn="l"/>
            <a:r>
              <a:rPr lang="en-IN" sz="2800" b="1" dirty="0"/>
              <a:t>Requirement </a:t>
            </a:r>
            <a:r>
              <a:rPr lang="en-US" sz="2800" b="1" dirty="0"/>
              <a:t>Engineering Process</a:t>
            </a:r>
          </a:p>
          <a:p>
            <a:pPr algn="l"/>
            <a:r>
              <a:rPr lang="en-IN" sz="2800" dirty="0"/>
              <a:t>It is a four step process</a:t>
            </a:r>
          </a:p>
          <a:p>
            <a:pPr marL="514350" indent="-514350" algn="l">
              <a:buFont typeface="+mj-lt"/>
              <a:buAutoNum type="arabicPeriod"/>
            </a:pPr>
            <a:r>
              <a:rPr lang="en-IN" sz="2800" dirty="0"/>
              <a:t>Feasibility Study</a:t>
            </a:r>
          </a:p>
          <a:p>
            <a:pPr marL="514350" indent="-514350" algn="l">
              <a:buFont typeface="+mj-lt"/>
              <a:buAutoNum type="arabicPeriod"/>
            </a:pPr>
            <a:r>
              <a:rPr lang="en-IN" sz="2800" dirty="0"/>
              <a:t>Requirement Gathering</a:t>
            </a:r>
          </a:p>
          <a:p>
            <a:pPr marL="514350" indent="-514350" algn="l">
              <a:buFont typeface="+mj-lt"/>
              <a:buAutoNum type="arabicPeriod"/>
            </a:pPr>
            <a:r>
              <a:rPr lang="en-IN" sz="2800" dirty="0"/>
              <a:t>Software Requirement Specification</a:t>
            </a:r>
          </a:p>
          <a:p>
            <a:pPr marL="514350" indent="-514350" algn="l">
              <a:buFont typeface="+mj-lt"/>
              <a:buAutoNum type="arabicPeriod"/>
            </a:pPr>
            <a:r>
              <a:rPr lang="en-IN" sz="2800" dirty="0"/>
              <a:t>Software Requirement Validation </a:t>
            </a:r>
          </a:p>
          <a:p>
            <a:endParaRPr lang="en-US" dirty="0"/>
          </a:p>
        </p:txBody>
      </p:sp>
    </p:spTree>
    <p:extLst>
      <p:ext uri="{BB962C8B-B14F-4D97-AF65-F5344CB8AC3E}">
        <p14:creationId xmlns:p14="http://schemas.microsoft.com/office/powerpoint/2010/main" val="232285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pPr algn="just"/>
            <a:r>
              <a:rPr lang="en-US" sz="2800" b="1" dirty="0"/>
              <a:t>1	Feasibility study</a:t>
            </a:r>
          </a:p>
          <a:p>
            <a:pPr marL="457200" indent="-457200" algn="just">
              <a:buFont typeface="Wingdings" pitchFamily="2" charset="2"/>
              <a:buChar char="Ø"/>
            </a:pPr>
            <a:r>
              <a:rPr lang="en-US" sz="2800" dirty="0"/>
              <a:t>When the client approaches the organization for getting the desired product developed, it comes up with rough idea about what all functions the software must perform and which all features are expected from the software</a:t>
            </a:r>
          </a:p>
          <a:p>
            <a:pPr marL="457200" indent="-457200" algn="just">
              <a:buFont typeface="Wingdings" pitchFamily="2" charset="2"/>
              <a:buChar char="Ø"/>
            </a:pPr>
            <a:r>
              <a:rPr lang="en-IN" sz="2800" dirty="0"/>
              <a:t>Referencing to this information, the analysts does a detailed study about whether the desired system and its functionality are feasible to develop.</a:t>
            </a:r>
            <a:endParaRPr lang="en-US" sz="2800" dirty="0"/>
          </a:p>
          <a:p>
            <a:pPr algn="just"/>
            <a:endParaRPr lang="en-US" sz="2800" dirty="0"/>
          </a:p>
        </p:txBody>
      </p:sp>
    </p:spTree>
    <p:extLst>
      <p:ext uri="{BB962C8B-B14F-4D97-AF65-F5344CB8AC3E}">
        <p14:creationId xmlns:p14="http://schemas.microsoft.com/office/powerpoint/2010/main" val="147327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pPr marL="457200" indent="-457200" algn="just">
              <a:buFont typeface="Wingdings" pitchFamily="2" charset="2"/>
              <a:buChar char="Ø"/>
            </a:pPr>
            <a:r>
              <a:rPr lang="en-IN" sz="2800" dirty="0"/>
              <a:t>The output of this phase should be a feasibility study report that should contain adequate comments and recommendations for management about whether or not the project should be undertaken.</a:t>
            </a:r>
          </a:p>
          <a:p>
            <a:pPr marL="514350" indent="-514350" algn="just">
              <a:buAutoNum type="arabicPlain" startAt="2"/>
            </a:pPr>
            <a:r>
              <a:rPr lang="en-IN" sz="2800" b="1" dirty="0"/>
              <a:t>Requirement Gathering</a:t>
            </a:r>
          </a:p>
          <a:p>
            <a:pPr marL="457200" indent="-457200" algn="just">
              <a:buFont typeface="Wingdings" pitchFamily="2" charset="2"/>
              <a:buChar char="Ø"/>
            </a:pPr>
            <a:r>
              <a:rPr lang="en-IN" sz="2800" dirty="0"/>
              <a:t>Analysts and engineers communicate with the client and end-users to know their ideas on what the software should provide and which features they want the software to include.</a:t>
            </a:r>
          </a:p>
          <a:p>
            <a:pPr marL="457200" indent="-457200" algn="just">
              <a:buFont typeface="Wingdings" pitchFamily="2" charset="2"/>
              <a:buChar char="Ø"/>
            </a:pPr>
            <a:r>
              <a:rPr lang="en-IN" sz="2800" dirty="0"/>
              <a:t>SRS </a:t>
            </a:r>
            <a:endParaRPr lang="en-IN" sz="2800" b="1" dirty="0"/>
          </a:p>
          <a:p>
            <a:pPr algn="just"/>
            <a:endParaRPr lang="en-US" sz="2800" dirty="0"/>
          </a:p>
        </p:txBody>
      </p:sp>
    </p:spTree>
    <p:extLst>
      <p:ext uri="{BB962C8B-B14F-4D97-AF65-F5344CB8AC3E}">
        <p14:creationId xmlns:p14="http://schemas.microsoft.com/office/powerpoint/2010/main" val="253611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pPr algn="just"/>
            <a:r>
              <a:rPr lang="en-US" sz="2800" dirty="0"/>
              <a:t>3	</a:t>
            </a:r>
            <a:r>
              <a:rPr lang="en-IN" sz="2800" b="1" dirty="0"/>
              <a:t>Software Requirement Specification</a:t>
            </a:r>
          </a:p>
          <a:p>
            <a:pPr marL="457200" indent="-457200" algn="just">
              <a:buFont typeface="Wingdings" pitchFamily="2" charset="2"/>
              <a:buChar char="Ø"/>
            </a:pPr>
            <a:r>
              <a:rPr lang="en-IN" sz="2800" dirty="0"/>
              <a:t>SRS defines how the intended software will interact with hardware, external interfaces, speed of operation, response time of system, portability of software across various platforms, maintainability, speed of recovery after crashing, Security, Quality, Limitations etc. </a:t>
            </a:r>
            <a:endParaRPr lang="en-US" sz="2800" dirty="0"/>
          </a:p>
          <a:p>
            <a:endParaRPr lang="en-US" dirty="0"/>
          </a:p>
        </p:txBody>
      </p:sp>
    </p:spTree>
    <p:extLst>
      <p:ext uri="{BB962C8B-B14F-4D97-AF65-F5344CB8AC3E}">
        <p14:creationId xmlns:p14="http://schemas.microsoft.com/office/powerpoint/2010/main" val="355623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pPr marL="457200" indent="-457200" algn="just">
              <a:buFont typeface="Wingdings" pitchFamily="2" charset="2"/>
              <a:buChar char="Ø"/>
            </a:pPr>
            <a:r>
              <a:rPr lang="en-IN" sz="2800" dirty="0"/>
              <a:t>The requirements received from client are written in natural language. It is the responsibility of system analyst to document the requirements in technical language so that they can be comprehended and useful by the software development team. </a:t>
            </a:r>
            <a:endParaRPr lang="en-US" sz="2800" dirty="0"/>
          </a:p>
          <a:p>
            <a:endParaRPr lang="en-US" dirty="0"/>
          </a:p>
        </p:txBody>
      </p:sp>
    </p:spTree>
    <p:extLst>
      <p:ext uri="{BB962C8B-B14F-4D97-AF65-F5344CB8AC3E}">
        <p14:creationId xmlns:p14="http://schemas.microsoft.com/office/powerpoint/2010/main" val="92173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normAutofit lnSpcReduction="10000"/>
          </a:bodyPr>
          <a:lstStyle/>
          <a:p>
            <a:pPr algn="just"/>
            <a:r>
              <a:rPr lang="en-IN" sz="2800" b="1" dirty="0"/>
              <a:t>4	Software Requirement validation</a:t>
            </a:r>
          </a:p>
          <a:p>
            <a:pPr marL="457200" indent="-457200" algn="just">
              <a:buFont typeface="Wingdings" pitchFamily="2" charset="2"/>
              <a:buChar char="Ø"/>
            </a:pPr>
            <a:r>
              <a:rPr lang="en-IN" sz="2800" dirty="0"/>
              <a:t>After requirement specifications are developed, the requirements mentioned in this document are validated.</a:t>
            </a:r>
          </a:p>
          <a:p>
            <a:pPr marL="514350" indent="-514350" algn="just">
              <a:buFont typeface="Wingdings" pitchFamily="2" charset="2"/>
              <a:buChar char="Ø"/>
            </a:pPr>
            <a:r>
              <a:rPr lang="en-IN" sz="2800" dirty="0"/>
              <a:t>Requirements can be checked against following conditions </a:t>
            </a:r>
          </a:p>
          <a:p>
            <a:pPr algn="just"/>
            <a:r>
              <a:rPr lang="en-IN" sz="2800" dirty="0"/>
              <a:t>	If they can be practically implemented</a:t>
            </a:r>
          </a:p>
          <a:p>
            <a:pPr algn="just"/>
            <a:r>
              <a:rPr lang="en-IN" sz="2800" dirty="0"/>
              <a:t>	If they are valid and as per functionality and domain of 	software</a:t>
            </a:r>
          </a:p>
          <a:p>
            <a:pPr algn="just"/>
            <a:r>
              <a:rPr lang="en-IN" sz="2800" dirty="0"/>
              <a:t>	If there are any ambiguities</a:t>
            </a:r>
          </a:p>
          <a:p>
            <a:pPr algn="just"/>
            <a:r>
              <a:rPr lang="en-IN" sz="2800" dirty="0"/>
              <a:t>	If they are complete</a:t>
            </a:r>
          </a:p>
          <a:p>
            <a:pPr algn="just"/>
            <a:r>
              <a:rPr lang="en-IN" sz="2800" dirty="0"/>
              <a:t>	If they can be demonstrated</a:t>
            </a:r>
          </a:p>
          <a:p>
            <a:pPr marL="514350" indent="-514350" algn="just">
              <a:buFont typeface="Wingdings" pitchFamily="2" charset="2"/>
              <a:buChar char="Ø"/>
            </a:pPr>
            <a:endParaRPr lang="en-IN" sz="2800" b="1" dirty="0"/>
          </a:p>
          <a:p>
            <a:pPr marL="457200" indent="-457200" algn="just">
              <a:buFont typeface="Wingdings" pitchFamily="2" charset="2"/>
              <a:buChar char="Ø"/>
            </a:pPr>
            <a:endParaRPr lang="en-US" sz="2800" dirty="0"/>
          </a:p>
          <a:p>
            <a:endParaRPr lang="en-US" dirty="0"/>
          </a:p>
        </p:txBody>
      </p:sp>
    </p:spTree>
    <p:extLst>
      <p:ext uri="{BB962C8B-B14F-4D97-AF65-F5344CB8AC3E}">
        <p14:creationId xmlns:p14="http://schemas.microsoft.com/office/powerpoint/2010/main" val="317281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C72068-948C-4643-92B2-054A2767E420}"/>
              </a:ext>
            </a:extLst>
          </p:cNvPr>
          <p:cNvSpPr>
            <a:spLocks noGrp="1"/>
          </p:cNvSpPr>
          <p:nvPr>
            <p:ph type="subTitle" idx="1"/>
          </p:nvPr>
        </p:nvSpPr>
        <p:spPr>
          <a:xfrm>
            <a:off x="1179095" y="1143001"/>
            <a:ext cx="9829800" cy="4547936"/>
          </a:xfrm>
        </p:spPr>
        <p:txBody>
          <a:bodyPr/>
          <a:lstStyle/>
          <a:p>
            <a:endParaRPr lang="en-IN" sz="3000" b="1" dirty="0"/>
          </a:p>
          <a:p>
            <a:r>
              <a:rPr lang="en-IN" sz="3000" b="1" dirty="0"/>
              <a:t>Requirement Elicitation Process</a:t>
            </a:r>
          </a:p>
          <a:p>
            <a:r>
              <a:rPr lang="en-IN" sz="2800" dirty="0"/>
              <a:t>Requirement elicitation process can be depicted using the following diagram</a:t>
            </a:r>
          </a:p>
          <a:p>
            <a:endParaRPr lang="en-IN" sz="2800" b="1" dirty="0"/>
          </a:p>
          <a:p>
            <a:endParaRPr lang="en-US" dirty="0"/>
          </a:p>
        </p:txBody>
      </p:sp>
      <p:pic>
        <p:nvPicPr>
          <p:cNvPr id="4" name="Picture 3">
            <a:extLst>
              <a:ext uri="{FF2B5EF4-FFF2-40B4-BE49-F238E27FC236}">
                <a16:creationId xmlns:a16="http://schemas.microsoft.com/office/drawing/2014/main" id="{18C0A739-A0F6-DA4D-91F7-1FF9E5EFAEC4}"/>
              </a:ext>
            </a:extLst>
          </p:cNvPr>
          <p:cNvPicPr>
            <a:picLocks noChangeAspect="1"/>
          </p:cNvPicPr>
          <p:nvPr/>
        </p:nvPicPr>
        <p:blipFill>
          <a:blip r:embed="rId2"/>
          <a:stretch>
            <a:fillRect/>
          </a:stretch>
        </p:blipFill>
        <p:spPr>
          <a:xfrm>
            <a:off x="1179095" y="3429000"/>
            <a:ext cx="9739934" cy="1167063"/>
          </a:xfrm>
          <a:prstGeom prst="rect">
            <a:avLst/>
          </a:prstGeom>
        </p:spPr>
      </p:pic>
    </p:spTree>
    <p:extLst>
      <p:ext uri="{BB962C8B-B14F-4D97-AF65-F5344CB8AC3E}">
        <p14:creationId xmlns:p14="http://schemas.microsoft.com/office/powerpoint/2010/main" val="7688640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70</TotalTime>
  <Words>758</Words>
  <Application>Microsoft Macintosh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Franklin Gothic Book</vt:lpstr>
      <vt:lpstr>Wingdings</vt:lpstr>
      <vt:lpstr>Crop</vt:lpstr>
      <vt:lpstr>REQUIREMENT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ENGINEERING</dc:title>
  <dc:creator>Microsoft Office User</dc:creator>
  <cp:lastModifiedBy>Microsoft Office User</cp:lastModifiedBy>
  <cp:revision>6</cp:revision>
  <dcterms:created xsi:type="dcterms:W3CDTF">2021-10-29T04:42:53Z</dcterms:created>
  <dcterms:modified xsi:type="dcterms:W3CDTF">2021-10-29T05:54:48Z</dcterms:modified>
</cp:coreProperties>
</file>