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6" r:id="rId5"/>
    <p:sldId id="259" r:id="rId6"/>
    <p:sldId id="287" r:id="rId7"/>
    <p:sldId id="261" r:id="rId8"/>
    <p:sldId id="262" r:id="rId9"/>
    <p:sldId id="263" r:id="rId10"/>
    <p:sldId id="264" r:id="rId11"/>
    <p:sldId id="265" r:id="rId12"/>
    <p:sldId id="266" r:id="rId13"/>
    <p:sldId id="267" r:id="rId14"/>
    <p:sldId id="269" r:id="rId15"/>
    <p:sldId id="268" r:id="rId16"/>
    <p:sldId id="270" r:id="rId17"/>
    <p:sldId id="288" r:id="rId18"/>
    <p:sldId id="274" r:id="rId19"/>
    <p:sldId id="271" r:id="rId20"/>
    <p:sldId id="272" r:id="rId21"/>
    <p:sldId id="273"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844"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4E9E5F-4FBD-4D36-B252-716675317888}"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3460818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4E9E5F-4FBD-4D36-B252-716675317888}"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63312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4E9E5F-4FBD-4D36-B252-716675317888}"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2214553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4E9E5F-4FBD-4D36-B252-716675317888}"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1783317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4E9E5F-4FBD-4D36-B252-716675317888}"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4278795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4E9E5F-4FBD-4D36-B252-716675317888}"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1470469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4E9E5F-4FBD-4D36-B252-716675317888}" type="datetimeFigureOut">
              <a:rPr lang="en-US" smtClean="0"/>
              <a:t>8/31/2021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371059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4E9E5F-4FBD-4D36-B252-716675317888}" type="datetimeFigureOut">
              <a:rPr lang="en-US" smtClean="0"/>
              <a:t>8/31/2021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4063806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E9E5F-4FBD-4D36-B252-716675317888}" type="datetimeFigureOut">
              <a:rPr lang="en-US" smtClean="0"/>
              <a:t>8/31/2021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23272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4E9E5F-4FBD-4D36-B252-716675317888}"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90797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4E9E5F-4FBD-4D36-B252-716675317888}"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16044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E9E5F-4FBD-4D36-B252-716675317888}" type="datetimeFigureOut">
              <a:rPr lang="en-US" smtClean="0"/>
              <a:t>8/31/2021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BCE81-7701-4393-8CF2-EA143621B2CE}" type="slidenum">
              <a:rPr lang="en-US" smtClean="0"/>
              <a:t>‹#›</a:t>
            </a:fld>
            <a:endParaRPr lang="en-US"/>
          </a:p>
        </p:txBody>
      </p:sp>
    </p:spTree>
    <p:extLst>
      <p:ext uri="{BB962C8B-B14F-4D97-AF65-F5344CB8AC3E}">
        <p14:creationId xmlns:p14="http://schemas.microsoft.com/office/powerpoint/2010/main" val="1116346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7.wdp"/><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1.wmf"/><Relationship Id="rId7" Type="http://schemas.openxmlformats.org/officeDocument/2006/relationships/oleObject" Target="../embeddings/oleObject3.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99635"/>
            <a:ext cx="9144000" cy="2387600"/>
          </a:xfrm>
        </p:spPr>
        <p:txBody>
          <a:bodyPr/>
          <a:lstStyle/>
          <a:p>
            <a:r>
              <a:rPr lang="en-US" dirty="0">
                <a:latin typeface="Adobe Caslon Pro Bold" panose="0205070206050A020403" pitchFamily="18" charset="0"/>
              </a:rPr>
              <a:t>Data Mining and Warehousing Concepts</a:t>
            </a:r>
          </a:p>
        </p:txBody>
      </p:sp>
      <p:sp>
        <p:nvSpPr>
          <p:cNvPr id="3" name="Subtitle 2"/>
          <p:cNvSpPr>
            <a:spLocks noGrp="1"/>
          </p:cNvSpPr>
          <p:nvPr>
            <p:ph type="subTitle" idx="1"/>
          </p:nvPr>
        </p:nvSpPr>
        <p:spPr>
          <a:xfrm>
            <a:off x="1524000" y="4198513"/>
            <a:ext cx="10247290" cy="2424448"/>
          </a:xfrm>
        </p:spPr>
        <p:txBody>
          <a:bodyPr>
            <a:normAutofit/>
          </a:bodyPr>
          <a:lstStyle/>
          <a:p>
            <a:r>
              <a:rPr lang="en-US" sz="3600" dirty="0">
                <a:latin typeface="Brush StrokeFast" pitchFamily="50" charset="0"/>
              </a:rPr>
              <a:t>Lecture 1</a:t>
            </a:r>
          </a:p>
          <a:p>
            <a:endParaRPr lang="en-US" sz="3600" dirty="0">
              <a:latin typeface="Brush StrokeFast" pitchFamily="50" charset="0"/>
            </a:endParaRPr>
          </a:p>
          <a:p>
            <a:endParaRPr lang="en-US" sz="3600" dirty="0">
              <a:latin typeface="Brush StrokeFast" pitchFamily="50" charset="0"/>
            </a:endParaRPr>
          </a:p>
          <a:p>
            <a:pPr algn="r"/>
            <a:endParaRPr lang="en-US" sz="3600" dirty="0">
              <a:latin typeface="Brush StrokeFast" pitchFamily="50" charset="0"/>
            </a:endParaRPr>
          </a:p>
        </p:txBody>
      </p:sp>
    </p:spTree>
    <p:extLst>
      <p:ext uri="{BB962C8B-B14F-4D97-AF65-F5344CB8AC3E}">
        <p14:creationId xmlns:p14="http://schemas.microsoft.com/office/powerpoint/2010/main" val="3000331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48"/>
            <a:ext cx="10515600" cy="1325563"/>
          </a:xfrm>
        </p:spPr>
        <p:txBody>
          <a:bodyPr>
            <a:normAutofit/>
          </a:bodyPr>
          <a:lstStyle/>
          <a:p>
            <a:r>
              <a:rPr lang="en-US" dirty="0">
                <a:latin typeface="Adobe Caslon Pro Bold" panose="0205070206050A020403" pitchFamily="18" charset="0"/>
              </a:rPr>
              <a:t>Need of a Separate Data Warehouse</a:t>
            </a:r>
          </a:p>
        </p:txBody>
      </p:sp>
      <p:sp>
        <p:nvSpPr>
          <p:cNvPr id="4" name="Rectangle 3"/>
          <p:cNvSpPr/>
          <p:nvPr/>
        </p:nvSpPr>
        <p:spPr>
          <a:xfrm>
            <a:off x="963422" y="1063388"/>
            <a:ext cx="10515600" cy="5632311"/>
          </a:xfrm>
          <a:prstGeom prst="rect">
            <a:avLst/>
          </a:prstGeom>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OLTP systems require high Concurrency, Reliability, Locking which provide good performance for short and simple OLTP queries. An OLAP query is very complex and does not require these properties. Use of OLAP query on OLTP system degrades its performance.</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OLAP systems access historical data and not current volatile data while OLTP systems access current up-to-date data and do not need historical data.</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An </a:t>
            </a:r>
            <a:r>
              <a:rPr lang="en-US" sz="2400" b="1" i="1" dirty="0">
                <a:latin typeface="Times New Roman" panose="02020603050405020304" pitchFamily="18" charset="0"/>
                <a:cs typeface="Times New Roman" panose="02020603050405020304" pitchFamily="18" charset="0"/>
              </a:rPr>
              <a:t>operational database </a:t>
            </a:r>
            <a:r>
              <a:rPr lang="en-US" sz="2400" dirty="0">
                <a:latin typeface="Times New Roman" panose="02020603050405020304" pitchFamily="18" charset="0"/>
                <a:cs typeface="Times New Roman" panose="02020603050405020304" pitchFamily="18" charset="0"/>
              </a:rPr>
              <a:t>is designed for known tasks like indexing and hashing using primary keys, searching for particular records, and many more. </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On the other hand, </a:t>
            </a:r>
            <a:r>
              <a:rPr lang="en-US" sz="2400" b="1" i="1" dirty="0">
                <a:latin typeface="Times New Roman" panose="02020603050405020304" pitchFamily="18" charset="0"/>
                <a:cs typeface="Times New Roman" panose="02020603050405020304" pitchFamily="18" charset="0"/>
              </a:rPr>
              <a:t>data warehouse </a:t>
            </a:r>
            <a:r>
              <a:rPr lang="en-US" sz="2400" dirty="0">
                <a:latin typeface="Times New Roman" panose="02020603050405020304" pitchFamily="18" charset="0"/>
                <a:cs typeface="Times New Roman" panose="02020603050405020304" pitchFamily="18" charset="0"/>
              </a:rPr>
              <a:t>queries are often complex. They involve the computation of large data groups at summarized levels, and may require the use of special data organization, access, and implementation methods based on multidimensional views. </a:t>
            </a:r>
          </a:p>
        </p:txBody>
      </p:sp>
    </p:spTree>
    <p:extLst>
      <p:ext uri="{BB962C8B-B14F-4D97-AF65-F5344CB8AC3E}">
        <p14:creationId xmlns:p14="http://schemas.microsoft.com/office/powerpoint/2010/main" val="2660283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3"/>
            <a:ext cx="10515600" cy="1325563"/>
          </a:xfrm>
        </p:spPr>
        <p:txBody>
          <a:bodyPr>
            <a:normAutofit/>
          </a:bodyPr>
          <a:lstStyle/>
          <a:p>
            <a:r>
              <a:rPr lang="en-US" dirty="0">
                <a:latin typeface="Adobe Caslon Pro Bold" panose="0205070206050A020403" pitchFamily="18" charset="0"/>
              </a:rPr>
              <a:t>Origin/Evolution of Data Warehouse</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025739" y="1291443"/>
            <a:ext cx="8599331" cy="5318007"/>
          </a:xfrm>
          <a:prstGeom prst="rect">
            <a:avLst/>
          </a:prstGeom>
        </p:spPr>
      </p:pic>
    </p:spTree>
    <p:extLst>
      <p:ext uri="{BB962C8B-B14F-4D97-AF65-F5344CB8AC3E}">
        <p14:creationId xmlns:p14="http://schemas.microsoft.com/office/powerpoint/2010/main" val="136440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596107" y="415679"/>
            <a:ext cx="8810022" cy="6074603"/>
          </a:xfrm>
          <a:prstGeom prst="rect">
            <a:avLst/>
          </a:prstGeom>
        </p:spPr>
      </p:pic>
    </p:spTree>
    <p:extLst>
      <p:ext uri="{BB962C8B-B14F-4D97-AF65-F5344CB8AC3E}">
        <p14:creationId xmlns:p14="http://schemas.microsoft.com/office/powerpoint/2010/main" val="370368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8026" y="255833"/>
            <a:ext cx="10515600" cy="6232475"/>
          </a:xfrm>
          <a:prstGeom prst="rect">
            <a:avLst/>
          </a:prstGeom>
        </p:spPr>
        <p:txBody>
          <a:bodyPr wrap="square">
            <a:spAutoFit/>
          </a:bodyPr>
          <a:lstStyle/>
          <a:p>
            <a:pPr algn="just"/>
            <a:r>
              <a:rPr lang="en-US" sz="2100" dirty="0">
                <a:latin typeface="Times New Roman" panose="02020603050405020304" pitchFamily="18" charset="0"/>
                <a:cs typeface="Times New Roman" panose="02020603050405020304" pitchFamily="18" charset="0"/>
              </a:rPr>
              <a:t>In the early </a:t>
            </a:r>
            <a:r>
              <a:rPr lang="en-US" sz="2100" b="1" i="1" dirty="0">
                <a:latin typeface="Times New Roman" panose="02020603050405020304" pitchFamily="18" charset="0"/>
                <a:cs typeface="Times New Roman" panose="02020603050405020304" pitchFamily="18" charset="0"/>
              </a:rPr>
              <a:t>1960s</a:t>
            </a:r>
            <a:r>
              <a:rPr lang="en-US" sz="2100" dirty="0">
                <a:latin typeface="Times New Roman" panose="02020603050405020304" pitchFamily="18" charset="0"/>
                <a:cs typeface="Times New Roman" panose="02020603050405020304" pitchFamily="18" charset="0"/>
              </a:rPr>
              <a:t>, the world of computation consisted of creating individual applications that were run using master files, usually built in an early language such as Fortran or COBOL. The master files were housed on </a:t>
            </a:r>
            <a:r>
              <a:rPr lang="en-US" sz="2100" b="1" dirty="0">
                <a:latin typeface="Times New Roman" panose="02020603050405020304" pitchFamily="18" charset="0"/>
                <a:cs typeface="Times New Roman" panose="02020603050405020304" pitchFamily="18" charset="0"/>
              </a:rPr>
              <a:t>magnetic tape</a:t>
            </a:r>
            <a:r>
              <a:rPr lang="en-US" sz="2100" dirty="0">
                <a:latin typeface="Times New Roman" panose="02020603050405020304" pitchFamily="18" charset="0"/>
                <a:cs typeface="Times New Roman" panose="02020603050405020304" pitchFamily="18" charset="0"/>
              </a:rPr>
              <a:t>. The magnetic tapes were good for storing a large volume of data cheaply, but the drawback was that they had to be accessed sequentially.</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Around the </a:t>
            </a:r>
            <a:r>
              <a:rPr lang="en-US" sz="2100" b="1" i="1" dirty="0">
                <a:latin typeface="Times New Roman" panose="02020603050405020304" pitchFamily="18" charset="0"/>
                <a:cs typeface="Times New Roman" panose="02020603050405020304" pitchFamily="18" charset="0"/>
              </a:rPr>
              <a:t>mid-1960s</a:t>
            </a:r>
            <a:r>
              <a:rPr lang="en-US" sz="2100" dirty="0">
                <a:latin typeface="Times New Roman" panose="02020603050405020304" pitchFamily="18" charset="0"/>
                <a:cs typeface="Times New Roman" panose="02020603050405020304" pitchFamily="18" charset="0"/>
              </a:rPr>
              <a:t>, the growth of master files and magnetic tape exploded. And with that growth came huge amounts of redundant data. </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By </a:t>
            </a:r>
            <a:r>
              <a:rPr lang="en-US" sz="2100" b="1" i="1" dirty="0">
                <a:latin typeface="Times New Roman" panose="02020603050405020304" pitchFamily="18" charset="0"/>
                <a:cs typeface="Times New Roman" panose="02020603050405020304" pitchFamily="18" charset="0"/>
              </a:rPr>
              <a:t>1970</a:t>
            </a:r>
            <a:r>
              <a:rPr lang="en-US" sz="2100" dirty="0">
                <a:latin typeface="Times New Roman" panose="02020603050405020304" pitchFamily="18" charset="0"/>
                <a:cs typeface="Times New Roman" panose="02020603050405020304" pitchFamily="18" charset="0"/>
              </a:rPr>
              <a:t>, the day of a new technology for the storage and access of data had dawned. The 1970s saw the advent of disk storage, or the direct access storage device (DASD). </a:t>
            </a:r>
            <a:r>
              <a:rPr lang="en-US" sz="2100" b="1" dirty="0">
                <a:latin typeface="Times New Roman" panose="02020603050405020304" pitchFamily="18" charset="0"/>
                <a:cs typeface="Times New Roman" panose="02020603050405020304" pitchFamily="18" charset="0"/>
              </a:rPr>
              <a:t>Disk storage</a:t>
            </a:r>
            <a:r>
              <a:rPr lang="en-US" sz="2100" dirty="0">
                <a:latin typeface="Times New Roman" panose="02020603050405020304" pitchFamily="18" charset="0"/>
                <a:cs typeface="Times New Roman" panose="02020603050405020304" pitchFamily="18" charset="0"/>
              </a:rPr>
              <a:t> was fundamentally different from magnetic tape storage in that data could be accessed directly on a DASD. There was no need to go through records 1, 2, 3, . . . N to get to record N + 1.</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By the </a:t>
            </a:r>
            <a:r>
              <a:rPr lang="en-US" sz="2100" b="1" i="1" dirty="0">
                <a:latin typeface="Times New Roman" panose="02020603050405020304" pitchFamily="18" charset="0"/>
                <a:cs typeface="Times New Roman" panose="02020603050405020304" pitchFamily="18" charset="0"/>
              </a:rPr>
              <a:t>mid-1970s</a:t>
            </a:r>
            <a:r>
              <a:rPr lang="en-US" sz="2100" dirty="0">
                <a:latin typeface="Times New Roman" panose="02020603050405020304" pitchFamily="18" charset="0"/>
                <a:cs typeface="Times New Roman" panose="02020603050405020304" pitchFamily="18" charset="0"/>
              </a:rPr>
              <a:t>, online transaction processing (OLTP) made even faster access to data possible. The computer could now be used for tasks not previously possible, including driving reservations systems, bank teller systems, manufacturing control systems, and the like. </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By the 1980s, more new technologies, such as PCs and fourth-generation languages (4GLs), began to surface.</a:t>
            </a:r>
          </a:p>
        </p:txBody>
      </p:sp>
    </p:spTree>
    <p:extLst>
      <p:ext uri="{BB962C8B-B14F-4D97-AF65-F5344CB8AC3E}">
        <p14:creationId xmlns:p14="http://schemas.microsoft.com/office/powerpoint/2010/main" val="3296163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15" y="1575739"/>
            <a:ext cx="11152031" cy="3472780"/>
          </a:xfrm>
        </p:spPr>
        <p:txBody>
          <a:bodyPr>
            <a:normAutofit/>
          </a:bodyPr>
          <a:lstStyle/>
          <a:p>
            <a:pPr algn="ctr">
              <a:lnSpc>
                <a:spcPct val="150000"/>
              </a:lnSpc>
            </a:pPr>
            <a:r>
              <a:rPr lang="en-US" dirty="0">
                <a:latin typeface="Matura MT Script Capitals" panose="03020802060602070202" pitchFamily="66" charset="0"/>
              </a:rPr>
              <a:t>Data Mining Concepts &amp; Functionalities</a:t>
            </a:r>
          </a:p>
        </p:txBody>
      </p:sp>
    </p:spTree>
    <p:extLst>
      <p:ext uri="{BB962C8B-B14F-4D97-AF65-F5344CB8AC3E}">
        <p14:creationId xmlns:p14="http://schemas.microsoft.com/office/powerpoint/2010/main" val="2097380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dobe Caslon Pro Bold" panose="0205070206050A020403" pitchFamily="18" charset="0"/>
              </a:rPr>
              <a:t>What</a:t>
            </a:r>
            <a:r>
              <a:rPr lang="en-US" sz="3200" dirty="0"/>
              <a:t> </a:t>
            </a:r>
            <a:r>
              <a:rPr lang="en-US" dirty="0">
                <a:latin typeface="Adobe Caslon Pro Bold" panose="0205070206050A020403" pitchFamily="18" charset="0"/>
              </a:rPr>
              <a:t>is Data Mining??????</a:t>
            </a:r>
            <a:endParaRPr lang="en-US" dirty="0"/>
          </a:p>
        </p:txBody>
      </p:sp>
      <p:sp>
        <p:nvSpPr>
          <p:cNvPr id="4" name="TextBox 3"/>
          <p:cNvSpPr txBox="1"/>
          <p:nvPr/>
        </p:nvSpPr>
        <p:spPr>
          <a:xfrm>
            <a:off x="838200" y="1690688"/>
            <a:ext cx="10515600" cy="4893647"/>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is also known as Knowledge Discovery from Data (KDD).</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We live in a world where vast amounts of data are collected daily. Analyzing such data is an important need.</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We are living in the information age</a:t>
            </a:r>
            <a:r>
              <a:rPr lang="en-US" sz="2400" dirty="0">
                <a:latin typeface="Times New Roman" panose="02020603050405020304" pitchFamily="18" charset="0"/>
                <a:cs typeface="Times New Roman" panose="02020603050405020304" pitchFamily="18" charset="0"/>
              </a:rPr>
              <a:t>” is a popular saying; however, we are actually “</a:t>
            </a:r>
            <a:r>
              <a:rPr lang="en-US" sz="2400" b="1" i="1" dirty="0">
                <a:latin typeface="Times New Roman" panose="02020603050405020304" pitchFamily="18" charset="0"/>
                <a:cs typeface="Times New Roman" panose="02020603050405020304" pitchFamily="18" charset="0"/>
              </a:rPr>
              <a:t>living in the data age</a:t>
            </a:r>
            <a:r>
              <a:rPr lang="en-US" sz="2400" dirty="0">
                <a:latin typeface="Times New Roman" panose="02020603050405020304" pitchFamily="18" charset="0"/>
                <a:cs typeface="Times New Roman" panose="02020603050405020304" pitchFamily="18" charset="0"/>
              </a:rPr>
              <a:t>”. </a:t>
            </a:r>
          </a:p>
          <a:p>
            <a:pPr algn="ct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explosive growth of available data volume is a result of the computerization of our society and the fast development of powerful data collection and storage tools.</a:t>
            </a:r>
          </a:p>
        </p:txBody>
      </p:sp>
    </p:spTree>
    <p:extLst>
      <p:ext uri="{BB962C8B-B14F-4D97-AF65-F5344CB8AC3E}">
        <p14:creationId xmlns:p14="http://schemas.microsoft.com/office/powerpoint/2010/main" val="3249097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The world is data rich but information poor</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677869" y="1209425"/>
            <a:ext cx="6525968" cy="5456313"/>
          </a:xfrm>
          <a:prstGeom prst="rect">
            <a:avLst/>
          </a:prstGeom>
        </p:spPr>
      </p:pic>
    </p:spTree>
    <p:extLst>
      <p:ext uri="{BB962C8B-B14F-4D97-AF65-F5344CB8AC3E}">
        <p14:creationId xmlns:p14="http://schemas.microsoft.com/office/powerpoint/2010/main" val="947972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913" y="0"/>
            <a:ext cx="7652825" cy="6867420"/>
          </a:xfrm>
          <a:prstGeom prst="rect">
            <a:avLst/>
          </a:prstGeom>
        </p:spPr>
      </p:pic>
    </p:spTree>
    <p:extLst>
      <p:ext uri="{BB962C8B-B14F-4D97-AF65-F5344CB8AC3E}">
        <p14:creationId xmlns:p14="http://schemas.microsoft.com/office/powerpoint/2010/main" val="1899446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4433" y="475376"/>
            <a:ext cx="10507307" cy="2308324"/>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Data collected in large data repositories become “data tombs”. The data mining tools that can turn data tombs into “golden nuggets” of knowledge. Golden nuggets means “</a:t>
            </a:r>
            <a:r>
              <a:rPr lang="en-US" sz="2400" b="1" u="sng" dirty="0">
                <a:latin typeface="Times New Roman" panose="02020603050405020304" pitchFamily="18" charset="0"/>
                <a:cs typeface="Times New Roman" panose="02020603050405020304" pitchFamily="18" charset="0"/>
              </a:rPr>
              <a:t>small but valuable facts</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Data mining is also called as </a:t>
            </a:r>
            <a:r>
              <a:rPr lang="en-US" sz="2400" i="1" dirty="0">
                <a:latin typeface="Times New Roman" panose="02020603050405020304" pitchFamily="18" charset="0"/>
                <a:cs typeface="Times New Roman" panose="02020603050405020304" pitchFamily="18" charset="0"/>
              </a:rPr>
              <a:t>knowledge mining from data, knowledge extraction, data/pattern analysis, data archaeology, and data dredging.</a:t>
            </a:r>
          </a:p>
        </p:txBody>
      </p:sp>
      <p:pic>
        <p:nvPicPr>
          <p:cNvPr id="5" name="Picture 4"/>
          <p:cNvPicPr>
            <a:picLocks noChangeAspect="1"/>
          </p:cNvPicPr>
          <p:nvPr/>
        </p:nvPicPr>
        <p:blipFill>
          <a:blip r:embed="rId2"/>
          <a:stretch>
            <a:fillRect/>
          </a:stretch>
        </p:blipFill>
        <p:spPr>
          <a:xfrm>
            <a:off x="3856068" y="2783700"/>
            <a:ext cx="5663632" cy="3868560"/>
          </a:xfrm>
          <a:prstGeom prst="rect">
            <a:avLst/>
          </a:prstGeom>
        </p:spPr>
      </p:pic>
    </p:spTree>
    <p:extLst>
      <p:ext uri="{BB962C8B-B14F-4D97-AF65-F5344CB8AC3E}">
        <p14:creationId xmlns:p14="http://schemas.microsoft.com/office/powerpoint/2010/main" val="2305044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0" y="168174"/>
            <a:ext cx="10515600" cy="1325563"/>
          </a:xfrm>
        </p:spPr>
        <p:txBody>
          <a:bodyPr>
            <a:normAutofit/>
          </a:bodyPr>
          <a:lstStyle/>
          <a:p>
            <a:r>
              <a:rPr lang="en-US" dirty="0">
                <a:latin typeface="Adobe Caslon Pro Bold" panose="0205070206050A020403" pitchFamily="18" charset="0"/>
              </a:rPr>
              <a:t>The knowledge discovery process</a:t>
            </a:r>
          </a:p>
        </p:txBody>
      </p:sp>
      <p:sp>
        <p:nvSpPr>
          <p:cNvPr id="4" name="Rectangle 3"/>
          <p:cNvSpPr/>
          <p:nvPr/>
        </p:nvSpPr>
        <p:spPr>
          <a:xfrm>
            <a:off x="838200" y="962014"/>
            <a:ext cx="10515600" cy="5851217"/>
          </a:xfrm>
          <a:prstGeom prst="rect">
            <a:avLst/>
          </a:prstGeom>
        </p:spPr>
        <p:txBody>
          <a:bodyPr wrap="square">
            <a:spAutoFit/>
          </a:bodyPr>
          <a:lstStyle/>
          <a:p>
            <a:pPr>
              <a:lnSpc>
                <a:spcPct val="150000"/>
              </a:lnSpc>
            </a:pPr>
            <a:r>
              <a:rPr lang="en-US" sz="2100" dirty="0">
                <a:latin typeface="Times New Roman" panose="02020603050405020304" pitchFamily="18" charset="0"/>
                <a:cs typeface="Times New Roman" panose="02020603050405020304" pitchFamily="18" charset="0"/>
              </a:rPr>
              <a:t>It is an iterative sequence of the following steps:</a:t>
            </a:r>
          </a:p>
          <a:p>
            <a:pPr marL="342900" indent="-342900">
              <a:lnSpc>
                <a:spcPct val="150000"/>
              </a:lnSpc>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Data cleaning </a:t>
            </a:r>
            <a:r>
              <a:rPr lang="en-US" sz="2100" dirty="0">
                <a:latin typeface="Times New Roman" panose="02020603050405020304" pitchFamily="18" charset="0"/>
                <a:cs typeface="Times New Roman" panose="02020603050405020304" pitchFamily="18" charset="0"/>
              </a:rPr>
              <a:t>(to remove noise and inconsistent data)</a:t>
            </a:r>
          </a:p>
          <a:p>
            <a:pPr marL="342900" indent="-342900">
              <a:lnSpc>
                <a:spcPct val="150000"/>
              </a:lnSpc>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Data integration </a:t>
            </a:r>
            <a:r>
              <a:rPr lang="en-US" sz="2100" dirty="0">
                <a:latin typeface="Times New Roman" panose="02020603050405020304" pitchFamily="18" charset="0"/>
                <a:cs typeface="Times New Roman" panose="02020603050405020304" pitchFamily="18" charset="0"/>
              </a:rPr>
              <a:t>(where multiple data sources may be combined)</a:t>
            </a:r>
          </a:p>
          <a:p>
            <a:pPr marL="342900" indent="-342900">
              <a:lnSpc>
                <a:spcPct val="150000"/>
              </a:lnSpc>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Data selection </a:t>
            </a:r>
            <a:r>
              <a:rPr lang="en-US" sz="2100" dirty="0">
                <a:latin typeface="Times New Roman" panose="02020603050405020304" pitchFamily="18" charset="0"/>
                <a:cs typeface="Times New Roman" panose="02020603050405020304" pitchFamily="18" charset="0"/>
              </a:rPr>
              <a:t>(where data relevant to the analysis task are retrieved from the database)</a:t>
            </a:r>
          </a:p>
          <a:p>
            <a:pPr marL="342900" indent="-342900">
              <a:lnSpc>
                <a:spcPct val="150000"/>
              </a:lnSpc>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Data transformation </a:t>
            </a:r>
            <a:r>
              <a:rPr lang="en-US" sz="2100" dirty="0">
                <a:latin typeface="Times New Roman" panose="02020603050405020304" pitchFamily="18" charset="0"/>
                <a:cs typeface="Times New Roman" panose="02020603050405020304" pitchFamily="18" charset="0"/>
              </a:rPr>
              <a:t>(where data are transformed and consolidated into forms appropriate for mining by performing summary or aggregation operations)</a:t>
            </a:r>
          </a:p>
          <a:p>
            <a:pPr marL="342900" indent="-342900">
              <a:lnSpc>
                <a:spcPct val="150000"/>
              </a:lnSpc>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Data mining </a:t>
            </a:r>
            <a:r>
              <a:rPr lang="en-US" sz="2100" dirty="0">
                <a:latin typeface="Times New Roman" panose="02020603050405020304" pitchFamily="18" charset="0"/>
                <a:cs typeface="Times New Roman" panose="02020603050405020304" pitchFamily="18" charset="0"/>
              </a:rPr>
              <a:t>(an essential process where intelligent methods are applied to extract data patterns)</a:t>
            </a:r>
          </a:p>
          <a:p>
            <a:pPr marL="342900" indent="-342900">
              <a:lnSpc>
                <a:spcPct val="150000"/>
              </a:lnSpc>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Pattern evaluation </a:t>
            </a:r>
            <a:r>
              <a:rPr lang="en-US" sz="2100" dirty="0">
                <a:latin typeface="Times New Roman" panose="02020603050405020304" pitchFamily="18" charset="0"/>
                <a:cs typeface="Times New Roman" panose="02020603050405020304" pitchFamily="18" charset="0"/>
              </a:rPr>
              <a:t>(to identify the truly interesting patterns representing knowledge based on interestingness measures)</a:t>
            </a:r>
          </a:p>
          <a:p>
            <a:pPr marL="342900" indent="-342900">
              <a:lnSpc>
                <a:spcPct val="150000"/>
              </a:lnSpc>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Knowledge presentation </a:t>
            </a:r>
            <a:r>
              <a:rPr lang="en-US" sz="2100" dirty="0">
                <a:latin typeface="Times New Roman" panose="02020603050405020304" pitchFamily="18" charset="0"/>
                <a:cs typeface="Times New Roman" panose="02020603050405020304" pitchFamily="18" charset="0"/>
              </a:rPr>
              <a:t>(where visualization and knowledge representation techniques are used to present mined knowledge to users)</a:t>
            </a:r>
          </a:p>
        </p:txBody>
      </p:sp>
    </p:spTree>
    <p:extLst>
      <p:ext uri="{BB962C8B-B14F-4D97-AF65-F5344CB8AC3E}">
        <p14:creationId xmlns:p14="http://schemas.microsoft.com/office/powerpoint/2010/main" val="115492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4" y="1949226"/>
            <a:ext cx="11152031" cy="2352318"/>
          </a:xfrm>
        </p:spPr>
        <p:txBody>
          <a:bodyPr>
            <a:normAutofit/>
          </a:bodyPr>
          <a:lstStyle/>
          <a:p>
            <a:pPr algn="ctr">
              <a:lnSpc>
                <a:spcPct val="150000"/>
              </a:lnSpc>
            </a:pPr>
            <a:r>
              <a:rPr lang="en-US" dirty="0">
                <a:latin typeface="Matura MT Script Capitals" panose="03020802060602070202" pitchFamily="66" charset="0"/>
              </a:rPr>
              <a:t>Data Warehousing Concepts &amp; Characteristics</a:t>
            </a:r>
          </a:p>
        </p:txBody>
      </p:sp>
    </p:spTree>
    <p:extLst>
      <p:ext uri="{BB962C8B-B14F-4D97-AF65-F5344CB8AC3E}">
        <p14:creationId xmlns:p14="http://schemas.microsoft.com/office/powerpoint/2010/main" val="3626236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4476" y="0"/>
            <a:ext cx="12027524" cy="6765482"/>
          </a:xfrm>
          <a:prstGeom prst="rect">
            <a:avLst/>
          </a:prstGeom>
        </p:spPr>
      </p:pic>
    </p:spTree>
    <p:extLst>
      <p:ext uri="{BB962C8B-B14F-4D97-AF65-F5344CB8AC3E}">
        <p14:creationId xmlns:p14="http://schemas.microsoft.com/office/powerpoint/2010/main" val="3289649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Data Mining Functionalities</a:t>
            </a:r>
          </a:p>
        </p:txBody>
      </p:sp>
      <p:sp>
        <p:nvSpPr>
          <p:cNvPr id="4" name="Rectangle 3"/>
          <p:cNvSpPr/>
          <p:nvPr/>
        </p:nvSpPr>
        <p:spPr>
          <a:xfrm>
            <a:off x="838200" y="1940799"/>
            <a:ext cx="1051560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Data mining functionalities are used to specify the kinds of patterns to be found in data mining tasks</a:t>
            </a:r>
            <a:r>
              <a:rPr lang="en-US" sz="2400" dirty="0"/>
              <a:t>.</a:t>
            </a:r>
          </a:p>
        </p:txBody>
      </p:sp>
      <p:sp>
        <p:nvSpPr>
          <p:cNvPr id="5" name="Rectangle 4"/>
          <p:cNvSpPr/>
          <p:nvPr/>
        </p:nvSpPr>
        <p:spPr>
          <a:xfrm>
            <a:off x="838200" y="3368789"/>
            <a:ext cx="10515600" cy="3046988"/>
          </a:xfrm>
          <a:prstGeom prst="rect">
            <a:avLst/>
          </a:prstGeom>
        </p:spPr>
        <p:txBody>
          <a:bodyPr wrap="square">
            <a:spAutoFit/>
          </a:bodyPr>
          <a:lstStyle/>
          <a:p>
            <a:pPr marL="285750" indent="-28575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Class/Concept Description: Characterization and Discrimination: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Data entries can be associated with classes or concepts.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For example, in the </a:t>
            </a:r>
            <a:r>
              <a:rPr lang="en-US" sz="2400" dirty="0" err="1">
                <a:latin typeface="Times New Roman" panose="02020603050405020304" pitchFamily="18" charset="0"/>
                <a:cs typeface="Times New Roman" panose="02020603050405020304" pitchFamily="18" charset="0"/>
              </a:rPr>
              <a:t>AllElectronics</a:t>
            </a:r>
            <a:r>
              <a:rPr lang="en-US" sz="2400" dirty="0">
                <a:latin typeface="Times New Roman" panose="02020603050405020304" pitchFamily="18" charset="0"/>
                <a:cs typeface="Times New Roman" panose="02020603050405020304" pitchFamily="18" charset="0"/>
              </a:rPr>
              <a:t> store, classes of items for sale include computers and printers, and concepts of customers include </a:t>
            </a:r>
            <a:r>
              <a:rPr lang="en-US" sz="2400" dirty="0" err="1">
                <a:latin typeface="Times New Roman" panose="02020603050405020304" pitchFamily="18" charset="0"/>
                <a:cs typeface="Times New Roman" panose="02020603050405020304" pitchFamily="18" charset="0"/>
              </a:rPr>
              <a:t>bigSpenders</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budgetSpenders</a:t>
            </a:r>
            <a:r>
              <a:rPr lang="en-US" sz="2400" dirty="0">
                <a:latin typeface="Times New Roman" panose="02020603050405020304" pitchFamily="18" charset="0"/>
                <a:cs typeface="Times New Roman" panose="02020603050405020304" pitchFamily="18" charset="0"/>
              </a:rPr>
              <a:t>. Such descriptions of a class or a concept are called class/concept descriptions.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104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274973"/>
            <a:ext cx="10515600" cy="1325563"/>
          </a:xfrm>
        </p:spPr>
        <p:txBody>
          <a:bodyPr>
            <a:normAutofit/>
          </a:bodyPr>
          <a:lstStyle/>
          <a:p>
            <a:r>
              <a:rPr lang="en-US" dirty="0">
                <a:latin typeface="Adobe Caslon Pro Bold" panose="0205070206050A020403" pitchFamily="18" charset="0"/>
              </a:rPr>
              <a:t>Data characterization</a:t>
            </a:r>
          </a:p>
        </p:txBody>
      </p:sp>
      <p:sp>
        <p:nvSpPr>
          <p:cNvPr id="4" name="Rectangle 3"/>
          <p:cNvSpPr/>
          <p:nvPr/>
        </p:nvSpPr>
        <p:spPr>
          <a:xfrm>
            <a:off x="851079" y="1305114"/>
            <a:ext cx="10515600" cy="5286062"/>
          </a:xfrm>
          <a:prstGeom prst="rect">
            <a:avLst/>
          </a:prstGeom>
        </p:spPr>
        <p:txBody>
          <a:bodyPr wrap="square">
            <a:spAutoFit/>
          </a:bodyPr>
          <a:lstStyle/>
          <a:p>
            <a:pPr marL="342900" indent="-342900" algn="just">
              <a:buFont typeface="Wingdings" panose="05000000000000000000" pitchFamily="2" charset="2"/>
              <a:buChar char="q"/>
            </a:pPr>
            <a:r>
              <a:rPr lang="en-US" sz="2250" dirty="0">
                <a:latin typeface="Times New Roman" panose="02020603050405020304" pitchFamily="18" charset="0"/>
                <a:cs typeface="Times New Roman" panose="02020603050405020304" pitchFamily="18" charset="0"/>
              </a:rPr>
              <a:t>It is a summarization of the general characteristics or features of a target class of data. </a:t>
            </a:r>
          </a:p>
          <a:p>
            <a:pPr marL="342900" indent="-342900" algn="just">
              <a:buFont typeface="Wingdings" panose="05000000000000000000" pitchFamily="2" charset="2"/>
              <a:buChar char="q"/>
            </a:pPr>
            <a:endParaRPr lang="en-US" sz="225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50" dirty="0">
                <a:latin typeface="Times New Roman" panose="02020603050405020304" pitchFamily="18" charset="0"/>
                <a:cs typeface="Times New Roman" panose="02020603050405020304" pitchFamily="18" charset="0"/>
              </a:rPr>
              <a:t>The data corresponding to the user-specified class are typically collected by a query. </a:t>
            </a:r>
          </a:p>
          <a:p>
            <a:pPr marL="342900" indent="-342900" algn="just">
              <a:buFont typeface="Wingdings" panose="05000000000000000000" pitchFamily="2" charset="2"/>
              <a:buChar char="q"/>
            </a:pPr>
            <a:endParaRPr lang="en-US" sz="225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50" dirty="0">
                <a:latin typeface="Times New Roman" panose="02020603050405020304" pitchFamily="18" charset="0"/>
                <a:cs typeface="Times New Roman" panose="02020603050405020304" pitchFamily="18" charset="0"/>
              </a:rPr>
              <a:t>For example, to study the characteristics of software products with sales that increased by 10% in the previous year, the data related to such products can be collected by executing an SQL query on the sales database.</a:t>
            </a:r>
          </a:p>
          <a:p>
            <a:pPr marL="342900" indent="-342900" algn="just">
              <a:buFont typeface="Wingdings" panose="05000000000000000000" pitchFamily="2" charset="2"/>
              <a:buChar char="q"/>
            </a:pPr>
            <a:endParaRPr lang="en-US" sz="225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50" dirty="0">
                <a:latin typeface="Times New Roman" panose="02020603050405020304" pitchFamily="18" charset="0"/>
                <a:cs typeface="Times New Roman" panose="02020603050405020304" pitchFamily="18" charset="0"/>
              </a:rPr>
              <a:t>There are several methods for effective data summarization or characterization. The data cube-based OLAP roll-up operation can be used to perform user-controlled data summarization along a specified dimension.</a:t>
            </a:r>
          </a:p>
          <a:p>
            <a:pPr marL="342900" indent="-342900" algn="just">
              <a:buFont typeface="Wingdings" panose="05000000000000000000" pitchFamily="2" charset="2"/>
              <a:buChar char="q"/>
            </a:pPr>
            <a:endParaRPr lang="en-US" sz="225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50" dirty="0">
                <a:latin typeface="Times New Roman" panose="02020603050405020304" pitchFamily="18" charset="0"/>
                <a:cs typeface="Times New Roman" panose="02020603050405020304" pitchFamily="18" charset="0"/>
              </a:rPr>
              <a:t>The output of data characterization can be presented in various forms. Examples include </a:t>
            </a:r>
            <a:r>
              <a:rPr lang="en-US" sz="2250" b="1" dirty="0">
                <a:latin typeface="Times New Roman" panose="02020603050405020304" pitchFamily="18" charset="0"/>
                <a:cs typeface="Times New Roman" panose="02020603050405020304" pitchFamily="18" charset="0"/>
              </a:rPr>
              <a:t>pie charts, bar charts, curves, multidimensional data cubes, and multidimensional tables, including crosstabs.</a:t>
            </a:r>
          </a:p>
        </p:txBody>
      </p:sp>
    </p:spTree>
    <p:extLst>
      <p:ext uri="{BB962C8B-B14F-4D97-AF65-F5344CB8AC3E}">
        <p14:creationId xmlns:p14="http://schemas.microsoft.com/office/powerpoint/2010/main" val="810551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Data discrimination</a:t>
            </a:r>
          </a:p>
        </p:txBody>
      </p:sp>
      <p:sp>
        <p:nvSpPr>
          <p:cNvPr id="4" name="Rectangle 3"/>
          <p:cNvSpPr/>
          <p:nvPr/>
        </p:nvSpPr>
        <p:spPr>
          <a:xfrm>
            <a:off x="838200" y="1846873"/>
            <a:ext cx="10515600" cy="3785652"/>
          </a:xfrm>
          <a:prstGeom prst="rect">
            <a:avLst/>
          </a:prstGeom>
        </p:spPr>
        <p:txBody>
          <a:bodyPr wrap="square">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Data discrimination is a comparison of the general features of the target class data objects against the general features of objects from one or multiple contrasting classes.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target and contrasting classes can be specified by a user, and the corresponding data objects can be retrieved through database queries.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For example, a user may want to compare the general features of software products with sales that increased by 10% last year against those with sales that decreased by at least 30% during the same period.</a:t>
            </a:r>
          </a:p>
        </p:txBody>
      </p:sp>
    </p:spTree>
    <p:extLst>
      <p:ext uri="{BB962C8B-B14F-4D97-AF65-F5344CB8AC3E}">
        <p14:creationId xmlns:p14="http://schemas.microsoft.com/office/powerpoint/2010/main" val="1375612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Mining Frequent Patterns</a:t>
            </a:r>
          </a:p>
        </p:txBody>
      </p:sp>
      <p:sp>
        <p:nvSpPr>
          <p:cNvPr id="4" name="Rectangle 3"/>
          <p:cNvSpPr/>
          <p:nvPr/>
        </p:nvSpPr>
        <p:spPr>
          <a:xfrm>
            <a:off x="838200" y="1930277"/>
            <a:ext cx="10515600" cy="3785652"/>
          </a:xfrm>
          <a:prstGeom prst="rect">
            <a:avLst/>
          </a:prstGeom>
        </p:spPr>
        <p:txBody>
          <a:bodyPr wrap="square">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Frequent patterns, as the name suggests, are patterns that occur frequently in data.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There are many kinds of frequent patterns, including item-sets, and subsequences.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 frequent item-set typically refers to a set of items that frequently appear together in a transactional data set, such as </a:t>
            </a:r>
            <a:r>
              <a:rPr lang="en-US" sz="2400" b="1" dirty="0">
                <a:latin typeface="Times New Roman" panose="02020603050405020304" pitchFamily="18" charset="0"/>
                <a:cs typeface="Times New Roman" panose="02020603050405020304" pitchFamily="18" charset="0"/>
              </a:rPr>
              <a:t>milk and bread</a:t>
            </a:r>
            <a:r>
              <a:rPr lang="en-US" sz="2400" dirty="0">
                <a:latin typeface="Times New Roman" panose="02020603050405020304" pitchFamily="18" charset="0"/>
                <a:cs typeface="Times New Roman" panose="02020603050405020304" pitchFamily="18" charset="0"/>
              </a:rPr>
              <a:t>, which are frequently bought together in grocery stores by many customers.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Mining frequent patterns leads to the discovery of interesting associations and correlations within data.</a:t>
            </a:r>
          </a:p>
        </p:txBody>
      </p:sp>
    </p:spTree>
    <p:extLst>
      <p:ext uri="{BB962C8B-B14F-4D97-AF65-F5344CB8AC3E}">
        <p14:creationId xmlns:p14="http://schemas.microsoft.com/office/powerpoint/2010/main" val="1652576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Association analysis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494417" y="1428449"/>
            <a:ext cx="8819512" cy="524478"/>
          </a:xfrm>
          <a:prstGeom prst="rect">
            <a:avLst/>
          </a:prstGeom>
        </p:spPr>
      </p:pic>
      <p:sp>
        <p:nvSpPr>
          <p:cNvPr id="5" name="Rectangle 4"/>
          <p:cNvSpPr/>
          <p:nvPr/>
        </p:nvSpPr>
        <p:spPr>
          <a:xfrm>
            <a:off x="838200" y="2243012"/>
            <a:ext cx="10515600" cy="3046988"/>
          </a:xfrm>
          <a:prstGeom prst="rect">
            <a:avLst/>
          </a:prstGeom>
        </p:spPr>
        <p:txBody>
          <a:bodyPr wrap="square">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Where X is a variable representing a customer.</a:t>
            </a:r>
          </a:p>
          <a:p>
            <a:pPr marL="342900" indent="-34290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 confidence, or certainty, of 50% means that if a customer buys a computer, there is a 50% chance that he/she will buy software as well.</a:t>
            </a:r>
          </a:p>
          <a:p>
            <a:pPr marL="342900" indent="-34290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 1% support means that 1% of all the transactions under analysis show that computer and software are purchased together.</a:t>
            </a:r>
          </a:p>
          <a:p>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866746" y="5228096"/>
            <a:ext cx="8074853" cy="1228456"/>
          </a:xfrm>
          <a:prstGeom prst="rect">
            <a:avLst/>
          </a:prstGeom>
        </p:spPr>
      </p:pic>
    </p:spTree>
    <p:extLst>
      <p:ext uri="{BB962C8B-B14F-4D97-AF65-F5344CB8AC3E}">
        <p14:creationId xmlns:p14="http://schemas.microsoft.com/office/powerpoint/2010/main" val="3750293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Adobe Caslon Pro Bold" panose="0205070206050A020403" pitchFamily="18" charset="0"/>
              </a:rPr>
              <a:t>Classification and Regression for Predictive Analysis</a:t>
            </a:r>
          </a:p>
        </p:txBody>
      </p:sp>
      <p:sp>
        <p:nvSpPr>
          <p:cNvPr id="4" name="Rectangle 3"/>
          <p:cNvSpPr/>
          <p:nvPr/>
        </p:nvSpPr>
        <p:spPr>
          <a:xfrm>
            <a:off x="838200" y="1690688"/>
            <a:ext cx="10515600" cy="4893647"/>
          </a:xfrm>
          <a:prstGeom prst="rect">
            <a:avLst/>
          </a:prstGeom>
        </p:spPr>
        <p:txBody>
          <a:bodyPr wrap="square">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Classification is the process of finding a model (or function) that describes and distinguishes data classes or concepts.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Eg</a:t>
            </a:r>
            <a:r>
              <a:rPr lang="en-US" sz="2400" b="1" i="1" dirty="0">
                <a:latin typeface="Times New Roman" panose="02020603050405020304" pitchFamily="18" charset="0"/>
                <a:cs typeface="Times New Roman" panose="02020603050405020304" pitchFamily="18" charset="0"/>
              </a:rPr>
              <a:t> : male or female</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derived model is based on the analysis of a set of training data (i.e., data objects for which the class labels are known).</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model is used to predict the class label of objects for which the class label is unknown.</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Regression analysis is a statistical methodology that is most often used for numeric prediction, although other methods exist as well.</a:t>
            </a:r>
          </a:p>
        </p:txBody>
      </p:sp>
    </p:spTree>
    <p:extLst>
      <p:ext uri="{BB962C8B-B14F-4D97-AF65-F5344CB8AC3E}">
        <p14:creationId xmlns:p14="http://schemas.microsoft.com/office/powerpoint/2010/main" val="567278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30" y="1408313"/>
            <a:ext cx="10515600" cy="1325563"/>
          </a:xfrm>
        </p:spPr>
        <p:txBody>
          <a:bodyPr/>
          <a:lstStyle/>
          <a:p>
            <a:pPr algn="ctr"/>
            <a:r>
              <a:rPr lang="en-US" dirty="0">
                <a:solidFill>
                  <a:schemeClr val="bg1">
                    <a:lumMod val="65000"/>
                  </a:schemeClr>
                </a:solidFill>
                <a:latin typeface="Adobe Caslon Pro Bold" panose="0205070206050A020403" pitchFamily="18" charset="0"/>
              </a:rPr>
              <a:t>“How is the derived model presented?”</a:t>
            </a:r>
          </a:p>
        </p:txBody>
      </p:sp>
      <p:sp>
        <p:nvSpPr>
          <p:cNvPr id="4" name="Rectangle 3"/>
          <p:cNvSpPr/>
          <p:nvPr/>
        </p:nvSpPr>
        <p:spPr>
          <a:xfrm>
            <a:off x="844103" y="3485659"/>
            <a:ext cx="10709854" cy="1953868"/>
          </a:xfrm>
          <a:prstGeom prst="rect">
            <a:avLst/>
          </a:prstGeom>
        </p:spPr>
        <p:txBody>
          <a:bodyPr wrap="square">
            <a:spAutoFit/>
          </a:bodyPr>
          <a:lstStyle/>
          <a:p>
            <a:pPr algn="ctr">
              <a:lnSpc>
                <a:spcPct val="150000"/>
              </a:lnSpc>
            </a:pPr>
            <a:r>
              <a:rPr lang="en-US" sz="2800" b="1" dirty="0">
                <a:latin typeface="Times New Roman" panose="02020603050405020304" pitchFamily="18" charset="0"/>
                <a:cs typeface="Times New Roman" panose="02020603050405020304" pitchFamily="18" charset="0"/>
              </a:rPr>
              <a:t>The derived model may be represented in various forms, such as classification (IF-THEN) rules, decision trees, mathematical formulae, or neural networks</a:t>
            </a:r>
          </a:p>
        </p:txBody>
      </p:sp>
    </p:spTree>
    <p:extLst>
      <p:ext uri="{BB962C8B-B14F-4D97-AF65-F5344CB8AC3E}">
        <p14:creationId xmlns:p14="http://schemas.microsoft.com/office/powerpoint/2010/main" val="706712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26995" y="528034"/>
            <a:ext cx="5355961" cy="1468191"/>
          </a:xfrm>
          <a:prstGeom prst="rect">
            <a:avLst/>
          </a:prstGeom>
        </p:spPr>
      </p:pic>
      <p:sp>
        <p:nvSpPr>
          <p:cNvPr id="5" name="TextBox 4"/>
          <p:cNvSpPr txBox="1"/>
          <p:nvPr/>
        </p:nvSpPr>
        <p:spPr>
          <a:xfrm>
            <a:off x="6954592" y="892681"/>
            <a:ext cx="2150772" cy="461665"/>
          </a:xfrm>
          <a:prstGeom prst="rect">
            <a:avLst/>
          </a:prstGeom>
          <a:noFill/>
        </p:spPr>
        <p:txBody>
          <a:bodyPr wrap="square" rtlCol="0">
            <a:spAutoFit/>
          </a:bodyPr>
          <a:lstStyle/>
          <a:p>
            <a:r>
              <a:rPr lang="en-US" sz="2400" b="1" dirty="0"/>
              <a:t>IF - THEN Rules</a:t>
            </a:r>
          </a:p>
        </p:txBody>
      </p:sp>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826995" y="2615752"/>
            <a:ext cx="4415049" cy="3102467"/>
          </a:xfrm>
          <a:prstGeom prst="rect">
            <a:avLst/>
          </a:prstGeom>
        </p:spPr>
      </p:pic>
      <p:sp>
        <p:nvSpPr>
          <p:cNvPr id="7" name="TextBox 6"/>
          <p:cNvSpPr txBox="1"/>
          <p:nvPr/>
        </p:nvSpPr>
        <p:spPr>
          <a:xfrm>
            <a:off x="2187262" y="5977689"/>
            <a:ext cx="2150772" cy="461665"/>
          </a:xfrm>
          <a:prstGeom prst="rect">
            <a:avLst/>
          </a:prstGeom>
          <a:noFill/>
        </p:spPr>
        <p:txBody>
          <a:bodyPr wrap="square" rtlCol="0">
            <a:spAutoFit/>
          </a:bodyPr>
          <a:lstStyle/>
          <a:p>
            <a:r>
              <a:rPr lang="en-US" sz="2400" b="1" dirty="0"/>
              <a:t>Decision Tree</a:t>
            </a:r>
          </a:p>
        </p:txBody>
      </p:sp>
      <p:pic>
        <p:nvPicPr>
          <p:cNvPr id="8" name="Picture 7"/>
          <p:cNvPicPr>
            <a:picLocks noChangeAspect="1"/>
          </p:cNvPicPr>
          <p:nvPr/>
        </p:nvPicPr>
        <p:blipFill>
          <a:blip r:embed="rId6"/>
          <a:stretch>
            <a:fillRect/>
          </a:stretch>
        </p:blipFill>
        <p:spPr>
          <a:xfrm>
            <a:off x="6182956" y="2615752"/>
            <a:ext cx="5323599" cy="2693563"/>
          </a:xfrm>
          <a:prstGeom prst="rect">
            <a:avLst/>
          </a:prstGeom>
        </p:spPr>
      </p:pic>
      <p:sp>
        <p:nvSpPr>
          <p:cNvPr id="9" name="TextBox 8"/>
          <p:cNvSpPr txBox="1"/>
          <p:nvPr/>
        </p:nvSpPr>
        <p:spPr>
          <a:xfrm>
            <a:off x="8534400" y="5928842"/>
            <a:ext cx="2708856" cy="461665"/>
          </a:xfrm>
          <a:prstGeom prst="rect">
            <a:avLst/>
          </a:prstGeom>
          <a:noFill/>
        </p:spPr>
        <p:txBody>
          <a:bodyPr wrap="square" rtlCol="0">
            <a:spAutoFit/>
          </a:bodyPr>
          <a:lstStyle/>
          <a:p>
            <a:r>
              <a:rPr lang="en-US" sz="2400" b="1" dirty="0"/>
              <a:t>Neural Net</a:t>
            </a:r>
          </a:p>
        </p:txBody>
      </p:sp>
    </p:spTree>
    <p:extLst>
      <p:ext uri="{BB962C8B-B14F-4D97-AF65-F5344CB8AC3E}">
        <p14:creationId xmlns:p14="http://schemas.microsoft.com/office/powerpoint/2010/main" val="2226593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Cluster analysis</a:t>
            </a:r>
          </a:p>
        </p:txBody>
      </p:sp>
      <p:sp>
        <p:nvSpPr>
          <p:cNvPr id="4" name="Rectangle 3"/>
          <p:cNvSpPr/>
          <p:nvPr/>
        </p:nvSpPr>
        <p:spPr>
          <a:xfrm>
            <a:off x="838200" y="1431374"/>
            <a:ext cx="10515600" cy="4893647"/>
          </a:xfrm>
          <a:prstGeom prst="rect">
            <a:avLst/>
          </a:prstGeom>
        </p:spPr>
        <p:txBody>
          <a:bodyPr wrap="square">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Unlike classification and prediction, which analyze class-labeled data objects, clustering analyzes data objects without consulting a known class label.</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 general, the class labels are not present in the training data simply because they are not known to begin with. Clustering can be used to generate such labels.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objects are clustered or grouped based on the principle of </a:t>
            </a:r>
          </a:p>
          <a:p>
            <a:pPr algn="just"/>
            <a:endParaRPr lang="en-US" sz="2400" dirty="0">
              <a:latin typeface="Times New Roman" panose="02020603050405020304" pitchFamily="18" charset="0"/>
              <a:cs typeface="Times New Roman" panose="02020603050405020304" pitchFamily="18" charset="0"/>
            </a:endParaRPr>
          </a:p>
          <a:p>
            <a:pPr algn="ctr"/>
            <a:r>
              <a:rPr lang="en-US" sz="2400" b="1" i="1" dirty="0">
                <a:solidFill>
                  <a:srgbClr val="00B050"/>
                </a:solidFill>
                <a:latin typeface="Times New Roman" panose="02020603050405020304" pitchFamily="18" charset="0"/>
                <a:cs typeface="Times New Roman" panose="02020603050405020304" pitchFamily="18" charset="0"/>
              </a:rPr>
              <a:t>“maximizing the intra-class similarity and minimizing the interclass similarity</a:t>
            </a:r>
            <a:r>
              <a:rPr lang="en-US" sz="2400" dirty="0">
                <a:solidFill>
                  <a:srgbClr val="00B050"/>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That is, clusters of objects are formed so that objects within a cluster have high similarity in comparison to one another, but are rather dissimilar to objects in other clusters.</a:t>
            </a:r>
          </a:p>
        </p:txBody>
      </p:sp>
    </p:spTree>
    <p:extLst>
      <p:ext uri="{BB962C8B-B14F-4D97-AF65-F5344CB8AC3E}">
        <p14:creationId xmlns:p14="http://schemas.microsoft.com/office/powerpoint/2010/main" val="334530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5277"/>
            <a:ext cx="10515600" cy="1325563"/>
          </a:xfrm>
        </p:spPr>
        <p:txBody>
          <a:bodyPr>
            <a:normAutofit/>
          </a:bodyPr>
          <a:lstStyle/>
          <a:p>
            <a:r>
              <a:rPr lang="en-US" sz="4800" dirty="0">
                <a:latin typeface="Adobe Caslon Pro Bold" panose="0205070206050A020403" pitchFamily="18" charset="0"/>
              </a:rPr>
              <a:t>What</a:t>
            </a:r>
            <a:r>
              <a:rPr lang="en-US" sz="3600" dirty="0"/>
              <a:t> </a:t>
            </a:r>
            <a:r>
              <a:rPr lang="en-US" sz="4800" dirty="0">
                <a:latin typeface="Adobe Caslon Pro Bold" panose="0205070206050A020403" pitchFamily="18" charset="0"/>
              </a:rPr>
              <a:t>is Data Warehouse??????</a:t>
            </a:r>
          </a:p>
        </p:txBody>
      </p:sp>
      <p:sp>
        <p:nvSpPr>
          <p:cNvPr id="4" name="TextBox 3"/>
          <p:cNvSpPr txBox="1"/>
          <p:nvPr/>
        </p:nvSpPr>
        <p:spPr>
          <a:xfrm>
            <a:off x="1146219" y="1780840"/>
            <a:ext cx="10387885" cy="4324261"/>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is an emerging data repository architecture.</a:t>
            </a:r>
          </a:p>
          <a:p>
            <a:pPr marL="285750" indent="-28575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is a repository of multiple heterogeneous data sources organized under a unified schema at a single site to facilitate management decision making.</a:t>
            </a:r>
          </a:p>
          <a:p>
            <a:pPr algn="just"/>
            <a:endParaRPr lang="en-US" sz="24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a:t>
            </a:r>
            <a:r>
              <a:rPr lang="en-US" sz="2400" b="1" i="1" dirty="0">
                <a:latin typeface="Adobe Garamond Pro" panose="02020502060506020403" pitchFamily="18" charset="0"/>
                <a:cs typeface="Times New Roman" panose="02020603050405020304" pitchFamily="18" charset="0"/>
              </a:rPr>
              <a:t>A data warehouse is a subject - oriented, integrated, time variant and non-volatile collection of data in support of management decision making process.</a:t>
            </a:r>
            <a:r>
              <a:rPr lang="en-US" sz="2400" dirty="0">
                <a:latin typeface="Times New Roman" panose="02020603050405020304" pitchFamily="18" charset="0"/>
                <a:cs typeface="Times New Roman" panose="02020603050405020304" pitchFamily="18" charset="0"/>
              </a:rPr>
              <a:t>”</a:t>
            </a:r>
          </a:p>
          <a:p>
            <a:pPr algn="ct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These four keywords—</a:t>
            </a:r>
            <a:r>
              <a:rPr lang="en-US" sz="2400" u="sng" dirty="0">
                <a:solidFill>
                  <a:srgbClr val="FF0000"/>
                </a:solidFill>
                <a:latin typeface="Times New Roman" panose="02020603050405020304" pitchFamily="18" charset="0"/>
                <a:cs typeface="Times New Roman" panose="02020603050405020304" pitchFamily="18" charset="0"/>
              </a:rPr>
              <a:t>subject-oriented, integrated, time-variant, and nonvolatile</a:t>
            </a:r>
            <a:r>
              <a:rPr lang="en-US" sz="2400" dirty="0">
                <a:latin typeface="Times New Roman" panose="02020603050405020304" pitchFamily="18" charset="0"/>
                <a:cs typeface="Times New Roman" panose="02020603050405020304" pitchFamily="18" charset="0"/>
              </a:rPr>
              <a:t> distinguish data warehouses from other data repository systems, such as relational database systems, transaction processing systems, and file systems.</a:t>
            </a:r>
          </a:p>
        </p:txBody>
      </p:sp>
    </p:spTree>
    <p:extLst>
      <p:ext uri="{BB962C8B-B14F-4D97-AF65-F5344CB8AC3E}">
        <p14:creationId xmlns:p14="http://schemas.microsoft.com/office/powerpoint/2010/main" val="2349890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429555" y="18905"/>
            <a:ext cx="9002332" cy="6578627"/>
          </a:xfrm>
          <a:prstGeom prst="rect">
            <a:avLst/>
          </a:prstGeom>
        </p:spPr>
      </p:pic>
    </p:spTree>
    <p:extLst>
      <p:ext uri="{BB962C8B-B14F-4D97-AF65-F5344CB8AC3E}">
        <p14:creationId xmlns:p14="http://schemas.microsoft.com/office/powerpoint/2010/main" val="2049037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Outlier Analysis</a:t>
            </a:r>
          </a:p>
        </p:txBody>
      </p:sp>
      <p:sp>
        <p:nvSpPr>
          <p:cNvPr id="4" name="Rectangle 3"/>
          <p:cNvSpPr/>
          <p:nvPr/>
        </p:nvSpPr>
        <p:spPr>
          <a:xfrm>
            <a:off x="838200" y="2056103"/>
            <a:ext cx="10515600" cy="3785652"/>
          </a:xfrm>
          <a:prstGeom prst="rect">
            <a:avLst/>
          </a:prstGeom>
        </p:spPr>
        <p:txBody>
          <a:bodyPr wrap="square">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Data objects that do not match with the general behavior or model of the data. Most analysis discard outliers as noise or exceptions.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Outliers may be detected using statistical tests, or using distance measures where objects that are a substantial distance from any other cluster are considered outliers.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b="1" u="sng" dirty="0">
                <a:latin typeface="Times New Roman" panose="02020603050405020304" pitchFamily="18" charset="0"/>
                <a:cs typeface="Times New Roman" panose="02020603050405020304" pitchFamily="18" charset="0"/>
              </a:rPr>
              <a:t>Example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outlier analysis may uncover fraudulent usage of credit cards by detecting purchases of extremely large amounts for a given account number in comparison to regular charges incurred by the same account</a:t>
            </a:r>
          </a:p>
        </p:txBody>
      </p:sp>
    </p:spTree>
    <p:extLst>
      <p:ext uri="{BB962C8B-B14F-4D97-AF65-F5344CB8AC3E}">
        <p14:creationId xmlns:p14="http://schemas.microsoft.com/office/powerpoint/2010/main" val="256741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Are All Patterns Interesting?</a:t>
            </a:r>
          </a:p>
        </p:txBody>
      </p:sp>
      <p:sp>
        <p:nvSpPr>
          <p:cNvPr id="4" name="Rectangle 3"/>
          <p:cNvSpPr/>
          <p:nvPr/>
        </p:nvSpPr>
        <p:spPr>
          <a:xfrm>
            <a:off x="838200" y="1690688"/>
            <a:ext cx="10515600" cy="3416320"/>
          </a:xfrm>
          <a:prstGeom prst="rect">
            <a:avLst/>
          </a:prstGeom>
        </p:spPr>
        <p:txBody>
          <a:bodyPr wrap="square">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Only a small fraction of the patterns potentially generated would actually be of interest to any given user.</a:t>
            </a:r>
          </a:p>
          <a:p>
            <a:pPr marL="342900" indent="-34290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 pattern is interesting if it is:</a:t>
            </a:r>
          </a:p>
          <a:p>
            <a:endParaRPr lang="en-US" sz="2400" dirty="0">
              <a:latin typeface="Times New Roman" panose="02020603050405020304" pitchFamily="18" charset="0"/>
              <a:cs typeface="Times New Roman" panose="02020603050405020304" pitchFamily="18" charset="0"/>
            </a:endParaRPr>
          </a:p>
          <a:p>
            <a:pPr marL="342900" indent="6921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easily understood by humans</a:t>
            </a:r>
          </a:p>
          <a:p>
            <a:pPr marL="342900" indent="6921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valid on new or test data with some degree of certainty</a:t>
            </a:r>
          </a:p>
          <a:p>
            <a:pPr marL="342900" indent="6921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potentially useful</a:t>
            </a:r>
          </a:p>
          <a:p>
            <a:pPr marL="342900" indent="6921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Novel (New)</a:t>
            </a:r>
          </a:p>
        </p:txBody>
      </p:sp>
    </p:spTree>
    <p:extLst>
      <p:ext uri="{BB962C8B-B14F-4D97-AF65-F5344CB8AC3E}">
        <p14:creationId xmlns:p14="http://schemas.microsoft.com/office/powerpoint/2010/main" val="208206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sz="4800" dirty="0">
                <a:latin typeface="Adobe Caslon Pro Bold" panose="0205070206050A020403" pitchFamily="18" charset="0"/>
              </a:rPr>
              <a:t>Data Warehouse Properties</a:t>
            </a:r>
          </a:p>
        </p:txBody>
      </p:sp>
      <p:sp>
        <p:nvSpPr>
          <p:cNvPr id="8195" name="Rectangle 3"/>
          <p:cNvSpPr>
            <a:spLocks noChangeArrowheads="1"/>
          </p:cNvSpPr>
          <p:nvPr/>
        </p:nvSpPr>
        <p:spPr bwMode="auto">
          <a:xfrm>
            <a:off x="2743200" y="1905000"/>
            <a:ext cx="6019800" cy="3962400"/>
          </a:xfrm>
          <a:prstGeom prst="rect">
            <a:avLst/>
          </a:prstGeom>
          <a:noFill/>
          <a:ln w="508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AutoShape 4"/>
          <p:cNvSpPr>
            <a:spLocks noChangeArrowheads="1"/>
          </p:cNvSpPr>
          <p:nvPr/>
        </p:nvSpPr>
        <p:spPr bwMode="auto">
          <a:xfrm>
            <a:off x="4267200" y="2438400"/>
            <a:ext cx="2667000" cy="2895600"/>
          </a:xfrm>
          <a:prstGeom prst="flowChartDecision">
            <a:avLst/>
          </a:prstGeom>
          <a:ln w="53975">
            <a:solidFill>
              <a:srgbClr val="002060"/>
            </a:solidFill>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800" dirty="0">
                <a:ln w="0"/>
                <a:solidFill>
                  <a:schemeClr val="tx1"/>
                </a:solidFill>
                <a:effectLst>
                  <a:outerShdw blurRad="38100" dist="19050" dir="2700000" algn="tl" rotWithShape="0">
                    <a:schemeClr val="dk1">
                      <a:alpha val="40000"/>
                    </a:schemeClr>
                  </a:outerShdw>
                </a:effectLst>
              </a:rPr>
              <a:t>Data</a:t>
            </a:r>
          </a:p>
          <a:p>
            <a:pPr algn="ctr"/>
            <a:r>
              <a:rPr lang="en-US" sz="2800" dirty="0">
                <a:ln w="0"/>
                <a:solidFill>
                  <a:schemeClr val="tx1"/>
                </a:solidFill>
                <a:effectLst>
                  <a:outerShdw blurRad="38100" dist="19050" dir="2700000" algn="tl" rotWithShape="0">
                    <a:schemeClr val="dk1">
                      <a:alpha val="40000"/>
                    </a:schemeClr>
                  </a:outerShdw>
                </a:effectLst>
              </a:rPr>
              <a:t>Warehouse</a:t>
            </a:r>
          </a:p>
        </p:txBody>
      </p:sp>
      <p:sp>
        <p:nvSpPr>
          <p:cNvPr id="8197" name="Line 5"/>
          <p:cNvSpPr>
            <a:spLocks noChangeShapeType="1"/>
          </p:cNvSpPr>
          <p:nvPr/>
        </p:nvSpPr>
        <p:spPr bwMode="auto">
          <a:xfrm>
            <a:off x="6934200" y="3886200"/>
            <a:ext cx="1828800" cy="0"/>
          </a:xfrm>
          <a:prstGeom prst="line">
            <a:avLst/>
          </a:prstGeom>
          <a:ln w="50800">
            <a:headEnd type="none" w="sm" len="sm"/>
            <a:tailEnd type="none" w="sm" len="sm"/>
          </a:ln>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8198" name="Line 6"/>
          <p:cNvSpPr>
            <a:spLocks noChangeShapeType="1"/>
          </p:cNvSpPr>
          <p:nvPr/>
        </p:nvSpPr>
        <p:spPr bwMode="auto">
          <a:xfrm>
            <a:off x="5596596" y="5334000"/>
            <a:ext cx="0" cy="533400"/>
          </a:xfrm>
          <a:prstGeom prst="line">
            <a:avLst/>
          </a:prstGeom>
          <a:noFill/>
          <a:ln w="508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Line 7"/>
          <p:cNvSpPr>
            <a:spLocks noChangeShapeType="1"/>
          </p:cNvSpPr>
          <p:nvPr/>
        </p:nvSpPr>
        <p:spPr bwMode="auto">
          <a:xfrm flipV="1">
            <a:off x="5638800" y="1905000"/>
            <a:ext cx="0" cy="533400"/>
          </a:xfrm>
          <a:prstGeom prst="line">
            <a:avLst/>
          </a:prstGeom>
          <a:noFill/>
          <a:ln w="508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0" name="Line 8"/>
          <p:cNvSpPr>
            <a:spLocks noChangeShapeType="1"/>
          </p:cNvSpPr>
          <p:nvPr/>
        </p:nvSpPr>
        <p:spPr bwMode="auto">
          <a:xfrm flipH="1">
            <a:off x="2743200" y="3886200"/>
            <a:ext cx="1524000" cy="0"/>
          </a:xfrm>
          <a:prstGeom prst="line">
            <a:avLst/>
          </a:prstGeom>
          <a:ln w="50800">
            <a:headEnd type="none" w="sm" len="sm"/>
            <a:tailEnd type="none" w="sm" len="sm"/>
          </a:ln>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8201" name="Text Box 9"/>
          <p:cNvSpPr txBox="1">
            <a:spLocks noChangeArrowheads="1"/>
          </p:cNvSpPr>
          <p:nvPr/>
        </p:nvSpPr>
        <p:spPr bwMode="auto">
          <a:xfrm>
            <a:off x="6629401" y="2362200"/>
            <a:ext cx="15095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Integrated</a:t>
            </a:r>
          </a:p>
        </p:txBody>
      </p:sp>
      <p:sp>
        <p:nvSpPr>
          <p:cNvPr id="8202" name="Text Box 10"/>
          <p:cNvSpPr txBox="1">
            <a:spLocks noChangeArrowheads="1"/>
          </p:cNvSpPr>
          <p:nvPr/>
        </p:nvSpPr>
        <p:spPr bwMode="auto">
          <a:xfrm>
            <a:off x="6478622" y="4805065"/>
            <a:ext cx="18110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Time Variant</a:t>
            </a:r>
          </a:p>
        </p:txBody>
      </p:sp>
      <p:sp>
        <p:nvSpPr>
          <p:cNvPr id="8203" name="Text Box 11"/>
          <p:cNvSpPr txBox="1">
            <a:spLocks noChangeArrowheads="1"/>
          </p:cNvSpPr>
          <p:nvPr/>
        </p:nvSpPr>
        <p:spPr bwMode="auto">
          <a:xfrm>
            <a:off x="3062483" y="4849613"/>
            <a:ext cx="17576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Non Volatile</a:t>
            </a:r>
          </a:p>
        </p:txBody>
      </p:sp>
      <p:sp>
        <p:nvSpPr>
          <p:cNvPr id="8204" name="Text Box 12"/>
          <p:cNvSpPr txBox="1">
            <a:spLocks noChangeArrowheads="1"/>
          </p:cNvSpPr>
          <p:nvPr/>
        </p:nvSpPr>
        <p:spPr bwMode="auto">
          <a:xfrm>
            <a:off x="3108326" y="2251076"/>
            <a:ext cx="13193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Subject</a:t>
            </a:r>
          </a:p>
          <a:p>
            <a:r>
              <a:rPr lang="en-US" sz="2400" b="1"/>
              <a:t>Oriented</a:t>
            </a:r>
          </a:p>
        </p:txBody>
      </p:sp>
    </p:spTree>
    <p:extLst>
      <p:ext uri="{BB962C8B-B14F-4D97-AF65-F5344CB8AC3E}">
        <p14:creationId xmlns:p14="http://schemas.microsoft.com/office/powerpoint/2010/main" val="2701776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dobe Caslon Pro Bold" panose="0205070206050A020403" pitchFamily="18" charset="0"/>
              </a:rPr>
              <a:t>What</a:t>
            </a:r>
            <a:r>
              <a:rPr lang="en-US" sz="3200" dirty="0"/>
              <a:t> </a:t>
            </a:r>
            <a:r>
              <a:rPr lang="en-US" dirty="0">
                <a:latin typeface="Adobe Caslon Pro Bold" panose="0205070206050A020403" pitchFamily="18" charset="0"/>
              </a:rPr>
              <a:t>is Data Warehouse??????</a:t>
            </a:r>
            <a:endParaRPr lang="en-US" dirty="0"/>
          </a:p>
        </p:txBody>
      </p:sp>
      <p:sp>
        <p:nvSpPr>
          <p:cNvPr id="4" name="Rectangle 3"/>
          <p:cNvSpPr/>
          <p:nvPr/>
        </p:nvSpPr>
        <p:spPr>
          <a:xfrm>
            <a:off x="655212" y="1409730"/>
            <a:ext cx="10881575" cy="6063198"/>
          </a:xfrm>
          <a:prstGeom prst="rect">
            <a:avLst/>
          </a:prstGeom>
        </p:spPr>
        <p:txBody>
          <a:bodyPr wrap="square">
            <a:spAutoFit/>
          </a:bodyPr>
          <a:lstStyle/>
          <a:p>
            <a:pPr algn="just"/>
            <a:r>
              <a:rPr lang="en-US" sz="2400" b="1" i="1" dirty="0">
                <a:solidFill>
                  <a:srgbClr val="FF0000"/>
                </a:solidFill>
                <a:latin typeface="Times New Roman" panose="02020603050405020304" pitchFamily="18" charset="0"/>
                <a:cs typeface="Times New Roman" panose="02020603050405020304" pitchFamily="18" charset="0"/>
              </a:rPr>
              <a:t>Subject-Oriented :</a:t>
            </a:r>
            <a:r>
              <a:rPr lang="en-US" sz="2400" dirty="0">
                <a:latin typeface="Times New Roman" panose="02020603050405020304" pitchFamily="18" charset="0"/>
                <a:cs typeface="Times New Roman" panose="02020603050405020304" pitchFamily="18" charset="0"/>
              </a:rPr>
              <a:t> Stored data according to target specific subjects. </a:t>
            </a:r>
          </a:p>
          <a:p>
            <a:pPr algn="just"/>
            <a:r>
              <a:rPr lang="en-US" sz="2400" b="1" i="1" dirty="0">
                <a:latin typeface="Times New Roman" panose="02020603050405020304" pitchFamily="18" charset="0"/>
                <a:cs typeface="Times New Roman" panose="02020603050405020304" pitchFamily="18" charset="0"/>
              </a:rPr>
              <a:t>Example :</a:t>
            </a:r>
            <a:r>
              <a:rPr lang="en-US" sz="2400" i="1" dirty="0">
                <a:latin typeface="Times New Roman" panose="02020603050405020304" pitchFamily="18" charset="0"/>
                <a:cs typeface="Times New Roman" panose="02020603050405020304" pitchFamily="18" charset="0"/>
              </a:rPr>
              <a:t> It may store data regarding total Sales, Number of Customers, etc. and not general data on everyday operations</a:t>
            </a:r>
            <a:r>
              <a:rPr lang="en-US" sz="28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b="1" i="1" dirty="0">
                <a:solidFill>
                  <a:srgbClr val="FF0000"/>
                </a:solidFill>
                <a:latin typeface="Times New Roman" panose="02020603050405020304" pitchFamily="18" charset="0"/>
                <a:cs typeface="Times New Roman" panose="02020603050405020304" pitchFamily="18" charset="0"/>
              </a:rPr>
              <a:t>Integrated : </a:t>
            </a:r>
            <a:r>
              <a:rPr lang="en-US" sz="2400" dirty="0">
                <a:latin typeface="Times New Roman" panose="02020603050405020304" pitchFamily="18" charset="0"/>
                <a:cs typeface="Times New Roman" panose="02020603050405020304" pitchFamily="18" charset="0"/>
              </a:rPr>
              <a:t>Data may be distributed across heterogeneous sources which have to be integrated.</a:t>
            </a:r>
          </a:p>
          <a:p>
            <a:pPr algn="just"/>
            <a:r>
              <a:rPr lang="en-US" sz="2400" b="1" i="1" dirty="0">
                <a:latin typeface="Times New Roman" panose="02020603050405020304" pitchFamily="18" charset="0"/>
                <a:cs typeface="Times New Roman" panose="02020603050405020304" pitchFamily="18" charset="0"/>
              </a:rPr>
              <a:t>Example:</a:t>
            </a:r>
            <a:r>
              <a:rPr lang="en-US" sz="2400" i="1" dirty="0">
                <a:latin typeface="Times New Roman" panose="02020603050405020304" pitchFamily="18" charset="0"/>
                <a:cs typeface="Times New Roman" panose="02020603050405020304" pitchFamily="18" charset="0"/>
              </a:rPr>
              <a:t> Sales data may be on RDB, Customer information on Flat files, etc</a:t>
            </a:r>
            <a:r>
              <a:rPr lang="en-US" sz="2000" i="1" dirty="0">
                <a:latin typeface="Times New Roman" panose="02020603050405020304" pitchFamily="18" charset="0"/>
                <a:cs typeface="Times New Roman" panose="02020603050405020304" pitchFamily="18" charset="0"/>
              </a:rPr>
              <a:t>.</a:t>
            </a:r>
          </a:p>
          <a:p>
            <a:pPr algn="just"/>
            <a:endParaRPr lang="en-US" sz="2400" b="1" i="1" dirty="0">
              <a:solidFill>
                <a:srgbClr val="FF0000"/>
              </a:solidFill>
              <a:latin typeface="Times New Roman" panose="02020603050405020304" pitchFamily="18" charset="0"/>
              <a:cs typeface="Times New Roman" panose="02020603050405020304" pitchFamily="18" charset="0"/>
            </a:endParaRPr>
          </a:p>
          <a:p>
            <a:pPr algn="just"/>
            <a:r>
              <a:rPr lang="en-US" sz="2400" b="1" i="1" dirty="0">
                <a:solidFill>
                  <a:srgbClr val="FF0000"/>
                </a:solidFill>
                <a:latin typeface="Times New Roman" panose="02020603050405020304" pitchFamily="18" charset="0"/>
                <a:cs typeface="Times New Roman" panose="02020603050405020304" pitchFamily="18" charset="0"/>
              </a:rPr>
              <a:t>Time Variant : </a:t>
            </a:r>
            <a:r>
              <a:rPr lang="en-US" sz="2400" dirty="0">
                <a:latin typeface="Times New Roman" panose="02020603050405020304" pitchFamily="18" charset="0"/>
                <a:cs typeface="Times New Roman" panose="02020603050405020304" pitchFamily="18" charset="0"/>
              </a:rPr>
              <a:t>Data are stored to provide information from an historic perspective. </a:t>
            </a:r>
            <a:r>
              <a:rPr lang="en-US" sz="2400" b="1" i="1" dirty="0">
                <a:latin typeface="Times New Roman" panose="02020603050405020304" pitchFamily="18" charset="0"/>
                <a:cs typeface="Times New Roman" panose="02020603050405020304" pitchFamily="18" charset="0"/>
              </a:rPr>
              <a:t>Example: </a:t>
            </a:r>
            <a:r>
              <a:rPr lang="en-US" sz="2400" i="1" dirty="0">
                <a:latin typeface="Times New Roman" panose="02020603050405020304" pitchFamily="18" charset="0"/>
                <a:cs typeface="Times New Roman" panose="02020603050405020304" pitchFamily="18" charset="0"/>
              </a:rPr>
              <a:t>Data of sales in last 5 years, etc.</a:t>
            </a:r>
          </a:p>
          <a:p>
            <a:pPr algn="just"/>
            <a:endParaRPr lang="en-US" sz="2400" dirty="0">
              <a:latin typeface="Times New Roman" panose="02020603050405020304" pitchFamily="18" charset="0"/>
              <a:cs typeface="Times New Roman" panose="02020603050405020304" pitchFamily="18" charset="0"/>
            </a:endParaRPr>
          </a:p>
          <a:p>
            <a:pPr algn="just"/>
            <a:r>
              <a:rPr lang="en-US" sz="2400" b="1" i="1" dirty="0">
                <a:solidFill>
                  <a:srgbClr val="FF0000"/>
                </a:solidFill>
                <a:latin typeface="Times New Roman" panose="02020603050405020304" pitchFamily="18" charset="0"/>
                <a:cs typeface="Times New Roman" panose="02020603050405020304" pitchFamily="18" charset="0"/>
              </a:rPr>
              <a:t>Non-Volatile : </a:t>
            </a:r>
            <a:r>
              <a:rPr lang="en-US" sz="2400" dirty="0">
                <a:latin typeface="Times New Roman" panose="02020603050405020304" pitchFamily="18" charset="0"/>
                <a:cs typeface="Times New Roman" panose="02020603050405020304" pitchFamily="18" charset="0"/>
              </a:rPr>
              <a:t>It is separate from the Enterprise Operational Database and hence is not subject to frequent modification. It generally has only 2 operations performed on it: Loading of data and Access of data.</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800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Footer Placeholder 4"/>
          <p:cNvSpPr>
            <a:spLocks noGrp="1"/>
          </p:cNvSpPr>
          <p:nvPr>
            <p:ph type="ftr" sz="quarter" idx="11"/>
          </p:nvPr>
        </p:nvSpPr>
        <p:spPr/>
        <p:txBody>
          <a:bodyPr/>
          <a:lstStyle/>
          <a:p>
            <a:r>
              <a:rPr lang="en-US" altLang="en-GB"/>
              <a:t>CS 336</a:t>
            </a:r>
          </a:p>
        </p:txBody>
      </p:sp>
      <p:sp>
        <p:nvSpPr>
          <p:cNvPr id="241" name="Slide Number Placeholder 5"/>
          <p:cNvSpPr>
            <a:spLocks noGrp="1"/>
          </p:cNvSpPr>
          <p:nvPr>
            <p:ph type="sldNum" sz="quarter" idx="12"/>
          </p:nvPr>
        </p:nvSpPr>
        <p:spPr/>
        <p:txBody>
          <a:bodyPr/>
          <a:lstStyle/>
          <a:p>
            <a:fld id="{858CD590-C6E8-488B-BAB3-7D17ECF60497}" type="slidenum">
              <a:rPr lang="en-US" altLang="en-GB"/>
              <a:pPr/>
              <a:t>6</a:t>
            </a:fld>
            <a:endParaRPr lang="en-US" altLang="en-GB"/>
          </a:p>
        </p:txBody>
      </p:sp>
      <p:sp>
        <p:nvSpPr>
          <p:cNvPr id="39938" name="Rectangle 2"/>
          <p:cNvSpPr>
            <a:spLocks noGrp="1" noChangeArrowheads="1"/>
          </p:cNvSpPr>
          <p:nvPr>
            <p:ph type="title"/>
          </p:nvPr>
        </p:nvSpPr>
        <p:spPr/>
        <p:txBody>
          <a:bodyPr>
            <a:normAutofit/>
          </a:bodyPr>
          <a:lstStyle/>
          <a:p>
            <a:r>
              <a:rPr lang="en-US" altLang="en-GB" dirty="0">
                <a:latin typeface="Adobe Caslon Pro Bold" panose="0205070206050A020403" pitchFamily="18" charset="0"/>
              </a:rPr>
              <a:t>Heterogeneous Information Sources</a:t>
            </a:r>
          </a:p>
        </p:txBody>
      </p:sp>
      <p:sp>
        <p:nvSpPr>
          <p:cNvPr id="39941" name="Rectangle 5"/>
          <p:cNvSpPr>
            <a:spLocks noChangeArrowheads="1"/>
          </p:cNvSpPr>
          <p:nvPr/>
        </p:nvSpPr>
        <p:spPr bwMode="auto">
          <a:xfrm>
            <a:off x="1524000" y="1839913"/>
            <a:ext cx="388778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Font typeface="Symbol" panose="05050102010706020507" pitchFamily="18" charset="2"/>
              <a:buChar char="·"/>
              <a:defRPr sz="3200">
                <a:solidFill>
                  <a:schemeClr val="tx1"/>
                </a:solidFill>
                <a:latin typeface="Times New Roman" panose="02020603050405020304" pitchFamily="18" charset="0"/>
              </a:defRPr>
            </a:lvl1pPr>
            <a:lvl2pPr marL="742950" indent="-285750">
              <a:spcBef>
                <a:spcPct val="20000"/>
              </a:spcBef>
              <a:buFont typeface="Symbol" panose="05050102010706020507" pitchFamily="18" charset="2"/>
              <a:buChar char="-"/>
              <a:defRPr sz="2800">
                <a:solidFill>
                  <a:schemeClr val="tx1"/>
                </a:solidFill>
                <a:latin typeface="Times New Roman" panose="02020603050405020304" pitchFamily="18" charset="0"/>
              </a:defRPr>
            </a:lvl2pPr>
            <a:lvl3pPr marL="1143000" indent="-228600">
              <a:spcBef>
                <a:spcPct val="20000"/>
              </a:spcBef>
              <a:buFont typeface="Symbol" panose="05050102010706020507" pitchFamily="18" charset="2"/>
              <a:buChar char="·"/>
              <a:defRPr sz="2400">
                <a:solidFill>
                  <a:schemeClr val="tx1"/>
                </a:solidFill>
                <a:latin typeface="Times New Roman" panose="02020603050405020304" pitchFamily="18" charset="0"/>
              </a:defRPr>
            </a:lvl3pPr>
            <a:lvl4pPr marL="1600200" indent="-228600">
              <a:spcBef>
                <a:spcPct val="20000"/>
              </a:spcBef>
              <a:buFont typeface="Symbol" panose="05050102010706020507" pitchFamily="18" charset="2"/>
              <a:buChar char="-"/>
              <a:defRPr sz="2000">
                <a:solidFill>
                  <a:schemeClr val="tx1"/>
                </a:solidFill>
                <a:latin typeface="Times New Roman" panose="02020603050405020304" pitchFamily="18" charset="0"/>
              </a:defRPr>
            </a:lvl4pPr>
            <a:lvl5pPr marL="2057400" indent="-228600">
              <a:spcBef>
                <a:spcPct val="20000"/>
              </a:spcBef>
              <a:buFont typeface="Symbol" panose="05050102010706020507" pitchFamily="18"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9pPr>
          </a:lstStyle>
          <a:p>
            <a:pPr>
              <a:buFont typeface="Symbol" panose="05050102010706020507" pitchFamily="18" charset="2"/>
              <a:buNone/>
            </a:pPr>
            <a:r>
              <a:rPr lang="en-US" altLang="en-GB" sz="2000" i="1"/>
              <a:t>“Heterogeneities are everywhere”</a:t>
            </a:r>
          </a:p>
        </p:txBody>
      </p:sp>
      <p:sp>
        <p:nvSpPr>
          <p:cNvPr id="39942" name="Rectangle 6"/>
          <p:cNvSpPr>
            <a:spLocks noChangeArrowheads="1"/>
          </p:cNvSpPr>
          <p:nvPr/>
        </p:nvSpPr>
        <p:spPr bwMode="auto">
          <a:xfrm>
            <a:off x="2819400" y="5181600"/>
            <a:ext cx="7772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1"/>
              </a:buClr>
              <a:buSzPct val="80000"/>
              <a:buFont typeface="Dingbats" charset="2"/>
              <a:buChar char="l"/>
            </a:pPr>
            <a:r>
              <a:rPr lang="en-US" altLang="en-GB" dirty="0"/>
              <a:t>Different interfaces</a:t>
            </a:r>
          </a:p>
          <a:p>
            <a:pPr>
              <a:spcBef>
                <a:spcPct val="20000"/>
              </a:spcBef>
              <a:buClr>
                <a:schemeClr val="tx1"/>
              </a:buClr>
              <a:buSzPct val="80000"/>
              <a:buFont typeface="Dingbats" charset="2"/>
              <a:buChar char="l"/>
            </a:pPr>
            <a:r>
              <a:rPr lang="en-US" altLang="en-GB" dirty="0"/>
              <a:t>Different data representations</a:t>
            </a:r>
          </a:p>
          <a:p>
            <a:pPr>
              <a:spcBef>
                <a:spcPct val="20000"/>
              </a:spcBef>
              <a:buClr>
                <a:schemeClr val="tx1"/>
              </a:buClr>
              <a:buSzPct val="80000"/>
              <a:buFont typeface="Dingbats" charset="2"/>
              <a:buChar char="l"/>
            </a:pPr>
            <a:r>
              <a:rPr lang="en-US" altLang="en-GB" dirty="0"/>
              <a:t>Duplicate and inconsistent information</a:t>
            </a:r>
          </a:p>
        </p:txBody>
      </p:sp>
      <p:grpSp>
        <p:nvGrpSpPr>
          <p:cNvPr id="39943" name="Group 7"/>
          <p:cNvGrpSpPr>
            <a:grpSpLocks/>
          </p:cNvGrpSpPr>
          <p:nvPr/>
        </p:nvGrpSpPr>
        <p:grpSpPr bwMode="auto">
          <a:xfrm>
            <a:off x="4950618" y="2269069"/>
            <a:ext cx="977901" cy="723900"/>
            <a:chOff x="2187" y="1367"/>
            <a:chExt cx="460" cy="322"/>
          </a:xfrm>
        </p:grpSpPr>
        <p:grpSp>
          <p:nvGrpSpPr>
            <p:cNvPr id="39944" name="Group 8"/>
            <p:cNvGrpSpPr>
              <a:grpSpLocks/>
            </p:cNvGrpSpPr>
            <p:nvPr/>
          </p:nvGrpSpPr>
          <p:grpSpPr bwMode="auto">
            <a:xfrm>
              <a:off x="2187" y="1367"/>
              <a:ext cx="356" cy="292"/>
              <a:chOff x="2187" y="1367"/>
              <a:chExt cx="356" cy="292"/>
            </a:xfrm>
          </p:grpSpPr>
          <p:grpSp>
            <p:nvGrpSpPr>
              <p:cNvPr id="39945" name="Group 9"/>
              <p:cNvGrpSpPr>
                <a:grpSpLocks/>
              </p:cNvGrpSpPr>
              <p:nvPr/>
            </p:nvGrpSpPr>
            <p:grpSpPr bwMode="auto">
              <a:xfrm>
                <a:off x="2187" y="1367"/>
                <a:ext cx="356" cy="292"/>
                <a:chOff x="2187" y="1367"/>
                <a:chExt cx="356" cy="292"/>
              </a:xfrm>
            </p:grpSpPr>
            <p:grpSp>
              <p:nvGrpSpPr>
                <p:cNvPr id="39946" name="Group 10"/>
                <p:cNvGrpSpPr>
                  <a:grpSpLocks/>
                </p:cNvGrpSpPr>
                <p:nvPr/>
              </p:nvGrpSpPr>
              <p:grpSpPr bwMode="auto">
                <a:xfrm>
                  <a:off x="2187" y="1532"/>
                  <a:ext cx="356" cy="127"/>
                  <a:chOff x="2187" y="1532"/>
                  <a:chExt cx="356" cy="127"/>
                </a:xfrm>
              </p:grpSpPr>
              <p:sp>
                <p:nvSpPr>
                  <p:cNvPr id="39947" name="Freeform 11"/>
                  <p:cNvSpPr>
                    <a:spLocks/>
                  </p:cNvSpPr>
                  <p:nvPr/>
                </p:nvSpPr>
                <p:spPr bwMode="auto">
                  <a:xfrm>
                    <a:off x="2338" y="1532"/>
                    <a:ext cx="204" cy="127"/>
                  </a:xfrm>
                  <a:custGeom>
                    <a:avLst/>
                    <a:gdLst>
                      <a:gd name="T0" fmla="*/ 0 w 204"/>
                      <a:gd name="T1" fmla="*/ 37 h 127"/>
                      <a:gd name="T2" fmla="*/ 0 w 204"/>
                      <a:gd name="T3" fmla="*/ 126 h 127"/>
                      <a:gd name="T4" fmla="*/ 203 w 204"/>
                      <a:gd name="T5" fmla="*/ 61 h 127"/>
                      <a:gd name="T6" fmla="*/ 203 w 204"/>
                      <a:gd name="T7" fmla="*/ 0 h 127"/>
                      <a:gd name="T8" fmla="*/ 0 w 204"/>
                      <a:gd name="T9" fmla="*/ 37 h 127"/>
                    </a:gdLst>
                    <a:ahLst/>
                    <a:cxnLst>
                      <a:cxn ang="0">
                        <a:pos x="T0" y="T1"/>
                      </a:cxn>
                      <a:cxn ang="0">
                        <a:pos x="T2" y="T3"/>
                      </a:cxn>
                      <a:cxn ang="0">
                        <a:pos x="T4" y="T5"/>
                      </a:cxn>
                      <a:cxn ang="0">
                        <a:pos x="T6" y="T7"/>
                      </a:cxn>
                      <a:cxn ang="0">
                        <a:pos x="T8" y="T9"/>
                      </a:cxn>
                    </a:cxnLst>
                    <a:rect l="0" t="0" r="r" b="b"/>
                    <a:pathLst>
                      <a:path w="204" h="127">
                        <a:moveTo>
                          <a:pt x="0" y="37"/>
                        </a:moveTo>
                        <a:lnTo>
                          <a:pt x="0" y="126"/>
                        </a:lnTo>
                        <a:lnTo>
                          <a:pt x="203" y="61"/>
                        </a:lnTo>
                        <a:lnTo>
                          <a:pt x="203" y="0"/>
                        </a:lnTo>
                        <a:lnTo>
                          <a:pt x="0" y="37"/>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8" name="Freeform 12"/>
                  <p:cNvSpPr>
                    <a:spLocks/>
                  </p:cNvSpPr>
                  <p:nvPr/>
                </p:nvSpPr>
                <p:spPr bwMode="auto">
                  <a:xfrm>
                    <a:off x="2187" y="1561"/>
                    <a:ext cx="152" cy="98"/>
                  </a:xfrm>
                  <a:custGeom>
                    <a:avLst/>
                    <a:gdLst>
                      <a:gd name="T0" fmla="*/ 151 w 152"/>
                      <a:gd name="T1" fmla="*/ 8 h 98"/>
                      <a:gd name="T2" fmla="*/ 151 w 152"/>
                      <a:gd name="T3" fmla="*/ 97 h 98"/>
                      <a:gd name="T4" fmla="*/ 0 w 152"/>
                      <a:gd name="T5" fmla="*/ 75 h 98"/>
                      <a:gd name="T6" fmla="*/ 0 w 152"/>
                      <a:gd name="T7" fmla="*/ 0 h 98"/>
                      <a:gd name="T8" fmla="*/ 151 w 152"/>
                      <a:gd name="T9" fmla="*/ 8 h 98"/>
                    </a:gdLst>
                    <a:ahLst/>
                    <a:cxnLst>
                      <a:cxn ang="0">
                        <a:pos x="T0" y="T1"/>
                      </a:cxn>
                      <a:cxn ang="0">
                        <a:pos x="T2" y="T3"/>
                      </a:cxn>
                      <a:cxn ang="0">
                        <a:pos x="T4" y="T5"/>
                      </a:cxn>
                      <a:cxn ang="0">
                        <a:pos x="T6" y="T7"/>
                      </a:cxn>
                      <a:cxn ang="0">
                        <a:pos x="T8" y="T9"/>
                      </a:cxn>
                    </a:cxnLst>
                    <a:rect l="0" t="0" r="r" b="b"/>
                    <a:pathLst>
                      <a:path w="152" h="98">
                        <a:moveTo>
                          <a:pt x="151" y="8"/>
                        </a:moveTo>
                        <a:lnTo>
                          <a:pt x="151" y="97"/>
                        </a:lnTo>
                        <a:lnTo>
                          <a:pt x="0" y="75"/>
                        </a:lnTo>
                        <a:lnTo>
                          <a:pt x="0" y="0"/>
                        </a:lnTo>
                        <a:lnTo>
                          <a:pt x="151" y="8"/>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9" name="Freeform 13"/>
                  <p:cNvSpPr>
                    <a:spLocks/>
                  </p:cNvSpPr>
                  <p:nvPr/>
                </p:nvSpPr>
                <p:spPr bwMode="auto">
                  <a:xfrm>
                    <a:off x="2188" y="1533"/>
                    <a:ext cx="355" cy="39"/>
                  </a:xfrm>
                  <a:custGeom>
                    <a:avLst/>
                    <a:gdLst>
                      <a:gd name="T0" fmla="*/ 0 w 355"/>
                      <a:gd name="T1" fmla="*/ 29 h 39"/>
                      <a:gd name="T2" fmla="*/ 152 w 355"/>
                      <a:gd name="T3" fmla="*/ 38 h 39"/>
                      <a:gd name="T4" fmla="*/ 354 w 355"/>
                      <a:gd name="T5" fmla="*/ 0 h 39"/>
                      <a:gd name="T6" fmla="*/ 205 w 355"/>
                      <a:gd name="T7" fmla="*/ 0 h 39"/>
                      <a:gd name="T8" fmla="*/ 0 w 355"/>
                      <a:gd name="T9" fmla="*/ 29 h 39"/>
                    </a:gdLst>
                    <a:ahLst/>
                    <a:cxnLst>
                      <a:cxn ang="0">
                        <a:pos x="T0" y="T1"/>
                      </a:cxn>
                      <a:cxn ang="0">
                        <a:pos x="T2" y="T3"/>
                      </a:cxn>
                      <a:cxn ang="0">
                        <a:pos x="T4" y="T5"/>
                      </a:cxn>
                      <a:cxn ang="0">
                        <a:pos x="T6" y="T7"/>
                      </a:cxn>
                      <a:cxn ang="0">
                        <a:pos x="T8" y="T9"/>
                      </a:cxn>
                    </a:cxnLst>
                    <a:rect l="0" t="0" r="r" b="b"/>
                    <a:pathLst>
                      <a:path w="355" h="39">
                        <a:moveTo>
                          <a:pt x="0" y="29"/>
                        </a:moveTo>
                        <a:lnTo>
                          <a:pt x="152" y="38"/>
                        </a:lnTo>
                        <a:lnTo>
                          <a:pt x="354" y="0"/>
                        </a:lnTo>
                        <a:lnTo>
                          <a:pt x="205" y="0"/>
                        </a:lnTo>
                        <a:lnTo>
                          <a:pt x="0" y="29"/>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950" name="Freeform 14"/>
                <p:cNvSpPr>
                  <a:spLocks/>
                </p:cNvSpPr>
                <p:nvPr/>
              </p:nvSpPr>
              <p:spPr bwMode="auto">
                <a:xfrm>
                  <a:off x="2302" y="1521"/>
                  <a:ext cx="129" cy="37"/>
                </a:xfrm>
                <a:custGeom>
                  <a:avLst/>
                  <a:gdLst>
                    <a:gd name="T0" fmla="*/ 0 w 129"/>
                    <a:gd name="T1" fmla="*/ 20 h 37"/>
                    <a:gd name="T2" fmla="*/ 0 w 129"/>
                    <a:gd name="T3" fmla="*/ 31 h 37"/>
                    <a:gd name="T4" fmla="*/ 59 w 129"/>
                    <a:gd name="T5" fmla="*/ 36 h 37"/>
                    <a:gd name="T6" fmla="*/ 128 w 129"/>
                    <a:gd name="T7" fmla="*/ 23 h 37"/>
                    <a:gd name="T8" fmla="*/ 128 w 129"/>
                    <a:gd name="T9" fmla="*/ 0 h 37"/>
                    <a:gd name="T10" fmla="*/ 0 w 129"/>
                    <a:gd name="T11" fmla="*/ 20 h 37"/>
                  </a:gdLst>
                  <a:ahLst/>
                  <a:cxnLst>
                    <a:cxn ang="0">
                      <a:pos x="T0" y="T1"/>
                    </a:cxn>
                    <a:cxn ang="0">
                      <a:pos x="T2" y="T3"/>
                    </a:cxn>
                    <a:cxn ang="0">
                      <a:pos x="T4" y="T5"/>
                    </a:cxn>
                    <a:cxn ang="0">
                      <a:pos x="T6" y="T7"/>
                    </a:cxn>
                    <a:cxn ang="0">
                      <a:pos x="T8" y="T9"/>
                    </a:cxn>
                    <a:cxn ang="0">
                      <a:pos x="T10" y="T11"/>
                    </a:cxn>
                  </a:cxnLst>
                  <a:rect l="0" t="0" r="r" b="b"/>
                  <a:pathLst>
                    <a:path w="129" h="37">
                      <a:moveTo>
                        <a:pt x="0" y="20"/>
                      </a:moveTo>
                      <a:lnTo>
                        <a:pt x="0" y="31"/>
                      </a:lnTo>
                      <a:lnTo>
                        <a:pt x="59" y="36"/>
                      </a:lnTo>
                      <a:lnTo>
                        <a:pt x="128" y="23"/>
                      </a:lnTo>
                      <a:lnTo>
                        <a:pt x="128" y="0"/>
                      </a:lnTo>
                      <a:lnTo>
                        <a:pt x="0" y="2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9951" name="Group 15"/>
                <p:cNvGrpSpPr>
                  <a:grpSpLocks/>
                </p:cNvGrpSpPr>
                <p:nvPr/>
              </p:nvGrpSpPr>
              <p:grpSpPr bwMode="auto">
                <a:xfrm>
                  <a:off x="2215" y="1367"/>
                  <a:ext cx="286" cy="183"/>
                  <a:chOff x="2215" y="1367"/>
                  <a:chExt cx="286" cy="183"/>
                </a:xfrm>
              </p:grpSpPr>
              <p:sp>
                <p:nvSpPr>
                  <p:cNvPr id="39952" name="Freeform 16"/>
                  <p:cNvSpPr>
                    <a:spLocks/>
                  </p:cNvSpPr>
                  <p:nvPr/>
                </p:nvSpPr>
                <p:spPr bwMode="auto">
                  <a:xfrm>
                    <a:off x="2337" y="1367"/>
                    <a:ext cx="164" cy="178"/>
                  </a:xfrm>
                  <a:custGeom>
                    <a:avLst/>
                    <a:gdLst>
                      <a:gd name="T0" fmla="*/ 23 w 164"/>
                      <a:gd name="T1" fmla="*/ 177 h 178"/>
                      <a:gd name="T2" fmla="*/ 0 w 164"/>
                      <a:gd name="T3" fmla="*/ 5 h 178"/>
                      <a:gd name="T4" fmla="*/ 140 w 164"/>
                      <a:gd name="T5" fmla="*/ 0 h 178"/>
                      <a:gd name="T6" fmla="*/ 163 w 164"/>
                      <a:gd name="T7" fmla="*/ 153 h 178"/>
                      <a:gd name="T8" fmla="*/ 23 w 164"/>
                      <a:gd name="T9" fmla="*/ 177 h 178"/>
                    </a:gdLst>
                    <a:ahLst/>
                    <a:cxnLst>
                      <a:cxn ang="0">
                        <a:pos x="T0" y="T1"/>
                      </a:cxn>
                      <a:cxn ang="0">
                        <a:pos x="T2" y="T3"/>
                      </a:cxn>
                      <a:cxn ang="0">
                        <a:pos x="T4" y="T5"/>
                      </a:cxn>
                      <a:cxn ang="0">
                        <a:pos x="T6" y="T7"/>
                      </a:cxn>
                      <a:cxn ang="0">
                        <a:pos x="T8" y="T9"/>
                      </a:cxn>
                    </a:cxnLst>
                    <a:rect l="0" t="0" r="r" b="b"/>
                    <a:pathLst>
                      <a:path w="164" h="178">
                        <a:moveTo>
                          <a:pt x="23" y="177"/>
                        </a:moveTo>
                        <a:lnTo>
                          <a:pt x="0" y="5"/>
                        </a:lnTo>
                        <a:lnTo>
                          <a:pt x="140" y="0"/>
                        </a:lnTo>
                        <a:lnTo>
                          <a:pt x="163" y="153"/>
                        </a:lnTo>
                        <a:lnTo>
                          <a:pt x="23" y="177"/>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3" name="Freeform 17"/>
                  <p:cNvSpPr>
                    <a:spLocks/>
                  </p:cNvSpPr>
                  <p:nvPr/>
                </p:nvSpPr>
                <p:spPr bwMode="auto">
                  <a:xfrm>
                    <a:off x="2215" y="1374"/>
                    <a:ext cx="147" cy="176"/>
                  </a:xfrm>
                  <a:custGeom>
                    <a:avLst/>
                    <a:gdLst>
                      <a:gd name="T0" fmla="*/ 122 w 147"/>
                      <a:gd name="T1" fmla="*/ 0 h 176"/>
                      <a:gd name="T2" fmla="*/ 0 w 147"/>
                      <a:gd name="T3" fmla="*/ 39 h 176"/>
                      <a:gd name="T4" fmla="*/ 16 w 147"/>
                      <a:gd name="T5" fmla="*/ 175 h 176"/>
                      <a:gd name="T6" fmla="*/ 146 w 147"/>
                      <a:gd name="T7" fmla="*/ 170 h 176"/>
                      <a:gd name="T8" fmla="*/ 122 w 147"/>
                      <a:gd name="T9" fmla="*/ 0 h 176"/>
                    </a:gdLst>
                    <a:ahLst/>
                    <a:cxnLst>
                      <a:cxn ang="0">
                        <a:pos x="T0" y="T1"/>
                      </a:cxn>
                      <a:cxn ang="0">
                        <a:pos x="T2" y="T3"/>
                      </a:cxn>
                      <a:cxn ang="0">
                        <a:pos x="T4" y="T5"/>
                      </a:cxn>
                      <a:cxn ang="0">
                        <a:pos x="T6" y="T7"/>
                      </a:cxn>
                      <a:cxn ang="0">
                        <a:pos x="T8" y="T9"/>
                      </a:cxn>
                    </a:cxnLst>
                    <a:rect l="0" t="0" r="r" b="b"/>
                    <a:pathLst>
                      <a:path w="147" h="176">
                        <a:moveTo>
                          <a:pt x="122" y="0"/>
                        </a:moveTo>
                        <a:lnTo>
                          <a:pt x="0" y="39"/>
                        </a:lnTo>
                        <a:lnTo>
                          <a:pt x="16" y="175"/>
                        </a:lnTo>
                        <a:lnTo>
                          <a:pt x="146" y="170"/>
                        </a:lnTo>
                        <a:lnTo>
                          <a:pt x="122"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4" name="Freeform 18"/>
                  <p:cNvSpPr>
                    <a:spLocks/>
                  </p:cNvSpPr>
                  <p:nvPr/>
                </p:nvSpPr>
                <p:spPr bwMode="auto">
                  <a:xfrm>
                    <a:off x="2364" y="1385"/>
                    <a:ext cx="119" cy="134"/>
                  </a:xfrm>
                  <a:custGeom>
                    <a:avLst/>
                    <a:gdLst>
                      <a:gd name="T0" fmla="*/ 0 w 119"/>
                      <a:gd name="T1" fmla="*/ 7 h 134"/>
                      <a:gd name="T2" fmla="*/ 16 w 119"/>
                      <a:gd name="T3" fmla="*/ 133 h 134"/>
                      <a:gd name="T4" fmla="*/ 118 w 119"/>
                      <a:gd name="T5" fmla="*/ 119 h 134"/>
                      <a:gd name="T6" fmla="*/ 99 w 119"/>
                      <a:gd name="T7" fmla="*/ 0 h 134"/>
                      <a:gd name="T8" fmla="*/ 0 w 119"/>
                      <a:gd name="T9" fmla="*/ 7 h 134"/>
                    </a:gdLst>
                    <a:ahLst/>
                    <a:cxnLst>
                      <a:cxn ang="0">
                        <a:pos x="T0" y="T1"/>
                      </a:cxn>
                      <a:cxn ang="0">
                        <a:pos x="T2" y="T3"/>
                      </a:cxn>
                      <a:cxn ang="0">
                        <a:pos x="T4" y="T5"/>
                      </a:cxn>
                      <a:cxn ang="0">
                        <a:pos x="T6" y="T7"/>
                      </a:cxn>
                      <a:cxn ang="0">
                        <a:pos x="T8" y="T9"/>
                      </a:cxn>
                    </a:cxnLst>
                    <a:rect l="0" t="0" r="r" b="b"/>
                    <a:pathLst>
                      <a:path w="119" h="134">
                        <a:moveTo>
                          <a:pt x="0" y="7"/>
                        </a:moveTo>
                        <a:lnTo>
                          <a:pt x="16" y="133"/>
                        </a:lnTo>
                        <a:lnTo>
                          <a:pt x="118" y="119"/>
                        </a:lnTo>
                        <a:lnTo>
                          <a:pt x="99" y="0"/>
                        </a:lnTo>
                        <a:lnTo>
                          <a:pt x="0" y="7"/>
                        </a:lnTo>
                      </a:path>
                    </a:pathLst>
                  </a:custGeom>
                  <a:solidFill>
                    <a:srgbClr val="0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9955" name="Group 19"/>
              <p:cNvGrpSpPr>
                <a:grpSpLocks/>
              </p:cNvGrpSpPr>
              <p:nvPr/>
            </p:nvGrpSpPr>
            <p:grpSpPr bwMode="auto">
              <a:xfrm>
                <a:off x="2412" y="1546"/>
                <a:ext cx="117" cy="83"/>
                <a:chOff x="2412" y="1546"/>
                <a:chExt cx="117" cy="83"/>
              </a:xfrm>
            </p:grpSpPr>
            <p:sp>
              <p:nvSpPr>
                <p:cNvPr id="39956" name="Freeform 20"/>
                <p:cNvSpPr>
                  <a:spLocks/>
                </p:cNvSpPr>
                <p:nvPr/>
              </p:nvSpPr>
              <p:spPr bwMode="auto">
                <a:xfrm>
                  <a:off x="2412" y="1546"/>
                  <a:ext cx="117" cy="83"/>
                </a:xfrm>
                <a:custGeom>
                  <a:avLst/>
                  <a:gdLst>
                    <a:gd name="T0" fmla="*/ 116 w 117"/>
                    <a:gd name="T1" fmla="*/ 0 h 83"/>
                    <a:gd name="T2" fmla="*/ 0 w 117"/>
                    <a:gd name="T3" fmla="*/ 25 h 83"/>
                    <a:gd name="T4" fmla="*/ 0 w 117"/>
                    <a:gd name="T5" fmla="*/ 82 h 83"/>
                    <a:gd name="T6" fmla="*/ 116 w 117"/>
                    <a:gd name="T7" fmla="*/ 47 h 83"/>
                    <a:gd name="T8" fmla="*/ 116 w 117"/>
                    <a:gd name="T9" fmla="*/ 0 h 83"/>
                  </a:gdLst>
                  <a:ahLst/>
                  <a:cxnLst>
                    <a:cxn ang="0">
                      <a:pos x="T0" y="T1"/>
                    </a:cxn>
                    <a:cxn ang="0">
                      <a:pos x="T2" y="T3"/>
                    </a:cxn>
                    <a:cxn ang="0">
                      <a:pos x="T4" y="T5"/>
                    </a:cxn>
                    <a:cxn ang="0">
                      <a:pos x="T6" y="T7"/>
                    </a:cxn>
                    <a:cxn ang="0">
                      <a:pos x="T8" y="T9"/>
                    </a:cxn>
                  </a:cxnLst>
                  <a:rect l="0" t="0" r="r" b="b"/>
                  <a:pathLst>
                    <a:path w="117" h="83">
                      <a:moveTo>
                        <a:pt x="116" y="0"/>
                      </a:moveTo>
                      <a:lnTo>
                        <a:pt x="0" y="25"/>
                      </a:lnTo>
                      <a:lnTo>
                        <a:pt x="0" y="82"/>
                      </a:lnTo>
                      <a:lnTo>
                        <a:pt x="116" y="47"/>
                      </a:lnTo>
                      <a:lnTo>
                        <a:pt x="116" y="0"/>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7" name="Line 21"/>
                <p:cNvSpPr>
                  <a:spLocks noChangeShapeType="1"/>
                </p:cNvSpPr>
                <p:nvPr/>
              </p:nvSpPr>
              <p:spPr bwMode="auto">
                <a:xfrm flipV="1">
                  <a:off x="2488" y="1563"/>
                  <a:ext cx="28" cy="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8" name="Line 22"/>
                <p:cNvSpPr>
                  <a:spLocks noChangeShapeType="1"/>
                </p:cNvSpPr>
                <p:nvPr/>
              </p:nvSpPr>
              <p:spPr bwMode="auto">
                <a:xfrm flipH="1">
                  <a:off x="2433" y="1577"/>
                  <a:ext cx="38" cy="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9" name="Line 23"/>
                <p:cNvSpPr>
                  <a:spLocks noChangeShapeType="1"/>
                </p:cNvSpPr>
                <p:nvPr/>
              </p:nvSpPr>
              <p:spPr bwMode="auto">
                <a:xfrm>
                  <a:off x="2478" y="1557"/>
                  <a:ext cx="0" cy="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0" name="Line 24"/>
                <p:cNvSpPr>
                  <a:spLocks noChangeShapeType="1"/>
                </p:cNvSpPr>
                <p:nvPr/>
              </p:nvSpPr>
              <p:spPr bwMode="auto">
                <a:xfrm>
                  <a:off x="2422" y="1567"/>
                  <a:ext cx="0" cy="5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1" name="Line 25"/>
                <p:cNvSpPr>
                  <a:spLocks noChangeShapeType="1"/>
                </p:cNvSpPr>
                <p:nvPr/>
              </p:nvSpPr>
              <p:spPr bwMode="auto">
                <a:xfrm flipH="1">
                  <a:off x="2422" y="1567"/>
                  <a:ext cx="104" cy="2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2" name="Line 26"/>
                <p:cNvSpPr>
                  <a:spLocks noChangeShapeType="1"/>
                </p:cNvSpPr>
                <p:nvPr/>
              </p:nvSpPr>
              <p:spPr bwMode="auto">
                <a:xfrm flipV="1">
                  <a:off x="2422" y="1556"/>
                  <a:ext cx="105" cy="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9963" name="Group 27"/>
            <p:cNvGrpSpPr>
              <a:grpSpLocks/>
            </p:cNvGrpSpPr>
            <p:nvPr/>
          </p:nvGrpSpPr>
          <p:grpSpPr bwMode="auto">
            <a:xfrm>
              <a:off x="2370" y="1547"/>
              <a:ext cx="277" cy="142"/>
              <a:chOff x="2370" y="1547"/>
              <a:chExt cx="277" cy="142"/>
            </a:xfrm>
          </p:grpSpPr>
          <p:grpSp>
            <p:nvGrpSpPr>
              <p:cNvPr id="39964" name="Group 28"/>
              <p:cNvGrpSpPr>
                <a:grpSpLocks/>
              </p:cNvGrpSpPr>
              <p:nvPr/>
            </p:nvGrpSpPr>
            <p:grpSpPr bwMode="auto">
              <a:xfrm>
                <a:off x="2387" y="1624"/>
                <a:ext cx="46" cy="35"/>
                <a:chOff x="2387" y="1624"/>
                <a:chExt cx="46" cy="35"/>
              </a:xfrm>
            </p:grpSpPr>
            <p:sp>
              <p:nvSpPr>
                <p:cNvPr id="39965" name="Freeform 29"/>
                <p:cNvSpPr>
                  <a:spLocks/>
                </p:cNvSpPr>
                <p:nvPr/>
              </p:nvSpPr>
              <p:spPr bwMode="auto">
                <a:xfrm>
                  <a:off x="2387" y="1624"/>
                  <a:ext cx="24" cy="34"/>
                </a:xfrm>
                <a:custGeom>
                  <a:avLst/>
                  <a:gdLst>
                    <a:gd name="T0" fmla="*/ 7 w 24"/>
                    <a:gd name="T1" fmla="*/ 0 h 34"/>
                    <a:gd name="T2" fmla="*/ 0 w 24"/>
                    <a:gd name="T3" fmla="*/ 30 h 34"/>
                    <a:gd name="T4" fmla="*/ 17 w 24"/>
                    <a:gd name="T5" fmla="*/ 33 h 34"/>
                    <a:gd name="T6" fmla="*/ 23 w 24"/>
                    <a:gd name="T7" fmla="*/ 1 h 34"/>
                    <a:gd name="T8" fmla="*/ 7 w 24"/>
                    <a:gd name="T9" fmla="*/ 0 h 34"/>
                  </a:gdLst>
                  <a:ahLst/>
                  <a:cxnLst>
                    <a:cxn ang="0">
                      <a:pos x="T0" y="T1"/>
                    </a:cxn>
                    <a:cxn ang="0">
                      <a:pos x="T2" y="T3"/>
                    </a:cxn>
                    <a:cxn ang="0">
                      <a:pos x="T4" y="T5"/>
                    </a:cxn>
                    <a:cxn ang="0">
                      <a:pos x="T6" y="T7"/>
                    </a:cxn>
                    <a:cxn ang="0">
                      <a:pos x="T8" y="T9"/>
                    </a:cxn>
                  </a:cxnLst>
                  <a:rect l="0" t="0" r="r" b="b"/>
                  <a:pathLst>
                    <a:path w="24" h="34">
                      <a:moveTo>
                        <a:pt x="7" y="0"/>
                      </a:moveTo>
                      <a:lnTo>
                        <a:pt x="0" y="30"/>
                      </a:lnTo>
                      <a:lnTo>
                        <a:pt x="17" y="33"/>
                      </a:lnTo>
                      <a:lnTo>
                        <a:pt x="23" y="1"/>
                      </a:lnTo>
                      <a:lnTo>
                        <a:pt x="7" y="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6" name="Freeform 30"/>
                <p:cNvSpPr>
                  <a:spLocks/>
                </p:cNvSpPr>
                <p:nvPr/>
              </p:nvSpPr>
              <p:spPr bwMode="auto">
                <a:xfrm>
                  <a:off x="2397" y="1629"/>
                  <a:ext cx="36" cy="30"/>
                </a:xfrm>
                <a:custGeom>
                  <a:avLst/>
                  <a:gdLst>
                    <a:gd name="T0" fmla="*/ 2 w 36"/>
                    <a:gd name="T1" fmla="*/ 1 h 30"/>
                    <a:gd name="T2" fmla="*/ 0 w 36"/>
                    <a:gd name="T3" fmla="*/ 29 h 30"/>
                    <a:gd name="T4" fmla="*/ 35 w 36"/>
                    <a:gd name="T5" fmla="*/ 13 h 30"/>
                    <a:gd name="T6" fmla="*/ 21 w 36"/>
                    <a:gd name="T7" fmla="*/ 9 h 30"/>
                    <a:gd name="T8" fmla="*/ 8 w 36"/>
                    <a:gd name="T9" fmla="*/ 16 h 30"/>
                    <a:gd name="T10" fmla="*/ 12 w 36"/>
                    <a:gd name="T11" fmla="*/ 0 h 30"/>
                    <a:gd name="T12" fmla="*/ 2 w 36"/>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2" y="1"/>
                      </a:moveTo>
                      <a:lnTo>
                        <a:pt x="0" y="29"/>
                      </a:lnTo>
                      <a:lnTo>
                        <a:pt x="35" y="13"/>
                      </a:lnTo>
                      <a:lnTo>
                        <a:pt x="21" y="9"/>
                      </a:lnTo>
                      <a:lnTo>
                        <a:pt x="8" y="16"/>
                      </a:lnTo>
                      <a:lnTo>
                        <a:pt x="12" y="0"/>
                      </a:lnTo>
                      <a:lnTo>
                        <a:pt x="2" y="1"/>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67" name="Group 31"/>
              <p:cNvGrpSpPr>
                <a:grpSpLocks/>
              </p:cNvGrpSpPr>
              <p:nvPr/>
            </p:nvGrpSpPr>
            <p:grpSpPr bwMode="auto">
              <a:xfrm>
                <a:off x="2370" y="1547"/>
                <a:ext cx="277" cy="142"/>
                <a:chOff x="2370" y="1547"/>
                <a:chExt cx="277" cy="142"/>
              </a:xfrm>
            </p:grpSpPr>
            <p:sp>
              <p:nvSpPr>
                <p:cNvPr id="39968" name="Freeform 32"/>
                <p:cNvSpPr>
                  <a:spLocks/>
                </p:cNvSpPr>
                <p:nvPr/>
              </p:nvSpPr>
              <p:spPr bwMode="auto">
                <a:xfrm>
                  <a:off x="2376" y="1547"/>
                  <a:ext cx="271" cy="126"/>
                </a:xfrm>
                <a:custGeom>
                  <a:avLst/>
                  <a:gdLst>
                    <a:gd name="T0" fmla="*/ 0 w 271"/>
                    <a:gd name="T1" fmla="*/ 53 h 126"/>
                    <a:gd name="T2" fmla="*/ 128 w 271"/>
                    <a:gd name="T3" fmla="*/ 125 h 126"/>
                    <a:gd name="T4" fmla="*/ 270 w 271"/>
                    <a:gd name="T5" fmla="*/ 54 h 126"/>
                    <a:gd name="T6" fmla="*/ 162 w 271"/>
                    <a:gd name="T7" fmla="*/ 0 h 126"/>
                    <a:gd name="T8" fmla="*/ 0 w 271"/>
                    <a:gd name="T9" fmla="*/ 53 h 126"/>
                  </a:gdLst>
                  <a:ahLst/>
                  <a:cxnLst>
                    <a:cxn ang="0">
                      <a:pos x="T0" y="T1"/>
                    </a:cxn>
                    <a:cxn ang="0">
                      <a:pos x="T2" y="T3"/>
                    </a:cxn>
                    <a:cxn ang="0">
                      <a:pos x="T4" y="T5"/>
                    </a:cxn>
                    <a:cxn ang="0">
                      <a:pos x="T6" y="T7"/>
                    </a:cxn>
                    <a:cxn ang="0">
                      <a:pos x="T8" y="T9"/>
                    </a:cxn>
                  </a:cxnLst>
                  <a:rect l="0" t="0" r="r" b="b"/>
                  <a:pathLst>
                    <a:path w="271" h="126">
                      <a:moveTo>
                        <a:pt x="0" y="53"/>
                      </a:moveTo>
                      <a:lnTo>
                        <a:pt x="128" y="125"/>
                      </a:lnTo>
                      <a:lnTo>
                        <a:pt x="270" y="54"/>
                      </a:lnTo>
                      <a:lnTo>
                        <a:pt x="162" y="0"/>
                      </a:lnTo>
                      <a:lnTo>
                        <a:pt x="0" y="53"/>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9" name="Freeform 33"/>
                <p:cNvSpPr>
                  <a:spLocks/>
                </p:cNvSpPr>
                <p:nvPr/>
              </p:nvSpPr>
              <p:spPr bwMode="auto">
                <a:xfrm>
                  <a:off x="2370" y="1599"/>
                  <a:ext cx="137" cy="90"/>
                </a:xfrm>
                <a:custGeom>
                  <a:avLst/>
                  <a:gdLst>
                    <a:gd name="T0" fmla="*/ 5 w 137"/>
                    <a:gd name="T1" fmla="*/ 0 h 90"/>
                    <a:gd name="T2" fmla="*/ 136 w 137"/>
                    <a:gd name="T3" fmla="*/ 73 h 90"/>
                    <a:gd name="T4" fmla="*/ 131 w 137"/>
                    <a:gd name="T5" fmla="*/ 89 h 90"/>
                    <a:gd name="T6" fmla="*/ 0 w 137"/>
                    <a:gd name="T7" fmla="*/ 14 h 90"/>
                    <a:gd name="T8" fmla="*/ 5 w 137"/>
                    <a:gd name="T9" fmla="*/ 0 h 90"/>
                  </a:gdLst>
                  <a:ahLst/>
                  <a:cxnLst>
                    <a:cxn ang="0">
                      <a:pos x="T0" y="T1"/>
                    </a:cxn>
                    <a:cxn ang="0">
                      <a:pos x="T2" y="T3"/>
                    </a:cxn>
                    <a:cxn ang="0">
                      <a:pos x="T4" y="T5"/>
                    </a:cxn>
                    <a:cxn ang="0">
                      <a:pos x="T6" y="T7"/>
                    </a:cxn>
                    <a:cxn ang="0">
                      <a:pos x="T8" y="T9"/>
                    </a:cxn>
                  </a:cxnLst>
                  <a:rect l="0" t="0" r="r" b="b"/>
                  <a:pathLst>
                    <a:path w="137" h="90">
                      <a:moveTo>
                        <a:pt x="5" y="0"/>
                      </a:moveTo>
                      <a:lnTo>
                        <a:pt x="136" y="73"/>
                      </a:lnTo>
                      <a:lnTo>
                        <a:pt x="131" y="89"/>
                      </a:lnTo>
                      <a:lnTo>
                        <a:pt x="0" y="14"/>
                      </a:lnTo>
                      <a:lnTo>
                        <a:pt x="5" y="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0" name="Freeform 34"/>
                <p:cNvSpPr>
                  <a:spLocks/>
                </p:cNvSpPr>
                <p:nvPr/>
              </p:nvSpPr>
              <p:spPr bwMode="auto">
                <a:xfrm>
                  <a:off x="2500" y="1601"/>
                  <a:ext cx="147" cy="88"/>
                </a:xfrm>
                <a:custGeom>
                  <a:avLst/>
                  <a:gdLst>
                    <a:gd name="T0" fmla="*/ 0 w 147"/>
                    <a:gd name="T1" fmla="*/ 87 h 88"/>
                    <a:gd name="T2" fmla="*/ 4 w 147"/>
                    <a:gd name="T3" fmla="*/ 70 h 88"/>
                    <a:gd name="T4" fmla="*/ 146 w 147"/>
                    <a:gd name="T5" fmla="*/ 0 h 88"/>
                    <a:gd name="T6" fmla="*/ 140 w 147"/>
                    <a:gd name="T7" fmla="*/ 12 h 88"/>
                    <a:gd name="T8" fmla="*/ 0 w 147"/>
                    <a:gd name="T9" fmla="*/ 87 h 88"/>
                  </a:gdLst>
                  <a:ahLst/>
                  <a:cxnLst>
                    <a:cxn ang="0">
                      <a:pos x="T0" y="T1"/>
                    </a:cxn>
                    <a:cxn ang="0">
                      <a:pos x="T2" y="T3"/>
                    </a:cxn>
                    <a:cxn ang="0">
                      <a:pos x="T4" y="T5"/>
                    </a:cxn>
                    <a:cxn ang="0">
                      <a:pos x="T6" y="T7"/>
                    </a:cxn>
                    <a:cxn ang="0">
                      <a:pos x="T8" y="T9"/>
                    </a:cxn>
                  </a:cxnLst>
                  <a:rect l="0" t="0" r="r" b="b"/>
                  <a:pathLst>
                    <a:path w="147" h="88">
                      <a:moveTo>
                        <a:pt x="0" y="87"/>
                      </a:moveTo>
                      <a:lnTo>
                        <a:pt x="4" y="70"/>
                      </a:lnTo>
                      <a:lnTo>
                        <a:pt x="146" y="0"/>
                      </a:lnTo>
                      <a:lnTo>
                        <a:pt x="140" y="12"/>
                      </a:lnTo>
                      <a:lnTo>
                        <a:pt x="0" y="87"/>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1" name="Freeform 35"/>
                <p:cNvSpPr>
                  <a:spLocks/>
                </p:cNvSpPr>
                <p:nvPr/>
              </p:nvSpPr>
              <p:spPr bwMode="auto">
                <a:xfrm>
                  <a:off x="2426" y="1606"/>
                  <a:ext cx="110" cy="57"/>
                </a:xfrm>
                <a:custGeom>
                  <a:avLst/>
                  <a:gdLst>
                    <a:gd name="T0" fmla="*/ 0 w 110"/>
                    <a:gd name="T1" fmla="*/ 14 h 57"/>
                    <a:gd name="T2" fmla="*/ 37 w 110"/>
                    <a:gd name="T3" fmla="*/ 0 h 57"/>
                    <a:gd name="T4" fmla="*/ 109 w 110"/>
                    <a:gd name="T5" fmla="*/ 37 h 57"/>
                    <a:gd name="T6" fmla="*/ 72 w 110"/>
                    <a:gd name="T7" fmla="*/ 56 h 57"/>
                    <a:gd name="T8" fmla="*/ 0 w 110"/>
                    <a:gd name="T9" fmla="*/ 14 h 57"/>
                  </a:gdLst>
                  <a:ahLst/>
                  <a:cxnLst>
                    <a:cxn ang="0">
                      <a:pos x="T0" y="T1"/>
                    </a:cxn>
                    <a:cxn ang="0">
                      <a:pos x="T2" y="T3"/>
                    </a:cxn>
                    <a:cxn ang="0">
                      <a:pos x="T4" y="T5"/>
                    </a:cxn>
                    <a:cxn ang="0">
                      <a:pos x="T6" y="T7"/>
                    </a:cxn>
                    <a:cxn ang="0">
                      <a:pos x="T8" y="T9"/>
                    </a:cxn>
                  </a:cxnLst>
                  <a:rect l="0" t="0" r="r" b="b"/>
                  <a:pathLst>
                    <a:path w="110" h="57">
                      <a:moveTo>
                        <a:pt x="0" y="14"/>
                      </a:moveTo>
                      <a:lnTo>
                        <a:pt x="37" y="0"/>
                      </a:lnTo>
                      <a:lnTo>
                        <a:pt x="109" y="37"/>
                      </a:lnTo>
                      <a:lnTo>
                        <a:pt x="72" y="56"/>
                      </a:lnTo>
                      <a:lnTo>
                        <a:pt x="0" y="14"/>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2" name="Freeform 36"/>
                <p:cNvSpPr>
                  <a:spLocks/>
                </p:cNvSpPr>
                <p:nvPr/>
              </p:nvSpPr>
              <p:spPr bwMode="auto">
                <a:xfrm>
                  <a:off x="2471" y="1568"/>
                  <a:ext cx="162" cy="75"/>
                </a:xfrm>
                <a:custGeom>
                  <a:avLst/>
                  <a:gdLst>
                    <a:gd name="T0" fmla="*/ 0 w 162"/>
                    <a:gd name="T1" fmla="*/ 36 h 75"/>
                    <a:gd name="T2" fmla="*/ 70 w 162"/>
                    <a:gd name="T3" fmla="*/ 74 h 75"/>
                    <a:gd name="T4" fmla="*/ 161 w 162"/>
                    <a:gd name="T5" fmla="*/ 32 h 75"/>
                    <a:gd name="T6" fmla="*/ 95 w 162"/>
                    <a:gd name="T7" fmla="*/ 0 h 75"/>
                    <a:gd name="T8" fmla="*/ 0 w 162"/>
                    <a:gd name="T9" fmla="*/ 36 h 75"/>
                  </a:gdLst>
                  <a:ahLst/>
                  <a:cxnLst>
                    <a:cxn ang="0">
                      <a:pos x="T0" y="T1"/>
                    </a:cxn>
                    <a:cxn ang="0">
                      <a:pos x="T2" y="T3"/>
                    </a:cxn>
                    <a:cxn ang="0">
                      <a:pos x="T4" y="T5"/>
                    </a:cxn>
                    <a:cxn ang="0">
                      <a:pos x="T6" y="T7"/>
                    </a:cxn>
                    <a:cxn ang="0">
                      <a:pos x="T8" y="T9"/>
                    </a:cxn>
                  </a:cxnLst>
                  <a:rect l="0" t="0" r="r" b="b"/>
                  <a:pathLst>
                    <a:path w="162" h="75">
                      <a:moveTo>
                        <a:pt x="0" y="36"/>
                      </a:moveTo>
                      <a:lnTo>
                        <a:pt x="70" y="74"/>
                      </a:lnTo>
                      <a:lnTo>
                        <a:pt x="161" y="32"/>
                      </a:lnTo>
                      <a:lnTo>
                        <a:pt x="95" y="0"/>
                      </a:lnTo>
                      <a:lnTo>
                        <a:pt x="0" y="36"/>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3" name="Freeform 37"/>
                <p:cNvSpPr>
                  <a:spLocks/>
                </p:cNvSpPr>
                <p:nvPr/>
              </p:nvSpPr>
              <p:spPr bwMode="auto">
                <a:xfrm>
                  <a:off x="2387" y="1551"/>
                  <a:ext cx="177" cy="68"/>
                </a:xfrm>
                <a:custGeom>
                  <a:avLst/>
                  <a:gdLst>
                    <a:gd name="T0" fmla="*/ 36 w 177"/>
                    <a:gd name="T1" fmla="*/ 67 h 68"/>
                    <a:gd name="T2" fmla="*/ 0 w 177"/>
                    <a:gd name="T3" fmla="*/ 48 h 68"/>
                    <a:gd name="T4" fmla="*/ 148 w 177"/>
                    <a:gd name="T5" fmla="*/ 0 h 68"/>
                    <a:gd name="T6" fmla="*/ 176 w 177"/>
                    <a:gd name="T7" fmla="*/ 13 h 68"/>
                    <a:gd name="T8" fmla="*/ 36 w 177"/>
                    <a:gd name="T9" fmla="*/ 67 h 68"/>
                  </a:gdLst>
                  <a:ahLst/>
                  <a:cxnLst>
                    <a:cxn ang="0">
                      <a:pos x="T0" y="T1"/>
                    </a:cxn>
                    <a:cxn ang="0">
                      <a:pos x="T2" y="T3"/>
                    </a:cxn>
                    <a:cxn ang="0">
                      <a:pos x="T4" y="T5"/>
                    </a:cxn>
                    <a:cxn ang="0">
                      <a:pos x="T6" y="T7"/>
                    </a:cxn>
                    <a:cxn ang="0">
                      <a:pos x="T8" y="T9"/>
                    </a:cxn>
                  </a:cxnLst>
                  <a:rect l="0" t="0" r="r" b="b"/>
                  <a:pathLst>
                    <a:path w="177" h="68">
                      <a:moveTo>
                        <a:pt x="36" y="67"/>
                      </a:moveTo>
                      <a:lnTo>
                        <a:pt x="0" y="48"/>
                      </a:lnTo>
                      <a:lnTo>
                        <a:pt x="148" y="0"/>
                      </a:lnTo>
                      <a:lnTo>
                        <a:pt x="176" y="13"/>
                      </a:lnTo>
                      <a:lnTo>
                        <a:pt x="36" y="67"/>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4" name="Line 38"/>
                <p:cNvSpPr>
                  <a:spLocks noChangeShapeType="1"/>
                </p:cNvSpPr>
                <p:nvPr/>
              </p:nvSpPr>
              <p:spPr bwMode="auto">
                <a:xfrm flipV="1">
                  <a:off x="2390" y="1552"/>
                  <a:ext cx="151" cy="53"/>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5" name="Line 39"/>
                <p:cNvSpPr>
                  <a:spLocks noChangeShapeType="1"/>
                </p:cNvSpPr>
                <p:nvPr/>
              </p:nvSpPr>
              <p:spPr bwMode="auto">
                <a:xfrm flipV="1">
                  <a:off x="2405" y="1557"/>
                  <a:ext cx="146" cy="54"/>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6" name="Line 40"/>
                <p:cNvSpPr>
                  <a:spLocks noChangeShapeType="1"/>
                </p:cNvSpPr>
                <p:nvPr/>
              </p:nvSpPr>
              <p:spPr bwMode="auto">
                <a:xfrm flipV="1">
                  <a:off x="2414" y="1561"/>
                  <a:ext cx="142" cy="55"/>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7" name="Line 41"/>
                <p:cNvSpPr>
                  <a:spLocks noChangeShapeType="1"/>
                </p:cNvSpPr>
                <p:nvPr/>
              </p:nvSpPr>
              <p:spPr bwMode="auto">
                <a:xfrm flipV="1">
                  <a:off x="2435" y="1570"/>
                  <a:ext cx="141" cy="5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8" name="Line 42"/>
                <p:cNvSpPr>
                  <a:spLocks noChangeShapeType="1"/>
                </p:cNvSpPr>
                <p:nvPr/>
              </p:nvSpPr>
              <p:spPr bwMode="auto">
                <a:xfrm flipV="1">
                  <a:off x="2447" y="1577"/>
                  <a:ext cx="139" cy="5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9" name="Line 43"/>
                <p:cNvSpPr>
                  <a:spLocks noChangeShapeType="1"/>
                </p:cNvSpPr>
                <p:nvPr/>
              </p:nvSpPr>
              <p:spPr bwMode="auto">
                <a:xfrm flipV="1">
                  <a:off x="2457" y="1582"/>
                  <a:ext cx="140"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0" name="Line 44"/>
                <p:cNvSpPr>
                  <a:spLocks noChangeShapeType="1"/>
                </p:cNvSpPr>
                <p:nvPr/>
              </p:nvSpPr>
              <p:spPr bwMode="auto">
                <a:xfrm flipV="1">
                  <a:off x="2472" y="1588"/>
                  <a:ext cx="136"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1" name="Line 45"/>
                <p:cNvSpPr>
                  <a:spLocks noChangeShapeType="1"/>
                </p:cNvSpPr>
                <p:nvPr/>
              </p:nvSpPr>
              <p:spPr bwMode="auto">
                <a:xfrm flipV="1">
                  <a:off x="2485" y="1595"/>
                  <a:ext cx="133"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2" name="Line 46"/>
                <p:cNvSpPr>
                  <a:spLocks noChangeShapeType="1"/>
                </p:cNvSpPr>
                <p:nvPr/>
              </p:nvSpPr>
              <p:spPr bwMode="auto">
                <a:xfrm>
                  <a:off x="2439" y="1616"/>
                  <a:ext cx="73" cy="41"/>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3" name="Line 47"/>
                <p:cNvSpPr>
                  <a:spLocks noChangeShapeType="1"/>
                </p:cNvSpPr>
                <p:nvPr/>
              </p:nvSpPr>
              <p:spPr bwMode="auto">
                <a:xfrm>
                  <a:off x="2455" y="1610"/>
                  <a:ext cx="72" cy="39"/>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4" name="Line 48"/>
                <p:cNvSpPr>
                  <a:spLocks noChangeShapeType="1"/>
                </p:cNvSpPr>
                <p:nvPr/>
              </p:nvSpPr>
              <p:spPr bwMode="auto">
                <a:xfrm>
                  <a:off x="2486" y="1599"/>
                  <a:ext cx="69" cy="3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5" name="Line 49"/>
                <p:cNvSpPr>
                  <a:spLocks noChangeShapeType="1"/>
                </p:cNvSpPr>
                <p:nvPr/>
              </p:nvSpPr>
              <p:spPr bwMode="auto">
                <a:xfrm>
                  <a:off x="2503" y="1591"/>
                  <a:ext cx="68" cy="3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6" name="Line 50"/>
                <p:cNvSpPr>
                  <a:spLocks noChangeShapeType="1"/>
                </p:cNvSpPr>
                <p:nvPr/>
              </p:nvSpPr>
              <p:spPr bwMode="auto">
                <a:xfrm>
                  <a:off x="2518" y="1586"/>
                  <a:ext cx="67" cy="3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7" name="Line 51"/>
                <p:cNvSpPr>
                  <a:spLocks noChangeShapeType="1"/>
                </p:cNvSpPr>
                <p:nvPr/>
              </p:nvSpPr>
              <p:spPr bwMode="auto">
                <a:xfrm>
                  <a:off x="2534" y="1580"/>
                  <a:ext cx="64" cy="35"/>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8" name="Line 52"/>
                <p:cNvSpPr>
                  <a:spLocks noChangeShapeType="1"/>
                </p:cNvSpPr>
                <p:nvPr/>
              </p:nvSpPr>
              <p:spPr bwMode="auto">
                <a:xfrm>
                  <a:off x="2549" y="1574"/>
                  <a:ext cx="66" cy="34"/>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9" name="Line 53"/>
                <p:cNvSpPr>
                  <a:spLocks noChangeShapeType="1"/>
                </p:cNvSpPr>
                <p:nvPr/>
              </p:nvSpPr>
              <p:spPr bwMode="auto">
                <a:xfrm>
                  <a:off x="2408" y="1592"/>
                  <a:ext cx="35" cy="19"/>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0" name="Line 54"/>
                <p:cNvSpPr>
                  <a:spLocks noChangeShapeType="1"/>
                </p:cNvSpPr>
                <p:nvPr/>
              </p:nvSpPr>
              <p:spPr bwMode="auto">
                <a:xfrm>
                  <a:off x="2433" y="1586"/>
                  <a:ext cx="32" cy="1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1" name="Line 55"/>
                <p:cNvSpPr>
                  <a:spLocks noChangeShapeType="1"/>
                </p:cNvSpPr>
                <p:nvPr/>
              </p:nvSpPr>
              <p:spPr bwMode="auto">
                <a:xfrm>
                  <a:off x="2451" y="1579"/>
                  <a:ext cx="34" cy="1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2" name="Line 56"/>
                <p:cNvSpPr>
                  <a:spLocks noChangeShapeType="1"/>
                </p:cNvSpPr>
                <p:nvPr/>
              </p:nvSpPr>
              <p:spPr bwMode="auto">
                <a:xfrm>
                  <a:off x="2471" y="1570"/>
                  <a:ext cx="34" cy="1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3" name="Line 57"/>
                <p:cNvSpPr>
                  <a:spLocks noChangeShapeType="1"/>
                </p:cNvSpPr>
                <p:nvPr/>
              </p:nvSpPr>
              <p:spPr bwMode="auto">
                <a:xfrm>
                  <a:off x="2494" y="1563"/>
                  <a:ext cx="30" cy="1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4" name="Line 58"/>
                <p:cNvSpPr>
                  <a:spLocks noChangeShapeType="1"/>
                </p:cNvSpPr>
                <p:nvPr/>
              </p:nvSpPr>
              <p:spPr bwMode="auto">
                <a:xfrm>
                  <a:off x="2516" y="1558"/>
                  <a:ext cx="29" cy="16"/>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39995" name="Line 59"/>
          <p:cNvSpPr>
            <a:spLocks noChangeShapeType="1"/>
          </p:cNvSpPr>
          <p:nvPr/>
        </p:nvSpPr>
        <p:spPr bwMode="auto">
          <a:xfrm flipV="1">
            <a:off x="7391400" y="1981201"/>
            <a:ext cx="1676400" cy="239713"/>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6" name="Rectangle 60"/>
          <p:cNvSpPr>
            <a:spLocks noChangeArrowheads="1"/>
          </p:cNvSpPr>
          <p:nvPr/>
        </p:nvSpPr>
        <p:spPr bwMode="auto">
          <a:xfrm>
            <a:off x="9009064" y="2209800"/>
            <a:ext cx="1228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a:latin typeface="Tahoma" panose="020B0604030504040204" pitchFamily="34" charset="0"/>
              </a:rPr>
              <a:t>Personal</a:t>
            </a:r>
          </a:p>
          <a:p>
            <a:pPr algn="ctr"/>
            <a:r>
              <a:rPr lang="en-US" altLang="en-GB">
                <a:latin typeface="Tahoma" panose="020B0604030504040204" pitchFamily="34" charset="0"/>
              </a:rPr>
              <a:t>Databases</a:t>
            </a:r>
            <a:endParaRPr lang="en-US" altLang="en-GB">
              <a:latin typeface="Arial Rounded MT Bold" panose="020F0704030504030204" pitchFamily="34" charset="0"/>
            </a:endParaRPr>
          </a:p>
        </p:txBody>
      </p:sp>
      <p:sp>
        <p:nvSpPr>
          <p:cNvPr id="39997" name="Line 61"/>
          <p:cNvSpPr>
            <a:spLocks noChangeShapeType="1"/>
          </p:cNvSpPr>
          <p:nvPr/>
        </p:nvSpPr>
        <p:spPr bwMode="auto">
          <a:xfrm flipH="1" flipV="1">
            <a:off x="7239000" y="2982913"/>
            <a:ext cx="228600" cy="91440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8" name="Rectangle 62"/>
          <p:cNvSpPr>
            <a:spLocks noChangeArrowheads="1"/>
          </p:cNvSpPr>
          <p:nvPr/>
        </p:nvSpPr>
        <p:spPr bwMode="auto">
          <a:xfrm>
            <a:off x="6634163" y="4789488"/>
            <a:ext cx="174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a:latin typeface="Tahoma" panose="020B0604030504040204" pitchFamily="34" charset="0"/>
              </a:rPr>
              <a:t>Digital Libraries</a:t>
            </a:r>
            <a:endParaRPr lang="en-US" altLang="en-GB">
              <a:latin typeface="Arial Rounded MT Bold" panose="020F0704030504030204" pitchFamily="34" charset="0"/>
            </a:endParaRPr>
          </a:p>
        </p:txBody>
      </p:sp>
      <p:sp>
        <p:nvSpPr>
          <p:cNvPr id="39999" name="Line 63"/>
          <p:cNvSpPr>
            <a:spLocks noChangeShapeType="1"/>
          </p:cNvSpPr>
          <p:nvPr/>
        </p:nvSpPr>
        <p:spPr bwMode="auto">
          <a:xfrm>
            <a:off x="7391400" y="2678114"/>
            <a:ext cx="1219200" cy="750887"/>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00" name="Rectangle 64"/>
          <p:cNvSpPr>
            <a:spLocks noChangeArrowheads="1"/>
          </p:cNvSpPr>
          <p:nvPr/>
        </p:nvSpPr>
        <p:spPr bwMode="auto">
          <a:xfrm>
            <a:off x="3435318" y="4103688"/>
            <a:ext cx="221304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a:latin typeface="Tahoma" panose="020B0604030504040204" pitchFamily="34" charset="0"/>
              </a:rPr>
              <a:t>Scientific Databases</a:t>
            </a:r>
            <a:endParaRPr lang="en-US" altLang="en-GB">
              <a:latin typeface="Arial Rounded MT Bold" panose="020F0704030504030204" pitchFamily="34" charset="0"/>
            </a:endParaRPr>
          </a:p>
        </p:txBody>
      </p:sp>
      <p:grpSp>
        <p:nvGrpSpPr>
          <p:cNvPr id="40001" name="Group 65"/>
          <p:cNvGrpSpPr>
            <a:grpSpLocks/>
          </p:cNvGrpSpPr>
          <p:nvPr/>
        </p:nvGrpSpPr>
        <p:grpSpPr bwMode="auto">
          <a:xfrm>
            <a:off x="6862763" y="4114800"/>
            <a:ext cx="874712" cy="706438"/>
            <a:chOff x="3363" y="2441"/>
            <a:chExt cx="551" cy="445"/>
          </a:xfrm>
        </p:grpSpPr>
        <p:grpSp>
          <p:nvGrpSpPr>
            <p:cNvPr id="40002" name="Group 66"/>
            <p:cNvGrpSpPr>
              <a:grpSpLocks/>
            </p:cNvGrpSpPr>
            <p:nvPr/>
          </p:nvGrpSpPr>
          <p:grpSpPr bwMode="auto">
            <a:xfrm>
              <a:off x="3363" y="2605"/>
              <a:ext cx="471" cy="281"/>
              <a:chOff x="3363" y="2605"/>
              <a:chExt cx="471" cy="281"/>
            </a:xfrm>
          </p:grpSpPr>
          <p:sp>
            <p:nvSpPr>
              <p:cNvPr id="40003" name="Arc 67"/>
              <p:cNvSpPr>
                <a:spLocks/>
              </p:cNvSpPr>
              <p:nvPr/>
            </p:nvSpPr>
            <p:spPr bwMode="auto">
              <a:xfrm rot="240000">
                <a:off x="3363" y="2717"/>
                <a:ext cx="15" cy="68"/>
              </a:xfrm>
              <a:custGeom>
                <a:avLst/>
                <a:gdLst>
                  <a:gd name="G0" fmla="+- 21600 0 0"/>
                  <a:gd name="G1" fmla="+- 21403 0 0"/>
                  <a:gd name="G2" fmla="+- 21600 0 0"/>
                  <a:gd name="T0" fmla="*/ 18517 w 21600"/>
                  <a:gd name="T1" fmla="*/ 42782 h 42782"/>
                  <a:gd name="T2" fmla="*/ 18690 w 21600"/>
                  <a:gd name="T3" fmla="*/ 0 h 42782"/>
                  <a:gd name="T4" fmla="*/ 21600 w 21600"/>
                  <a:gd name="T5" fmla="*/ 21403 h 42782"/>
                </a:gdLst>
                <a:ahLst/>
                <a:cxnLst>
                  <a:cxn ang="0">
                    <a:pos x="T0" y="T1"/>
                  </a:cxn>
                  <a:cxn ang="0">
                    <a:pos x="T2" y="T3"/>
                  </a:cxn>
                  <a:cxn ang="0">
                    <a:pos x="T4" y="T5"/>
                  </a:cxn>
                </a:cxnLst>
                <a:rect l="0" t="0" r="r" b="b"/>
                <a:pathLst>
                  <a:path w="21600" h="42782" fill="none" extrusionOk="0">
                    <a:moveTo>
                      <a:pt x="18517" y="42781"/>
                    </a:moveTo>
                    <a:cubicBezTo>
                      <a:pt x="7888" y="41249"/>
                      <a:pt x="0" y="32141"/>
                      <a:pt x="0" y="21403"/>
                    </a:cubicBezTo>
                    <a:cubicBezTo>
                      <a:pt x="0" y="10598"/>
                      <a:pt x="7983" y="1455"/>
                      <a:pt x="18689" y="-1"/>
                    </a:cubicBezTo>
                  </a:path>
                  <a:path w="21600" h="42782" stroke="0" extrusionOk="0">
                    <a:moveTo>
                      <a:pt x="18517" y="42781"/>
                    </a:moveTo>
                    <a:cubicBezTo>
                      <a:pt x="7888" y="41249"/>
                      <a:pt x="0" y="32141"/>
                      <a:pt x="0" y="21403"/>
                    </a:cubicBezTo>
                    <a:cubicBezTo>
                      <a:pt x="0" y="10598"/>
                      <a:pt x="7983" y="1455"/>
                      <a:pt x="18689" y="-1"/>
                    </a:cubicBezTo>
                    <a:lnTo>
                      <a:pt x="21600" y="21403"/>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04" name="Freeform 68"/>
              <p:cNvSpPr>
                <a:spLocks/>
              </p:cNvSpPr>
              <p:nvPr/>
            </p:nvSpPr>
            <p:spPr bwMode="auto">
              <a:xfrm>
                <a:off x="3376" y="2605"/>
                <a:ext cx="458" cy="279"/>
              </a:xfrm>
              <a:custGeom>
                <a:avLst/>
                <a:gdLst>
                  <a:gd name="T0" fmla="*/ 0 w 458"/>
                  <a:gd name="T1" fmla="*/ 177 h 279"/>
                  <a:gd name="T2" fmla="*/ 204 w 458"/>
                  <a:gd name="T3" fmla="*/ 278 h 279"/>
                  <a:gd name="T4" fmla="*/ 456 w 458"/>
                  <a:gd name="T5" fmla="*/ 115 h 279"/>
                  <a:gd name="T6" fmla="*/ 454 w 458"/>
                  <a:gd name="T7" fmla="*/ 110 h 279"/>
                  <a:gd name="T8" fmla="*/ 445 w 458"/>
                  <a:gd name="T9" fmla="*/ 107 h 279"/>
                  <a:gd name="T10" fmla="*/ 448 w 458"/>
                  <a:gd name="T11" fmla="*/ 68 h 279"/>
                  <a:gd name="T12" fmla="*/ 455 w 458"/>
                  <a:gd name="T13" fmla="*/ 64 h 279"/>
                  <a:gd name="T14" fmla="*/ 457 w 458"/>
                  <a:gd name="T15" fmla="*/ 59 h 279"/>
                  <a:gd name="T16" fmla="*/ 254 w 458"/>
                  <a:gd name="T17" fmla="*/ 0 h 279"/>
                  <a:gd name="T18" fmla="*/ 3 w 458"/>
                  <a:gd name="T19" fmla="*/ 112 h 279"/>
                  <a:gd name="T20" fmla="*/ 0 w 458"/>
                  <a:gd name="T21" fmla="*/ 17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8" h="279">
                    <a:moveTo>
                      <a:pt x="0" y="177"/>
                    </a:moveTo>
                    <a:lnTo>
                      <a:pt x="204" y="278"/>
                    </a:lnTo>
                    <a:lnTo>
                      <a:pt x="456" y="115"/>
                    </a:lnTo>
                    <a:lnTo>
                      <a:pt x="454" y="110"/>
                    </a:lnTo>
                    <a:lnTo>
                      <a:pt x="445" y="107"/>
                    </a:lnTo>
                    <a:lnTo>
                      <a:pt x="448" y="68"/>
                    </a:lnTo>
                    <a:lnTo>
                      <a:pt x="455" y="64"/>
                    </a:lnTo>
                    <a:lnTo>
                      <a:pt x="457" y="59"/>
                    </a:lnTo>
                    <a:lnTo>
                      <a:pt x="254" y="0"/>
                    </a:lnTo>
                    <a:lnTo>
                      <a:pt x="3" y="112"/>
                    </a:lnTo>
                    <a:lnTo>
                      <a:pt x="0" y="177"/>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5" name="Freeform 69"/>
              <p:cNvSpPr>
                <a:spLocks/>
              </p:cNvSpPr>
              <p:nvPr/>
            </p:nvSpPr>
            <p:spPr bwMode="auto">
              <a:xfrm>
                <a:off x="3374" y="2659"/>
                <a:ext cx="459" cy="220"/>
              </a:xfrm>
              <a:custGeom>
                <a:avLst/>
                <a:gdLst>
                  <a:gd name="T0" fmla="*/ 0 w 459"/>
                  <a:gd name="T1" fmla="*/ 122 h 220"/>
                  <a:gd name="T2" fmla="*/ 253 w 459"/>
                  <a:gd name="T3" fmla="*/ 0 h 220"/>
                  <a:gd name="T4" fmla="*/ 458 w 459"/>
                  <a:gd name="T5" fmla="*/ 56 h 220"/>
                  <a:gd name="T6" fmla="*/ 206 w 459"/>
                  <a:gd name="T7" fmla="*/ 219 h 220"/>
                  <a:gd name="T8" fmla="*/ 0 w 459"/>
                  <a:gd name="T9" fmla="*/ 122 h 220"/>
                </a:gdLst>
                <a:ahLst/>
                <a:cxnLst>
                  <a:cxn ang="0">
                    <a:pos x="T0" y="T1"/>
                  </a:cxn>
                  <a:cxn ang="0">
                    <a:pos x="T2" y="T3"/>
                  </a:cxn>
                  <a:cxn ang="0">
                    <a:pos x="T4" y="T5"/>
                  </a:cxn>
                  <a:cxn ang="0">
                    <a:pos x="T6" y="T7"/>
                  </a:cxn>
                  <a:cxn ang="0">
                    <a:pos x="T8" y="T9"/>
                  </a:cxn>
                </a:cxnLst>
                <a:rect l="0" t="0" r="r" b="b"/>
                <a:pathLst>
                  <a:path w="459" h="220">
                    <a:moveTo>
                      <a:pt x="0" y="122"/>
                    </a:moveTo>
                    <a:lnTo>
                      <a:pt x="253" y="0"/>
                    </a:lnTo>
                    <a:lnTo>
                      <a:pt x="458" y="56"/>
                    </a:lnTo>
                    <a:lnTo>
                      <a:pt x="206" y="219"/>
                    </a:lnTo>
                    <a:lnTo>
                      <a:pt x="0" y="122"/>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6" name="Freeform 70"/>
              <p:cNvSpPr>
                <a:spLocks/>
              </p:cNvSpPr>
              <p:nvPr/>
            </p:nvSpPr>
            <p:spPr bwMode="auto">
              <a:xfrm>
                <a:off x="3579" y="2673"/>
                <a:ext cx="246" cy="201"/>
              </a:xfrm>
              <a:custGeom>
                <a:avLst/>
                <a:gdLst>
                  <a:gd name="T0" fmla="*/ 3 w 246"/>
                  <a:gd name="T1" fmla="*/ 150 h 201"/>
                  <a:gd name="T2" fmla="*/ 0 w 246"/>
                  <a:gd name="T3" fmla="*/ 200 h 201"/>
                  <a:gd name="T4" fmla="*/ 244 w 246"/>
                  <a:gd name="T5" fmla="*/ 45 h 201"/>
                  <a:gd name="T6" fmla="*/ 245 w 246"/>
                  <a:gd name="T7" fmla="*/ 0 h 201"/>
                  <a:gd name="T8" fmla="*/ 3 w 246"/>
                  <a:gd name="T9" fmla="*/ 150 h 201"/>
                </a:gdLst>
                <a:ahLst/>
                <a:cxnLst>
                  <a:cxn ang="0">
                    <a:pos x="T0" y="T1"/>
                  </a:cxn>
                  <a:cxn ang="0">
                    <a:pos x="T2" y="T3"/>
                  </a:cxn>
                  <a:cxn ang="0">
                    <a:pos x="T4" y="T5"/>
                  </a:cxn>
                  <a:cxn ang="0">
                    <a:pos x="T6" y="T7"/>
                  </a:cxn>
                  <a:cxn ang="0">
                    <a:pos x="T8" y="T9"/>
                  </a:cxn>
                </a:cxnLst>
                <a:rect l="0" t="0" r="r" b="b"/>
                <a:pathLst>
                  <a:path w="246" h="201">
                    <a:moveTo>
                      <a:pt x="3" y="150"/>
                    </a:moveTo>
                    <a:lnTo>
                      <a:pt x="0" y="200"/>
                    </a:lnTo>
                    <a:lnTo>
                      <a:pt x="244" y="45"/>
                    </a:lnTo>
                    <a:lnTo>
                      <a:pt x="245" y="0"/>
                    </a:lnTo>
                    <a:lnTo>
                      <a:pt x="3" y="150"/>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7" name="Freeform 71"/>
              <p:cNvSpPr>
                <a:spLocks/>
              </p:cNvSpPr>
              <p:nvPr/>
            </p:nvSpPr>
            <p:spPr bwMode="auto">
              <a:xfrm>
                <a:off x="3381" y="2724"/>
                <a:ext cx="203" cy="149"/>
              </a:xfrm>
              <a:custGeom>
                <a:avLst/>
                <a:gdLst>
                  <a:gd name="T0" fmla="*/ 2 w 203"/>
                  <a:gd name="T1" fmla="*/ 0 h 149"/>
                  <a:gd name="T2" fmla="*/ 0 w 203"/>
                  <a:gd name="T3" fmla="*/ 53 h 149"/>
                  <a:gd name="T4" fmla="*/ 197 w 203"/>
                  <a:gd name="T5" fmla="*/ 148 h 149"/>
                  <a:gd name="T6" fmla="*/ 202 w 203"/>
                  <a:gd name="T7" fmla="*/ 98 h 149"/>
                  <a:gd name="T8" fmla="*/ 2 w 203"/>
                  <a:gd name="T9" fmla="*/ 0 h 149"/>
                </a:gdLst>
                <a:ahLst/>
                <a:cxnLst>
                  <a:cxn ang="0">
                    <a:pos x="T0" y="T1"/>
                  </a:cxn>
                  <a:cxn ang="0">
                    <a:pos x="T2" y="T3"/>
                  </a:cxn>
                  <a:cxn ang="0">
                    <a:pos x="T4" y="T5"/>
                  </a:cxn>
                  <a:cxn ang="0">
                    <a:pos x="T6" y="T7"/>
                  </a:cxn>
                  <a:cxn ang="0">
                    <a:pos x="T8" y="T9"/>
                  </a:cxn>
                </a:cxnLst>
                <a:rect l="0" t="0" r="r" b="b"/>
                <a:pathLst>
                  <a:path w="203" h="149">
                    <a:moveTo>
                      <a:pt x="2" y="0"/>
                    </a:moveTo>
                    <a:lnTo>
                      <a:pt x="0" y="53"/>
                    </a:lnTo>
                    <a:lnTo>
                      <a:pt x="197" y="148"/>
                    </a:lnTo>
                    <a:lnTo>
                      <a:pt x="202" y="98"/>
                    </a:lnTo>
                    <a:lnTo>
                      <a:pt x="2"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8" name="Freeform 72"/>
              <p:cNvSpPr>
                <a:spLocks/>
              </p:cNvSpPr>
              <p:nvPr/>
            </p:nvSpPr>
            <p:spPr bwMode="auto">
              <a:xfrm>
                <a:off x="3378" y="2719"/>
                <a:ext cx="207" cy="115"/>
              </a:xfrm>
              <a:custGeom>
                <a:avLst/>
                <a:gdLst>
                  <a:gd name="T0" fmla="*/ 2 w 207"/>
                  <a:gd name="T1" fmla="*/ 0 h 115"/>
                  <a:gd name="T2" fmla="*/ 0 w 207"/>
                  <a:gd name="T3" fmla="*/ 7 h 115"/>
                  <a:gd name="T4" fmla="*/ 198 w 207"/>
                  <a:gd name="T5" fmla="*/ 114 h 115"/>
                  <a:gd name="T6" fmla="*/ 206 w 207"/>
                  <a:gd name="T7" fmla="*/ 99 h 115"/>
                  <a:gd name="T8" fmla="*/ 2 w 207"/>
                  <a:gd name="T9" fmla="*/ 0 h 115"/>
                </a:gdLst>
                <a:ahLst/>
                <a:cxnLst>
                  <a:cxn ang="0">
                    <a:pos x="T0" y="T1"/>
                  </a:cxn>
                  <a:cxn ang="0">
                    <a:pos x="T2" y="T3"/>
                  </a:cxn>
                  <a:cxn ang="0">
                    <a:pos x="T4" y="T5"/>
                  </a:cxn>
                  <a:cxn ang="0">
                    <a:pos x="T6" y="T7"/>
                  </a:cxn>
                  <a:cxn ang="0">
                    <a:pos x="T8" y="T9"/>
                  </a:cxn>
                </a:cxnLst>
                <a:rect l="0" t="0" r="r" b="b"/>
                <a:pathLst>
                  <a:path w="207" h="115">
                    <a:moveTo>
                      <a:pt x="2" y="0"/>
                    </a:moveTo>
                    <a:lnTo>
                      <a:pt x="0" y="7"/>
                    </a:lnTo>
                    <a:lnTo>
                      <a:pt x="198" y="114"/>
                    </a:lnTo>
                    <a:lnTo>
                      <a:pt x="206" y="99"/>
                    </a:lnTo>
                    <a:lnTo>
                      <a:pt x="2"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9" name="Freeform 73"/>
              <p:cNvSpPr>
                <a:spLocks/>
              </p:cNvSpPr>
              <p:nvPr/>
            </p:nvSpPr>
            <p:spPr bwMode="auto">
              <a:xfrm>
                <a:off x="3579" y="2716"/>
                <a:ext cx="252" cy="170"/>
              </a:xfrm>
              <a:custGeom>
                <a:avLst/>
                <a:gdLst>
                  <a:gd name="T0" fmla="*/ 0 w 252"/>
                  <a:gd name="T1" fmla="*/ 162 h 170"/>
                  <a:gd name="T2" fmla="*/ 2 w 252"/>
                  <a:gd name="T3" fmla="*/ 169 h 170"/>
                  <a:gd name="T4" fmla="*/ 251 w 252"/>
                  <a:gd name="T5" fmla="*/ 6 h 170"/>
                  <a:gd name="T6" fmla="*/ 251 w 252"/>
                  <a:gd name="T7" fmla="*/ 0 h 170"/>
                  <a:gd name="T8" fmla="*/ 0 w 252"/>
                  <a:gd name="T9" fmla="*/ 162 h 170"/>
                </a:gdLst>
                <a:ahLst/>
                <a:cxnLst>
                  <a:cxn ang="0">
                    <a:pos x="T0" y="T1"/>
                  </a:cxn>
                  <a:cxn ang="0">
                    <a:pos x="T2" y="T3"/>
                  </a:cxn>
                  <a:cxn ang="0">
                    <a:pos x="T4" y="T5"/>
                  </a:cxn>
                  <a:cxn ang="0">
                    <a:pos x="T6" y="T7"/>
                  </a:cxn>
                  <a:cxn ang="0">
                    <a:pos x="T8" y="T9"/>
                  </a:cxn>
                </a:cxnLst>
                <a:rect l="0" t="0" r="r" b="b"/>
                <a:pathLst>
                  <a:path w="252" h="170">
                    <a:moveTo>
                      <a:pt x="0" y="162"/>
                    </a:moveTo>
                    <a:lnTo>
                      <a:pt x="2" y="169"/>
                    </a:lnTo>
                    <a:lnTo>
                      <a:pt x="251" y="6"/>
                    </a:lnTo>
                    <a:lnTo>
                      <a:pt x="251" y="0"/>
                    </a:lnTo>
                    <a:lnTo>
                      <a:pt x="0" y="16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10" name="Freeform 74"/>
              <p:cNvSpPr>
                <a:spLocks/>
              </p:cNvSpPr>
              <p:nvPr/>
            </p:nvSpPr>
            <p:spPr bwMode="auto">
              <a:xfrm>
                <a:off x="3380" y="2608"/>
                <a:ext cx="451" cy="212"/>
              </a:xfrm>
              <a:custGeom>
                <a:avLst/>
                <a:gdLst>
                  <a:gd name="T0" fmla="*/ 0 w 451"/>
                  <a:gd name="T1" fmla="*/ 111 h 212"/>
                  <a:gd name="T2" fmla="*/ 246 w 451"/>
                  <a:gd name="T3" fmla="*/ 0 h 212"/>
                  <a:gd name="T4" fmla="*/ 450 w 451"/>
                  <a:gd name="T5" fmla="*/ 58 h 212"/>
                  <a:gd name="T6" fmla="*/ 202 w 451"/>
                  <a:gd name="T7" fmla="*/ 211 h 212"/>
                  <a:gd name="T8" fmla="*/ 0 w 451"/>
                  <a:gd name="T9" fmla="*/ 111 h 212"/>
                </a:gdLst>
                <a:ahLst/>
                <a:cxnLst>
                  <a:cxn ang="0">
                    <a:pos x="T0" y="T1"/>
                  </a:cxn>
                  <a:cxn ang="0">
                    <a:pos x="T2" y="T3"/>
                  </a:cxn>
                  <a:cxn ang="0">
                    <a:pos x="T4" y="T5"/>
                  </a:cxn>
                  <a:cxn ang="0">
                    <a:pos x="T6" y="T7"/>
                  </a:cxn>
                  <a:cxn ang="0">
                    <a:pos x="T8" y="T9"/>
                  </a:cxn>
                </a:cxnLst>
                <a:rect l="0" t="0" r="r" b="b"/>
                <a:pathLst>
                  <a:path w="451" h="212">
                    <a:moveTo>
                      <a:pt x="0" y="111"/>
                    </a:moveTo>
                    <a:lnTo>
                      <a:pt x="246" y="0"/>
                    </a:lnTo>
                    <a:lnTo>
                      <a:pt x="450" y="58"/>
                    </a:lnTo>
                    <a:lnTo>
                      <a:pt x="202" y="211"/>
                    </a:lnTo>
                    <a:lnTo>
                      <a:pt x="0" y="111"/>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11" name="Group 75"/>
              <p:cNvGrpSpPr>
                <a:grpSpLocks/>
              </p:cNvGrpSpPr>
              <p:nvPr/>
            </p:nvGrpSpPr>
            <p:grpSpPr bwMode="auto">
              <a:xfrm>
                <a:off x="3579" y="2618"/>
                <a:ext cx="231" cy="74"/>
                <a:chOff x="3579" y="2618"/>
                <a:chExt cx="231" cy="74"/>
              </a:xfrm>
            </p:grpSpPr>
            <p:sp>
              <p:nvSpPr>
                <p:cNvPr id="40012" name="Freeform 76"/>
                <p:cNvSpPr>
                  <a:spLocks/>
                </p:cNvSpPr>
                <p:nvPr/>
              </p:nvSpPr>
              <p:spPr bwMode="auto">
                <a:xfrm>
                  <a:off x="3596" y="2618"/>
                  <a:ext cx="214" cy="67"/>
                </a:xfrm>
                <a:custGeom>
                  <a:avLst/>
                  <a:gdLst>
                    <a:gd name="T0" fmla="*/ 5 w 214"/>
                    <a:gd name="T1" fmla="*/ 0 h 67"/>
                    <a:gd name="T2" fmla="*/ 0 w 214"/>
                    <a:gd name="T3" fmla="*/ 4 h 67"/>
                    <a:gd name="T4" fmla="*/ 206 w 214"/>
                    <a:gd name="T5" fmla="*/ 66 h 67"/>
                    <a:gd name="T6" fmla="*/ 213 w 214"/>
                    <a:gd name="T7" fmla="*/ 64 h 67"/>
                    <a:gd name="T8" fmla="*/ 5 w 214"/>
                    <a:gd name="T9" fmla="*/ 0 h 67"/>
                  </a:gdLst>
                  <a:ahLst/>
                  <a:cxnLst>
                    <a:cxn ang="0">
                      <a:pos x="T0" y="T1"/>
                    </a:cxn>
                    <a:cxn ang="0">
                      <a:pos x="T2" y="T3"/>
                    </a:cxn>
                    <a:cxn ang="0">
                      <a:pos x="T4" y="T5"/>
                    </a:cxn>
                    <a:cxn ang="0">
                      <a:pos x="T6" y="T7"/>
                    </a:cxn>
                    <a:cxn ang="0">
                      <a:pos x="T8" y="T9"/>
                    </a:cxn>
                  </a:cxnLst>
                  <a:rect l="0" t="0" r="r" b="b"/>
                  <a:pathLst>
                    <a:path w="214" h="67">
                      <a:moveTo>
                        <a:pt x="5" y="0"/>
                      </a:moveTo>
                      <a:lnTo>
                        <a:pt x="0" y="4"/>
                      </a:lnTo>
                      <a:lnTo>
                        <a:pt x="206" y="66"/>
                      </a:lnTo>
                      <a:lnTo>
                        <a:pt x="213" y="64"/>
                      </a:lnTo>
                      <a:lnTo>
                        <a:pt x="5"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13" name="Freeform 77"/>
                <p:cNvSpPr>
                  <a:spLocks/>
                </p:cNvSpPr>
                <p:nvPr/>
              </p:nvSpPr>
              <p:spPr bwMode="auto">
                <a:xfrm>
                  <a:off x="3579" y="2626"/>
                  <a:ext cx="216" cy="66"/>
                </a:xfrm>
                <a:custGeom>
                  <a:avLst/>
                  <a:gdLst>
                    <a:gd name="T0" fmla="*/ 9 w 216"/>
                    <a:gd name="T1" fmla="*/ 0 h 66"/>
                    <a:gd name="T2" fmla="*/ 0 w 216"/>
                    <a:gd name="T3" fmla="*/ 5 h 66"/>
                    <a:gd name="T4" fmla="*/ 208 w 216"/>
                    <a:gd name="T5" fmla="*/ 65 h 66"/>
                    <a:gd name="T6" fmla="*/ 215 w 216"/>
                    <a:gd name="T7" fmla="*/ 64 h 66"/>
                    <a:gd name="T8" fmla="*/ 9 w 216"/>
                    <a:gd name="T9" fmla="*/ 0 h 66"/>
                  </a:gdLst>
                  <a:ahLst/>
                  <a:cxnLst>
                    <a:cxn ang="0">
                      <a:pos x="T0" y="T1"/>
                    </a:cxn>
                    <a:cxn ang="0">
                      <a:pos x="T2" y="T3"/>
                    </a:cxn>
                    <a:cxn ang="0">
                      <a:pos x="T4" y="T5"/>
                    </a:cxn>
                    <a:cxn ang="0">
                      <a:pos x="T6" y="T7"/>
                    </a:cxn>
                    <a:cxn ang="0">
                      <a:pos x="T8" y="T9"/>
                    </a:cxn>
                  </a:cxnLst>
                  <a:rect l="0" t="0" r="r" b="b"/>
                  <a:pathLst>
                    <a:path w="216" h="66">
                      <a:moveTo>
                        <a:pt x="9" y="0"/>
                      </a:moveTo>
                      <a:lnTo>
                        <a:pt x="0" y="5"/>
                      </a:lnTo>
                      <a:lnTo>
                        <a:pt x="208" y="65"/>
                      </a:lnTo>
                      <a:lnTo>
                        <a:pt x="215" y="64"/>
                      </a:lnTo>
                      <a:lnTo>
                        <a:pt x="9"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14" name="Freeform 78"/>
              <p:cNvSpPr>
                <a:spLocks/>
              </p:cNvSpPr>
              <p:nvPr/>
            </p:nvSpPr>
            <p:spPr bwMode="auto">
              <a:xfrm>
                <a:off x="3584" y="2666"/>
                <a:ext cx="249" cy="157"/>
              </a:xfrm>
              <a:custGeom>
                <a:avLst/>
                <a:gdLst>
                  <a:gd name="T0" fmla="*/ 0 w 249"/>
                  <a:gd name="T1" fmla="*/ 152 h 157"/>
                  <a:gd name="T2" fmla="*/ 1 w 249"/>
                  <a:gd name="T3" fmla="*/ 156 h 157"/>
                  <a:gd name="T4" fmla="*/ 247 w 249"/>
                  <a:gd name="T5" fmla="*/ 3 h 157"/>
                  <a:gd name="T6" fmla="*/ 248 w 249"/>
                  <a:gd name="T7" fmla="*/ 0 h 157"/>
                  <a:gd name="T8" fmla="*/ 0 w 249"/>
                  <a:gd name="T9" fmla="*/ 152 h 157"/>
                </a:gdLst>
                <a:ahLst/>
                <a:cxnLst>
                  <a:cxn ang="0">
                    <a:pos x="T0" y="T1"/>
                  </a:cxn>
                  <a:cxn ang="0">
                    <a:pos x="T2" y="T3"/>
                  </a:cxn>
                  <a:cxn ang="0">
                    <a:pos x="T4" y="T5"/>
                  </a:cxn>
                  <a:cxn ang="0">
                    <a:pos x="T6" y="T7"/>
                  </a:cxn>
                  <a:cxn ang="0">
                    <a:pos x="T8" y="T9"/>
                  </a:cxn>
                </a:cxnLst>
                <a:rect l="0" t="0" r="r" b="b"/>
                <a:pathLst>
                  <a:path w="249" h="157">
                    <a:moveTo>
                      <a:pt x="0" y="152"/>
                    </a:moveTo>
                    <a:lnTo>
                      <a:pt x="1" y="156"/>
                    </a:lnTo>
                    <a:lnTo>
                      <a:pt x="247" y="3"/>
                    </a:lnTo>
                    <a:lnTo>
                      <a:pt x="248"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15" name="Group 79"/>
              <p:cNvGrpSpPr>
                <a:grpSpLocks/>
              </p:cNvGrpSpPr>
              <p:nvPr/>
            </p:nvGrpSpPr>
            <p:grpSpPr bwMode="auto">
              <a:xfrm>
                <a:off x="3580" y="2680"/>
                <a:ext cx="243" cy="182"/>
                <a:chOff x="3580" y="2680"/>
                <a:chExt cx="243" cy="182"/>
              </a:xfrm>
            </p:grpSpPr>
            <p:sp>
              <p:nvSpPr>
                <p:cNvPr id="40016" name="Line 80"/>
                <p:cNvSpPr>
                  <a:spLocks noChangeShapeType="1"/>
                </p:cNvSpPr>
                <p:nvPr/>
              </p:nvSpPr>
              <p:spPr bwMode="auto">
                <a:xfrm flipH="1">
                  <a:off x="3584" y="2680"/>
                  <a:ext cx="237" cy="1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17" name="Line 81"/>
                <p:cNvSpPr>
                  <a:spLocks noChangeShapeType="1"/>
                </p:cNvSpPr>
                <p:nvPr/>
              </p:nvSpPr>
              <p:spPr bwMode="auto">
                <a:xfrm flipH="1">
                  <a:off x="3583" y="2688"/>
                  <a:ext cx="240"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18" name="Line 82"/>
                <p:cNvSpPr>
                  <a:spLocks noChangeShapeType="1"/>
                </p:cNvSpPr>
                <p:nvPr/>
              </p:nvSpPr>
              <p:spPr bwMode="auto">
                <a:xfrm flipH="1">
                  <a:off x="3581" y="2696"/>
                  <a:ext cx="238" cy="1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19" name="Line 83"/>
                <p:cNvSpPr>
                  <a:spLocks noChangeShapeType="1"/>
                </p:cNvSpPr>
                <p:nvPr/>
              </p:nvSpPr>
              <p:spPr bwMode="auto">
                <a:xfrm flipH="1">
                  <a:off x="3583" y="2701"/>
                  <a:ext cx="237"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0" name="Line 84"/>
                <p:cNvSpPr>
                  <a:spLocks noChangeShapeType="1"/>
                </p:cNvSpPr>
                <p:nvPr/>
              </p:nvSpPr>
              <p:spPr bwMode="auto">
                <a:xfrm flipH="1">
                  <a:off x="3580" y="2710"/>
                  <a:ext cx="242"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21" name="Group 85"/>
              <p:cNvGrpSpPr>
                <a:grpSpLocks/>
              </p:cNvGrpSpPr>
              <p:nvPr/>
            </p:nvGrpSpPr>
            <p:grpSpPr bwMode="auto">
              <a:xfrm>
                <a:off x="3382" y="2730"/>
                <a:ext cx="202" cy="132"/>
                <a:chOff x="3382" y="2730"/>
                <a:chExt cx="202" cy="132"/>
              </a:xfrm>
            </p:grpSpPr>
            <p:sp>
              <p:nvSpPr>
                <p:cNvPr id="40022" name="Line 86"/>
                <p:cNvSpPr>
                  <a:spLocks noChangeShapeType="1"/>
                </p:cNvSpPr>
                <p:nvPr/>
              </p:nvSpPr>
              <p:spPr bwMode="auto">
                <a:xfrm>
                  <a:off x="3386" y="2730"/>
                  <a:ext cx="198" cy="9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3" name="Line 87"/>
                <p:cNvSpPr>
                  <a:spLocks noChangeShapeType="1"/>
                </p:cNvSpPr>
                <p:nvPr/>
              </p:nvSpPr>
              <p:spPr bwMode="auto">
                <a:xfrm>
                  <a:off x="3384" y="2736"/>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4" name="Line 88"/>
                <p:cNvSpPr>
                  <a:spLocks noChangeShapeType="1"/>
                </p:cNvSpPr>
                <p:nvPr/>
              </p:nvSpPr>
              <p:spPr bwMode="auto">
                <a:xfrm>
                  <a:off x="3382" y="2743"/>
                  <a:ext cx="198" cy="10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5" name="Line 89"/>
                <p:cNvSpPr>
                  <a:spLocks noChangeShapeType="1"/>
                </p:cNvSpPr>
                <p:nvPr/>
              </p:nvSpPr>
              <p:spPr bwMode="auto">
                <a:xfrm>
                  <a:off x="3382" y="2753"/>
                  <a:ext cx="201"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6" name="Line 90"/>
                <p:cNvSpPr>
                  <a:spLocks noChangeShapeType="1"/>
                </p:cNvSpPr>
                <p:nvPr/>
              </p:nvSpPr>
              <p:spPr bwMode="auto">
                <a:xfrm>
                  <a:off x="3382" y="2763"/>
                  <a:ext cx="198"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0027" name="Group 91"/>
            <p:cNvGrpSpPr>
              <a:grpSpLocks/>
            </p:cNvGrpSpPr>
            <p:nvPr/>
          </p:nvGrpSpPr>
          <p:grpSpPr bwMode="auto">
            <a:xfrm>
              <a:off x="3385" y="2563"/>
              <a:ext cx="469" cy="281"/>
              <a:chOff x="3385" y="2563"/>
              <a:chExt cx="469" cy="281"/>
            </a:xfrm>
          </p:grpSpPr>
          <p:sp>
            <p:nvSpPr>
              <p:cNvPr id="40028" name="Arc 92"/>
              <p:cNvSpPr>
                <a:spLocks/>
              </p:cNvSpPr>
              <p:nvPr/>
            </p:nvSpPr>
            <p:spPr bwMode="auto">
              <a:xfrm rot="240000">
                <a:off x="3385" y="2674"/>
                <a:ext cx="14" cy="69"/>
              </a:xfrm>
              <a:custGeom>
                <a:avLst/>
                <a:gdLst>
                  <a:gd name="G0" fmla="+- 21600 0 0"/>
                  <a:gd name="G1" fmla="+- 21367 0 0"/>
                  <a:gd name="G2" fmla="+- 21600 0 0"/>
                  <a:gd name="T0" fmla="*/ 18344 w 21600"/>
                  <a:gd name="T1" fmla="*/ 42720 h 42720"/>
                  <a:gd name="T2" fmla="*/ 18435 w 21600"/>
                  <a:gd name="T3" fmla="*/ 0 h 42720"/>
                  <a:gd name="T4" fmla="*/ 21600 w 21600"/>
                  <a:gd name="T5" fmla="*/ 21367 h 42720"/>
                </a:gdLst>
                <a:ahLst/>
                <a:cxnLst>
                  <a:cxn ang="0">
                    <a:pos x="T0" y="T1"/>
                  </a:cxn>
                  <a:cxn ang="0">
                    <a:pos x="T2" y="T3"/>
                  </a:cxn>
                  <a:cxn ang="0">
                    <a:pos x="T4" y="T5"/>
                  </a:cxn>
                </a:cxnLst>
                <a:rect l="0" t="0" r="r" b="b"/>
                <a:pathLst>
                  <a:path w="21600" h="42720" fill="none" extrusionOk="0">
                    <a:moveTo>
                      <a:pt x="18343" y="42720"/>
                    </a:moveTo>
                    <a:cubicBezTo>
                      <a:pt x="7793" y="41111"/>
                      <a:pt x="0" y="32039"/>
                      <a:pt x="0" y="21367"/>
                    </a:cubicBezTo>
                    <a:cubicBezTo>
                      <a:pt x="0" y="10660"/>
                      <a:pt x="7843" y="1568"/>
                      <a:pt x="18435" y="0"/>
                    </a:cubicBezTo>
                  </a:path>
                  <a:path w="21600" h="42720" stroke="0" extrusionOk="0">
                    <a:moveTo>
                      <a:pt x="18343" y="42720"/>
                    </a:moveTo>
                    <a:cubicBezTo>
                      <a:pt x="7793" y="41111"/>
                      <a:pt x="0" y="32039"/>
                      <a:pt x="0" y="21367"/>
                    </a:cubicBezTo>
                    <a:cubicBezTo>
                      <a:pt x="0" y="10660"/>
                      <a:pt x="7843" y="1568"/>
                      <a:pt x="18435" y="0"/>
                    </a:cubicBezTo>
                    <a:lnTo>
                      <a:pt x="21600" y="21367"/>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9" name="Freeform 93"/>
              <p:cNvSpPr>
                <a:spLocks/>
              </p:cNvSpPr>
              <p:nvPr/>
            </p:nvSpPr>
            <p:spPr bwMode="auto">
              <a:xfrm>
                <a:off x="3395" y="2563"/>
                <a:ext cx="459" cy="281"/>
              </a:xfrm>
              <a:custGeom>
                <a:avLst/>
                <a:gdLst>
                  <a:gd name="T0" fmla="*/ 0 w 459"/>
                  <a:gd name="T1" fmla="*/ 176 h 281"/>
                  <a:gd name="T2" fmla="*/ 205 w 459"/>
                  <a:gd name="T3" fmla="*/ 280 h 281"/>
                  <a:gd name="T4" fmla="*/ 458 w 459"/>
                  <a:gd name="T5" fmla="*/ 115 h 281"/>
                  <a:gd name="T6" fmla="*/ 457 w 459"/>
                  <a:gd name="T7" fmla="*/ 110 h 281"/>
                  <a:gd name="T8" fmla="*/ 447 w 459"/>
                  <a:gd name="T9" fmla="*/ 107 h 281"/>
                  <a:gd name="T10" fmla="*/ 451 w 459"/>
                  <a:gd name="T11" fmla="*/ 68 h 281"/>
                  <a:gd name="T12" fmla="*/ 458 w 459"/>
                  <a:gd name="T13" fmla="*/ 62 h 281"/>
                  <a:gd name="T14" fmla="*/ 458 w 459"/>
                  <a:gd name="T15" fmla="*/ 58 h 281"/>
                  <a:gd name="T16" fmla="*/ 255 w 459"/>
                  <a:gd name="T17" fmla="*/ 0 h 281"/>
                  <a:gd name="T18" fmla="*/ 6 w 459"/>
                  <a:gd name="T19" fmla="*/ 112 h 281"/>
                  <a:gd name="T20" fmla="*/ 0 w 459"/>
                  <a:gd name="T21" fmla="*/ 176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9" h="281">
                    <a:moveTo>
                      <a:pt x="0" y="176"/>
                    </a:moveTo>
                    <a:lnTo>
                      <a:pt x="205" y="280"/>
                    </a:lnTo>
                    <a:lnTo>
                      <a:pt x="458" y="115"/>
                    </a:lnTo>
                    <a:lnTo>
                      <a:pt x="457" y="110"/>
                    </a:lnTo>
                    <a:lnTo>
                      <a:pt x="447" y="107"/>
                    </a:lnTo>
                    <a:lnTo>
                      <a:pt x="451" y="68"/>
                    </a:lnTo>
                    <a:lnTo>
                      <a:pt x="458" y="62"/>
                    </a:lnTo>
                    <a:lnTo>
                      <a:pt x="458" y="58"/>
                    </a:lnTo>
                    <a:lnTo>
                      <a:pt x="255" y="0"/>
                    </a:lnTo>
                    <a:lnTo>
                      <a:pt x="6" y="112"/>
                    </a:lnTo>
                    <a:lnTo>
                      <a:pt x="0" y="176"/>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0" name="Freeform 94"/>
              <p:cNvSpPr>
                <a:spLocks/>
              </p:cNvSpPr>
              <p:nvPr/>
            </p:nvSpPr>
            <p:spPr bwMode="auto">
              <a:xfrm>
                <a:off x="3395" y="2616"/>
                <a:ext cx="458" cy="220"/>
              </a:xfrm>
              <a:custGeom>
                <a:avLst/>
                <a:gdLst>
                  <a:gd name="T0" fmla="*/ 0 w 458"/>
                  <a:gd name="T1" fmla="*/ 119 h 220"/>
                  <a:gd name="T2" fmla="*/ 253 w 458"/>
                  <a:gd name="T3" fmla="*/ 0 h 220"/>
                  <a:gd name="T4" fmla="*/ 457 w 458"/>
                  <a:gd name="T5" fmla="*/ 56 h 220"/>
                  <a:gd name="T6" fmla="*/ 204 w 458"/>
                  <a:gd name="T7" fmla="*/ 219 h 220"/>
                  <a:gd name="T8" fmla="*/ 0 w 458"/>
                  <a:gd name="T9" fmla="*/ 119 h 220"/>
                </a:gdLst>
                <a:ahLst/>
                <a:cxnLst>
                  <a:cxn ang="0">
                    <a:pos x="T0" y="T1"/>
                  </a:cxn>
                  <a:cxn ang="0">
                    <a:pos x="T2" y="T3"/>
                  </a:cxn>
                  <a:cxn ang="0">
                    <a:pos x="T4" y="T5"/>
                  </a:cxn>
                  <a:cxn ang="0">
                    <a:pos x="T6" y="T7"/>
                  </a:cxn>
                  <a:cxn ang="0">
                    <a:pos x="T8" y="T9"/>
                  </a:cxn>
                </a:cxnLst>
                <a:rect l="0" t="0" r="r" b="b"/>
                <a:pathLst>
                  <a:path w="458" h="220">
                    <a:moveTo>
                      <a:pt x="0" y="119"/>
                    </a:moveTo>
                    <a:lnTo>
                      <a:pt x="253" y="0"/>
                    </a:lnTo>
                    <a:lnTo>
                      <a:pt x="457" y="56"/>
                    </a:lnTo>
                    <a:lnTo>
                      <a:pt x="204" y="219"/>
                    </a:lnTo>
                    <a:lnTo>
                      <a:pt x="0" y="119"/>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1" name="Freeform 95"/>
              <p:cNvSpPr>
                <a:spLocks/>
              </p:cNvSpPr>
              <p:nvPr/>
            </p:nvSpPr>
            <p:spPr bwMode="auto">
              <a:xfrm>
                <a:off x="3600" y="2631"/>
                <a:ext cx="247" cy="201"/>
              </a:xfrm>
              <a:custGeom>
                <a:avLst/>
                <a:gdLst>
                  <a:gd name="T0" fmla="*/ 3 w 247"/>
                  <a:gd name="T1" fmla="*/ 148 h 201"/>
                  <a:gd name="T2" fmla="*/ 0 w 247"/>
                  <a:gd name="T3" fmla="*/ 200 h 201"/>
                  <a:gd name="T4" fmla="*/ 243 w 247"/>
                  <a:gd name="T5" fmla="*/ 44 h 201"/>
                  <a:gd name="T6" fmla="*/ 246 w 247"/>
                  <a:gd name="T7" fmla="*/ 0 h 201"/>
                  <a:gd name="T8" fmla="*/ 3 w 247"/>
                  <a:gd name="T9" fmla="*/ 148 h 201"/>
                </a:gdLst>
                <a:ahLst/>
                <a:cxnLst>
                  <a:cxn ang="0">
                    <a:pos x="T0" y="T1"/>
                  </a:cxn>
                  <a:cxn ang="0">
                    <a:pos x="T2" y="T3"/>
                  </a:cxn>
                  <a:cxn ang="0">
                    <a:pos x="T4" y="T5"/>
                  </a:cxn>
                  <a:cxn ang="0">
                    <a:pos x="T6" y="T7"/>
                  </a:cxn>
                  <a:cxn ang="0">
                    <a:pos x="T8" y="T9"/>
                  </a:cxn>
                </a:cxnLst>
                <a:rect l="0" t="0" r="r" b="b"/>
                <a:pathLst>
                  <a:path w="247" h="201">
                    <a:moveTo>
                      <a:pt x="3" y="148"/>
                    </a:moveTo>
                    <a:lnTo>
                      <a:pt x="0" y="200"/>
                    </a:lnTo>
                    <a:lnTo>
                      <a:pt x="243" y="44"/>
                    </a:lnTo>
                    <a:lnTo>
                      <a:pt x="246" y="0"/>
                    </a:lnTo>
                    <a:lnTo>
                      <a:pt x="3" y="148"/>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2" name="Freeform 96"/>
              <p:cNvSpPr>
                <a:spLocks/>
              </p:cNvSpPr>
              <p:nvPr/>
            </p:nvSpPr>
            <p:spPr bwMode="auto">
              <a:xfrm>
                <a:off x="3400" y="2682"/>
                <a:ext cx="205" cy="147"/>
              </a:xfrm>
              <a:custGeom>
                <a:avLst/>
                <a:gdLst>
                  <a:gd name="T0" fmla="*/ 5 w 205"/>
                  <a:gd name="T1" fmla="*/ 0 h 147"/>
                  <a:gd name="T2" fmla="*/ 0 w 205"/>
                  <a:gd name="T3" fmla="*/ 52 h 147"/>
                  <a:gd name="T4" fmla="*/ 199 w 205"/>
                  <a:gd name="T5" fmla="*/ 146 h 147"/>
                  <a:gd name="T6" fmla="*/ 204 w 205"/>
                  <a:gd name="T7" fmla="*/ 97 h 147"/>
                  <a:gd name="T8" fmla="*/ 5 w 205"/>
                  <a:gd name="T9" fmla="*/ 0 h 147"/>
                </a:gdLst>
                <a:ahLst/>
                <a:cxnLst>
                  <a:cxn ang="0">
                    <a:pos x="T0" y="T1"/>
                  </a:cxn>
                  <a:cxn ang="0">
                    <a:pos x="T2" y="T3"/>
                  </a:cxn>
                  <a:cxn ang="0">
                    <a:pos x="T4" y="T5"/>
                  </a:cxn>
                  <a:cxn ang="0">
                    <a:pos x="T6" y="T7"/>
                  </a:cxn>
                  <a:cxn ang="0">
                    <a:pos x="T8" y="T9"/>
                  </a:cxn>
                </a:cxnLst>
                <a:rect l="0" t="0" r="r" b="b"/>
                <a:pathLst>
                  <a:path w="205" h="147">
                    <a:moveTo>
                      <a:pt x="5" y="0"/>
                    </a:moveTo>
                    <a:lnTo>
                      <a:pt x="0" y="52"/>
                    </a:lnTo>
                    <a:lnTo>
                      <a:pt x="199" y="146"/>
                    </a:lnTo>
                    <a:lnTo>
                      <a:pt x="204" y="97"/>
                    </a:lnTo>
                    <a:lnTo>
                      <a:pt x="5"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3" name="Freeform 97"/>
              <p:cNvSpPr>
                <a:spLocks/>
              </p:cNvSpPr>
              <p:nvPr/>
            </p:nvSpPr>
            <p:spPr bwMode="auto">
              <a:xfrm>
                <a:off x="3398" y="2676"/>
                <a:ext cx="207" cy="114"/>
              </a:xfrm>
              <a:custGeom>
                <a:avLst/>
                <a:gdLst>
                  <a:gd name="T0" fmla="*/ 4 w 207"/>
                  <a:gd name="T1" fmla="*/ 0 h 114"/>
                  <a:gd name="T2" fmla="*/ 0 w 207"/>
                  <a:gd name="T3" fmla="*/ 8 h 114"/>
                  <a:gd name="T4" fmla="*/ 200 w 207"/>
                  <a:gd name="T5" fmla="*/ 113 h 114"/>
                  <a:gd name="T6" fmla="*/ 206 w 207"/>
                  <a:gd name="T7" fmla="*/ 99 h 114"/>
                  <a:gd name="T8" fmla="*/ 4 w 207"/>
                  <a:gd name="T9" fmla="*/ 0 h 114"/>
                </a:gdLst>
                <a:ahLst/>
                <a:cxnLst>
                  <a:cxn ang="0">
                    <a:pos x="T0" y="T1"/>
                  </a:cxn>
                  <a:cxn ang="0">
                    <a:pos x="T2" y="T3"/>
                  </a:cxn>
                  <a:cxn ang="0">
                    <a:pos x="T4" y="T5"/>
                  </a:cxn>
                  <a:cxn ang="0">
                    <a:pos x="T6" y="T7"/>
                  </a:cxn>
                  <a:cxn ang="0">
                    <a:pos x="T8" y="T9"/>
                  </a:cxn>
                </a:cxnLst>
                <a:rect l="0" t="0" r="r" b="b"/>
                <a:pathLst>
                  <a:path w="207" h="114">
                    <a:moveTo>
                      <a:pt x="4" y="0"/>
                    </a:moveTo>
                    <a:lnTo>
                      <a:pt x="0" y="8"/>
                    </a:lnTo>
                    <a:lnTo>
                      <a:pt x="200" y="113"/>
                    </a:lnTo>
                    <a:lnTo>
                      <a:pt x="206" y="99"/>
                    </a:lnTo>
                    <a:lnTo>
                      <a:pt x="4"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4" name="Freeform 98"/>
              <p:cNvSpPr>
                <a:spLocks/>
              </p:cNvSpPr>
              <p:nvPr/>
            </p:nvSpPr>
            <p:spPr bwMode="auto">
              <a:xfrm>
                <a:off x="3600" y="2673"/>
                <a:ext cx="254" cy="171"/>
              </a:xfrm>
              <a:custGeom>
                <a:avLst/>
                <a:gdLst>
                  <a:gd name="T0" fmla="*/ 0 w 254"/>
                  <a:gd name="T1" fmla="*/ 163 h 171"/>
                  <a:gd name="T2" fmla="*/ 0 w 254"/>
                  <a:gd name="T3" fmla="*/ 170 h 171"/>
                  <a:gd name="T4" fmla="*/ 252 w 254"/>
                  <a:gd name="T5" fmla="*/ 6 h 171"/>
                  <a:gd name="T6" fmla="*/ 253 w 254"/>
                  <a:gd name="T7" fmla="*/ 0 h 171"/>
                  <a:gd name="T8" fmla="*/ 0 w 254"/>
                  <a:gd name="T9" fmla="*/ 163 h 171"/>
                </a:gdLst>
                <a:ahLst/>
                <a:cxnLst>
                  <a:cxn ang="0">
                    <a:pos x="T0" y="T1"/>
                  </a:cxn>
                  <a:cxn ang="0">
                    <a:pos x="T2" y="T3"/>
                  </a:cxn>
                  <a:cxn ang="0">
                    <a:pos x="T4" y="T5"/>
                  </a:cxn>
                  <a:cxn ang="0">
                    <a:pos x="T6" y="T7"/>
                  </a:cxn>
                  <a:cxn ang="0">
                    <a:pos x="T8" y="T9"/>
                  </a:cxn>
                </a:cxnLst>
                <a:rect l="0" t="0" r="r" b="b"/>
                <a:pathLst>
                  <a:path w="254" h="171">
                    <a:moveTo>
                      <a:pt x="0" y="163"/>
                    </a:moveTo>
                    <a:lnTo>
                      <a:pt x="0" y="170"/>
                    </a:lnTo>
                    <a:lnTo>
                      <a:pt x="252" y="6"/>
                    </a:lnTo>
                    <a:lnTo>
                      <a:pt x="253" y="0"/>
                    </a:lnTo>
                    <a:lnTo>
                      <a:pt x="0" y="163"/>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5" name="Freeform 99"/>
              <p:cNvSpPr>
                <a:spLocks/>
              </p:cNvSpPr>
              <p:nvPr/>
            </p:nvSpPr>
            <p:spPr bwMode="auto">
              <a:xfrm>
                <a:off x="3399" y="2565"/>
                <a:ext cx="454" cy="213"/>
              </a:xfrm>
              <a:custGeom>
                <a:avLst/>
                <a:gdLst>
                  <a:gd name="T0" fmla="*/ 0 w 454"/>
                  <a:gd name="T1" fmla="*/ 111 h 213"/>
                  <a:gd name="T2" fmla="*/ 248 w 454"/>
                  <a:gd name="T3" fmla="*/ 0 h 213"/>
                  <a:gd name="T4" fmla="*/ 453 w 454"/>
                  <a:gd name="T5" fmla="*/ 58 h 213"/>
                  <a:gd name="T6" fmla="*/ 206 w 454"/>
                  <a:gd name="T7" fmla="*/ 212 h 213"/>
                  <a:gd name="T8" fmla="*/ 0 w 454"/>
                  <a:gd name="T9" fmla="*/ 111 h 213"/>
                </a:gdLst>
                <a:ahLst/>
                <a:cxnLst>
                  <a:cxn ang="0">
                    <a:pos x="T0" y="T1"/>
                  </a:cxn>
                  <a:cxn ang="0">
                    <a:pos x="T2" y="T3"/>
                  </a:cxn>
                  <a:cxn ang="0">
                    <a:pos x="T4" y="T5"/>
                  </a:cxn>
                  <a:cxn ang="0">
                    <a:pos x="T6" y="T7"/>
                  </a:cxn>
                  <a:cxn ang="0">
                    <a:pos x="T8" y="T9"/>
                  </a:cxn>
                </a:cxnLst>
                <a:rect l="0" t="0" r="r" b="b"/>
                <a:pathLst>
                  <a:path w="454" h="213">
                    <a:moveTo>
                      <a:pt x="0" y="111"/>
                    </a:moveTo>
                    <a:lnTo>
                      <a:pt x="248" y="0"/>
                    </a:lnTo>
                    <a:lnTo>
                      <a:pt x="453" y="58"/>
                    </a:lnTo>
                    <a:lnTo>
                      <a:pt x="206" y="212"/>
                    </a:lnTo>
                    <a:lnTo>
                      <a:pt x="0" y="111"/>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36" name="Group 100"/>
              <p:cNvGrpSpPr>
                <a:grpSpLocks/>
              </p:cNvGrpSpPr>
              <p:nvPr/>
            </p:nvGrpSpPr>
            <p:grpSpPr bwMode="auto">
              <a:xfrm>
                <a:off x="3600" y="2575"/>
                <a:ext cx="230" cy="75"/>
                <a:chOff x="3600" y="2575"/>
                <a:chExt cx="230" cy="75"/>
              </a:xfrm>
            </p:grpSpPr>
            <p:sp>
              <p:nvSpPr>
                <p:cNvPr id="40037" name="Freeform 101"/>
                <p:cNvSpPr>
                  <a:spLocks/>
                </p:cNvSpPr>
                <p:nvPr/>
              </p:nvSpPr>
              <p:spPr bwMode="auto">
                <a:xfrm>
                  <a:off x="3617" y="2575"/>
                  <a:ext cx="213" cy="65"/>
                </a:xfrm>
                <a:custGeom>
                  <a:avLst/>
                  <a:gdLst>
                    <a:gd name="T0" fmla="*/ 6 w 213"/>
                    <a:gd name="T1" fmla="*/ 0 h 65"/>
                    <a:gd name="T2" fmla="*/ 0 w 213"/>
                    <a:gd name="T3" fmla="*/ 3 h 65"/>
                    <a:gd name="T4" fmla="*/ 208 w 213"/>
                    <a:gd name="T5" fmla="*/ 64 h 65"/>
                    <a:gd name="T6" fmla="*/ 212 w 213"/>
                    <a:gd name="T7" fmla="*/ 62 h 65"/>
                    <a:gd name="T8" fmla="*/ 6 w 213"/>
                    <a:gd name="T9" fmla="*/ 0 h 65"/>
                  </a:gdLst>
                  <a:ahLst/>
                  <a:cxnLst>
                    <a:cxn ang="0">
                      <a:pos x="T0" y="T1"/>
                    </a:cxn>
                    <a:cxn ang="0">
                      <a:pos x="T2" y="T3"/>
                    </a:cxn>
                    <a:cxn ang="0">
                      <a:pos x="T4" y="T5"/>
                    </a:cxn>
                    <a:cxn ang="0">
                      <a:pos x="T6" y="T7"/>
                    </a:cxn>
                    <a:cxn ang="0">
                      <a:pos x="T8" y="T9"/>
                    </a:cxn>
                  </a:cxnLst>
                  <a:rect l="0" t="0" r="r" b="b"/>
                  <a:pathLst>
                    <a:path w="213" h="65">
                      <a:moveTo>
                        <a:pt x="6" y="0"/>
                      </a:moveTo>
                      <a:lnTo>
                        <a:pt x="0" y="3"/>
                      </a:lnTo>
                      <a:lnTo>
                        <a:pt x="208" y="64"/>
                      </a:lnTo>
                      <a:lnTo>
                        <a:pt x="212" y="62"/>
                      </a:lnTo>
                      <a:lnTo>
                        <a:pt x="6"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8" name="Freeform 102"/>
                <p:cNvSpPr>
                  <a:spLocks/>
                </p:cNvSpPr>
                <p:nvPr/>
              </p:nvSpPr>
              <p:spPr bwMode="auto">
                <a:xfrm>
                  <a:off x="3600" y="2584"/>
                  <a:ext cx="216" cy="66"/>
                </a:xfrm>
                <a:custGeom>
                  <a:avLst/>
                  <a:gdLst>
                    <a:gd name="T0" fmla="*/ 8 w 216"/>
                    <a:gd name="T1" fmla="*/ 0 h 66"/>
                    <a:gd name="T2" fmla="*/ 0 w 216"/>
                    <a:gd name="T3" fmla="*/ 3 h 66"/>
                    <a:gd name="T4" fmla="*/ 209 w 216"/>
                    <a:gd name="T5" fmla="*/ 65 h 66"/>
                    <a:gd name="T6" fmla="*/ 215 w 216"/>
                    <a:gd name="T7" fmla="*/ 62 h 66"/>
                    <a:gd name="T8" fmla="*/ 8 w 216"/>
                    <a:gd name="T9" fmla="*/ 0 h 66"/>
                  </a:gdLst>
                  <a:ahLst/>
                  <a:cxnLst>
                    <a:cxn ang="0">
                      <a:pos x="T0" y="T1"/>
                    </a:cxn>
                    <a:cxn ang="0">
                      <a:pos x="T2" y="T3"/>
                    </a:cxn>
                    <a:cxn ang="0">
                      <a:pos x="T4" y="T5"/>
                    </a:cxn>
                    <a:cxn ang="0">
                      <a:pos x="T6" y="T7"/>
                    </a:cxn>
                    <a:cxn ang="0">
                      <a:pos x="T8" y="T9"/>
                    </a:cxn>
                  </a:cxnLst>
                  <a:rect l="0" t="0" r="r" b="b"/>
                  <a:pathLst>
                    <a:path w="216" h="66">
                      <a:moveTo>
                        <a:pt x="8" y="0"/>
                      </a:moveTo>
                      <a:lnTo>
                        <a:pt x="0" y="3"/>
                      </a:lnTo>
                      <a:lnTo>
                        <a:pt x="209" y="65"/>
                      </a:lnTo>
                      <a:lnTo>
                        <a:pt x="215" y="62"/>
                      </a:lnTo>
                      <a:lnTo>
                        <a:pt x="8"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39" name="Freeform 103"/>
              <p:cNvSpPr>
                <a:spLocks/>
              </p:cNvSpPr>
              <p:nvPr/>
            </p:nvSpPr>
            <p:spPr bwMode="auto">
              <a:xfrm>
                <a:off x="3604" y="2623"/>
                <a:ext cx="250" cy="157"/>
              </a:xfrm>
              <a:custGeom>
                <a:avLst/>
                <a:gdLst>
                  <a:gd name="T0" fmla="*/ 0 w 250"/>
                  <a:gd name="T1" fmla="*/ 152 h 157"/>
                  <a:gd name="T2" fmla="*/ 2 w 250"/>
                  <a:gd name="T3" fmla="*/ 156 h 157"/>
                  <a:gd name="T4" fmla="*/ 249 w 250"/>
                  <a:gd name="T5" fmla="*/ 4 h 157"/>
                  <a:gd name="T6" fmla="*/ 249 w 250"/>
                  <a:gd name="T7" fmla="*/ 0 h 157"/>
                  <a:gd name="T8" fmla="*/ 0 w 250"/>
                  <a:gd name="T9" fmla="*/ 152 h 157"/>
                </a:gdLst>
                <a:ahLst/>
                <a:cxnLst>
                  <a:cxn ang="0">
                    <a:pos x="T0" y="T1"/>
                  </a:cxn>
                  <a:cxn ang="0">
                    <a:pos x="T2" y="T3"/>
                  </a:cxn>
                  <a:cxn ang="0">
                    <a:pos x="T4" y="T5"/>
                  </a:cxn>
                  <a:cxn ang="0">
                    <a:pos x="T6" y="T7"/>
                  </a:cxn>
                  <a:cxn ang="0">
                    <a:pos x="T8" y="T9"/>
                  </a:cxn>
                </a:cxnLst>
                <a:rect l="0" t="0" r="r" b="b"/>
                <a:pathLst>
                  <a:path w="250" h="157">
                    <a:moveTo>
                      <a:pt x="0" y="152"/>
                    </a:moveTo>
                    <a:lnTo>
                      <a:pt x="2" y="156"/>
                    </a:lnTo>
                    <a:lnTo>
                      <a:pt x="249" y="4"/>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40" name="Group 104"/>
              <p:cNvGrpSpPr>
                <a:grpSpLocks/>
              </p:cNvGrpSpPr>
              <p:nvPr/>
            </p:nvGrpSpPr>
            <p:grpSpPr bwMode="auto">
              <a:xfrm>
                <a:off x="3601" y="2638"/>
                <a:ext cx="243" cy="181"/>
                <a:chOff x="3601" y="2638"/>
                <a:chExt cx="243" cy="181"/>
              </a:xfrm>
            </p:grpSpPr>
            <p:sp>
              <p:nvSpPr>
                <p:cNvPr id="40041" name="Line 105"/>
                <p:cNvSpPr>
                  <a:spLocks noChangeShapeType="1"/>
                </p:cNvSpPr>
                <p:nvPr/>
              </p:nvSpPr>
              <p:spPr bwMode="auto">
                <a:xfrm flipH="1">
                  <a:off x="3605" y="2638"/>
                  <a:ext cx="238"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2" name="Line 106"/>
                <p:cNvSpPr>
                  <a:spLocks noChangeShapeType="1"/>
                </p:cNvSpPr>
                <p:nvPr/>
              </p:nvSpPr>
              <p:spPr bwMode="auto">
                <a:xfrm flipH="1">
                  <a:off x="3603" y="2645"/>
                  <a:ext cx="241" cy="1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3" name="Line 107"/>
                <p:cNvSpPr>
                  <a:spLocks noChangeShapeType="1"/>
                </p:cNvSpPr>
                <p:nvPr/>
              </p:nvSpPr>
              <p:spPr bwMode="auto">
                <a:xfrm flipH="1">
                  <a:off x="3602" y="2654"/>
                  <a:ext cx="238"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4" name="Line 108"/>
                <p:cNvSpPr>
                  <a:spLocks noChangeShapeType="1"/>
                </p:cNvSpPr>
                <p:nvPr/>
              </p:nvSpPr>
              <p:spPr bwMode="auto">
                <a:xfrm flipH="1">
                  <a:off x="3604" y="2657"/>
                  <a:ext cx="239"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5" name="Line 109"/>
                <p:cNvSpPr>
                  <a:spLocks noChangeShapeType="1"/>
                </p:cNvSpPr>
                <p:nvPr/>
              </p:nvSpPr>
              <p:spPr bwMode="auto">
                <a:xfrm flipH="1">
                  <a:off x="3601" y="2666"/>
                  <a:ext cx="241" cy="15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46" name="Group 110"/>
              <p:cNvGrpSpPr>
                <a:grpSpLocks/>
              </p:cNvGrpSpPr>
              <p:nvPr/>
            </p:nvGrpSpPr>
            <p:grpSpPr bwMode="auto">
              <a:xfrm>
                <a:off x="3403" y="2685"/>
                <a:ext cx="203" cy="132"/>
                <a:chOff x="3403" y="2685"/>
                <a:chExt cx="203" cy="132"/>
              </a:xfrm>
            </p:grpSpPr>
            <p:sp>
              <p:nvSpPr>
                <p:cNvPr id="40047" name="Line 111"/>
                <p:cNvSpPr>
                  <a:spLocks noChangeShapeType="1"/>
                </p:cNvSpPr>
                <p:nvPr/>
              </p:nvSpPr>
              <p:spPr bwMode="auto">
                <a:xfrm>
                  <a:off x="3406" y="2685"/>
                  <a:ext cx="200"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8" name="Line 112"/>
                <p:cNvSpPr>
                  <a:spLocks noChangeShapeType="1"/>
                </p:cNvSpPr>
                <p:nvPr/>
              </p:nvSpPr>
              <p:spPr bwMode="auto">
                <a:xfrm>
                  <a:off x="3406" y="2693"/>
                  <a:ext cx="197"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9" name="Line 113"/>
                <p:cNvSpPr>
                  <a:spLocks noChangeShapeType="1"/>
                </p:cNvSpPr>
                <p:nvPr/>
              </p:nvSpPr>
              <p:spPr bwMode="auto">
                <a:xfrm>
                  <a:off x="3403" y="2701"/>
                  <a:ext cx="200" cy="10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50" name="Line 114"/>
                <p:cNvSpPr>
                  <a:spLocks noChangeShapeType="1"/>
                </p:cNvSpPr>
                <p:nvPr/>
              </p:nvSpPr>
              <p:spPr bwMode="auto">
                <a:xfrm>
                  <a:off x="3404" y="2711"/>
                  <a:ext cx="200"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51" name="Line 115"/>
                <p:cNvSpPr>
                  <a:spLocks noChangeShapeType="1"/>
                </p:cNvSpPr>
                <p:nvPr/>
              </p:nvSpPr>
              <p:spPr bwMode="auto">
                <a:xfrm>
                  <a:off x="3403" y="2720"/>
                  <a:ext cx="198"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0052" name="Group 116"/>
            <p:cNvGrpSpPr>
              <a:grpSpLocks/>
            </p:cNvGrpSpPr>
            <p:nvPr/>
          </p:nvGrpSpPr>
          <p:grpSpPr bwMode="auto">
            <a:xfrm>
              <a:off x="3411" y="2505"/>
              <a:ext cx="472" cy="280"/>
              <a:chOff x="3411" y="2505"/>
              <a:chExt cx="472" cy="280"/>
            </a:xfrm>
          </p:grpSpPr>
          <p:sp>
            <p:nvSpPr>
              <p:cNvPr id="40053" name="Arc 117"/>
              <p:cNvSpPr>
                <a:spLocks/>
              </p:cNvSpPr>
              <p:nvPr/>
            </p:nvSpPr>
            <p:spPr bwMode="auto">
              <a:xfrm rot="240000">
                <a:off x="3411" y="2618"/>
                <a:ext cx="14" cy="67"/>
              </a:xfrm>
              <a:custGeom>
                <a:avLst/>
                <a:gdLst>
                  <a:gd name="G0" fmla="+- 21600 0 0"/>
                  <a:gd name="G1" fmla="+- 21383 0 0"/>
                  <a:gd name="G2" fmla="+- 21600 0 0"/>
                  <a:gd name="T0" fmla="*/ 18455 w 21600"/>
                  <a:gd name="T1" fmla="*/ 42753 h 42753"/>
                  <a:gd name="T2" fmla="*/ 18545 w 21600"/>
                  <a:gd name="T3" fmla="*/ 0 h 42753"/>
                  <a:gd name="T4" fmla="*/ 21600 w 21600"/>
                  <a:gd name="T5" fmla="*/ 21383 h 42753"/>
                </a:gdLst>
                <a:ahLst/>
                <a:cxnLst>
                  <a:cxn ang="0">
                    <a:pos x="T0" y="T1"/>
                  </a:cxn>
                  <a:cxn ang="0">
                    <a:pos x="T2" y="T3"/>
                  </a:cxn>
                  <a:cxn ang="0">
                    <a:pos x="T4" y="T5"/>
                  </a:cxn>
                </a:cxnLst>
                <a:rect l="0" t="0" r="r" b="b"/>
                <a:pathLst>
                  <a:path w="21600" h="42753" fill="none" extrusionOk="0">
                    <a:moveTo>
                      <a:pt x="18455" y="42752"/>
                    </a:moveTo>
                    <a:cubicBezTo>
                      <a:pt x="7854" y="41192"/>
                      <a:pt x="0" y="32097"/>
                      <a:pt x="0" y="21383"/>
                    </a:cubicBezTo>
                    <a:cubicBezTo>
                      <a:pt x="0" y="10633"/>
                      <a:pt x="7903" y="1520"/>
                      <a:pt x="18545" y="0"/>
                    </a:cubicBezTo>
                  </a:path>
                  <a:path w="21600" h="42753" stroke="0" extrusionOk="0">
                    <a:moveTo>
                      <a:pt x="18455" y="42752"/>
                    </a:moveTo>
                    <a:cubicBezTo>
                      <a:pt x="7854" y="41192"/>
                      <a:pt x="0" y="32097"/>
                      <a:pt x="0" y="21383"/>
                    </a:cubicBezTo>
                    <a:cubicBezTo>
                      <a:pt x="0" y="10633"/>
                      <a:pt x="7903" y="1520"/>
                      <a:pt x="18545" y="0"/>
                    </a:cubicBezTo>
                    <a:lnTo>
                      <a:pt x="21600" y="21383"/>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54" name="Freeform 118"/>
              <p:cNvSpPr>
                <a:spLocks/>
              </p:cNvSpPr>
              <p:nvPr/>
            </p:nvSpPr>
            <p:spPr bwMode="auto">
              <a:xfrm>
                <a:off x="3424" y="2505"/>
                <a:ext cx="458" cy="279"/>
              </a:xfrm>
              <a:custGeom>
                <a:avLst/>
                <a:gdLst>
                  <a:gd name="T0" fmla="*/ 0 w 458"/>
                  <a:gd name="T1" fmla="*/ 176 h 279"/>
                  <a:gd name="T2" fmla="*/ 205 w 458"/>
                  <a:gd name="T3" fmla="*/ 278 h 279"/>
                  <a:gd name="T4" fmla="*/ 456 w 458"/>
                  <a:gd name="T5" fmla="*/ 117 h 279"/>
                  <a:gd name="T6" fmla="*/ 456 w 458"/>
                  <a:gd name="T7" fmla="*/ 110 h 279"/>
                  <a:gd name="T8" fmla="*/ 446 w 458"/>
                  <a:gd name="T9" fmla="*/ 107 h 279"/>
                  <a:gd name="T10" fmla="*/ 448 w 458"/>
                  <a:gd name="T11" fmla="*/ 68 h 279"/>
                  <a:gd name="T12" fmla="*/ 457 w 458"/>
                  <a:gd name="T13" fmla="*/ 62 h 279"/>
                  <a:gd name="T14" fmla="*/ 455 w 458"/>
                  <a:gd name="T15" fmla="*/ 59 h 279"/>
                  <a:gd name="T16" fmla="*/ 254 w 458"/>
                  <a:gd name="T17" fmla="*/ 0 h 279"/>
                  <a:gd name="T18" fmla="*/ 3 w 458"/>
                  <a:gd name="T19" fmla="*/ 114 h 279"/>
                  <a:gd name="T20" fmla="*/ 0 w 458"/>
                  <a:gd name="T21" fmla="*/ 176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8" h="279">
                    <a:moveTo>
                      <a:pt x="0" y="176"/>
                    </a:moveTo>
                    <a:lnTo>
                      <a:pt x="205" y="278"/>
                    </a:lnTo>
                    <a:lnTo>
                      <a:pt x="456" y="117"/>
                    </a:lnTo>
                    <a:lnTo>
                      <a:pt x="456" y="110"/>
                    </a:lnTo>
                    <a:lnTo>
                      <a:pt x="446" y="107"/>
                    </a:lnTo>
                    <a:lnTo>
                      <a:pt x="448" y="68"/>
                    </a:lnTo>
                    <a:lnTo>
                      <a:pt x="457" y="62"/>
                    </a:lnTo>
                    <a:lnTo>
                      <a:pt x="455" y="59"/>
                    </a:lnTo>
                    <a:lnTo>
                      <a:pt x="254" y="0"/>
                    </a:lnTo>
                    <a:lnTo>
                      <a:pt x="3" y="114"/>
                    </a:lnTo>
                    <a:lnTo>
                      <a:pt x="0" y="176"/>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5" name="Freeform 119"/>
              <p:cNvSpPr>
                <a:spLocks/>
              </p:cNvSpPr>
              <p:nvPr/>
            </p:nvSpPr>
            <p:spPr bwMode="auto">
              <a:xfrm>
                <a:off x="3424" y="2556"/>
                <a:ext cx="459" cy="221"/>
              </a:xfrm>
              <a:custGeom>
                <a:avLst/>
                <a:gdLst>
                  <a:gd name="T0" fmla="*/ 0 w 459"/>
                  <a:gd name="T1" fmla="*/ 124 h 221"/>
                  <a:gd name="T2" fmla="*/ 253 w 459"/>
                  <a:gd name="T3" fmla="*/ 0 h 221"/>
                  <a:gd name="T4" fmla="*/ 458 w 459"/>
                  <a:gd name="T5" fmla="*/ 57 h 221"/>
                  <a:gd name="T6" fmla="*/ 204 w 459"/>
                  <a:gd name="T7" fmla="*/ 220 h 221"/>
                  <a:gd name="T8" fmla="*/ 0 w 459"/>
                  <a:gd name="T9" fmla="*/ 124 h 221"/>
                </a:gdLst>
                <a:ahLst/>
                <a:cxnLst>
                  <a:cxn ang="0">
                    <a:pos x="T0" y="T1"/>
                  </a:cxn>
                  <a:cxn ang="0">
                    <a:pos x="T2" y="T3"/>
                  </a:cxn>
                  <a:cxn ang="0">
                    <a:pos x="T4" y="T5"/>
                  </a:cxn>
                  <a:cxn ang="0">
                    <a:pos x="T6" y="T7"/>
                  </a:cxn>
                  <a:cxn ang="0">
                    <a:pos x="T8" y="T9"/>
                  </a:cxn>
                </a:cxnLst>
                <a:rect l="0" t="0" r="r" b="b"/>
                <a:pathLst>
                  <a:path w="459" h="221">
                    <a:moveTo>
                      <a:pt x="0" y="124"/>
                    </a:moveTo>
                    <a:lnTo>
                      <a:pt x="253" y="0"/>
                    </a:lnTo>
                    <a:lnTo>
                      <a:pt x="458" y="57"/>
                    </a:lnTo>
                    <a:lnTo>
                      <a:pt x="204" y="220"/>
                    </a:lnTo>
                    <a:lnTo>
                      <a:pt x="0" y="124"/>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6" name="Freeform 120"/>
              <p:cNvSpPr>
                <a:spLocks/>
              </p:cNvSpPr>
              <p:nvPr/>
            </p:nvSpPr>
            <p:spPr bwMode="auto">
              <a:xfrm>
                <a:off x="3626" y="2574"/>
                <a:ext cx="249" cy="200"/>
              </a:xfrm>
              <a:custGeom>
                <a:avLst/>
                <a:gdLst>
                  <a:gd name="T0" fmla="*/ 5 w 249"/>
                  <a:gd name="T1" fmla="*/ 149 h 200"/>
                  <a:gd name="T2" fmla="*/ 0 w 249"/>
                  <a:gd name="T3" fmla="*/ 199 h 200"/>
                  <a:gd name="T4" fmla="*/ 244 w 249"/>
                  <a:gd name="T5" fmla="*/ 43 h 200"/>
                  <a:gd name="T6" fmla="*/ 248 w 249"/>
                  <a:gd name="T7" fmla="*/ 0 h 200"/>
                  <a:gd name="T8" fmla="*/ 5 w 249"/>
                  <a:gd name="T9" fmla="*/ 149 h 200"/>
                </a:gdLst>
                <a:ahLst/>
                <a:cxnLst>
                  <a:cxn ang="0">
                    <a:pos x="T0" y="T1"/>
                  </a:cxn>
                  <a:cxn ang="0">
                    <a:pos x="T2" y="T3"/>
                  </a:cxn>
                  <a:cxn ang="0">
                    <a:pos x="T4" y="T5"/>
                  </a:cxn>
                  <a:cxn ang="0">
                    <a:pos x="T6" y="T7"/>
                  </a:cxn>
                  <a:cxn ang="0">
                    <a:pos x="T8" y="T9"/>
                  </a:cxn>
                </a:cxnLst>
                <a:rect l="0" t="0" r="r" b="b"/>
                <a:pathLst>
                  <a:path w="249" h="200">
                    <a:moveTo>
                      <a:pt x="5" y="149"/>
                    </a:moveTo>
                    <a:lnTo>
                      <a:pt x="0" y="199"/>
                    </a:lnTo>
                    <a:lnTo>
                      <a:pt x="244" y="43"/>
                    </a:lnTo>
                    <a:lnTo>
                      <a:pt x="248" y="0"/>
                    </a:lnTo>
                    <a:lnTo>
                      <a:pt x="5" y="149"/>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7" name="Freeform 121"/>
              <p:cNvSpPr>
                <a:spLocks/>
              </p:cNvSpPr>
              <p:nvPr/>
            </p:nvSpPr>
            <p:spPr bwMode="auto">
              <a:xfrm>
                <a:off x="3428" y="2623"/>
                <a:ext cx="205" cy="149"/>
              </a:xfrm>
              <a:custGeom>
                <a:avLst/>
                <a:gdLst>
                  <a:gd name="T0" fmla="*/ 5 w 205"/>
                  <a:gd name="T1" fmla="*/ 0 h 149"/>
                  <a:gd name="T2" fmla="*/ 0 w 205"/>
                  <a:gd name="T3" fmla="*/ 53 h 149"/>
                  <a:gd name="T4" fmla="*/ 200 w 205"/>
                  <a:gd name="T5" fmla="*/ 148 h 149"/>
                  <a:gd name="T6" fmla="*/ 204 w 205"/>
                  <a:gd name="T7" fmla="*/ 98 h 149"/>
                  <a:gd name="T8" fmla="*/ 5 w 205"/>
                  <a:gd name="T9" fmla="*/ 0 h 149"/>
                </a:gdLst>
                <a:ahLst/>
                <a:cxnLst>
                  <a:cxn ang="0">
                    <a:pos x="T0" y="T1"/>
                  </a:cxn>
                  <a:cxn ang="0">
                    <a:pos x="T2" y="T3"/>
                  </a:cxn>
                  <a:cxn ang="0">
                    <a:pos x="T4" y="T5"/>
                  </a:cxn>
                  <a:cxn ang="0">
                    <a:pos x="T6" y="T7"/>
                  </a:cxn>
                  <a:cxn ang="0">
                    <a:pos x="T8" y="T9"/>
                  </a:cxn>
                </a:cxnLst>
                <a:rect l="0" t="0" r="r" b="b"/>
                <a:pathLst>
                  <a:path w="205" h="149">
                    <a:moveTo>
                      <a:pt x="5" y="0"/>
                    </a:moveTo>
                    <a:lnTo>
                      <a:pt x="0" y="53"/>
                    </a:lnTo>
                    <a:lnTo>
                      <a:pt x="200" y="148"/>
                    </a:lnTo>
                    <a:lnTo>
                      <a:pt x="204" y="98"/>
                    </a:lnTo>
                    <a:lnTo>
                      <a:pt x="5"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8" name="Freeform 122"/>
              <p:cNvSpPr>
                <a:spLocks/>
              </p:cNvSpPr>
              <p:nvPr/>
            </p:nvSpPr>
            <p:spPr bwMode="auto">
              <a:xfrm>
                <a:off x="3428" y="2618"/>
                <a:ext cx="206" cy="115"/>
              </a:xfrm>
              <a:custGeom>
                <a:avLst/>
                <a:gdLst>
                  <a:gd name="T0" fmla="*/ 0 w 206"/>
                  <a:gd name="T1" fmla="*/ 0 h 115"/>
                  <a:gd name="T2" fmla="*/ 0 w 206"/>
                  <a:gd name="T3" fmla="*/ 9 h 115"/>
                  <a:gd name="T4" fmla="*/ 199 w 206"/>
                  <a:gd name="T5" fmla="*/ 114 h 115"/>
                  <a:gd name="T6" fmla="*/ 205 w 206"/>
                  <a:gd name="T7" fmla="*/ 100 h 115"/>
                  <a:gd name="T8" fmla="*/ 0 w 206"/>
                  <a:gd name="T9" fmla="*/ 0 h 115"/>
                </a:gdLst>
                <a:ahLst/>
                <a:cxnLst>
                  <a:cxn ang="0">
                    <a:pos x="T0" y="T1"/>
                  </a:cxn>
                  <a:cxn ang="0">
                    <a:pos x="T2" y="T3"/>
                  </a:cxn>
                  <a:cxn ang="0">
                    <a:pos x="T4" y="T5"/>
                  </a:cxn>
                  <a:cxn ang="0">
                    <a:pos x="T6" y="T7"/>
                  </a:cxn>
                  <a:cxn ang="0">
                    <a:pos x="T8" y="T9"/>
                  </a:cxn>
                </a:cxnLst>
                <a:rect l="0" t="0" r="r" b="b"/>
                <a:pathLst>
                  <a:path w="206" h="115">
                    <a:moveTo>
                      <a:pt x="0" y="0"/>
                    </a:moveTo>
                    <a:lnTo>
                      <a:pt x="0" y="9"/>
                    </a:lnTo>
                    <a:lnTo>
                      <a:pt x="199" y="114"/>
                    </a:lnTo>
                    <a:lnTo>
                      <a:pt x="205" y="100"/>
                    </a:lnTo>
                    <a:lnTo>
                      <a:pt x="0"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9" name="Freeform 123"/>
              <p:cNvSpPr>
                <a:spLocks/>
              </p:cNvSpPr>
              <p:nvPr/>
            </p:nvSpPr>
            <p:spPr bwMode="auto">
              <a:xfrm>
                <a:off x="3629" y="2613"/>
                <a:ext cx="253" cy="172"/>
              </a:xfrm>
              <a:custGeom>
                <a:avLst/>
                <a:gdLst>
                  <a:gd name="T0" fmla="*/ 0 w 253"/>
                  <a:gd name="T1" fmla="*/ 164 h 172"/>
                  <a:gd name="T2" fmla="*/ 1 w 253"/>
                  <a:gd name="T3" fmla="*/ 171 h 172"/>
                  <a:gd name="T4" fmla="*/ 252 w 253"/>
                  <a:gd name="T5" fmla="*/ 6 h 172"/>
                  <a:gd name="T6" fmla="*/ 252 w 253"/>
                  <a:gd name="T7" fmla="*/ 0 h 172"/>
                  <a:gd name="T8" fmla="*/ 0 w 253"/>
                  <a:gd name="T9" fmla="*/ 164 h 172"/>
                </a:gdLst>
                <a:ahLst/>
                <a:cxnLst>
                  <a:cxn ang="0">
                    <a:pos x="T0" y="T1"/>
                  </a:cxn>
                  <a:cxn ang="0">
                    <a:pos x="T2" y="T3"/>
                  </a:cxn>
                  <a:cxn ang="0">
                    <a:pos x="T4" y="T5"/>
                  </a:cxn>
                  <a:cxn ang="0">
                    <a:pos x="T6" y="T7"/>
                  </a:cxn>
                  <a:cxn ang="0">
                    <a:pos x="T8" y="T9"/>
                  </a:cxn>
                </a:cxnLst>
                <a:rect l="0" t="0" r="r" b="b"/>
                <a:pathLst>
                  <a:path w="253" h="172">
                    <a:moveTo>
                      <a:pt x="0" y="164"/>
                    </a:moveTo>
                    <a:lnTo>
                      <a:pt x="1" y="171"/>
                    </a:lnTo>
                    <a:lnTo>
                      <a:pt x="252" y="6"/>
                    </a:lnTo>
                    <a:lnTo>
                      <a:pt x="252" y="0"/>
                    </a:lnTo>
                    <a:lnTo>
                      <a:pt x="0" y="16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60" name="Freeform 124"/>
              <p:cNvSpPr>
                <a:spLocks/>
              </p:cNvSpPr>
              <p:nvPr/>
            </p:nvSpPr>
            <p:spPr bwMode="auto">
              <a:xfrm>
                <a:off x="3427" y="2505"/>
                <a:ext cx="455" cy="214"/>
              </a:xfrm>
              <a:custGeom>
                <a:avLst/>
                <a:gdLst>
                  <a:gd name="T0" fmla="*/ 0 w 455"/>
                  <a:gd name="T1" fmla="*/ 114 h 214"/>
                  <a:gd name="T2" fmla="*/ 248 w 455"/>
                  <a:gd name="T3" fmla="*/ 0 h 214"/>
                  <a:gd name="T4" fmla="*/ 454 w 455"/>
                  <a:gd name="T5" fmla="*/ 58 h 214"/>
                  <a:gd name="T6" fmla="*/ 206 w 455"/>
                  <a:gd name="T7" fmla="*/ 213 h 214"/>
                  <a:gd name="T8" fmla="*/ 0 w 455"/>
                  <a:gd name="T9" fmla="*/ 114 h 214"/>
                </a:gdLst>
                <a:ahLst/>
                <a:cxnLst>
                  <a:cxn ang="0">
                    <a:pos x="T0" y="T1"/>
                  </a:cxn>
                  <a:cxn ang="0">
                    <a:pos x="T2" y="T3"/>
                  </a:cxn>
                  <a:cxn ang="0">
                    <a:pos x="T4" y="T5"/>
                  </a:cxn>
                  <a:cxn ang="0">
                    <a:pos x="T6" y="T7"/>
                  </a:cxn>
                  <a:cxn ang="0">
                    <a:pos x="T8" y="T9"/>
                  </a:cxn>
                </a:cxnLst>
                <a:rect l="0" t="0" r="r" b="b"/>
                <a:pathLst>
                  <a:path w="455" h="214">
                    <a:moveTo>
                      <a:pt x="0" y="114"/>
                    </a:moveTo>
                    <a:lnTo>
                      <a:pt x="248" y="0"/>
                    </a:lnTo>
                    <a:lnTo>
                      <a:pt x="454" y="58"/>
                    </a:lnTo>
                    <a:lnTo>
                      <a:pt x="206" y="213"/>
                    </a:lnTo>
                    <a:lnTo>
                      <a:pt x="0" y="114"/>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61" name="Group 125"/>
              <p:cNvGrpSpPr>
                <a:grpSpLocks/>
              </p:cNvGrpSpPr>
              <p:nvPr/>
            </p:nvGrpSpPr>
            <p:grpSpPr bwMode="auto">
              <a:xfrm>
                <a:off x="3628" y="2516"/>
                <a:ext cx="231" cy="77"/>
                <a:chOff x="3628" y="2516"/>
                <a:chExt cx="231" cy="77"/>
              </a:xfrm>
            </p:grpSpPr>
            <p:sp>
              <p:nvSpPr>
                <p:cNvPr id="40062" name="Freeform 126"/>
                <p:cNvSpPr>
                  <a:spLocks/>
                </p:cNvSpPr>
                <p:nvPr/>
              </p:nvSpPr>
              <p:spPr bwMode="auto">
                <a:xfrm>
                  <a:off x="3646" y="2516"/>
                  <a:ext cx="213" cy="66"/>
                </a:xfrm>
                <a:custGeom>
                  <a:avLst/>
                  <a:gdLst>
                    <a:gd name="T0" fmla="*/ 4 w 213"/>
                    <a:gd name="T1" fmla="*/ 0 h 66"/>
                    <a:gd name="T2" fmla="*/ 0 w 213"/>
                    <a:gd name="T3" fmla="*/ 4 h 66"/>
                    <a:gd name="T4" fmla="*/ 205 w 213"/>
                    <a:gd name="T5" fmla="*/ 65 h 66"/>
                    <a:gd name="T6" fmla="*/ 212 w 213"/>
                    <a:gd name="T7" fmla="*/ 64 h 66"/>
                    <a:gd name="T8" fmla="*/ 4 w 213"/>
                    <a:gd name="T9" fmla="*/ 0 h 66"/>
                  </a:gdLst>
                  <a:ahLst/>
                  <a:cxnLst>
                    <a:cxn ang="0">
                      <a:pos x="T0" y="T1"/>
                    </a:cxn>
                    <a:cxn ang="0">
                      <a:pos x="T2" y="T3"/>
                    </a:cxn>
                    <a:cxn ang="0">
                      <a:pos x="T4" y="T5"/>
                    </a:cxn>
                    <a:cxn ang="0">
                      <a:pos x="T6" y="T7"/>
                    </a:cxn>
                    <a:cxn ang="0">
                      <a:pos x="T8" y="T9"/>
                    </a:cxn>
                  </a:cxnLst>
                  <a:rect l="0" t="0" r="r" b="b"/>
                  <a:pathLst>
                    <a:path w="213" h="66">
                      <a:moveTo>
                        <a:pt x="4" y="0"/>
                      </a:moveTo>
                      <a:lnTo>
                        <a:pt x="0" y="4"/>
                      </a:lnTo>
                      <a:lnTo>
                        <a:pt x="205" y="65"/>
                      </a:lnTo>
                      <a:lnTo>
                        <a:pt x="212" y="64"/>
                      </a:lnTo>
                      <a:lnTo>
                        <a:pt x="4"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63" name="Freeform 127"/>
                <p:cNvSpPr>
                  <a:spLocks/>
                </p:cNvSpPr>
                <p:nvPr/>
              </p:nvSpPr>
              <p:spPr bwMode="auto">
                <a:xfrm>
                  <a:off x="3628" y="2525"/>
                  <a:ext cx="217" cy="68"/>
                </a:xfrm>
                <a:custGeom>
                  <a:avLst/>
                  <a:gdLst>
                    <a:gd name="T0" fmla="*/ 8 w 217"/>
                    <a:gd name="T1" fmla="*/ 0 h 68"/>
                    <a:gd name="T2" fmla="*/ 0 w 217"/>
                    <a:gd name="T3" fmla="*/ 5 h 68"/>
                    <a:gd name="T4" fmla="*/ 209 w 217"/>
                    <a:gd name="T5" fmla="*/ 67 h 68"/>
                    <a:gd name="T6" fmla="*/ 216 w 217"/>
                    <a:gd name="T7" fmla="*/ 63 h 68"/>
                    <a:gd name="T8" fmla="*/ 8 w 217"/>
                    <a:gd name="T9" fmla="*/ 0 h 68"/>
                  </a:gdLst>
                  <a:ahLst/>
                  <a:cxnLst>
                    <a:cxn ang="0">
                      <a:pos x="T0" y="T1"/>
                    </a:cxn>
                    <a:cxn ang="0">
                      <a:pos x="T2" y="T3"/>
                    </a:cxn>
                    <a:cxn ang="0">
                      <a:pos x="T4" y="T5"/>
                    </a:cxn>
                    <a:cxn ang="0">
                      <a:pos x="T6" y="T7"/>
                    </a:cxn>
                    <a:cxn ang="0">
                      <a:pos x="T8" y="T9"/>
                    </a:cxn>
                  </a:cxnLst>
                  <a:rect l="0" t="0" r="r" b="b"/>
                  <a:pathLst>
                    <a:path w="217" h="68">
                      <a:moveTo>
                        <a:pt x="8" y="0"/>
                      </a:moveTo>
                      <a:lnTo>
                        <a:pt x="0" y="5"/>
                      </a:lnTo>
                      <a:lnTo>
                        <a:pt x="209" y="67"/>
                      </a:lnTo>
                      <a:lnTo>
                        <a:pt x="216" y="63"/>
                      </a:lnTo>
                      <a:lnTo>
                        <a:pt x="8"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64" name="Freeform 128"/>
              <p:cNvSpPr>
                <a:spLocks/>
              </p:cNvSpPr>
              <p:nvPr/>
            </p:nvSpPr>
            <p:spPr bwMode="auto">
              <a:xfrm>
                <a:off x="3632" y="2566"/>
                <a:ext cx="250" cy="157"/>
              </a:xfrm>
              <a:custGeom>
                <a:avLst/>
                <a:gdLst>
                  <a:gd name="T0" fmla="*/ 0 w 250"/>
                  <a:gd name="T1" fmla="*/ 152 h 157"/>
                  <a:gd name="T2" fmla="*/ 1 w 250"/>
                  <a:gd name="T3" fmla="*/ 156 h 157"/>
                  <a:gd name="T4" fmla="*/ 248 w 250"/>
                  <a:gd name="T5" fmla="*/ 2 h 157"/>
                  <a:gd name="T6" fmla="*/ 249 w 250"/>
                  <a:gd name="T7" fmla="*/ 0 h 157"/>
                  <a:gd name="T8" fmla="*/ 0 w 250"/>
                  <a:gd name="T9" fmla="*/ 152 h 157"/>
                </a:gdLst>
                <a:ahLst/>
                <a:cxnLst>
                  <a:cxn ang="0">
                    <a:pos x="T0" y="T1"/>
                  </a:cxn>
                  <a:cxn ang="0">
                    <a:pos x="T2" y="T3"/>
                  </a:cxn>
                  <a:cxn ang="0">
                    <a:pos x="T4" y="T5"/>
                  </a:cxn>
                  <a:cxn ang="0">
                    <a:pos x="T6" y="T7"/>
                  </a:cxn>
                  <a:cxn ang="0">
                    <a:pos x="T8" y="T9"/>
                  </a:cxn>
                </a:cxnLst>
                <a:rect l="0" t="0" r="r" b="b"/>
                <a:pathLst>
                  <a:path w="250" h="157">
                    <a:moveTo>
                      <a:pt x="0" y="152"/>
                    </a:moveTo>
                    <a:lnTo>
                      <a:pt x="1" y="156"/>
                    </a:lnTo>
                    <a:lnTo>
                      <a:pt x="248" y="2"/>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65" name="Group 129"/>
              <p:cNvGrpSpPr>
                <a:grpSpLocks/>
              </p:cNvGrpSpPr>
              <p:nvPr/>
            </p:nvGrpSpPr>
            <p:grpSpPr bwMode="auto">
              <a:xfrm>
                <a:off x="3628" y="2578"/>
                <a:ext cx="245" cy="184"/>
                <a:chOff x="3628" y="2578"/>
                <a:chExt cx="245" cy="184"/>
              </a:xfrm>
            </p:grpSpPr>
            <p:sp>
              <p:nvSpPr>
                <p:cNvPr id="40066" name="Line 130"/>
                <p:cNvSpPr>
                  <a:spLocks noChangeShapeType="1"/>
                </p:cNvSpPr>
                <p:nvPr/>
              </p:nvSpPr>
              <p:spPr bwMode="auto">
                <a:xfrm flipH="1">
                  <a:off x="3633" y="2578"/>
                  <a:ext cx="239"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67" name="Line 131"/>
                <p:cNvSpPr>
                  <a:spLocks noChangeShapeType="1"/>
                </p:cNvSpPr>
                <p:nvPr/>
              </p:nvSpPr>
              <p:spPr bwMode="auto">
                <a:xfrm flipH="1">
                  <a:off x="3632" y="2587"/>
                  <a:ext cx="241"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68" name="Line 132"/>
                <p:cNvSpPr>
                  <a:spLocks noChangeShapeType="1"/>
                </p:cNvSpPr>
                <p:nvPr/>
              </p:nvSpPr>
              <p:spPr bwMode="auto">
                <a:xfrm flipH="1">
                  <a:off x="3630" y="2595"/>
                  <a:ext cx="238"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69" name="Line 133"/>
                <p:cNvSpPr>
                  <a:spLocks noChangeShapeType="1"/>
                </p:cNvSpPr>
                <p:nvPr/>
              </p:nvSpPr>
              <p:spPr bwMode="auto">
                <a:xfrm flipH="1">
                  <a:off x="3631" y="2599"/>
                  <a:ext cx="240"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0" name="Line 134"/>
                <p:cNvSpPr>
                  <a:spLocks noChangeShapeType="1"/>
                </p:cNvSpPr>
                <p:nvPr/>
              </p:nvSpPr>
              <p:spPr bwMode="auto">
                <a:xfrm flipH="1">
                  <a:off x="3628" y="2608"/>
                  <a:ext cx="243" cy="15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71" name="Group 135"/>
              <p:cNvGrpSpPr>
                <a:grpSpLocks/>
              </p:cNvGrpSpPr>
              <p:nvPr/>
            </p:nvGrpSpPr>
            <p:grpSpPr bwMode="auto">
              <a:xfrm>
                <a:off x="3430" y="2627"/>
                <a:ext cx="203" cy="133"/>
                <a:chOff x="3430" y="2627"/>
                <a:chExt cx="203" cy="133"/>
              </a:xfrm>
            </p:grpSpPr>
            <p:sp>
              <p:nvSpPr>
                <p:cNvPr id="40072" name="Line 136"/>
                <p:cNvSpPr>
                  <a:spLocks noChangeShapeType="1"/>
                </p:cNvSpPr>
                <p:nvPr/>
              </p:nvSpPr>
              <p:spPr bwMode="auto">
                <a:xfrm>
                  <a:off x="3434" y="2627"/>
                  <a:ext cx="199"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3" name="Line 137"/>
                <p:cNvSpPr>
                  <a:spLocks noChangeShapeType="1"/>
                </p:cNvSpPr>
                <p:nvPr/>
              </p:nvSpPr>
              <p:spPr bwMode="auto">
                <a:xfrm>
                  <a:off x="3434" y="2636"/>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4" name="Line 138"/>
                <p:cNvSpPr>
                  <a:spLocks noChangeShapeType="1"/>
                </p:cNvSpPr>
                <p:nvPr/>
              </p:nvSpPr>
              <p:spPr bwMode="auto">
                <a:xfrm>
                  <a:off x="3431" y="2644"/>
                  <a:ext cx="199"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5" name="Line 139"/>
                <p:cNvSpPr>
                  <a:spLocks noChangeShapeType="1"/>
                </p:cNvSpPr>
                <p:nvPr/>
              </p:nvSpPr>
              <p:spPr bwMode="auto">
                <a:xfrm>
                  <a:off x="3430" y="2653"/>
                  <a:ext cx="200"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6" name="Line 140"/>
                <p:cNvSpPr>
                  <a:spLocks noChangeShapeType="1"/>
                </p:cNvSpPr>
                <p:nvPr/>
              </p:nvSpPr>
              <p:spPr bwMode="auto">
                <a:xfrm>
                  <a:off x="3432" y="2662"/>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0077" name="Group 141"/>
            <p:cNvGrpSpPr>
              <a:grpSpLocks/>
            </p:cNvGrpSpPr>
            <p:nvPr/>
          </p:nvGrpSpPr>
          <p:grpSpPr bwMode="auto">
            <a:xfrm>
              <a:off x="3443" y="2441"/>
              <a:ext cx="471" cy="279"/>
              <a:chOff x="3443" y="2441"/>
              <a:chExt cx="471" cy="279"/>
            </a:xfrm>
          </p:grpSpPr>
          <p:sp>
            <p:nvSpPr>
              <p:cNvPr id="40078" name="Arc 142"/>
              <p:cNvSpPr>
                <a:spLocks/>
              </p:cNvSpPr>
              <p:nvPr/>
            </p:nvSpPr>
            <p:spPr bwMode="auto">
              <a:xfrm rot="240000">
                <a:off x="3443" y="2555"/>
                <a:ext cx="13" cy="65"/>
              </a:xfrm>
              <a:custGeom>
                <a:avLst/>
                <a:gdLst>
                  <a:gd name="G0" fmla="+- 21600 0 0"/>
                  <a:gd name="G1" fmla="+- 21538 0 0"/>
                  <a:gd name="G2" fmla="+- 21600 0 0"/>
                  <a:gd name="T0" fmla="*/ 19864 w 21600"/>
                  <a:gd name="T1" fmla="*/ 43068 h 43068"/>
                  <a:gd name="T2" fmla="*/ 19968 w 21600"/>
                  <a:gd name="T3" fmla="*/ 0 h 43068"/>
                  <a:gd name="T4" fmla="*/ 21600 w 21600"/>
                  <a:gd name="T5" fmla="*/ 21538 h 43068"/>
                </a:gdLst>
                <a:ahLst/>
                <a:cxnLst>
                  <a:cxn ang="0">
                    <a:pos x="T0" y="T1"/>
                  </a:cxn>
                  <a:cxn ang="0">
                    <a:pos x="T2" y="T3"/>
                  </a:cxn>
                  <a:cxn ang="0">
                    <a:pos x="T4" y="T5"/>
                  </a:cxn>
                </a:cxnLst>
                <a:rect l="0" t="0" r="r" b="b"/>
                <a:pathLst>
                  <a:path w="21600" h="43068" fill="none" extrusionOk="0">
                    <a:moveTo>
                      <a:pt x="19863" y="43068"/>
                    </a:moveTo>
                    <a:cubicBezTo>
                      <a:pt x="8644" y="42163"/>
                      <a:pt x="0" y="32794"/>
                      <a:pt x="0" y="21538"/>
                    </a:cubicBezTo>
                    <a:cubicBezTo>
                      <a:pt x="0" y="10241"/>
                      <a:pt x="8703" y="853"/>
                      <a:pt x="19967" y="-1"/>
                    </a:cubicBezTo>
                  </a:path>
                  <a:path w="21600" h="43068" stroke="0" extrusionOk="0">
                    <a:moveTo>
                      <a:pt x="19863" y="43068"/>
                    </a:moveTo>
                    <a:cubicBezTo>
                      <a:pt x="8644" y="42163"/>
                      <a:pt x="0" y="32794"/>
                      <a:pt x="0" y="21538"/>
                    </a:cubicBezTo>
                    <a:cubicBezTo>
                      <a:pt x="0" y="10241"/>
                      <a:pt x="8703" y="853"/>
                      <a:pt x="19967" y="-1"/>
                    </a:cubicBezTo>
                    <a:lnTo>
                      <a:pt x="21600" y="21538"/>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9" name="Freeform 143"/>
              <p:cNvSpPr>
                <a:spLocks/>
              </p:cNvSpPr>
              <p:nvPr/>
            </p:nvSpPr>
            <p:spPr bwMode="auto">
              <a:xfrm>
                <a:off x="3456" y="2441"/>
                <a:ext cx="457" cy="278"/>
              </a:xfrm>
              <a:custGeom>
                <a:avLst/>
                <a:gdLst>
                  <a:gd name="T0" fmla="*/ 0 w 457"/>
                  <a:gd name="T1" fmla="*/ 175 h 278"/>
                  <a:gd name="T2" fmla="*/ 207 w 457"/>
                  <a:gd name="T3" fmla="*/ 277 h 278"/>
                  <a:gd name="T4" fmla="*/ 455 w 457"/>
                  <a:gd name="T5" fmla="*/ 115 h 278"/>
                  <a:gd name="T6" fmla="*/ 456 w 457"/>
                  <a:gd name="T7" fmla="*/ 108 h 278"/>
                  <a:gd name="T8" fmla="*/ 446 w 457"/>
                  <a:gd name="T9" fmla="*/ 106 h 278"/>
                  <a:gd name="T10" fmla="*/ 448 w 457"/>
                  <a:gd name="T11" fmla="*/ 67 h 278"/>
                  <a:gd name="T12" fmla="*/ 455 w 457"/>
                  <a:gd name="T13" fmla="*/ 62 h 278"/>
                  <a:gd name="T14" fmla="*/ 456 w 457"/>
                  <a:gd name="T15" fmla="*/ 58 h 278"/>
                  <a:gd name="T16" fmla="*/ 254 w 457"/>
                  <a:gd name="T17" fmla="*/ 0 h 278"/>
                  <a:gd name="T18" fmla="*/ 4 w 457"/>
                  <a:gd name="T19" fmla="*/ 110 h 278"/>
                  <a:gd name="T20" fmla="*/ 0 w 457"/>
                  <a:gd name="T21" fmla="*/ 17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7" h="278">
                    <a:moveTo>
                      <a:pt x="0" y="175"/>
                    </a:moveTo>
                    <a:lnTo>
                      <a:pt x="207" y="277"/>
                    </a:lnTo>
                    <a:lnTo>
                      <a:pt x="455" y="115"/>
                    </a:lnTo>
                    <a:lnTo>
                      <a:pt x="456" y="108"/>
                    </a:lnTo>
                    <a:lnTo>
                      <a:pt x="446" y="106"/>
                    </a:lnTo>
                    <a:lnTo>
                      <a:pt x="448" y="67"/>
                    </a:lnTo>
                    <a:lnTo>
                      <a:pt x="455" y="62"/>
                    </a:lnTo>
                    <a:lnTo>
                      <a:pt x="456" y="58"/>
                    </a:lnTo>
                    <a:lnTo>
                      <a:pt x="254" y="0"/>
                    </a:lnTo>
                    <a:lnTo>
                      <a:pt x="4" y="110"/>
                    </a:lnTo>
                    <a:lnTo>
                      <a:pt x="0" y="175"/>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0" name="Freeform 144"/>
              <p:cNvSpPr>
                <a:spLocks/>
              </p:cNvSpPr>
              <p:nvPr/>
            </p:nvSpPr>
            <p:spPr bwMode="auto">
              <a:xfrm>
                <a:off x="3456" y="2493"/>
                <a:ext cx="457" cy="221"/>
              </a:xfrm>
              <a:custGeom>
                <a:avLst/>
                <a:gdLst>
                  <a:gd name="T0" fmla="*/ 0 w 457"/>
                  <a:gd name="T1" fmla="*/ 121 h 221"/>
                  <a:gd name="T2" fmla="*/ 251 w 457"/>
                  <a:gd name="T3" fmla="*/ 0 h 221"/>
                  <a:gd name="T4" fmla="*/ 456 w 457"/>
                  <a:gd name="T5" fmla="*/ 57 h 221"/>
                  <a:gd name="T6" fmla="*/ 204 w 457"/>
                  <a:gd name="T7" fmla="*/ 220 h 221"/>
                  <a:gd name="T8" fmla="*/ 0 w 457"/>
                  <a:gd name="T9" fmla="*/ 121 h 221"/>
                </a:gdLst>
                <a:ahLst/>
                <a:cxnLst>
                  <a:cxn ang="0">
                    <a:pos x="T0" y="T1"/>
                  </a:cxn>
                  <a:cxn ang="0">
                    <a:pos x="T2" y="T3"/>
                  </a:cxn>
                  <a:cxn ang="0">
                    <a:pos x="T4" y="T5"/>
                  </a:cxn>
                  <a:cxn ang="0">
                    <a:pos x="T6" y="T7"/>
                  </a:cxn>
                  <a:cxn ang="0">
                    <a:pos x="T8" y="T9"/>
                  </a:cxn>
                </a:cxnLst>
                <a:rect l="0" t="0" r="r" b="b"/>
                <a:pathLst>
                  <a:path w="457" h="221">
                    <a:moveTo>
                      <a:pt x="0" y="121"/>
                    </a:moveTo>
                    <a:lnTo>
                      <a:pt x="251" y="0"/>
                    </a:lnTo>
                    <a:lnTo>
                      <a:pt x="456" y="57"/>
                    </a:lnTo>
                    <a:lnTo>
                      <a:pt x="204" y="220"/>
                    </a:lnTo>
                    <a:lnTo>
                      <a:pt x="0" y="121"/>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1" name="Freeform 145"/>
              <p:cNvSpPr>
                <a:spLocks/>
              </p:cNvSpPr>
              <p:nvPr/>
            </p:nvSpPr>
            <p:spPr bwMode="auto">
              <a:xfrm>
                <a:off x="3659" y="2508"/>
                <a:ext cx="246" cy="200"/>
              </a:xfrm>
              <a:custGeom>
                <a:avLst/>
                <a:gdLst>
                  <a:gd name="T0" fmla="*/ 4 w 246"/>
                  <a:gd name="T1" fmla="*/ 150 h 200"/>
                  <a:gd name="T2" fmla="*/ 0 w 246"/>
                  <a:gd name="T3" fmla="*/ 199 h 200"/>
                  <a:gd name="T4" fmla="*/ 243 w 246"/>
                  <a:gd name="T5" fmla="*/ 46 h 200"/>
                  <a:gd name="T6" fmla="*/ 245 w 246"/>
                  <a:gd name="T7" fmla="*/ 0 h 200"/>
                  <a:gd name="T8" fmla="*/ 4 w 246"/>
                  <a:gd name="T9" fmla="*/ 150 h 200"/>
                </a:gdLst>
                <a:ahLst/>
                <a:cxnLst>
                  <a:cxn ang="0">
                    <a:pos x="T0" y="T1"/>
                  </a:cxn>
                  <a:cxn ang="0">
                    <a:pos x="T2" y="T3"/>
                  </a:cxn>
                  <a:cxn ang="0">
                    <a:pos x="T4" y="T5"/>
                  </a:cxn>
                  <a:cxn ang="0">
                    <a:pos x="T6" y="T7"/>
                  </a:cxn>
                  <a:cxn ang="0">
                    <a:pos x="T8" y="T9"/>
                  </a:cxn>
                </a:cxnLst>
                <a:rect l="0" t="0" r="r" b="b"/>
                <a:pathLst>
                  <a:path w="246" h="200">
                    <a:moveTo>
                      <a:pt x="4" y="150"/>
                    </a:moveTo>
                    <a:lnTo>
                      <a:pt x="0" y="199"/>
                    </a:lnTo>
                    <a:lnTo>
                      <a:pt x="243" y="46"/>
                    </a:lnTo>
                    <a:lnTo>
                      <a:pt x="245" y="0"/>
                    </a:lnTo>
                    <a:lnTo>
                      <a:pt x="4" y="150"/>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2" name="Freeform 146"/>
              <p:cNvSpPr>
                <a:spLocks/>
              </p:cNvSpPr>
              <p:nvPr/>
            </p:nvSpPr>
            <p:spPr bwMode="auto">
              <a:xfrm>
                <a:off x="3461" y="2560"/>
                <a:ext cx="203" cy="147"/>
              </a:xfrm>
              <a:custGeom>
                <a:avLst/>
                <a:gdLst>
                  <a:gd name="T0" fmla="*/ 3 w 203"/>
                  <a:gd name="T1" fmla="*/ 0 h 147"/>
                  <a:gd name="T2" fmla="*/ 0 w 203"/>
                  <a:gd name="T3" fmla="*/ 50 h 147"/>
                  <a:gd name="T4" fmla="*/ 197 w 203"/>
                  <a:gd name="T5" fmla="*/ 146 h 147"/>
                  <a:gd name="T6" fmla="*/ 202 w 203"/>
                  <a:gd name="T7" fmla="*/ 96 h 147"/>
                  <a:gd name="T8" fmla="*/ 3 w 203"/>
                  <a:gd name="T9" fmla="*/ 0 h 147"/>
                </a:gdLst>
                <a:ahLst/>
                <a:cxnLst>
                  <a:cxn ang="0">
                    <a:pos x="T0" y="T1"/>
                  </a:cxn>
                  <a:cxn ang="0">
                    <a:pos x="T2" y="T3"/>
                  </a:cxn>
                  <a:cxn ang="0">
                    <a:pos x="T4" y="T5"/>
                  </a:cxn>
                  <a:cxn ang="0">
                    <a:pos x="T6" y="T7"/>
                  </a:cxn>
                  <a:cxn ang="0">
                    <a:pos x="T8" y="T9"/>
                  </a:cxn>
                </a:cxnLst>
                <a:rect l="0" t="0" r="r" b="b"/>
                <a:pathLst>
                  <a:path w="203" h="147">
                    <a:moveTo>
                      <a:pt x="3" y="0"/>
                    </a:moveTo>
                    <a:lnTo>
                      <a:pt x="0" y="50"/>
                    </a:lnTo>
                    <a:lnTo>
                      <a:pt x="197" y="146"/>
                    </a:lnTo>
                    <a:lnTo>
                      <a:pt x="202" y="96"/>
                    </a:lnTo>
                    <a:lnTo>
                      <a:pt x="3"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3" name="Freeform 147"/>
              <p:cNvSpPr>
                <a:spLocks/>
              </p:cNvSpPr>
              <p:nvPr/>
            </p:nvSpPr>
            <p:spPr bwMode="auto">
              <a:xfrm>
                <a:off x="3460" y="2553"/>
                <a:ext cx="205" cy="116"/>
              </a:xfrm>
              <a:custGeom>
                <a:avLst/>
                <a:gdLst>
                  <a:gd name="T0" fmla="*/ 1 w 205"/>
                  <a:gd name="T1" fmla="*/ 0 h 116"/>
                  <a:gd name="T2" fmla="*/ 0 w 205"/>
                  <a:gd name="T3" fmla="*/ 8 h 116"/>
                  <a:gd name="T4" fmla="*/ 198 w 205"/>
                  <a:gd name="T5" fmla="*/ 115 h 116"/>
                  <a:gd name="T6" fmla="*/ 204 w 205"/>
                  <a:gd name="T7" fmla="*/ 98 h 116"/>
                  <a:gd name="T8" fmla="*/ 1 w 205"/>
                  <a:gd name="T9" fmla="*/ 0 h 116"/>
                </a:gdLst>
                <a:ahLst/>
                <a:cxnLst>
                  <a:cxn ang="0">
                    <a:pos x="T0" y="T1"/>
                  </a:cxn>
                  <a:cxn ang="0">
                    <a:pos x="T2" y="T3"/>
                  </a:cxn>
                  <a:cxn ang="0">
                    <a:pos x="T4" y="T5"/>
                  </a:cxn>
                  <a:cxn ang="0">
                    <a:pos x="T6" y="T7"/>
                  </a:cxn>
                  <a:cxn ang="0">
                    <a:pos x="T8" y="T9"/>
                  </a:cxn>
                </a:cxnLst>
                <a:rect l="0" t="0" r="r" b="b"/>
                <a:pathLst>
                  <a:path w="205" h="116">
                    <a:moveTo>
                      <a:pt x="1" y="0"/>
                    </a:moveTo>
                    <a:lnTo>
                      <a:pt x="0" y="8"/>
                    </a:lnTo>
                    <a:lnTo>
                      <a:pt x="198" y="115"/>
                    </a:lnTo>
                    <a:lnTo>
                      <a:pt x="204" y="98"/>
                    </a:lnTo>
                    <a:lnTo>
                      <a:pt x="1"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4" name="Freeform 148"/>
              <p:cNvSpPr>
                <a:spLocks/>
              </p:cNvSpPr>
              <p:nvPr/>
            </p:nvSpPr>
            <p:spPr bwMode="auto">
              <a:xfrm>
                <a:off x="3660" y="2550"/>
                <a:ext cx="252" cy="170"/>
              </a:xfrm>
              <a:custGeom>
                <a:avLst/>
                <a:gdLst>
                  <a:gd name="T0" fmla="*/ 0 w 252"/>
                  <a:gd name="T1" fmla="*/ 162 h 170"/>
                  <a:gd name="T2" fmla="*/ 1 w 252"/>
                  <a:gd name="T3" fmla="*/ 169 h 170"/>
                  <a:gd name="T4" fmla="*/ 251 w 252"/>
                  <a:gd name="T5" fmla="*/ 6 h 170"/>
                  <a:gd name="T6" fmla="*/ 251 w 252"/>
                  <a:gd name="T7" fmla="*/ 0 h 170"/>
                  <a:gd name="T8" fmla="*/ 0 w 252"/>
                  <a:gd name="T9" fmla="*/ 162 h 170"/>
                </a:gdLst>
                <a:ahLst/>
                <a:cxnLst>
                  <a:cxn ang="0">
                    <a:pos x="T0" y="T1"/>
                  </a:cxn>
                  <a:cxn ang="0">
                    <a:pos x="T2" y="T3"/>
                  </a:cxn>
                  <a:cxn ang="0">
                    <a:pos x="T4" y="T5"/>
                  </a:cxn>
                  <a:cxn ang="0">
                    <a:pos x="T6" y="T7"/>
                  </a:cxn>
                  <a:cxn ang="0">
                    <a:pos x="T8" y="T9"/>
                  </a:cxn>
                </a:cxnLst>
                <a:rect l="0" t="0" r="r" b="b"/>
                <a:pathLst>
                  <a:path w="252" h="170">
                    <a:moveTo>
                      <a:pt x="0" y="162"/>
                    </a:moveTo>
                    <a:lnTo>
                      <a:pt x="1" y="169"/>
                    </a:lnTo>
                    <a:lnTo>
                      <a:pt x="251" y="6"/>
                    </a:lnTo>
                    <a:lnTo>
                      <a:pt x="251" y="0"/>
                    </a:lnTo>
                    <a:lnTo>
                      <a:pt x="0" y="16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5" name="Freeform 149"/>
              <p:cNvSpPr>
                <a:spLocks/>
              </p:cNvSpPr>
              <p:nvPr/>
            </p:nvSpPr>
            <p:spPr bwMode="auto">
              <a:xfrm>
                <a:off x="3460" y="2442"/>
                <a:ext cx="453" cy="212"/>
              </a:xfrm>
              <a:custGeom>
                <a:avLst/>
                <a:gdLst>
                  <a:gd name="T0" fmla="*/ 0 w 453"/>
                  <a:gd name="T1" fmla="*/ 112 h 212"/>
                  <a:gd name="T2" fmla="*/ 247 w 453"/>
                  <a:gd name="T3" fmla="*/ 0 h 212"/>
                  <a:gd name="T4" fmla="*/ 452 w 453"/>
                  <a:gd name="T5" fmla="*/ 58 h 212"/>
                  <a:gd name="T6" fmla="*/ 204 w 453"/>
                  <a:gd name="T7" fmla="*/ 211 h 212"/>
                  <a:gd name="T8" fmla="*/ 0 w 453"/>
                  <a:gd name="T9" fmla="*/ 112 h 212"/>
                </a:gdLst>
                <a:ahLst/>
                <a:cxnLst>
                  <a:cxn ang="0">
                    <a:pos x="T0" y="T1"/>
                  </a:cxn>
                  <a:cxn ang="0">
                    <a:pos x="T2" y="T3"/>
                  </a:cxn>
                  <a:cxn ang="0">
                    <a:pos x="T4" y="T5"/>
                  </a:cxn>
                  <a:cxn ang="0">
                    <a:pos x="T6" y="T7"/>
                  </a:cxn>
                  <a:cxn ang="0">
                    <a:pos x="T8" y="T9"/>
                  </a:cxn>
                </a:cxnLst>
                <a:rect l="0" t="0" r="r" b="b"/>
                <a:pathLst>
                  <a:path w="453" h="212">
                    <a:moveTo>
                      <a:pt x="0" y="112"/>
                    </a:moveTo>
                    <a:lnTo>
                      <a:pt x="247" y="0"/>
                    </a:lnTo>
                    <a:lnTo>
                      <a:pt x="452" y="58"/>
                    </a:lnTo>
                    <a:lnTo>
                      <a:pt x="204" y="211"/>
                    </a:lnTo>
                    <a:lnTo>
                      <a:pt x="0" y="112"/>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86" name="Group 150"/>
              <p:cNvGrpSpPr>
                <a:grpSpLocks/>
              </p:cNvGrpSpPr>
              <p:nvPr/>
            </p:nvGrpSpPr>
            <p:grpSpPr bwMode="auto">
              <a:xfrm>
                <a:off x="3660" y="2453"/>
                <a:ext cx="230" cy="75"/>
                <a:chOff x="3660" y="2453"/>
                <a:chExt cx="230" cy="75"/>
              </a:xfrm>
            </p:grpSpPr>
            <p:sp>
              <p:nvSpPr>
                <p:cNvPr id="40087" name="Freeform 151"/>
                <p:cNvSpPr>
                  <a:spLocks/>
                </p:cNvSpPr>
                <p:nvPr/>
              </p:nvSpPr>
              <p:spPr bwMode="auto">
                <a:xfrm>
                  <a:off x="3675" y="2453"/>
                  <a:ext cx="215" cy="66"/>
                </a:xfrm>
                <a:custGeom>
                  <a:avLst/>
                  <a:gdLst>
                    <a:gd name="T0" fmla="*/ 7 w 215"/>
                    <a:gd name="T1" fmla="*/ 0 h 66"/>
                    <a:gd name="T2" fmla="*/ 0 w 215"/>
                    <a:gd name="T3" fmla="*/ 4 h 66"/>
                    <a:gd name="T4" fmla="*/ 208 w 215"/>
                    <a:gd name="T5" fmla="*/ 65 h 66"/>
                    <a:gd name="T6" fmla="*/ 214 w 215"/>
                    <a:gd name="T7" fmla="*/ 64 h 66"/>
                    <a:gd name="T8" fmla="*/ 7 w 215"/>
                    <a:gd name="T9" fmla="*/ 0 h 66"/>
                  </a:gdLst>
                  <a:ahLst/>
                  <a:cxnLst>
                    <a:cxn ang="0">
                      <a:pos x="T0" y="T1"/>
                    </a:cxn>
                    <a:cxn ang="0">
                      <a:pos x="T2" y="T3"/>
                    </a:cxn>
                    <a:cxn ang="0">
                      <a:pos x="T4" y="T5"/>
                    </a:cxn>
                    <a:cxn ang="0">
                      <a:pos x="T6" y="T7"/>
                    </a:cxn>
                    <a:cxn ang="0">
                      <a:pos x="T8" y="T9"/>
                    </a:cxn>
                  </a:cxnLst>
                  <a:rect l="0" t="0" r="r" b="b"/>
                  <a:pathLst>
                    <a:path w="215" h="66">
                      <a:moveTo>
                        <a:pt x="7" y="0"/>
                      </a:moveTo>
                      <a:lnTo>
                        <a:pt x="0" y="4"/>
                      </a:lnTo>
                      <a:lnTo>
                        <a:pt x="208" y="65"/>
                      </a:lnTo>
                      <a:lnTo>
                        <a:pt x="214" y="64"/>
                      </a:lnTo>
                      <a:lnTo>
                        <a:pt x="7"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8" name="Freeform 152"/>
                <p:cNvSpPr>
                  <a:spLocks/>
                </p:cNvSpPr>
                <p:nvPr/>
              </p:nvSpPr>
              <p:spPr bwMode="auto">
                <a:xfrm>
                  <a:off x="3660" y="2461"/>
                  <a:ext cx="215" cy="67"/>
                </a:xfrm>
                <a:custGeom>
                  <a:avLst/>
                  <a:gdLst>
                    <a:gd name="T0" fmla="*/ 7 w 215"/>
                    <a:gd name="T1" fmla="*/ 0 h 67"/>
                    <a:gd name="T2" fmla="*/ 0 w 215"/>
                    <a:gd name="T3" fmla="*/ 4 h 67"/>
                    <a:gd name="T4" fmla="*/ 208 w 215"/>
                    <a:gd name="T5" fmla="*/ 66 h 67"/>
                    <a:gd name="T6" fmla="*/ 214 w 215"/>
                    <a:gd name="T7" fmla="*/ 64 h 67"/>
                    <a:gd name="T8" fmla="*/ 7 w 215"/>
                    <a:gd name="T9" fmla="*/ 0 h 67"/>
                  </a:gdLst>
                  <a:ahLst/>
                  <a:cxnLst>
                    <a:cxn ang="0">
                      <a:pos x="T0" y="T1"/>
                    </a:cxn>
                    <a:cxn ang="0">
                      <a:pos x="T2" y="T3"/>
                    </a:cxn>
                    <a:cxn ang="0">
                      <a:pos x="T4" y="T5"/>
                    </a:cxn>
                    <a:cxn ang="0">
                      <a:pos x="T6" y="T7"/>
                    </a:cxn>
                    <a:cxn ang="0">
                      <a:pos x="T8" y="T9"/>
                    </a:cxn>
                  </a:cxnLst>
                  <a:rect l="0" t="0" r="r" b="b"/>
                  <a:pathLst>
                    <a:path w="215" h="67">
                      <a:moveTo>
                        <a:pt x="7" y="0"/>
                      </a:moveTo>
                      <a:lnTo>
                        <a:pt x="0" y="4"/>
                      </a:lnTo>
                      <a:lnTo>
                        <a:pt x="208" y="66"/>
                      </a:lnTo>
                      <a:lnTo>
                        <a:pt x="214" y="64"/>
                      </a:lnTo>
                      <a:lnTo>
                        <a:pt x="7"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89" name="Freeform 153"/>
              <p:cNvSpPr>
                <a:spLocks/>
              </p:cNvSpPr>
              <p:nvPr/>
            </p:nvSpPr>
            <p:spPr bwMode="auto">
              <a:xfrm>
                <a:off x="3664" y="2499"/>
                <a:ext cx="250" cy="158"/>
              </a:xfrm>
              <a:custGeom>
                <a:avLst/>
                <a:gdLst>
                  <a:gd name="T0" fmla="*/ 0 w 250"/>
                  <a:gd name="T1" fmla="*/ 152 h 158"/>
                  <a:gd name="T2" fmla="*/ 1 w 250"/>
                  <a:gd name="T3" fmla="*/ 157 h 158"/>
                  <a:gd name="T4" fmla="*/ 248 w 250"/>
                  <a:gd name="T5" fmla="*/ 4 h 158"/>
                  <a:gd name="T6" fmla="*/ 249 w 250"/>
                  <a:gd name="T7" fmla="*/ 0 h 158"/>
                  <a:gd name="T8" fmla="*/ 0 w 250"/>
                  <a:gd name="T9" fmla="*/ 152 h 158"/>
                </a:gdLst>
                <a:ahLst/>
                <a:cxnLst>
                  <a:cxn ang="0">
                    <a:pos x="T0" y="T1"/>
                  </a:cxn>
                  <a:cxn ang="0">
                    <a:pos x="T2" y="T3"/>
                  </a:cxn>
                  <a:cxn ang="0">
                    <a:pos x="T4" y="T5"/>
                  </a:cxn>
                  <a:cxn ang="0">
                    <a:pos x="T6" y="T7"/>
                  </a:cxn>
                  <a:cxn ang="0">
                    <a:pos x="T8" y="T9"/>
                  </a:cxn>
                </a:cxnLst>
                <a:rect l="0" t="0" r="r" b="b"/>
                <a:pathLst>
                  <a:path w="250" h="158">
                    <a:moveTo>
                      <a:pt x="0" y="152"/>
                    </a:moveTo>
                    <a:lnTo>
                      <a:pt x="1" y="157"/>
                    </a:lnTo>
                    <a:lnTo>
                      <a:pt x="248" y="4"/>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90" name="Group 154"/>
              <p:cNvGrpSpPr>
                <a:grpSpLocks/>
              </p:cNvGrpSpPr>
              <p:nvPr/>
            </p:nvGrpSpPr>
            <p:grpSpPr bwMode="auto">
              <a:xfrm>
                <a:off x="3661" y="2516"/>
                <a:ext cx="243" cy="181"/>
                <a:chOff x="3661" y="2516"/>
                <a:chExt cx="243" cy="181"/>
              </a:xfrm>
            </p:grpSpPr>
            <p:sp>
              <p:nvSpPr>
                <p:cNvPr id="40091" name="Line 155"/>
                <p:cNvSpPr>
                  <a:spLocks noChangeShapeType="1"/>
                </p:cNvSpPr>
                <p:nvPr/>
              </p:nvSpPr>
              <p:spPr bwMode="auto">
                <a:xfrm flipH="1">
                  <a:off x="3664" y="2516"/>
                  <a:ext cx="238" cy="1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2" name="Line 156"/>
                <p:cNvSpPr>
                  <a:spLocks noChangeShapeType="1"/>
                </p:cNvSpPr>
                <p:nvPr/>
              </p:nvSpPr>
              <p:spPr bwMode="auto">
                <a:xfrm flipH="1">
                  <a:off x="3663" y="2523"/>
                  <a:ext cx="241"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3" name="Line 157"/>
                <p:cNvSpPr>
                  <a:spLocks noChangeShapeType="1"/>
                </p:cNvSpPr>
                <p:nvPr/>
              </p:nvSpPr>
              <p:spPr bwMode="auto">
                <a:xfrm flipH="1">
                  <a:off x="3662" y="2531"/>
                  <a:ext cx="237"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4" name="Line 158"/>
                <p:cNvSpPr>
                  <a:spLocks noChangeShapeType="1"/>
                </p:cNvSpPr>
                <p:nvPr/>
              </p:nvSpPr>
              <p:spPr bwMode="auto">
                <a:xfrm flipH="1">
                  <a:off x="3663" y="2535"/>
                  <a:ext cx="238"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5" name="Line 159"/>
                <p:cNvSpPr>
                  <a:spLocks noChangeShapeType="1"/>
                </p:cNvSpPr>
                <p:nvPr/>
              </p:nvSpPr>
              <p:spPr bwMode="auto">
                <a:xfrm flipH="1">
                  <a:off x="3661" y="2546"/>
                  <a:ext cx="240"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96" name="Group 160"/>
              <p:cNvGrpSpPr>
                <a:grpSpLocks/>
              </p:cNvGrpSpPr>
              <p:nvPr/>
            </p:nvGrpSpPr>
            <p:grpSpPr bwMode="auto">
              <a:xfrm>
                <a:off x="3462" y="2563"/>
                <a:ext cx="204" cy="133"/>
                <a:chOff x="3462" y="2563"/>
                <a:chExt cx="204" cy="133"/>
              </a:xfrm>
            </p:grpSpPr>
            <p:sp>
              <p:nvSpPr>
                <p:cNvPr id="40097" name="Line 161"/>
                <p:cNvSpPr>
                  <a:spLocks noChangeShapeType="1"/>
                </p:cNvSpPr>
                <p:nvPr/>
              </p:nvSpPr>
              <p:spPr bwMode="auto">
                <a:xfrm>
                  <a:off x="3466" y="2563"/>
                  <a:ext cx="200"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8" name="Line 162"/>
                <p:cNvSpPr>
                  <a:spLocks noChangeShapeType="1"/>
                </p:cNvSpPr>
                <p:nvPr/>
              </p:nvSpPr>
              <p:spPr bwMode="auto">
                <a:xfrm>
                  <a:off x="3466" y="2571"/>
                  <a:ext cx="198"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9" name="Line 163"/>
                <p:cNvSpPr>
                  <a:spLocks noChangeShapeType="1"/>
                </p:cNvSpPr>
                <p:nvPr/>
              </p:nvSpPr>
              <p:spPr bwMode="auto">
                <a:xfrm>
                  <a:off x="3463" y="2579"/>
                  <a:ext cx="198"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00" name="Line 164"/>
                <p:cNvSpPr>
                  <a:spLocks noChangeShapeType="1"/>
                </p:cNvSpPr>
                <p:nvPr/>
              </p:nvSpPr>
              <p:spPr bwMode="auto">
                <a:xfrm>
                  <a:off x="3462" y="2587"/>
                  <a:ext cx="201"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01" name="Line 165"/>
                <p:cNvSpPr>
                  <a:spLocks noChangeShapeType="1"/>
                </p:cNvSpPr>
                <p:nvPr/>
              </p:nvSpPr>
              <p:spPr bwMode="auto">
                <a:xfrm>
                  <a:off x="3462" y="2598"/>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40102" name="Group 166"/>
          <p:cNvGrpSpPr>
            <a:grpSpLocks/>
          </p:cNvGrpSpPr>
          <p:nvPr/>
        </p:nvGrpSpPr>
        <p:grpSpPr bwMode="auto">
          <a:xfrm>
            <a:off x="5724525" y="3651250"/>
            <a:ext cx="623888" cy="795338"/>
            <a:chOff x="2646" y="2149"/>
            <a:chExt cx="393" cy="501"/>
          </a:xfrm>
        </p:grpSpPr>
        <p:grpSp>
          <p:nvGrpSpPr>
            <p:cNvPr id="40103" name="Group 167"/>
            <p:cNvGrpSpPr>
              <a:grpSpLocks/>
            </p:cNvGrpSpPr>
            <p:nvPr/>
          </p:nvGrpSpPr>
          <p:grpSpPr bwMode="auto">
            <a:xfrm>
              <a:off x="2646" y="2149"/>
              <a:ext cx="193" cy="501"/>
              <a:chOff x="2646" y="2149"/>
              <a:chExt cx="193" cy="501"/>
            </a:xfrm>
          </p:grpSpPr>
          <p:sp>
            <p:nvSpPr>
              <p:cNvPr id="40104" name="Freeform 168"/>
              <p:cNvSpPr>
                <a:spLocks/>
              </p:cNvSpPr>
              <p:nvPr/>
            </p:nvSpPr>
            <p:spPr bwMode="auto">
              <a:xfrm>
                <a:off x="2646" y="2149"/>
                <a:ext cx="193" cy="476"/>
              </a:xfrm>
              <a:custGeom>
                <a:avLst/>
                <a:gdLst>
                  <a:gd name="T0" fmla="*/ 192 w 193"/>
                  <a:gd name="T1" fmla="*/ 0 h 476"/>
                  <a:gd name="T2" fmla="*/ 180 w 193"/>
                  <a:gd name="T3" fmla="*/ 475 h 476"/>
                  <a:gd name="T4" fmla="*/ 32 w 193"/>
                  <a:gd name="T5" fmla="*/ 456 h 476"/>
                  <a:gd name="T6" fmla="*/ 0 w 193"/>
                  <a:gd name="T7" fmla="*/ 40 h 476"/>
                  <a:gd name="T8" fmla="*/ 192 w 193"/>
                  <a:gd name="T9" fmla="*/ 0 h 476"/>
                </a:gdLst>
                <a:ahLst/>
                <a:cxnLst>
                  <a:cxn ang="0">
                    <a:pos x="T0" y="T1"/>
                  </a:cxn>
                  <a:cxn ang="0">
                    <a:pos x="T2" y="T3"/>
                  </a:cxn>
                  <a:cxn ang="0">
                    <a:pos x="T4" y="T5"/>
                  </a:cxn>
                  <a:cxn ang="0">
                    <a:pos x="T6" y="T7"/>
                  </a:cxn>
                  <a:cxn ang="0">
                    <a:pos x="T8" y="T9"/>
                  </a:cxn>
                </a:cxnLst>
                <a:rect l="0" t="0" r="r" b="b"/>
                <a:pathLst>
                  <a:path w="193" h="476">
                    <a:moveTo>
                      <a:pt x="192" y="0"/>
                    </a:moveTo>
                    <a:lnTo>
                      <a:pt x="180" y="475"/>
                    </a:lnTo>
                    <a:lnTo>
                      <a:pt x="32" y="456"/>
                    </a:lnTo>
                    <a:lnTo>
                      <a:pt x="0" y="40"/>
                    </a:lnTo>
                    <a:lnTo>
                      <a:pt x="192" y="0"/>
                    </a:lnTo>
                  </a:path>
                </a:pathLst>
              </a:custGeom>
              <a:solidFill>
                <a:srgbClr val="BFBFD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05" name="Freeform 169"/>
              <p:cNvSpPr>
                <a:spLocks/>
              </p:cNvSpPr>
              <p:nvPr/>
            </p:nvSpPr>
            <p:spPr bwMode="auto">
              <a:xfrm>
                <a:off x="2679" y="2606"/>
                <a:ext cx="148" cy="44"/>
              </a:xfrm>
              <a:custGeom>
                <a:avLst/>
                <a:gdLst>
                  <a:gd name="T0" fmla="*/ 146 w 148"/>
                  <a:gd name="T1" fmla="*/ 17 h 44"/>
                  <a:gd name="T2" fmla="*/ 147 w 148"/>
                  <a:gd name="T3" fmla="*/ 43 h 44"/>
                  <a:gd name="T4" fmla="*/ 2 w 148"/>
                  <a:gd name="T5" fmla="*/ 18 h 44"/>
                  <a:gd name="T6" fmla="*/ 0 w 148"/>
                  <a:gd name="T7" fmla="*/ 0 h 44"/>
                  <a:gd name="T8" fmla="*/ 146 w 148"/>
                  <a:gd name="T9" fmla="*/ 17 h 44"/>
                </a:gdLst>
                <a:ahLst/>
                <a:cxnLst>
                  <a:cxn ang="0">
                    <a:pos x="T0" y="T1"/>
                  </a:cxn>
                  <a:cxn ang="0">
                    <a:pos x="T2" y="T3"/>
                  </a:cxn>
                  <a:cxn ang="0">
                    <a:pos x="T4" y="T5"/>
                  </a:cxn>
                  <a:cxn ang="0">
                    <a:pos x="T6" y="T7"/>
                  </a:cxn>
                  <a:cxn ang="0">
                    <a:pos x="T8" y="T9"/>
                  </a:cxn>
                </a:cxnLst>
                <a:rect l="0" t="0" r="r" b="b"/>
                <a:pathLst>
                  <a:path w="148" h="44">
                    <a:moveTo>
                      <a:pt x="146" y="17"/>
                    </a:moveTo>
                    <a:lnTo>
                      <a:pt x="147" y="43"/>
                    </a:lnTo>
                    <a:lnTo>
                      <a:pt x="2" y="18"/>
                    </a:lnTo>
                    <a:lnTo>
                      <a:pt x="0" y="0"/>
                    </a:lnTo>
                    <a:lnTo>
                      <a:pt x="146" y="17"/>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106" name="Group 170"/>
              <p:cNvGrpSpPr>
                <a:grpSpLocks/>
              </p:cNvGrpSpPr>
              <p:nvPr/>
            </p:nvGrpSpPr>
            <p:grpSpPr bwMode="auto">
              <a:xfrm>
                <a:off x="2662" y="2175"/>
                <a:ext cx="159" cy="139"/>
                <a:chOff x="2662" y="2175"/>
                <a:chExt cx="159" cy="139"/>
              </a:xfrm>
            </p:grpSpPr>
            <p:sp>
              <p:nvSpPr>
                <p:cNvPr id="40107" name="Freeform 171"/>
                <p:cNvSpPr>
                  <a:spLocks/>
                </p:cNvSpPr>
                <p:nvPr/>
              </p:nvSpPr>
              <p:spPr bwMode="auto">
                <a:xfrm>
                  <a:off x="2662" y="2175"/>
                  <a:ext cx="159" cy="139"/>
                </a:xfrm>
                <a:custGeom>
                  <a:avLst/>
                  <a:gdLst>
                    <a:gd name="T0" fmla="*/ 158 w 159"/>
                    <a:gd name="T1" fmla="*/ 0 h 139"/>
                    <a:gd name="T2" fmla="*/ 156 w 159"/>
                    <a:gd name="T3" fmla="*/ 130 h 139"/>
                    <a:gd name="T4" fmla="*/ 8 w 159"/>
                    <a:gd name="T5" fmla="*/ 138 h 139"/>
                    <a:gd name="T6" fmla="*/ 0 w 159"/>
                    <a:gd name="T7" fmla="*/ 32 h 139"/>
                    <a:gd name="T8" fmla="*/ 158 w 159"/>
                    <a:gd name="T9" fmla="*/ 0 h 139"/>
                  </a:gdLst>
                  <a:ahLst/>
                  <a:cxnLst>
                    <a:cxn ang="0">
                      <a:pos x="T0" y="T1"/>
                    </a:cxn>
                    <a:cxn ang="0">
                      <a:pos x="T2" y="T3"/>
                    </a:cxn>
                    <a:cxn ang="0">
                      <a:pos x="T4" y="T5"/>
                    </a:cxn>
                    <a:cxn ang="0">
                      <a:pos x="T6" y="T7"/>
                    </a:cxn>
                    <a:cxn ang="0">
                      <a:pos x="T8" y="T9"/>
                    </a:cxn>
                  </a:cxnLst>
                  <a:rect l="0" t="0" r="r" b="b"/>
                  <a:pathLst>
                    <a:path w="159" h="139">
                      <a:moveTo>
                        <a:pt x="158" y="0"/>
                      </a:moveTo>
                      <a:lnTo>
                        <a:pt x="156" y="130"/>
                      </a:lnTo>
                      <a:lnTo>
                        <a:pt x="8" y="138"/>
                      </a:lnTo>
                      <a:lnTo>
                        <a:pt x="0" y="32"/>
                      </a:lnTo>
                      <a:lnTo>
                        <a:pt x="158" y="0"/>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08" name="Freeform 172"/>
                <p:cNvSpPr>
                  <a:spLocks/>
                </p:cNvSpPr>
                <p:nvPr/>
              </p:nvSpPr>
              <p:spPr bwMode="auto">
                <a:xfrm>
                  <a:off x="2677" y="2292"/>
                  <a:ext cx="48" cy="17"/>
                </a:xfrm>
                <a:custGeom>
                  <a:avLst/>
                  <a:gdLst>
                    <a:gd name="T0" fmla="*/ 47 w 48"/>
                    <a:gd name="T1" fmla="*/ 0 h 17"/>
                    <a:gd name="T2" fmla="*/ 0 w 48"/>
                    <a:gd name="T3" fmla="*/ 6 h 17"/>
                    <a:gd name="T4" fmla="*/ 0 w 48"/>
                    <a:gd name="T5" fmla="*/ 16 h 17"/>
                    <a:gd name="T6" fmla="*/ 47 w 48"/>
                    <a:gd name="T7" fmla="*/ 11 h 17"/>
                    <a:gd name="T8" fmla="*/ 47 w 48"/>
                    <a:gd name="T9" fmla="*/ 0 h 17"/>
                  </a:gdLst>
                  <a:ahLst/>
                  <a:cxnLst>
                    <a:cxn ang="0">
                      <a:pos x="T0" y="T1"/>
                    </a:cxn>
                    <a:cxn ang="0">
                      <a:pos x="T2" y="T3"/>
                    </a:cxn>
                    <a:cxn ang="0">
                      <a:pos x="T4" y="T5"/>
                    </a:cxn>
                    <a:cxn ang="0">
                      <a:pos x="T6" y="T7"/>
                    </a:cxn>
                    <a:cxn ang="0">
                      <a:pos x="T8" y="T9"/>
                    </a:cxn>
                  </a:cxnLst>
                  <a:rect l="0" t="0" r="r" b="b"/>
                  <a:pathLst>
                    <a:path w="48" h="17">
                      <a:moveTo>
                        <a:pt x="47" y="0"/>
                      </a:moveTo>
                      <a:lnTo>
                        <a:pt x="0" y="6"/>
                      </a:lnTo>
                      <a:lnTo>
                        <a:pt x="0" y="16"/>
                      </a:lnTo>
                      <a:lnTo>
                        <a:pt x="47" y="11"/>
                      </a:lnTo>
                      <a:lnTo>
                        <a:pt x="47" y="0"/>
                      </a:lnTo>
                    </a:path>
                  </a:pathLst>
                </a:custGeom>
                <a:solidFill>
                  <a:srgbClr val="0000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109" name="Freeform 173"/>
              <p:cNvSpPr>
                <a:spLocks/>
              </p:cNvSpPr>
              <p:nvPr/>
            </p:nvSpPr>
            <p:spPr bwMode="auto">
              <a:xfrm>
                <a:off x="2672" y="2333"/>
                <a:ext cx="144" cy="261"/>
              </a:xfrm>
              <a:custGeom>
                <a:avLst/>
                <a:gdLst>
                  <a:gd name="T0" fmla="*/ 143 w 144"/>
                  <a:gd name="T1" fmla="*/ 0 h 261"/>
                  <a:gd name="T2" fmla="*/ 140 w 144"/>
                  <a:gd name="T3" fmla="*/ 260 h 261"/>
                  <a:gd name="T4" fmla="*/ 17 w 144"/>
                  <a:gd name="T5" fmla="*/ 247 h 261"/>
                  <a:gd name="T6" fmla="*/ 0 w 144"/>
                  <a:gd name="T7" fmla="*/ 4 h 261"/>
                  <a:gd name="T8" fmla="*/ 143 w 144"/>
                  <a:gd name="T9" fmla="*/ 0 h 261"/>
                </a:gdLst>
                <a:ahLst/>
                <a:cxnLst>
                  <a:cxn ang="0">
                    <a:pos x="T0" y="T1"/>
                  </a:cxn>
                  <a:cxn ang="0">
                    <a:pos x="T2" y="T3"/>
                  </a:cxn>
                  <a:cxn ang="0">
                    <a:pos x="T4" y="T5"/>
                  </a:cxn>
                  <a:cxn ang="0">
                    <a:pos x="T6" y="T7"/>
                  </a:cxn>
                  <a:cxn ang="0">
                    <a:pos x="T8" y="T9"/>
                  </a:cxn>
                </a:cxnLst>
                <a:rect l="0" t="0" r="r" b="b"/>
                <a:pathLst>
                  <a:path w="144" h="261">
                    <a:moveTo>
                      <a:pt x="143" y="0"/>
                    </a:moveTo>
                    <a:lnTo>
                      <a:pt x="140" y="260"/>
                    </a:lnTo>
                    <a:lnTo>
                      <a:pt x="17" y="247"/>
                    </a:lnTo>
                    <a:lnTo>
                      <a:pt x="0" y="4"/>
                    </a:lnTo>
                    <a:lnTo>
                      <a:pt x="143" y="0"/>
                    </a:lnTo>
                  </a:path>
                </a:pathLst>
              </a:custGeom>
              <a:solidFill>
                <a:srgbClr val="BFBFD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0" name="Freeform 174"/>
              <p:cNvSpPr>
                <a:spLocks/>
              </p:cNvSpPr>
              <p:nvPr/>
            </p:nvSpPr>
            <p:spPr bwMode="auto">
              <a:xfrm>
                <a:off x="2694" y="2549"/>
                <a:ext cx="110" cy="35"/>
              </a:xfrm>
              <a:custGeom>
                <a:avLst/>
                <a:gdLst>
                  <a:gd name="T0" fmla="*/ 109 w 110"/>
                  <a:gd name="T1" fmla="*/ 7 h 35"/>
                  <a:gd name="T2" fmla="*/ 0 w 110"/>
                  <a:gd name="T3" fmla="*/ 0 h 35"/>
                  <a:gd name="T4" fmla="*/ 1 w 110"/>
                  <a:gd name="T5" fmla="*/ 25 h 35"/>
                  <a:gd name="T6" fmla="*/ 109 w 110"/>
                  <a:gd name="T7" fmla="*/ 34 h 35"/>
                  <a:gd name="T8" fmla="*/ 109 w 110"/>
                  <a:gd name="T9" fmla="*/ 7 h 35"/>
                </a:gdLst>
                <a:ahLst/>
                <a:cxnLst>
                  <a:cxn ang="0">
                    <a:pos x="T0" y="T1"/>
                  </a:cxn>
                  <a:cxn ang="0">
                    <a:pos x="T2" y="T3"/>
                  </a:cxn>
                  <a:cxn ang="0">
                    <a:pos x="T4" y="T5"/>
                  </a:cxn>
                  <a:cxn ang="0">
                    <a:pos x="T6" y="T7"/>
                  </a:cxn>
                  <a:cxn ang="0">
                    <a:pos x="T8" y="T9"/>
                  </a:cxn>
                </a:cxnLst>
                <a:rect l="0" t="0" r="r" b="b"/>
                <a:pathLst>
                  <a:path w="110" h="35">
                    <a:moveTo>
                      <a:pt x="109" y="7"/>
                    </a:moveTo>
                    <a:lnTo>
                      <a:pt x="0" y="0"/>
                    </a:lnTo>
                    <a:lnTo>
                      <a:pt x="1" y="25"/>
                    </a:lnTo>
                    <a:lnTo>
                      <a:pt x="109" y="34"/>
                    </a:lnTo>
                    <a:lnTo>
                      <a:pt x="109" y="7"/>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111" name="Group 175"/>
              <p:cNvGrpSpPr>
                <a:grpSpLocks/>
              </p:cNvGrpSpPr>
              <p:nvPr/>
            </p:nvGrpSpPr>
            <p:grpSpPr bwMode="auto">
              <a:xfrm>
                <a:off x="2782" y="2420"/>
                <a:ext cx="21" cy="122"/>
                <a:chOff x="2782" y="2420"/>
                <a:chExt cx="21" cy="122"/>
              </a:xfrm>
            </p:grpSpPr>
            <p:grpSp>
              <p:nvGrpSpPr>
                <p:cNvPr id="40112" name="Group 176"/>
                <p:cNvGrpSpPr>
                  <a:grpSpLocks/>
                </p:cNvGrpSpPr>
                <p:nvPr/>
              </p:nvGrpSpPr>
              <p:grpSpPr bwMode="auto">
                <a:xfrm>
                  <a:off x="2785" y="2420"/>
                  <a:ext cx="18" cy="122"/>
                  <a:chOff x="2785" y="2420"/>
                  <a:chExt cx="18" cy="122"/>
                </a:xfrm>
              </p:grpSpPr>
              <p:sp>
                <p:nvSpPr>
                  <p:cNvPr id="40113" name="Freeform 177"/>
                  <p:cNvSpPr>
                    <a:spLocks/>
                  </p:cNvSpPr>
                  <p:nvPr/>
                </p:nvSpPr>
                <p:spPr bwMode="auto">
                  <a:xfrm>
                    <a:off x="2786" y="2420"/>
                    <a:ext cx="17" cy="22"/>
                  </a:xfrm>
                  <a:custGeom>
                    <a:avLst/>
                    <a:gdLst>
                      <a:gd name="T0" fmla="*/ 16 w 17"/>
                      <a:gd name="T1" fmla="*/ 0 h 22"/>
                      <a:gd name="T2" fmla="*/ 16 w 17"/>
                      <a:gd name="T3" fmla="*/ 21 h 22"/>
                      <a:gd name="T4" fmla="*/ 0 w 17"/>
                      <a:gd name="T5" fmla="*/ 20 h 22"/>
                      <a:gd name="T6" fmla="*/ 0 w 17"/>
                      <a:gd name="T7" fmla="*/ 0 h 22"/>
                      <a:gd name="T8" fmla="*/ 16 w 17"/>
                      <a:gd name="T9" fmla="*/ 0 h 22"/>
                    </a:gdLst>
                    <a:ahLst/>
                    <a:cxnLst>
                      <a:cxn ang="0">
                        <a:pos x="T0" y="T1"/>
                      </a:cxn>
                      <a:cxn ang="0">
                        <a:pos x="T2" y="T3"/>
                      </a:cxn>
                      <a:cxn ang="0">
                        <a:pos x="T4" y="T5"/>
                      </a:cxn>
                      <a:cxn ang="0">
                        <a:pos x="T6" y="T7"/>
                      </a:cxn>
                      <a:cxn ang="0">
                        <a:pos x="T8" y="T9"/>
                      </a:cxn>
                    </a:cxnLst>
                    <a:rect l="0" t="0" r="r" b="b"/>
                    <a:pathLst>
                      <a:path w="17" h="22">
                        <a:moveTo>
                          <a:pt x="16" y="0"/>
                        </a:moveTo>
                        <a:lnTo>
                          <a:pt x="16" y="21"/>
                        </a:lnTo>
                        <a:lnTo>
                          <a:pt x="0" y="20"/>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4" name="Freeform 178"/>
                  <p:cNvSpPr>
                    <a:spLocks/>
                  </p:cNvSpPr>
                  <p:nvPr/>
                </p:nvSpPr>
                <p:spPr bwMode="auto">
                  <a:xfrm>
                    <a:off x="2785" y="2446"/>
                    <a:ext cx="17" cy="21"/>
                  </a:xfrm>
                  <a:custGeom>
                    <a:avLst/>
                    <a:gdLst>
                      <a:gd name="T0" fmla="*/ 16 w 17"/>
                      <a:gd name="T1" fmla="*/ 0 h 21"/>
                      <a:gd name="T2" fmla="*/ 16 w 17"/>
                      <a:gd name="T3" fmla="*/ 20 h 21"/>
                      <a:gd name="T4" fmla="*/ 0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0" y="19"/>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5" name="Freeform 179"/>
                  <p:cNvSpPr>
                    <a:spLocks/>
                  </p:cNvSpPr>
                  <p:nvPr/>
                </p:nvSpPr>
                <p:spPr bwMode="auto">
                  <a:xfrm>
                    <a:off x="2785" y="2470"/>
                    <a:ext cx="17" cy="23"/>
                  </a:xfrm>
                  <a:custGeom>
                    <a:avLst/>
                    <a:gdLst>
                      <a:gd name="T0" fmla="*/ 16 w 17"/>
                      <a:gd name="T1" fmla="*/ 1 h 23"/>
                      <a:gd name="T2" fmla="*/ 16 w 17"/>
                      <a:gd name="T3" fmla="*/ 22 h 23"/>
                      <a:gd name="T4" fmla="*/ 0 w 17"/>
                      <a:gd name="T5" fmla="*/ 20 h 23"/>
                      <a:gd name="T6" fmla="*/ 2 w 17"/>
                      <a:gd name="T7" fmla="*/ 0 h 23"/>
                      <a:gd name="T8" fmla="*/ 16 w 17"/>
                      <a:gd name="T9" fmla="*/ 1 h 23"/>
                    </a:gdLst>
                    <a:ahLst/>
                    <a:cxnLst>
                      <a:cxn ang="0">
                        <a:pos x="T0" y="T1"/>
                      </a:cxn>
                      <a:cxn ang="0">
                        <a:pos x="T2" y="T3"/>
                      </a:cxn>
                      <a:cxn ang="0">
                        <a:pos x="T4" y="T5"/>
                      </a:cxn>
                      <a:cxn ang="0">
                        <a:pos x="T6" y="T7"/>
                      </a:cxn>
                      <a:cxn ang="0">
                        <a:pos x="T8" y="T9"/>
                      </a:cxn>
                    </a:cxnLst>
                    <a:rect l="0" t="0" r="r" b="b"/>
                    <a:pathLst>
                      <a:path w="17" h="23">
                        <a:moveTo>
                          <a:pt x="16" y="1"/>
                        </a:moveTo>
                        <a:lnTo>
                          <a:pt x="16" y="22"/>
                        </a:lnTo>
                        <a:lnTo>
                          <a:pt x="0" y="20"/>
                        </a:lnTo>
                        <a:lnTo>
                          <a:pt x="2" y="0"/>
                        </a:lnTo>
                        <a:lnTo>
                          <a:pt x="16" y="1"/>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6" name="Freeform 180"/>
                  <p:cNvSpPr>
                    <a:spLocks/>
                  </p:cNvSpPr>
                  <p:nvPr/>
                </p:nvSpPr>
                <p:spPr bwMode="auto">
                  <a:xfrm>
                    <a:off x="2785" y="2496"/>
                    <a:ext cx="17" cy="21"/>
                  </a:xfrm>
                  <a:custGeom>
                    <a:avLst/>
                    <a:gdLst>
                      <a:gd name="T0" fmla="*/ 16 w 17"/>
                      <a:gd name="T1" fmla="*/ 0 h 21"/>
                      <a:gd name="T2" fmla="*/ 16 w 17"/>
                      <a:gd name="T3" fmla="*/ 20 h 21"/>
                      <a:gd name="T4" fmla="*/ 0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0" y="19"/>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7" name="Freeform 181"/>
                  <p:cNvSpPr>
                    <a:spLocks/>
                  </p:cNvSpPr>
                  <p:nvPr/>
                </p:nvSpPr>
                <p:spPr bwMode="auto">
                  <a:xfrm>
                    <a:off x="2785" y="2520"/>
                    <a:ext cx="17" cy="22"/>
                  </a:xfrm>
                  <a:custGeom>
                    <a:avLst/>
                    <a:gdLst>
                      <a:gd name="T0" fmla="*/ 16 w 17"/>
                      <a:gd name="T1" fmla="*/ 1 h 22"/>
                      <a:gd name="T2" fmla="*/ 16 w 17"/>
                      <a:gd name="T3" fmla="*/ 21 h 22"/>
                      <a:gd name="T4" fmla="*/ 0 w 17"/>
                      <a:gd name="T5" fmla="*/ 20 h 22"/>
                      <a:gd name="T6" fmla="*/ 2 w 17"/>
                      <a:gd name="T7" fmla="*/ 0 h 22"/>
                      <a:gd name="T8" fmla="*/ 16 w 17"/>
                      <a:gd name="T9" fmla="*/ 1 h 22"/>
                    </a:gdLst>
                    <a:ahLst/>
                    <a:cxnLst>
                      <a:cxn ang="0">
                        <a:pos x="T0" y="T1"/>
                      </a:cxn>
                      <a:cxn ang="0">
                        <a:pos x="T2" y="T3"/>
                      </a:cxn>
                      <a:cxn ang="0">
                        <a:pos x="T4" y="T5"/>
                      </a:cxn>
                      <a:cxn ang="0">
                        <a:pos x="T6" y="T7"/>
                      </a:cxn>
                      <a:cxn ang="0">
                        <a:pos x="T8" y="T9"/>
                      </a:cxn>
                    </a:cxnLst>
                    <a:rect l="0" t="0" r="r" b="b"/>
                    <a:pathLst>
                      <a:path w="17" h="22">
                        <a:moveTo>
                          <a:pt x="16" y="1"/>
                        </a:moveTo>
                        <a:lnTo>
                          <a:pt x="16" y="21"/>
                        </a:lnTo>
                        <a:lnTo>
                          <a:pt x="0" y="20"/>
                        </a:lnTo>
                        <a:lnTo>
                          <a:pt x="2" y="0"/>
                        </a:lnTo>
                        <a:lnTo>
                          <a:pt x="16" y="1"/>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18" name="Group 182"/>
                <p:cNvGrpSpPr>
                  <a:grpSpLocks/>
                </p:cNvGrpSpPr>
                <p:nvPr/>
              </p:nvGrpSpPr>
              <p:grpSpPr bwMode="auto">
                <a:xfrm>
                  <a:off x="2782" y="2420"/>
                  <a:ext cx="19" cy="122"/>
                  <a:chOff x="2782" y="2420"/>
                  <a:chExt cx="19" cy="122"/>
                </a:xfrm>
              </p:grpSpPr>
              <p:sp>
                <p:nvSpPr>
                  <p:cNvPr id="40119" name="Freeform 183"/>
                  <p:cNvSpPr>
                    <a:spLocks/>
                  </p:cNvSpPr>
                  <p:nvPr/>
                </p:nvSpPr>
                <p:spPr bwMode="auto">
                  <a:xfrm>
                    <a:off x="2784" y="2420"/>
                    <a:ext cx="17" cy="22"/>
                  </a:xfrm>
                  <a:custGeom>
                    <a:avLst/>
                    <a:gdLst>
                      <a:gd name="T0" fmla="*/ 16 w 17"/>
                      <a:gd name="T1" fmla="*/ 0 h 22"/>
                      <a:gd name="T2" fmla="*/ 16 w 17"/>
                      <a:gd name="T3" fmla="*/ 21 h 22"/>
                      <a:gd name="T4" fmla="*/ 1 w 17"/>
                      <a:gd name="T5" fmla="*/ 20 h 22"/>
                      <a:gd name="T6" fmla="*/ 0 w 17"/>
                      <a:gd name="T7" fmla="*/ 0 h 22"/>
                      <a:gd name="T8" fmla="*/ 16 w 17"/>
                      <a:gd name="T9" fmla="*/ 0 h 22"/>
                    </a:gdLst>
                    <a:ahLst/>
                    <a:cxnLst>
                      <a:cxn ang="0">
                        <a:pos x="T0" y="T1"/>
                      </a:cxn>
                      <a:cxn ang="0">
                        <a:pos x="T2" y="T3"/>
                      </a:cxn>
                      <a:cxn ang="0">
                        <a:pos x="T4" y="T5"/>
                      </a:cxn>
                      <a:cxn ang="0">
                        <a:pos x="T6" y="T7"/>
                      </a:cxn>
                      <a:cxn ang="0">
                        <a:pos x="T8" y="T9"/>
                      </a:cxn>
                    </a:cxnLst>
                    <a:rect l="0" t="0" r="r" b="b"/>
                    <a:pathLst>
                      <a:path w="17" h="22">
                        <a:moveTo>
                          <a:pt x="16" y="0"/>
                        </a:moveTo>
                        <a:lnTo>
                          <a:pt x="16" y="21"/>
                        </a:lnTo>
                        <a:lnTo>
                          <a:pt x="1" y="20"/>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0" name="Freeform 184"/>
                  <p:cNvSpPr>
                    <a:spLocks/>
                  </p:cNvSpPr>
                  <p:nvPr/>
                </p:nvSpPr>
                <p:spPr bwMode="auto">
                  <a:xfrm>
                    <a:off x="2782" y="2446"/>
                    <a:ext cx="17" cy="21"/>
                  </a:xfrm>
                  <a:custGeom>
                    <a:avLst/>
                    <a:gdLst>
                      <a:gd name="T0" fmla="*/ 16 w 17"/>
                      <a:gd name="T1" fmla="*/ 0 h 21"/>
                      <a:gd name="T2" fmla="*/ 16 w 17"/>
                      <a:gd name="T3" fmla="*/ 20 h 21"/>
                      <a:gd name="T4" fmla="*/ 2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2" y="19"/>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1" name="Freeform 185"/>
                  <p:cNvSpPr>
                    <a:spLocks/>
                  </p:cNvSpPr>
                  <p:nvPr/>
                </p:nvSpPr>
                <p:spPr bwMode="auto">
                  <a:xfrm>
                    <a:off x="2782" y="2470"/>
                    <a:ext cx="17" cy="23"/>
                  </a:xfrm>
                  <a:custGeom>
                    <a:avLst/>
                    <a:gdLst>
                      <a:gd name="T0" fmla="*/ 16 w 17"/>
                      <a:gd name="T1" fmla="*/ 1 h 23"/>
                      <a:gd name="T2" fmla="*/ 16 w 17"/>
                      <a:gd name="T3" fmla="*/ 22 h 23"/>
                      <a:gd name="T4" fmla="*/ 0 w 17"/>
                      <a:gd name="T5" fmla="*/ 20 h 23"/>
                      <a:gd name="T6" fmla="*/ 0 w 17"/>
                      <a:gd name="T7" fmla="*/ 0 h 23"/>
                      <a:gd name="T8" fmla="*/ 16 w 17"/>
                      <a:gd name="T9" fmla="*/ 1 h 23"/>
                    </a:gdLst>
                    <a:ahLst/>
                    <a:cxnLst>
                      <a:cxn ang="0">
                        <a:pos x="T0" y="T1"/>
                      </a:cxn>
                      <a:cxn ang="0">
                        <a:pos x="T2" y="T3"/>
                      </a:cxn>
                      <a:cxn ang="0">
                        <a:pos x="T4" y="T5"/>
                      </a:cxn>
                      <a:cxn ang="0">
                        <a:pos x="T6" y="T7"/>
                      </a:cxn>
                      <a:cxn ang="0">
                        <a:pos x="T8" y="T9"/>
                      </a:cxn>
                    </a:cxnLst>
                    <a:rect l="0" t="0" r="r" b="b"/>
                    <a:pathLst>
                      <a:path w="17" h="23">
                        <a:moveTo>
                          <a:pt x="16" y="1"/>
                        </a:moveTo>
                        <a:lnTo>
                          <a:pt x="16" y="22"/>
                        </a:lnTo>
                        <a:lnTo>
                          <a:pt x="0" y="20"/>
                        </a:lnTo>
                        <a:lnTo>
                          <a:pt x="0" y="0"/>
                        </a:lnTo>
                        <a:lnTo>
                          <a:pt x="16" y="1"/>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2" name="Freeform 186"/>
                  <p:cNvSpPr>
                    <a:spLocks/>
                  </p:cNvSpPr>
                  <p:nvPr/>
                </p:nvSpPr>
                <p:spPr bwMode="auto">
                  <a:xfrm>
                    <a:off x="2782" y="2496"/>
                    <a:ext cx="17" cy="21"/>
                  </a:xfrm>
                  <a:custGeom>
                    <a:avLst/>
                    <a:gdLst>
                      <a:gd name="T0" fmla="*/ 16 w 17"/>
                      <a:gd name="T1" fmla="*/ 0 h 21"/>
                      <a:gd name="T2" fmla="*/ 16 w 17"/>
                      <a:gd name="T3" fmla="*/ 20 h 21"/>
                      <a:gd name="T4" fmla="*/ 2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2" y="19"/>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3" name="Freeform 187"/>
                  <p:cNvSpPr>
                    <a:spLocks/>
                  </p:cNvSpPr>
                  <p:nvPr/>
                </p:nvSpPr>
                <p:spPr bwMode="auto">
                  <a:xfrm>
                    <a:off x="2782" y="2520"/>
                    <a:ext cx="17" cy="22"/>
                  </a:xfrm>
                  <a:custGeom>
                    <a:avLst/>
                    <a:gdLst>
                      <a:gd name="T0" fmla="*/ 16 w 17"/>
                      <a:gd name="T1" fmla="*/ 1 h 22"/>
                      <a:gd name="T2" fmla="*/ 16 w 17"/>
                      <a:gd name="T3" fmla="*/ 21 h 22"/>
                      <a:gd name="T4" fmla="*/ 0 w 17"/>
                      <a:gd name="T5" fmla="*/ 20 h 22"/>
                      <a:gd name="T6" fmla="*/ 0 w 17"/>
                      <a:gd name="T7" fmla="*/ 0 h 22"/>
                      <a:gd name="T8" fmla="*/ 16 w 17"/>
                      <a:gd name="T9" fmla="*/ 1 h 22"/>
                    </a:gdLst>
                    <a:ahLst/>
                    <a:cxnLst>
                      <a:cxn ang="0">
                        <a:pos x="T0" y="T1"/>
                      </a:cxn>
                      <a:cxn ang="0">
                        <a:pos x="T2" y="T3"/>
                      </a:cxn>
                      <a:cxn ang="0">
                        <a:pos x="T4" y="T5"/>
                      </a:cxn>
                      <a:cxn ang="0">
                        <a:pos x="T6" y="T7"/>
                      </a:cxn>
                      <a:cxn ang="0">
                        <a:pos x="T8" y="T9"/>
                      </a:cxn>
                    </a:cxnLst>
                    <a:rect l="0" t="0" r="r" b="b"/>
                    <a:pathLst>
                      <a:path w="17" h="22">
                        <a:moveTo>
                          <a:pt x="16" y="1"/>
                        </a:moveTo>
                        <a:lnTo>
                          <a:pt x="16" y="21"/>
                        </a:lnTo>
                        <a:lnTo>
                          <a:pt x="0" y="20"/>
                        </a:lnTo>
                        <a:lnTo>
                          <a:pt x="0" y="0"/>
                        </a:lnTo>
                        <a:lnTo>
                          <a:pt x="16" y="1"/>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grpSp>
          <p:nvGrpSpPr>
            <p:cNvPr id="40124" name="Group 188"/>
            <p:cNvGrpSpPr>
              <a:grpSpLocks/>
            </p:cNvGrpSpPr>
            <p:nvPr/>
          </p:nvGrpSpPr>
          <p:grpSpPr bwMode="auto">
            <a:xfrm>
              <a:off x="2826" y="2149"/>
              <a:ext cx="213" cy="501"/>
              <a:chOff x="2826" y="2149"/>
              <a:chExt cx="213" cy="501"/>
            </a:xfrm>
          </p:grpSpPr>
          <p:grpSp>
            <p:nvGrpSpPr>
              <p:cNvPr id="40125" name="Group 189"/>
              <p:cNvGrpSpPr>
                <a:grpSpLocks/>
              </p:cNvGrpSpPr>
              <p:nvPr/>
            </p:nvGrpSpPr>
            <p:grpSpPr bwMode="auto">
              <a:xfrm>
                <a:off x="2826" y="2149"/>
                <a:ext cx="213" cy="501"/>
                <a:chOff x="2826" y="2149"/>
                <a:chExt cx="213" cy="501"/>
              </a:xfrm>
            </p:grpSpPr>
            <p:sp>
              <p:nvSpPr>
                <p:cNvPr id="40126" name="Freeform 190"/>
                <p:cNvSpPr>
                  <a:spLocks/>
                </p:cNvSpPr>
                <p:nvPr/>
              </p:nvSpPr>
              <p:spPr bwMode="auto">
                <a:xfrm>
                  <a:off x="2826" y="2149"/>
                  <a:ext cx="213" cy="476"/>
                </a:xfrm>
                <a:custGeom>
                  <a:avLst/>
                  <a:gdLst>
                    <a:gd name="T0" fmla="*/ 212 w 213"/>
                    <a:gd name="T1" fmla="*/ 6 h 476"/>
                    <a:gd name="T2" fmla="*/ 151 w 213"/>
                    <a:gd name="T3" fmla="*/ 469 h 476"/>
                    <a:gd name="T4" fmla="*/ 0 w 213"/>
                    <a:gd name="T5" fmla="*/ 475 h 476"/>
                    <a:gd name="T6" fmla="*/ 11 w 213"/>
                    <a:gd name="T7" fmla="*/ 0 h 476"/>
                    <a:gd name="T8" fmla="*/ 212 w 213"/>
                    <a:gd name="T9" fmla="*/ 6 h 476"/>
                  </a:gdLst>
                  <a:ahLst/>
                  <a:cxnLst>
                    <a:cxn ang="0">
                      <a:pos x="T0" y="T1"/>
                    </a:cxn>
                    <a:cxn ang="0">
                      <a:pos x="T2" y="T3"/>
                    </a:cxn>
                    <a:cxn ang="0">
                      <a:pos x="T4" y="T5"/>
                    </a:cxn>
                    <a:cxn ang="0">
                      <a:pos x="T6" y="T7"/>
                    </a:cxn>
                    <a:cxn ang="0">
                      <a:pos x="T8" y="T9"/>
                    </a:cxn>
                  </a:cxnLst>
                  <a:rect l="0" t="0" r="r" b="b"/>
                  <a:pathLst>
                    <a:path w="213" h="476">
                      <a:moveTo>
                        <a:pt x="212" y="6"/>
                      </a:moveTo>
                      <a:lnTo>
                        <a:pt x="151" y="469"/>
                      </a:lnTo>
                      <a:lnTo>
                        <a:pt x="0" y="475"/>
                      </a:lnTo>
                      <a:lnTo>
                        <a:pt x="11" y="0"/>
                      </a:lnTo>
                      <a:lnTo>
                        <a:pt x="212" y="6"/>
                      </a:lnTo>
                    </a:path>
                  </a:pathLst>
                </a:custGeom>
                <a:solidFill>
                  <a:srgbClr val="7F7F9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7" name="Freeform 191"/>
                <p:cNvSpPr>
                  <a:spLocks/>
                </p:cNvSpPr>
                <p:nvPr/>
              </p:nvSpPr>
              <p:spPr bwMode="auto">
                <a:xfrm>
                  <a:off x="2826" y="2617"/>
                  <a:ext cx="152" cy="33"/>
                </a:xfrm>
                <a:custGeom>
                  <a:avLst/>
                  <a:gdLst>
                    <a:gd name="T0" fmla="*/ 151 w 152"/>
                    <a:gd name="T1" fmla="*/ 0 h 33"/>
                    <a:gd name="T2" fmla="*/ 0 w 152"/>
                    <a:gd name="T3" fmla="*/ 6 h 33"/>
                    <a:gd name="T4" fmla="*/ 0 w 152"/>
                    <a:gd name="T5" fmla="*/ 32 h 33"/>
                    <a:gd name="T6" fmla="*/ 148 w 152"/>
                    <a:gd name="T7" fmla="*/ 25 h 33"/>
                    <a:gd name="T8" fmla="*/ 151 w 152"/>
                    <a:gd name="T9" fmla="*/ 0 h 33"/>
                  </a:gdLst>
                  <a:ahLst/>
                  <a:cxnLst>
                    <a:cxn ang="0">
                      <a:pos x="T0" y="T1"/>
                    </a:cxn>
                    <a:cxn ang="0">
                      <a:pos x="T2" y="T3"/>
                    </a:cxn>
                    <a:cxn ang="0">
                      <a:pos x="T4" y="T5"/>
                    </a:cxn>
                    <a:cxn ang="0">
                      <a:pos x="T6" y="T7"/>
                    </a:cxn>
                    <a:cxn ang="0">
                      <a:pos x="T8" y="T9"/>
                    </a:cxn>
                  </a:cxnLst>
                  <a:rect l="0" t="0" r="r" b="b"/>
                  <a:pathLst>
                    <a:path w="152" h="33">
                      <a:moveTo>
                        <a:pt x="151" y="0"/>
                      </a:moveTo>
                      <a:lnTo>
                        <a:pt x="0" y="6"/>
                      </a:lnTo>
                      <a:lnTo>
                        <a:pt x="0" y="32"/>
                      </a:lnTo>
                      <a:lnTo>
                        <a:pt x="148" y="25"/>
                      </a:lnTo>
                      <a:lnTo>
                        <a:pt x="151" y="0"/>
                      </a:lnTo>
                    </a:path>
                  </a:pathLst>
                </a:custGeom>
                <a:solidFill>
                  <a:srgbClr val="5F5F7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28" name="Group 192"/>
              <p:cNvGrpSpPr>
                <a:grpSpLocks/>
              </p:cNvGrpSpPr>
              <p:nvPr/>
            </p:nvGrpSpPr>
            <p:grpSpPr bwMode="auto">
              <a:xfrm>
                <a:off x="2847" y="2158"/>
                <a:ext cx="187" cy="22"/>
                <a:chOff x="2847" y="2158"/>
                <a:chExt cx="187" cy="22"/>
              </a:xfrm>
            </p:grpSpPr>
            <p:sp>
              <p:nvSpPr>
                <p:cNvPr id="40129" name="Oval 193"/>
                <p:cNvSpPr>
                  <a:spLocks noChangeArrowheads="1"/>
                </p:cNvSpPr>
                <p:nvPr/>
              </p:nvSpPr>
              <p:spPr bwMode="auto">
                <a:xfrm>
                  <a:off x="3018" y="2164"/>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30" name="Oval 194"/>
                <p:cNvSpPr>
                  <a:spLocks noChangeArrowheads="1"/>
                </p:cNvSpPr>
                <p:nvPr/>
              </p:nvSpPr>
              <p:spPr bwMode="auto">
                <a:xfrm>
                  <a:off x="2847" y="215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131" name="Group 195"/>
              <p:cNvGrpSpPr>
                <a:grpSpLocks/>
              </p:cNvGrpSpPr>
              <p:nvPr/>
            </p:nvGrpSpPr>
            <p:grpSpPr bwMode="auto">
              <a:xfrm>
                <a:off x="2833" y="2605"/>
                <a:ext cx="143" cy="21"/>
                <a:chOff x="2833" y="2605"/>
                <a:chExt cx="143" cy="21"/>
              </a:xfrm>
            </p:grpSpPr>
            <p:sp>
              <p:nvSpPr>
                <p:cNvPr id="40132" name="Oval 196"/>
                <p:cNvSpPr>
                  <a:spLocks noChangeArrowheads="1"/>
                </p:cNvSpPr>
                <p:nvPr/>
              </p:nvSpPr>
              <p:spPr bwMode="auto">
                <a:xfrm>
                  <a:off x="2960" y="2605"/>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33" name="Oval 197"/>
                <p:cNvSpPr>
                  <a:spLocks noChangeArrowheads="1"/>
                </p:cNvSpPr>
                <p:nvPr/>
              </p:nvSpPr>
              <p:spPr bwMode="auto">
                <a:xfrm>
                  <a:off x="2833" y="2610"/>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40134" name="Group 198"/>
          <p:cNvGrpSpPr>
            <a:grpSpLocks/>
          </p:cNvGrpSpPr>
          <p:nvPr/>
        </p:nvGrpSpPr>
        <p:grpSpPr bwMode="auto">
          <a:xfrm>
            <a:off x="7608889" y="4383089"/>
            <a:ext cx="644525" cy="428625"/>
            <a:chOff x="3833" y="2610"/>
            <a:chExt cx="406" cy="270"/>
          </a:xfrm>
        </p:grpSpPr>
        <p:grpSp>
          <p:nvGrpSpPr>
            <p:cNvPr id="40135" name="Group 199"/>
            <p:cNvGrpSpPr>
              <a:grpSpLocks/>
            </p:cNvGrpSpPr>
            <p:nvPr/>
          </p:nvGrpSpPr>
          <p:grpSpPr bwMode="auto">
            <a:xfrm>
              <a:off x="3923" y="2610"/>
              <a:ext cx="86" cy="270"/>
              <a:chOff x="3923" y="2610"/>
              <a:chExt cx="86" cy="270"/>
            </a:xfrm>
          </p:grpSpPr>
          <p:grpSp>
            <p:nvGrpSpPr>
              <p:cNvPr id="40136" name="Group 200"/>
              <p:cNvGrpSpPr>
                <a:grpSpLocks/>
              </p:cNvGrpSpPr>
              <p:nvPr/>
            </p:nvGrpSpPr>
            <p:grpSpPr bwMode="auto">
              <a:xfrm>
                <a:off x="3923" y="2610"/>
                <a:ext cx="86" cy="270"/>
                <a:chOff x="3923" y="2610"/>
                <a:chExt cx="86" cy="270"/>
              </a:xfrm>
            </p:grpSpPr>
            <p:sp>
              <p:nvSpPr>
                <p:cNvPr id="40137" name="Freeform 201"/>
                <p:cNvSpPr>
                  <a:spLocks/>
                </p:cNvSpPr>
                <p:nvPr/>
              </p:nvSpPr>
              <p:spPr bwMode="auto">
                <a:xfrm>
                  <a:off x="3981" y="2617"/>
                  <a:ext cx="28" cy="263"/>
                </a:xfrm>
                <a:custGeom>
                  <a:avLst/>
                  <a:gdLst>
                    <a:gd name="T0" fmla="*/ 0 w 28"/>
                    <a:gd name="T1" fmla="*/ 0 h 263"/>
                    <a:gd name="T2" fmla="*/ 27 w 28"/>
                    <a:gd name="T3" fmla="*/ 41 h 263"/>
                    <a:gd name="T4" fmla="*/ 27 w 28"/>
                    <a:gd name="T5" fmla="*/ 262 h 263"/>
                    <a:gd name="T6" fmla="*/ 0 w 28"/>
                    <a:gd name="T7" fmla="*/ 262 h 263"/>
                    <a:gd name="T8" fmla="*/ 0 w 28"/>
                    <a:gd name="T9" fmla="*/ 0 h 263"/>
                  </a:gdLst>
                  <a:ahLst/>
                  <a:cxnLst>
                    <a:cxn ang="0">
                      <a:pos x="T0" y="T1"/>
                    </a:cxn>
                    <a:cxn ang="0">
                      <a:pos x="T2" y="T3"/>
                    </a:cxn>
                    <a:cxn ang="0">
                      <a:pos x="T4" y="T5"/>
                    </a:cxn>
                    <a:cxn ang="0">
                      <a:pos x="T6" y="T7"/>
                    </a:cxn>
                    <a:cxn ang="0">
                      <a:pos x="T8" y="T9"/>
                    </a:cxn>
                  </a:cxnLst>
                  <a:rect l="0" t="0" r="r" b="b"/>
                  <a:pathLst>
                    <a:path w="28" h="263">
                      <a:moveTo>
                        <a:pt x="0" y="0"/>
                      </a:moveTo>
                      <a:lnTo>
                        <a:pt x="27" y="41"/>
                      </a:lnTo>
                      <a:lnTo>
                        <a:pt x="27"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38" name="Freeform 202"/>
                <p:cNvSpPr>
                  <a:spLocks/>
                </p:cNvSpPr>
                <p:nvPr/>
              </p:nvSpPr>
              <p:spPr bwMode="auto">
                <a:xfrm>
                  <a:off x="3923" y="2610"/>
                  <a:ext cx="58" cy="269"/>
                </a:xfrm>
                <a:custGeom>
                  <a:avLst/>
                  <a:gdLst>
                    <a:gd name="T0" fmla="*/ 0 w 58"/>
                    <a:gd name="T1" fmla="*/ 268 h 269"/>
                    <a:gd name="T2" fmla="*/ 0 w 58"/>
                    <a:gd name="T3" fmla="*/ 5 h 269"/>
                    <a:gd name="T4" fmla="*/ 3 w 58"/>
                    <a:gd name="T5" fmla="*/ 3 h 269"/>
                    <a:gd name="T6" fmla="*/ 8 w 58"/>
                    <a:gd name="T7" fmla="*/ 2 h 269"/>
                    <a:gd name="T8" fmla="*/ 14 w 58"/>
                    <a:gd name="T9" fmla="*/ 0 h 269"/>
                    <a:gd name="T10" fmla="*/ 19 w 58"/>
                    <a:gd name="T11" fmla="*/ 0 h 269"/>
                    <a:gd name="T12" fmla="*/ 24 w 58"/>
                    <a:gd name="T13" fmla="*/ 0 h 269"/>
                    <a:gd name="T14" fmla="*/ 28 w 58"/>
                    <a:gd name="T15" fmla="*/ 0 h 269"/>
                    <a:gd name="T16" fmla="*/ 31 w 58"/>
                    <a:gd name="T17" fmla="*/ 0 h 269"/>
                    <a:gd name="T18" fmla="*/ 34 w 58"/>
                    <a:gd name="T19" fmla="*/ 0 h 269"/>
                    <a:gd name="T20" fmla="*/ 37 w 58"/>
                    <a:gd name="T21" fmla="*/ 0 h 269"/>
                    <a:gd name="T22" fmla="*/ 40 w 58"/>
                    <a:gd name="T23" fmla="*/ 0 h 269"/>
                    <a:gd name="T24" fmla="*/ 42 w 58"/>
                    <a:gd name="T25" fmla="*/ 1 h 269"/>
                    <a:gd name="T26" fmla="*/ 46 w 58"/>
                    <a:gd name="T27" fmla="*/ 2 h 269"/>
                    <a:gd name="T28" fmla="*/ 52 w 58"/>
                    <a:gd name="T29" fmla="*/ 3 h 269"/>
                    <a:gd name="T30" fmla="*/ 54 w 58"/>
                    <a:gd name="T31" fmla="*/ 4 h 269"/>
                    <a:gd name="T32" fmla="*/ 57 w 58"/>
                    <a:gd name="T33" fmla="*/ 5 h 269"/>
                    <a:gd name="T34" fmla="*/ 57 w 58"/>
                    <a:gd name="T35" fmla="*/ 268 h 269"/>
                    <a:gd name="T36" fmla="*/ 0 w 58"/>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69">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2" y="3"/>
                      </a:lnTo>
                      <a:lnTo>
                        <a:pt x="54" y="4"/>
                      </a:lnTo>
                      <a:lnTo>
                        <a:pt x="57" y="5"/>
                      </a:lnTo>
                      <a:lnTo>
                        <a:pt x="57"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39" name="Group 203"/>
              <p:cNvGrpSpPr>
                <a:grpSpLocks/>
              </p:cNvGrpSpPr>
              <p:nvPr/>
            </p:nvGrpSpPr>
            <p:grpSpPr bwMode="auto">
              <a:xfrm>
                <a:off x="3923" y="2682"/>
                <a:ext cx="58" cy="156"/>
                <a:chOff x="3923" y="2682"/>
                <a:chExt cx="58" cy="156"/>
              </a:xfrm>
            </p:grpSpPr>
            <p:sp>
              <p:nvSpPr>
                <p:cNvPr id="40140" name="Freeform 204"/>
                <p:cNvSpPr>
                  <a:spLocks/>
                </p:cNvSpPr>
                <p:nvPr/>
              </p:nvSpPr>
              <p:spPr bwMode="auto">
                <a:xfrm>
                  <a:off x="3923"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1" name="Freeform 205"/>
                <p:cNvSpPr>
                  <a:spLocks/>
                </p:cNvSpPr>
                <p:nvPr/>
              </p:nvSpPr>
              <p:spPr bwMode="auto">
                <a:xfrm>
                  <a:off x="3923" y="2821"/>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1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6 h 17"/>
                    <a:gd name="T38" fmla="*/ 52 w 58"/>
                    <a:gd name="T39" fmla="*/ 14 h 17"/>
                    <a:gd name="T40" fmla="*/ 49 w 58"/>
                    <a:gd name="T41" fmla="*/ 13 h 17"/>
                    <a:gd name="T42" fmla="*/ 46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9 h 17"/>
                    <a:gd name="T58" fmla="*/ 15 w 58"/>
                    <a:gd name="T59" fmla="*/ 9 h 17"/>
                    <a:gd name="T60" fmla="*/ 11 w 58"/>
                    <a:gd name="T61" fmla="*/ 10 h 17"/>
                    <a:gd name="T62" fmla="*/ 8 w 58"/>
                    <a:gd name="T63" fmla="*/ 12 h 17"/>
                    <a:gd name="T64" fmla="*/ 4 w 58"/>
                    <a:gd name="T65" fmla="*/ 14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6"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2" name="Freeform 206"/>
                <p:cNvSpPr>
                  <a:spLocks/>
                </p:cNvSpPr>
                <p:nvPr/>
              </p:nvSpPr>
              <p:spPr bwMode="auto">
                <a:xfrm>
                  <a:off x="3923" y="2682"/>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0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4 h 17"/>
                    <a:gd name="T38" fmla="*/ 52 w 58"/>
                    <a:gd name="T39" fmla="*/ 13 h 17"/>
                    <a:gd name="T40" fmla="*/ 49 w 58"/>
                    <a:gd name="T41" fmla="*/ 12 h 17"/>
                    <a:gd name="T42" fmla="*/ 46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8 h 17"/>
                    <a:gd name="T58" fmla="*/ 15 w 58"/>
                    <a:gd name="T59" fmla="*/ 9 h 17"/>
                    <a:gd name="T60" fmla="*/ 11 w 58"/>
                    <a:gd name="T61" fmla="*/ 10 h 17"/>
                    <a:gd name="T62" fmla="*/ 8 w 58"/>
                    <a:gd name="T63" fmla="*/ 12 h 17"/>
                    <a:gd name="T64" fmla="*/ 4 w 58"/>
                    <a:gd name="T65" fmla="*/ 13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6"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143" name="Group 207"/>
            <p:cNvGrpSpPr>
              <a:grpSpLocks/>
            </p:cNvGrpSpPr>
            <p:nvPr/>
          </p:nvGrpSpPr>
          <p:grpSpPr bwMode="auto">
            <a:xfrm>
              <a:off x="3979" y="2610"/>
              <a:ext cx="84" cy="270"/>
              <a:chOff x="3979" y="2610"/>
              <a:chExt cx="84" cy="270"/>
            </a:xfrm>
          </p:grpSpPr>
          <p:grpSp>
            <p:nvGrpSpPr>
              <p:cNvPr id="40144" name="Group 208"/>
              <p:cNvGrpSpPr>
                <a:grpSpLocks/>
              </p:cNvGrpSpPr>
              <p:nvPr/>
            </p:nvGrpSpPr>
            <p:grpSpPr bwMode="auto">
              <a:xfrm>
                <a:off x="3979" y="2610"/>
                <a:ext cx="84" cy="270"/>
                <a:chOff x="3979" y="2610"/>
                <a:chExt cx="84" cy="270"/>
              </a:xfrm>
            </p:grpSpPr>
            <p:sp>
              <p:nvSpPr>
                <p:cNvPr id="40145" name="Freeform 209"/>
                <p:cNvSpPr>
                  <a:spLocks/>
                </p:cNvSpPr>
                <p:nvPr/>
              </p:nvSpPr>
              <p:spPr bwMode="auto">
                <a:xfrm>
                  <a:off x="4034" y="2617"/>
                  <a:ext cx="29" cy="263"/>
                </a:xfrm>
                <a:custGeom>
                  <a:avLst/>
                  <a:gdLst>
                    <a:gd name="T0" fmla="*/ 0 w 29"/>
                    <a:gd name="T1" fmla="*/ 0 h 263"/>
                    <a:gd name="T2" fmla="*/ 28 w 29"/>
                    <a:gd name="T3" fmla="*/ 41 h 263"/>
                    <a:gd name="T4" fmla="*/ 28 w 29"/>
                    <a:gd name="T5" fmla="*/ 262 h 263"/>
                    <a:gd name="T6" fmla="*/ 0 w 29"/>
                    <a:gd name="T7" fmla="*/ 262 h 263"/>
                    <a:gd name="T8" fmla="*/ 0 w 29"/>
                    <a:gd name="T9" fmla="*/ 0 h 263"/>
                  </a:gdLst>
                  <a:ahLst/>
                  <a:cxnLst>
                    <a:cxn ang="0">
                      <a:pos x="T0" y="T1"/>
                    </a:cxn>
                    <a:cxn ang="0">
                      <a:pos x="T2" y="T3"/>
                    </a:cxn>
                    <a:cxn ang="0">
                      <a:pos x="T4" y="T5"/>
                    </a:cxn>
                    <a:cxn ang="0">
                      <a:pos x="T6" y="T7"/>
                    </a:cxn>
                    <a:cxn ang="0">
                      <a:pos x="T8" y="T9"/>
                    </a:cxn>
                  </a:cxnLst>
                  <a:rect l="0" t="0" r="r" b="b"/>
                  <a:pathLst>
                    <a:path w="29" h="263">
                      <a:moveTo>
                        <a:pt x="0" y="0"/>
                      </a:moveTo>
                      <a:lnTo>
                        <a:pt x="28" y="41"/>
                      </a:lnTo>
                      <a:lnTo>
                        <a:pt x="28"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6" name="Freeform 210"/>
                <p:cNvSpPr>
                  <a:spLocks/>
                </p:cNvSpPr>
                <p:nvPr/>
              </p:nvSpPr>
              <p:spPr bwMode="auto">
                <a:xfrm>
                  <a:off x="3979" y="2610"/>
                  <a:ext cx="56" cy="269"/>
                </a:xfrm>
                <a:custGeom>
                  <a:avLst/>
                  <a:gdLst>
                    <a:gd name="T0" fmla="*/ 0 w 56"/>
                    <a:gd name="T1" fmla="*/ 268 h 269"/>
                    <a:gd name="T2" fmla="*/ 0 w 56"/>
                    <a:gd name="T3" fmla="*/ 5 h 269"/>
                    <a:gd name="T4" fmla="*/ 2 w 56"/>
                    <a:gd name="T5" fmla="*/ 3 h 269"/>
                    <a:gd name="T6" fmla="*/ 6 w 56"/>
                    <a:gd name="T7" fmla="*/ 2 h 269"/>
                    <a:gd name="T8" fmla="*/ 13 w 56"/>
                    <a:gd name="T9" fmla="*/ 0 h 269"/>
                    <a:gd name="T10" fmla="*/ 18 w 56"/>
                    <a:gd name="T11" fmla="*/ 0 h 269"/>
                    <a:gd name="T12" fmla="*/ 23 w 56"/>
                    <a:gd name="T13" fmla="*/ 0 h 269"/>
                    <a:gd name="T14" fmla="*/ 26 w 56"/>
                    <a:gd name="T15" fmla="*/ 0 h 269"/>
                    <a:gd name="T16" fmla="*/ 29 w 56"/>
                    <a:gd name="T17" fmla="*/ 0 h 269"/>
                    <a:gd name="T18" fmla="*/ 33 w 56"/>
                    <a:gd name="T19" fmla="*/ 0 h 269"/>
                    <a:gd name="T20" fmla="*/ 36 w 56"/>
                    <a:gd name="T21" fmla="*/ 0 h 269"/>
                    <a:gd name="T22" fmla="*/ 38 w 56"/>
                    <a:gd name="T23" fmla="*/ 0 h 269"/>
                    <a:gd name="T24" fmla="*/ 41 w 56"/>
                    <a:gd name="T25" fmla="*/ 1 h 269"/>
                    <a:gd name="T26" fmla="*/ 45 w 56"/>
                    <a:gd name="T27" fmla="*/ 2 h 269"/>
                    <a:gd name="T28" fmla="*/ 50 w 56"/>
                    <a:gd name="T29" fmla="*/ 3 h 269"/>
                    <a:gd name="T30" fmla="*/ 53 w 56"/>
                    <a:gd name="T31" fmla="*/ 4 h 269"/>
                    <a:gd name="T32" fmla="*/ 55 w 56"/>
                    <a:gd name="T33" fmla="*/ 5 h 269"/>
                    <a:gd name="T34" fmla="*/ 55 w 56"/>
                    <a:gd name="T35" fmla="*/ 268 h 269"/>
                    <a:gd name="T36" fmla="*/ 0 w 56"/>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9">
                      <a:moveTo>
                        <a:pt x="0" y="268"/>
                      </a:moveTo>
                      <a:lnTo>
                        <a:pt x="0" y="5"/>
                      </a:lnTo>
                      <a:lnTo>
                        <a:pt x="2" y="3"/>
                      </a:lnTo>
                      <a:lnTo>
                        <a:pt x="6" y="2"/>
                      </a:lnTo>
                      <a:lnTo>
                        <a:pt x="13" y="0"/>
                      </a:lnTo>
                      <a:lnTo>
                        <a:pt x="18" y="0"/>
                      </a:lnTo>
                      <a:lnTo>
                        <a:pt x="23" y="0"/>
                      </a:lnTo>
                      <a:lnTo>
                        <a:pt x="26" y="0"/>
                      </a:lnTo>
                      <a:lnTo>
                        <a:pt x="29" y="0"/>
                      </a:lnTo>
                      <a:lnTo>
                        <a:pt x="33" y="0"/>
                      </a:lnTo>
                      <a:lnTo>
                        <a:pt x="36" y="0"/>
                      </a:lnTo>
                      <a:lnTo>
                        <a:pt x="38" y="0"/>
                      </a:lnTo>
                      <a:lnTo>
                        <a:pt x="41" y="1"/>
                      </a:lnTo>
                      <a:lnTo>
                        <a:pt x="45" y="2"/>
                      </a:lnTo>
                      <a:lnTo>
                        <a:pt x="50" y="3"/>
                      </a:lnTo>
                      <a:lnTo>
                        <a:pt x="53" y="4"/>
                      </a:lnTo>
                      <a:lnTo>
                        <a:pt x="55" y="5"/>
                      </a:lnTo>
                      <a:lnTo>
                        <a:pt x="55"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47" name="Group 211"/>
              <p:cNvGrpSpPr>
                <a:grpSpLocks/>
              </p:cNvGrpSpPr>
              <p:nvPr/>
            </p:nvGrpSpPr>
            <p:grpSpPr bwMode="auto">
              <a:xfrm>
                <a:off x="3979" y="2682"/>
                <a:ext cx="56" cy="156"/>
                <a:chOff x="3979" y="2682"/>
                <a:chExt cx="56" cy="156"/>
              </a:xfrm>
            </p:grpSpPr>
            <p:sp>
              <p:nvSpPr>
                <p:cNvPr id="40148" name="Freeform 212"/>
                <p:cNvSpPr>
                  <a:spLocks/>
                </p:cNvSpPr>
                <p:nvPr/>
              </p:nvSpPr>
              <p:spPr bwMode="auto">
                <a:xfrm>
                  <a:off x="3979" y="2806"/>
                  <a:ext cx="56" cy="17"/>
                </a:xfrm>
                <a:custGeom>
                  <a:avLst/>
                  <a:gdLst>
                    <a:gd name="T0" fmla="*/ 0 w 56"/>
                    <a:gd name="T1" fmla="*/ 8 h 17"/>
                    <a:gd name="T2" fmla="*/ 0 w 56"/>
                    <a:gd name="T3" fmla="*/ 6 h 17"/>
                    <a:gd name="T4" fmla="*/ 3 w 56"/>
                    <a:gd name="T5" fmla="*/ 5 h 17"/>
                    <a:gd name="T6" fmla="*/ 5 w 56"/>
                    <a:gd name="T7" fmla="*/ 4 h 17"/>
                    <a:gd name="T8" fmla="*/ 10 w 56"/>
                    <a:gd name="T9" fmla="*/ 2 h 17"/>
                    <a:gd name="T10" fmla="*/ 13 w 56"/>
                    <a:gd name="T11" fmla="*/ 1 h 17"/>
                    <a:gd name="T12" fmla="*/ 17 w 56"/>
                    <a:gd name="T13" fmla="*/ 0 h 17"/>
                    <a:gd name="T14" fmla="*/ 22 w 56"/>
                    <a:gd name="T15" fmla="*/ 0 h 17"/>
                    <a:gd name="T16" fmla="*/ 26 w 56"/>
                    <a:gd name="T17" fmla="*/ 0 h 17"/>
                    <a:gd name="T18" fmla="*/ 31 w 56"/>
                    <a:gd name="T19" fmla="*/ 0 h 17"/>
                    <a:gd name="T20" fmla="*/ 35 w 56"/>
                    <a:gd name="T21" fmla="*/ 0 h 17"/>
                    <a:gd name="T22" fmla="*/ 39 w 56"/>
                    <a:gd name="T23" fmla="*/ 1 h 17"/>
                    <a:gd name="T24" fmla="*/ 42 w 56"/>
                    <a:gd name="T25" fmla="*/ 1 h 17"/>
                    <a:gd name="T26" fmla="*/ 46 w 56"/>
                    <a:gd name="T27" fmla="*/ 4 h 17"/>
                    <a:gd name="T28" fmla="*/ 50 w 56"/>
                    <a:gd name="T29" fmla="*/ 5 h 17"/>
                    <a:gd name="T30" fmla="*/ 53 w 56"/>
                    <a:gd name="T31" fmla="*/ 6 h 17"/>
                    <a:gd name="T32" fmla="*/ 55 w 56"/>
                    <a:gd name="T33" fmla="*/ 8 h 17"/>
                    <a:gd name="T34" fmla="*/ 55 w 56"/>
                    <a:gd name="T35" fmla="*/ 16 h 17"/>
                    <a:gd name="T36" fmla="*/ 53 w 56"/>
                    <a:gd name="T37" fmla="*/ 14 h 17"/>
                    <a:gd name="T38" fmla="*/ 51 w 56"/>
                    <a:gd name="T39" fmla="*/ 13 h 17"/>
                    <a:gd name="T40" fmla="*/ 47 w 56"/>
                    <a:gd name="T41" fmla="*/ 12 h 17"/>
                    <a:gd name="T42" fmla="*/ 44 w 56"/>
                    <a:gd name="T43" fmla="*/ 10 h 17"/>
                    <a:gd name="T44" fmla="*/ 40 w 56"/>
                    <a:gd name="T45" fmla="*/ 9 h 17"/>
                    <a:gd name="T46" fmla="*/ 35 w 56"/>
                    <a:gd name="T47" fmla="*/ 8 h 17"/>
                    <a:gd name="T48" fmla="*/ 31 w 56"/>
                    <a:gd name="T49" fmla="*/ 8 h 17"/>
                    <a:gd name="T50" fmla="*/ 28 w 56"/>
                    <a:gd name="T51" fmla="*/ 8 h 17"/>
                    <a:gd name="T52" fmla="*/ 24 w 56"/>
                    <a:gd name="T53" fmla="*/ 8 h 17"/>
                    <a:gd name="T54" fmla="*/ 21 w 56"/>
                    <a:gd name="T55" fmla="*/ 8 h 17"/>
                    <a:gd name="T56" fmla="*/ 17 w 56"/>
                    <a:gd name="T57" fmla="*/ 8 h 17"/>
                    <a:gd name="T58" fmla="*/ 14 w 56"/>
                    <a:gd name="T59" fmla="*/ 9 h 17"/>
                    <a:gd name="T60" fmla="*/ 10 w 56"/>
                    <a:gd name="T61" fmla="*/ 10 h 17"/>
                    <a:gd name="T62" fmla="*/ 6 w 56"/>
                    <a:gd name="T63" fmla="*/ 12 h 17"/>
                    <a:gd name="T64" fmla="*/ 3 w 56"/>
                    <a:gd name="T65" fmla="*/ 13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0" y="6"/>
                      </a:lnTo>
                      <a:lnTo>
                        <a:pt x="3" y="5"/>
                      </a:lnTo>
                      <a:lnTo>
                        <a:pt x="5" y="4"/>
                      </a:lnTo>
                      <a:lnTo>
                        <a:pt x="10" y="2"/>
                      </a:lnTo>
                      <a:lnTo>
                        <a:pt x="13" y="1"/>
                      </a:lnTo>
                      <a:lnTo>
                        <a:pt x="17" y="0"/>
                      </a:lnTo>
                      <a:lnTo>
                        <a:pt x="22" y="0"/>
                      </a:lnTo>
                      <a:lnTo>
                        <a:pt x="26" y="0"/>
                      </a:lnTo>
                      <a:lnTo>
                        <a:pt x="31" y="0"/>
                      </a:lnTo>
                      <a:lnTo>
                        <a:pt x="35" y="0"/>
                      </a:lnTo>
                      <a:lnTo>
                        <a:pt x="39" y="1"/>
                      </a:lnTo>
                      <a:lnTo>
                        <a:pt x="42" y="1"/>
                      </a:lnTo>
                      <a:lnTo>
                        <a:pt x="46" y="4"/>
                      </a:lnTo>
                      <a:lnTo>
                        <a:pt x="50" y="5"/>
                      </a:lnTo>
                      <a:lnTo>
                        <a:pt x="53" y="6"/>
                      </a:lnTo>
                      <a:lnTo>
                        <a:pt x="55" y="8"/>
                      </a:lnTo>
                      <a:lnTo>
                        <a:pt x="55" y="16"/>
                      </a:lnTo>
                      <a:lnTo>
                        <a:pt x="53" y="14"/>
                      </a:lnTo>
                      <a:lnTo>
                        <a:pt x="51" y="13"/>
                      </a:lnTo>
                      <a:lnTo>
                        <a:pt x="47" y="12"/>
                      </a:lnTo>
                      <a:lnTo>
                        <a:pt x="44" y="10"/>
                      </a:lnTo>
                      <a:lnTo>
                        <a:pt x="40" y="9"/>
                      </a:lnTo>
                      <a:lnTo>
                        <a:pt x="35" y="8"/>
                      </a:lnTo>
                      <a:lnTo>
                        <a:pt x="31" y="8"/>
                      </a:lnTo>
                      <a:lnTo>
                        <a:pt x="28" y="8"/>
                      </a:lnTo>
                      <a:lnTo>
                        <a:pt x="24" y="8"/>
                      </a:lnTo>
                      <a:lnTo>
                        <a:pt x="21" y="8"/>
                      </a:lnTo>
                      <a:lnTo>
                        <a:pt x="17" y="8"/>
                      </a:lnTo>
                      <a:lnTo>
                        <a:pt x="14" y="9"/>
                      </a:lnTo>
                      <a:lnTo>
                        <a:pt x="10" y="10"/>
                      </a:lnTo>
                      <a:lnTo>
                        <a:pt x="6"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9" name="Freeform 213"/>
                <p:cNvSpPr>
                  <a:spLocks/>
                </p:cNvSpPr>
                <p:nvPr/>
              </p:nvSpPr>
              <p:spPr bwMode="auto">
                <a:xfrm>
                  <a:off x="3979" y="2821"/>
                  <a:ext cx="56" cy="17"/>
                </a:xfrm>
                <a:custGeom>
                  <a:avLst/>
                  <a:gdLst>
                    <a:gd name="T0" fmla="*/ 0 w 56"/>
                    <a:gd name="T1" fmla="*/ 8 h 17"/>
                    <a:gd name="T2" fmla="*/ 1 w 56"/>
                    <a:gd name="T3" fmla="*/ 6 h 17"/>
                    <a:gd name="T4" fmla="*/ 3 w 56"/>
                    <a:gd name="T5" fmla="*/ 5 h 17"/>
                    <a:gd name="T6" fmla="*/ 6 w 56"/>
                    <a:gd name="T7" fmla="*/ 4 h 17"/>
                    <a:gd name="T8" fmla="*/ 10 w 56"/>
                    <a:gd name="T9" fmla="*/ 2 h 17"/>
                    <a:gd name="T10" fmla="*/ 13 w 56"/>
                    <a:gd name="T11" fmla="*/ 1 h 17"/>
                    <a:gd name="T12" fmla="*/ 18 w 56"/>
                    <a:gd name="T13" fmla="*/ 0 h 17"/>
                    <a:gd name="T14" fmla="*/ 23 w 56"/>
                    <a:gd name="T15" fmla="*/ 0 h 17"/>
                    <a:gd name="T16" fmla="*/ 26 w 56"/>
                    <a:gd name="T17" fmla="*/ 0 h 17"/>
                    <a:gd name="T18" fmla="*/ 31 w 56"/>
                    <a:gd name="T19" fmla="*/ 0 h 17"/>
                    <a:gd name="T20" fmla="*/ 35 w 56"/>
                    <a:gd name="T21" fmla="*/ 1 h 17"/>
                    <a:gd name="T22" fmla="*/ 39 w 56"/>
                    <a:gd name="T23" fmla="*/ 1 h 17"/>
                    <a:gd name="T24" fmla="*/ 43 w 56"/>
                    <a:gd name="T25" fmla="*/ 2 h 17"/>
                    <a:gd name="T26" fmla="*/ 46 w 56"/>
                    <a:gd name="T27" fmla="*/ 4 h 17"/>
                    <a:gd name="T28" fmla="*/ 50 w 56"/>
                    <a:gd name="T29" fmla="*/ 5 h 17"/>
                    <a:gd name="T30" fmla="*/ 53 w 56"/>
                    <a:gd name="T31" fmla="*/ 6 h 17"/>
                    <a:gd name="T32" fmla="*/ 55 w 56"/>
                    <a:gd name="T33" fmla="*/ 8 h 17"/>
                    <a:gd name="T34" fmla="*/ 55 w 56"/>
                    <a:gd name="T35" fmla="*/ 16 h 17"/>
                    <a:gd name="T36" fmla="*/ 54 w 56"/>
                    <a:gd name="T37" fmla="*/ 16 h 17"/>
                    <a:gd name="T38" fmla="*/ 51 w 56"/>
                    <a:gd name="T39" fmla="*/ 14 h 17"/>
                    <a:gd name="T40" fmla="*/ 48 w 56"/>
                    <a:gd name="T41" fmla="*/ 13 h 17"/>
                    <a:gd name="T42" fmla="*/ 44 w 56"/>
                    <a:gd name="T43" fmla="*/ 12 h 17"/>
                    <a:gd name="T44" fmla="*/ 40 w 56"/>
                    <a:gd name="T45" fmla="*/ 10 h 17"/>
                    <a:gd name="T46" fmla="*/ 36 w 56"/>
                    <a:gd name="T47" fmla="*/ 9 h 17"/>
                    <a:gd name="T48" fmla="*/ 31 w 56"/>
                    <a:gd name="T49" fmla="*/ 8 h 17"/>
                    <a:gd name="T50" fmla="*/ 28 w 56"/>
                    <a:gd name="T51" fmla="*/ 8 h 17"/>
                    <a:gd name="T52" fmla="*/ 25 w 56"/>
                    <a:gd name="T53" fmla="*/ 8 h 17"/>
                    <a:gd name="T54" fmla="*/ 21 w 56"/>
                    <a:gd name="T55" fmla="*/ 8 h 17"/>
                    <a:gd name="T56" fmla="*/ 18 w 56"/>
                    <a:gd name="T57" fmla="*/ 9 h 17"/>
                    <a:gd name="T58" fmla="*/ 14 w 56"/>
                    <a:gd name="T59" fmla="*/ 9 h 17"/>
                    <a:gd name="T60" fmla="*/ 10 w 56"/>
                    <a:gd name="T61" fmla="*/ 10 h 17"/>
                    <a:gd name="T62" fmla="*/ 6 w 56"/>
                    <a:gd name="T63" fmla="*/ 12 h 17"/>
                    <a:gd name="T64" fmla="*/ 3 w 56"/>
                    <a:gd name="T65" fmla="*/ 14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1" y="6"/>
                      </a:lnTo>
                      <a:lnTo>
                        <a:pt x="3" y="5"/>
                      </a:lnTo>
                      <a:lnTo>
                        <a:pt x="6" y="4"/>
                      </a:lnTo>
                      <a:lnTo>
                        <a:pt x="10" y="2"/>
                      </a:lnTo>
                      <a:lnTo>
                        <a:pt x="13" y="1"/>
                      </a:lnTo>
                      <a:lnTo>
                        <a:pt x="18" y="0"/>
                      </a:lnTo>
                      <a:lnTo>
                        <a:pt x="23" y="0"/>
                      </a:lnTo>
                      <a:lnTo>
                        <a:pt x="26" y="0"/>
                      </a:lnTo>
                      <a:lnTo>
                        <a:pt x="31" y="0"/>
                      </a:lnTo>
                      <a:lnTo>
                        <a:pt x="35" y="1"/>
                      </a:lnTo>
                      <a:lnTo>
                        <a:pt x="39" y="1"/>
                      </a:lnTo>
                      <a:lnTo>
                        <a:pt x="43" y="2"/>
                      </a:lnTo>
                      <a:lnTo>
                        <a:pt x="46" y="4"/>
                      </a:lnTo>
                      <a:lnTo>
                        <a:pt x="50" y="5"/>
                      </a:lnTo>
                      <a:lnTo>
                        <a:pt x="53" y="6"/>
                      </a:lnTo>
                      <a:lnTo>
                        <a:pt x="55" y="8"/>
                      </a:lnTo>
                      <a:lnTo>
                        <a:pt x="55" y="16"/>
                      </a:lnTo>
                      <a:lnTo>
                        <a:pt x="54" y="16"/>
                      </a:lnTo>
                      <a:lnTo>
                        <a:pt x="51" y="14"/>
                      </a:lnTo>
                      <a:lnTo>
                        <a:pt x="48" y="13"/>
                      </a:lnTo>
                      <a:lnTo>
                        <a:pt x="44" y="12"/>
                      </a:lnTo>
                      <a:lnTo>
                        <a:pt x="40" y="10"/>
                      </a:lnTo>
                      <a:lnTo>
                        <a:pt x="36" y="9"/>
                      </a:lnTo>
                      <a:lnTo>
                        <a:pt x="31" y="8"/>
                      </a:lnTo>
                      <a:lnTo>
                        <a:pt x="28" y="8"/>
                      </a:lnTo>
                      <a:lnTo>
                        <a:pt x="25" y="8"/>
                      </a:lnTo>
                      <a:lnTo>
                        <a:pt x="21" y="8"/>
                      </a:lnTo>
                      <a:lnTo>
                        <a:pt x="18" y="9"/>
                      </a:lnTo>
                      <a:lnTo>
                        <a:pt x="14" y="9"/>
                      </a:lnTo>
                      <a:lnTo>
                        <a:pt x="10" y="10"/>
                      </a:lnTo>
                      <a:lnTo>
                        <a:pt x="6" y="12"/>
                      </a:lnTo>
                      <a:lnTo>
                        <a:pt x="3"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0" name="Freeform 214"/>
                <p:cNvSpPr>
                  <a:spLocks/>
                </p:cNvSpPr>
                <p:nvPr/>
              </p:nvSpPr>
              <p:spPr bwMode="auto">
                <a:xfrm>
                  <a:off x="3979" y="2682"/>
                  <a:ext cx="56" cy="17"/>
                </a:xfrm>
                <a:custGeom>
                  <a:avLst/>
                  <a:gdLst>
                    <a:gd name="T0" fmla="*/ 0 w 56"/>
                    <a:gd name="T1" fmla="*/ 8 h 17"/>
                    <a:gd name="T2" fmla="*/ 1 w 56"/>
                    <a:gd name="T3" fmla="*/ 6 h 17"/>
                    <a:gd name="T4" fmla="*/ 3 w 56"/>
                    <a:gd name="T5" fmla="*/ 5 h 17"/>
                    <a:gd name="T6" fmla="*/ 6 w 56"/>
                    <a:gd name="T7" fmla="*/ 4 h 17"/>
                    <a:gd name="T8" fmla="*/ 10 w 56"/>
                    <a:gd name="T9" fmla="*/ 2 h 17"/>
                    <a:gd name="T10" fmla="*/ 13 w 56"/>
                    <a:gd name="T11" fmla="*/ 1 h 17"/>
                    <a:gd name="T12" fmla="*/ 18 w 56"/>
                    <a:gd name="T13" fmla="*/ 0 h 17"/>
                    <a:gd name="T14" fmla="*/ 23 w 56"/>
                    <a:gd name="T15" fmla="*/ 0 h 17"/>
                    <a:gd name="T16" fmla="*/ 26 w 56"/>
                    <a:gd name="T17" fmla="*/ 0 h 17"/>
                    <a:gd name="T18" fmla="*/ 31 w 56"/>
                    <a:gd name="T19" fmla="*/ 0 h 17"/>
                    <a:gd name="T20" fmla="*/ 35 w 56"/>
                    <a:gd name="T21" fmla="*/ 0 h 17"/>
                    <a:gd name="T22" fmla="*/ 39 w 56"/>
                    <a:gd name="T23" fmla="*/ 1 h 17"/>
                    <a:gd name="T24" fmla="*/ 43 w 56"/>
                    <a:gd name="T25" fmla="*/ 2 h 17"/>
                    <a:gd name="T26" fmla="*/ 46 w 56"/>
                    <a:gd name="T27" fmla="*/ 4 h 17"/>
                    <a:gd name="T28" fmla="*/ 50 w 56"/>
                    <a:gd name="T29" fmla="*/ 5 h 17"/>
                    <a:gd name="T30" fmla="*/ 53 w 56"/>
                    <a:gd name="T31" fmla="*/ 6 h 17"/>
                    <a:gd name="T32" fmla="*/ 55 w 56"/>
                    <a:gd name="T33" fmla="*/ 8 h 17"/>
                    <a:gd name="T34" fmla="*/ 55 w 56"/>
                    <a:gd name="T35" fmla="*/ 16 h 17"/>
                    <a:gd name="T36" fmla="*/ 54 w 56"/>
                    <a:gd name="T37" fmla="*/ 14 h 17"/>
                    <a:gd name="T38" fmla="*/ 51 w 56"/>
                    <a:gd name="T39" fmla="*/ 13 h 17"/>
                    <a:gd name="T40" fmla="*/ 48 w 56"/>
                    <a:gd name="T41" fmla="*/ 12 h 17"/>
                    <a:gd name="T42" fmla="*/ 44 w 56"/>
                    <a:gd name="T43" fmla="*/ 12 h 17"/>
                    <a:gd name="T44" fmla="*/ 40 w 56"/>
                    <a:gd name="T45" fmla="*/ 10 h 17"/>
                    <a:gd name="T46" fmla="*/ 36 w 56"/>
                    <a:gd name="T47" fmla="*/ 9 h 17"/>
                    <a:gd name="T48" fmla="*/ 31 w 56"/>
                    <a:gd name="T49" fmla="*/ 8 h 17"/>
                    <a:gd name="T50" fmla="*/ 28 w 56"/>
                    <a:gd name="T51" fmla="*/ 8 h 17"/>
                    <a:gd name="T52" fmla="*/ 25 w 56"/>
                    <a:gd name="T53" fmla="*/ 8 h 17"/>
                    <a:gd name="T54" fmla="*/ 21 w 56"/>
                    <a:gd name="T55" fmla="*/ 8 h 17"/>
                    <a:gd name="T56" fmla="*/ 18 w 56"/>
                    <a:gd name="T57" fmla="*/ 8 h 17"/>
                    <a:gd name="T58" fmla="*/ 14 w 56"/>
                    <a:gd name="T59" fmla="*/ 9 h 17"/>
                    <a:gd name="T60" fmla="*/ 10 w 56"/>
                    <a:gd name="T61" fmla="*/ 10 h 17"/>
                    <a:gd name="T62" fmla="*/ 6 w 56"/>
                    <a:gd name="T63" fmla="*/ 12 h 17"/>
                    <a:gd name="T64" fmla="*/ 3 w 56"/>
                    <a:gd name="T65" fmla="*/ 13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1" y="6"/>
                      </a:lnTo>
                      <a:lnTo>
                        <a:pt x="3" y="5"/>
                      </a:lnTo>
                      <a:lnTo>
                        <a:pt x="6" y="4"/>
                      </a:lnTo>
                      <a:lnTo>
                        <a:pt x="10" y="2"/>
                      </a:lnTo>
                      <a:lnTo>
                        <a:pt x="13" y="1"/>
                      </a:lnTo>
                      <a:lnTo>
                        <a:pt x="18" y="0"/>
                      </a:lnTo>
                      <a:lnTo>
                        <a:pt x="23" y="0"/>
                      </a:lnTo>
                      <a:lnTo>
                        <a:pt x="26" y="0"/>
                      </a:lnTo>
                      <a:lnTo>
                        <a:pt x="31" y="0"/>
                      </a:lnTo>
                      <a:lnTo>
                        <a:pt x="35" y="0"/>
                      </a:lnTo>
                      <a:lnTo>
                        <a:pt x="39" y="1"/>
                      </a:lnTo>
                      <a:lnTo>
                        <a:pt x="43" y="2"/>
                      </a:lnTo>
                      <a:lnTo>
                        <a:pt x="46" y="4"/>
                      </a:lnTo>
                      <a:lnTo>
                        <a:pt x="50" y="5"/>
                      </a:lnTo>
                      <a:lnTo>
                        <a:pt x="53" y="6"/>
                      </a:lnTo>
                      <a:lnTo>
                        <a:pt x="55" y="8"/>
                      </a:lnTo>
                      <a:lnTo>
                        <a:pt x="55" y="16"/>
                      </a:lnTo>
                      <a:lnTo>
                        <a:pt x="54" y="14"/>
                      </a:lnTo>
                      <a:lnTo>
                        <a:pt x="51" y="13"/>
                      </a:lnTo>
                      <a:lnTo>
                        <a:pt x="48" y="12"/>
                      </a:lnTo>
                      <a:lnTo>
                        <a:pt x="44" y="12"/>
                      </a:lnTo>
                      <a:lnTo>
                        <a:pt x="40" y="10"/>
                      </a:lnTo>
                      <a:lnTo>
                        <a:pt x="36" y="9"/>
                      </a:lnTo>
                      <a:lnTo>
                        <a:pt x="31" y="8"/>
                      </a:lnTo>
                      <a:lnTo>
                        <a:pt x="28" y="8"/>
                      </a:lnTo>
                      <a:lnTo>
                        <a:pt x="25" y="8"/>
                      </a:lnTo>
                      <a:lnTo>
                        <a:pt x="21" y="8"/>
                      </a:lnTo>
                      <a:lnTo>
                        <a:pt x="18" y="8"/>
                      </a:lnTo>
                      <a:lnTo>
                        <a:pt x="14" y="9"/>
                      </a:lnTo>
                      <a:lnTo>
                        <a:pt x="10" y="10"/>
                      </a:lnTo>
                      <a:lnTo>
                        <a:pt x="6"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151" name="Group 215"/>
            <p:cNvGrpSpPr>
              <a:grpSpLocks/>
            </p:cNvGrpSpPr>
            <p:nvPr/>
          </p:nvGrpSpPr>
          <p:grpSpPr bwMode="auto">
            <a:xfrm>
              <a:off x="4034" y="2610"/>
              <a:ext cx="85" cy="270"/>
              <a:chOff x="4034" y="2610"/>
              <a:chExt cx="85" cy="270"/>
            </a:xfrm>
          </p:grpSpPr>
          <p:grpSp>
            <p:nvGrpSpPr>
              <p:cNvPr id="40152" name="Group 216"/>
              <p:cNvGrpSpPr>
                <a:grpSpLocks/>
              </p:cNvGrpSpPr>
              <p:nvPr/>
            </p:nvGrpSpPr>
            <p:grpSpPr bwMode="auto">
              <a:xfrm>
                <a:off x="4034" y="2610"/>
                <a:ext cx="85" cy="270"/>
                <a:chOff x="4034" y="2610"/>
                <a:chExt cx="85" cy="270"/>
              </a:xfrm>
            </p:grpSpPr>
            <p:sp>
              <p:nvSpPr>
                <p:cNvPr id="40153" name="Freeform 217"/>
                <p:cNvSpPr>
                  <a:spLocks/>
                </p:cNvSpPr>
                <p:nvPr/>
              </p:nvSpPr>
              <p:spPr bwMode="auto">
                <a:xfrm>
                  <a:off x="4091" y="2617"/>
                  <a:ext cx="28" cy="263"/>
                </a:xfrm>
                <a:custGeom>
                  <a:avLst/>
                  <a:gdLst>
                    <a:gd name="T0" fmla="*/ 0 w 28"/>
                    <a:gd name="T1" fmla="*/ 0 h 263"/>
                    <a:gd name="T2" fmla="*/ 27 w 28"/>
                    <a:gd name="T3" fmla="*/ 41 h 263"/>
                    <a:gd name="T4" fmla="*/ 27 w 28"/>
                    <a:gd name="T5" fmla="*/ 262 h 263"/>
                    <a:gd name="T6" fmla="*/ 0 w 28"/>
                    <a:gd name="T7" fmla="*/ 262 h 263"/>
                    <a:gd name="T8" fmla="*/ 0 w 28"/>
                    <a:gd name="T9" fmla="*/ 0 h 263"/>
                  </a:gdLst>
                  <a:ahLst/>
                  <a:cxnLst>
                    <a:cxn ang="0">
                      <a:pos x="T0" y="T1"/>
                    </a:cxn>
                    <a:cxn ang="0">
                      <a:pos x="T2" y="T3"/>
                    </a:cxn>
                    <a:cxn ang="0">
                      <a:pos x="T4" y="T5"/>
                    </a:cxn>
                    <a:cxn ang="0">
                      <a:pos x="T6" y="T7"/>
                    </a:cxn>
                    <a:cxn ang="0">
                      <a:pos x="T8" y="T9"/>
                    </a:cxn>
                  </a:cxnLst>
                  <a:rect l="0" t="0" r="r" b="b"/>
                  <a:pathLst>
                    <a:path w="28" h="263">
                      <a:moveTo>
                        <a:pt x="0" y="0"/>
                      </a:moveTo>
                      <a:lnTo>
                        <a:pt x="27" y="41"/>
                      </a:lnTo>
                      <a:lnTo>
                        <a:pt x="27"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4" name="Freeform 218"/>
                <p:cNvSpPr>
                  <a:spLocks/>
                </p:cNvSpPr>
                <p:nvPr/>
              </p:nvSpPr>
              <p:spPr bwMode="auto">
                <a:xfrm>
                  <a:off x="4034" y="2610"/>
                  <a:ext cx="57" cy="269"/>
                </a:xfrm>
                <a:custGeom>
                  <a:avLst/>
                  <a:gdLst>
                    <a:gd name="T0" fmla="*/ 0 w 57"/>
                    <a:gd name="T1" fmla="*/ 268 h 269"/>
                    <a:gd name="T2" fmla="*/ 0 w 57"/>
                    <a:gd name="T3" fmla="*/ 5 h 269"/>
                    <a:gd name="T4" fmla="*/ 2 w 57"/>
                    <a:gd name="T5" fmla="*/ 3 h 269"/>
                    <a:gd name="T6" fmla="*/ 7 w 57"/>
                    <a:gd name="T7" fmla="*/ 2 h 269"/>
                    <a:gd name="T8" fmla="*/ 13 w 57"/>
                    <a:gd name="T9" fmla="*/ 0 h 269"/>
                    <a:gd name="T10" fmla="*/ 18 w 57"/>
                    <a:gd name="T11" fmla="*/ 0 h 269"/>
                    <a:gd name="T12" fmla="*/ 23 w 57"/>
                    <a:gd name="T13" fmla="*/ 0 h 269"/>
                    <a:gd name="T14" fmla="*/ 27 w 57"/>
                    <a:gd name="T15" fmla="*/ 0 h 269"/>
                    <a:gd name="T16" fmla="*/ 30 w 57"/>
                    <a:gd name="T17" fmla="*/ 0 h 269"/>
                    <a:gd name="T18" fmla="*/ 33 w 57"/>
                    <a:gd name="T19" fmla="*/ 0 h 269"/>
                    <a:gd name="T20" fmla="*/ 36 w 57"/>
                    <a:gd name="T21" fmla="*/ 0 h 269"/>
                    <a:gd name="T22" fmla="*/ 39 w 57"/>
                    <a:gd name="T23" fmla="*/ 0 h 269"/>
                    <a:gd name="T24" fmla="*/ 41 w 57"/>
                    <a:gd name="T25" fmla="*/ 1 h 269"/>
                    <a:gd name="T26" fmla="*/ 45 w 57"/>
                    <a:gd name="T27" fmla="*/ 2 h 269"/>
                    <a:gd name="T28" fmla="*/ 51 w 57"/>
                    <a:gd name="T29" fmla="*/ 3 h 269"/>
                    <a:gd name="T30" fmla="*/ 53 w 57"/>
                    <a:gd name="T31" fmla="*/ 4 h 269"/>
                    <a:gd name="T32" fmla="*/ 56 w 57"/>
                    <a:gd name="T33" fmla="*/ 5 h 269"/>
                    <a:gd name="T34" fmla="*/ 56 w 57"/>
                    <a:gd name="T35" fmla="*/ 268 h 269"/>
                    <a:gd name="T36" fmla="*/ 0 w 57"/>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269">
                      <a:moveTo>
                        <a:pt x="0" y="268"/>
                      </a:moveTo>
                      <a:lnTo>
                        <a:pt x="0" y="5"/>
                      </a:lnTo>
                      <a:lnTo>
                        <a:pt x="2" y="3"/>
                      </a:lnTo>
                      <a:lnTo>
                        <a:pt x="7" y="2"/>
                      </a:lnTo>
                      <a:lnTo>
                        <a:pt x="13" y="0"/>
                      </a:lnTo>
                      <a:lnTo>
                        <a:pt x="18" y="0"/>
                      </a:lnTo>
                      <a:lnTo>
                        <a:pt x="23" y="0"/>
                      </a:lnTo>
                      <a:lnTo>
                        <a:pt x="27" y="0"/>
                      </a:lnTo>
                      <a:lnTo>
                        <a:pt x="30" y="0"/>
                      </a:lnTo>
                      <a:lnTo>
                        <a:pt x="33" y="0"/>
                      </a:lnTo>
                      <a:lnTo>
                        <a:pt x="36" y="0"/>
                      </a:lnTo>
                      <a:lnTo>
                        <a:pt x="39" y="0"/>
                      </a:lnTo>
                      <a:lnTo>
                        <a:pt x="41" y="1"/>
                      </a:lnTo>
                      <a:lnTo>
                        <a:pt x="45" y="2"/>
                      </a:lnTo>
                      <a:lnTo>
                        <a:pt x="51" y="3"/>
                      </a:lnTo>
                      <a:lnTo>
                        <a:pt x="53" y="4"/>
                      </a:lnTo>
                      <a:lnTo>
                        <a:pt x="56" y="5"/>
                      </a:lnTo>
                      <a:lnTo>
                        <a:pt x="56"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55" name="Group 219"/>
              <p:cNvGrpSpPr>
                <a:grpSpLocks/>
              </p:cNvGrpSpPr>
              <p:nvPr/>
            </p:nvGrpSpPr>
            <p:grpSpPr bwMode="auto">
              <a:xfrm>
                <a:off x="4034" y="2682"/>
                <a:ext cx="57" cy="156"/>
                <a:chOff x="4034" y="2682"/>
                <a:chExt cx="57" cy="156"/>
              </a:xfrm>
            </p:grpSpPr>
            <p:sp>
              <p:nvSpPr>
                <p:cNvPr id="40156" name="Freeform 220"/>
                <p:cNvSpPr>
                  <a:spLocks/>
                </p:cNvSpPr>
                <p:nvPr/>
              </p:nvSpPr>
              <p:spPr bwMode="auto">
                <a:xfrm>
                  <a:off x="4034"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7" name="Freeform 221"/>
                <p:cNvSpPr>
                  <a:spLocks/>
                </p:cNvSpPr>
                <p:nvPr/>
              </p:nvSpPr>
              <p:spPr bwMode="auto">
                <a:xfrm>
                  <a:off x="4034" y="2821"/>
                  <a:ext cx="57" cy="17"/>
                </a:xfrm>
                <a:custGeom>
                  <a:avLst/>
                  <a:gdLst>
                    <a:gd name="T0" fmla="*/ 0 w 57"/>
                    <a:gd name="T1" fmla="*/ 8 h 17"/>
                    <a:gd name="T2" fmla="*/ 1 w 57"/>
                    <a:gd name="T3" fmla="*/ 6 h 17"/>
                    <a:gd name="T4" fmla="*/ 3 w 57"/>
                    <a:gd name="T5" fmla="*/ 5 h 17"/>
                    <a:gd name="T6" fmla="*/ 6 w 57"/>
                    <a:gd name="T7" fmla="*/ 4 h 17"/>
                    <a:gd name="T8" fmla="*/ 10 w 57"/>
                    <a:gd name="T9" fmla="*/ 2 h 17"/>
                    <a:gd name="T10" fmla="*/ 14 w 57"/>
                    <a:gd name="T11" fmla="*/ 1 h 17"/>
                    <a:gd name="T12" fmla="*/ 18 w 57"/>
                    <a:gd name="T13" fmla="*/ 0 h 17"/>
                    <a:gd name="T14" fmla="*/ 23 w 57"/>
                    <a:gd name="T15" fmla="*/ 0 h 17"/>
                    <a:gd name="T16" fmla="*/ 26 w 57"/>
                    <a:gd name="T17" fmla="*/ 0 h 17"/>
                    <a:gd name="T18" fmla="*/ 31 w 57"/>
                    <a:gd name="T19" fmla="*/ 0 h 17"/>
                    <a:gd name="T20" fmla="*/ 36 w 57"/>
                    <a:gd name="T21" fmla="*/ 1 h 17"/>
                    <a:gd name="T22" fmla="*/ 39 w 57"/>
                    <a:gd name="T23" fmla="*/ 1 h 17"/>
                    <a:gd name="T24" fmla="*/ 43 w 57"/>
                    <a:gd name="T25" fmla="*/ 2 h 17"/>
                    <a:gd name="T26" fmla="*/ 47 w 57"/>
                    <a:gd name="T27" fmla="*/ 4 h 17"/>
                    <a:gd name="T28" fmla="*/ 51 w 57"/>
                    <a:gd name="T29" fmla="*/ 5 h 17"/>
                    <a:gd name="T30" fmla="*/ 54 w 57"/>
                    <a:gd name="T31" fmla="*/ 6 h 17"/>
                    <a:gd name="T32" fmla="*/ 56 w 57"/>
                    <a:gd name="T33" fmla="*/ 8 h 17"/>
                    <a:gd name="T34" fmla="*/ 56 w 57"/>
                    <a:gd name="T35" fmla="*/ 16 h 17"/>
                    <a:gd name="T36" fmla="*/ 54 w 57"/>
                    <a:gd name="T37" fmla="*/ 16 h 17"/>
                    <a:gd name="T38" fmla="*/ 51 w 57"/>
                    <a:gd name="T39" fmla="*/ 14 h 17"/>
                    <a:gd name="T40" fmla="*/ 48 w 57"/>
                    <a:gd name="T41" fmla="*/ 13 h 17"/>
                    <a:gd name="T42" fmla="*/ 45 w 57"/>
                    <a:gd name="T43" fmla="*/ 12 h 17"/>
                    <a:gd name="T44" fmla="*/ 40 w 57"/>
                    <a:gd name="T45" fmla="*/ 10 h 17"/>
                    <a:gd name="T46" fmla="*/ 36 w 57"/>
                    <a:gd name="T47" fmla="*/ 9 h 17"/>
                    <a:gd name="T48" fmla="*/ 32 w 57"/>
                    <a:gd name="T49" fmla="*/ 8 h 17"/>
                    <a:gd name="T50" fmla="*/ 28 w 57"/>
                    <a:gd name="T51" fmla="*/ 8 h 17"/>
                    <a:gd name="T52" fmla="*/ 25 w 57"/>
                    <a:gd name="T53" fmla="*/ 8 h 17"/>
                    <a:gd name="T54" fmla="*/ 22 w 57"/>
                    <a:gd name="T55" fmla="*/ 8 h 17"/>
                    <a:gd name="T56" fmla="*/ 18 w 57"/>
                    <a:gd name="T57" fmla="*/ 9 h 17"/>
                    <a:gd name="T58" fmla="*/ 14 w 57"/>
                    <a:gd name="T59" fmla="*/ 9 h 17"/>
                    <a:gd name="T60" fmla="*/ 10 w 57"/>
                    <a:gd name="T61" fmla="*/ 10 h 17"/>
                    <a:gd name="T62" fmla="*/ 7 w 57"/>
                    <a:gd name="T63" fmla="*/ 12 h 17"/>
                    <a:gd name="T64" fmla="*/ 3 w 57"/>
                    <a:gd name="T65" fmla="*/ 14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1" y="6"/>
                      </a:lnTo>
                      <a:lnTo>
                        <a:pt x="3" y="5"/>
                      </a:lnTo>
                      <a:lnTo>
                        <a:pt x="6" y="4"/>
                      </a:lnTo>
                      <a:lnTo>
                        <a:pt x="10" y="2"/>
                      </a:lnTo>
                      <a:lnTo>
                        <a:pt x="14" y="1"/>
                      </a:lnTo>
                      <a:lnTo>
                        <a:pt x="18" y="0"/>
                      </a:lnTo>
                      <a:lnTo>
                        <a:pt x="23" y="0"/>
                      </a:lnTo>
                      <a:lnTo>
                        <a:pt x="26" y="0"/>
                      </a:lnTo>
                      <a:lnTo>
                        <a:pt x="31" y="0"/>
                      </a:lnTo>
                      <a:lnTo>
                        <a:pt x="36" y="1"/>
                      </a:lnTo>
                      <a:lnTo>
                        <a:pt x="39" y="1"/>
                      </a:lnTo>
                      <a:lnTo>
                        <a:pt x="43" y="2"/>
                      </a:lnTo>
                      <a:lnTo>
                        <a:pt x="47" y="4"/>
                      </a:lnTo>
                      <a:lnTo>
                        <a:pt x="51" y="5"/>
                      </a:lnTo>
                      <a:lnTo>
                        <a:pt x="54" y="6"/>
                      </a:lnTo>
                      <a:lnTo>
                        <a:pt x="56" y="8"/>
                      </a:lnTo>
                      <a:lnTo>
                        <a:pt x="56" y="16"/>
                      </a:lnTo>
                      <a:lnTo>
                        <a:pt x="54" y="16"/>
                      </a:lnTo>
                      <a:lnTo>
                        <a:pt x="51" y="14"/>
                      </a:lnTo>
                      <a:lnTo>
                        <a:pt x="48" y="13"/>
                      </a:lnTo>
                      <a:lnTo>
                        <a:pt x="45" y="12"/>
                      </a:lnTo>
                      <a:lnTo>
                        <a:pt x="40" y="10"/>
                      </a:lnTo>
                      <a:lnTo>
                        <a:pt x="36" y="9"/>
                      </a:lnTo>
                      <a:lnTo>
                        <a:pt x="32" y="8"/>
                      </a:lnTo>
                      <a:lnTo>
                        <a:pt x="28" y="8"/>
                      </a:lnTo>
                      <a:lnTo>
                        <a:pt x="25" y="8"/>
                      </a:lnTo>
                      <a:lnTo>
                        <a:pt x="22" y="8"/>
                      </a:lnTo>
                      <a:lnTo>
                        <a:pt x="18" y="9"/>
                      </a:lnTo>
                      <a:lnTo>
                        <a:pt x="14" y="9"/>
                      </a:lnTo>
                      <a:lnTo>
                        <a:pt x="10" y="10"/>
                      </a:lnTo>
                      <a:lnTo>
                        <a:pt x="7" y="12"/>
                      </a:lnTo>
                      <a:lnTo>
                        <a:pt x="3"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8" name="Freeform 222"/>
                <p:cNvSpPr>
                  <a:spLocks/>
                </p:cNvSpPr>
                <p:nvPr/>
              </p:nvSpPr>
              <p:spPr bwMode="auto">
                <a:xfrm>
                  <a:off x="4034" y="2682"/>
                  <a:ext cx="57" cy="17"/>
                </a:xfrm>
                <a:custGeom>
                  <a:avLst/>
                  <a:gdLst>
                    <a:gd name="T0" fmla="*/ 0 w 57"/>
                    <a:gd name="T1" fmla="*/ 8 h 17"/>
                    <a:gd name="T2" fmla="*/ 1 w 57"/>
                    <a:gd name="T3" fmla="*/ 6 h 17"/>
                    <a:gd name="T4" fmla="*/ 3 w 57"/>
                    <a:gd name="T5" fmla="*/ 5 h 17"/>
                    <a:gd name="T6" fmla="*/ 6 w 57"/>
                    <a:gd name="T7" fmla="*/ 4 h 17"/>
                    <a:gd name="T8" fmla="*/ 10 w 57"/>
                    <a:gd name="T9" fmla="*/ 2 h 17"/>
                    <a:gd name="T10" fmla="*/ 14 w 57"/>
                    <a:gd name="T11" fmla="*/ 1 h 17"/>
                    <a:gd name="T12" fmla="*/ 18 w 57"/>
                    <a:gd name="T13" fmla="*/ 0 h 17"/>
                    <a:gd name="T14" fmla="*/ 23 w 57"/>
                    <a:gd name="T15" fmla="*/ 0 h 17"/>
                    <a:gd name="T16" fmla="*/ 26 w 57"/>
                    <a:gd name="T17" fmla="*/ 0 h 17"/>
                    <a:gd name="T18" fmla="*/ 31 w 57"/>
                    <a:gd name="T19" fmla="*/ 0 h 17"/>
                    <a:gd name="T20" fmla="*/ 36 w 57"/>
                    <a:gd name="T21" fmla="*/ 0 h 17"/>
                    <a:gd name="T22" fmla="*/ 39 w 57"/>
                    <a:gd name="T23" fmla="*/ 1 h 17"/>
                    <a:gd name="T24" fmla="*/ 43 w 57"/>
                    <a:gd name="T25" fmla="*/ 2 h 17"/>
                    <a:gd name="T26" fmla="*/ 47 w 57"/>
                    <a:gd name="T27" fmla="*/ 4 h 17"/>
                    <a:gd name="T28" fmla="*/ 51 w 57"/>
                    <a:gd name="T29" fmla="*/ 5 h 17"/>
                    <a:gd name="T30" fmla="*/ 54 w 57"/>
                    <a:gd name="T31" fmla="*/ 6 h 17"/>
                    <a:gd name="T32" fmla="*/ 56 w 57"/>
                    <a:gd name="T33" fmla="*/ 8 h 17"/>
                    <a:gd name="T34" fmla="*/ 56 w 57"/>
                    <a:gd name="T35" fmla="*/ 16 h 17"/>
                    <a:gd name="T36" fmla="*/ 54 w 57"/>
                    <a:gd name="T37" fmla="*/ 14 h 17"/>
                    <a:gd name="T38" fmla="*/ 51 w 57"/>
                    <a:gd name="T39" fmla="*/ 13 h 17"/>
                    <a:gd name="T40" fmla="*/ 48 w 57"/>
                    <a:gd name="T41" fmla="*/ 12 h 17"/>
                    <a:gd name="T42" fmla="*/ 45 w 57"/>
                    <a:gd name="T43" fmla="*/ 12 h 17"/>
                    <a:gd name="T44" fmla="*/ 40 w 57"/>
                    <a:gd name="T45" fmla="*/ 10 h 17"/>
                    <a:gd name="T46" fmla="*/ 36 w 57"/>
                    <a:gd name="T47" fmla="*/ 9 h 17"/>
                    <a:gd name="T48" fmla="*/ 32 w 57"/>
                    <a:gd name="T49" fmla="*/ 8 h 17"/>
                    <a:gd name="T50" fmla="*/ 28 w 57"/>
                    <a:gd name="T51" fmla="*/ 8 h 17"/>
                    <a:gd name="T52" fmla="*/ 25 w 57"/>
                    <a:gd name="T53" fmla="*/ 8 h 17"/>
                    <a:gd name="T54" fmla="*/ 22 w 57"/>
                    <a:gd name="T55" fmla="*/ 8 h 17"/>
                    <a:gd name="T56" fmla="*/ 18 w 57"/>
                    <a:gd name="T57" fmla="*/ 8 h 17"/>
                    <a:gd name="T58" fmla="*/ 14 w 57"/>
                    <a:gd name="T59" fmla="*/ 9 h 17"/>
                    <a:gd name="T60" fmla="*/ 10 w 57"/>
                    <a:gd name="T61" fmla="*/ 10 h 17"/>
                    <a:gd name="T62" fmla="*/ 7 w 57"/>
                    <a:gd name="T63" fmla="*/ 12 h 17"/>
                    <a:gd name="T64" fmla="*/ 3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1" y="6"/>
                      </a:lnTo>
                      <a:lnTo>
                        <a:pt x="3" y="5"/>
                      </a:lnTo>
                      <a:lnTo>
                        <a:pt x="6" y="4"/>
                      </a:lnTo>
                      <a:lnTo>
                        <a:pt x="10" y="2"/>
                      </a:lnTo>
                      <a:lnTo>
                        <a:pt x="14" y="1"/>
                      </a:lnTo>
                      <a:lnTo>
                        <a:pt x="18" y="0"/>
                      </a:lnTo>
                      <a:lnTo>
                        <a:pt x="23" y="0"/>
                      </a:lnTo>
                      <a:lnTo>
                        <a:pt x="26" y="0"/>
                      </a:lnTo>
                      <a:lnTo>
                        <a:pt x="31" y="0"/>
                      </a:lnTo>
                      <a:lnTo>
                        <a:pt x="36" y="0"/>
                      </a:lnTo>
                      <a:lnTo>
                        <a:pt x="39" y="1"/>
                      </a:lnTo>
                      <a:lnTo>
                        <a:pt x="43" y="2"/>
                      </a:lnTo>
                      <a:lnTo>
                        <a:pt x="47" y="4"/>
                      </a:lnTo>
                      <a:lnTo>
                        <a:pt x="51" y="5"/>
                      </a:lnTo>
                      <a:lnTo>
                        <a:pt x="54" y="6"/>
                      </a:lnTo>
                      <a:lnTo>
                        <a:pt x="56" y="8"/>
                      </a:lnTo>
                      <a:lnTo>
                        <a:pt x="56" y="16"/>
                      </a:lnTo>
                      <a:lnTo>
                        <a:pt x="54" y="14"/>
                      </a:lnTo>
                      <a:lnTo>
                        <a:pt x="51" y="13"/>
                      </a:lnTo>
                      <a:lnTo>
                        <a:pt x="48" y="12"/>
                      </a:lnTo>
                      <a:lnTo>
                        <a:pt x="45" y="12"/>
                      </a:lnTo>
                      <a:lnTo>
                        <a:pt x="40" y="10"/>
                      </a:lnTo>
                      <a:lnTo>
                        <a:pt x="36" y="9"/>
                      </a:lnTo>
                      <a:lnTo>
                        <a:pt x="32" y="8"/>
                      </a:lnTo>
                      <a:lnTo>
                        <a:pt x="28" y="8"/>
                      </a:lnTo>
                      <a:lnTo>
                        <a:pt x="25" y="8"/>
                      </a:lnTo>
                      <a:lnTo>
                        <a:pt x="22" y="8"/>
                      </a:lnTo>
                      <a:lnTo>
                        <a:pt x="18" y="8"/>
                      </a:lnTo>
                      <a:lnTo>
                        <a:pt x="14" y="9"/>
                      </a:lnTo>
                      <a:lnTo>
                        <a:pt x="10" y="10"/>
                      </a:lnTo>
                      <a:lnTo>
                        <a:pt x="7"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159" name="Group 223"/>
            <p:cNvGrpSpPr>
              <a:grpSpLocks/>
            </p:cNvGrpSpPr>
            <p:nvPr/>
          </p:nvGrpSpPr>
          <p:grpSpPr bwMode="auto">
            <a:xfrm>
              <a:off x="4090" y="2610"/>
              <a:ext cx="84" cy="270"/>
              <a:chOff x="4090" y="2610"/>
              <a:chExt cx="84" cy="270"/>
            </a:xfrm>
          </p:grpSpPr>
          <p:grpSp>
            <p:nvGrpSpPr>
              <p:cNvPr id="40160" name="Group 224"/>
              <p:cNvGrpSpPr>
                <a:grpSpLocks/>
              </p:cNvGrpSpPr>
              <p:nvPr/>
            </p:nvGrpSpPr>
            <p:grpSpPr bwMode="auto">
              <a:xfrm>
                <a:off x="4090" y="2610"/>
                <a:ext cx="84" cy="270"/>
                <a:chOff x="4090" y="2610"/>
                <a:chExt cx="84" cy="270"/>
              </a:xfrm>
            </p:grpSpPr>
            <p:sp>
              <p:nvSpPr>
                <p:cNvPr id="40161" name="Freeform 225"/>
                <p:cNvSpPr>
                  <a:spLocks/>
                </p:cNvSpPr>
                <p:nvPr/>
              </p:nvSpPr>
              <p:spPr bwMode="auto">
                <a:xfrm>
                  <a:off x="4090" y="2610"/>
                  <a:ext cx="58" cy="269"/>
                </a:xfrm>
                <a:custGeom>
                  <a:avLst/>
                  <a:gdLst>
                    <a:gd name="T0" fmla="*/ 0 w 58"/>
                    <a:gd name="T1" fmla="*/ 268 h 269"/>
                    <a:gd name="T2" fmla="*/ 0 w 58"/>
                    <a:gd name="T3" fmla="*/ 5 h 269"/>
                    <a:gd name="T4" fmla="*/ 3 w 58"/>
                    <a:gd name="T5" fmla="*/ 3 h 269"/>
                    <a:gd name="T6" fmla="*/ 8 w 58"/>
                    <a:gd name="T7" fmla="*/ 2 h 269"/>
                    <a:gd name="T8" fmla="*/ 14 w 58"/>
                    <a:gd name="T9" fmla="*/ 0 h 269"/>
                    <a:gd name="T10" fmla="*/ 19 w 58"/>
                    <a:gd name="T11" fmla="*/ 0 h 269"/>
                    <a:gd name="T12" fmla="*/ 24 w 58"/>
                    <a:gd name="T13" fmla="*/ 0 h 269"/>
                    <a:gd name="T14" fmla="*/ 28 w 58"/>
                    <a:gd name="T15" fmla="*/ 0 h 269"/>
                    <a:gd name="T16" fmla="*/ 31 w 58"/>
                    <a:gd name="T17" fmla="*/ 0 h 269"/>
                    <a:gd name="T18" fmla="*/ 34 w 58"/>
                    <a:gd name="T19" fmla="*/ 0 h 269"/>
                    <a:gd name="T20" fmla="*/ 37 w 58"/>
                    <a:gd name="T21" fmla="*/ 0 h 269"/>
                    <a:gd name="T22" fmla="*/ 40 w 58"/>
                    <a:gd name="T23" fmla="*/ 0 h 269"/>
                    <a:gd name="T24" fmla="*/ 42 w 58"/>
                    <a:gd name="T25" fmla="*/ 1 h 269"/>
                    <a:gd name="T26" fmla="*/ 46 w 58"/>
                    <a:gd name="T27" fmla="*/ 2 h 269"/>
                    <a:gd name="T28" fmla="*/ 51 w 58"/>
                    <a:gd name="T29" fmla="*/ 3 h 269"/>
                    <a:gd name="T30" fmla="*/ 54 w 58"/>
                    <a:gd name="T31" fmla="*/ 4 h 269"/>
                    <a:gd name="T32" fmla="*/ 57 w 58"/>
                    <a:gd name="T33" fmla="*/ 5 h 269"/>
                    <a:gd name="T34" fmla="*/ 57 w 58"/>
                    <a:gd name="T35" fmla="*/ 268 h 269"/>
                    <a:gd name="T36" fmla="*/ 0 w 58"/>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69">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1" y="3"/>
                      </a:lnTo>
                      <a:lnTo>
                        <a:pt x="54" y="4"/>
                      </a:lnTo>
                      <a:lnTo>
                        <a:pt x="57" y="5"/>
                      </a:lnTo>
                      <a:lnTo>
                        <a:pt x="57"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62" name="Freeform 226"/>
                <p:cNvSpPr>
                  <a:spLocks/>
                </p:cNvSpPr>
                <p:nvPr/>
              </p:nvSpPr>
              <p:spPr bwMode="auto">
                <a:xfrm>
                  <a:off x="4147" y="2617"/>
                  <a:ext cx="27" cy="263"/>
                </a:xfrm>
                <a:custGeom>
                  <a:avLst/>
                  <a:gdLst>
                    <a:gd name="T0" fmla="*/ 0 w 27"/>
                    <a:gd name="T1" fmla="*/ 0 h 263"/>
                    <a:gd name="T2" fmla="*/ 26 w 27"/>
                    <a:gd name="T3" fmla="*/ 41 h 263"/>
                    <a:gd name="T4" fmla="*/ 26 w 27"/>
                    <a:gd name="T5" fmla="*/ 262 h 263"/>
                    <a:gd name="T6" fmla="*/ 0 w 27"/>
                    <a:gd name="T7" fmla="*/ 262 h 263"/>
                    <a:gd name="T8" fmla="*/ 0 w 27"/>
                    <a:gd name="T9" fmla="*/ 0 h 263"/>
                  </a:gdLst>
                  <a:ahLst/>
                  <a:cxnLst>
                    <a:cxn ang="0">
                      <a:pos x="T0" y="T1"/>
                    </a:cxn>
                    <a:cxn ang="0">
                      <a:pos x="T2" y="T3"/>
                    </a:cxn>
                    <a:cxn ang="0">
                      <a:pos x="T4" y="T5"/>
                    </a:cxn>
                    <a:cxn ang="0">
                      <a:pos x="T6" y="T7"/>
                    </a:cxn>
                    <a:cxn ang="0">
                      <a:pos x="T8" y="T9"/>
                    </a:cxn>
                  </a:cxnLst>
                  <a:rect l="0" t="0" r="r" b="b"/>
                  <a:pathLst>
                    <a:path w="27" h="263">
                      <a:moveTo>
                        <a:pt x="0" y="0"/>
                      </a:moveTo>
                      <a:lnTo>
                        <a:pt x="26" y="41"/>
                      </a:lnTo>
                      <a:lnTo>
                        <a:pt x="26"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63" name="Group 227"/>
              <p:cNvGrpSpPr>
                <a:grpSpLocks/>
              </p:cNvGrpSpPr>
              <p:nvPr/>
            </p:nvGrpSpPr>
            <p:grpSpPr bwMode="auto">
              <a:xfrm>
                <a:off x="4090" y="2682"/>
                <a:ext cx="58" cy="156"/>
                <a:chOff x="4090" y="2682"/>
                <a:chExt cx="58" cy="156"/>
              </a:xfrm>
            </p:grpSpPr>
            <p:sp>
              <p:nvSpPr>
                <p:cNvPr id="40164" name="Freeform 228"/>
                <p:cNvSpPr>
                  <a:spLocks/>
                </p:cNvSpPr>
                <p:nvPr/>
              </p:nvSpPr>
              <p:spPr bwMode="auto">
                <a:xfrm>
                  <a:off x="4090"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65" name="Freeform 229"/>
                <p:cNvSpPr>
                  <a:spLocks/>
                </p:cNvSpPr>
                <p:nvPr/>
              </p:nvSpPr>
              <p:spPr bwMode="auto">
                <a:xfrm>
                  <a:off x="4090" y="2821"/>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1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6 h 17"/>
                    <a:gd name="T38" fmla="*/ 52 w 58"/>
                    <a:gd name="T39" fmla="*/ 14 h 17"/>
                    <a:gd name="T40" fmla="*/ 49 w 58"/>
                    <a:gd name="T41" fmla="*/ 13 h 17"/>
                    <a:gd name="T42" fmla="*/ 45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9 h 17"/>
                    <a:gd name="T58" fmla="*/ 15 w 58"/>
                    <a:gd name="T59" fmla="*/ 9 h 17"/>
                    <a:gd name="T60" fmla="*/ 11 w 58"/>
                    <a:gd name="T61" fmla="*/ 10 h 17"/>
                    <a:gd name="T62" fmla="*/ 8 w 58"/>
                    <a:gd name="T63" fmla="*/ 12 h 17"/>
                    <a:gd name="T64" fmla="*/ 4 w 58"/>
                    <a:gd name="T65" fmla="*/ 14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5"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66" name="Freeform 230"/>
                <p:cNvSpPr>
                  <a:spLocks/>
                </p:cNvSpPr>
                <p:nvPr/>
              </p:nvSpPr>
              <p:spPr bwMode="auto">
                <a:xfrm>
                  <a:off x="4090" y="2682"/>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0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4 h 17"/>
                    <a:gd name="T38" fmla="*/ 52 w 58"/>
                    <a:gd name="T39" fmla="*/ 13 h 17"/>
                    <a:gd name="T40" fmla="*/ 49 w 58"/>
                    <a:gd name="T41" fmla="*/ 12 h 17"/>
                    <a:gd name="T42" fmla="*/ 45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8 h 17"/>
                    <a:gd name="T58" fmla="*/ 15 w 58"/>
                    <a:gd name="T59" fmla="*/ 9 h 17"/>
                    <a:gd name="T60" fmla="*/ 11 w 58"/>
                    <a:gd name="T61" fmla="*/ 10 h 17"/>
                    <a:gd name="T62" fmla="*/ 8 w 58"/>
                    <a:gd name="T63" fmla="*/ 12 h 17"/>
                    <a:gd name="T64" fmla="*/ 4 w 58"/>
                    <a:gd name="T65" fmla="*/ 13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5"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0167" name="Freeform 231"/>
            <p:cNvSpPr>
              <a:spLocks/>
            </p:cNvSpPr>
            <p:nvPr/>
          </p:nvSpPr>
          <p:spPr bwMode="auto">
            <a:xfrm>
              <a:off x="3833" y="2750"/>
              <a:ext cx="90" cy="129"/>
            </a:xfrm>
            <a:custGeom>
              <a:avLst/>
              <a:gdLst>
                <a:gd name="T0" fmla="*/ 89 w 90"/>
                <a:gd name="T1" fmla="*/ 0 h 129"/>
                <a:gd name="T2" fmla="*/ 71 w 90"/>
                <a:gd name="T3" fmla="*/ 0 h 129"/>
                <a:gd name="T4" fmla="*/ 71 w 90"/>
                <a:gd name="T5" fmla="*/ 110 h 129"/>
                <a:gd name="T6" fmla="*/ 0 w 90"/>
                <a:gd name="T7" fmla="*/ 110 h 129"/>
                <a:gd name="T8" fmla="*/ 0 w 90"/>
                <a:gd name="T9" fmla="*/ 128 h 129"/>
                <a:gd name="T10" fmla="*/ 89 w 90"/>
                <a:gd name="T11" fmla="*/ 128 h 129"/>
                <a:gd name="T12" fmla="*/ 89 w 90"/>
                <a:gd name="T13" fmla="*/ 0 h 129"/>
              </a:gdLst>
              <a:ahLst/>
              <a:cxnLst>
                <a:cxn ang="0">
                  <a:pos x="T0" y="T1"/>
                </a:cxn>
                <a:cxn ang="0">
                  <a:pos x="T2" y="T3"/>
                </a:cxn>
                <a:cxn ang="0">
                  <a:pos x="T4" y="T5"/>
                </a:cxn>
                <a:cxn ang="0">
                  <a:pos x="T6" y="T7"/>
                </a:cxn>
                <a:cxn ang="0">
                  <a:pos x="T8" y="T9"/>
                </a:cxn>
                <a:cxn ang="0">
                  <a:pos x="T10" y="T11"/>
                </a:cxn>
                <a:cxn ang="0">
                  <a:pos x="T12" y="T13"/>
                </a:cxn>
              </a:cxnLst>
              <a:rect l="0" t="0" r="r" b="b"/>
              <a:pathLst>
                <a:path w="90" h="129">
                  <a:moveTo>
                    <a:pt x="89" y="0"/>
                  </a:moveTo>
                  <a:lnTo>
                    <a:pt x="71" y="0"/>
                  </a:lnTo>
                  <a:lnTo>
                    <a:pt x="71" y="110"/>
                  </a:lnTo>
                  <a:lnTo>
                    <a:pt x="0" y="110"/>
                  </a:lnTo>
                  <a:lnTo>
                    <a:pt x="0" y="128"/>
                  </a:lnTo>
                  <a:lnTo>
                    <a:pt x="89" y="128"/>
                  </a:lnTo>
                  <a:lnTo>
                    <a:pt x="89"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168" name="Group 232"/>
            <p:cNvGrpSpPr>
              <a:grpSpLocks/>
            </p:cNvGrpSpPr>
            <p:nvPr/>
          </p:nvGrpSpPr>
          <p:grpSpPr bwMode="auto">
            <a:xfrm>
              <a:off x="4149" y="2750"/>
              <a:ext cx="90" cy="130"/>
              <a:chOff x="4149" y="2750"/>
              <a:chExt cx="90" cy="130"/>
            </a:xfrm>
          </p:grpSpPr>
          <p:sp>
            <p:nvSpPr>
              <p:cNvPr id="40169" name="Freeform 233"/>
              <p:cNvSpPr>
                <a:spLocks/>
              </p:cNvSpPr>
              <p:nvPr/>
            </p:nvSpPr>
            <p:spPr bwMode="auto">
              <a:xfrm>
                <a:off x="4167" y="2750"/>
                <a:ext cx="72" cy="130"/>
              </a:xfrm>
              <a:custGeom>
                <a:avLst/>
                <a:gdLst>
                  <a:gd name="T0" fmla="*/ 0 w 72"/>
                  <a:gd name="T1" fmla="*/ 0 h 130"/>
                  <a:gd name="T2" fmla="*/ 23 w 72"/>
                  <a:gd name="T3" fmla="*/ 39 h 130"/>
                  <a:gd name="T4" fmla="*/ 23 w 72"/>
                  <a:gd name="T5" fmla="*/ 114 h 130"/>
                  <a:gd name="T6" fmla="*/ 71 w 72"/>
                  <a:gd name="T7" fmla="*/ 114 h 130"/>
                  <a:gd name="T8" fmla="*/ 71 w 72"/>
                  <a:gd name="T9" fmla="*/ 129 h 130"/>
                  <a:gd name="T10" fmla="*/ 0 w 72"/>
                  <a:gd name="T11" fmla="*/ 129 h 130"/>
                  <a:gd name="T12" fmla="*/ 0 w 72"/>
                  <a:gd name="T13" fmla="*/ 0 h 130"/>
                </a:gdLst>
                <a:ahLst/>
                <a:cxnLst>
                  <a:cxn ang="0">
                    <a:pos x="T0" y="T1"/>
                  </a:cxn>
                  <a:cxn ang="0">
                    <a:pos x="T2" y="T3"/>
                  </a:cxn>
                  <a:cxn ang="0">
                    <a:pos x="T4" y="T5"/>
                  </a:cxn>
                  <a:cxn ang="0">
                    <a:pos x="T6" y="T7"/>
                  </a:cxn>
                  <a:cxn ang="0">
                    <a:pos x="T8" y="T9"/>
                  </a:cxn>
                  <a:cxn ang="0">
                    <a:pos x="T10" y="T11"/>
                  </a:cxn>
                  <a:cxn ang="0">
                    <a:pos x="T12" y="T13"/>
                  </a:cxn>
                </a:cxnLst>
                <a:rect l="0" t="0" r="r" b="b"/>
                <a:pathLst>
                  <a:path w="72" h="130">
                    <a:moveTo>
                      <a:pt x="0" y="0"/>
                    </a:moveTo>
                    <a:lnTo>
                      <a:pt x="23" y="39"/>
                    </a:lnTo>
                    <a:lnTo>
                      <a:pt x="23" y="114"/>
                    </a:lnTo>
                    <a:lnTo>
                      <a:pt x="71" y="114"/>
                    </a:lnTo>
                    <a:lnTo>
                      <a:pt x="71" y="129"/>
                    </a:lnTo>
                    <a:lnTo>
                      <a:pt x="0" y="129"/>
                    </a:lnTo>
                    <a:lnTo>
                      <a:pt x="0"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70" name="Freeform 234"/>
              <p:cNvSpPr>
                <a:spLocks/>
              </p:cNvSpPr>
              <p:nvPr/>
            </p:nvSpPr>
            <p:spPr bwMode="auto">
              <a:xfrm>
                <a:off x="4149" y="2750"/>
                <a:ext cx="90" cy="130"/>
              </a:xfrm>
              <a:custGeom>
                <a:avLst/>
                <a:gdLst>
                  <a:gd name="T0" fmla="*/ 0 w 90"/>
                  <a:gd name="T1" fmla="*/ 0 h 130"/>
                  <a:gd name="T2" fmla="*/ 17 w 90"/>
                  <a:gd name="T3" fmla="*/ 0 h 130"/>
                  <a:gd name="T4" fmla="*/ 17 w 90"/>
                  <a:gd name="T5" fmla="*/ 111 h 130"/>
                  <a:gd name="T6" fmla="*/ 89 w 90"/>
                  <a:gd name="T7" fmla="*/ 111 h 130"/>
                  <a:gd name="T8" fmla="*/ 89 w 90"/>
                  <a:gd name="T9" fmla="*/ 129 h 130"/>
                  <a:gd name="T10" fmla="*/ 0 w 90"/>
                  <a:gd name="T11" fmla="*/ 129 h 130"/>
                  <a:gd name="T12" fmla="*/ 0 w 90"/>
                  <a:gd name="T13" fmla="*/ 0 h 130"/>
                </a:gdLst>
                <a:ahLst/>
                <a:cxnLst>
                  <a:cxn ang="0">
                    <a:pos x="T0" y="T1"/>
                  </a:cxn>
                  <a:cxn ang="0">
                    <a:pos x="T2" y="T3"/>
                  </a:cxn>
                  <a:cxn ang="0">
                    <a:pos x="T4" y="T5"/>
                  </a:cxn>
                  <a:cxn ang="0">
                    <a:pos x="T6" y="T7"/>
                  </a:cxn>
                  <a:cxn ang="0">
                    <a:pos x="T8" y="T9"/>
                  </a:cxn>
                  <a:cxn ang="0">
                    <a:pos x="T10" y="T11"/>
                  </a:cxn>
                  <a:cxn ang="0">
                    <a:pos x="T12" y="T13"/>
                  </a:cxn>
                </a:cxnLst>
                <a:rect l="0" t="0" r="r" b="b"/>
                <a:pathLst>
                  <a:path w="90" h="130">
                    <a:moveTo>
                      <a:pt x="0" y="0"/>
                    </a:moveTo>
                    <a:lnTo>
                      <a:pt x="17" y="0"/>
                    </a:lnTo>
                    <a:lnTo>
                      <a:pt x="17" y="111"/>
                    </a:lnTo>
                    <a:lnTo>
                      <a:pt x="89" y="111"/>
                    </a:lnTo>
                    <a:lnTo>
                      <a:pt x="89" y="129"/>
                    </a:lnTo>
                    <a:lnTo>
                      <a:pt x="0" y="129"/>
                    </a:lnTo>
                    <a:lnTo>
                      <a:pt x="0"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0171" name="Rectangle 235"/>
          <p:cNvSpPr>
            <a:spLocks noChangeArrowheads="1"/>
          </p:cNvSpPr>
          <p:nvPr/>
        </p:nvSpPr>
        <p:spPr bwMode="auto">
          <a:xfrm>
            <a:off x="9677400" y="3886200"/>
            <a:ext cx="84455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2" tIns="47625" rIns="93662" bIns="47625">
            <a:spAutoFit/>
          </a:bodyPr>
          <a:lstStyle>
            <a:lvl1pPr defTabSz="936625">
              <a:defRPr sz="2400">
                <a:solidFill>
                  <a:schemeClr val="tx1"/>
                </a:solidFill>
                <a:latin typeface="Times New Roman" panose="02020603050405020304" pitchFamily="18" charset="0"/>
              </a:defRPr>
            </a:lvl1pPr>
            <a:lvl2pPr marL="463550" defTabSz="936625">
              <a:defRPr sz="2400">
                <a:solidFill>
                  <a:schemeClr val="tx1"/>
                </a:solidFill>
                <a:latin typeface="Times New Roman" panose="02020603050405020304" pitchFamily="18" charset="0"/>
              </a:defRPr>
            </a:lvl2pPr>
            <a:lvl3pPr marL="925513" defTabSz="936625">
              <a:defRPr sz="2400">
                <a:solidFill>
                  <a:schemeClr val="tx1"/>
                </a:solidFill>
                <a:latin typeface="Times New Roman" panose="02020603050405020304" pitchFamily="18" charset="0"/>
              </a:defRPr>
            </a:lvl3pPr>
            <a:lvl4pPr marL="1389063" defTabSz="936625">
              <a:defRPr sz="2400">
                <a:solidFill>
                  <a:schemeClr val="tx1"/>
                </a:solidFill>
                <a:latin typeface="Times New Roman" panose="02020603050405020304" pitchFamily="18" charset="0"/>
              </a:defRPr>
            </a:lvl4pPr>
            <a:lvl5pPr marL="1851025" defTabSz="936625">
              <a:defRPr sz="2400">
                <a:solidFill>
                  <a:schemeClr val="tx1"/>
                </a:solidFill>
                <a:latin typeface="Times New Roman" panose="02020603050405020304" pitchFamily="18" charset="0"/>
              </a:defRPr>
            </a:lvl5pPr>
            <a:lvl6pPr marL="2308225" defTabSz="936625" eaLnBrk="0" fontAlgn="base" hangingPunct="0">
              <a:spcBef>
                <a:spcPct val="0"/>
              </a:spcBef>
              <a:spcAft>
                <a:spcPct val="0"/>
              </a:spcAft>
              <a:defRPr sz="2400">
                <a:solidFill>
                  <a:schemeClr val="tx1"/>
                </a:solidFill>
                <a:latin typeface="Times New Roman" panose="02020603050405020304" pitchFamily="18" charset="0"/>
              </a:defRPr>
            </a:lvl6pPr>
            <a:lvl7pPr marL="2765425" defTabSz="936625" eaLnBrk="0" fontAlgn="base" hangingPunct="0">
              <a:spcBef>
                <a:spcPct val="0"/>
              </a:spcBef>
              <a:spcAft>
                <a:spcPct val="0"/>
              </a:spcAft>
              <a:defRPr sz="2400">
                <a:solidFill>
                  <a:schemeClr val="tx1"/>
                </a:solidFill>
                <a:latin typeface="Times New Roman" panose="02020603050405020304" pitchFamily="18" charset="0"/>
              </a:defRPr>
            </a:lvl7pPr>
            <a:lvl8pPr marL="3222625" defTabSz="936625" eaLnBrk="0" fontAlgn="base" hangingPunct="0">
              <a:spcBef>
                <a:spcPct val="0"/>
              </a:spcBef>
              <a:spcAft>
                <a:spcPct val="0"/>
              </a:spcAft>
              <a:defRPr sz="2400">
                <a:solidFill>
                  <a:schemeClr val="tx1"/>
                </a:solidFill>
                <a:latin typeface="Times New Roman" panose="02020603050405020304" pitchFamily="18" charset="0"/>
              </a:defRPr>
            </a:lvl8pPr>
            <a:lvl9pPr marL="3679825" defTabSz="93662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GB" sz="2000">
                <a:latin typeface="Tahoma" panose="020B0604030504040204" pitchFamily="34" charset="0"/>
              </a:rPr>
              <a:t>World</a:t>
            </a:r>
          </a:p>
          <a:p>
            <a:pPr algn="ctr"/>
            <a:r>
              <a:rPr lang="en-US" altLang="en-GB" sz="2000">
                <a:latin typeface="Tahoma" panose="020B0604030504040204" pitchFamily="34" charset="0"/>
              </a:rPr>
              <a:t>Wide</a:t>
            </a:r>
          </a:p>
          <a:p>
            <a:pPr algn="ctr"/>
            <a:r>
              <a:rPr lang="en-US" altLang="en-GB" sz="2000">
                <a:latin typeface="Tahoma" panose="020B0604030504040204" pitchFamily="34" charset="0"/>
              </a:rPr>
              <a:t>Web</a:t>
            </a:r>
            <a:endParaRPr lang="en-US" altLang="en-GB" sz="2000" b="1" i="1">
              <a:latin typeface="Tahoma" panose="020B0604030504040204" pitchFamily="34" charset="0"/>
            </a:endParaRPr>
          </a:p>
        </p:txBody>
      </p:sp>
      <p:graphicFrame>
        <p:nvGraphicFramePr>
          <p:cNvPr id="40172" name="Object 236"/>
          <p:cNvGraphicFramePr>
            <a:graphicFrameLocks/>
          </p:cNvGraphicFramePr>
          <p:nvPr/>
        </p:nvGraphicFramePr>
        <p:xfrm>
          <a:off x="5715000" y="2057401"/>
          <a:ext cx="1530350" cy="1069975"/>
        </p:xfrm>
        <a:graphic>
          <a:graphicData uri="http://schemas.openxmlformats.org/presentationml/2006/ole">
            <mc:AlternateContent xmlns:mc="http://schemas.openxmlformats.org/markup-compatibility/2006">
              <mc:Choice xmlns:v="urn:schemas-microsoft-com:vml" Requires="v">
                <p:oleObj name="ClipArt" r:id="rId2" imgW="3660480" imgH="3565440" progId="MS_ClipArt_Gallery.2">
                  <p:embed/>
                </p:oleObj>
              </mc:Choice>
              <mc:Fallback>
                <p:oleObj name="ClipArt" r:id="rId2" imgW="3660480" imgH="3565440" progId="MS_ClipArt_Gallery.2">
                  <p:embed/>
                  <p:pic>
                    <p:nvPicPr>
                      <p:cNvPr id="0" nam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057401"/>
                        <a:ext cx="153035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0173" name="Picture 2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1950" y="1612900"/>
            <a:ext cx="6286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0174" name="Object 238"/>
          <p:cNvGraphicFramePr>
            <a:graphicFrameLocks/>
          </p:cNvGraphicFramePr>
          <p:nvPr>
            <p:extLst>
              <p:ext uri="{D42A27DB-BD31-4B8C-83A1-F6EECF244321}">
                <p14:modId xmlns:p14="http://schemas.microsoft.com/office/powerpoint/2010/main" val="2080519736"/>
              </p:ext>
            </p:extLst>
          </p:nvPr>
        </p:nvGraphicFramePr>
        <p:xfrm>
          <a:off x="4107550" y="2578630"/>
          <a:ext cx="674687" cy="995893"/>
        </p:xfrm>
        <a:graphic>
          <a:graphicData uri="http://schemas.openxmlformats.org/presentationml/2006/ole">
            <mc:AlternateContent xmlns:mc="http://schemas.openxmlformats.org/markup-compatibility/2006">
              <mc:Choice xmlns:v="urn:schemas-microsoft-com:vml" Requires="v">
                <p:oleObj name="ClipArt" r:id="rId5" imgW="1352520" imgH="3659040" progId="MS_ClipArt_Gallery.2">
                  <p:embed/>
                </p:oleObj>
              </mc:Choice>
              <mc:Fallback>
                <p:oleObj name="ClipArt" r:id="rId5" imgW="1352520" imgH="3659040" progId="MS_ClipArt_Gallery.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7550" y="2578630"/>
                        <a:ext cx="674687" cy="995893"/>
                      </a:xfrm>
                      <a:prstGeom prst="rect">
                        <a:avLst/>
                      </a:prstGeom>
                      <a:noFill/>
                      <a:ln>
                        <a:noFill/>
                      </a:ln>
                      <a:effectLst/>
                    </p:spPr>
                  </p:pic>
                </p:oleObj>
              </mc:Fallback>
            </mc:AlternateContent>
          </a:graphicData>
        </a:graphic>
      </p:graphicFrame>
      <p:sp>
        <p:nvSpPr>
          <p:cNvPr id="40175" name="Line 239"/>
          <p:cNvSpPr>
            <a:spLocks noChangeShapeType="1"/>
          </p:cNvSpPr>
          <p:nvPr/>
        </p:nvSpPr>
        <p:spPr bwMode="auto">
          <a:xfrm flipV="1">
            <a:off x="6248400" y="2982913"/>
            <a:ext cx="685800" cy="53340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76" name="AutoShape 240"/>
          <p:cNvSpPr>
            <a:spLocks noChangeArrowheads="1"/>
          </p:cNvSpPr>
          <p:nvPr/>
        </p:nvSpPr>
        <p:spPr bwMode="auto">
          <a:xfrm flipH="1">
            <a:off x="1606550" y="1770064"/>
            <a:ext cx="3568700" cy="497417"/>
          </a:xfrm>
          <a:prstGeom prst="wedgeRoundRectCallout">
            <a:avLst>
              <a:gd name="adj1" fmla="val -37671"/>
              <a:gd name="adj2" fmla="val 66667"/>
              <a:gd name="adj3" fmla="val 16667"/>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0177" name="Object 241"/>
          <p:cNvGraphicFramePr>
            <a:graphicFrameLocks noChangeAspect="1"/>
          </p:cNvGraphicFramePr>
          <p:nvPr/>
        </p:nvGraphicFramePr>
        <p:xfrm>
          <a:off x="8610600" y="3357564"/>
          <a:ext cx="1143000" cy="1076325"/>
        </p:xfrm>
        <a:graphic>
          <a:graphicData uri="http://schemas.openxmlformats.org/presentationml/2006/ole">
            <mc:AlternateContent xmlns:mc="http://schemas.openxmlformats.org/markup-compatibility/2006">
              <mc:Choice xmlns:v="urn:schemas-microsoft-com:vml" Requires="v">
                <p:oleObj name="Clip" r:id="rId7" imgW="873360" imgH="822600" progId="MS_ClipArt_Gallery.2">
                  <p:embed/>
                </p:oleObj>
              </mc:Choice>
              <mc:Fallback>
                <p:oleObj name="Clip" r:id="rId7" imgW="873360" imgH="822600" progId="MS_ClipArt_Gallery.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10600" y="3357564"/>
                        <a:ext cx="1143000"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74067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Features of a Warehouse…….</a:t>
            </a:r>
          </a:p>
        </p:txBody>
      </p:sp>
      <p:sp>
        <p:nvSpPr>
          <p:cNvPr id="4" name="Rectangle 3"/>
          <p:cNvSpPr/>
          <p:nvPr/>
        </p:nvSpPr>
        <p:spPr>
          <a:xfrm>
            <a:off x="838200" y="1484626"/>
            <a:ext cx="10515600" cy="452431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separate from Operational Database.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Integrates data from heterogeneous systems.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Stores HUGE amount of data, more historical than current data.</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Does not require data to be highly accurate.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Queries are generally complex.</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Goal is to execute statistical queries and provide results which can influence decision making in favor of the Enterprise.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systems are thus called Online Analytical Processing Systems (OLAP).</a:t>
            </a:r>
          </a:p>
        </p:txBody>
      </p:sp>
    </p:spTree>
    <p:extLst>
      <p:ext uri="{BB962C8B-B14F-4D97-AF65-F5344CB8AC3E}">
        <p14:creationId xmlns:p14="http://schemas.microsoft.com/office/powerpoint/2010/main" val="1367621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42" y="481034"/>
            <a:ext cx="10515600" cy="1325563"/>
          </a:xfrm>
        </p:spPr>
        <p:txBody>
          <a:bodyPr>
            <a:normAutofit/>
          </a:bodyPr>
          <a:lstStyle/>
          <a:p>
            <a:pPr algn="ctr"/>
            <a:r>
              <a:rPr lang="en-US" dirty="0">
                <a:latin typeface="Adobe Caslon Pro Bold" panose="0205070206050A020403" pitchFamily="18" charset="0"/>
              </a:rPr>
              <a:t>Differences between Operational Database Systems and Data Warehouses</a:t>
            </a:r>
          </a:p>
        </p:txBody>
      </p:sp>
      <p:sp>
        <p:nvSpPr>
          <p:cNvPr id="4" name="Rectangle 3"/>
          <p:cNvSpPr/>
          <p:nvPr/>
        </p:nvSpPr>
        <p:spPr>
          <a:xfrm>
            <a:off x="812442" y="2015434"/>
            <a:ext cx="10515600" cy="3046988"/>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major task of </a:t>
            </a:r>
            <a:r>
              <a:rPr lang="en-US" sz="2400" b="1" i="1" u="sng" dirty="0">
                <a:latin typeface="Times New Roman" panose="02020603050405020304" pitchFamily="18" charset="0"/>
                <a:cs typeface="Times New Roman" panose="02020603050405020304" pitchFamily="18" charset="0"/>
              </a:rPr>
              <a:t>operational database systems </a:t>
            </a:r>
            <a:r>
              <a:rPr lang="en-US" sz="2400" dirty="0">
                <a:latin typeface="Times New Roman" panose="02020603050405020304" pitchFamily="18" charset="0"/>
                <a:cs typeface="Times New Roman" panose="02020603050405020304" pitchFamily="18" charset="0"/>
              </a:rPr>
              <a:t>is to perform online transaction and query processing. These systems are called </a:t>
            </a:r>
            <a:r>
              <a:rPr lang="en-US" sz="2400" b="1" i="1" dirty="0">
                <a:solidFill>
                  <a:srgbClr val="FF0000"/>
                </a:solidFill>
                <a:latin typeface="Times New Roman" panose="02020603050405020304" pitchFamily="18" charset="0"/>
                <a:cs typeface="Times New Roman" panose="02020603050405020304" pitchFamily="18" charset="0"/>
              </a:rPr>
              <a:t>Online Transaction Processing </a:t>
            </a:r>
            <a:r>
              <a:rPr lang="en-US" sz="2400" dirty="0">
                <a:latin typeface="Times New Roman" panose="02020603050405020304" pitchFamily="18" charset="0"/>
                <a:cs typeface="Times New Roman" panose="02020603050405020304" pitchFamily="18" charset="0"/>
              </a:rPr>
              <a:t>(OLTP) systems. It covers most of the day-to-day operations of an organization such as purchasing, inventory, manufacturing, banking, payroll, registration, and accounting</a:t>
            </a:r>
            <a:r>
              <a:rPr lang="en-US" sz="2400" dirty="0"/>
              <a:t>.</a:t>
            </a:r>
          </a:p>
          <a:p>
            <a:pPr algn="just"/>
            <a:endParaRPr lang="en-US" sz="2400" dirty="0"/>
          </a:p>
          <a:p>
            <a:pPr algn="just"/>
            <a:r>
              <a:rPr lang="en-US" sz="2400" b="1" i="1" u="sng" dirty="0">
                <a:latin typeface="Times New Roman" panose="02020603050405020304" pitchFamily="18" charset="0"/>
                <a:cs typeface="Times New Roman" panose="02020603050405020304" pitchFamily="18" charset="0"/>
              </a:rPr>
              <a:t>Data warehouse systems</a:t>
            </a:r>
            <a:r>
              <a:rPr lang="en-US" sz="2400" dirty="0">
                <a:latin typeface="Times New Roman" panose="02020603050405020304" pitchFamily="18" charset="0"/>
                <a:cs typeface="Times New Roman" panose="02020603050405020304" pitchFamily="18" charset="0"/>
              </a:rPr>
              <a:t>, on the other hand, serve users or knowledge workers in the role of data analysis and decision making. These systems are known as online analytical processing (OLAP) systems.</a:t>
            </a:r>
          </a:p>
        </p:txBody>
      </p:sp>
    </p:spTree>
    <p:extLst>
      <p:ext uri="{BB962C8B-B14F-4D97-AF65-F5344CB8AC3E}">
        <p14:creationId xmlns:p14="http://schemas.microsoft.com/office/powerpoint/2010/main" val="4239431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33202112"/>
              </p:ext>
            </p:extLst>
          </p:nvPr>
        </p:nvGraphicFramePr>
        <p:xfrm>
          <a:off x="0" y="0"/>
          <a:ext cx="12192000" cy="6858000"/>
        </p:xfrm>
        <a:graphic>
          <a:graphicData uri="http://schemas.openxmlformats.org/drawingml/2006/table">
            <a:tbl>
              <a:tblPr firstRow="1" bandRow="1">
                <a:tableStyleId>{073A0DAA-6AF3-43AB-8588-CEC1D06C72B9}</a:tableStyleId>
              </a:tblPr>
              <a:tblGrid>
                <a:gridCol w="1914406">
                  <a:extLst>
                    <a:ext uri="{9D8B030D-6E8A-4147-A177-3AD203B41FA5}">
                      <a16:colId xmlns:a16="http://schemas.microsoft.com/office/drawing/2014/main" val="20000"/>
                    </a:ext>
                  </a:extLst>
                </a:gridCol>
                <a:gridCol w="5191464">
                  <a:extLst>
                    <a:ext uri="{9D8B030D-6E8A-4147-A177-3AD203B41FA5}">
                      <a16:colId xmlns:a16="http://schemas.microsoft.com/office/drawing/2014/main" val="20001"/>
                    </a:ext>
                  </a:extLst>
                </a:gridCol>
                <a:gridCol w="5086130">
                  <a:extLst>
                    <a:ext uri="{9D8B030D-6E8A-4147-A177-3AD203B41FA5}">
                      <a16:colId xmlns:a16="http://schemas.microsoft.com/office/drawing/2014/main" val="20002"/>
                    </a:ext>
                  </a:extLst>
                </a:gridCol>
              </a:tblGrid>
              <a:tr h="907626">
                <a:tc>
                  <a:txBody>
                    <a:bodyPr/>
                    <a:lstStyle/>
                    <a:p>
                      <a:pPr algn="ct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Operational DB Systems</a:t>
                      </a:r>
                    </a:p>
                  </a:txBody>
                  <a:tcPr/>
                </a:tc>
                <a:tc>
                  <a:txBody>
                    <a:bodyPr/>
                    <a:lstStyle/>
                    <a:p>
                      <a:pPr algn="ctr"/>
                      <a:r>
                        <a:rPr lang="en-US" sz="2400" dirty="0">
                          <a:latin typeface="Times New Roman" panose="02020603050405020304" pitchFamily="18" charset="0"/>
                          <a:cs typeface="Times New Roman" panose="02020603050405020304" pitchFamily="18" charset="0"/>
                        </a:rPr>
                        <a:t>Data Warehouse Systems</a:t>
                      </a:r>
                    </a:p>
                  </a:txBody>
                  <a:tcPr/>
                </a:tc>
                <a:extLst>
                  <a:ext uri="{0D108BD9-81ED-4DB2-BD59-A6C34878D82A}">
                    <a16:rowId xmlns:a16="http://schemas.microsoft.com/office/drawing/2014/main" val="10000"/>
                  </a:ext>
                </a:extLst>
              </a:tr>
              <a:tr h="1210167">
                <a:tc>
                  <a:txBody>
                    <a:bodyPr/>
                    <a:lstStyle/>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Users</a:t>
                      </a:r>
                    </a:p>
                  </a:txBody>
                  <a:tcPr/>
                </a:tc>
                <a:tc>
                  <a:txBody>
                    <a:bodyPr/>
                    <a:lstStyle/>
                    <a:p>
                      <a:pPr algn="just"/>
                      <a:r>
                        <a:rPr lang="en-US" dirty="0">
                          <a:latin typeface="Times New Roman" panose="02020603050405020304" pitchFamily="18" charset="0"/>
                          <a:cs typeface="Times New Roman" panose="02020603050405020304" pitchFamily="18" charset="0"/>
                        </a:rPr>
                        <a:t>An OLTP system is customer-oriented and used by clerks, clients, and IT professionals.</a:t>
                      </a:r>
                    </a:p>
                  </a:txBody>
                  <a:tcPr/>
                </a:tc>
                <a:tc>
                  <a:txBody>
                    <a:bodyPr/>
                    <a:lstStyle/>
                    <a:p>
                      <a:pPr algn="just"/>
                      <a:r>
                        <a:rPr lang="en-US" dirty="0">
                          <a:latin typeface="Times New Roman" panose="02020603050405020304" pitchFamily="18" charset="0"/>
                          <a:cs typeface="Times New Roman" panose="02020603050405020304" pitchFamily="18" charset="0"/>
                        </a:rPr>
                        <a:t>An OLAP system is market-oriented and is used for data analysis by knowledge workers, including managers, executives, and analysts.</a:t>
                      </a:r>
                    </a:p>
                  </a:txBody>
                  <a:tcPr/>
                </a:tc>
                <a:extLst>
                  <a:ext uri="{0D108BD9-81ED-4DB2-BD59-A6C34878D82A}">
                    <a16:rowId xmlns:a16="http://schemas.microsoft.com/office/drawing/2014/main" val="10001"/>
                  </a:ext>
                </a:extLst>
              </a:tr>
              <a:tr h="795131">
                <a:tc>
                  <a:txBody>
                    <a:bodyPr/>
                    <a:lstStyle/>
                    <a:p>
                      <a:pPr algn="ctr"/>
                      <a:r>
                        <a:rPr lang="en-US" b="1" dirty="0">
                          <a:latin typeface="Times New Roman" panose="02020603050405020304" pitchFamily="18" charset="0"/>
                          <a:cs typeface="Times New Roman" panose="02020603050405020304" pitchFamily="18" charset="0"/>
                        </a:rPr>
                        <a:t>Data Contents</a:t>
                      </a:r>
                    </a:p>
                  </a:txBody>
                  <a:tcPr/>
                </a:tc>
                <a:tc>
                  <a:txBody>
                    <a:bodyPr/>
                    <a:lstStyle/>
                    <a:p>
                      <a:pPr algn="just"/>
                      <a:r>
                        <a:rPr lang="en-US" dirty="0">
                          <a:latin typeface="Times New Roman" panose="02020603050405020304" pitchFamily="18" charset="0"/>
                          <a:cs typeface="Times New Roman" panose="02020603050405020304" pitchFamily="18" charset="0"/>
                        </a:rPr>
                        <a:t>Current and detailed data and is subject to modifications.</a:t>
                      </a:r>
                    </a:p>
                  </a:txBody>
                  <a:tcPr/>
                </a:tc>
                <a:tc>
                  <a:txBody>
                    <a:bodyPr/>
                    <a:lstStyle/>
                    <a:p>
                      <a:pPr algn="just"/>
                      <a:r>
                        <a:rPr lang="en-US" dirty="0">
                          <a:latin typeface="Times New Roman" panose="02020603050405020304" pitchFamily="18" charset="0"/>
                          <a:cs typeface="Times New Roman" panose="02020603050405020304" pitchFamily="18" charset="0"/>
                        </a:rPr>
                        <a:t>Historical data</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generally not modified.</a:t>
                      </a:r>
                    </a:p>
                  </a:txBody>
                  <a:tcPr/>
                </a:tc>
                <a:extLst>
                  <a:ext uri="{0D108BD9-81ED-4DB2-BD59-A6C34878D82A}">
                    <a16:rowId xmlns:a16="http://schemas.microsoft.com/office/drawing/2014/main" val="10002"/>
                  </a:ext>
                </a:extLst>
              </a:tr>
              <a:tr h="1135901">
                <a:tc>
                  <a:txBody>
                    <a:bodyPr/>
                    <a:lstStyle/>
                    <a:p>
                      <a:pPr algn="ctr"/>
                      <a:r>
                        <a:rPr lang="en-US" b="1" dirty="0">
                          <a:latin typeface="Times New Roman" panose="02020603050405020304" pitchFamily="18" charset="0"/>
                          <a:cs typeface="Times New Roman" panose="02020603050405020304" pitchFamily="18" charset="0"/>
                        </a:rPr>
                        <a:t>Database Design</a:t>
                      </a:r>
                    </a:p>
                  </a:txBody>
                  <a:tcPr/>
                </a:tc>
                <a:tc>
                  <a:txBody>
                    <a:bodyPr/>
                    <a:lstStyle/>
                    <a:p>
                      <a:pPr algn="just"/>
                      <a:r>
                        <a:rPr lang="en-US" dirty="0">
                          <a:latin typeface="Times New Roman" panose="02020603050405020304" pitchFamily="18" charset="0"/>
                          <a:cs typeface="Times New Roman" panose="02020603050405020304" pitchFamily="18" charset="0"/>
                        </a:rPr>
                        <a:t>Usually E-R model.</a:t>
                      </a:r>
                    </a:p>
                    <a:p>
                      <a:pPr algn="just"/>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Application oriented Database Design</a:t>
                      </a:r>
                      <a:r>
                        <a:rPr lang="en-US" dirty="0">
                          <a:latin typeface="Times New Roman" panose="02020603050405020304" pitchFamily="18" charset="0"/>
                          <a:cs typeface="Times New Roman" panose="02020603050405020304" pitchFamily="18" charset="0"/>
                        </a:rPr>
                        <a:t>)</a:t>
                      </a:r>
                    </a:p>
                  </a:txBody>
                  <a:tcPr/>
                </a:tc>
                <a:tc>
                  <a:txBody>
                    <a:bodyPr/>
                    <a:lstStyle/>
                    <a:p>
                      <a:pPr algn="just"/>
                      <a:r>
                        <a:rPr lang="en-US" dirty="0">
                          <a:latin typeface="Times New Roman" panose="02020603050405020304" pitchFamily="18" charset="0"/>
                          <a:cs typeface="Times New Roman" panose="02020603050405020304" pitchFamily="18" charset="0"/>
                        </a:rPr>
                        <a:t>Usually Multidimensional model (Star, Snowflake…).</a:t>
                      </a:r>
                    </a:p>
                    <a:p>
                      <a:pPr algn="just"/>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Subject Oriented Database Design</a:t>
                      </a:r>
                      <a:r>
                        <a:rPr lang="en-US"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3"/>
                  </a:ext>
                </a:extLst>
              </a:tr>
              <a:tr h="1410681">
                <a:tc>
                  <a:txBody>
                    <a:bodyPr/>
                    <a:lstStyle/>
                    <a:p>
                      <a:pPr algn="ctr"/>
                      <a:r>
                        <a:rPr lang="en-US" b="1" dirty="0">
                          <a:latin typeface="Times New Roman" panose="02020603050405020304" pitchFamily="18" charset="0"/>
                          <a:cs typeface="Times New Roman" panose="02020603050405020304" pitchFamily="18" charset="0"/>
                        </a:rPr>
                        <a:t>Access Pattern</a:t>
                      </a:r>
                    </a:p>
                    <a:p>
                      <a:pPr algn="ctr"/>
                      <a:r>
                        <a:rPr lang="en-US" b="1" dirty="0">
                          <a:latin typeface="Times New Roman" panose="02020603050405020304" pitchFamily="18" charset="0"/>
                          <a:cs typeface="Times New Roman" panose="02020603050405020304" pitchFamily="18" charset="0"/>
                        </a:rPr>
                        <a:t>(Nature of Query)</a:t>
                      </a:r>
                    </a:p>
                  </a:txBody>
                  <a:tcPr/>
                </a:tc>
                <a:tc>
                  <a:txBody>
                    <a:bodyPr/>
                    <a:lstStyle/>
                    <a:p>
                      <a:pPr algn="just"/>
                      <a:r>
                        <a:rPr lang="en-US" dirty="0">
                          <a:latin typeface="Times New Roman" panose="02020603050405020304" pitchFamily="18" charset="0"/>
                          <a:cs typeface="Times New Roman" panose="02020603050405020304" pitchFamily="18" charset="0"/>
                        </a:rPr>
                        <a:t>OLTP systems mainly consist for Short and  atomic</a:t>
                      </a:r>
                      <a:r>
                        <a:rPr lang="en-US" baseline="0" dirty="0">
                          <a:latin typeface="Times New Roman" panose="02020603050405020304" pitchFamily="18" charset="0"/>
                          <a:cs typeface="Times New Roman" panose="02020603050405020304" pitchFamily="18" charset="0"/>
                        </a:rPr>
                        <a:t> transaction</a:t>
                      </a:r>
                      <a:r>
                        <a:rPr lang="en-US" dirty="0">
                          <a:latin typeface="Times New Roman" panose="02020603050405020304" pitchFamily="18" charset="0"/>
                          <a:cs typeface="Times New Roman" panose="02020603050405020304" pitchFamily="18" charset="0"/>
                        </a:rPr>
                        <a:t> desiring high performance (less latency) and accuracy. It requires Concurrence Control</a:t>
                      </a:r>
                      <a:r>
                        <a:rPr lang="en-US" baseline="0" dirty="0">
                          <a:latin typeface="Times New Roman" panose="02020603050405020304" pitchFamily="18" charset="0"/>
                          <a:cs typeface="Times New Roman" panose="02020603050405020304" pitchFamily="18" charset="0"/>
                        </a:rPr>
                        <a:t> and Recovery mechanisms.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Mostly read only queries, operate on HUGE volumes of data, queries are quite complex.</a:t>
                      </a:r>
                    </a:p>
                  </a:txBody>
                  <a:tcPr/>
                </a:tc>
                <a:extLst>
                  <a:ext uri="{0D108BD9-81ED-4DB2-BD59-A6C34878D82A}">
                    <a16:rowId xmlns:a16="http://schemas.microsoft.com/office/drawing/2014/main" val="10004"/>
                  </a:ext>
                </a:extLst>
              </a:tr>
              <a:tr h="699247">
                <a:tc>
                  <a:txBody>
                    <a:bodyPr/>
                    <a:lstStyle/>
                    <a:p>
                      <a:pPr algn="ctr"/>
                      <a:r>
                        <a:rPr lang="en-US" b="1" dirty="0">
                          <a:latin typeface="Times New Roman" panose="02020603050405020304" pitchFamily="18" charset="0"/>
                          <a:cs typeface="Times New Roman" panose="02020603050405020304" pitchFamily="18" charset="0"/>
                        </a:rPr>
                        <a:t>Database Size</a:t>
                      </a:r>
                    </a:p>
                  </a:txBody>
                  <a:tcPr/>
                </a:tc>
                <a:tc>
                  <a:txBody>
                    <a:bodyPr/>
                    <a:lstStyle/>
                    <a:p>
                      <a:pPr algn="just"/>
                      <a:r>
                        <a:rPr lang="en-US" dirty="0">
                          <a:latin typeface="Times New Roman" panose="02020603050405020304" pitchFamily="18" charset="0"/>
                          <a:cs typeface="Times New Roman" panose="02020603050405020304" pitchFamily="18" charset="0"/>
                        </a:rPr>
                        <a:t>In Gigabytes to higher order Gigabytes.</a:t>
                      </a:r>
                    </a:p>
                  </a:txBody>
                  <a:tcPr/>
                </a:tc>
                <a:tc>
                  <a:txBody>
                    <a:bodyPr/>
                    <a:lstStyle/>
                    <a:p>
                      <a:pPr algn="just"/>
                      <a:r>
                        <a:rPr lang="en-US" dirty="0">
                          <a:latin typeface="Times New Roman" panose="02020603050405020304" pitchFamily="18" charset="0"/>
                          <a:cs typeface="Times New Roman" panose="02020603050405020304" pitchFamily="18" charset="0"/>
                        </a:rPr>
                        <a:t> &gt; = Terabytes or Petabytes.</a:t>
                      </a:r>
                    </a:p>
                  </a:txBody>
                  <a:tcPr/>
                </a:tc>
                <a:extLst>
                  <a:ext uri="{0D108BD9-81ED-4DB2-BD59-A6C34878D82A}">
                    <a16:rowId xmlns:a16="http://schemas.microsoft.com/office/drawing/2014/main" val="10005"/>
                  </a:ext>
                </a:extLst>
              </a:tr>
              <a:tr h="699247">
                <a:tc>
                  <a:txBody>
                    <a:bodyPr/>
                    <a:lstStyle/>
                    <a:p>
                      <a:pPr algn="ctr"/>
                      <a:r>
                        <a:rPr lang="en-US" b="1" dirty="0">
                          <a:latin typeface="Times New Roman" panose="02020603050405020304" pitchFamily="18" charset="0"/>
                          <a:cs typeface="Times New Roman" panose="02020603050405020304" pitchFamily="18" charset="0"/>
                        </a:rPr>
                        <a:t>View</a:t>
                      </a:r>
                    </a:p>
                  </a:txBody>
                  <a:tcPr/>
                </a:tc>
                <a:tc>
                  <a:txBody>
                    <a:bodyPr/>
                    <a:lstStyle/>
                    <a:p>
                      <a:pPr algn="just"/>
                      <a:r>
                        <a:rPr lang="en-US" dirty="0">
                          <a:latin typeface="Times New Roman" panose="02020603050405020304" pitchFamily="18" charset="0"/>
                          <a:cs typeface="Times New Roman" panose="02020603050405020304" pitchFamily="18" charset="0"/>
                        </a:rPr>
                        <a:t>Detailed</a:t>
                      </a:r>
                    </a:p>
                  </a:txBody>
                  <a:tcPr/>
                </a:tc>
                <a:tc>
                  <a:txBody>
                    <a:bodyPr/>
                    <a:lstStyle/>
                    <a:p>
                      <a:pPr algn="just"/>
                      <a:r>
                        <a:rPr lang="en-US" dirty="0">
                          <a:latin typeface="Times New Roman" panose="02020603050405020304" pitchFamily="18" charset="0"/>
                          <a:cs typeface="Times New Roman" panose="02020603050405020304" pitchFamily="18" charset="0"/>
                        </a:rPr>
                        <a:t>Summarized.</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49920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TotalTime>
  <Words>2173</Words>
  <Application>Microsoft Office PowerPoint</Application>
  <PresentationFormat>Widescreen</PresentationFormat>
  <Paragraphs>200</Paragraphs>
  <Slides>32</Slides>
  <Notes>0</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48" baseType="lpstr">
      <vt:lpstr>Adobe Caslon Pro Bold</vt:lpstr>
      <vt:lpstr>Adobe Garamond Pro</vt:lpstr>
      <vt:lpstr>Arial</vt:lpstr>
      <vt:lpstr>Arial Rounded MT Bold</vt:lpstr>
      <vt:lpstr>Brush StrokeFast</vt:lpstr>
      <vt:lpstr>Calibri</vt:lpstr>
      <vt:lpstr>Calibri Light</vt:lpstr>
      <vt:lpstr>Dingbats</vt:lpstr>
      <vt:lpstr>Matura MT Script Capitals</vt:lpstr>
      <vt:lpstr>Symbol</vt:lpstr>
      <vt:lpstr>Tahoma</vt:lpstr>
      <vt:lpstr>Times New Roman</vt:lpstr>
      <vt:lpstr>Wingdings</vt:lpstr>
      <vt:lpstr>Office Theme</vt:lpstr>
      <vt:lpstr>ClipArt</vt:lpstr>
      <vt:lpstr>Clip</vt:lpstr>
      <vt:lpstr>Data Mining and Warehousing Concepts</vt:lpstr>
      <vt:lpstr>Data Warehousing Concepts &amp; Characteristics</vt:lpstr>
      <vt:lpstr>What is Data Warehouse??????</vt:lpstr>
      <vt:lpstr>Data Warehouse Properties</vt:lpstr>
      <vt:lpstr>What is Data Warehouse??????</vt:lpstr>
      <vt:lpstr>Heterogeneous Information Sources</vt:lpstr>
      <vt:lpstr>Features of a Warehouse…….</vt:lpstr>
      <vt:lpstr>Differences between Operational Database Systems and Data Warehouses</vt:lpstr>
      <vt:lpstr>PowerPoint Presentation</vt:lpstr>
      <vt:lpstr>Need of a Separate Data Warehouse</vt:lpstr>
      <vt:lpstr>Origin/Evolution of Data Warehouse</vt:lpstr>
      <vt:lpstr>PowerPoint Presentation</vt:lpstr>
      <vt:lpstr>PowerPoint Presentation</vt:lpstr>
      <vt:lpstr>Data Mining Concepts &amp; Functionalities</vt:lpstr>
      <vt:lpstr>What is Data Mining??????</vt:lpstr>
      <vt:lpstr>The world is data rich but information poor</vt:lpstr>
      <vt:lpstr>PowerPoint Presentation</vt:lpstr>
      <vt:lpstr>PowerPoint Presentation</vt:lpstr>
      <vt:lpstr>The knowledge discovery process</vt:lpstr>
      <vt:lpstr>PowerPoint Presentation</vt:lpstr>
      <vt:lpstr>Data Mining Functionalities</vt:lpstr>
      <vt:lpstr>Data characterization</vt:lpstr>
      <vt:lpstr>Data discrimination</vt:lpstr>
      <vt:lpstr>Mining Frequent Patterns</vt:lpstr>
      <vt:lpstr>Association analysis</vt:lpstr>
      <vt:lpstr>Classification and Regression for Predictive Analysis</vt:lpstr>
      <vt:lpstr>“How is the derived model presented?”</vt:lpstr>
      <vt:lpstr>PowerPoint Presentation</vt:lpstr>
      <vt:lpstr>Cluster analysis</vt:lpstr>
      <vt:lpstr>PowerPoint Presentation</vt:lpstr>
      <vt:lpstr>Outlier Analysis</vt:lpstr>
      <vt:lpstr>Are All Patterns Interesting?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and Warehousing Concepts</dc:title>
  <dc:creator>Rajesh</dc:creator>
  <cp:lastModifiedBy>Sonam Kaler</cp:lastModifiedBy>
  <cp:revision>75</cp:revision>
  <dcterms:created xsi:type="dcterms:W3CDTF">2013-08-10T17:15:25Z</dcterms:created>
  <dcterms:modified xsi:type="dcterms:W3CDTF">2021-08-31T04:53:34Z</dcterms:modified>
</cp:coreProperties>
</file>