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4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94F3B8-BFF5-4A4F-835D-A27E52858153}" type="datetimeFigureOut">
              <a:rPr lang="en-IN" smtClean="0"/>
              <a:t>22-08-2020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1E0BA6-F328-4CA7-A759-A397167935EE}" type="slidenum">
              <a:rPr lang="en-IN" smtClean="0"/>
              <a:t>‹#›</a:t>
            </a:fld>
            <a:endParaRPr lang="en-IN"/>
          </a:p>
        </p:txBody>
      </p:sp>
    </p:spTree>
    <p:extLst>
      <p:ext uri="{BB962C8B-B14F-4D97-AF65-F5344CB8AC3E}">
        <p14:creationId xmlns:p14="http://schemas.microsoft.com/office/powerpoint/2010/main" val="2192164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
          <p:cNvSpPr>
            <a:spLocks noGrp="1" noRot="1" noChangeAspect="1" noChangeArrowheads="1" noTextEdit="1"/>
          </p:cNvSpPr>
          <p:nvPr>
            <p:ph type="sldImg"/>
          </p:nvPr>
        </p:nvSpPr>
        <p:spPr bwMode="auto">
          <a:xfrm>
            <a:off x="990600" y="303213"/>
            <a:ext cx="4876800" cy="36576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9939" name="Rectangle 2"/>
          <p:cNvSpPr>
            <a:spLocks noGrp="1" noChangeArrowheads="1"/>
          </p:cNvSpPr>
          <p:nvPr>
            <p:ph type="body" idx="1"/>
          </p:nvPr>
        </p:nvSpPr>
        <p:spPr bwMode="auto">
          <a:xfrm>
            <a:off x="503238" y="4316413"/>
            <a:ext cx="5856287" cy="406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
          <p:cNvSpPr>
            <a:spLocks noGrp="1" noRot="1" noChangeAspect="1" noChangeArrowheads="1" noTextEdit="1"/>
          </p:cNvSpPr>
          <p:nvPr>
            <p:ph type="sldImg"/>
          </p:nvPr>
        </p:nvSpPr>
        <p:spPr bwMode="auto">
          <a:xfrm>
            <a:off x="990600" y="303213"/>
            <a:ext cx="4876800" cy="36576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3" name="Text Box 2"/>
          <p:cNvSpPr>
            <a:spLocks noGrp="1" noChangeArrowheads="1"/>
          </p:cNvSpPr>
          <p:nvPr>
            <p:ph type="body" idx="1"/>
          </p:nvPr>
        </p:nvSpPr>
        <p:spPr bwMode="auto">
          <a:xfrm>
            <a:off x="503238" y="4316413"/>
            <a:ext cx="5856287" cy="406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numCol="1" anchor="t" anchorCtr="0" compatLnSpc="1">
            <a:prstTxWarp prst="textNoShape">
              <a:avLst/>
            </a:prstTxWarp>
            <a:spAutoFit/>
          </a:bodyPr>
          <a:lstStyle/>
          <a:p>
            <a:pPr eaLnBrk="1" hangingPunct="1">
              <a:lnSpc>
                <a:spcPct val="101000"/>
              </a:lnSpc>
              <a:spcBef>
                <a:spcPts val="450"/>
              </a:spcBef>
              <a:buClr>
                <a:srgbClr val="546F70"/>
              </a:buClr>
              <a:buFontTx/>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solidFill>
                  <a:srgbClr val="546F70"/>
                </a:solidFill>
                <a:latin typeface="Arial" pitchFamily="34" charset="0"/>
                <a:ea typeface="HG Mincho Light J;MS Gothic;HG "/>
                <a:cs typeface="HG Mincho Light J;MS Gothic;HG "/>
              </a:rPr>
              <a:t>boot loader is a program which is responsible to load the O.S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
          <p:cNvSpPr>
            <a:spLocks noGrp="1" noRot="1" noChangeAspect="1" noChangeArrowheads="1" noTextEdit="1"/>
          </p:cNvSpPr>
          <p:nvPr>
            <p:ph type="sldImg"/>
          </p:nvPr>
        </p:nvSpPr>
        <p:spPr bwMode="auto">
          <a:xfrm>
            <a:off x="990600" y="303213"/>
            <a:ext cx="4876800" cy="36576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987" name="Rectangle 2"/>
          <p:cNvSpPr>
            <a:spLocks noGrp="1" noChangeArrowheads="1"/>
          </p:cNvSpPr>
          <p:nvPr>
            <p:ph type="body" idx="1"/>
          </p:nvPr>
        </p:nvSpPr>
        <p:spPr bwMode="auto">
          <a:xfrm>
            <a:off x="503238" y="4316413"/>
            <a:ext cx="5856287" cy="406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p:cNvSpPr>
            <a:spLocks noGrp="1" noRot="1" noChangeAspect="1" noChangeArrowheads="1" noTextEdit="1"/>
          </p:cNvSpPr>
          <p:nvPr>
            <p:ph type="sldImg"/>
          </p:nvPr>
        </p:nvSpPr>
        <p:spPr bwMode="auto">
          <a:xfrm>
            <a:off x="990600" y="303213"/>
            <a:ext cx="4876800" cy="36576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3011" name="Text Box 2"/>
          <p:cNvSpPr>
            <a:spLocks noGrp="1" noChangeArrowheads="1"/>
          </p:cNvSpPr>
          <p:nvPr>
            <p:ph type="body" idx="1"/>
          </p:nvPr>
        </p:nvSpPr>
        <p:spPr bwMode="auto">
          <a:xfrm>
            <a:off x="503238" y="4316413"/>
            <a:ext cx="5856287" cy="406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numCol="1" anchor="t" anchorCtr="0" compatLnSpc="1">
            <a:prstTxWarp prst="textNoShape">
              <a:avLst/>
            </a:prstTxWarp>
            <a:spAutoFit/>
          </a:bodyPr>
          <a:lstStyle/>
          <a:p>
            <a:pPr eaLnBrk="1" hangingPunct="1">
              <a:lnSpc>
                <a:spcPct val="101000"/>
              </a:lnSpc>
              <a:spcBef>
                <a:spcPts val="450"/>
              </a:spcBef>
              <a:buClr>
                <a:srgbClr val="546F70"/>
              </a:buClr>
              <a:buFontTx/>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solidFill>
                  <a:srgbClr val="546F70"/>
                </a:solidFill>
                <a:latin typeface="Arial" pitchFamily="34" charset="0"/>
                <a:ea typeface="HG Mincho Light J;MS Gothic;HG "/>
                <a:cs typeface="HG Mincho Light J;MS Gothic;HG "/>
              </a:rPr>
              <a:t>LILO stands for linux loader is old boot loader of linux</a:t>
            </a:r>
          </a:p>
          <a:p>
            <a:pPr eaLnBrk="1" hangingPunct="1">
              <a:lnSpc>
                <a:spcPct val="101000"/>
              </a:lnSpc>
              <a:spcBef>
                <a:spcPts val="450"/>
              </a:spcBef>
              <a:buClr>
                <a:srgbClr val="546F70"/>
              </a:buClr>
              <a:buFontTx/>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solidFill>
                  <a:srgbClr val="546F70"/>
                </a:solidFill>
                <a:latin typeface="Arial" pitchFamily="34" charset="0"/>
                <a:ea typeface="HG Mincho Light J;MS Gothic;HG "/>
                <a:cs typeface="HG Mincho Light J;MS Gothic;HG "/>
              </a:rPr>
              <a:t>explain the stages of booting the os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p:cNvSpPr>
            <a:spLocks noGrp="1" noRot="1" noChangeAspect="1" noChangeArrowheads="1" noTextEdit="1"/>
          </p:cNvSpPr>
          <p:nvPr>
            <p:ph type="sldImg"/>
          </p:nvPr>
        </p:nvSpPr>
        <p:spPr bwMode="auto">
          <a:xfrm>
            <a:off x="990600" y="303213"/>
            <a:ext cx="4876800" cy="36576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035" name="Text Box 2"/>
          <p:cNvSpPr>
            <a:spLocks noGrp="1" noChangeArrowheads="1"/>
          </p:cNvSpPr>
          <p:nvPr>
            <p:ph type="body" idx="1"/>
          </p:nvPr>
        </p:nvSpPr>
        <p:spPr bwMode="auto">
          <a:xfrm>
            <a:off x="503238" y="4316413"/>
            <a:ext cx="5856287" cy="406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numCol="1" anchor="t" anchorCtr="0" compatLnSpc="1">
            <a:prstTxWarp prst="textNoShape">
              <a:avLst/>
            </a:prstTxWarp>
            <a:spAutoFit/>
          </a:bodyPr>
          <a:lstStyle/>
          <a:p>
            <a:pPr eaLnBrk="1" hangingPunct="1">
              <a:lnSpc>
                <a:spcPct val="101000"/>
              </a:lnSpc>
              <a:spcBef>
                <a:spcPts val="450"/>
              </a:spcBef>
              <a:buClr>
                <a:srgbClr val="546F70"/>
              </a:buClr>
              <a:buFontTx/>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solidFill>
                  <a:srgbClr val="546F70"/>
                </a:solidFill>
                <a:latin typeface="Arial" pitchFamily="34" charset="0"/>
                <a:ea typeface="HG Mincho Light J;MS Gothic;HG "/>
                <a:cs typeface="HG Mincho Light J;MS Gothic;HG "/>
              </a:rPr>
              <a:t>in case lilo is corrupted , we can reinstall it</a:t>
            </a:r>
          </a:p>
          <a:p>
            <a:pPr eaLnBrk="1" hangingPunct="1">
              <a:lnSpc>
                <a:spcPct val="101000"/>
              </a:lnSpc>
              <a:spcBef>
                <a:spcPts val="450"/>
              </a:spcBef>
              <a:buClr>
                <a:srgbClr val="546F70"/>
              </a:buClr>
              <a:buFontTx/>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mtClean="0">
              <a:solidFill>
                <a:srgbClr val="546F70"/>
              </a:solidFill>
              <a:latin typeface="Arial" pitchFamily="34" charset="0"/>
              <a:ea typeface="HG Mincho Light J;MS Gothic;HG "/>
              <a:cs typeface="HG Mincho Light J;MS Gothic;HG "/>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p:cNvSpPr>
            <a:spLocks noGrp="1" noRot="1" noChangeAspect="1" noChangeArrowheads="1" noTextEdit="1"/>
          </p:cNvSpPr>
          <p:nvPr>
            <p:ph type="sldImg"/>
          </p:nvPr>
        </p:nvSpPr>
        <p:spPr bwMode="auto">
          <a:xfrm>
            <a:off x="990600" y="303213"/>
            <a:ext cx="4876800" cy="36576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59" name="Text Box 2"/>
          <p:cNvSpPr>
            <a:spLocks noGrp="1" noChangeArrowheads="1"/>
          </p:cNvSpPr>
          <p:nvPr>
            <p:ph type="body" idx="1"/>
          </p:nvPr>
        </p:nvSpPr>
        <p:spPr bwMode="auto">
          <a:xfrm>
            <a:off x="503238" y="4316413"/>
            <a:ext cx="5856287" cy="406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numCol="1" anchor="t" anchorCtr="0" compatLnSpc="1">
            <a:prstTxWarp prst="textNoShape">
              <a:avLst/>
            </a:prstTxWarp>
            <a:spAutoFit/>
          </a:bodyPr>
          <a:lstStyle/>
          <a:p>
            <a:pPr eaLnBrk="1" hangingPunct="1">
              <a:lnSpc>
                <a:spcPct val="101000"/>
              </a:lnSpc>
              <a:spcBef>
                <a:spcPts val="450"/>
              </a:spcBef>
              <a:buClr>
                <a:srgbClr val="546F70"/>
              </a:buClr>
              <a:buFontTx/>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solidFill>
                  <a:srgbClr val="546F70"/>
                </a:solidFill>
                <a:latin typeface="Arial" pitchFamily="34" charset="0"/>
                <a:ea typeface="HG Mincho Light J;MS Gothic;HG "/>
                <a:cs typeface="HG Mincho Light J;MS Gothic;HG "/>
              </a:rPr>
              <a:t>GRUB is the default boot loader in new versions of linux</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p:cNvSpPr>
            <a:spLocks noGrp="1" noRot="1" noChangeAspect="1" noChangeArrowheads="1" noTextEdit="1"/>
          </p:cNvSpPr>
          <p:nvPr>
            <p:ph type="sldImg"/>
          </p:nvPr>
        </p:nvSpPr>
        <p:spPr bwMode="auto">
          <a:xfrm>
            <a:off x="990600" y="303213"/>
            <a:ext cx="4876800" cy="36576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3" name="Text Box 2"/>
          <p:cNvSpPr>
            <a:spLocks noGrp="1" noChangeArrowheads="1"/>
          </p:cNvSpPr>
          <p:nvPr>
            <p:ph type="body" idx="1"/>
          </p:nvPr>
        </p:nvSpPr>
        <p:spPr bwMode="auto">
          <a:xfrm>
            <a:off x="503238" y="4316413"/>
            <a:ext cx="5856287" cy="406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numCol="1" anchor="t" anchorCtr="0" compatLnSpc="1">
            <a:prstTxWarp prst="textNoShape">
              <a:avLst/>
            </a:prstTxWarp>
            <a:spAutoFit/>
          </a:bodyPr>
          <a:lstStyle/>
          <a:p>
            <a:pPr eaLnBrk="1" hangingPunct="1">
              <a:lnSpc>
                <a:spcPct val="101000"/>
              </a:lnSpc>
              <a:spcBef>
                <a:spcPts val="450"/>
              </a:spcBef>
              <a:buClr>
                <a:srgbClr val="546F70"/>
              </a:buClr>
              <a:buFontTx/>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solidFill>
                  <a:srgbClr val="546F70"/>
                </a:solidFill>
                <a:latin typeface="Arial" pitchFamily="34" charset="0"/>
                <a:ea typeface="HG Mincho Light J;MS Gothic;HG "/>
                <a:cs typeface="HG Mincho Light J;MS Gothic;HG "/>
              </a:rPr>
              <a:t>Explain the features of GRUB</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
          <p:cNvSpPr>
            <a:spLocks noGrp="1" noRot="1" noChangeAspect="1" noChangeArrowheads="1" noTextEdit="1"/>
          </p:cNvSpPr>
          <p:nvPr>
            <p:ph type="sldImg"/>
          </p:nvPr>
        </p:nvSpPr>
        <p:spPr bwMode="auto">
          <a:xfrm>
            <a:off x="990600" y="303213"/>
            <a:ext cx="4876800" cy="36576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7" name="Text Box 2"/>
          <p:cNvSpPr>
            <a:spLocks noGrp="1" noChangeArrowheads="1"/>
          </p:cNvSpPr>
          <p:nvPr>
            <p:ph type="body" idx="1"/>
          </p:nvPr>
        </p:nvSpPr>
        <p:spPr bwMode="auto">
          <a:xfrm>
            <a:off x="503238" y="4316413"/>
            <a:ext cx="5856287" cy="406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numCol="1" anchor="t" anchorCtr="0" compatLnSpc="1">
            <a:prstTxWarp prst="textNoShape">
              <a:avLst/>
            </a:prstTxWarp>
            <a:spAutoFit/>
          </a:bodyPr>
          <a:lstStyle/>
          <a:p>
            <a:pPr eaLnBrk="1" hangingPunct="1">
              <a:lnSpc>
                <a:spcPct val="101000"/>
              </a:lnSpc>
              <a:spcBef>
                <a:spcPts val="450"/>
              </a:spcBef>
              <a:buClr>
                <a:srgbClr val="546F70"/>
              </a:buClr>
              <a:buFontTx/>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solidFill>
                  <a:srgbClr val="546F70"/>
                </a:solidFill>
                <a:latin typeface="Arial" pitchFamily="34" charset="0"/>
                <a:ea typeface="HG Mincho Light J;MS Gothic;HG "/>
                <a:cs typeface="HG Mincho Light J;MS Gothic;HG "/>
              </a:rPr>
              <a:t>The main configuration file for GRUB is grub.conf </a:t>
            </a:r>
          </a:p>
          <a:p>
            <a:pPr eaLnBrk="1" hangingPunct="1">
              <a:lnSpc>
                <a:spcPct val="101000"/>
              </a:lnSpc>
              <a:spcBef>
                <a:spcPts val="450"/>
              </a:spcBef>
              <a:buClr>
                <a:srgbClr val="546F70"/>
              </a:buClr>
              <a:buFontTx/>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solidFill>
                  <a:srgbClr val="546F70"/>
                </a:solidFill>
                <a:latin typeface="Arial" pitchFamily="34" charset="0"/>
                <a:ea typeface="HG Mincho Light J;MS Gothic;HG "/>
                <a:cs typeface="HG Mincho Light J;MS Gothic;HG "/>
              </a:rPr>
              <a:t>you can edit this file to set grub password</a:t>
            </a:r>
          </a:p>
          <a:p>
            <a:pPr eaLnBrk="1" hangingPunct="1">
              <a:lnSpc>
                <a:spcPct val="101000"/>
              </a:lnSpc>
              <a:spcBef>
                <a:spcPts val="450"/>
              </a:spcBef>
              <a:buClr>
                <a:srgbClr val="546F70"/>
              </a:buClr>
              <a:buFontTx/>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solidFill>
                  <a:srgbClr val="546F70"/>
                </a:solidFill>
                <a:latin typeface="Arial" pitchFamily="34" charset="0"/>
                <a:ea typeface="HG Mincho Light J;MS Gothic;HG "/>
                <a:cs typeface="HG Mincho Light J;MS Gothic;HG "/>
              </a:rPr>
              <a:t>show demo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p:cNvSpPr>
            <a:spLocks noGrp="1" noRot="1" noChangeAspect="1" noChangeArrowheads="1" noTextEdit="1"/>
          </p:cNvSpPr>
          <p:nvPr>
            <p:ph type="sldImg"/>
          </p:nvPr>
        </p:nvSpPr>
        <p:spPr bwMode="auto">
          <a:xfrm>
            <a:off x="990600" y="303213"/>
            <a:ext cx="4876800" cy="36576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131" name="Text Box 2"/>
          <p:cNvSpPr>
            <a:spLocks noGrp="1" noChangeArrowheads="1"/>
          </p:cNvSpPr>
          <p:nvPr>
            <p:ph type="body" idx="1"/>
          </p:nvPr>
        </p:nvSpPr>
        <p:spPr bwMode="auto">
          <a:xfrm>
            <a:off x="503238" y="4316413"/>
            <a:ext cx="5856287" cy="406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numCol="1" anchor="t" anchorCtr="0" compatLnSpc="1">
            <a:prstTxWarp prst="textNoShape">
              <a:avLst/>
            </a:prstTxWarp>
            <a:spAutoFit/>
          </a:bodyPr>
          <a:lstStyle/>
          <a:p>
            <a:pPr eaLnBrk="1" hangingPunct="1">
              <a:lnSpc>
                <a:spcPct val="101000"/>
              </a:lnSpc>
              <a:spcBef>
                <a:spcPts val="450"/>
              </a:spcBef>
              <a:buClr>
                <a:srgbClr val="546F70"/>
              </a:buClr>
              <a:buFontTx/>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solidFill>
                  <a:srgbClr val="546F70"/>
                </a:solidFill>
                <a:latin typeface="Arial" pitchFamily="34" charset="0"/>
                <a:ea typeface="HG Mincho Light J;MS Gothic;HG "/>
                <a:cs typeface="HG Mincho Light J;MS Gothic;HG "/>
              </a:rPr>
              <a:t>show demo</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652BFB7-2BD0-429C-9658-0D79A38D96F3}" type="datetimeFigureOut">
              <a:rPr lang="en-IN" smtClean="0"/>
              <a:t>22-08-2020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E52CA4-691E-4617-AF67-4443A84DE230}" type="slidenum">
              <a:rPr lang="en-IN" smtClean="0"/>
              <a:t>‹#›</a:t>
            </a:fld>
            <a:endParaRPr lang="en-IN"/>
          </a:p>
        </p:txBody>
      </p:sp>
    </p:spTree>
    <p:extLst>
      <p:ext uri="{BB962C8B-B14F-4D97-AF65-F5344CB8AC3E}">
        <p14:creationId xmlns:p14="http://schemas.microsoft.com/office/powerpoint/2010/main" val="1825854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52BFB7-2BD0-429C-9658-0D79A38D96F3}" type="datetimeFigureOut">
              <a:rPr lang="en-IN" smtClean="0"/>
              <a:t>22-08-2020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E52CA4-691E-4617-AF67-4443A84DE230}" type="slidenum">
              <a:rPr lang="en-IN" smtClean="0"/>
              <a:t>‹#›</a:t>
            </a:fld>
            <a:endParaRPr lang="en-IN"/>
          </a:p>
        </p:txBody>
      </p:sp>
    </p:spTree>
    <p:extLst>
      <p:ext uri="{BB962C8B-B14F-4D97-AF65-F5344CB8AC3E}">
        <p14:creationId xmlns:p14="http://schemas.microsoft.com/office/powerpoint/2010/main" val="2366289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52BFB7-2BD0-429C-9658-0D79A38D96F3}" type="datetimeFigureOut">
              <a:rPr lang="en-IN" smtClean="0"/>
              <a:t>22-08-2020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E52CA4-691E-4617-AF67-4443A84DE230}" type="slidenum">
              <a:rPr lang="en-IN" smtClean="0"/>
              <a:t>‹#›</a:t>
            </a:fld>
            <a:endParaRPr lang="en-IN"/>
          </a:p>
        </p:txBody>
      </p:sp>
    </p:spTree>
    <p:extLst>
      <p:ext uri="{BB962C8B-B14F-4D97-AF65-F5344CB8AC3E}">
        <p14:creationId xmlns:p14="http://schemas.microsoft.com/office/powerpoint/2010/main" val="4104994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0" y="2743200"/>
            <a:ext cx="9142413" cy="1468438"/>
          </a:xfrm>
        </p:spPr>
        <p:txBody>
          <a:bodyPr/>
          <a:lstStyle/>
          <a:p>
            <a:r>
              <a:rPr lang="en-US" smtClean="0"/>
              <a:t>Click to edit Master title style</a:t>
            </a:r>
            <a:endParaRPr lang="en-IN"/>
          </a:p>
        </p:txBody>
      </p:sp>
    </p:spTree>
    <p:extLst>
      <p:ext uri="{BB962C8B-B14F-4D97-AF65-F5344CB8AC3E}">
        <p14:creationId xmlns:p14="http://schemas.microsoft.com/office/powerpoint/2010/main" val="2851695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52BFB7-2BD0-429C-9658-0D79A38D96F3}" type="datetimeFigureOut">
              <a:rPr lang="en-IN" smtClean="0"/>
              <a:t>22-08-2020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E52CA4-691E-4617-AF67-4443A84DE230}" type="slidenum">
              <a:rPr lang="en-IN" smtClean="0"/>
              <a:t>‹#›</a:t>
            </a:fld>
            <a:endParaRPr lang="en-IN"/>
          </a:p>
        </p:txBody>
      </p:sp>
    </p:spTree>
    <p:extLst>
      <p:ext uri="{BB962C8B-B14F-4D97-AF65-F5344CB8AC3E}">
        <p14:creationId xmlns:p14="http://schemas.microsoft.com/office/powerpoint/2010/main" val="1874341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52BFB7-2BD0-429C-9658-0D79A38D96F3}" type="datetimeFigureOut">
              <a:rPr lang="en-IN" smtClean="0"/>
              <a:t>22-08-2020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E52CA4-691E-4617-AF67-4443A84DE230}" type="slidenum">
              <a:rPr lang="en-IN" smtClean="0"/>
              <a:t>‹#›</a:t>
            </a:fld>
            <a:endParaRPr lang="en-IN"/>
          </a:p>
        </p:txBody>
      </p:sp>
    </p:spTree>
    <p:extLst>
      <p:ext uri="{BB962C8B-B14F-4D97-AF65-F5344CB8AC3E}">
        <p14:creationId xmlns:p14="http://schemas.microsoft.com/office/powerpoint/2010/main" val="1680482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652BFB7-2BD0-429C-9658-0D79A38D96F3}" type="datetimeFigureOut">
              <a:rPr lang="en-IN" smtClean="0"/>
              <a:t>22-08-2020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E52CA4-691E-4617-AF67-4443A84DE230}" type="slidenum">
              <a:rPr lang="en-IN" smtClean="0"/>
              <a:t>‹#›</a:t>
            </a:fld>
            <a:endParaRPr lang="en-IN"/>
          </a:p>
        </p:txBody>
      </p:sp>
    </p:spTree>
    <p:extLst>
      <p:ext uri="{BB962C8B-B14F-4D97-AF65-F5344CB8AC3E}">
        <p14:creationId xmlns:p14="http://schemas.microsoft.com/office/powerpoint/2010/main" val="3256042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652BFB7-2BD0-429C-9658-0D79A38D96F3}" type="datetimeFigureOut">
              <a:rPr lang="en-IN" smtClean="0"/>
              <a:t>22-08-2020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E52CA4-691E-4617-AF67-4443A84DE230}" type="slidenum">
              <a:rPr lang="en-IN" smtClean="0"/>
              <a:t>‹#›</a:t>
            </a:fld>
            <a:endParaRPr lang="en-IN"/>
          </a:p>
        </p:txBody>
      </p:sp>
    </p:spTree>
    <p:extLst>
      <p:ext uri="{BB962C8B-B14F-4D97-AF65-F5344CB8AC3E}">
        <p14:creationId xmlns:p14="http://schemas.microsoft.com/office/powerpoint/2010/main" val="1022355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652BFB7-2BD0-429C-9658-0D79A38D96F3}" type="datetimeFigureOut">
              <a:rPr lang="en-IN" smtClean="0"/>
              <a:t>22-08-2020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E52CA4-691E-4617-AF67-4443A84DE230}" type="slidenum">
              <a:rPr lang="en-IN" smtClean="0"/>
              <a:t>‹#›</a:t>
            </a:fld>
            <a:endParaRPr lang="en-IN"/>
          </a:p>
        </p:txBody>
      </p:sp>
    </p:spTree>
    <p:extLst>
      <p:ext uri="{BB962C8B-B14F-4D97-AF65-F5344CB8AC3E}">
        <p14:creationId xmlns:p14="http://schemas.microsoft.com/office/powerpoint/2010/main" val="397329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52BFB7-2BD0-429C-9658-0D79A38D96F3}" type="datetimeFigureOut">
              <a:rPr lang="en-IN" smtClean="0"/>
              <a:t>22-08-2020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E52CA4-691E-4617-AF67-4443A84DE230}" type="slidenum">
              <a:rPr lang="en-IN" smtClean="0"/>
              <a:t>‹#›</a:t>
            </a:fld>
            <a:endParaRPr lang="en-IN"/>
          </a:p>
        </p:txBody>
      </p:sp>
    </p:spTree>
    <p:extLst>
      <p:ext uri="{BB962C8B-B14F-4D97-AF65-F5344CB8AC3E}">
        <p14:creationId xmlns:p14="http://schemas.microsoft.com/office/powerpoint/2010/main" val="1296079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52BFB7-2BD0-429C-9658-0D79A38D96F3}" type="datetimeFigureOut">
              <a:rPr lang="en-IN" smtClean="0"/>
              <a:t>22-08-2020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E52CA4-691E-4617-AF67-4443A84DE230}" type="slidenum">
              <a:rPr lang="en-IN" smtClean="0"/>
              <a:t>‹#›</a:t>
            </a:fld>
            <a:endParaRPr lang="en-IN"/>
          </a:p>
        </p:txBody>
      </p:sp>
    </p:spTree>
    <p:extLst>
      <p:ext uri="{BB962C8B-B14F-4D97-AF65-F5344CB8AC3E}">
        <p14:creationId xmlns:p14="http://schemas.microsoft.com/office/powerpoint/2010/main" val="3005118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52BFB7-2BD0-429C-9658-0D79A38D96F3}" type="datetimeFigureOut">
              <a:rPr lang="en-IN" smtClean="0"/>
              <a:t>22-08-2020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E52CA4-691E-4617-AF67-4443A84DE230}" type="slidenum">
              <a:rPr lang="en-IN" smtClean="0"/>
              <a:t>‹#›</a:t>
            </a:fld>
            <a:endParaRPr lang="en-IN"/>
          </a:p>
        </p:txBody>
      </p:sp>
    </p:spTree>
    <p:extLst>
      <p:ext uri="{BB962C8B-B14F-4D97-AF65-F5344CB8AC3E}">
        <p14:creationId xmlns:p14="http://schemas.microsoft.com/office/powerpoint/2010/main" val="1622655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2BFB7-2BD0-429C-9658-0D79A38D96F3}" type="datetimeFigureOut">
              <a:rPr lang="en-IN" smtClean="0"/>
              <a:t>22-08-2020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E52CA4-691E-4617-AF67-4443A84DE230}" type="slidenum">
              <a:rPr lang="en-IN" smtClean="0"/>
              <a:t>‹#›</a:t>
            </a:fld>
            <a:endParaRPr lang="en-IN"/>
          </a:p>
        </p:txBody>
      </p:sp>
    </p:spTree>
    <p:extLst>
      <p:ext uri="{BB962C8B-B14F-4D97-AF65-F5344CB8AC3E}">
        <p14:creationId xmlns:p14="http://schemas.microsoft.com/office/powerpoint/2010/main" val="269126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57755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8575" y="1349375"/>
            <a:ext cx="6626225" cy="4746625"/>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2"/>
          <p:cNvSpPr>
            <a:spLocks noGrp="1" noChangeArrowheads="1"/>
          </p:cNvSpPr>
          <p:nvPr>
            <p:ph type="title" idx="4294967295"/>
          </p:nvPr>
        </p:nvSpPr>
        <p:spPr>
          <a:xfrm>
            <a:off x="990600" y="0"/>
            <a:ext cx="8029575" cy="1143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Sample copy of Grub.conf file </a:t>
            </a:r>
          </a:p>
        </p:txBody>
      </p:sp>
    </p:spTree>
    <p:extLst>
      <p:ext uri="{BB962C8B-B14F-4D97-AF65-F5344CB8AC3E}">
        <p14:creationId xmlns:p14="http://schemas.microsoft.com/office/powerpoint/2010/main" val="1772083190"/>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IN" smtClean="0"/>
              <a:t>Swap Space</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defRPr/>
            </a:pPr>
            <a:r>
              <a:rPr lang="en-IN" i="1" dirty="0"/>
              <a:t>Swap space</a:t>
            </a:r>
            <a:r>
              <a:rPr lang="en-IN" dirty="0"/>
              <a:t> in Linux is used when the amount of physical memory (RAM) is full. If the system needs more memory resources and the RAM is full, inactive pages in memory are moved to the swap space. While swap space can help machines with a small amount of RAM, it should not be considered a replacement for more RAM. Swap space is located on hard drives, which have a slower access time than physical memory. </a:t>
            </a:r>
          </a:p>
        </p:txBody>
      </p:sp>
      <p:sp>
        <p:nvSpPr>
          <p:cNvPr id="4" name="Footer Placeholder 3"/>
          <p:cNvSpPr>
            <a:spLocks noGrp="1"/>
          </p:cNvSpPr>
          <p:nvPr>
            <p:ph type="ftr" sz="quarter" idx="11"/>
          </p:nvPr>
        </p:nvSpPr>
        <p:spPr/>
        <p:txBody>
          <a:bodyPr/>
          <a:lstStyle/>
          <a:p>
            <a:pPr>
              <a:defRPr/>
            </a:pPr>
            <a:r>
              <a:rPr lang="en-IN"/>
              <a:t>Compiled by: Pallavi B. Vyas</a:t>
            </a:r>
          </a:p>
        </p:txBody>
      </p:sp>
    </p:spTree>
    <p:extLst>
      <p:ext uri="{BB962C8B-B14F-4D97-AF65-F5344CB8AC3E}">
        <p14:creationId xmlns:p14="http://schemas.microsoft.com/office/powerpoint/2010/main" val="28357094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IN" smtClean="0"/>
              <a:t>Swap Space</a:t>
            </a:r>
          </a:p>
        </p:txBody>
      </p:sp>
      <p:sp>
        <p:nvSpPr>
          <p:cNvPr id="34819" name="Content Placeholder 2"/>
          <p:cNvSpPr>
            <a:spLocks noGrp="1"/>
          </p:cNvSpPr>
          <p:nvPr>
            <p:ph idx="1"/>
          </p:nvPr>
        </p:nvSpPr>
        <p:spPr/>
        <p:txBody>
          <a:bodyPr/>
          <a:lstStyle/>
          <a:p>
            <a:pPr eaLnBrk="1" hangingPunct="1"/>
            <a:r>
              <a:rPr lang="en-IN" smtClean="0"/>
              <a:t>Swap space can be a dedicated swap partition (recommended), a swap file, or a combination of swap partitions and swap files. </a:t>
            </a:r>
          </a:p>
          <a:p>
            <a:pPr eaLnBrk="1" hangingPunct="1"/>
            <a:r>
              <a:rPr lang="en-IN" smtClean="0"/>
              <a:t>Swap should equal 2x physical RAM for up to 2 GB of physical RAM, and then an additional 1x physical RAM for any amount above 2 GB, but never less than 32 MB. </a:t>
            </a:r>
          </a:p>
          <a:p>
            <a:pPr eaLnBrk="1" hangingPunct="1"/>
            <a:endParaRPr lang="en-IN" smtClean="0"/>
          </a:p>
          <a:p>
            <a:pPr eaLnBrk="1" hangingPunct="1"/>
            <a:endParaRPr lang="en-IN" smtClean="0"/>
          </a:p>
        </p:txBody>
      </p:sp>
      <p:sp>
        <p:nvSpPr>
          <p:cNvPr id="4" name="Footer Placeholder 3"/>
          <p:cNvSpPr>
            <a:spLocks noGrp="1"/>
          </p:cNvSpPr>
          <p:nvPr>
            <p:ph type="ftr" sz="quarter" idx="11"/>
          </p:nvPr>
        </p:nvSpPr>
        <p:spPr/>
        <p:txBody>
          <a:bodyPr/>
          <a:lstStyle/>
          <a:p>
            <a:pPr>
              <a:defRPr/>
            </a:pPr>
            <a:r>
              <a:rPr lang="en-IN"/>
              <a:t>Compiled by: Pallavi B. Vyas</a:t>
            </a:r>
          </a:p>
        </p:txBody>
      </p:sp>
    </p:spTree>
    <p:extLst>
      <p:ext uri="{BB962C8B-B14F-4D97-AF65-F5344CB8AC3E}">
        <p14:creationId xmlns:p14="http://schemas.microsoft.com/office/powerpoint/2010/main" val="308508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IN"/>
              <a:t>Compiled by: Pallavi B. Vyas</a:t>
            </a:r>
          </a:p>
        </p:txBody>
      </p:sp>
      <p:sp>
        <p:nvSpPr>
          <p:cNvPr id="35843" name="Rectangle 4"/>
          <p:cNvSpPr>
            <a:spLocks noChangeArrowheads="1"/>
          </p:cNvSpPr>
          <p:nvPr/>
        </p:nvSpPr>
        <p:spPr bwMode="auto">
          <a:xfrm>
            <a:off x="539750" y="612775"/>
            <a:ext cx="80645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sz="2000" b="1"/>
              <a:t>Example 15.1. Swap RAM</a:t>
            </a:r>
          </a:p>
          <a:p>
            <a:r>
              <a:rPr lang="en-IN" sz="2000"/>
              <a:t>So, if:</a:t>
            </a:r>
          </a:p>
          <a:p>
            <a:r>
              <a:rPr lang="en-IN" sz="2000"/>
              <a:t>M = Amount of RAM in GB, and S = Amount of swap in GB, then</a:t>
            </a:r>
          </a:p>
          <a:p>
            <a:endParaRPr lang="en-IN" sz="2000"/>
          </a:p>
          <a:p>
            <a:r>
              <a:rPr lang="en-IN" sz="2000"/>
              <a:t>If M &lt; 2</a:t>
            </a:r>
          </a:p>
          <a:p>
            <a:r>
              <a:rPr lang="en-IN" sz="2000"/>
              <a:t>	S = M *2</a:t>
            </a:r>
          </a:p>
          <a:p>
            <a:r>
              <a:rPr lang="en-IN" sz="2000"/>
              <a:t>Else</a:t>
            </a:r>
          </a:p>
          <a:p>
            <a:r>
              <a:rPr lang="en-IN" sz="2000"/>
              <a:t>	S = M + 2</a:t>
            </a:r>
          </a:p>
          <a:p>
            <a:endParaRPr lang="en-IN" sz="2000"/>
          </a:p>
          <a:p>
            <a:r>
              <a:rPr lang="en-IN" sz="2000"/>
              <a:t>Using this formula, a system with 2 GB of physical RAM would have 4 GB of swap, while one with 3 GB of physical RAM would have 5 GB of swap. Creating a large swap space partition can be especially helpful if you plan to upgrade your RAM at a later time.</a:t>
            </a:r>
          </a:p>
          <a:p>
            <a:r>
              <a:rPr lang="en-IN" sz="2000"/>
              <a:t>For systems with really large amounts of RAM (more than 32 GB) you can likely get away with a smaller swap partition (around 1x, or less, of physical RAM). </a:t>
            </a:r>
          </a:p>
        </p:txBody>
      </p:sp>
    </p:spTree>
    <p:extLst>
      <p:ext uri="{BB962C8B-B14F-4D97-AF65-F5344CB8AC3E}">
        <p14:creationId xmlns:p14="http://schemas.microsoft.com/office/powerpoint/2010/main" val="18109743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IN" smtClean="0"/>
              <a:t>More on Swap space</a:t>
            </a:r>
          </a:p>
        </p:txBody>
      </p:sp>
      <p:sp>
        <p:nvSpPr>
          <p:cNvPr id="36867" name="Content Placeholder 2"/>
          <p:cNvSpPr>
            <a:spLocks noGrp="1"/>
          </p:cNvSpPr>
          <p:nvPr>
            <p:ph idx="1"/>
          </p:nvPr>
        </p:nvSpPr>
        <p:spPr/>
        <p:txBody>
          <a:bodyPr/>
          <a:lstStyle/>
          <a:p>
            <a:pPr eaLnBrk="1" hangingPunct="1"/>
            <a:r>
              <a:rPr lang="en-IN" smtClean="0"/>
              <a:t>https://access.redhat.com/documentation/en-US/Red_Hat_Enterprise_Linux/6/html/Storage_Administration_Guide/ch-swapspace.html</a:t>
            </a:r>
          </a:p>
        </p:txBody>
      </p:sp>
      <p:sp>
        <p:nvSpPr>
          <p:cNvPr id="4" name="Footer Placeholder 3"/>
          <p:cNvSpPr>
            <a:spLocks noGrp="1"/>
          </p:cNvSpPr>
          <p:nvPr>
            <p:ph type="ftr" sz="quarter" idx="11"/>
          </p:nvPr>
        </p:nvSpPr>
        <p:spPr/>
        <p:txBody>
          <a:bodyPr/>
          <a:lstStyle/>
          <a:p>
            <a:pPr>
              <a:defRPr/>
            </a:pPr>
            <a:r>
              <a:rPr lang="en-IN"/>
              <a:t>Compiled by: Pallavi B. Vyas</a:t>
            </a:r>
          </a:p>
        </p:txBody>
      </p:sp>
    </p:spTree>
    <p:extLst>
      <p:ext uri="{BB962C8B-B14F-4D97-AF65-F5344CB8AC3E}">
        <p14:creationId xmlns:p14="http://schemas.microsoft.com/office/powerpoint/2010/main" val="1161051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0" y="2743200"/>
            <a:ext cx="9144000" cy="1470025"/>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Linux Boot Loaders</a:t>
            </a:r>
          </a:p>
        </p:txBody>
      </p:sp>
    </p:spTree>
    <p:extLst>
      <p:ext uri="{BB962C8B-B14F-4D97-AF65-F5344CB8AC3E}">
        <p14:creationId xmlns:p14="http://schemas.microsoft.com/office/powerpoint/2010/main" val="1843135933"/>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body" idx="4294967295"/>
          </p:nvPr>
        </p:nvSpPr>
        <p:spPr>
          <a:xfrm>
            <a:off x="381000" y="1071563"/>
            <a:ext cx="8580438" cy="4872037"/>
          </a:xfrm>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Overview</a:t>
            </a:r>
          </a:p>
          <a:p>
            <a:pPr lvl="1" eaLnBrk="1" hangingPunct="1">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	A boot loader is a small program that exists in the system and loads the operating system into the system’s memory at system boot. This module deals with two most popular boot loaders of Linux, LILO and GRUB. </a:t>
            </a:r>
          </a:p>
          <a:p>
            <a:pPr eaLnBrk="1" hangingPunct="1">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Two mainly used:</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Lilo Loader</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Grand Unified Boot Loader </a:t>
            </a:r>
          </a:p>
          <a:p>
            <a:pPr eaLnBrk="1" hangingPunct="1">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p:txBody>
      </p:sp>
      <p:sp>
        <p:nvSpPr>
          <p:cNvPr id="25603" name="Rectangle 2"/>
          <p:cNvSpPr>
            <a:spLocks noGrp="1" noChangeArrowheads="1"/>
          </p:cNvSpPr>
          <p:nvPr>
            <p:ph type="title" idx="4294967295"/>
          </p:nvPr>
        </p:nvSpPr>
        <p:spPr>
          <a:xfrm>
            <a:off x="990600" y="0"/>
            <a:ext cx="8029575" cy="1143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 Linux Boot Loaders</a:t>
            </a:r>
          </a:p>
        </p:txBody>
      </p:sp>
    </p:spTree>
    <p:extLst>
      <p:ext uri="{BB962C8B-B14F-4D97-AF65-F5344CB8AC3E}">
        <p14:creationId xmlns:p14="http://schemas.microsoft.com/office/powerpoint/2010/main" val="1613174832"/>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idx="4294967295"/>
          </p:nvPr>
        </p:nvSpPr>
        <p:spPr>
          <a:xfrm>
            <a:off x="990600" y="0"/>
            <a:ext cx="8029575" cy="1143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Lilo Loader</a:t>
            </a:r>
          </a:p>
        </p:txBody>
      </p:sp>
      <p:sp>
        <p:nvSpPr>
          <p:cNvPr id="26627" name="Rectangle 2"/>
          <p:cNvSpPr>
            <a:spLocks noGrp="1" noChangeArrowheads="1"/>
          </p:cNvSpPr>
          <p:nvPr>
            <p:ph type="body" idx="4294967295"/>
          </p:nvPr>
        </p:nvSpPr>
        <p:spPr>
          <a:xfrm>
            <a:off x="395288" y="1052513"/>
            <a:ext cx="8580437" cy="4872037"/>
          </a:xfrm>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Introduction</a:t>
            </a:r>
          </a:p>
          <a:p>
            <a:pPr lvl="1" eaLnBrk="1" hangingPunct="1">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	LILO or Linux Loader is a boot loader for Linux. A boot loader is a small program that exists in the system and loads the operating system into the system’s memory when the system boots. Boot loader also starts the operating system. </a:t>
            </a:r>
          </a:p>
          <a:p>
            <a:pPr eaLnBrk="1" hangingPunct="1">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eaLnBrk="1" hangingPunct="1">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p:txBody>
      </p:sp>
    </p:spTree>
    <p:extLst>
      <p:ext uri="{BB962C8B-B14F-4D97-AF65-F5344CB8AC3E}">
        <p14:creationId xmlns:p14="http://schemas.microsoft.com/office/powerpoint/2010/main" val="208703387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body" idx="4294967295"/>
          </p:nvPr>
        </p:nvSpPr>
        <p:spPr>
          <a:xfrm>
            <a:off x="381000" y="1071563"/>
            <a:ext cx="8580438" cy="4872037"/>
          </a:xfrm>
        </p:spPr>
        <p:txBody>
          <a:bodyPr rtlCol="0">
            <a:normAutofit fontScale="85000" lnSpcReduction="20000"/>
          </a:bodyPr>
          <a:lstStyle/>
          <a:p>
            <a:pPr eaLnBrk="1" fontAlgn="auto" hangingPunct="1">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LILO is a flexible boot loader for Linux, which is independent of a file system. </a:t>
            </a:r>
          </a:p>
          <a:p>
            <a:pPr eaLnBrk="1" fontAlgn="auto" hangingPunct="1">
              <a:spcAft>
                <a:spcPts val="0"/>
              </a:spcAft>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p>
          <a:p>
            <a:pPr eaLnBrk="1" fontAlgn="auto" hangingPunct="1">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LILO loads itself into the computer’s memory in two stages </a:t>
            </a:r>
          </a:p>
          <a:p>
            <a:pPr eaLnBrk="1" fontAlgn="auto" hangingPunct="1">
              <a:spcAft>
                <a:spcPts val="0"/>
              </a:spcAft>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p>
          <a:p>
            <a:pPr lvl="1" eaLnBrk="1" fontAlgn="auto" hangingPunct="1">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Stage1 – This stage, also known as primary boot loader is read into </a:t>
            </a:r>
          </a:p>
          <a:p>
            <a:pPr lvl="1" eaLnBrk="1" fontAlgn="auto" hangingPunct="1">
              <a:spcAft>
                <a:spcPts val="0"/>
              </a:spcAft>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	memory by the BIOS from the master boot record </a:t>
            </a:r>
          </a:p>
          <a:p>
            <a:pPr eaLnBrk="1" fontAlgn="auto" hangingPunct="1">
              <a:spcAft>
                <a:spcPts val="0"/>
              </a:spcAft>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p>
          <a:p>
            <a:pPr lvl="1" eaLnBrk="1" fontAlgn="auto" hangingPunct="1">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Stage 2 - This stage, also known as secondary boot loader is read into memory and it displays the Red Hat Linux initial screen </a:t>
            </a:r>
          </a:p>
          <a:p>
            <a:pPr eaLnBrk="1" fontAlgn="auto" hangingPunct="1">
              <a:spcAft>
                <a:spcPts val="0"/>
              </a:spcAft>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p>
        </p:txBody>
      </p:sp>
      <p:sp>
        <p:nvSpPr>
          <p:cNvPr id="27651" name="Rectangle 2"/>
          <p:cNvSpPr>
            <a:spLocks noGrp="1" noChangeArrowheads="1"/>
          </p:cNvSpPr>
          <p:nvPr>
            <p:ph type="title" idx="4294967295"/>
          </p:nvPr>
        </p:nvSpPr>
        <p:spPr>
          <a:xfrm>
            <a:off x="990600" y="0"/>
            <a:ext cx="8029575" cy="1143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LILO, the Boot Loader</a:t>
            </a:r>
          </a:p>
        </p:txBody>
      </p:sp>
    </p:spTree>
    <p:extLst>
      <p:ext uri="{BB962C8B-B14F-4D97-AF65-F5344CB8AC3E}">
        <p14:creationId xmlns:p14="http://schemas.microsoft.com/office/powerpoint/2010/main" val="2100401623"/>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idx="4294967295"/>
          </p:nvPr>
        </p:nvSpPr>
        <p:spPr>
          <a:xfrm>
            <a:off x="990600" y="0"/>
            <a:ext cx="8029575" cy="1143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Configuring LILO</a:t>
            </a:r>
          </a:p>
        </p:txBody>
      </p:sp>
      <p:sp>
        <p:nvSpPr>
          <p:cNvPr id="8194" name="Rectangle 2"/>
          <p:cNvSpPr>
            <a:spLocks noGrp="1" noChangeArrowheads="1"/>
          </p:cNvSpPr>
          <p:nvPr>
            <p:ph type="body" idx="4294967295"/>
          </p:nvPr>
        </p:nvSpPr>
        <p:spPr>
          <a:xfrm>
            <a:off x="381000" y="1071563"/>
            <a:ext cx="8580438" cy="4872037"/>
          </a:xfrm>
        </p:spPr>
        <p:txBody>
          <a:bodyPr rtlCol="0">
            <a:normAutofit fontScale="92500" lnSpcReduction="10000"/>
          </a:bodyPr>
          <a:lstStyle/>
          <a:p>
            <a:pPr eaLnBrk="1" fontAlgn="auto" hangingPunct="1">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To install LILO, it is necessary to know the location of </a:t>
            </a:r>
            <a:r>
              <a:rPr lang="en-GB" b="1" i="1" dirty="0"/>
              <a:t>/boot </a:t>
            </a:r>
            <a:r>
              <a:rPr lang="en-GB" dirty="0"/>
              <a:t>partition. </a:t>
            </a:r>
          </a:p>
          <a:p>
            <a:pPr eaLnBrk="1" fontAlgn="auto" hangingPunct="1">
              <a:spcAft>
                <a:spcPts val="0"/>
              </a:spcAft>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p>
          <a:p>
            <a:pPr eaLnBrk="1" fontAlgn="auto" hangingPunct="1">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It is also necessary to know the location of other installed operating systems </a:t>
            </a:r>
          </a:p>
          <a:p>
            <a:pPr eaLnBrk="1" fontAlgn="auto" hangingPunct="1">
              <a:spcAft>
                <a:spcPts val="0"/>
              </a:spcAft>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p>
          <a:p>
            <a:pPr eaLnBrk="1" fontAlgn="auto" hangingPunct="1">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LILO can be installed for the first time using a shell script named </a:t>
            </a:r>
            <a:r>
              <a:rPr lang="en-GB" b="1" i="1" dirty="0" err="1"/>
              <a:t>QuickInst</a:t>
            </a:r>
            <a:r>
              <a:rPr lang="en-GB" b="1" i="1" dirty="0"/>
              <a:t> </a:t>
            </a:r>
          </a:p>
          <a:p>
            <a:pPr eaLnBrk="1" fontAlgn="auto" hangingPunct="1">
              <a:spcAft>
                <a:spcPts val="0"/>
              </a:spcAft>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p>
          <a:p>
            <a:pPr eaLnBrk="1" fontAlgn="auto" hangingPunct="1">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LILO can be uninstalled using the </a:t>
            </a:r>
            <a:r>
              <a:rPr lang="en-GB" b="1" i="1" dirty="0" err="1"/>
              <a:t>lilo</a:t>
            </a:r>
            <a:r>
              <a:rPr lang="en-GB" b="1" i="1" dirty="0"/>
              <a:t> –u</a:t>
            </a:r>
            <a:r>
              <a:rPr lang="en-GB" dirty="0"/>
              <a:t> command </a:t>
            </a:r>
          </a:p>
          <a:p>
            <a:pPr eaLnBrk="1" fontAlgn="auto" hangingPunct="1">
              <a:spcAft>
                <a:spcPts val="0"/>
              </a:spcAft>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p>
        </p:txBody>
      </p:sp>
    </p:spTree>
    <p:extLst>
      <p:ext uri="{BB962C8B-B14F-4D97-AF65-F5344CB8AC3E}">
        <p14:creationId xmlns:p14="http://schemas.microsoft.com/office/powerpoint/2010/main" val="111096624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body" idx="4294967295"/>
          </p:nvPr>
        </p:nvSpPr>
        <p:spPr>
          <a:xfrm>
            <a:off x="381000" y="1071563"/>
            <a:ext cx="8580438" cy="4872037"/>
          </a:xfrm>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Introduction</a:t>
            </a:r>
          </a:p>
          <a:p>
            <a:pPr lvl="1" eaLnBrk="1" hangingPunct="1">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	Grand Unified Boot loader or GRUB is a boot loader which operates like LILO and it is presently the default boot loader. GRUB sets the user to select the operating system or kernel to be loaded when a system boots up. It also permits the users to pass arguments. </a:t>
            </a:r>
          </a:p>
          <a:p>
            <a:pPr eaLnBrk="1" hangingPunct="1">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eaLnBrk="1" hangingPunct="1">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p:txBody>
      </p:sp>
      <p:sp>
        <p:nvSpPr>
          <p:cNvPr id="29699" name="Rectangle 2"/>
          <p:cNvSpPr>
            <a:spLocks noGrp="1" noChangeArrowheads="1"/>
          </p:cNvSpPr>
          <p:nvPr>
            <p:ph type="title" idx="4294967295"/>
          </p:nvPr>
        </p:nvSpPr>
        <p:spPr>
          <a:xfrm>
            <a:off x="990600" y="0"/>
            <a:ext cx="8029575" cy="1143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Grand Unified Boot Loader</a:t>
            </a:r>
          </a:p>
        </p:txBody>
      </p:sp>
    </p:spTree>
    <p:extLst>
      <p:ext uri="{BB962C8B-B14F-4D97-AF65-F5344CB8AC3E}">
        <p14:creationId xmlns:p14="http://schemas.microsoft.com/office/powerpoint/2010/main" val="89772596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body" idx="4294967295"/>
          </p:nvPr>
        </p:nvSpPr>
        <p:spPr>
          <a:xfrm>
            <a:off x="381000" y="1071563"/>
            <a:ext cx="8580438" cy="4872037"/>
          </a:xfrm>
        </p:spPr>
        <p:txBody>
          <a:bodyPr rtlCol="0">
            <a:normAutofit fontScale="92500" lnSpcReduction="20000"/>
          </a:bodyPr>
          <a:lstStyle/>
          <a:p>
            <a:pPr eaLnBrk="1" fontAlgn="auto" hangingPunct="1">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GRUB has the provision of a true command-based, pre-OS environment on x86 machines. </a:t>
            </a:r>
          </a:p>
          <a:p>
            <a:pPr eaLnBrk="1" fontAlgn="auto" hangingPunct="1">
              <a:spcAft>
                <a:spcPts val="0"/>
              </a:spcAft>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p>
          <a:p>
            <a:pPr eaLnBrk="1" fontAlgn="auto" hangingPunct="1">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This will help the user in being more flexible in loading operating systems with denoted options or collecting information about the system </a:t>
            </a:r>
          </a:p>
          <a:p>
            <a:pPr eaLnBrk="1" fontAlgn="auto" hangingPunct="1">
              <a:spcAft>
                <a:spcPts val="0"/>
              </a:spcAft>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p>
          <a:p>
            <a:pPr eaLnBrk="1" fontAlgn="auto" hangingPunct="1">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GRUB will support Logical Block Addressing (LBA) mode </a:t>
            </a:r>
          </a:p>
          <a:p>
            <a:pPr eaLnBrk="1" fontAlgn="auto" hangingPunct="1">
              <a:spcAft>
                <a:spcPts val="0"/>
              </a:spcAft>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p>
          <a:p>
            <a:pPr eaLnBrk="1" fontAlgn="auto" hangingPunct="1">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ext2 partitions can be read by GRUB. </a:t>
            </a:r>
          </a:p>
          <a:p>
            <a:pPr eaLnBrk="1" fontAlgn="auto" hangingPunct="1">
              <a:spcAft>
                <a:spcPts val="0"/>
              </a:spcAft>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p>
        </p:txBody>
      </p:sp>
      <p:sp>
        <p:nvSpPr>
          <p:cNvPr id="11266" name="Rectangle 2"/>
          <p:cNvSpPr>
            <a:spLocks noGrp="1" noChangeArrowheads="1"/>
          </p:cNvSpPr>
          <p:nvPr>
            <p:ph type="title" idx="4294967295"/>
          </p:nvPr>
        </p:nvSpPr>
        <p:spPr>
          <a:xfrm>
            <a:off x="990600" y="0"/>
            <a:ext cx="8029575" cy="1143000"/>
          </a:xfrm>
        </p:spPr>
        <p:txBody>
          <a:bodyPr rtlCol="0">
            <a:normAutofit fontScale="90000"/>
          </a:bodyPr>
          <a:lstStyle/>
          <a:p>
            <a:pPr eaLnBrk="1" fontAlgn="auto" hangingPunct="1">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t>Some of the important features of GRUB</a:t>
            </a:r>
          </a:p>
        </p:txBody>
      </p:sp>
    </p:spTree>
    <p:extLst>
      <p:ext uri="{BB962C8B-B14F-4D97-AF65-F5344CB8AC3E}">
        <p14:creationId xmlns:p14="http://schemas.microsoft.com/office/powerpoint/2010/main" val="982016824"/>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idx="4294967295"/>
          </p:nvPr>
        </p:nvSpPr>
        <p:spPr>
          <a:xfrm>
            <a:off x="990600" y="0"/>
            <a:ext cx="8029575" cy="1143000"/>
          </a:xfrm>
        </p:spPr>
        <p:txBody>
          <a:bodyPr rtlCol="0">
            <a:normAutofit fontScale="90000"/>
          </a:bodyPr>
          <a:lstStyle/>
          <a:p>
            <a:pPr eaLnBrk="1" fontAlgn="auto" hangingPunct="1">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GRUB </a:t>
            </a:r>
            <a:r>
              <a:rPr lang="en-GB" dirty="0"/>
              <a:t>Installation and Configuration </a:t>
            </a:r>
          </a:p>
        </p:txBody>
      </p:sp>
      <p:sp>
        <p:nvSpPr>
          <p:cNvPr id="12290" name="Rectangle 2"/>
          <p:cNvSpPr>
            <a:spLocks noGrp="1" noChangeArrowheads="1"/>
          </p:cNvSpPr>
          <p:nvPr>
            <p:ph type="body" idx="4294967295"/>
          </p:nvPr>
        </p:nvSpPr>
        <p:spPr>
          <a:xfrm>
            <a:off x="381000" y="1071563"/>
            <a:ext cx="8580438" cy="4872037"/>
          </a:xfrm>
        </p:spPr>
        <p:txBody>
          <a:bodyPr rtlCol="0">
            <a:normAutofit fontScale="85000" lnSpcReduction="20000"/>
          </a:bodyPr>
          <a:lstStyle/>
          <a:p>
            <a:pPr eaLnBrk="1" fontAlgn="auto" hangingPunct="1">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GRUB can be installed during installation and also post installation.. </a:t>
            </a:r>
          </a:p>
          <a:p>
            <a:pPr eaLnBrk="1" fontAlgn="auto" hangingPunct="1">
              <a:spcAft>
                <a:spcPts val="0"/>
              </a:spcAft>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p>
          <a:p>
            <a:pPr eaLnBrk="1" fontAlgn="auto" hangingPunct="1">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b="1" i="1" dirty="0"/>
              <a:t>GRUB Configuration </a:t>
            </a:r>
          </a:p>
          <a:p>
            <a:pPr eaLnBrk="1" fontAlgn="auto" hangingPunct="1">
              <a:spcAft>
                <a:spcPts val="0"/>
              </a:spcAft>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p>
          <a:p>
            <a:pPr eaLnBrk="1" fontAlgn="auto" hangingPunct="1">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When Grub is installed two configuration files are created and they are </a:t>
            </a:r>
          </a:p>
          <a:p>
            <a:pPr eaLnBrk="1" fontAlgn="auto" hangingPunct="1">
              <a:spcAft>
                <a:spcPts val="0"/>
              </a:spcAft>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p>
          <a:p>
            <a:pPr lvl="1" eaLnBrk="1" fontAlgn="auto" hangingPunct="1">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b="1" i="1" dirty="0"/>
              <a:t>/boot/grub/</a:t>
            </a:r>
            <a:r>
              <a:rPr lang="en-GB" b="1" i="1" dirty="0" err="1"/>
              <a:t>grub.conf</a:t>
            </a:r>
            <a:r>
              <a:rPr lang="en-GB" b="1" i="1" dirty="0"/>
              <a:t> </a:t>
            </a:r>
            <a:r>
              <a:rPr lang="en-GB" dirty="0"/>
              <a:t>is the configuration file of GRUB.</a:t>
            </a:r>
          </a:p>
          <a:p>
            <a:pPr eaLnBrk="1" fontAlgn="auto" hangingPunct="1">
              <a:spcAft>
                <a:spcPts val="0"/>
              </a:spcAft>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p>
          <a:p>
            <a:pPr lvl="1" eaLnBrk="1" fontAlgn="auto" hangingPunct="1">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b="1" i="1" dirty="0"/>
              <a:t>/</a:t>
            </a:r>
            <a:r>
              <a:rPr lang="en-GB" b="1" i="1" dirty="0" err="1"/>
              <a:t>etc</a:t>
            </a:r>
            <a:r>
              <a:rPr lang="en-GB" b="1" i="1" dirty="0"/>
              <a:t>/</a:t>
            </a:r>
            <a:r>
              <a:rPr lang="en-GB" b="1" i="1" dirty="0" err="1"/>
              <a:t>grub.conf</a:t>
            </a:r>
            <a:r>
              <a:rPr lang="en-GB" dirty="0"/>
              <a:t> is a link file to </a:t>
            </a:r>
            <a:r>
              <a:rPr lang="en-GB" b="1" i="1" dirty="0"/>
              <a:t>/boot/grub/</a:t>
            </a:r>
            <a:r>
              <a:rPr lang="en-GB" b="1" i="1" dirty="0" err="1"/>
              <a:t>grub.conf</a:t>
            </a:r>
            <a:r>
              <a:rPr lang="en-GB" b="1" i="1" dirty="0"/>
              <a:t> </a:t>
            </a:r>
            <a:r>
              <a:rPr lang="en-GB" dirty="0"/>
              <a:t>and the user can make the configuration changes here</a:t>
            </a:r>
          </a:p>
          <a:p>
            <a:pPr eaLnBrk="1" fontAlgn="auto" hangingPunct="1">
              <a:spcAft>
                <a:spcPts val="0"/>
              </a:spcAft>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p>
        </p:txBody>
      </p:sp>
      <p:sp>
        <p:nvSpPr>
          <p:cNvPr id="31748" name="Text Box 3"/>
          <p:cNvSpPr txBox="1">
            <a:spLocks noChangeArrowheads="1"/>
          </p:cNvSpPr>
          <p:nvPr/>
        </p:nvSpPr>
        <p:spPr bwMode="auto">
          <a:xfrm>
            <a:off x="8062913" y="6000750"/>
            <a:ext cx="11430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itchFamily="34" charset="0"/>
                <a:cs typeface="Arial" pitchFamily="34" charset="0"/>
              </a:defRPr>
            </a:lvl9pPr>
          </a:lstStyle>
          <a:p>
            <a:pPr eaLnBrk="1" hangingPunct="1">
              <a:lnSpc>
                <a:spcPct val="101000"/>
              </a:lnSpc>
              <a:spcBef>
                <a:spcPts val="1125"/>
              </a:spcBef>
              <a:buClr>
                <a:srgbClr val="000000"/>
              </a:buClr>
              <a:buSzPct val="100000"/>
              <a:buFont typeface="Century Gothic" pitchFamily="34" charset="0"/>
              <a:buNone/>
            </a:pPr>
            <a:r>
              <a:rPr lang="en-GB" sz="2400">
                <a:latin typeface="Century Gothic" pitchFamily="34" charset="0"/>
              </a:rPr>
              <a:t>Contd…</a:t>
            </a:r>
          </a:p>
        </p:txBody>
      </p:sp>
    </p:spTree>
    <p:extLst>
      <p:ext uri="{BB962C8B-B14F-4D97-AF65-F5344CB8AC3E}">
        <p14:creationId xmlns:p14="http://schemas.microsoft.com/office/powerpoint/2010/main" val="105132885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534</Words>
  <Application>Microsoft Office PowerPoint</Application>
  <PresentationFormat>On-screen Show (4:3)</PresentationFormat>
  <Paragraphs>82</Paragraphs>
  <Slides>14</Slides>
  <Notes>9</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Linux Boot Loaders</vt:lpstr>
      <vt:lpstr> Linux Boot Loaders</vt:lpstr>
      <vt:lpstr>Lilo Loader</vt:lpstr>
      <vt:lpstr>LILO, the Boot Loader</vt:lpstr>
      <vt:lpstr>Configuring LILO</vt:lpstr>
      <vt:lpstr>Grand Unified Boot Loader</vt:lpstr>
      <vt:lpstr>Some of the important features of GRUB</vt:lpstr>
      <vt:lpstr>GRUB Installation and Configuration </vt:lpstr>
      <vt:lpstr>Sample copy of Grub.conf file </vt:lpstr>
      <vt:lpstr>Swap Space</vt:lpstr>
      <vt:lpstr>Swap Space</vt:lpstr>
      <vt:lpstr>PowerPoint Presentation</vt:lpstr>
      <vt:lpstr>More on Swap space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 PC</dc:creator>
  <cp:lastModifiedBy>MY PC</cp:lastModifiedBy>
  <cp:revision>1</cp:revision>
  <dcterms:created xsi:type="dcterms:W3CDTF">2020-08-22T06:06:46Z</dcterms:created>
  <dcterms:modified xsi:type="dcterms:W3CDTF">2020-08-22T06:07:01Z</dcterms:modified>
</cp:coreProperties>
</file>