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7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C15B-275E-934E-9F3A-00AB8C9C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802298"/>
            <a:ext cx="11405937" cy="2541431"/>
          </a:xfrm>
        </p:spPr>
        <p:txBody>
          <a:bodyPr/>
          <a:lstStyle/>
          <a:p>
            <a:pPr algn="ctr"/>
            <a:r>
              <a:rPr lang="en-US" dirty="0"/>
              <a:t>Software process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55792-CFB5-A54B-8F2E-47C77255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211" y="3531204"/>
            <a:ext cx="9069641" cy="2541431"/>
          </a:xfrm>
        </p:spPr>
        <p:txBody>
          <a:bodyPr>
            <a:normAutofit/>
          </a:bodyPr>
          <a:lstStyle/>
          <a:p>
            <a:r>
              <a:rPr lang="en-US" dirty="0"/>
              <a:t>Classical software development lifecycle model</a:t>
            </a:r>
          </a:p>
          <a:p>
            <a:r>
              <a:rPr lang="en-US" dirty="0"/>
              <a:t>Prototyping model</a:t>
            </a:r>
          </a:p>
          <a:p>
            <a:r>
              <a:rPr lang="en-US" dirty="0"/>
              <a:t>V model</a:t>
            </a:r>
          </a:p>
          <a:p>
            <a:r>
              <a:rPr lang="en-US" dirty="0"/>
              <a:t>SDLC </a:t>
            </a:r>
          </a:p>
          <a:p>
            <a:r>
              <a:rPr lang="en-US" dirty="0"/>
              <a:t>Incremental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r>
              <a:rPr lang="en-US" sz="2400" b="1" dirty="0"/>
              <a:t>Prototyping model</a:t>
            </a:r>
          </a:p>
          <a:p>
            <a:r>
              <a:rPr lang="en-IN" dirty="0"/>
              <a:t>Prototyping model is appropriate when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Customers have general objectives of software but do not have detailed requirements for functions &amp; features.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Developers are not sure about efficiency of an algorithm &amp; technical feasibilities. </a:t>
            </a:r>
            <a:endParaRPr lang="en-IN" sz="2400" dirty="0"/>
          </a:p>
          <a:p>
            <a:r>
              <a:rPr lang="en-IN" dirty="0"/>
              <a:t>It serves as a mechanism for identifying software requirements. Prototype can be serve as “the first system .</a:t>
            </a:r>
            <a:br>
              <a:rPr lang="en-IN" dirty="0"/>
            </a:br>
            <a:r>
              <a:rPr lang="en-IN" dirty="0"/>
              <a:t>Both stakeholders and software engineers like prototyping model 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Users get feel for the actual system </a:t>
            </a:r>
          </a:p>
          <a:p>
            <a:pPr marL="0" indent="0" fontAlgn="auto">
              <a:buNone/>
            </a:pPr>
            <a:r>
              <a:rPr lang="en-IN" dirty="0"/>
              <a:t>Developers get to build something immediately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46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US" dirty="0"/>
              <a:t>Need:</a:t>
            </a:r>
          </a:p>
          <a:p>
            <a:pPr marL="0" indent="0">
              <a:buNone/>
            </a:pPr>
            <a:r>
              <a:rPr lang="en-US" dirty="0"/>
              <a:t>1. Customer defines a set of general objectives for software but is not able to identify detailed input, processing, or output requirements</a:t>
            </a:r>
          </a:p>
          <a:p>
            <a:pPr marL="0" indent="0">
              <a:buNone/>
            </a:pPr>
            <a:r>
              <a:rPr lang="en-US" dirty="0"/>
              <a:t> 2. The developer may be unsure of</a:t>
            </a:r>
          </a:p>
          <a:p>
            <a:pPr marL="0" indent="0">
              <a:buNone/>
            </a:pPr>
            <a:r>
              <a:rPr lang="en-US" dirty="0"/>
              <a:t>a) Efficiency of an algorithm,</a:t>
            </a:r>
          </a:p>
          <a:p>
            <a:pPr marL="0" indent="0">
              <a:buNone/>
            </a:pPr>
            <a:r>
              <a:rPr lang="en-US" dirty="0"/>
              <a:t>b) Adaptability of an operating system</a:t>
            </a:r>
          </a:p>
          <a:p>
            <a:pPr marL="0" indent="0">
              <a:buNone/>
            </a:pPr>
            <a:r>
              <a:rPr lang="en-US" dirty="0"/>
              <a:t>c) Form that human/machine interaction should take.</a:t>
            </a:r>
          </a:p>
        </p:txBody>
      </p:sp>
    </p:spTree>
    <p:extLst>
      <p:ext uri="{BB962C8B-B14F-4D97-AF65-F5344CB8AC3E}">
        <p14:creationId xmlns:p14="http://schemas.microsoft.com/office/powerpoint/2010/main" val="27854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97DCE-AAA4-C34B-A142-3710C016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742" y="1"/>
            <a:ext cx="8138474" cy="6112042"/>
          </a:xfrm>
        </p:spPr>
      </p:pic>
    </p:spTree>
    <p:extLst>
      <p:ext uri="{BB962C8B-B14F-4D97-AF65-F5344CB8AC3E}">
        <p14:creationId xmlns:p14="http://schemas.microsoft.com/office/powerpoint/2010/main" val="27651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It works as follow</a:t>
            </a:r>
          </a:p>
          <a:p>
            <a:pPr marL="0" indent="0">
              <a:buNone/>
            </a:pPr>
            <a:r>
              <a:rPr lang="en-IN" dirty="0"/>
              <a:t>	Communicate with stockholders &amp; define objective of Software </a:t>
            </a:r>
          </a:p>
          <a:p>
            <a:pPr marL="0" indent="0">
              <a:buNone/>
            </a:pPr>
            <a:r>
              <a:rPr lang="en-IN" dirty="0"/>
              <a:t>	Identify requirements &amp; design quick plan</a:t>
            </a:r>
          </a:p>
          <a:p>
            <a:pPr marL="0" indent="0">
              <a:buNone/>
            </a:pPr>
            <a:r>
              <a:rPr lang="en-IN" dirty="0"/>
              <a:t>	Model a quick design (focuses on visible part of software)</a:t>
            </a:r>
          </a:p>
          <a:p>
            <a:pPr marL="0" indent="0">
              <a:buNone/>
            </a:pPr>
            <a:r>
              <a:rPr lang="en-IN" dirty="0"/>
              <a:t>	Construct Prototype &amp; deploy</a:t>
            </a:r>
          </a:p>
          <a:p>
            <a:pPr marL="0" indent="0">
              <a:buNone/>
            </a:pPr>
            <a:r>
              <a:rPr lang="en-IN" dirty="0"/>
              <a:t>	Stakeholders evaluate this prototype and provides feedback</a:t>
            </a:r>
          </a:p>
          <a:p>
            <a:pPr marL="0" indent="0">
              <a:buNone/>
            </a:pPr>
            <a:r>
              <a:rPr lang="en-IN" dirty="0"/>
              <a:t>	Iteration occurs and prototype is tuned based on feedback </a:t>
            </a:r>
          </a:p>
          <a:p>
            <a:r>
              <a:rPr lang="en-IN" dirty="0"/>
              <a:t>Problem Areas </a:t>
            </a:r>
          </a:p>
          <a:p>
            <a:pPr marL="0" indent="0">
              <a:buNone/>
            </a:pPr>
            <a:r>
              <a:rPr lang="en-IN" dirty="0"/>
              <a:t>	Customer demand that “a few fixes” be applied to make the prototype a working product, due to that 	software quality suffers as a result </a:t>
            </a:r>
          </a:p>
          <a:p>
            <a:pPr marL="0" indent="0">
              <a:buNone/>
            </a:pPr>
            <a:r>
              <a:rPr lang="en-IN" dirty="0"/>
              <a:t>	Developer often makes implementation in order to get a prototype working quickly; without considering 	other factors in mind like OS, Programming language,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9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Advantages </a:t>
            </a:r>
          </a:p>
          <a:p>
            <a:r>
              <a:rPr lang="en-IN" dirty="0"/>
              <a:t>Users are actively involved in the development </a:t>
            </a:r>
          </a:p>
          <a:p>
            <a:r>
              <a:rPr lang="en-IN" dirty="0"/>
              <a:t>Since in this methodology a working model of the system is provided, the users get a better understanding of the system being developed </a:t>
            </a:r>
          </a:p>
          <a:p>
            <a:r>
              <a:rPr lang="en-IN" dirty="0"/>
              <a:t>Errors can be detected much earlier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59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792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816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17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C15B-275E-934E-9F3A-00AB8C9C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802298"/>
            <a:ext cx="1140593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Classical software development lifecycle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55792-CFB5-A54B-8F2E-47C77255A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9C067-9750-324B-8AD4-9CDA8AA4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378"/>
            <a:ext cx="12192000" cy="6620337"/>
          </a:xfrm>
        </p:spPr>
      </p:pic>
    </p:spTree>
    <p:extLst>
      <p:ext uri="{BB962C8B-B14F-4D97-AF65-F5344CB8AC3E}">
        <p14:creationId xmlns:p14="http://schemas.microsoft.com/office/powerpoint/2010/main" val="78639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Classical waterfall model is the basic </a:t>
            </a:r>
            <a:r>
              <a:rPr lang="en-IN" b="1" dirty="0"/>
              <a:t>software development life cycle</a:t>
            </a:r>
            <a:r>
              <a:rPr lang="en-IN" dirty="0"/>
              <a:t> model</a:t>
            </a:r>
          </a:p>
          <a:p>
            <a:r>
              <a:rPr lang="en-IN" dirty="0"/>
              <a:t>It is very simple but idealistic</a:t>
            </a:r>
          </a:p>
          <a:p>
            <a:r>
              <a:rPr lang="en-IN" dirty="0"/>
              <a:t>one phase can be started after completion of the previous phase</a:t>
            </a:r>
          </a:p>
          <a:p>
            <a:r>
              <a:rPr lang="en-IN" dirty="0"/>
              <a:t>phases do not over lap with each other.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Feasibility Study</a:t>
            </a:r>
            <a:r>
              <a:rPr lang="en-IN" dirty="0"/>
              <a:t>: </a:t>
            </a:r>
          </a:p>
          <a:p>
            <a:r>
              <a:rPr lang="en-IN" dirty="0"/>
              <a:t>financially and technically feasible to develop the software</a:t>
            </a:r>
          </a:p>
          <a:p>
            <a:r>
              <a:rPr lang="en-IN" dirty="0"/>
              <a:t>understanding the problem and then determine the various possible strategies to solve the problem.</a:t>
            </a:r>
          </a:p>
          <a:p>
            <a:r>
              <a:rPr lang="en-IN" dirty="0"/>
              <a:t>The best solution is chosen</a:t>
            </a:r>
          </a:p>
          <a:p>
            <a:r>
              <a:rPr lang="en-IN" b="1" dirty="0"/>
              <a:t>Requirements analysis and specification</a:t>
            </a:r>
          </a:p>
          <a:p>
            <a:r>
              <a:rPr lang="en-IN" dirty="0"/>
              <a:t>understand the exact requirements of the customer and document them properly </a:t>
            </a:r>
          </a:p>
          <a:p>
            <a:r>
              <a:rPr lang="en-IN" dirty="0"/>
              <a:t>This phase consists of two different activities.</a:t>
            </a:r>
          </a:p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activity : Requirement gathering and analysis</a:t>
            </a:r>
          </a:p>
          <a:p>
            <a:r>
              <a:rPr lang="en-IN" dirty="0"/>
              <a:t>requirements regarding the software are gathered from the customer and then the gathered requirements are </a:t>
            </a:r>
            <a:r>
              <a:rPr lang="en-IN" dirty="0" err="1"/>
              <a:t>analyzed</a:t>
            </a:r>
            <a:r>
              <a:rPr lang="en-IN" dirty="0"/>
              <a:t> </a:t>
            </a:r>
          </a:p>
          <a:p>
            <a:r>
              <a:rPr lang="en-IN" dirty="0"/>
              <a:t>remove incompleteness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419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activity :</a:t>
            </a:r>
            <a:r>
              <a:rPr lang="en-IN" b="1" dirty="0"/>
              <a:t>Requirement specification:</a:t>
            </a:r>
            <a:r>
              <a:rPr lang="en-IN" dirty="0"/>
              <a:t> </a:t>
            </a:r>
          </a:p>
          <a:p>
            <a:r>
              <a:rPr lang="en-IN" dirty="0" err="1"/>
              <a:t>analyzed</a:t>
            </a:r>
            <a:r>
              <a:rPr lang="en-IN" dirty="0"/>
              <a:t> requirements are documented in a software requirement specification (SRS) document</a:t>
            </a:r>
          </a:p>
          <a:p>
            <a:r>
              <a:rPr lang="en-IN" dirty="0"/>
              <a:t>SRS document serves as a contract</a:t>
            </a:r>
          </a:p>
          <a:p>
            <a:r>
              <a:rPr lang="en-IN" b="1" dirty="0"/>
              <a:t>Design</a:t>
            </a:r>
            <a:r>
              <a:rPr lang="en-IN" dirty="0"/>
              <a:t> :</a:t>
            </a:r>
          </a:p>
          <a:p>
            <a:r>
              <a:rPr lang="en-IN" dirty="0"/>
              <a:t>transform the requirements specified in the SRS document into a structure</a:t>
            </a:r>
          </a:p>
          <a:p>
            <a:r>
              <a:rPr lang="en-IN" b="1" dirty="0"/>
              <a:t>Coding and Unit testing</a:t>
            </a:r>
            <a:r>
              <a:rPr lang="en-IN" dirty="0"/>
              <a:t>: </a:t>
            </a:r>
          </a:p>
          <a:p>
            <a:r>
              <a:rPr lang="en-IN" dirty="0"/>
              <a:t>translated source code using any suitable programming language. </a:t>
            </a:r>
          </a:p>
          <a:p>
            <a:r>
              <a:rPr lang="en-IN" dirty="0"/>
              <a:t>check whether each module is working properly or not.</a:t>
            </a:r>
          </a:p>
          <a:p>
            <a:r>
              <a:rPr lang="en-IN" b="1" dirty="0"/>
              <a:t>Integration and System testing</a:t>
            </a:r>
            <a:r>
              <a:rPr lang="en-IN" dirty="0"/>
              <a:t>: </a:t>
            </a:r>
          </a:p>
          <a:p>
            <a:r>
              <a:rPr lang="en-IN" dirty="0"/>
              <a:t>Integration of various modules is carried out incrementally over a number of steps</a:t>
            </a:r>
          </a:p>
          <a:p>
            <a:r>
              <a:rPr lang="en-IN" dirty="0"/>
              <a:t>previously planned modules are added to the partially integrated system</a:t>
            </a:r>
          </a:p>
          <a:p>
            <a:r>
              <a:rPr lang="en-IN" dirty="0"/>
              <a:t>resultant system is tested.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dirty="0"/>
              <a:t>the full working system is obtained and system testing is carried out on this.</a:t>
            </a:r>
          </a:p>
          <a:p>
            <a:r>
              <a:rPr lang="en-IN" dirty="0"/>
              <a:t>System testing consists three different kinds of testing activities </a:t>
            </a:r>
          </a:p>
          <a:p>
            <a:r>
              <a:rPr lang="en-IN" b="1" dirty="0"/>
              <a:t>Alpha testing: </a:t>
            </a:r>
          </a:p>
          <a:p>
            <a:pPr marL="0" indent="0">
              <a:buNone/>
            </a:pPr>
            <a:r>
              <a:rPr lang="en-IN" dirty="0"/>
              <a:t>system testing performed by the development team.</a:t>
            </a:r>
            <a:endParaRPr lang="en-IN" b="1" dirty="0"/>
          </a:p>
          <a:p>
            <a:r>
              <a:rPr lang="en-IN" b="1" dirty="0"/>
              <a:t>Beta testing</a:t>
            </a:r>
          </a:p>
          <a:p>
            <a:pPr marL="0" indent="0">
              <a:buNone/>
            </a:pPr>
            <a:r>
              <a:rPr lang="en-IN" dirty="0"/>
              <a:t>performed by a friendly set of customers</a:t>
            </a:r>
            <a:endParaRPr lang="en-IN" b="1" dirty="0"/>
          </a:p>
          <a:p>
            <a:r>
              <a:rPr lang="en-IN" b="1" dirty="0"/>
              <a:t>Acceptance testing</a:t>
            </a:r>
          </a:p>
          <a:p>
            <a:pPr marL="0" indent="0">
              <a:buNone/>
            </a:pPr>
            <a:r>
              <a:rPr lang="en-IN" dirty="0"/>
              <a:t>customer performed the acceptance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Advantages of Classical Waterfall Model</a:t>
            </a:r>
          </a:p>
          <a:p>
            <a:pPr marL="0" indent="0">
              <a:buNone/>
            </a:pPr>
            <a:r>
              <a:rPr lang="en-IN" dirty="0"/>
              <a:t>This model is very simple and is easy to understand.</a:t>
            </a:r>
          </a:p>
          <a:p>
            <a:pPr marL="0" indent="0">
              <a:buNone/>
            </a:pPr>
            <a:r>
              <a:rPr lang="en-IN" dirty="0"/>
              <a:t>Phases in this model are processed one at a time.</a:t>
            </a:r>
          </a:p>
          <a:p>
            <a:pPr marL="0" indent="0">
              <a:buNone/>
            </a:pPr>
            <a:r>
              <a:rPr lang="en-IN" dirty="0"/>
              <a:t>Each stage in the model is clearly defined.</a:t>
            </a:r>
          </a:p>
          <a:p>
            <a:pPr marL="0" indent="0">
              <a:buNone/>
            </a:pPr>
            <a:r>
              <a:rPr lang="en-IN" dirty="0"/>
              <a:t>This model has very clear and well </a:t>
            </a:r>
            <a:r>
              <a:rPr lang="en-IN" dirty="0" err="1"/>
              <a:t>undestood</a:t>
            </a:r>
            <a:r>
              <a:rPr lang="en-IN" dirty="0"/>
              <a:t> milestones.</a:t>
            </a:r>
          </a:p>
          <a:p>
            <a:pPr marL="0" indent="0">
              <a:buNone/>
            </a:pPr>
            <a:r>
              <a:rPr lang="en-IN" dirty="0"/>
              <a:t>Process, actions and results are very well documented.</a:t>
            </a:r>
          </a:p>
          <a:p>
            <a:pPr marL="0" indent="0">
              <a:buNone/>
            </a:pPr>
            <a:r>
              <a:rPr lang="en-IN" dirty="0"/>
              <a:t>Reinforces good habits: define-before- design, design-before-code.</a:t>
            </a:r>
          </a:p>
          <a:p>
            <a:pPr marL="0" indent="0">
              <a:buNone/>
            </a:pPr>
            <a:r>
              <a:rPr lang="en-IN" dirty="0"/>
              <a:t>This model works well for smaller projects and projects where requirements are well</a:t>
            </a:r>
            <a:br>
              <a:rPr lang="en-IN" dirty="0"/>
            </a:br>
            <a:r>
              <a:rPr lang="en-IN" dirty="0"/>
              <a:t>understood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C632-DAF6-D14F-BCA7-B7AA55CB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24074"/>
          </a:xfrm>
        </p:spPr>
        <p:txBody>
          <a:bodyPr/>
          <a:lstStyle/>
          <a:p>
            <a:r>
              <a:rPr lang="en-IN" b="1" dirty="0"/>
              <a:t>Drawbacks of Classical Waterfall Model</a:t>
            </a:r>
          </a:p>
          <a:p>
            <a:r>
              <a:rPr lang="en-IN" dirty="0"/>
              <a:t>No feedback path</a:t>
            </a:r>
          </a:p>
          <a:p>
            <a:r>
              <a:rPr lang="en-IN" dirty="0"/>
              <a:t>Difficult to accommodate change requests</a:t>
            </a:r>
          </a:p>
          <a:p>
            <a:r>
              <a:rPr lang="en-IN" dirty="0"/>
              <a:t>No overlapping of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675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Software process models </vt:lpstr>
      <vt:lpstr>Classical software development lifecycle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 </dc:title>
  <dc:creator>Microsoft Office User</dc:creator>
  <cp:lastModifiedBy>Microsoft Office User</cp:lastModifiedBy>
  <cp:revision>5</cp:revision>
  <dcterms:created xsi:type="dcterms:W3CDTF">2021-10-14T03:46:32Z</dcterms:created>
  <dcterms:modified xsi:type="dcterms:W3CDTF">2021-10-19T04:29:25Z</dcterms:modified>
</cp:coreProperties>
</file>