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60"/>
  </p:notes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26C59-D308-412B-9794-26BD187D6BA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68CF7-A388-401A-8C25-D6BC177F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C9AE3F0E-6AC6-4774-9622-56FB0A8A00AF}" type="slidenum">
              <a:rPr lang="en-US" altLang="en-US"/>
              <a:pPr eaLnBrk="0" hangingPunct="0"/>
              <a:t>3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0" tIns="45870" rIns="91740" bIns="4587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F9485A2F-6A97-4138-ADFC-3655CD588B16}" type="slidenum">
              <a:rPr lang="en-US" altLang="en-US"/>
              <a:pPr eaLnBrk="0" hangingPunct="0"/>
              <a:t>12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F0ABA165-EF22-46E1-849C-DAB84F9680C0}" type="slidenum">
              <a:rPr lang="en-US" altLang="en-US"/>
              <a:pPr eaLnBrk="0" hangingPunct="0"/>
              <a:t>13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BB2B325-74F7-4AA7-A9AB-7097FA15B85F}" type="slidenum">
              <a:rPr lang="en-US" altLang="en-US"/>
              <a:pPr eaLnBrk="0" hangingPunct="0"/>
              <a:t>14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8AA3FAD-84BD-45D6-98E7-8FB553FD0EC6}" type="slidenum">
              <a:rPr lang="en-US" altLang="en-US"/>
              <a:pPr eaLnBrk="0" hangingPunct="0"/>
              <a:t>15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30F3C413-182C-4CDA-ABFA-16168AAEF73D}" type="slidenum">
              <a:rPr lang="en-US" altLang="en-US"/>
              <a:pPr eaLnBrk="0" hangingPunct="0"/>
              <a:t>16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8975"/>
            <a:ext cx="4521200" cy="3392488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15918"/>
            <a:ext cx="5030132" cy="40848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E75FC10E-326D-4BA2-A005-36C920A8E172}" type="slidenum">
              <a:rPr lang="en-US" altLang="en-US"/>
              <a:pPr eaLnBrk="0" hangingPunct="0"/>
              <a:t>4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6803AAF2-EEFE-4A9D-AE4B-B26AB20634F0}" type="slidenum">
              <a:rPr lang="en-US" altLang="en-US"/>
              <a:pPr eaLnBrk="0" hangingPunct="0"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E95465C-1CEF-40F5-B346-B821E3028AF7}" type="slidenum">
              <a:rPr lang="en-US" altLang="en-US"/>
              <a:pPr algn="r"/>
              <a:t>23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9618FB2-3D7D-4767-AD46-BC4D874C0828}" type="slidenum">
              <a:rPr lang="en-US" altLang="en-US"/>
              <a:pPr eaLnBrk="0" hangingPunct="0"/>
              <a:t>24</a:t>
            </a:fld>
            <a:endParaRPr lang="en-US" alt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68189E3-AD58-4CC7-98D8-6DD6E7A744F9}" type="slidenum">
              <a:rPr lang="en-US" altLang="en-US"/>
              <a:pPr algn="r"/>
              <a:t>25</a:t>
            </a:fld>
            <a:endParaRPr lang="en-US" alt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75EAE54-EA2C-46F8-B962-86C71D7F35B4}" type="slidenum">
              <a:rPr lang="en-US" altLang="en-US"/>
              <a:pPr algn="r"/>
              <a:t>26</a:t>
            </a:fld>
            <a:endParaRPr lang="en-US" alt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2625"/>
            <a:ext cx="4540250" cy="34051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14357"/>
            <a:ext cx="5028579" cy="40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51" tIns="44525" rIns="89051" bIns="44525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E7734D9-DB2B-4E81-9B0F-0A1A6883EE35}" type="slidenum">
              <a:rPr lang="en-US" altLang="en-US"/>
              <a:pPr eaLnBrk="0" hangingPunct="0"/>
              <a:t>27</a:t>
            </a:fld>
            <a:endParaRPr lang="en-US" alt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64D2C2E6-F99D-4906-8C1A-0336D836B904}" type="slidenum">
              <a:rPr lang="en-US" altLang="en-US"/>
              <a:pPr eaLnBrk="0" hangingPunct="0"/>
              <a:t>28</a:t>
            </a:fld>
            <a:endParaRPr lang="en-US" alt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2625"/>
            <a:ext cx="4540250" cy="34051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14357"/>
            <a:ext cx="5028579" cy="40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51" tIns="44525" rIns="89051" bIns="44525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0CC8346A-E16B-4076-A8C1-3E4B0FD25C02}" type="slidenum">
              <a:rPr lang="en-US" altLang="en-US"/>
              <a:pPr eaLnBrk="0" hangingPunct="0"/>
              <a:t>29</a:t>
            </a:fld>
            <a:endParaRPr lang="en-US" alt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C4794AB-955C-480C-B6AA-F9A884837C92}" type="slidenum">
              <a:rPr lang="en-US" altLang="en-US"/>
              <a:pPr algn="r"/>
              <a:t>30</a:t>
            </a:fld>
            <a:endParaRPr lang="en-US" alt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8975"/>
            <a:ext cx="4521200" cy="33924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15918"/>
            <a:ext cx="5030132" cy="408482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163F2461-8D04-4567-A819-EF1A3D43E462}" type="slidenum">
              <a:rPr lang="en-US" altLang="en-US"/>
              <a:pPr eaLnBrk="0" hangingPunct="0"/>
              <a:t>31</a:t>
            </a:fld>
            <a:endParaRPr lang="en-US" alt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C9AE3F0E-6AC6-4774-9622-56FB0A8A00AF}" type="slidenum">
              <a:rPr lang="en-US" altLang="en-US"/>
              <a:pPr eaLnBrk="0" hangingPunct="0"/>
              <a:t>5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0" tIns="45870" rIns="91740" bIns="4587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AED6A858-140A-47A3-8500-05AD7CE46399}" type="slidenum">
              <a:rPr lang="en-US" altLang="en-US"/>
              <a:pPr eaLnBrk="0" hangingPunct="0"/>
              <a:t>32</a:t>
            </a:fld>
            <a:endParaRPr lang="en-US" alt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8C6ECD61-1B85-438A-9821-798B9C6048BE}" type="slidenum">
              <a:rPr lang="en-US" altLang="en-US"/>
              <a:pPr eaLnBrk="0" hangingPunct="0"/>
              <a:t>33</a:t>
            </a:fld>
            <a:endParaRPr lang="en-US" alt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4EB5876C-1236-4C94-BD2F-1DAFD2B20EFD}" type="slidenum">
              <a:rPr lang="en-US" altLang="en-US"/>
              <a:pPr eaLnBrk="0" hangingPunct="0"/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9AACF20B-6D82-4C9C-80B5-E78CF8FCD4EE}" type="slidenum">
              <a:rPr lang="en-US" altLang="en-US"/>
              <a:pPr eaLnBrk="0" hangingPunct="0"/>
              <a:t>35</a:t>
            </a:fld>
            <a:endParaRPr lang="en-US" alt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9CBE86A7-6299-4470-841D-C55E9BFE01B7}" type="slidenum">
              <a:rPr lang="en-US" altLang="en-US"/>
              <a:pPr eaLnBrk="0" hangingPunct="0"/>
              <a:t>36</a:t>
            </a:fld>
            <a:endParaRPr lang="en-US" alt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A7B1ACD4-54FC-4487-9610-7717D55B9565}" type="slidenum">
              <a:rPr lang="en-US" altLang="en-US"/>
              <a:pPr eaLnBrk="0" hangingPunct="0"/>
              <a:t>37</a:t>
            </a:fld>
            <a:endParaRPr lang="en-US" alt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66AE9CB8-24B6-4D97-B25F-AAE8AB0C992C}" type="slidenum">
              <a:rPr lang="en-US" altLang="en-US"/>
              <a:pPr eaLnBrk="0" hangingPunct="0"/>
              <a:t>38</a:t>
            </a:fld>
            <a:endParaRPr lang="en-US" alt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DFB79F1E-FA41-4463-AABC-D16C331D3AE3}" type="slidenum">
              <a:rPr lang="en-US" altLang="en-US"/>
              <a:pPr eaLnBrk="0" hangingPunct="0"/>
              <a:t>39</a:t>
            </a:fld>
            <a:endParaRPr lang="en-US" alt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8A096E41-BB4C-4DF5-BB93-68065BEB495A}" type="slidenum">
              <a:rPr lang="en-US" altLang="en-US"/>
              <a:pPr eaLnBrk="0" hangingPunct="0"/>
              <a:t>40</a:t>
            </a:fld>
            <a:endParaRPr lang="en-US" alt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10508F5-35D0-43B1-9741-6EA858AD676A}" type="slidenum">
              <a:rPr lang="en-US" altLang="en-US"/>
              <a:pPr algn="r"/>
              <a:t>41</a:t>
            </a:fld>
            <a:endParaRPr lang="en-US" alt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E75FC10E-326D-4BA2-A005-36C920A8E172}" type="slidenum">
              <a:rPr lang="en-US" altLang="en-US"/>
              <a:pPr eaLnBrk="0" hangingPunct="0"/>
              <a:t>6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F52B1BF-6558-4D73-B4F0-30BAEC046EE3}" type="slidenum">
              <a:rPr lang="en-US" altLang="en-US"/>
              <a:pPr algn="r"/>
              <a:t>42</a:t>
            </a:fld>
            <a:endParaRPr lang="en-US" altLang="en-US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2FAF1BF-81C9-4FF8-A346-6690D1DBBDB1}" type="slidenum">
              <a:rPr lang="en-US" altLang="en-US"/>
              <a:pPr algn="r"/>
              <a:t>43</a:t>
            </a:fld>
            <a:endParaRPr lang="en-US" altLang="en-US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27A4F60-856F-498F-A664-1A1C78109782}" type="slidenum">
              <a:rPr lang="en-US" altLang="en-US"/>
              <a:pPr algn="r"/>
              <a:t>44</a:t>
            </a:fld>
            <a:endParaRPr lang="en-US" altLang="en-US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BABCBCC-C19B-4C27-B3C8-92980128CECF}" type="slidenum">
              <a:rPr lang="en-US" altLang="en-US"/>
              <a:pPr algn="r"/>
              <a:t>45</a:t>
            </a:fld>
            <a:endParaRPr lang="en-US" altLang="en-US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E4C0A9A7-9B63-4558-A46F-54AF483011AC}" type="slidenum">
              <a:rPr lang="en-US" altLang="en-US"/>
              <a:pPr eaLnBrk="0" hangingPunct="0"/>
              <a:t>46</a:t>
            </a:fld>
            <a:endParaRPr lang="en-US" altLang="en-US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663EA1D4-C45B-44E6-9E7C-0DD1A3F58DFC}" type="slidenum">
              <a:rPr lang="en-US" altLang="en-US"/>
              <a:pPr eaLnBrk="0" hangingPunct="0"/>
              <a:t>47</a:t>
            </a:fld>
            <a:endParaRPr lang="en-US" altLang="en-US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B773253-D775-4475-A18A-290511BA2899}" type="slidenum">
              <a:rPr lang="en-US" altLang="en-US"/>
              <a:pPr algn="r"/>
              <a:t>48</a:t>
            </a:fld>
            <a:endParaRPr lang="en-US" altLang="en-US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88F30420-2B68-4811-9F3C-8573740770B4}" type="slidenum">
              <a:rPr lang="en-US" altLang="en-US"/>
              <a:pPr eaLnBrk="0" hangingPunct="0"/>
              <a:t>49</a:t>
            </a:fld>
            <a:endParaRPr lang="en-US" altLang="en-US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EB3FF08E-9B3D-4589-B8A3-67B2C47AF873}" type="slidenum">
              <a:rPr lang="en-US" altLang="en-US"/>
              <a:pPr eaLnBrk="0" hangingPunct="0"/>
              <a:t>50</a:t>
            </a:fld>
            <a:endParaRPr lang="en-US" alt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6BFFB07-CC2F-4C99-888E-973F827EBAC1}" type="slidenum">
              <a:rPr lang="en-US" altLang="en-US"/>
              <a:pPr algn="r"/>
              <a:t>51</a:t>
            </a:fld>
            <a:endParaRPr lang="en-US" altLang="en-US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2625"/>
            <a:ext cx="4540250" cy="340518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14357"/>
            <a:ext cx="5028579" cy="40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51" tIns="44525" rIns="89051" bIns="44525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7CE2FD8A-750B-41D0-9030-88AA079C22E6}" type="slidenum">
              <a:rPr lang="en-US" altLang="en-US"/>
              <a:pPr eaLnBrk="0" hangingPunct="0"/>
              <a:t>7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CAB2DB0-653F-4573-9263-6D8689715439}" type="slidenum">
              <a:rPr lang="en-US" altLang="en-US"/>
              <a:pPr algn="r"/>
              <a:t>52</a:t>
            </a:fld>
            <a:endParaRPr lang="en-US" altLang="en-US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2625"/>
            <a:ext cx="4540250" cy="34051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14357"/>
            <a:ext cx="5028579" cy="40879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51" tIns="44525" rIns="89051" bIns="44525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383882DF-B41A-48E6-9182-06E457EE2190}" type="slidenum">
              <a:rPr lang="en-US" altLang="en-US"/>
              <a:pPr eaLnBrk="0" hangingPunct="0"/>
              <a:t>53</a:t>
            </a:fld>
            <a:endParaRPr lang="en-US" altLang="en-US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4149A494-D67E-4BC7-9875-24A28A313DB0}" type="slidenum">
              <a:rPr lang="en-US" altLang="en-US"/>
              <a:pPr eaLnBrk="0" hangingPunct="0"/>
              <a:t>54</a:t>
            </a:fld>
            <a:endParaRPr lang="en-US" altLang="en-US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04FA7166-F86F-4078-A7A3-62B891B4057A}" type="slidenum">
              <a:rPr lang="en-US" altLang="en-US"/>
              <a:pPr eaLnBrk="0" hangingPunct="0"/>
              <a:t>55</a:t>
            </a:fld>
            <a:endParaRPr lang="en-US" altLang="en-US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34B63B0-F797-4DA7-BC65-0513395A17AD}" type="slidenum">
              <a:rPr lang="en-US" altLang="en-US"/>
              <a:pPr algn="r"/>
              <a:t>56</a:t>
            </a:fld>
            <a:endParaRPr lang="en-US" altLang="en-US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C4A5F79E-A110-41D9-8564-10E7F4947F82}" type="slidenum">
              <a:rPr lang="en-US" altLang="en-US"/>
              <a:pPr eaLnBrk="0" hangingPunct="0"/>
              <a:t>57</a:t>
            </a:fld>
            <a:endParaRPr lang="en-US" altLang="en-US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DA4831BB-8628-4EB5-AA9D-C4A8652B0C66}" type="slidenum">
              <a:rPr lang="en-US" altLang="en-US"/>
              <a:pPr eaLnBrk="0" hangingPunct="0"/>
              <a:t>58</a:t>
            </a:fld>
            <a:endParaRPr lang="en-US" altLang="en-US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BDFB4D79-79A0-4744-891A-725F0742E9F1}" type="slidenum">
              <a:rPr lang="en-US" altLang="en-US"/>
              <a:pPr eaLnBrk="0" hangingPunct="0"/>
              <a:t>8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BD4A199D-9F28-4B93-84D4-5C6EF5723223}" type="slidenum">
              <a:rPr lang="en-US" altLang="en-US"/>
              <a:pPr eaLnBrk="0" hangingPunct="0"/>
              <a:t>9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fld id="{076C5929-717C-4A44-B3E5-7BD247F5425F}" type="slidenum">
              <a:rPr lang="en-US" altLang="en-US"/>
              <a:pPr eaLnBrk="0" hangingPunct="0"/>
              <a:t>10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5579" y="8630275"/>
            <a:ext cx="2972421" cy="45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 anchor="b"/>
          <a:lstStyle>
            <a:lvl1pPr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18FDF19-44EE-4974-8AC6-88DA285DF457}" type="slidenum">
              <a:rPr lang="en-US" altLang="en-US"/>
              <a:pPr algn="r"/>
              <a:t>11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C550A-7899-4B3B-98BE-A02135EB8AAF}" type="datetime4">
              <a:rPr lang="en-US"/>
              <a:pPr>
                <a:defRPr/>
              </a:pPr>
              <a:t>September 17, 2021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AC1B0-0B78-4FC0-9F0F-C4258193D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45962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6816-5754-4790-B452-422F1B2F333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6C26D2-D9C1-4DB5-A62E-59CF9E65FF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BA6816-5754-4790-B452-422F1B2F3332}" type="datetimeFigureOut">
              <a:rPr lang="en-US" smtClean="0"/>
              <a:t>9/17/2021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7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52253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  <a:latin typeface="Algerian" pitchFamily="82" charset="0"/>
              </a:rPr>
              <a:t>UNIT </a:t>
            </a:r>
            <a:r>
              <a:rPr lang="en-US" sz="7200" dirty="0" err="1" smtClean="0">
                <a:solidFill>
                  <a:srgbClr val="FF0000"/>
                </a:solidFill>
                <a:latin typeface="Algerian" pitchFamily="82" charset="0"/>
              </a:rPr>
              <a:t>IIi</a:t>
            </a:r>
            <a:endParaRPr lang="en-US" sz="7200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8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438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to Handle Missing Data?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Ignore the tuple: usually done when class label is missing (when doing classification)—not effective when the % of missing values per attribute varies considerably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Fill in the missing value manually: tedious + infeasible?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Fill in it automatically with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a global constant : e.g., “unknown”, a new class?!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the attribute mean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the attribute mean for all samples belonging to the same class: smarter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the most probable value: inference-based such as Bayesian formula or decision tree</a:t>
            </a:r>
          </a:p>
        </p:txBody>
      </p:sp>
      <p:sp>
        <p:nvSpPr>
          <p:cNvPr id="9728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FFF2094-A16D-42F4-80B6-04CEB38921F8}" type="slidenum">
              <a:rPr lang="en-US" altLang="en-US" sz="1200"/>
              <a:pPr algn="l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7749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D243B4DB-8250-4F10-AF9F-214A2F80635B}" type="slidenum">
              <a:rPr lang="en-US" altLang="en-US" sz="1200"/>
              <a:pPr algn="r" eaLnBrk="1" hangingPunct="1"/>
              <a:t>11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6388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Noisy Data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3820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Noise: random error or variance in a measured variable</a:t>
            </a:r>
          </a:p>
          <a:p>
            <a:pPr eaLnBrk="1" hangingPunct="1"/>
            <a:r>
              <a:rPr lang="en-US" altLang="en-US" sz="2400" dirty="0" smtClean="0"/>
              <a:t>Incorrect attribute values may be due to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faulty data collection instruments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data entry problems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data transmission problems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technology limitation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inconsistency in naming convention </a:t>
            </a:r>
          </a:p>
          <a:p>
            <a:pPr eaLnBrk="1" hangingPunct="1"/>
            <a:r>
              <a:rPr lang="en-US" altLang="en-US" sz="2400" dirty="0" smtClean="0"/>
              <a:t>Other data problems which require data cleaning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duplicate records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incomplete data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416763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How to Handle Noisy Data?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smtClean="0">
                <a:solidFill>
                  <a:schemeClr val="folHlink"/>
                </a:solidFill>
              </a:rPr>
              <a:t>Binning</a:t>
            </a:r>
          </a:p>
          <a:p>
            <a:pPr lvl="1" eaLnBrk="1" hangingPunct="1"/>
            <a:r>
              <a:rPr lang="en-US" altLang="en-US" smtClean="0"/>
              <a:t>first sort data and partition into (equal-frequency) bins</a:t>
            </a:r>
          </a:p>
          <a:p>
            <a:pPr lvl="1" eaLnBrk="1" hangingPunct="1"/>
            <a:r>
              <a:rPr lang="en-US" altLang="en-US" smtClean="0"/>
              <a:t>then one can </a:t>
            </a:r>
            <a:r>
              <a:rPr lang="en-US" altLang="en-US" smtClean="0">
                <a:solidFill>
                  <a:schemeClr val="hlink"/>
                </a:solidFill>
              </a:rPr>
              <a:t>smooth by bin means,  smooth by bin median, smooth by bin boundaries</a:t>
            </a:r>
            <a:r>
              <a:rPr lang="en-US" altLang="en-US" smtClean="0"/>
              <a:t>, etc.</a:t>
            </a:r>
          </a:p>
          <a:p>
            <a:pPr eaLnBrk="1" hangingPunct="1"/>
            <a:r>
              <a:rPr lang="en-US" altLang="en-US" sz="2400" smtClean="0">
                <a:solidFill>
                  <a:schemeClr val="folHlink"/>
                </a:solidFill>
              </a:rPr>
              <a:t>Regression</a:t>
            </a:r>
          </a:p>
          <a:p>
            <a:pPr lvl="1" eaLnBrk="1" hangingPunct="1"/>
            <a:r>
              <a:rPr lang="en-US" altLang="en-US" smtClean="0"/>
              <a:t>smooth by fitting the data into regression functions</a:t>
            </a:r>
          </a:p>
          <a:p>
            <a:pPr eaLnBrk="1" hangingPunct="1"/>
            <a:r>
              <a:rPr lang="en-US" altLang="en-US" sz="2400" smtClean="0">
                <a:solidFill>
                  <a:schemeClr val="folHlink"/>
                </a:solidFill>
              </a:rPr>
              <a:t>Clustering</a:t>
            </a:r>
          </a:p>
          <a:p>
            <a:pPr lvl="1" eaLnBrk="1" hangingPunct="1"/>
            <a:r>
              <a:rPr lang="en-US" altLang="en-US" smtClean="0"/>
              <a:t>detect and remove outliers</a:t>
            </a:r>
          </a:p>
          <a:p>
            <a:pPr eaLnBrk="1" hangingPunct="1"/>
            <a:r>
              <a:rPr lang="en-US" altLang="en-US" sz="2400" smtClean="0">
                <a:solidFill>
                  <a:schemeClr val="folHlink"/>
                </a:solidFill>
              </a:rPr>
              <a:t>Combined computer and human inspection</a:t>
            </a:r>
          </a:p>
          <a:p>
            <a:pPr lvl="1" eaLnBrk="1" hangingPunct="1"/>
            <a:r>
              <a:rPr lang="en-US" altLang="en-US" smtClean="0"/>
              <a:t>detect suspicious values and check by human (e.g., deal with possible outliers)</a:t>
            </a:r>
          </a:p>
        </p:txBody>
      </p:sp>
      <p:sp>
        <p:nvSpPr>
          <p:cNvPr id="10137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582427B3-F54D-4BA3-9AB3-2F9FB8546D8F}" type="slidenum">
              <a:rPr lang="en-US" altLang="en-US" sz="1200"/>
              <a:pPr algn="l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258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Data Cleaning as a Process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discrepancy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Use metadata (e.g., domain, range, dependency, distribution)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Check field overloading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Check uniqueness rule, consecutive rule and null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Use commercial tools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scrubbing: use simple domain knowledge (e.g., postal code, spell-check) to detect errors and make corrections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auditing: by analyzing data to discover rules and relationship to detect violators (e.g., correlation and clustering to find outliers)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migration and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migration tools: allow transformations to be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ETL (Extraction/Transformation/Loading) tools: allow users to specify transformations through a graphical user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Integration of the two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Iterative and interactive (e.g., Potter’s Wheels)</a:t>
            </a:r>
          </a:p>
        </p:txBody>
      </p:sp>
      <p:sp>
        <p:nvSpPr>
          <p:cNvPr id="10342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88B882A9-CFFC-49D2-88C4-6B1EFEC75A20}" type="slidenum">
              <a:rPr lang="en-US" altLang="en-US" sz="1200"/>
              <a:pPr algn="l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2682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Data Preprocessing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Summary</a:t>
            </a:r>
          </a:p>
        </p:txBody>
      </p:sp>
      <p:sp>
        <p:nvSpPr>
          <p:cNvPr id="10547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F9F892F-22B3-491B-A253-21BA9B92DE37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5475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E12DA58F-E1BD-4AED-9983-ACE769E40851}" type="slidenum">
              <a:rPr lang="en-US" altLang="en-US" sz="1200"/>
              <a:pPr algn="r" eaLnBrk="1" hangingPunct="1"/>
              <a:t>14</a:t>
            </a:fld>
            <a:endParaRPr lang="en-US" altLang="en-US" sz="1200"/>
          </a:p>
        </p:txBody>
      </p:sp>
      <p:sp>
        <p:nvSpPr>
          <p:cNvPr id="105478" name="AutoShape 4"/>
          <p:cNvSpPr>
            <a:spLocks noChangeArrowheads="1"/>
          </p:cNvSpPr>
          <p:nvPr/>
        </p:nvSpPr>
        <p:spPr bwMode="auto">
          <a:xfrm rot="9430553">
            <a:off x="3197225" y="38163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219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375" y="304800"/>
            <a:ext cx="668337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Data Integration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b="1" dirty="0" smtClean="0"/>
              <a:t>Data integration</a:t>
            </a:r>
            <a:r>
              <a:rPr lang="en-US" altLang="en-US" sz="2000" dirty="0" smtClean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/>
              <a:t>Combines data from multiple sources into a coherent store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/>
              <a:t>Schema integration: e.g., </a:t>
            </a:r>
            <a:r>
              <a:rPr lang="en-US" altLang="en-US" sz="2000" dirty="0" err="1" smtClean="0"/>
              <a:t>A.cust</a:t>
            </a:r>
            <a:r>
              <a:rPr lang="en-US" altLang="en-US" sz="2000" dirty="0" smtClean="0"/>
              <a:t>-id </a:t>
            </a:r>
            <a:r>
              <a:rPr lang="en-US" altLang="en-US" sz="2000" dirty="0" smtClean="0">
                <a:sym typeface="Symbol" pitchFamily="18" charset="2"/>
              </a:rPr>
              <a:t> </a:t>
            </a:r>
            <a:r>
              <a:rPr lang="en-US" altLang="en-US" sz="2000" dirty="0" err="1" smtClean="0">
                <a:sym typeface="Symbol" pitchFamily="18" charset="2"/>
              </a:rPr>
              <a:t>B.</a:t>
            </a:r>
            <a:r>
              <a:rPr lang="en-US" altLang="en-US" sz="2000" dirty="0" err="1" smtClean="0"/>
              <a:t>cust</a:t>
            </a:r>
            <a:r>
              <a:rPr lang="en-US" altLang="en-US" sz="2000" dirty="0" smtClean="0"/>
              <a:t>-#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/>
              <a:t>Integrate metadata from different sources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hlink"/>
                </a:solidFill>
              </a:rPr>
              <a:t>Entity identification problem</a:t>
            </a:r>
            <a:r>
              <a:rPr lang="en-US" altLang="en-US" sz="2000" dirty="0" smtClean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/>
              <a:t>Identify real world entities from multiple data sources, e.g., Bill Clinton = William Clinton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/>
              <a:t>Detecting and resolving data value conflicts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/>
              <a:t>For the same real world entity, attribute values from different sources are different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/>
              <a:t>Possible reasons: different representations, different scales, e.g., metric vs. British units</a:t>
            </a:r>
          </a:p>
        </p:txBody>
      </p:sp>
      <p:sp>
        <p:nvSpPr>
          <p:cNvPr id="10752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3D8FF1C4-136D-4D6A-9710-8B689B0DEBD0}" type="slidenum">
              <a:rPr lang="en-US" altLang="en-US" sz="1200"/>
              <a:pPr algn="l"/>
              <a:t>15</a:t>
            </a:fld>
            <a:endParaRPr lang="en-US" altLang="en-US" sz="1200"/>
          </a:p>
        </p:txBody>
      </p:sp>
      <p:sp>
        <p:nvSpPr>
          <p:cNvPr id="107523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35B41700-7BFB-4A9E-B8A8-D6DABE70EB65}" type="slidenum">
              <a:rPr lang="en-US" altLang="en-US" sz="1200"/>
              <a:pPr algn="r"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222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Handling Redundancy in Data Integration</a:t>
            </a:r>
          </a:p>
        </p:txBody>
      </p:sp>
      <p:sp>
        <p:nvSpPr>
          <p:cNvPr id="10957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Redundant data occur often when integration of multiple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i="1" dirty="0" smtClean="0">
                <a:solidFill>
                  <a:schemeClr val="bg1"/>
                </a:solidFill>
              </a:rPr>
              <a:t>Object identification</a:t>
            </a:r>
            <a:r>
              <a:rPr lang="en-US" altLang="en-US" dirty="0" smtClean="0">
                <a:solidFill>
                  <a:schemeClr val="bg1"/>
                </a:solidFill>
              </a:rPr>
              <a:t>:  The same attribute or object may have different names in different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i="1" dirty="0" smtClean="0">
                <a:solidFill>
                  <a:schemeClr val="bg1"/>
                </a:solidFill>
              </a:rPr>
              <a:t>Derivable data:</a:t>
            </a:r>
            <a:r>
              <a:rPr lang="en-US" altLang="en-US" dirty="0" smtClean="0">
                <a:solidFill>
                  <a:schemeClr val="bg1"/>
                </a:solidFill>
              </a:rPr>
              <a:t> One attribute may be a “derived” attribute in another table, e.g., annual revenue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Redundant attributes may be able to be detected by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correlation analysis </a:t>
            </a:r>
            <a:r>
              <a:rPr lang="en-US" altLang="en-US" sz="2400" dirty="0" smtClean="0">
                <a:solidFill>
                  <a:schemeClr val="bg1"/>
                </a:solidFill>
              </a:rPr>
              <a:t>and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 covariance analysis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Careful integration of the data from multiple sources may help reduce/avoid redundancies and inconsistencies and improve mining speed and quality</a:t>
            </a:r>
          </a:p>
        </p:txBody>
      </p:sp>
      <p:sp>
        <p:nvSpPr>
          <p:cNvPr id="10957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F90F3DEC-722B-4CDE-A510-FD0E7106C262}" type="slidenum">
              <a:rPr lang="en-US" altLang="en-US" sz="1200"/>
              <a:pPr algn="l"/>
              <a:t>16</a:t>
            </a:fld>
            <a:endParaRPr lang="en-US" altLang="en-US" sz="1200"/>
          </a:p>
        </p:txBody>
      </p:sp>
      <p:sp>
        <p:nvSpPr>
          <p:cNvPr id="109571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99BBF0A4-84D0-45D7-81D7-0FBEB608BCE2}" type="slidenum">
              <a:rPr lang="en-US" altLang="en-US" sz="1200"/>
              <a:pPr algn="r"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627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Correlation Analysis (Nominal Data)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8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altLang="en-US" sz="2400" b="1" dirty="0" smtClean="0">
                <a:solidFill>
                  <a:schemeClr val="bg1"/>
                </a:solidFill>
              </a:rPr>
              <a:t>Χ</a:t>
            </a:r>
            <a:r>
              <a:rPr lang="en-US" altLang="en-US" sz="2400" b="1" baseline="30000" dirty="0" smtClean="0">
                <a:solidFill>
                  <a:schemeClr val="bg1"/>
                </a:solidFill>
              </a:rPr>
              <a:t>2</a:t>
            </a:r>
            <a:r>
              <a:rPr lang="en-US" altLang="en-US" sz="2400" b="1" dirty="0" smtClean="0">
                <a:solidFill>
                  <a:schemeClr val="bg1"/>
                </a:solidFill>
              </a:rPr>
              <a:t> (chi-square) test</a:t>
            </a:r>
            <a:endParaRPr lang="el-GR" altLang="en-US" sz="2400" b="1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The larger the </a:t>
            </a:r>
            <a:r>
              <a:rPr lang="el-GR" altLang="en-US" sz="2400" dirty="0" smtClean="0">
                <a:solidFill>
                  <a:schemeClr val="bg1"/>
                </a:solidFill>
              </a:rPr>
              <a:t>Χ</a:t>
            </a:r>
            <a:r>
              <a:rPr lang="en-US" alt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altLang="en-US" sz="2400" dirty="0" smtClean="0">
                <a:solidFill>
                  <a:schemeClr val="bg1"/>
                </a:solidFill>
              </a:rPr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The cells that contribute the most to the </a:t>
            </a:r>
            <a:r>
              <a:rPr lang="el-GR" altLang="en-US" sz="2400" dirty="0" smtClean="0">
                <a:solidFill>
                  <a:schemeClr val="bg1"/>
                </a:solidFill>
              </a:rPr>
              <a:t>Χ</a:t>
            </a:r>
            <a:r>
              <a:rPr lang="en-US" alt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altLang="en-US" sz="2400" dirty="0" smtClean="0">
                <a:solidFill>
                  <a:schemeClr val="bg1"/>
                </a:solidFill>
              </a:rPr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Both are causally linked to the third variable: population</a:t>
            </a:r>
          </a:p>
        </p:txBody>
      </p:sp>
      <p:graphicFrame>
        <p:nvGraphicFramePr>
          <p:cNvPr id="11162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87575" y="1858963"/>
          <a:ext cx="45402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2057400" imgH="444500" progId="Equation.3">
                  <p:embed/>
                </p:oleObj>
              </mc:Choice>
              <mc:Fallback>
                <p:oleObj name="Equation" r:id="rId4" imgW="2057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858963"/>
                        <a:ext cx="45402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37273BE-8AEB-4563-9E29-881D6E86C0CD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06386730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609600"/>
          </a:xfrm>
        </p:spPr>
        <p:txBody>
          <a:bodyPr/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Chi-Square Calculation: An Example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l-GR" altLang="en-US" sz="2400" dirty="0" smtClean="0">
                <a:solidFill>
                  <a:schemeClr val="bg1"/>
                </a:solidFill>
              </a:rPr>
              <a:t>Χ</a:t>
            </a:r>
            <a:r>
              <a:rPr lang="en-US" alt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altLang="en-US" sz="2400" dirty="0" smtClean="0">
                <a:solidFill>
                  <a:schemeClr val="bg1"/>
                </a:solidFill>
              </a:rPr>
              <a:t> (chi-square) calculation (numbers in parenthesis are expected counts calculated based on the data distribution in the two categories)</a:t>
            </a:r>
            <a:endParaRPr lang="el-GR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It shows that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like_science_fiction</a:t>
            </a:r>
            <a:r>
              <a:rPr lang="en-US" altLang="en-US" sz="2400" dirty="0" smtClean="0">
                <a:solidFill>
                  <a:schemeClr val="bg1"/>
                </a:solidFill>
              </a:rPr>
              <a:t> and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play_chess</a:t>
            </a:r>
            <a:r>
              <a:rPr lang="en-US" altLang="en-US" sz="2400" dirty="0" smtClean="0">
                <a:solidFill>
                  <a:schemeClr val="bg1"/>
                </a:solidFill>
              </a:rPr>
              <a:t> are correlated in the group</a:t>
            </a:r>
          </a:p>
        </p:txBody>
      </p:sp>
      <p:graphicFrame>
        <p:nvGraphicFramePr>
          <p:cNvPr id="11366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3588" y="4749800"/>
          <a:ext cx="77676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4381500" imgH="419100" progId="Equation.3">
                  <p:embed/>
                </p:oleObj>
              </mc:Choice>
              <mc:Fallback>
                <p:oleObj name="Equation" r:id="rId4" imgW="438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749800"/>
                        <a:ext cx="77676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CC296A0-45A7-45C1-AA89-9547263D468E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graphicFrame>
        <p:nvGraphicFramePr>
          <p:cNvPr id="267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06361"/>
              </p:ext>
            </p:extLst>
          </p:nvPr>
        </p:nvGraphicFramePr>
        <p:xfrm>
          <a:off x="1371600" y="1447800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526158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Correlation Analysis (Numeric Data)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Correlation coefficient (also called Pearson’s product moment coefficient)</a:t>
            </a: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chemeClr val="bg1"/>
                </a:solidFill>
              </a:rPr>
              <a:t>where n is the number of tuples,       and      are the respective means of A and B,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baseline="-25000" dirty="0" smtClean="0">
                <a:solidFill>
                  <a:schemeClr val="bg1"/>
                </a:solidFill>
              </a:rPr>
              <a:t>A </a:t>
            </a:r>
            <a:r>
              <a:rPr lang="en-US" altLang="en-US" sz="2000" dirty="0" smtClean="0">
                <a:solidFill>
                  <a:schemeClr val="bg1"/>
                </a:solidFill>
              </a:rPr>
              <a:t>and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baseline="-25000" dirty="0" smtClean="0">
                <a:solidFill>
                  <a:schemeClr val="bg1"/>
                </a:solidFill>
              </a:rPr>
              <a:t>B </a:t>
            </a:r>
            <a:r>
              <a:rPr lang="en-US" altLang="en-US" sz="2000" dirty="0" smtClean="0">
                <a:solidFill>
                  <a:schemeClr val="bg1"/>
                </a:solidFill>
              </a:rPr>
              <a:t>are the respective standard deviation of A and B, and </a:t>
            </a:r>
            <a:r>
              <a:rPr lang="el-GR" altLang="en-US" sz="2000" dirty="0" smtClean="0">
                <a:solidFill>
                  <a:schemeClr val="bg1"/>
                </a:solidFill>
              </a:rPr>
              <a:t>Σ</a:t>
            </a:r>
            <a:r>
              <a:rPr lang="en-US" altLang="en-US" sz="2000" dirty="0" smtClean="0">
                <a:solidFill>
                  <a:schemeClr val="bg1"/>
                </a:solidFill>
              </a:rPr>
              <a:t>(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a</a:t>
            </a:r>
            <a:r>
              <a:rPr lang="en-US" altLang="en-US" sz="2000" baseline="-25000" dirty="0" err="1" smtClean="0">
                <a:solidFill>
                  <a:schemeClr val="bg1"/>
                </a:solidFill>
              </a:rPr>
              <a:t>i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b</a:t>
            </a:r>
            <a:r>
              <a:rPr lang="en-US" altLang="en-US" sz="2000" baseline="-25000" dirty="0" err="1" smtClean="0">
                <a:solidFill>
                  <a:schemeClr val="bg1"/>
                </a:solidFill>
              </a:rPr>
              <a:t>i</a:t>
            </a:r>
            <a:r>
              <a:rPr lang="en-US" altLang="en-US" sz="2000" dirty="0" smtClean="0">
                <a:solidFill>
                  <a:schemeClr val="bg1"/>
                </a:solidFill>
              </a:rPr>
              <a:t>) is the sum of the AB cross-product.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If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r</a:t>
            </a:r>
            <a:r>
              <a:rPr lang="en-US" altLang="en-US" sz="2400" baseline="-25000" dirty="0" err="1" smtClean="0">
                <a:solidFill>
                  <a:schemeClr val="bg1"/>
                </a:solidFill>
              </a:rPr>
              <a:t>A,B</a:t>
            </a:r>
            <a:r>
              <a:rPr lang="en-US" altLang="en-US" sz="2400" dirty="0" smtClean="0">
                <a:solidFill>
                  <a:schemeClr val="bg1"/>
                </a:solidFill>
              </a:rPr>
              <a:t> &gt; 0, A and B are positively correlated (A’s values increase as B’s).  The higher, the stronger correlation.</a:t>
            </a:r>
          </a:p>
          <a:p>
            <a:pPr>
              <a:lnSpc>
                <a:spcPct val="110000"/>
              </a:lnSpc>
            </a:pPr>
            <a:r>
              <a:rPr lang="en-US" altLang="en-US" sz="2400" dirty="0" err="1" smtClean="0">
                <a:solidFill>
                  <a:schemeClr val="bg1"/>
                </a:solidFill>
              </a:rPr>
              <a:t>r</a:t>
            </a:r>
            <a:r>
              <a:rPr lang="en-US" altLang="en-US" sz="2400" baseline="-25000" dirty="0" err="1" smtClean="0">
                <a:solidFill>
                  <a:schemeClr val="bg1"/>
                </a:solidFill>
              </a:rPr>
              <a:t>A,B</a:t>
            </a:r>
            <a:r>
              <a:rPr lang="en-US" altLang="en-US" sz="2400" dirty="0" smtClean="0">
                <a:solidFill>
                  <a:schemeClr val="bg1"/>
                </a:solidFill>
              </a:rPr>
              <a:t> = 0: independent; 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r</a:t>
            </a:r>
            <a:r>
              <a:rPr lang="en-US" altLang="en-US" sz="2400" baseline="-25000" dirty="0" err="1" smtClean="0">
                <a:solidFill>
                  <a:schemeClr val="bg1"/>
                </a:solidFill>
              </a:rPr>
              <a:t>AB</a:t>
            </a:r>
            <a:r>
              <a:rPr lang="en-US" altLang="en-US" sz="2400" dirty="0" smtClean="0">
                <a:solidFill>
                  <a:schemeClr val="bg1"/>
                </a:solidFill>
              </a:rPr>
              <a:t> &lt; 0: negatively correlated</a:t>
            </a:r>
          </a:p>
        </p:txBody>
      </p:sp>
      <p:graphicFrame>
        <p:nvGraphicFramePr>
          <p:cNvPr id="11571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5000" y="2473325"/>
          <a:ext cx="5081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2870200" imgH="508000" progId="Equation.3">
                  <p:embed/>
                </p:oleObj>
              </mc:Choice>
              <mc:Fallback>
                <p:oleObj name="Equation" r:id="rId4" imgW="2870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73325"/>
                        <a:ext cx="50815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65663" y="3817938"/>
          <a:ext cx="2555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3817938"/>
                        <a:ext cx="2555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57536FD-C62F-425C-BDC3-A157E523AA6F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graphicFrame>
        <p:nvGraphicFramePr>
          <p:cNvPr id="115719" name="Object 6"/>
          <p:cNvGraphicFramePr>
            <a:graphicFrameLocks noChangeAspect="1"/>
          </p:cNvGraphicFramePr>
          <p:nvPr/>
        </p:nvGraphicFramePr>
        <p:xfrm>
          <a:off x="5562600" y="37607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607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5505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lgerian" pitchFamily="82" charset="0"/>
              </a:rPr>
              <a:t>Topics to </a:t>
            </a:r>
            <a:r>
              <a:rPr lang="en-US" sz="3200" dirty="0" smtClean="0">
                <a:solidFill>
                  <a:schemeClr val="tx1"/>
                </a:solidFill>
                <a:latin typeface="Algerian" pitchFamily="82" charset="0"/>
              </a:rPr>
              <a:t>be covered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cleaning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integration and transformation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Discretization and concept hierarchy generation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9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Correlation (viewed as linear relationship)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Correlation measures the linear relationship between objects</a:t>
            </a:r>
          </a:p>
          <a:p>
            <a:r>
              <a:rPr lang="en-US" altLang="en-US" dirty="0" smtClean="0">
                <a:solidFill>
                  <a:schemeClr val="bg1"/>
                </a:solidFill>
              </a:rPr>
              <a:t>To compute correlation, we standardize data objects, A and B, and then take their dot product</a:t>
            </a:r>
          </a:p>
        </p:txBody>
      </p:sp>
      <p:sp>
        <p:nvSpPr>
          <p:cNvPr id="11776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B491C78F-31FE-415D-93B1-C4ECD6F6A8EF}" type="slidenum">
              <a:rPr lang="en-US" altLang="en-US" sz="1200"/>
              <a:pPr algn="l"/>
              <a:t>20</a:t>
            </a:fld>
            <a:endParaRPr lang="en-US" altLang="en-US" sz="1200"/>
          </a:p>
        </p:txBody>
      </p:sp>
      <p:graphicFrame>
        <p:nvGraphicFramePr>
          <p:cNvPr id="1177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145283"/>
              </p:ext>
            </p:extLst>
          </p:nvPr>
        </p:nvGraphicFramePr>
        <p:xfrm>
          <a:off x="1670050" y="3443288"/>
          <a:ext cx="532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4" imgW="1778000" imgH="228600" progId="Equation.3">
                  <p:embed/>
                </p:oleObj>
              </mc:Choice>
              <mc:Fallback>
                <p:oleObj name="Equation" r:id="rId4" imgW="177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443288"/>
                        <a:ext cx="5321300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5"/>
          <p:cNvGraphicFramePr>
            <a:graphicFrameLocks noChangeAspect="1"/>
          </p:cNvGraphicFramePr>
          <p:nvPr/>
        </p:nvGraphicFramePr>
        <p:xfrm>
          <a:off x="1651000" y="4357688"/>
          <a:ext cx="52562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6" imgW="1752600" imgH="228600" progId="Equation.3">
                  <p:embed/>
                </p:oleObj>
              </mc:Choice>
              <mc:Fallback>
                <p:oleObj name="Equation" r:id="rId6" imgW="175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357688"/>
                        <a:ext cx="52562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6"/>
          <p:cNvGraphicFramePr>
            <a:graphicFrameLocks noChangeAspect="1"/>
          </p:cNvGraphicFramePr>
          <p:nvPr/>
        </p:nvGraphicFramePr>
        <p:xfrm>
          <a:off x="1647825" y="5348288"/>
          <a:ext cx="46053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8" imgW="1574800" imgH="203200" progId="Equation.3">
                  <p:embed/>
                </p:oleObj>
              </mc:Choice>
              <mc:Fallback>
                <p:oleObj name="Equation" r:id="rId8" imgW="157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348288"/>
                        <a:ext cx="46053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93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74888"/>
            <a:ext cx="24479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81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5042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altLang="en-US" sz="3200" smtClean="0"/>
              <a:t>Covariance (Numeric Data)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839200" cy="5334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smtClean="0"/>
              <a:t>Covariance is similar to correlation</a:t>
            </a:r>
          </a:p>
          <a:p>
            <a:pPr>
              <a:lnSpc>
                <a:spcPct val="110000"/>
              </a:lnSpc>
            </a:pPr>
            <a:endParaRPr lang="en-US" altLang="en-US" sz="1800" smtClean="0"/>
          </a:p>
          <a:p>
            <a:pPr>
              <a:lnSpc>
                <a:spcPct val="110000"/>
              </a:lnSpc>
            </a:pPr>
            <a:endParaRPr lang="en-US" altLang="en-US" sz="1800" smtClean="0"/>
          </a:p>
          <a:p>
            <a:pPr>
              <a:lnSpc>
                <a:spcPct val="110000"/>
              </a:lnSpc>
            </a:pPr>
            <a:endParaRPr lang="en-US" altLang="en-US" sz="1800" smtClean="0"/>
          </a:p>
          <a:p>
            <a:pPr>
              <a:lnSpc>
                <a:spcPct val="110000"/>
              </a:lnSpc>
            </a:pPr>
            <a:endParaRPr lang="en-US" altLang="en-US" sz="1800" smtClean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where n is the number of tuples,      and      are the respective mean or </a:t>
            </a:r>
            <a:r>
              <a:rPr lang="en-US" altLang="en-US" sz="2000" b="1" smtClean="0"/>
              <a:t>expected values</a:t>
            </a:r>
            <a:r>
              <a:rPr lang="en-US" altLang="en-US" sz="2000" smtClean="0"/>
              <a:t> of A and B, </a:t>
            </a:r>
            <a:r>
              <a:rPr lang="el-GR" altLang="en-US" sz="2000" smtClean="0"/>
              <a:t>σ</a:t>
            </a:r>
            <a:r>
              <a:rPr lang="en-US" altLang="en-US" sz="2000" baseline="-25000" smtClean="0"/>
              <a:t>A </a:t>
            </a:r>
            <a:r>
              <a:rPr lang="en-US" altLang="en-US" sz="2000" smtClean="0"/>
              <a:t>and </a:t>
            </a:r>
            <a:r>
              <a:rPr lang="el-GR" altLang="en-US" sz="2000" smtClean="0"/>
              <a:t>σ</a:t>
            </a:r>
            <a:r>
              <a:rPr lang="en-US" altLang="en-US" sz="2000" baseline="-25000" smtClean="0"/>
              <a:t>B </a:t>
            </a:r>
            <a:r>
              <a:rPr lang="en-US" altLang="en-US" sz="2000" smtClean="0"/>
              <a:t>are the respective standard deviation of A and B.</a:t>
            </a:r>
          </a:p>
          <a:p>
            <a:pPr>
              <a:lnSpc>
                <a:spcPct val="110000"/>
              </a:lnSpc>
            </a:pPr>
            <a:r>
              <a:rPr lang="en-US" altLang="en-US" sz="2000" b="1" smtClean="0"/>
              <a:t>Positive covariance</a:t>
            </a:r>
            <a:r>
              <a:rPr lang="en-US" altLang="en-US" sz="2000" smtClean="0"/>
              <a:t>: If Cov</a:t>
            </a:r>
            <a:r>
              <a:rPr lang="en-US" altLang="en-US" sz="2000" baseline="-25000" smtClean="0"/>
              <a:t>A,B </a:t>
            </a:r>
            <a:r>
              <a:rPr lang="en-US" altLang="en-US" sz="2000" smtClean="0"/>
              <a:t>&gt; 0, then A and B both tend to be larger than their expected values.</a:t>
            </a:r>
          </a:p>
          <a:p>
            <a:pPr>
              <a:lnSpc>
                <a:spcPct val="110000"/>
              </a:lnSpc>
            </a:pPr>
            <a:r>
              <a:rPr lang="en-US" altLang="en-US" sz="2000" b="1" smtClean="0"/>
              <a:t>Negative covariance</a:t>
            </a:r>
            <a:r>
              <a:rPr lang="en-US" altLang="en-US" sz="2000" smtClean="0"/>
              <a:t>: If Cov</a:t>
            </a:r>
            <a:r>
              <a:rPr lang="en-US" altLang="en-US" sz="2000" baseline="-25000" smtClean="0"/>
              <a:t>A,B </a:t>
            </a:r>
            <a:r>
              <a:rPr lang="en-US" altLang="en-US" sz="2000" smtClean="0"/>
              <a:t>&lt; 0 then if A is larger than its expected value, B is likely to be smaller than its expected value.</a:t>
            </a:r>
          </a:p>
          <a:p>
            <a:r>
              <a:rPr lang="en-US" altLang="en-US" sz="2000" b="1" smtClean="0"/>
              <a:t>Independence</a:t>
            </a:r>
            <a:r>
              <a:rPr lang="en-US" altLang="en-US" sz="2000" smtClean="0"/>
              <a:t>: Cov</a:t>
            </a:r>
            <a:r>
              <a:rPr lang="en-US" altLang="en-US" sz="2000" baseline="-25000" smtClean="0"/>
              <a:t>A,B</a:t>
            </a:r>
            <a:r>
              <a:rPr lang="en-US" altLang="en-US" sz="2000" smtClean="0"/>
              <a:t> = 0 but the converse is not true:</a:t>
            </a:r>
          </a:p>
          <a:p>
            <a:pPr lvl="1"/>
            <a:r>
              <a:rPr lang="en-US" altLang="en-US" sz="1800" smtClean="0"/>
              <a:t>Some pairs of random variables may have a covariance of 0 but are not independent. Only under some additional assumptions (e.g., the data follow multivariate normal distributions) does a covariance of 0 imply independence</a:t>
            </a:r>
          </a:p>
        </p:txBody>
      </p:sp>
      <p:sp>
        <p:nvSpPr>
          <p:cNvPr id="11981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097A1CF-5607-45E8-99E9-9DFDA78AC6C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graphicFrame>
        <p:nvGraphicFramePr>
          <p:cNvPr id="119815" name="Object 13"/>
          <p:cNvGraphicFramePr>
            <a:graphicFrameLocks noChangeAspect="1"/>
          </p:cNvGraphicFramePr>
          <p:nvPr/>
        </p:nvGraphicFramePr>
        <p:xfrm>
          <a:off x="4657725" y="3124200"/>
          <a:ext cx="2555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3124200"/>
                        <a:ext cx="255588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14"/>
          <p:cNvGraphicFramePr>
            <a:graphicFrameLocks noChangeAspect="1"/>
          </p:cNvGraphicFramePr>
          <p:nvPr/>
        </p:nvGraphicFramePr>
        <p:xfrm>
          <a:off x="5486400" y="3113088"/>
          <a:ext cx="295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13088"/>
                        <a:ext cx="295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TextBox 2"/>
          <p:cNvSpPr txBox="1">
            <a:spLocks noChangeArrowheads="1"/>
          </p:cNvSpPr>
          <p:nvPr/>
        </p:nvSpPr>
        <p:spPr bwMode="auto">
          <a:xfrm>
            <a:off x="569913" y="2439988"/>
            <a:ext cx="274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2000"/>
              <a:t>Correlation coefficient:</a:t>
            </a:r>
          </a:p>
        </p:txBody>
      </p:sp>
    </p:spTree>
    <p:extLst>
      <p:ext uri="{BB962C8B-B14F-4D97-AF65-F5344CB8AC3E}">
        <p14:creationId xmlns:p14="http://schemas.microsoft.com/office/powerpoint/2010/main" val="29793415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85863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Co-Variance: 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066800"/>
            <a:ext cx="85344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endParaRPr lang="en-US" sz="2000" dirty="0" smtClean="0"/>
          </a:p>
          <a:p>
            <a:pPr>
              <a:lnSpc>
                <a:spcPct val="150000"/>
              </a:lnSpc>
              <a:defRPr/>
            </a:pPr>
            <a:r>
              <a:rPr lang="en-US" sz="2000" dirty="0" smtClean="0"/>
              <a:t>It can be simplified in computation as</a:t>
            </a:r>
          </a:p>
          <a:p>
            <a:pPr>
              <a:lnSpc>
                <a:spcPct val="150000"/>
              </a:lnSpc>
              <a:defRPr/>
            </a:pPr>
            <a:endParaRPr lang="en-US" sz="2000" dirty="0" smtClean="0"/>
          </a:p>
          <a:p>
            <a:pPr>
              <a:lnSpc>
                <a:spcPct val="150000"/>
              </a:lnSpc>
              <a:defRPr/>
            </a:pPr>
            <a:r>
              <a:rPr lang="en-US" sz="2000" dirty="0" smtClean="0"/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 smtClean="0"/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E(A) = (2 + 3 + 5 + 4 + 6)</a:t>
            </a:r>
            <a:r>
              <a:rPr lang="en-US" sz="2000" dirty="0" smtClean="0"/>
              <a:t>/ </a:t>
            </a:r>
            <a:r>
              <a:rPr lang="en-US" sz="2000" dirty="0" smtClean="0">
                <a:ea typeface="+mn-ea"/>
                <a:cs typeface="+mn-cs"/>
              </a:rPr>
              <a:t>5</a:t>
            </a:r>
            <a:r>
              <a:rPr lang="en-US" sz="2000" dirty="0" smtClean="0"/>
              <a:t> </a:t>
            </a:r>
            <a:r>
              <a:rPr lang="en-US" sz="2000" dirty="0" smtClean="0">
                <a:ea typeface="+mn-ea"/>
                <a:cs typeface="+mn-cs"/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ea typeface="+mn-ea"/>
                <a:cs typeface="+mn-cs"/>
              </a:rPr>
              <a:t>20</a:t>
            </a:r>
            <a:r>
              <a:rPr lang="en-US" sz="2000" dirty="0" smtClean="0"/>
              <a:t>/</a:t>
            </a:r>
            <a:r>
              <a:rPr lang="en-US" sz="2000" dirty="0" smtClean="0">
                <a:ea typeface="+mn-ea"/>
                <a:cs typeface="+mn-cs"/>
              </a:rPr>
              <a:t>5</a:t>
            </a:r>
            <a:r>
              <a:rPr lang="en-US" sz="2000" dirty="0" smtClean="0"/>
              <a:t> </a:t>
            </a:r>
            <a:r>
              <a:rPr lang="en-US" sz="2000" dirty="0" smtClean="0">
                <a:ea typeface="+mn-ea"/>
                <a:cs typeface="+mn-cs"/>
              </a:rPr>
              <a:t>= 4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smtClean="0">
                <a:ea typeface="+mn-ea"/>
                <a:cs typeface="+mn-cs"/>
              </a:rPr>
              <a:t>E(B) = (5 + 8 + 10 + 11 + 14) /5 =</a:t>
            </a:r>
            <a:r>
              <a:rPr lang="en-US" sz="2000" dirty="0" smtClean="0"/>
              <a:t> </a:t>
            </a:r>
            <a:r>
              <a:rPr lang="en-US" sz="2000" dirty="0" smtClean="0">
                <a:ea typeface="+mn-ea"/>
                <a:cs typeface="+mn-cs"/>
              </a:rPr>
              <a:t>48/5 =</a:t>
            </a:r>
            <a:r>
              <a:rPr lang="en-US" sz="2000" dirty="0" smtClean="0"/>
              <a:t> </a:t>
            </a:r>
            <a:r>
              <a:rPr lang="en-US" sz="2000" dirty="0" smtClean="0">
                <a:ea typeface="+mn-ea"/>
                <a:cs typeface="+mn-cs"/>
              </a:rPr>
              <a:t>9.6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 err="1" smtClean="0">
                <a:ea typeface="+mn-ea"/>
                <a:cs typeface="+mn-cs"/>
              </a:rPr>
              <a:t>Cov</a:t>
            </a:r>
            <a:r>
              <a:rPr lang="en-US" sz="2000" dirty="0" smtClean="0">
                <a:ea typeface="+mn-ea"/>
                <a:cs typeface="+mn-cs"/>
              </a:rPr>
              <a:t>(A,B) = (2×5+3×8+5×10+4×11+6×14)/5 − 4 × 9.6 = 4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 smtClean="0"/>
              <a:t>Thus, A and B rise together since </a:t>
            </a:r>
            <a:r>
              <a:rPr lang="en-US" sz="2000" dirty="0" err="1" smtClean="0"/>
              <a:t>Cov</a:t>
            </a:r>
            <a:r>
              <a:rPr lang="en-US" sz="2000" dirty="0" smtClean="0"/>
              <a:t>(A, B) &gt; 0.</a:t>
            </a:r>
            <a:endParaRPr lang="en-US" sz="2000" dirty="0"/>
          </a:p>
        </p:txBody>
      </p:sp>
      <p:pic>
        <p:nvPicPr>
          <p:cNvPr id="1218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95038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6E88CE3-F780-4727-95FB-1C350748977A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Chapter 3: Data Preprocessing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23907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21684EA0-8144-444E-9125-C75B5CFD2D31}" type="slidenum">
              <a:rPr lang="en-US" altLang="en-US" sz="1200"/>
              <a:pPr algn="r" eaLnBrk="1" hangingPunct="1"/>
              <a:t>23</a:t>
            </a:fld>
            <a:endParaRPr lang="en-US" altLang="en-US" sz="1200"/>
          </a:p>
        </p:txBody>
      </p:sp>
      <p:sp>
        <p:nvSpPr>
          <p:cNvPr id="123910" name="AutoShape 4"/>
          <p:cNvSpPr>
            <a:spLocks noChangeArrowheads="1"/>
          </p:cNvSpPr>
          <p:nvPr/>
        </p:nvSpPr>
        <p:spPr bwMode="auto">
          <a:xfrm rot="9430553">
            <a:off x="3048000" y="44958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98724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248400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Data Reduction Strategies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595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chemeClr val="bg1"/>
                </a:solidFill>
              </a:rPr>
              <a:t>Data reduction</a:t>
            </a:r>
            <a:r>
              <a:rPr lang="en-US" altLang="en-US" sz="2000" dirty="0" smtClean="0">
                <a:solidFill>
                  <a:schemeClr val="bg1"/>
                </a:solidFill>
              </a:rPr>
              <a:t>: Obtain a reduced representation of the data set that is much smaller in volume but yet produces the same (or almost the same) analytical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Why data reduction? </a:t>
            </a:r>
            <a:r>
              <a:rPr lang="en-US" altLang="en-US" sz="2000" dirty="0" smtClean="0">
                <a:solidFill>
                  <a:schemeClr val="bg1"/>
                </a:solidFill>
                <a:cs typeface="Tahoma" pitchFamily="34" charset="0"/>
              </a:rPr>
              <a:t>— </a:t>
            </a:r>
            <a:r>
              <a:rPr lang="en-US" altLang="en-US" sz="2000" dirty="0" smtClean="0">
                <a:solidFill>
                  <a:schemeClr val="bg1"/>
                </a:solidFill>
              </a:rPr>
              <a:t>A database/data warehouse may store terabytes of data.  Complex data analysis may take a very long time to run on the complete data set.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reduction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Dimensionality reduction, e.g., remove unimportant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Wavelet transforms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Principal Components Analysis (PCA)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Feature subset selection, feature creation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 smtClean="0">
                <a:solidFill>
                  <a:schemeClr val="bg1"/>
                </a:solidFill>
              </a:rPr>
              <a:t>Numerosity</a:t>
            </a:r>
            <a:r>
              <a:rPr lang="en-US" altLang="en-US" sz="2000" dirty="0" smtClean="0">
                <a:solidFill>
                  <a:schemeClr val="bg1"/>
                </a:solidFill>
              </a:rPr>
              <a:t> reduction (some simply call it: Data Reduction)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Regression and Log-Linear Models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Histograms, clustering, sampling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cube aggregation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Data compression</a:t>
            </a:r>
          </a:p>
        </p:txBody>
      </p:sp>
      <p:sp>
        <p:nvSpPr>
          <p:cNvPr id="12595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091696D9-535C-41C9-B3F8-DF5FCE1D19CD}" type="slidenum">
              <a:rPr lang="en-US" altLang="en-US" sz="1200"/>
              <a:pPr algn="l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254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82868CA-D705-4C3B-80EF-018C2DAF80BE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9220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 Dimensionality Reduction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</a:rPr>
              <a:t>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When dimensionality increases, data becomes increasingly sparse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Density and distance between points, which is critical to clustering, outlier analysis, becomes less meaningful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The possible combinations of subspaces will grow exponentially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</a:rPr>
              <a:t>Dimensionality reduction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Avoid the 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Help eliminate irrelevant features and reduce noise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Reduce time and space required in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Allow easier visualization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</a:rPr>
              <a:t>Dimensionality reduction techniques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Wavelet transforms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Principal Component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Supervised and nonlinear techniques (e.g., feature selection)</a:t>
            </a:r>
          </a:p>
        </p:txBody>
      </p:sp>
    </p:spTree>
    <p:extLst>
      <p:ext uri="{BB962C8B-B14F-4D97-AF65-F5344CB8AC3E}">
        <p14:creationId xmlns:p14="http://schemas.microsoft.com/office/powerpoint/2010/main" val="14203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E931962-1949-4DFF-8D0A-D487C775EF05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8800" y="304800"/>
            <a:ext cx="85852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Mapping Data to a New Space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8394700" cy="50292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95000"/>
              </a:lnSpc>
              <a:tabLst>
                <a:tab pos="1198563" algn="l"/>
              </a:tabLst>
            </a:pPr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 eaLnBrk="1" hangingPunct="1">
              <a:lnSpc>
                <a:spcPct val="95000"/>
              </a:lnSpc>
              <a:tabLst>
                <a:tab pos="1198563" algn="l"/>
              </a:tabLst>
            </a:pPr>
            <a:endParaRPr lang="en-US" alt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053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sp>
        <p:nvSpPr>
          <p:cNvPr id="130054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pic>
        <p:nvPicPr>
          <p:cNvPr id="1300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"/>
          <a:stretch>
            <a:fillRect/>
          </a:stretch>
        </p:blipFill>
        <p:spPr bwMode="auto">
          <a:xfrm>
            <a:off x="5791200" y="2362200"/>
            <a:ext cx="33528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/>
          <a:stretch>
            <a:fillRect/>
          </a:stretch>
        </p:blipFill>
        <p:spPr bwMode="auto">
          <a:xfrm>
            <a:off x="0" y="2362200"/>
            <a:ext cx="34274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r="6209"/>
          <a:stretch>
            <a:fillRect/>
          </a:stretch>
        </p:blipFill>
        <p:spPr bwMode="auto">
          <a:xfrm>
            <a:off x="3048000" y="2362200"/>
            <a:ext cx="312420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8" name="Text Box 9"/>
          <p:cNvSpPr txBox="1">
            <a:spLocks noChangeArrowheads="1"/>
          </p:cNvSpPr>
          <p:nvPr/>
        </p:nvSpPr>
        <p:spPr bwMode="auto">
          <a:xfrm>
            <a:off x="685800" y="5410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Two Sine Waves</a:t>
            </a:r>
          </a:p>
        </p:txBody>
      </p:sp>
      <p:sp>
        <p:nvSpPr>
          <p:cNvPr id="130059" name="Text Box 10"/>
          <p:cNvSpPr txBox="1">
            <a:spLocks noChangeArrowheads="1"/>
          </p:cNvSpPr>
          <p:nvPr/>
        </p:nvSpPr>
        <p:spPr bwMode="auto">
          <a:xfrm>
            <a:off x="3429000" y="54864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Two Sine Waves + Noise</a:t>
            </a:r>
          </a:p>
        </p:txBody>
      </p:sp>
      <p:sp>
        <p:nvSpPr>
          <p:cNvPr id="130060" name="Text Box 11"/>
          <p:cNvSpPr txBox="1">
            <a:spLocks noChangeArrowheads="1"/>
          </p:cNvSpPr>
          <p:nvPr/>
        </p:nvSpPr>
        <p:spPr bwMode="auto">
          <a:xfrm>
            <a:off x="6324600" y="54864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Frequency</a:t>
            </a:r>
          </a:p>
        </p:txBody>
      </p:sp>
      <p:sp>
        <p:nvSpPr>
          <p:cNvPr id="130061" name="Rectangle 12"/>
          <p:cNvSpPr>
            <a:spLocks noChangeArrowheads="1"/>
          </p:cNvSpPr>
          <p:nvPr/>
        </p:nvSpPr>
        <p:spPr bwMode="auto">
          <a:xfrm>
            <a:off x="298450" y="1143000"/>
            <a:ext cx="8394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1198563" algn="l"/>
              </a:tabLst>
            </a:pPr>
            <a:r>
              <a:rPr lang="en-US" altLang="en-US" b="1">
                <a:cs typeface="Tahoma" pitchFamily="34" charset="0"/>
              </a:rPr>
              <a:t>Fourier transform</a:t>
            </a:r>
          </a:p>
          <a:p>
            <a:pPr marL="285750" indent="-285750"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1198563" algn="l"/>
              </a:tabLst>
            </a:pPr>
            <a:r>
              <a:rPr lang="en-US" altLang="en-US" b="1">
                <a:cs typeface="Tahoma" pitchFamily="34" charset="0"/>
              </a:rPr>
              <a:t>Wavelet transform </a:t>
            </a:r>
          </a:p>
        </p:txBody>
      </p:sp>
    </p:spTree>
    <p:extLst>
      <p:ext uri="{BB962C8B-B14F-4D97-AF65-F5344CB8AC3E}">
        <p14:creationId xmlns:p14="http://schemas.microsoft.com/office/powerpoint/2010/main" val="4049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0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Principal Component Analysis (PCA)</a:t>
            </a:r>
          </a:p>
        </p:txBody>
      </p:sp>
      <p:sp>
        <p:nvSpPr>
          <p:cNvPr id="132101" name="Rectangle 41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382000" cy="160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Find a projection that captures the largest amount of variation in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The original data are projected onto a much smaller space, resulting in dimensionality reduction. We find the eigenvectors of the covariance matrix, and these eigenvectors define the new space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3209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88E43055-CF5F-47E8-BFF7-71901C8B7461}" type="slidenum">
              <a:rPr lang="en-US" altLang="en-US" sz="1200"/>
              <a:pPr algn="l"/>
              <a:t>27</a:t>
            </a:fld>
            <a:endParaRPr lang="en-US" altLang="en-US" sz="1200"/>
          </a:p>
        </p:txBody>
      </p:sp>
      <p:grpSp>
        <p:nvGrpSpPr>
          <p:cNvPr id="132099" name="Group 39"/>
          <p:cNvGrpSpPr>
            <a:grpSpLocks/>
          </p:cNvGrpSpPr>
          <p:nvPr/>
        </p:nvGrpSpPr>
        <p:grpSpPr bwMode="auto">
          <a:xfrm>
            <a:off x="2078038" y="2922588"/>
            <a:ext cx="4343400" cy="3536950"/>
            <a:chOff x="1526" y="1936"/>
            <a:chExt cx="2177" cy="1983"/>
          </a:xfrm>
          <a:solidFill>
            <a:schemeClr val="bg1"/>
          </a:solidFill>
        </p:grpSpPr>
        <p:sp>
          <p:nvSpPr>
            <p:cNvPr id="132102" name="Text Box 13"/>
            <p:cNvSpPr txBox="1">
              <a:spLocks noChangeArrowheads="1"/>
            </p:cNvSpPr>
            <p:nvPr/>
          </p:nvSpPr>
          <p:spPr bwMode="auto">
            <a:xfrm>
              <a:off x="1526" y="1936"/>
              <a:ext cx="219" cy="25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x</a:t>
              </a:r>
              <a:r>
                <a:rPr lang="en-US" alt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2103" name="Line 15"/>
            <p:cNvSpPr>
              <a:spLocks noChangeShapeType="1"/>
            </p:cNvSpPr>
            <p:nvPr/>
          </p:nvSpPr>
          <p:spPr bwMode="auto">
            <a:xfrm flipV="1">
              <a:off x="1820" y="1952"/>
              <a:ext cx="0" cy="16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4" name="Line 16"/>
            <p:cNvSpPr>
              <a:spLocks noChangeShapeType="1"/>
            </p:cNvSpPr>
            <p:nvPr/>
          </p:nvSpPr>
          <p:spPr bwMode="auto">
            <a:xfrm>
              <a:off x="1820" y="3608"/>
              <a:ext cx="171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5" name="Line 17"/>
            <p:cNvSpPr>
              <a:spLocks noChangeShapeType="1"/>
            </p:cNvSpPr>
            <p:nvPr/>
          </p:nvSpPr>
          <p:spPr bwMode="auto">
            <a:xfrm flipV="1">
              <a:off x="1828" y="2717"/>
              <a:ext cx="1632" cy="882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6" name="Oval 18"/>
            <p:cNvSpPr>
              <a:spLocks noChangeArrowheads="1"/>
            </p:cNvSpPr>
            <p:nvPr/>
          </p:nvSpPr>
          <p:spPr bwMode="auto">
            <a:xfrm>
              <a:off x="2164" y="3234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07" name="Oval 19"/>
            <p:cNvSpPr>
              <a:spLocks noChangeArrowheads="1"/>
            </p:cNvSpPr>
            <p:nvPr/>
          </p:nvSpPr>
          <p:spPr bwMode="auto">
            <a:xfrm>
              <a:off x="2340" y="3093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08" name="Oval 20"/>
            <p:cNvSpPr>
              <a:spLocks noChangeArrowheads="1"/>
            </p:cNvSpPr>
            <p:nvPr/>
          </p:nvSpPr>
          <p:spPr bwMode="auto">
            <a:xfrm>
              <a:off x="2044" y="3417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09" name="Oval 21"/>
            <p:cNvSpPr>
              <a:spLocks noChangeArrowheads="1"/>
            </p:cNvSpPr>
            <p:nvPr/>
          </p:nvSpPr>
          <p:spPr bwMode="auto">
            <a:xfrm>
              <a:off x="2428" y="3160"/>
              <a:ext cx="47" cy="4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0" name="Oval 22"/>
            <p:cNvSpPr>
              <a:spLocks noChangeArrowheads="1"/>
            </p:cNvSpPr>
            <p:nvPr/>
          </p:nvSpPr>
          <p:spPr bwMode="auto">
            <a:xfrm>
              <a:off x="2332" y="3226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1" name="Oval 23"/>
            <p:cNvSpPr>
              <a:spLocks noChangeArrowheads="1"/>
            </p:cNvSpPr>
            <p:nvPr/>
          </p:nvSpPr>
          <p:spPr bwMode="auto">
            <a:xfrm>
              <a:off x="2692" y="3218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2" name="Oval 24"/>
            <p:cNvSpPr>
              <a:spLocks noChangeArrowheads="1"/>
            </p:cNvSpPr>
            <p:nvPr/>
          </p:nvSpPr>
          <p:spPr bwMode="auto">
            <a:xfrm>
              <a:off x="2612" y="3426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3" name="Oval 25"/>
            <p:cNvSpPr>
              <a:spLocks noChangeArrowheads="1"/>
            </p:cNvSpPr>
            <p:nvPr/>
          </p:nvSpPr>
          <p:spPr bwMode="auto">
            <a:xfrm>
              <a:off x="2468" y="3359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4" name="Oval 26"/>
            <p:cNvSpPr>
              <a:spLocks noChangeArrowheads="1"/>
            </p:cNvSpPr>
            <p:nvPr/>
          </p:nvSpPr>
          <p:spPr bwMode="auto">
            <a:xfrm>
              <a:off x="2588" y="3018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5" name="Oval 27"/>
            <p:cNvSpPr>
              <a:spLocks noChangeArrowheads="1"/>
            </p:cNvSpPr>
            <p:nvPr/>
          </p:nvSpPr>
          <p:spPr bwMode="auto">
            <a:xfrm>
              <a:off x="2964" y="3093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6" name="Oval 28"/>
            <p:cNvSpPr>
              <a:spLocks noChangeArrowheads="1"/>
            </p:cNvSpPr>
            <p:nvPr/>
          </p:nvSpPr>
          <p:spPr bwMode="auto">
            <a:xfrm>
              <a:off x="3204" y="2768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7" name="Oval 29"/>
            <p:cNvSpPr>
              <a:spLocks noChangeArrowheads="1"/>
            </p:cNvSpPr>
            <p:nvPr/>
          </p:nvSpPr>
          <p:spPr bwMode="auto">
            <a:xfrm>
              <a:off x="2236" y="3442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8" name="Oval 30"/>
            <p:cNvSpPr>
              <a:spLocks noChangeArrowheads="1"/>
            </p:cNvSpPr>
            <p:nvPr/>
          </p:nvSpPr>
          <p:spPr bwMode="auto">
            <a:xfrm>
              <a:off x="2756" y="3001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19" name="Oval 31"/>
            <p:cNvSpPr>
              <a:spLocks noChangeArrowheads="1"/>
            </p:cNvSpPr>
            <p:nvPr/>
          </p:nvSpPr>
          <p:spPr bwMode="auto">
            <a:xfrm>
              <a:off x="2932" y="2818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0" name="Oval 32"/>
            <p:cNvSpPr>
              <a:spLocks noChangeArrowheads="1"/>
            </p:cNvSpPr>
            <p:nvPr/>
          </p:nvSpPr>
          <p:spPr bwMode="auto">
            <a:xfrm>
              <a:off x="2452" y="3026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1" name="Oval 33"/>
            <p:cNvSpPr>
              <a:spLocks noChangeArrowheads="1"/>
            </p:cNvSpPr>
            <p:nvPr/>
          </p:nvSpPr>
          <p:spPr bwMode="auto">
            <a:xfrm>
              <a:off x="2836" y="2902"/>
              <a:ext cx="47" cy="4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2" name="Oval 34"/>
            <p:cNvSpPr>
              <a:spLocks noChangeArrowheads="1"/>
            </p:cNvSpPr>
            <p:nvPr/>
          </p:nvSpPr>
          <p:spPr bwMode="auto">
            <a:xfrm>
              <a:off x="2908" y="3243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3" name="Freeform 35"/>
            <p:cNvSpPr>
              <a:spLocks/>
            </p:cNvSpPr>
            <p:nvPr/>
          </p:nvSpPr>
          <p:spPr bwMode="auto">
            <a:xfrm>
              <a:off x="1928" y="2697"/>
              <a:ext cx="1457" cy="1006"/>
            </a:xfrm>
            <a:custGeom>
              <a:avLst/>
              <a:gdLst>
                <a:gd name="T0" fmla="*/ 4 w 1457"/>
                <a:gd name="T1" fmla="*/ 1041 h 968"/>
                <a:gd name="T2" fmla="*/ 212 w 1457"/>
                <a:gd name="T3" fmla="*/ 507 h 968"/>
                <a:gd name="T4" fmla="*/ 716 w 1457"/>
                <a:gd name="T5" fmla="*/ 173 h 968"/>
                <a:gd name="T6" fmla="*/ 1356 w 1457"/>
                <a:gd name="T7" fmla="*/ 27 h 968"/>
                <a:gd name="T8" fmla="*/ 1324 w 1457"/>
                <a:gd name="T9" fmla="*/ 330 h 968"/>
                <a:gd name="T10" fmla="*/ 940 w 1457"/>
                <a:gd name="T11" fmla="*/ 917 h 968"/>
                <a:gd name="T12" fmla="*/ 188 w 1457"/>
                <a:gd name="T13" fmla="*/ 1241 h 968"/>
                <a:gd name="T14" fmla="*/ 4 w 1457"/>
                <a:gd name="T15" fmla="*/ 1041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grp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4" name="Oval 36"/>
            <p:cNvSpPr>
              <a:spLocks noChangeArrowheads="1"/>
            </p:cNvSpPr>
            <p:nvPr/>
          </p:nvSpPr>
          <p:spPr bwMode="auto">
            <a:xfrm>
              <a:off x="2124" y="3559"/>
              <a:ext cx="47" cy="49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25" name="Text Box 37"/>
            <p:cNvSpPr txBox="1">
              <a:spLocks noChangeArrowheads="1"/>
            </p:cNvSpPr>
            <p:nvPr/>
          </p:nvSpPr>
          <p:spPr bwMode="auto">
            <a:xfrm>
              <a:off x="3484" y="3663"/>
              <a:ext cx="219" cy="25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x</a:t>
              </a:r>
              <a:r>
                <a:rPr lang="en-US" alt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2126" name="Text Box 38"/>
            <p:cNvSpPr txBox="1">
              <a:spLocks noChangeArrowheads="1"/>
            </p:cNvSpPr>
            <p:nvPr/>
          </p:nvSpPr>
          <p:spPr bwMode="auto">
            <a:xfrm>
              <a:off x="3524" y="2511"/>
              <a:ext cx="160" cy="256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e</a:t>
              </a:r>
              <a:endParaRPr lang="en-US" altLang="en-US" sz="2400" baseline="-250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62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 Subset Selection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Another way to reduce dimensionality of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Redundant attributes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Duplicate much or all of the information contained in one or more other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E.g., purchase price of a product and the amount of sales tax paid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Irrelevant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Contain no information that is useful for the data mining task at hand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E.g., students' ID is often irrelevant to the task of predicting students' GPA</a:t>
            </a:r>
          </a:p>
        </p:txBody>
      </p:sp>
      <p:sp>
        <p:nvSpPr>
          <p:cNvPr id="13414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AA2B7594-4725-4EF0-BEA9-5D60EE455EEF}" type="slidenum">
              <a:rPr lang="en-US" altLang="en-US" sz="1200"/>
              <a:pPr algn="l"/>
              <a:t>28</a:t>
            </a:fld>
            <a:endParaRPr lang="en-US" altLang="en-US" sz="1200"/>
          </a:p>
        </p:txBody>
      </p:sp>
      <p:sp>
        <p:nvSpPr>
          <p:cNvPr id="134149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sp>
        <p:nvSpPr>
          <p:cNvPr id="134150" name="Rectangle 5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4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bg1"/>
                </a:solidFill>
              </a:rPr>
              <a:t>Heuristic Search in Attribute Selection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There are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2</a:t>
            </a:r>
            <a:r>
              <a:rPr lang="en-US" altLang="en-US" sz="2400" i="1" baseline="30000" dirty="0" smtClean="0">
                <a:solidFill>
                  <a:schemeClr val="bg1"/>
                </a:solidFill>
              </a:rPr>
              <a:t>d</a:t>
            </a:r>
            <a:r>
              <a:rPr lang="en-US" altLang="en-US" sz="2400" dirty="0" smtClean="0">
                <a:solidFill>
                  <a:schemeClr val="bg1"/>
                </a:solidFill>
              </a:rPr>
              <a:t> possible attribute combinations of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d</a:t>
            </a:r>
            <a:r>
              <a:rPr lang="en-US" altLang="en-US" sz="2400" dirty="0" smtClean="0">
                <a:solidFill>
                  <a:schemeClr val="bg1"/>
                </a:solidFill>
              </a:rPr>
              <a:t>  attributes</a:t>
            </a: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Typical heuristic attribute selection methods: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Best single attribute under the attribute independence assumption: choose by significance tests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Best step-wise feature selection: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The best single-attribute is picked first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Then next best attribute condition to the first, ...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Step-wise attribute elimination: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Repeatedly eliminate the worst attribute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Best combined attribute selection and elimination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Optimal branch and bound: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Use attribute elimination and backtracking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3619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0120123E-E080-436B-A604-D4707453D3BB}" type="slidenum">
              <a:rPr lang="en-US" altLang="en-US" sz="1200"/>
              <a:pPr algn="l"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1748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smtClean="0"/>
              <a:t>Data Quality: Why Preprocess the Data?</a:t>
            </a:r>
            <a:endParaRPr lang="en-US" altLang="en-US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382000" cy="4946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400" smtClean="0"/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Accuracy: correct or wrong, accurate or not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Completeness: not recorded, unavailable,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Consistency: some modified but some not, dangling,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Timeliness: timely update?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Believability: how trustable the data are correct?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Interpretability: how easily the data can be understood?</a:t>
            </a:r>
          </a:p>
        </p:txBody>
      </p:sp>
      <p:sp>
        <p:nvSpPr>
          <p:cNvPr id="8704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7F02B2D0-B2B7-486F-AF24-C7F58615594E}" type="slidenum">
              <a:rPr lang="en-US" altLang="en-US" sz="1200"/>
              <a:pPr algn="l"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071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95A06A63-CD07-49B1-82E6-F4CC069A7638}" type="slidenum">
              <a:rPr lang="en-US" altLang="en-US" sz="1200"/>
              <a:pPr algn="r" eaLnBrk="1" hangingPunct="1"/>
              <a:t>30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Attribute Creation (Feature Generation)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Create new attributes (features) that can capture the important information in a data set more effectively than the original ones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Three general methodologies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Attribute extraction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 Domain-specific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Mapping data to new space (see: data reduction)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E.g., Fourier transformation, wavelet transformation, manifold approaches (not covered)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Attribute construction 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Combining features (see: discriminative frequent patterns in Chapter 7)</a:t>
            </a:r>
          </a:p>
          <a:p>
            <a:pPr lvl="2" eaLnBrk="1" hangingPunct="1"/>
            <a:r>
              <a:rPr lang="en-US" altLang="en-US" dirty="0" smtClean="0">
                <a:solidFill>
                  <a:schemeClr val="bg1"/>
                </a:solidFill>
              </a:rPr>
              <a:t>Data discretization</a:t>
            </a:r>
          </a:p>
        </p:txBody>
      </p:sp>
    </p:spTree>
    <p:extLst>
      <p:ext uri="{BB962C8B-B14F-4D97-AF65-F5344CB8AC3E}">
        <p14:creationId xmlns:p14="http://schemas.microsoft.com/office/powerpoint/2010/main" val="36549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99060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bg1"/>
                </a:solidFill>
              </a:rPr>
              <a:t>Data Reduction 2: </a:t>
            </a:r>
            <a:r>
              <a:rPr lang="en-US" altLang="en-US" sz="4000" dirty="0" err="1" smtClean="0">
                <a:solidFill>
                  <a:schemeClr val="bg1"/>
                </a:solidFill>
              </a:rPr>
              <a:t>Numerosity</a:t>
            </a:r>
            <a:r>
              <a:rPr lang="en-US" altLang="en-US" sz="4000" dirty="0" smtClean="0">
                <a:solidFill>
                  <a:schemeClr val="bg1"/>
                </a:solidFill>
              </a:rPr>
              <a:t> Reduction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Reduce data volume by choosing alternative, </a:t>
            </a:r>
            <a:r>
              <a:rPr lang="en-US" altLang="en-US" sz="2400" i="1" dirty="0" smtClean="0">
                <a:solidFill>
                  <a:schemeClr val="bg1"/>
                </a:solidFill>
              </a:rPr>
              <a:t>smaller forms</a:t>
            </a:r>
            <a:r>
              <a:rPr lang="en-US" altLang="en-US" sz="2400" dirty="0" smtClean="0">
                <a:solidFill>
                  <a:schemeClr val="bg1"/>
                </a:solidFill>
              </a:rPr>
              <a:t> of data representation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bg1"/>
                </a:solidFill>
              </a:rPr>
              <a:t>Parametric methods</a:t>
            </a:r>
            <a:r>
              <a:rPr lang="en-US" altLang="en-US" sz="2400" dirty="0" smtClean="0">
                <a:solidFill>
                  <a:schemeClr val="bg1"/>
                </a:solidFill>
              </a:rPr>
              <a:t> (e.g., regression)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Assume the data fits some model, estimate model parameters, store only the parameters, and discard the data (except possible outliers)</a:t>
            </a:r>
            <a:endParaRPr lang="en-US" altLang="en-US" dirty="0" smtClean="0">
              <a:solidFill>
                <a:schemeClr val="bg1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Ex.: Log-linear models—obtain value at a point in </a:t>
            </a:r>
            <a:r>
              <a:rPr lang="en-US" altLang="en-US" i="1" dirty="0" smtClean="0">
                <a:solidFill>
                  <a:schemeClr val="bg1"/>
                </a:solidFill>
              </a:rPr>
              <a:t>m</a:t>
            </a:r>
            <a:r>
              <a:rPr lang="en-US" altLang="en-US" dirty="0" smtClean="0">
                <a:solidFill>
                  <a:schemeClr val="bg1"/>
                </a:solidFill>
              </a:rPr>
              <a:t>-D space as the product on appropriate marginal subspaces 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bg1"/>
                </a:solidFill>
              </a:rPr>
              <a:t>Non-parametric</a:t>
            </a:r>
            <a:r>
              <a:rPr lang="en-US" altLang="en-US" sz="2400" dirty="0" smtClean="0">
                <a:solidFill>
                  <a:schemeClr val="bg1"/>
                </a:solidFill>
              </a:rPr>
              <a:t> methods</a:t>
            </a:r>
            <a:r>
              <a:rPr lang="en-US" altLang="en-US" sz="24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Do not assume models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Major families: histograms, clustering, sampling, … </a:t>
            </a:r>
          </a:p>
        </p:txBody>
      </p:sp>
      <p:sp>
        <p:nvSpPr>
          <p:cNvPr id="14029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DA52EEAA-1A69-480E-BEA2-C9FD197192C7}" type="slidenum">
              <a:rPr lang="en-US" altLang="en-US" sz="1200"/>
              <a:pPr algn="l"/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3493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rgbClr val="170981"/>
                </a:solidFill>
              </a:rPr>
              <a:t>Parametric Data Reduction: Regression and Log-Linear Models</a:t>
            </a:r>
          </a:p>
        </p:txBody>
      </p:sp>
      <p:sp>
        <p:nvSpPr>
          <p:cNvPr id="142340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373188"/>
            <a:ext cx="8229600" cy="5084762"/>
          </a:xfrm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chemeClr val="bg1"/>
                </a:solidFill>
              </a:rPr>
              <a:t>Linear regression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Data modeled to fit a straight line</a:t>
            </a: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</a:rPr>
              <a:t>Often uses the least-square method to fit the line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bg1"/>
                </a:solidFill>
                <a:sym typeface="Symbol" pitchFamily="18" charset="2"/>
              </a:rPr>
              <a:t>Multiple regression</a:t>
            </a:r>
            <a:endParaRPr lang="en-US" altLang="en-US" sz="2400" dirty="0" smtClean="0">
              <a:solidFill>
                <a:schemeClr val="bg1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Allows a response variable Y to be modeled as a linear function of multidimensional feature vector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bg1"/>
                </a:solidFill>
                <a:sym typeface="Symbol" pitchFamily="18" charset="2"/>
              </a:rPr>
              <a:t>Log-linear model</a:t>
            </a:r>
            <a:endParaRPr lang="en-US" altLang="en-US" sz="2400" dirty="0" smtClean="0">
              <a:solidFill>
                <a:schemeClr val="bg1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Approximates discrete multidimensional probability distributions</a:t>
            </a:r>
          </a:p>
        </p:txBody>
      </p:sp>
      <p:sp>
        <p:nvSpPr>
          <p:cNvPr id="14233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C25CFD79-868E-4206-A92E-CFB10CB5AB04}" type="slidenum">
              <a:rPr lang="en-US" altLang="en-US" sz="1200"/>
              <a:pPr algn="l"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415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6248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Regression Analysis</a:t>
            </a:r>
          </a:p>
        </p:txBody>
      </p:sp>
      <p:sp>
        <p:nvSpPr>
          <p:cNvPr id="144388" name="Rectangle 28"/>
          <p:cNvSpPr>
            <a:spLocks noGrp="1" noChangeArrowheads="1"/>
          </p:cNvSpPr>
          <p:nvPr>
            <p:ph sz="half" idx="1"/>
          </p:nvPr>
        </p:nvSpPr>
        <p:spPr>
          <a:xfrm>
            <a:off x="304800" y="1295400"/>
            <a:ext cx="54102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Regression analysis: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 collective name for techniques for the modeling and analysis of numerical data consisting of values of a </a:t>
            </a:r>
            <a:r>
              <a:rPr lang="en-US" altLang="en-US" sz="2000" b="1" i="1" dirty="0" smtClean="0">
                <a:solidFill>
                  <a:schemeClr val="bg1"/>
                </a:solidFill>
              </a:rPr>
              <a:t>dependent variable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(also called </a:t>
            </a:r>
            <a:r>
              <a:rPr lang="en-US" altLang="en-US" sz="2000" b="1" i="1" dirty="0" smtClean="0">
                <a:solidFill>
                  <a:schemeClr val="bg1"/>
                </a:solidFill>
              </a:rPr>
              <a:t>response variable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or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measurement</a:t>
            </a:r>
            <a:r>
              <a:rPr lang="en-US" altLang="en-US" sz="2000" dirty="0" smtClean="0">
                <a:solidFill>
                  <a:schemeClr val="bg1"/>
                </a:solidFill>
              </a:rPr>
              <a:t>) and of one or more </a:t>
            </a:r>
            <a:r>
              <a:rPr lang="en-US" altLang="en-US" sz="2000" i="1" dirty="0" smtClean="0">
                <a:solidFill>
                  <a:schemeClr val="bg1"/>
                </a:solidFill>
              </a:rPr>
              <a:t>independent variables</a:t>
            </a:r>
            <a:r>
              <a:rPr lang="en-US" altLang="en-US" sz="2000" dirty="0" smtClean="0">
                <a:solidFill>
                  <a:schemeClr val="bg1"/>
                </a:solidFill>
              </a:rPr>
              <a:t> (aka. </a:t>
            </a:r>
            <a:r>
              <a:rPr lang="en-US" altLang="en-US" sz="2000" b="1" i="1" dirty="0" smtClean="0">
                <a:solidFill>
                  <a:schemeClr val="bg1"/>
                </a:solidFill>
              </a:rPr>
              <a:t>explanatory variables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or </a:t>
            </a:r>
            <a:r>
              <a:rPr lang="en-US" altLang="en-US" sz="2000" b="1" i="1" dirty="0" smtClean="0">
                <a:solidFill>
                  <a:schemeClr val="bg1"/>
                </a:solidFill>
              </a:rPr>
              <a:t>predictors</a:t>
            </a:r>
            <a:r>
              <a:rPr lang="en-US" altLang="en-US" sz="20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The parameters are estimated so as to give a "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best fit</a:t>
            </a:r>
            <a:r>
              <a:rPr lang="en-US" altLang="en-US" sz="2000" dirty="0" smtClean="0">
                <a:solidFill>
                  <a:schemeClr val="bg1"/>
                </a:solidFill>
              </a:rPr>
              <a:t>" of the data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Most commonly the best fit is evaluated by using the </a:t>
            </a:r>
            <a:r>
              <a:rPr lang="en-US" altLang="en-US" sz="2000" b="1" i="1" dirty="0" smtClean="0">
                <a:solidFill>
                  <a:schemeClr val="bg1"/>
                </a:solidFill>
              </a:rPr>
              <a:t>least squares method</a:t>
            </a:r>
            <a:r>
              <a:rPr lang="en-US" altLang="en-US" sz="2000" dirty="0" smtClean="0">
                <a:solidFill>
                  <a:schemeClr val="bg1"/>
                </a:solidFill>
              </a:rPr>
              <a:t>, but other criteria have also been used</a:t>
            </a:r>
          </a:p>
        </p:txBody>
      </p:sp>
      <p:sp>
        <p:nvSpPr>
          <p:cNvPr id="144389" name="Rectangle 31"/>
          <p:cNvSpPr>
            <a:spLocks noGrp="1" noChangeArrowheads="1"/>
          </p:cNvSpPr>
          <p:nvPr>
            <p:ph sz="half" idx="2"/>
          </p:nvPr>
        </p:nvSpPr>
        <p:spPr>
          <a:xfrm>
            <a:off x="5486400" y="3886200"/>
            <a:ext cx="3810000" cy="2286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Used for prediction (including forecasting of time-series data), inference, hypothesis testing, and modeling of causal relationships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4438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6EEFDAD-E6E0-46A9-BCFA-F695E32B215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44390" name="Text Box 20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y</a:t>
            </a:r>
          </a:p>
        </p:txBody>
      </p:sp>
      <p:grpSp>
        <p:nvGrpSpPr>
          <p:cNvPr id="144391" name="Group 30"/>
          <p:cNvGrpSpPr>
            <a:grpSpLocks/>
          </p:cNvGrpSpPr>
          <p:nvPr/>
        </p:nvGrpSpPr>
        <p:grpSpPr bwMode="auto">
          <a:xfrm>
            <a:off x="5486400" y="254000"/>
            <a:ext cx="3363913" cy="3175000"/>
            <a:chOff x="3456" y="64"/>
            <a:chExt cx="2119" cy="2000"/>
          </a:xfrm>
          <a:solidFill>
            <a:schemeClr val="bg1"/>
          </a:solidFill>
        </p:grpSpPr>
        <p:sp>
          <p:nvSpPr>
            <p:cNvPr id="144392" name="Line 3"/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93" name="Line 4"/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94" name="Oval 5"/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5" name="Oval 6"/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6" name="Oval 7"/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7" name="Oval 8"/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8" name="Oval 9"/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399" name="Oval 10"/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0" name="Oval 11"/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1" name="Oval 12"/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2" name="Oval 13"/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3" name="Oval 14"/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4" name="Oval 15"/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5" name="Oval 16"/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6" name="Oval 17"/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44407" name="Line 18"/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08" name="Text Box 19"/>
            <p:cNvSpPr txBox="1">
              <a:spLocks noChangeArrowheads="1"/>
            </p:cNvSpPr>
            <p:nvPr/>
          </p:nvSpPr>
          <p:spPr bwMode="auto">
            <a:xfrm>
              <a:off x="5328" y="1728"/>
              <a:ext cx="212" cy="28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44409" name="Text Box 21"/>
            <p:cNvSpPr txBox="1">
              <a:spLocks noChangeArrowheads="1"/>
            </p:cNvSpPr>
            <p:nvPr/>
          </p:nvSpPr>
          <p:spPr bwMode="auto">
            <a:xfrm>
              <a:off x="4763" y="1063"/>
              <a:ext cx="812" cy="288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400">
                  <a:latin typeface="Times New Roman" pitchFamily="18" charset="0"/>
                </a:rPr>
                <a:t>y = x + 1</a:t>
              </a:r>
            </a:p>
          </p:txBody>
        </p:sp>
        <p:sp>
          <p:nvSpPr>
            <p:cNvPr id="144410" name="Line 22"/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grp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1" name="Line 23"/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grp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2" name="Line 24"/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grp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3" name="Text Box 25"/>
            <p:cNvSpPr txBox="1">
              <a:spLocks noChangeArrowheads="1"/>
            </p:cNvSpPr>
            <p:nvPr/>
          </p:nvSpPr>
          <p:spPr bwMode="auto">
            <a:xfrm>
              <a:off x="4115" y="1814"/>
              <a:ext cx="312" cy="25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</a:rPr>
                <a:t>X1</a:t>
              </a:r>
            </a:p>
          </p:txBody>
        </p:sp>
        <p:sp>
          <p:nvSpPr>
            <p:cNvPr id="144414" name="Text Box 26"/>
            <p:cNvSpPr txBox="1">
              <a:spLocks noChangeArrowheads="1"/>
            </p:cNvSpPr>
            <p:nvPr/>
          </p:nvSpPr>
          <p:spPr bwMode="auto">
            <a:xfrm>
              <a:off x="3600" y="432"/>
              <a:ext cx="312" cy="25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</a:rPr>
                <a:t>Y1</a:t>
              </a:r>
            </a:p>
          </p:txBody>
        </p:sp>
        <p:sp>
          <p:nvSpPr>
            <p:cNvPr id="144415" name="Text Box 27"/>
            <p:cNvSpPr txBox="1">
              <a:spLocks noChangeArrowheads="1"/>
            </p:cNvSpPr>
            <p:nvPr/>
          </p:nvSpPr>
          <p:spPr bwMode="auto">
            <a:xfrm>
              <a:off x="3619" y="1008"/>
              <a:ext cx="365" cy="25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</a:rPr>
                <a:t>Y1’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9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mtClean="0"/>
              <a:t>Regress Analysis and Log-Linear Models</a:t>
            </a:r>
            <a:endParaRPr lang="en-US" altLang="en-US" sz="2400" smtClean="0"/>
          </a:p>
        </p:txBody>
      </p:sp>
      <p:sp>
        <p:nvSpPr>
          <p:cNvPr id="146435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534400" cy="52578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u="sng" smtClean="0"/>
              <a:t>Linear regression</a:t>
            </a:r>
            <a:r>
              <a:rPr lang="en-US" altLang="en-US" sz="2000" smtClean="0"/>
              <a:t>: </a:t>
            </a:r>
            <a:r>
              <a:rPr lang="en-US" altLang="en-US" sz="2000" i="1" smtClean="0"/>
              <a:t>Y = </a:t>
            </a:r>
            <a:r>
              <a:rPr lang="en-US" altLang="en-US" sz="2000" i="1" smtClean="0">
                <a:sym typeface="Symbol" pitchFamily="18" charset="2"/>
              </a:rPr>
              <a:t>w X + b</a:t>
            </a:r>
            <a:endParaRPr lang="en-US" altLang="en-US" sz="2000" i="1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Two regression coefficients, </a:t>
            </a:r>
            <a:r>
              <a:rPr lang="en-US" altLang="en-US" sz="2000" i="1" smtClean="0">
                <a:sym typeface="Symbol" pitchFamily="18" charset="2"/>
              </a:rPr>
              <a:t>w</a:t>
            </a:r>
            <a:r>
              <a:rPr lang="en-US" altLang="en-US" sz="2000" smtClean="0">
                <a:sym typeface="Symbol" pitchFamily="18" charset="2"/>
              </a:rPr>
              <a:t> and </a:t>
            </a:r>
            <a:r>
              <a:rPr lang="en-US" altLang="en-US" sz="2000" i="1" smtClean="0">
                <a:sym typeface="Symbol" pitchFamily="18" charset="2"/>
              </a:rPr>
              <a:t>b,</a:t>
            </a:r>
            <a:r>
              <a:rPr lang="en-US" altLang="en-US" sz="2000" smtClean="0"/>
              <a:t> specify the line and are to be estimated by using the data at hand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Using the least squares criterion to the known values of </a:t>
            </a:r>
            <a:r>
              <a:rPr lang="en-US" altLang="en-US" sz="2000" i="1" smtClean="0"/>
              <a:t>Y</a:t>
            </a:r>
            <a:r>
              <a:rPr lang="en-US" altLang="en-US" sz="2000" i="1" baseline="-25000" smtClean="0"/>
              <a:t>1</a:t>
            </a:r>
            <a:r>
              <a:rPr lang="en-US" altLang="en-US" sz="2000" i="1" smtClean="0"/>
              <a:t>, Y</a:t>
            </a:r>
            <a:r>
              <a:rPr lang="en-US" altLang="en-US" sz="2000" i="1" baseline="-25000" smtClean="0"/>
              <a:t>2</a:t>
            </a:r>
            <a:r>
              <a:rPr lang="en-US" altLang="en-US" sz="2000" i="1" smtClean="0"/>
              <a:t>, …, X</a:t>
            </a:r>
            <a:r>
              <a:rPr lang="en-US" altLang="en-US" sz="2000" i="1" baseline="-25000" smtClean="0"/>
              <a:t>1</a:t>
            </a:r>
            <a:r>
              <a:rPr lang="en-US" altLang="en-US" sz="2000" i="1" smtClean="0"/>
              <a:t>, X</a:t>
            </a:r>
            <a:r>
              <a:rPr lang="en-US" altLang="en-US" sz="2000" i="1" baseline="-25000" smtClean="0"/>
              <a:t>2</a:t>
            </a:r>
            <a:r>
              <a:rPr lang="en-US" altLang="en-US" sz="2000" i="1" smtClean="0"/>
              <a:t>, ….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smtClean="0"/>
              <a:t>Multiple regression</a:t>
            </a:r>
            <a:r>
              <a:rPr lang="en-US" altLang="en-US" sz="2000" smtClean="0"/>
              <a:t>: </a:t>
            </a:r>
            <a:r>
              <a:rPr lang="en-US" altLang="en-US" sz="2000" i="1" smtClean="0"/>
              <a:t>Y = b</a:t>
            </a:r>
            <a:r>
              <a:rPr lang="en-US" altLang="en-US" sz="2000" i="1" baseline="-25000" smtClean="0"/>
              <a:t>0</a:t>
            </a:r>
            <a:r>
              <a:rPr lang="en-US" altLang="en-US" sz="2000" i="1" smtClean="0"/>
              <a:t> + b</a:t>
            </a:r>
            <a:r>
              <a:rPr lang="en-US" altLang="en-US" sz="2000" i="1" baseline="-25000" smtClean="0"/>
              <a:t>1</a:t>
            </a:r>
            <a:r>
              <a:rPr lang="en-US" altLang="en-US" sz="2000" i="1" smtClean="0"/>
              <a:t> X</a:t>
            </a:r>
            <a:r>
              <a:rPr lang="en-US" altLang="en-US" sz="2000" i="1" baseline="-25000" smtClean="0"/>
              <a:t>1</a:t>
            </a:r>
            <a:r>
              <a:rPr lang="en-US" altLang="en-US" sz="2000" i="1" smtClean="0"/>
              <a:t> + b</a:t>
            </a:r>
            <a:r>
              <a:rPr lang="en-US" altLang="en-US" sz="2000" i="1" baseline="-25000" smtClean="0"/>
              <a:t>2</a:t>
            </a:r>
            <a:r>
              <a:rPr lang="en-US" altLang="en-US" sz="2000" i="1" smtClean="0"/>
              <a:t> X</a:t>
            </a:r>
            <a:r>
              <a:rPr lang="en-US" altLang="en-US" sz="2000" i="1" baseline="-25000" smtClean="0"/>
              <a:t>2</a:t>
            </a:r>
            <a:endParaRPr lang="en-US" altLang="en-US" sz="2000" i="1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Many nonlinear functions can be transformed into the above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 smtClean="0"/>
              <a:t>Log-linear models</a:t>
            </a:r>
            <a:r>
              <a:rPr lang="en-US" altLang="en-US" sz="2000" smtClean="0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Approximate discrete multidimensional probability distributions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Estimate the probability of each point (tuple) in a multi-dimensional space for a set of discretized attributes, based on a smaller subset of dimensional combinations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Useful for dimensionality reduction and data smoothing</a:t>
            </a:r>
            <a:endParaRPr lang="en-US" altLang="en-US" sz="2000" i="1" baseline="-25000" smtClean="0"/>
          </a:p>
        </p:txBody>
      </p:sp>
      <p:sp>
        <p:nvSpPr>
          <p:cNvPr id="14643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49F75EF-B9D1-4E28-8ADA-9FBBF33EC6D4}" type="slidenum">
              <a:rPr lang="en-US" altLang="en-US" sz="1200"/>
              <a:pPr algn="l"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3462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Histogram Analysis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464820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Divide data into buckets and store average (sum) for each bucket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Partitioning rules: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Equal-width: equal bucket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Equal-frequency (or equal-depth)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mtClean="0"/>
          </a:p>
        </p:txBody>
      </p:sp>
      <p:sp>
        <p:nvSpPr>
          <p:cNvPr id="14848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F3E20324-575C-4FA5-B5E1-3659DC32748C}" type="slidenum">
              <a:rPr lang="en-US" altLang="en-US" sz="1200"/>
              <a:pPr algn="l"/>
              <a:t>35</a:t>
            </a:fld>
            <a:endParaRPr lang="en-US" altLang="en-US" sz="1200"/>
          </a:p>
        </p:txBody>
      </p:sp>
      <p:graphicFrame>
        <p:nvGraphicFramePr>
          <p:cNvPr id="148485" name="Object 4"/>
          <p:cNvGraphicFramePr>
            <a:graphicFrameLocks/>
          </p:cNvGraphicFramePr>
          <p:nvPr/>
        </p:nvGraphicFramePr>
        <p:xfrm>
          <a:off x="3962400" y="1295400"/>
          <a:ext cx="6477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Chart" r:id="rId4" imgW="7915252" imgH="3848108" progId="MSGraph.Chart.8">
                  <p:embed followColorScheme="full"/>
                </p:oleObj>
              </mc:Choice>
              <mc:Fallback>
                <p:oleObj name="Chart" r:id="rId4" imgW="7915252" imgH="3848108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95400"/>
                        <a:ext cx="64770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7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Clustering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Partition data set into clusters based on similarity, and store cluster representation (e.g., centroid and diameter) only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Can be very effective if data is clustered but not if data is “smeared”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Can have hierarchical clustering and be stored in multi-dimensional index tree structures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There are many choices of clustering definitions and clustering algorithms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Cluster analysis will be studied in depth in Chapter 10</a:t>
            </a:r>
            <a:endParaRPr lang="en-US" altLang="en-US" sz="2400" smtClean="0">
              <a:sym typeface="Symbol" pitchFamily="18" charset="2"/>
            </a:endParaRPr>
          </a:p>
        </p:txBody>
      </p:sp>
      <p:sp>
        <p:nvSpPr>
          <p:cNvPr id="15053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ED32969A-A49D-425E-9C67-B5BC8343F907}" type="slidenum">
              <a:rPr lang="en-US" altLang="en-US" sz="1200"/>
              <a:pPr algn="l"/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168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Sampling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Sampling: obtaining a small sample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to represent the whole data set </a:t>
            </a:r>
            <a:r>
              <a:rPr lang="en-US" altLang="en-US" sz="2400" i="1" smtClean="0"/>
              <a:t>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Allow a mining algorithm to run in complexity that is potentially sub-linear to the size of the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Key principle: Choose a </a:t>
            </a:r>
            <a:r>
              <a:rPr lang="en-US" altLang="en-US" sz="2400" smtClean="0">
                <a:solidFill>
                  <a:schemeClr val="hlink"/>
                </a:solidFill>
              </a:rPr>
              <a:t>representative</a:t>
            </a:r>
            <a:r>
              <a:rPr lang="en-US" altLang="en-US" sz="2400" smtClean="0"/>
              <a:t> subset of the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Simple random sampling may have very poor performance in the presence of skew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Develop adaptive sampling methods, e.g., stratified sampling: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Note: Sampling may not reduce database I/Os (page at a time)</a:t>
            </a:r>
          </a:p>
        </p:txBody>
      </p:sp>
      <p:sp>
        <p:nvSpPr>
          <p:cNvPr id="15257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66EB0404-874A-491C-A785-C425E67F76DD}" type="slidenum">
              <a:rPr lang="en-US" altLang="en-US" sz="1200"/>
              <a:pPr algn="l"/>
              <a:t>37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499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Types of Sampling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Simple random sampling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There is an equal probability of selecting any particular item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Sampling without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Once an object is selected, it is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Sampling with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selected object is not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Stratified sampling: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Partition the data set, and draw samples from each partition (proportionally, i.e., approximately the same percentage of the data)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Used in conjunction with skewed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15462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56AC1269-F7FF-42EE-AB63-3BA9B0C198D7}" type="slidenum">
              <a:rPr lang="en-US" altLang="en-US" sz="1200"/>
              <a:pPr algn="l"/>
              <a:t>38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7674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782BA01-9419-46B8-9E3F-DA5140DC6E76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56675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sz="3200" b="1">
                <a:solidFill>
                  <a:schemeClr val="tx2"/>
                </a:solidFill>
              </a:rPr>
              <a:t>Sampling: With or without Replacement</a:t>
            </a:r>
          </a:p>
        </p:txBody>
      </p:sp>
      <p:sp>
        <p:nvSpPr>
          <p:cNvPr id="156676" name="Text Box 3"/>
          <p:cNvSpPr txBox="1">
            <a:spLocks noChangeArrowheads="1"/>
          </p:cNvSpPr>
          <p:nvPr/>
        </p:nvSpPr>
        <p:spPr bwMode="auto">
          <a:xfrm rot="-1013563">
            <a:off x="3733800" y="2819400"/>
            <a:ext cx="22050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SRSWOR</a:t>
            </a:r>
          </a:p>
          <a:p>
            <a:r>
              <a:rPr lang="en-US" altLang="en-US" sz="2400">
                <a:latin typeface="Times New Roman" pitchFamily="18" charset="0"/>
              </a:rPr>
              <a:t>(simple random</a:t>
            </a:r>
          </a:p>
          <a:p>
            <a:r>
              <a:rPr lang="en-US" altLang="en-US" sz="2400">
                <a:latin typeface="Times New Roman" pitchFamily="18" charset="0"/>
              </a:rPr>
              <a:t> sample without </a:t>
            </a:r>
          </a:p>
          <a:p>
            <a:r>
              <a:rPr lang="en-US" altLang="en-US" sz="2400">
                <a:latin typeface="Times New Roman" pitchFamily="18" charset="0"/>
              </a:rPr>
              <a:t>replacement)</a:t>
            </a:r>
          </a:p>
        </p:txBody>
      </p:sp>
      <p:grpSp>
        <p:nvGrpSpPr>
          <p:cNvPr id="156677" name="Group 4"/>
          <p:cNvGrpSpPr>
            <a:grpSpLocks/>
          </p:cNvGrpSpPr>
          <p:nvPr/>
        </p:nvGrpSpPr>
        <p:grpSpPr bwMode="auto">
          <a:xfrm>
            <a:off x="5695950" y="1771650"/>
            <a:ext cx="2438400" cy="1676400"/>
            <a:chOff x="3588" y="1116"/>
            <a:chExt cx="1536" cy="1056"/>
          </a:xfrm>
        </p:grpSpPr>
        <p:sp>
          <p:nvSpPr>
            <p:cNvPr id="156698" name="AutoShape 5"/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9" name="Oval 6"/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700" name="Oval 7"/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701" name="Oval 8"/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</p:grpSp>
      <p:sp>
        <p:nvSpPr>
          <p:cNvPr id="156678" name="Text Box 9"/>
          <p:cNvSpPr txBox="1">
            <a:spLocks noChangeArrowheads="1"/>
          </p:cNvSpPr>
          <p:nvPr/>
        </p:nvSpPr>
        <p:spPr bwMode="auto">
          <a:xfrm rot="848056">
            <a:off x="3962400" y="51054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SRSWR</a:t>
            </a:r>
          </a:p>
        </p:txBody>
      </p:sp>
      <p:grpSp>
        <p:nvGrpSpPr>
          <p:cNvPr id="156679" name="Group 10"/>
          <p:cNvGrpSpPr>
            <a:grpSpLocks/>
          </p:cNvGrpSpPr>
          <p:nvPr/>
        </p:nvGrpSpPr>
        <p:grpSpPr bwMode="auto">
          <a:xfrm>
            <a:off x="5772150" y="4457700"/>
            <a:ext cx="2438400" cy="1676400"/>
            <a:chOff x="3636" y="2808"/>
            <a:chExt cx="1536" cy="1056"/>
          </a:xfrm>
        </p:grpSpPr>
        <p:sp>
          <p:nvSpPr>
            <p:cNvPr id="156694" name="AutoShape 11"/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5" name="Oval 12"/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6" name="Oval 13"/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7" name="Oval 14"/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</p:grpSp>
      <p:grpSp>
        <p:nvGrpSpPr>
          <p:cNvPr id="156680" name="Group 15"/>
          <p:cNvGrpSpPr>
            <a:grpSpLocks/>
          </p:cNvGrpSpPr>
          <p:nvPr/>
        </p:nvGrpSpPr>
        <p:grpSpPr bwMode="auto">
          <a:xfrm>
            <a:off x="876300" y="1905000"/>
            <a:ext cx="2724150" cy="4556125"/>
            <a:chOff x="564" y="1284"/>
            <a:chExt cx="1716" cy="2870"/>
          </a:xfrm>
        </p:grpSpPr>
        <p:sp>
          <p:nvSpPr>
            <p:cNvPr id="156683" name="AutoShape 16"/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4" name="Oval 17"/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5" name="Oval 18"/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6" name="Oval 19"/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7" name="Oval 20"/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8" name="Oval 21"/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89" name="Oval 22"/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0" name="Oval 23"/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1" name="Oval 24"/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2" name="Oval 25"/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6693" name="Text Box 26"/>
            <p:cNvSpPr txBox="1">
              <a:spLocks noChangeArrowheads="1"/>
            </p:cNvSpPr>
            <p:nvPr/>
          </p:nvSpPr>
          <p:spPr bwMode="auto">
            <a:xfrm>
              <a:off x="974" y="3866"/>
              <a:ext cx="8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400">
                  <a:latin typeface="Times New Roman" pitchFamily="18" charset="0"/>
                </a:rPr>
                <a:t>Raw Data</a:t>
              </a:r>
            </a:p>
          </p:txBody>
        </p:sp>
      </p:grpSp>
      <p:sp>
        <p:nvSpPr>
          <p:cNvPr id="156681" name="Line 27"/>
          <p:cNvSpPr>
            <a:spLocks noChangeShapeType="1"/>
          </p:cNvSpPr>
          <p:nvPr/>
        </p:nvSpPr>
        <p:spPr bwMode="auto">
          <a:xfrm flipV="1">
            <a:off x="3810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Line 28"/>
          <p:cNvSpPr>
            <a:spLocks noChangeShapeType="1"/>
          </p:cNvSpPr>
          <p:nvPr/>
        </p:nvSpPr>
        <p:spPr bwMode="auto">
          <a:xfrm>
            <a:off x="3829050" y="489585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Major Tasks in Data Preprocessing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Numerosity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Data compression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Data 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Normalization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Concept hierarchy generation</a:t>
            </a:r>
          </a:p>
        </p:txBody>
      </p:sp>
      <p:sp>
        <p:nvSpPr>
          <p:cNvPr id="8909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862F20B-DBD3-4EF1-A8E1-A757AC4834EE}" type="slidenum">
              <a:rPr lang="en-US" altLang="en-US" sz="1200"/>
              <a:pPr algn="l"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2634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Sampling: Cluster or Stratified Sampling</a:t>
            </a:r>
          </a:p>
        </p:txBody>
      </p:sp>
      <p:sp>
        <p:nvSpPr>
          <p:cNvPr id="15872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5A9597F-3F09-43E7-8CC6-5E4B778A9A84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grpSp>
        <p:nvGrpSpPr>
          <p:cNvPr id="158724" name="Group 3"/>
          <p:cNvGrpSpPr>
            <a:grpSpLocks/>
          </p:cNvGrpSpPr>
          <p:nvPr/>
        </p:nvGrpSpPr>
        <p:grpSpPr bwMode="auto">
          <a:xfrm>
            <a:off x="520700" y="2698750"/>
            <a:ext cx="3751263" cy="3348038"/>
            <a:chOff x="274" y="1418"/>
            <a:chExt cx="2363" cy="2109"/>
          </a:xfrm>
        </p:grpSpPr>
        <p:sp>
          <p:nvSpPr>
            <p:cNvPr id="158745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46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47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48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49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50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51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52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53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54" name="Freeform 13"/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38 w 1101"/>
                <a:gd name="T1" fmla="*/ 70 h 1077"/>
                <a:gd name="T2" fmla="*/ 39 w 1101"/>
                <a:gd name="T3" fmla="*/ 115 h 1077"/>
                <a:gd name="T4" fmla="*/ 37 w 1101"/>
                <a:gd name="T5" fmla="*/ 221 h 1077"/>
                <a:gd name="T6" fmla="*/ 34 w 1101"/>
                <a:gd name="T7" fmla="*/ 248 h 1077"/>
                <a:gd name="T8" fmla="*/ 31 w 1101"/>
                <a:gd name="T9" fmla="*/ 256 h 1077"/>
                <a:gd name="T10" fmla="*/ 22 w 1101"/>
                <a:gd name="T11" fmla="*/ 248 h 1077"/>
                <a:gd name="T12" fmla="*/ 18 w 1101"/>
                <a:gd name="T13" fmla="*/ 236 h 1077"/>
                <a:gd name="T14" fmla="*/ 17 w 1101"/>
                <a:gd name="T15" fmla="*/ 234 h 1077"/>
                <a:gd name="T16" fmla="*/ 12 w 1101"/>
                <a:gd name="T17" fmla="*/ 208 h 1077"/>
                <a:gd name="T18" fmla="*/ 9 w 1101"/>
                <a:gd name="T19" fmla="*/ 191 h 1077"/>
                <a:gd name="T20" fmla="*/ 4 w 1101"/>
                <a:gd name="T21" fmla="*/ 163 h 1077"/>
                <a:gd name="T22" fmla="*/ 1 w 1101"/>
                <a:gd name="T23" fmla="*/ 107 h 1077"/>
                <a:gd name="T24" fmla="*/ 1 w 1101"/>
                <a:gd name="T25" fmla="*/ 30 h 1077"/>
                <a:gd name="T26" fmla="*/ 7 w 1101"/>
                <a:gd name="T27" fmla="*/ 5 h 1077"/>
                <a:gd name="T28" fmla="*/ 8 w 1101"/>
                <a:gd name="T29" fmla="*/ 3 h 1077"/>
                <a:gd name="T30" fmla="*/ 16 w 1101"/>
                <a:gd name="T31" fmla="*/ 7 h 1077"/>
                <a:gd name="T32" fmla="*/ 21 w 1101"/>
                <a:gd name="T33" fmla="*/ 24 h 1077"/>
                <a:gd name="T34" fmla="*/ 25 w 1101"/>
                <a:gd name="T35" fmla="*/ 42 h 1077"/>
                <a:gd name="T36" fmla="*/ 28 w 1101"/>
                <a:gd name="T37" fmla="*/ 48 h 1077"/>
                <a:gd name="T38" fmla="*/ 38 w 1101"/>
                <a:gd name="T39" fmla="*/ 70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55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56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57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58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59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60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61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62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63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64" name="Freeform 23"/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9 w 918"/>
                <a:gd name="T1" fmla="*/ 193 h 965"/>
                <a:gd name="T2" fmla="*/ 7 w 918"/>
                <a:gd name="T3" fmla="*/ 184 h 965"/>
                <a:gd name="T4" fmla="*/ 4 w 918"/>
                <a:gd name="T5" fmla="*/ 174 h 965"/>
                <a:gd name="T6" fmla="*/ 2 w 918"/>
                <a:gd name="T7" fmla="*/ 165 h 965"/>
                <a:gd name="T8" fmla="*/ 1 w 918"/>
                <a:gd name="T9" fmla="*/ 152 h 965"/>
                <a:gd name="T10" fmla="*/ 0 w 918"/>
                <a:gd name="T11" fmla="*/ 109 h 965"/>
                <a:gd name="T12" fmla="*/ 1 w 918"/>
                <a:gd name="T13" fmla="*/ 48 h 965"/>
                <a:gd name="T14" fmla="*/ 2 w 918"/>
                <a:gd name="T15" fmla="*/ 32 h 965"/>
                <a:gd name="T16" fmla="*/ 11 w 918"/>
                <a:gd name="T17" fmla="*/ 0 h 965"/>
                <a:gd name="T18" fmla="*/ 14 w 918"/>
                <a:gd name="T19" fmla="*/ 5 h 965"/>
                <a:gd name="T20" fmla="*/ 18 w 918"/>
                <a:gd name="T21" fmla="*/ 13 h 965"/>
                <a:gd name="T22" fmla="*/ 26 w 918"/>
                <a:gd name="T23" fmla="*/ 39 h 965"/>
                <a:gd name="T24" fmla="*/ 26 w 918"/>
                <a:gd name="T25" fmla="*/ 51 h 965"/>
                <a:gd name="T26" fmla="*/ 27 w 918"/>
                <a:gd name="T27" fmla="*/ 59 h 965"/>
                <a:gd name="T28" fmla="*/ 30 w 918"/>
                <a:gd name="T29" fmla="*/ 81 h 965"/>
                <a:gd name="T30" fmla="*/ 31 w 918"/>
                <a:gd name="T31" fmla="*/ 100 h 965"/>
                <a:gd name="T32" fmla="*/ 32 w 918"/>
                <a:gd name="T33" fmla="*/ 122 h 965"/>
                <a:gd name="T34" fmla="*/ 32 w 918"/>
                <a:gd name="T35" fmla="*/ 144 h 965"/>
                <a:gd name="T36" fmla="*/ 34 w 918"/>
                <a:gd name="T37" fmla="*/ 182 h 965"/>
                <a:gd name="T38" fmla="*/ 31 w 918"/>
                <a:gd name="T39" fmla="*/ 218 h 965"/>
                <a:gd name="T40" fmla="*/ 28 w 918"/>
                <a:gd name="T41" fmla="*/ 223 h 965"/>
                <a:gd name="T42" fmla="*/ 26 w 918"/>
                <a:gd name="T43" fmla="*/ 225 h 965"/>
                <a:gd name="T44" fmla="*/ 13 w 918"/>
                <a:gd name="T45" fmla="*/ 221 h 965"/>
                <a:gd name="T46" fmla="*/ 9 w 918"/>
                <a:gd name="T47" fmla="*/ 203 h 965"/>
                <a:gd name="T48" fmla="*/ 9 w 918"/>
                <a:gd name="T49" fmla="*/ 193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8765" name="Group 24"/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158766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/>
              </a:p>
            </p:txBody>
          </p:sp>
          <p:sp>
            <p:nvSpPr>
              <p:cNvPr id="158767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/>
              </a:p>
            </p:txBody>
          </p:sp>
          <p:sp>
            <p:nvSpPr>
              <p:cNvPr id="158768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/>
              </a:p>
            </p:txBody>
          </p:sp>
          <p:sp>
            <p:nvSpPr>
              <p:cNvPr id="158769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/>
              </a:p>
            </p:txBody>
          </p:sp>
          <p:sp>
            <p:nvSpPr>
              <p:cNvPr id="158770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/>
              </a:p>
            </p:txBody>
          </p:sp>
          <p:sp>
            <p:nvSpPr>
              <p:cNvPr id="158771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/>
              </a:p>
            </p:txBody>
          </p:sp>
          <p:sp>
            <p:nvSpPr>
              <p:cNvPr id="158772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/>
              </a:p>
            </p:txBody>
          </p:sp>
          <p:sp>
            <p:nvSpPr>
              <p:cNvPr id="158773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/>
              </a:p>
            </p:txBody>
          </p:sp>
          <p:sp>
            <p:nvSpPr>
              <p:cNvPr id="158774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/>
              </a:p>
            </p:txBody>
          </p:sp>
          <p:sp>
            <p:nvSpPr>
              <p:cNvPr id="158775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2400"/>
              </a:p>
            </p:txBody>
          </p:sp>
          <p:sp>
            <p:nvSpPr>
              <p:cNvPr id="158776" name="Freeform 35"/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27 w 869"/>
                  <a:gd name="T1" fmla="*/ 186 h 1173"/>
                  <a:gd name="T2" fmla="*/ 26 w 869"/>
                  <a:gd name="T3" fmla="*/ 222 h 1173"/>
                  <a:gd name="T4" fmla="*/ 24 w 869"/>
                  <a:gd name="T5" fmla="*/ 255 h 1173"/>
                  <a:gd name="T6" fmla="*/ 23 w 869"/>
                  <a:gd name="T7" fmla="*/ 268 h 1173"/>
                  <a:gd name="T8" fmla="*/ 23 w 869"/>
                  <a:gd name="T9" fmla="*/ 272 h 1173"/>
                  <a:gd name="T10" fmla="*/ 21 w 869"/>
                  <a:gd name="T11" fmla="*/ 276 h 1173"/>
                  <a:gd name="T12" fmla="*/ 11 w 869"/>
                  <a:gd name="T13" fmla="*/ 269 h 1173"/>
                  <a:gd name="T14" fmla="*/ 4 w 869"/>
                  <a:gd name="T15" fmla="*/ 252 h 1173"/>
                  <a:gd name="T16" fmla="*/ 1 w 869"/>
                  <a:gd name="T17" fmla="*/ 237 h 1173"/>
                  <a:gd name="T18" fmla="*/ 0 w 869"/>
                  <a:gd name="T19" fmla="*/ 225 h 1173"/>
                  <a:gd name="T20" fmla="*/ 2 w 869"/>
                  <a:gd name="T21" fmla="*/ 118 h 1173"/>
                  <a:gd name="T22" fmla="*/ 4 w 869"/>
                  <a:gd name="T23" fmla="*/ 55 h 1173"/>
                  <a:gd name="T24" fmla="*/ 6 w 869"/>
                  <a:gd name="T25" fmla="*/ 39 h 1173"/>
                  <a:gd name="T26" fmla="*/ 7 w 869"/>
                  <a:gd name="T27" fmla="*/ 32 h 1173"/>
                  <a:gd name="T28" fmla="*/ 11 w 869"/>
                  <a:gd name="T29" fmla="*/ 17 h 1173"/>
                  <a:gd name="T30" fmla="*/ 13 w 869"/>
                  <a:gd name="T31" fmla="*/ 11 h 1173"/>
                  <a:gd name="T32" fmla="*/ 16 w 869"/>
                  <a:gd name="T33" fmla="*/ 0 h 1173"/>
                  <a:gd name="T34" fmla="*/ 26 w 869"/>
                  <a:gd name="T35" fmla="*/ 20 h 1173"/>
                  <a:gd name="T36" fmla="*/ 29 w 869"/>
                  <a:gd name="T37" fmla="*/ 48 h 1173"/>
                  <a:gd name="T38" fmla="*/ 31 w 869"/>
                  <a:gd name="T39" fmla="*/ 59 h 1173"/>
                  <a:gd name="T40" fmla="*/ 32 w 869"/>
                  <a:gd name="T41" fmla="*/ 72 h 1173"/>
                  <a:gd name="T42" fmla="*/ 29 w 869"/>
                  <a:gd name="T43" fmla="*/ 167 h 1173"/>
                  <a:gd name="T44" fmla="*/ 27 w 869"/>
                  <a:gd name="T45" fmla="*/ 186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8725" name="Rectangle 36"/>
          <p:cNvSpPr>
            <a:spLocks noChangeArrowheads="1"/>
          </p:cNvSpPr>
          <p:nvPr/>
        </p:nvSpPr>
        <p:spPr bwMode="auto">
          <a:xfrm>
            <a:off x="4802188" y="2678113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 sz="2400"/>
          </a:p>
        </p:txBody>
      </p:sp>
      <p:grpSp>
        <p:nvGrpSpPr>
          <p:cNvPr id="158726" name="Group 37"/>
          <p:cNvGrpSpPr>
            <a:grpSpLocks/>
          </p:cNvGrpSpPr>
          <p:nvPr/>
        </p:nvGrpSpPr>
        <p:grpSpPr bwMode="auto">
          <a:xfrm>
            <a:off x="5241925" y="3225800"/>
            <a:ext cx="2398713" cy="2214563"/>
            <a:chOff x="3302" y="2032"/>
            <a:chExt cx="1511" cy="1395"/>
          </a:xfrm>
        </p:grpSpPr>
        <p:sp>
          <p:nvSpPr>
            <p:cNvPr id="158729" name="AutoShape 38"/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0" name="AutoShape 39"/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1" name="AutoShape 40"/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2" name="AutoShape 41"/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3" name="AutoShape 42"/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4" name="AutoShape 43"/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5" name="AutoShape 44"/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6" name="AutoShape 45"/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7" name="AutoShape 46"/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8" name="AutoShape 47"/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39" name="AutoShape 48"/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40" name="AutoShape 49"/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41" name="AutoShape 50"/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58742" name="Freeform 51"/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38 w 1101"/>
                <a:gd name="T1" fmla="*/ 70 h 1077"/>
                <a:gd name="T2" fmla="*/ 39 w 1101"/>
                <a:gd name="T3" fmla="*/ 115 h 1077"/>
                <a:gd name="T4" fmla="*/ 37 w 1101"/>
                <a:gd name="T5" fmla="*/ 221 h 1077"/>
                <a:gd name="T6" fmla="*/ 34 w 1101"/>
                <a:gd name="T7" fmla="*/ 248 h 1077"/>
                <a:gd name="T8" fmla="*/ 31 w 1101"/>
                <a:gd name="T9" fmla="*/ 256 h 1077"/>
                <a:gd name="T10" fmla="*/ 22 w 1101"/>
                <a:gd name="T11" fmla="*/ 248 h 1077"/>
                <a:gd name="T12" fmla="*/ 18 w 1101"/>
                <a:gd name="T13" fmla="*/ 236 h 1077"/>
                <a:gd name="T14" fmla="*/ 17 w 1101"/>
                <a:gd name="T15" fmla="*/ 234 h 1077"/>
                <a:gd name="T16" fmla="*/ 12 w 1101"/>
                <a:gd name="T17" fmla="*/ 208 h 1077"/>
                <a:gd name="T18" fmla="*/ 9 w 1101"/>
                <a:gd name="T19" fmla="*/ 191 h 1077"/>
                <a:gd name="T20" fmla="*/ 4 w 1101"/>
                <a:gd name="T21" fmla="*/ 163 h 1077"/>
                <a:gd name="T22" fmla="*/ 1 w 1101"/>
                <a:gd name="T23" fmla="*/ 107 h 1077"/>
                <a:gd name="T24" fmla="*/ 1 w 1101"/>
                <a:gd name="T25" fmla="*/ 30 h 1077"/>
                <a:gd name="T26" fmla="*/ 7 w 1101"/>
                <a:gd name="T27" fmla="*/ 5 h 1077"/>
                <a:gd name="T28" fmla="*/ 8 w 1101"/>
                <a:gd name="T29" fmla="*/ 3 h 1077"/>
                <a:gd name="T30" fmla="*/ 16 w 1101"/>
                <a:gd name="T31" fmla="*/ 7 h 1077"/>
                <a:gd name="T32" fmla="*/ 21 w 1101"/>
                <a:gd name="T33" fmla="*/ 24 h 1077"/>
                <a:gd name="T34" fmla="*/ 25 w 1101"/>
                <a:gd name="T35" fmla="*/ 42 h 1077"/>
                <a:gd name="T36" fmla="*/ 28 w 1101"/>
                <a:gd name="T37" fmla="*/ 48 h 1077"/>
                <a:gd name="T38" fmla="*/ 38 w 1101"/>
                <a:gd name="T39" fmla="*/ 70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3" name="Freeform 52"/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9 w 918"/>
                <a:gd name="T1" fmla="*/ 193 h 965"/>
                <a:gd name="T2" fmla="*/ 7 w 918"/>
                <a:gd name="T3" fmla="*/ 184 h 965"/>
                <a:gd name="T4" fmla="*/ 4 w 918"/>
                <a:gd name="T5" fmla="*/ 174 h 965"/>
                <a:gd name="T6" fmla="*/ 2 w 918"/>
                <a:gd name="T7" fmla="*/ 165 h 965"/>
                <a:gd name="T8" fmla="*/ 1 w 918"/>
                <a:gd name="T9" fmla="*/ 152 h 965"/>
                <a:gd name="T10" fmla="*/ 0 w 918"/>
                <a:gd name="T11" fmla="*/ 109 h 965"/>
                <a:gd name="T12" fmla="*/ 1 w 918"/>
                <a:gd name="T13" fmla="*/ 48 h 965"/>
                <a:gd name="T14" fmla="*/ 2 w 918"/>
                <a:gd name="T15" fmla="*/ 32 h 965"/>
                <a:gd name="T16" fmla="*/ 11 w 918"/>
                <a:gd name="T17" fmla="*/ 0 h 965"/>
                <a:gd name="T18" fmla="*/ 14 w 918"/>
                <a:gd name="T19" fmla="*/ 5 h 965"/>
                <a:gd name="T20" fmla="*/ 18 w 918"/>
                <a:gd name="T21" fmla="*/ 13 h 965"/>
                <a:gd name="T22" fmla="*/ 26 w 918"/>
                <a:gd name="T23" fmla="*/ 39 h 965"/>
                <a:gd name="T24" fmla="*/ 26 w 918"/>
                <a:gd name="T25" fmla="*/ 51 h 965"/>
                <a:gd name="T26" fmla="*/ 27 w 918"/>
                <a:gd name="T27" fmla="*/ 59 h 965"/>
                <a:gd name="T28" fmla="*/ 30 w 918"/>
                <a:gd name="T29" fmla="*/ 81 h 965"/>
                <a:gd name="T30" fmla="*/ 31 w 918"/>
                <a:gd name="T31" fmla="*/ 100 h 965"/>
                <a:gd name="T32" fmla="*/ 32 w 918"/>
                <a:gd name="T33" fmla="*/ 122 h 965"/>
                <a:gd name="T34" fmla="*/ 32 w 918"/>
                <a:gd name="T35" fmla="*/ 144 h 965"/>
                <a:gd name="T36" fmla="*/ 34 w 918"/>
                <a:gd name="T37" fmla="*/ 182 h 965"/>
                <a:gd name="T38" fmla="*/ 31 w 918"/>
                <a:gd name="T39" fmla="*/ 218 h 965"/>
                <a:gd name="T40" fmla="*/ 28 w 918"/>
                <a:gd name="T41" fmla="*/ 223 h 965"/>
                <a:gd name="T42" fmla="*/ 26 w 918"/>
                <a:gd name="T43" fmla="*/ 225 h 965"/>
                <a:gd name="T44" fmla="*/ 13 w 918"/>
                <a:gd name="T45" fmla="*/ 221 h 965"/>
                <a:gd name="T46" fmla="*/ 9 w 918"/>
                <a:gd name="T47" fmla="*/ 203 h 965"/>
                <a:gd name="T48" fmla="*/ 9 w 918"/>
                <a:gd name="T49" fmla="*/ 193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4" name="Freeform 53"/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27 w 869"/>
                <a:gd name="T1" fmla="*/ 186 h 1173"/>
                <a:gd name="T2" fmla="*/ 26 w 869"/>
                <a:gd name="T3" fmla="*/ 222 h 1173"/>
                <a:gd name="T4" fmla="*/ 24 w 869"/>
                <a:gd name="T5" fmla="*/ 255 h 1173"/>
                <a:gd name="T6" fmla="*/ 23 w 869"/>
                <a:gd name="T7" fmla="*/ 268 h 1173"/>
                <a:gd name="T8" fmla="*/ 23 w 869"/>
                <a:gd name="T9" fmla="*/ 272 h 1173"/>
                <a:gd name="T10" fmla="*/ 21 w 869"/>
                <a:gd name="T11" fmla="*/ 276 h 1173"/>
                <a:gd name="T12" fmla="*/ 11 w 869"/>
                <a:gd name="T13" fmla="*/ 269 h 1173"/>
                <a:gd name="T14" fmla="*/ 4 w 869"/>
                <a:gd name="T15" fmla="*/ 252 h 1173"/>
                <a:gd name="T16" fmla="*/ 1 w 869"/>
                <a:gd name="T17" fmla="*/ 237 h 1173"/>
                <a:gd name="T18" fmla="*/ 0 w 869"/>
                <a:gd name="T19" fmla="*/ 225 h 1173"/>
                <a:gd name="T20" fmla="*/ 2 w 869"/>
                <a:gd name="T21" fmla="*/ 118 h 1173"/>
                <a:gd name="T22" fmla="*/ 4 w 869"/>
                <a:gd name="T23" fmla="*/ 55 h 1173"/>
                <a:gd name="T24" fmla="*/ 6 w 869"/>
                <a:gd name="T25" fmla="*/ 39 h 1173"/>
                <a:gd name="T26" fmla="*/ 7 w 869"/>
                <a:gd name="T27" fmla="*/ 32 h 1173"/>
                <a:gd name="T28" fmla="*/ 11 w 869"/>
                <a:gd name="T29" fmla="*/ 17 h 1173"/>
                <a:gd name="T30" fmla="*/ 13 w 869"/>
                <a:gd name="T31" fmla="*/ 11 h 1173"/>
                <a:gd name="T32" fmla="*/ 16 w 869"/>
                <a:gd name="T33" fmla="*/ 0 h 1173"/>
                <a:gd name="T34" fmla="*/ 26 w 869"/>
                <a:gd name="T35" fmla="*/ 20 h 1173"/>
                <a:gd name="T36" fmla="*/ 29 w 869"/>
                <a:gd name="T37" fmla="*/ 48 h 1173"/>
                <a:gd name="T38" fmla="*/ 31 w 869"/>
                <a:gd name="T39" fmla="*/ 59 h 1173"/>
                <a:gd name="T40" fmla="*/ 32 w 869"/>
                <a:gd name="T41" fmla="*/ 72 h 1173"/>
                <a:gd name="T42" fmla="*/ 29 w 869"/>
                <a:gd name="T43" fmla="*/ 167 h 1173"/>
                <a:gd name="T44" fmla="*/ 27 w 869"/>
                <a:gd name="T45" fmla="*/ 186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727" name="Text Box 54"/>
          <p:cNvSpPr txBox="1">
            <a:spLocks noChangeArrowheads="1"/>
          </p:cNvSpPr>
          <p:nvPr/>
        </p:nvSpPr>
        <p:spPr bwMode="auto">
          <a:xfrm>
            <a:off x="1463675" y="1897063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Raw Data </a:t>
            </a:r>
          </a:p>
        </p:txBody>
      </p:sp>
      <p:sp>
        <p:nvSpPr>
          <p:cNvPr id="158728" name="Text Box 55"/>
          <p:cNvSpPr txBox="1">
            <a:spLocks noChangeArrowheads="1"/>
          </p:cNvSpPr>
          <p:nvPr/>
        </p:nvSpPr>
        <p:spPr bwMode="auto">
          <a:xfrm>
            <a:off x="5043488" y="1839913"/>
            <a:ext cx="326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Cluster/Stratified Sample</a:t>
            </a:r>
          </a:p>
        </p:txBody>
      </p:sp>
    </p:spTree>
    <p:extLst>
      <p:ext uri="{BB962C8B-B14F-4D97-AF65-F5344CB8AC3E}">
        <p14:creationId xmlns:p14="http://schemas.microsoft.com/office/powerpoint/2010/main" val="11310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4416E1B-B717-44C3-9934-6FF58F6E8686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Data Cube Aggregation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458200" cy="5238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The lowest level of a data cube (base cuboid)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The aggregated data for an </a:t>
            </a:r>
            <a:r>
              <a:rPr lang="en-US" altLang="en-US" smtClean="0">
                <a:solidFill>
                  <a:schemeClr val="hlink"/>
                </a:solidFill>
              </a:rPr>
              <a:t>individual entity of interest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E.g., a customer in a phone calling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Multiple levels of aggregation in data cubes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Further reduce the size of data to deal with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Reference appropriate levels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Use the smallest representation which is enough to solve the task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Queries regarding aggregated information should be answered using data cube, when possible</a:t>
            </a:r>
          </a:p>
        </p:txBody>
      </p:sp>
    </p:spTree>
    <p:extLst>
      <p:ext uri="{BB962C8B-B14F-4D97-AF65-F5344CB8AC3E}">
        <p14:creationId xmlns:p14="http://schemas.microsoft.com/office/powerpoint/2010/main" val="2423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05BE859-9FD1-4045-BC2E-1041D783BC7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Reduction 3: Data Compression</a:t>
            </a:r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8610600" cy="53149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String compression</a:t>
            </a:r>
          </a:p>
          <a:p>
            <a:pPr lvl="1" eaLnBrk="1" hangingPunct="1"/>
            <a:r>
              <a:rPr lang="en-US" altLang="en-US" smtClean="0"/>
              <a:t>There are extensive theories and well-tuned algorithms</a:t>
            </a:r>
          </a:p>
          <a:p>
            <a:pPr lvl="1" eaLnBrk="1" hangingPunct="1"/>
            <a:r>
              <a:rPr lang="en-US" altLang="en-US" smtClean="0"/>
              <a:t>Typically lossless, but only limited manipulation is possible without expansion</a:t>
            </a:r>
            <a:endParaRPr lang="en-US" altLang="en-US" smtClean="0">
              <a:sym typeface="Symbol" pitchFamily="18" charset="2"/>
            </a:endParaRPr>
          </a:p>
          <a:p>
            <a:pPr eaLnBrk="1" hangingPunct="1"/>
            <a:r>
              <a:rPr lang="en-US" altLang="en-US" sz="2400" smtClean="0">
                <a:sym typeface="Symbol" pitchFamily="18" charset="2"/>
              </a:rPr>
              <a:t>Audio/video compression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Typically lossy compression, with progressive refinement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Sometimes small fragments of signal can be reconstructed without reconstructing the whole</a:t>
            </a:r>
          </a:p>
          <a:p>
            <a:pPr eaLnBrk="1" hangingPunct="1"/>
            <a:r>
              <a:rPr lang="en-US" altLang="en-US" sz="2400" smtClean="0">
                <a:sym typeface="Symbol" pitchFamily="18" charset="2"/>
              </a:rPr>
              <a:t>Time sequence is not audio</a:t>
            </a:r>
          </a:p>
          <a:p>
            <a:pPr lvl="1" eaLnBrk="1" hangingPunct="1"/>
            <a:r>
              <a:rPr lang="en-US" altLang="en-US" smtClean="0">
                <a:sym typeface="Symbol" pitchFamily="18" charset="2"/>
              </a:rPr>
              <a:t>Typically short and vary slowly with time</a:t>
            </a:r>
          </a:p>
          <a:p>
            <a:pPr eaLnBrk="1" hangingPunct="1"/>
            <a:r>
              <a:rPr lang="en-US" altLang="en-US" sz="2400" smtClean="0">
                <a:sym typeface="Symbol" pitchFamily="18" charset="2"/>
              </a:rPr>
              <a:t>Dimensionality and numerosity reduction may also be considered as forms of data compression</a:t>
            </a:r>
          </a:p>
          <a:p>
            <a:pPr lvl="1" eaLnBrk="1" hangingPunct="1"/>
            <a:endParaRPr lang="en-US" altLang="en-US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08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41A78D4-6F4C-4504-AE8E-3E4580E987C8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5764213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Data Compression</a:t>
            </a:r>
          </a:p>
        </p:txBody>
      </p:sp>
      <p:sp>
        <p:nvSpPr>
          <p:cNvPr id="164868" name="AutoShape 3"/>
          <p:cNvSpPr>
            <a:spLocks noChangeArrowheads="1"/>
          </p:cNvSpPr>
          <p:nvPr/>
        </p:nvSpPr>
        <p:spPr bwMode="auto">
          <a:xfrm>
            <a:off x="838200" y="1625600"/>
            <a:ext cx="3446463" cy="2595563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</a:rPr>
              <a:t>Original Data</a:t>
            </a:r>
          </a:p>
        </p:txBody>
      </p:sp>
      <p:sp>
        <p:nvSpPr>
          <p:cNvPr id="164869" name="AutoShape 4"/>
          <p:cNvSpPr>
            <a:spLocks noChangeArrowheads="1"/>
          </p:cNvSpPr>
          <p:nvPr/>
        </p:nvSpPr>
        <p:spPr bwMode="auto">
          <a:xfrm>
            <a:off x="6175375" y="2249488"/>
            <a:ext cx="2182813" cy="1608137"/>
          </a:xfrm>
          <a:prstGeom prst="cube">
            <a:avLst>
              <a:gd name="adj" fmla="val 25000"/>
            </a:avLst>
          </a:prstGeom>
          <a:solidFill>
            <a:srgbClr val="F6E6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</a:rPr>
              <a:t>Compressed </a:t>
            </a:r>
          </a:p>
          <a:p>
            <a:pPr algn="ctr"/>
            <a:r>
              <a:rPr lang="en-US" altLang="en-US" sz="2400">
                <a:latin typeface="Times New Roman" pitchFamily="18" charset="0"/>
              </a:rPr>
              <a:t>Data</a:t>
            </a:r>
          </a:p>
        </p:txBody>
      </p:sp>
      <p:sp>
        <p:nvSpPr>
          <p:cNvPr id="164870" name="Line 5"/>
          <p:cNvSpPr>
            <a:spLocks noChangeShapeType="1"/>
          </p:cNvSpPr>
          <p:nvPr/>
        </p:nvSpPr>
        <p:spPr bwMode="auto">
          <a:xfrm>
            <a:off x="4319588" y="3005138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1" name="Line 6"/>
          <p:cNvSpPr>
            <a:spLocks noChangeShapeType="1"/>
          </p:cNvSpPr>
          <p:nvPr/>
        </p:nvSpPr>
        <p:spPr bwMode="auto">
          <a:xfrm flipH="1">
            <a:off x="4319588" y="357981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2" name="Text Box 7"/>
          <p:cNvSpPr txBox="1">
            <a:spLocks noChangeArrowheads="1"/>
          </p:cNvSpPr>
          <p:nvPr/>
        </p:nvSpPr>
        <p:spPr bwMode="auto">
          <a:xfrm>
            <a:off x="4637088" y="36655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lossless</a:t>
            </a:r>
          </a:p>
        </p:txBody>
      </p:sp>
      <p:sp>
        <p:nvSpPr>
          <p:cNvPr id="164873" name="AutoShape 8"/>
          <p:cNvSpPr>
            <a:spLocks noChangeArrowheads="1"/>
          </p:cNvSpPr>
          <p:nvPr/>
        </p:nvSpPr>
        <p:spPr bwMode="auto">
          <a:xfrm>
            <a:off x="950913" y="4367213"/>
            <a:ext cx="3286125" cy="2184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itchFamily="18" charset="0"/>
              </a:rPr>
              <a:t>Original Data</a:t>
            </a:r>
          </a:p>
          <a:p>
            <a:pPr algn="ctr"/>
            <a:r>
              <a:rPr lang="en-US" altLang="en-US" sz="2400">
                <a:latin typeface="Times New Roman" pitchFamily="18" charset="0"/>
              </a:rPr>
              <a:t>Approximated </a:t>
            </a:r>
          </a:p>
        </p:txBody>
      </p:sp>
      <p:sp>
        <p:nvSpPr>
          <p:cNvPr id="164874" name="Line 9"/>
          <p:cNvSpPr>
            <a:spLocks noChangeShapeType="1"/>
          </p:cNvSpPr>
          <p:nvPr/>
        </p:nvSpPr>
        <p:spPr bwMode="auto">
          <a:xfrm flipH="1">
            <a:off x="4252913" y="3875088"/>
            <a:ext cx="2743200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5" name="Text Box 10"/>
          <p:cNvSpPr txBox="1">
            <a:spLocks noChangeArrowheads="1"/>
          </p:cNvSpPr>
          <p:nvPr/>
        </p:nvSpPr>
        <p:spPr bwMode="auto">
          <a:xfrm rot="-1797028">
            <a:off x="5227638" y="4783138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>
                <a:latin typeface="Times New Roman" pitchFamily="18" charset="0"/>
              </a:rPr>
              <a:t>lossy</a:t>
            </a:r>
          </a:p>
        </p:txBody>
      </p:sp>
    </p:spTree>
    <p:extLst>
      <p:ext uri="{BB962C8B-B14F-4D97-AF65-F5344CB8AC3E}">
        <p14:creationId xmlns:p14="http://schemas.microsoft.com/office/powerpoint/2010/main" val="287632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634ED79-F0C0-4A7F-B602-6690BBD823CD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 Data Preprocessing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Summary</a:t>
            </a:r>
          </a:p>
        </p:txBody>
      </p:sp>
      <p:sp>
        <p:nvSpPr>
          <p:cNvPr id="166917" name="AutoShape 4"/>
          <p:cNvSpPr>
            <a:spLocks noChangeArrowheads="1"/>
          </p:cNvSpPr>
          <p:nvPr/>
        </p:nvSpPr>
        <p:spPr bwMode="auto">
          <a:xfrm rot="9430553">
            <a:off x="7010400" y="51054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40987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3444C95-BF59-43DD-8863-0006A4D44A09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054975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Data Transformation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8305800" cy="53340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A function that maps the entire set of values of a given attribute to a new set of replacement values s.t. each old value can be identified with one of the new values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Methods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Smoothing: Remove noise from data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Attribute/feature construction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New attributes constructed from the given ones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Aggregation: Summarization, data cube construction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Normalization: Scaled to fall within a smaller, specified range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min-max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z-score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normalization by decimal scaling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Discretization: Concept hierarchy climbing</a:t>
            </a:r>
          </a:p>
        </p:txBody>
      </p:sp>
    </p:spTree>
    <p:extLst>
      <p:ext uri="{BB962C8B-B14F-4D97-AF65-F5344CB8AC3E}">
        <p14:creationId xmlns:p14="http://schemas.microsoft.com/office/powerpoint/2010/main" val="28218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Normalization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Min-max normalization</a:t>
            </a:r>
            <a:r>
              <a:rPr lang="en-US" altLang="en-US" sz="2000" smtClean="0"/>
              <a:t>: to [new_min</a:t>
            </a:r>
            <a:r>
              <a:rPr lang="en-US" altLang="en-US" sz="2000" baseline="-25000" smtClean="0"/>
              <a:t>A</a:t>
            </a:r>
            <a:r>
              <a:rPr lang="en-US" altLang="en-US" sz="2000" smtClean="0"/>
              <a:t>, new_max</a:t>
            </a:r>
            <a:r>
              <a:rPr lang="en-US" altLang="en-US" sz="2000" baseline="-25000" smtClean="0"/>
              <a:t>A</a:t>
            </a:r>
            <a:r>
              <a:rPr lang="en-US" altLang="en-US" sz="2000" smtClean="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Z-score normalization</a:t>
            </a:r>
            <a:r>
              <a:rPr lang="en-US" altLang="en-US" sz="2000" smtClean="0"/>
              <a:t> (</a:t>
            </a:r>
            <a:r>
              <a:rPr lang="el-GR" altLang="en-US" sz="2000" smtClean="0"/>
              <a:t>μ</a:t>
            </a:r>
            <a:r>
              <a:rPr lang="en-US" altLang="en-US" sz="2000" smtClean="0"/>
              <a:t>: mean, </a:t>
            </a:r>
            <a:r>
              <a:rPr lang="el-GR" altLang="en-US" sz="2000" smtClean="0"/>
              <a:t>σ</a:t>
            </a:r>
            <a:r>
              <a:rPr lang="en-US" altLang="en-US" sz="2000" smtClean="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endParaRPr lang="en-US" altLang="en-US" sz="200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Ex. Let </a:t>
            </a:r>
            <a:r>
              <a:rPr lang="el-GR" altLang="en-US" sz="2000" smtClean="0"/>
              <a:t>μ</a:t>
            </a:r>
            <a:r>
              <a:rPr lang="en-US" altLang="en-US" sz="2000" smtClean="0"/>
              <a:t> = 54,000, </a:t>
            </a:r>
            <a:r>
              <a:rPr lang="el-GR" altLang="en-US" sz="2000" smtClean="0"/>
              <a:t>σ</a:t>
            </a:r>
            <a:r>
              <a:rPr lang="en-US" altLang="en-US" sz="2000" smtClean="0"/>
              <a:t> = 16,000.  Then</a:t>
            </a:r>
            <a:endParaRPr lang="el-GR" altLang="en-US" sz="200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Normalization by decimal scaling</a:t>
            </a:r>
          </a:p>
        </p:txBody>
      </p:sp>
      <p:graphicFrame>
        <p:nvGraphicFramePr>
          <p:cNvPr id="17101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81600" y="2901950"/>
          <a:ext cx="2514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4" imgW="2222500" imgH="419100" progId="Equation.3">
                  <p:embed/>
                </p:oleObj>
              </mc:Choice>
              <mc:Fallback>
                <p:oleObj name="Equation" r:id="rId4" imgW="2222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01950"/>
                        <a:ext cx="25146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9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62600" y="4600575"/>
          <a:ext cx="1952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6" imgW="1498600" imgH="419100" progId="Equation.3">
                  <p:embed/>
                </p:oleObj>
              </mc:Choice>
              <mc:Fallback>
                <p:oleObj name="Equation" r:id="rId6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00575"/>
                        <a:ext cx="19526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7172AF6-3260-44DC-B843-3ECD39714530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graphicFrame>
        <p:nvGraphicFramePr>
          <p:cNvPr id="171014" name="Object 5"/>
          <p:cNvGraphicFramePr>
            <a:graphicFrameLocks noChangeAspect="1"/>
          </p:cNvGraphicFramePr>
          <p:nvPr/>
        </p:nvGraphicFramePr>
        <p:xfrm>
          <a:off x="1905000" y="1828800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8" imgW="3340100" imgH="393700" progId="Equation.3">
                  <p:embed/>
                </p:oleObj>
              </mc:Choice>
              <mc:Fallback>
                <p:oleObj name="Equation" r:id="rId8" imgW="334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5" name="Object 6"/>
          <p:cNvGraphicFramePr>
            <a:graphicFrameLocks noChangeAspect="1"/>
          </p:cNvGraphicFramePr>
          <p:nvPr/>
        </p:nvGraphicFramePr>
        <p:xfrm>
          <a:off x="1981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10" imgW="634725" imgH="393529" progId="Equation.3">
                  <p:embed/>
                </p:oleObj>
              </mc:Choice>
              <mc:Fallback>
                <p:oleObj name="Equation" r:id="rId10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6" name="Object 7"/>
          <p:cNvGraphicFramePr>
            <a:graphicFrameLocks noChangeAspect="1"/>
          </p:cNvGraphicFramePr>
          <p:nvPr/>
        </p:nvGraphicFramePr>
        <p:xfrm>
          <a:off x="1219200" y="548640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12" imgW="495085" imgH="393529" progId="Equation.3">
                  <p:embed/>
                </p:oleObj>
              </mc:Choice>
              <mc:Fallback>
                <p:oleObj name="Equation" r:id="rId12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7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14" imgW="114151" imgH="215619" progId="Equation.3">
                  <p:embed/>
                </p:oleObj>
              </mc:Choice>
              <mc:Fallback>
                <p:oleObj name="Equation" r:id="rId1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8" name="Text Box 9"/>
          <p:cNvSpPr txBox="1">
            <a:spLocks noChangeArrowheads="1"/>
          </p:cNvSpPr>
          <p:nvPr/>
        </p:nvSpPr>
        <p:spPr bwMode="auto">
          <a:xfrm>
            <a:off x="2514600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>
                <a:latin typeface="Times New Roman" pitchFamily="18" charset="0"/>
              </a:rPr>
              <a:t>Where </a:t>
            </a:r>
            <a:r>
              <a:rPr lang="en-US" altLang="en-US" sz="2400" i="1">
                <a:latin typeface="Times New Roman" pitchFamily="18" charset="0"/>
              </a:rPr>
              <a:t>j</a:t>
            </a:r>
            <a:r>
              <a:rPr lang="en-US" altLang="en-US" sz="2000">
                <a:latin typeface="Times New Roman" pitchFamily="18" charset="0"/>
              </a:rPr>
              <a:t> is the smallest integer such that Max(|</a:t>
            </a:r>
            <a:r>
              <a:rPr lang="el-GR" altLang="en-US" sz="2000"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en-US" sz="2000">
                <a:latin typeface="Times New Roman" pitchFamily="18" charset="0"/>
              </a:rPr>
              <a:t>|) &lt; 1</a:t>
            </a:r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16348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Discretization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7306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Three types of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Nominal—values from an unordered set, e.g., color, profession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Ordinal—values from an ordered set, e.g., military or academic rank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Numeric—real numbers, e.g., integer or real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Discretization: Divide the range of a continuous attribute into intervals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Interval labels can then be used to replace actual data values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Reduce data size by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Supervised vs.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Split (top-down) vs. merge (bottom-up)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Discretization can be performed recursively on an attribute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Prepare for further analysis, e.g., classification</a:t>
            </a:r>
          </a:p>
        </p:txBody>
      </p:sp>
      <p:sp>
        <p:nvSpPr>
          <p:cNvPr id="17305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1477037D-0AF6-4974-99B2-C868810C99DA}" type="slidenum">
              <a:rPr lang="en-US" altLang="en-US" sz="1200"/>
              <a:pPr algn="l"/>
              <a:t>47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392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D39F4FF1-4667-4683-9FAF-0567B9B61F23}" type="slidenum">
              <a:rPr lang="en-US" altLang="en-US" sz="1200"/>
              <a:pPr algn="r" eaLnBrk="1" hangingPunct="1"/>
              <a:t>48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Discretization Methods</a:t>
            </a:r>
          </a:p>
        </p:txBody>
      </p:sp>
      <p:sp>
        <p:nvSpPr>
          <p:cNvPr id="17510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Typical methods: All the methods can be applied recursively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Binning</a:t>
            </a:r>
            <a:r>
              <a:rPr lang="en-US" altLang="en-US" smtClean="0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mtClean="0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Histogram analysis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mtClean="0"/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Clustering analysis</a:t>
            </a:r>
            <a:r>
              <a:rPr lang="en-US" altLang="en-US" smtClean="0"/>
              <a:t> (unsupervised, top-down split or bottom-up merge)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>
                <a:solidFill>
                  <a:schemeClr val="hlink"/>
                </a:solidFill>
              </a:rPr>
              <a:t>Decision-tree analysis</a:t>
            </a:r>
            <a:r>
              <a:rPr lang="en-US" altLang="en-US" smtClean="0"/>
              <a:t> (supervised, top-down split)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>
                <a:solidFill>
                  <a:schemeClr val="hlink"/>
                </a:solidFill>
                <a:sym typeface="Symbol" pitchFamily="18" charset="2"/>
              </a:rPr>
              <a:t>Correlation (e.g., </a:t>
            </a:r>
            <a:r>
              <a:rPr lang="en-US" altLang="en-US" baseline="30000" smtClean="0">
                <a:solidFill>
                  <a:schemeClr val="hlink"/>
                </a:solidFill>
              </a:rPr>
              <a:t>2</a:t>
            </a:r>
            <a:r>
              <a:rPr lang="en-US" altLang="en-US" smtClean="0">
                <a:solidFill>
                  <a:schemeClr val="hlink"/>
                </a:solidFill>
              </a:rPr>
              <a:t>) analysis</a:t>
            </a:r>
            <a:r>
              <a:rPr lang="en-US" altLang="en-US" smtClean="0"/>
              <a:t> (unsupervised, bottom-up merge)</a:t>
            </a:r>
          </a:p>
        </p:txBody>
      </p:sp>
    </p:spTree>
    <p:extLst>
      <p:ext uri="{BB962C8B-B14F-4D97-AF65-F5344CB8AC3E}">
        <p14:creationId xmlns:p14="http://schemas.microsoft.com/office/powerpoint/2010/main" val="29764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Simple Discretization: Binning</a:t>
            </a:r>
            <a:endParaRPr lang="en-US" altLang="en-US" smtClean="0"/>
          </a:p>
        </p:txBody>
      </p:sp>
      <p:sp>
        <p:nvSpPr>
          <p:cNvPr id="17715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smtClean="0">
                <a:solidFill>
                  <a:schemeClr val="hlink"/>
                </a:solidFill>
              </a:rPr>
              <a:t>Equal-width</a:t>
            </a:r>
            <a:r>
              <a:rPr lang="en-US" altLang="en-US" sz="2000" smtClean="0"/>
              <a:t>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smtClean="0"/>
              <a:t>Divides the range into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intervals of equal size: </a:t>
            </a:r>
            <a:r>
              <a:rPr lang="en-US" altLang="en-US" sz="2000" smtClean="0">
                <a:solidFill>
                  <a:srgbClr val="39513E"/>
                </a:solidFill>
              </a:rPr>
              <a:t>uniform grid</a:t>
            </a:r>
            <a:endParaRPr lang="en-US" altLang="en-US" sz="20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smtClean="0"/>
              <a:t>if </a:t>
            </a:r>
            <a:r>
              <a:rPr lang="en-US" altLang="en-US" sz="2000" i="1" smtClean="0"/>
              <a:t>A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B</a:t>
            </a:r>
            <a:r>
              <a:rPr lang="en-US" altLang="en-US" sz="2000" smtClean="0"/>
              <a:t> are the lowest and highest values of the attribute, the width of intervals will be: </a:t>
            </a:r>
            <a:r>
              <a:rPr lang="en-US" altLang="en-US" sz="2000" i="1" smtClean="0"/>
              <a:t>W </a:t>
            </a:r>
            <a:r>
              <a:rPr lang="en-US" altLang="en-US" sz="2000" smtClean="0"/>
              <a:t>= (</a:t>
            </a:r>
            <a:r>
              <a:rPr lang="en-US" altLang="en-US" sz="2000" i="1" smtClean="0"/>
              <a:t>B </a:t>
            </a:r>
            <a:r>
              <a:rPr lang="en-US" altLang="en-US" sz="2000" smtClean="0"/>
              <a:t>–</a:t>
            </a:r>
            <a:r>
              <a:rPr lang="en-US" altLang="en-US" sz="2000" i="1" smtClean="0"/>
              <a:t>A</a:t>
            </a:r>
            <a:r>
              <a:rPr lang="en-US" altLang="en-US" sz="2000" smtClean="0"/>
              <a:t>)/</a:t>
            </a:r>
            <a:r>
              <a:rPr lang="en-US" altLang="en-US" sz="2000" i="1" smtClean="0"/>
              <a:t>N.</a:t>
            </a:r>
            <a:endParaRPr lang="en-US" altLang="en-US" sz="20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smtClean="0"/>
              <a:t>The most straightforward, but outliers may dominate presentation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smtClean="0"/>
              <a:t>Skewed data is not handled well</a:t>
            </a:r>
            <a:endParaRPr lang="en-US" altLang="en-US" sz="2000" i="1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000" smtClean="0">
                <a:solidFill>
                  <a:schemeClr val="hlink"/>
                </a:solidFill>
              </a:rPr>
              <a:t>Equal-depth</a:t>
            </a:r>
            <a:r>
              <a:rPr lang="en-US" altLang="en-US" sz="2000" smtClean="0"/>
              <a:t>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smtClean="0"/>
              <a:t>Divides the range into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smtClean="0"/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 smtClean="0"/>
              <a:t>Managing categorical attributes can be tricky</a:t>
            </a:r>
          </a:p>
        </p:txBody>
      </p:sp>
      <p:sp>
        <p:nvSpPr>
          <p:cNvPr id="17715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AA352A31-256D-4B8D-8287-405DF6988B23}" type="slidenum">
              <a:rPr lang="en-US" altLang="en-US" sz="1200"/>
              <a:pPr algn="l"/>
              <a:t>49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062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smtClean="0"/>
              <a:t>Data Quality: Why Preprocess the Data?</a:t>
            </a:r>
            <a:endParaRPr lang="en-US" altLang="en-US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382000" cy="4946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400" dirty="0" smtClean="0"/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Accuracy: correct or wrong, accurate or not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Completeness: not recorded, unavailable,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Consistency: some modified but some not, dangling,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Timeliness: timely update?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Believability: how trustable the data are correct?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dirty="0" smtClean="0"/>
              <a:t>Interpretability: how easily the data can be understood?</a:t>
            </a:r>
          </a:p>
        </p:txBody>
      </p:sp>
      <p:sp>
        <p:nvSpPr>
          <p:cNvPr id="8704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7F02B2D0-B2B7-486F-AF24-C7F58615594E}" type="slidenum">
              <a:rPr lang="en-US" altLang="en-US" sz="1200"/>
              <a:pPr algn="l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9316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0678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Binning Methods for Data Smoothing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077200" cy="5029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smtClean="0"/>
              <a:t>Sorted data for price (in dollars): 4, 8, 9, 15, 21, 21, 24, 25, 26, 28, 29, 34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*  Partition into equal-frequency (</a:t>
            </a:r>
            <a:r>
              <a:rPr lang="en-US" altLang="en-US" sz="2000" b="1" smtClean="0"/>
              <a:t>equi-depth</a:t>
            </a:r>
            <a:r>
              <a:rPr lang="en-US" altLang="en-US" sz="2000" smtClean="0"/>
              <a:t>) bins: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1: 4, 8, 9, 15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2: 21, 21, 24, 25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3: 26, 28, 29, 34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*  Smoothing by </a:t>
            </a:r>
            <a:r>
              <a:rPr lang="en-US" altLang="en-US" sz="2000" b="1" smtClean="0"/>
              <a:t>bin means</a:t>
            </a:r>
            <a:r>
              <a:rPr lang="en-US" altLang="en-US" sz="200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1: 9, 9, 9, 9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2: 23, 23, 23, 23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3: 29, 29, 29, 29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*  Smoothing by </a:t>
            </a:r>
            <a:r>
              <a:rPr lang="en-US" altLang="en-US" sz="2000" b="1" smtClean="0"/>
              <a:t>bin boundaries</a:t>
            </a:r>
            <a:r>
              <a:rPr lang="en-US" altLang="en-US" sz="200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1: 4, 4, 4, 15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2: 21, 21, 25, 25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- Bin 3: 26, 26, 26, 34</a:t>
            </a:r>
          </a:p>
        </p:txBody>
      </p:sp>
      <p:sp>
        <p:nvSpPr>
          <p:cNvPr id="17920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E6095927-162E-439F-B6CD-D9A96CB6F8A9}" type="slidenum">
              <a:rPr lang="en-US" altLang="en-US" sz="1200"/>
              <a:pPr algn="l"/>
              <a:t>50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0685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558C611A-AD6E-43CF-BEAB-8C608F8DF90F}" type="slidenum">
              <a:rPr lang="en-US" altLang="en-US" sz="1200"/>
              <a:pPr algn="r" eaLnBrk="1" hangingPunct="1"/>
              <a:t>51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19200"/>
          </a:xfrm>
        </p:spPr>
        <p:txBody>
          <a:bodyPr/>
          <a:lstStyle/>
          <a:p>
            <a:pPr eaLnBrk="1" hangingPunct="1"/>
            <a:r>
              <a:rPr lang="en-US" altLang="en-US" smtClean="0"/>
              <a:t>Discretization Without Using Class Labels</a:t>
            </a:r>
            <a:br>
              <a:rPr lang="en-US" altLang="en-US" smtClean="0"/>
            </a:br>
            <a:r>
              <a:rPr lang="en-US" altLang="en-US" smtClean="0"/>
              <a:t>(Binning vs. Clustering) </a:t>
            </a:r>
          </a:p>
        </p:txBody>
      </p:sp>
      <p:pic>
        <p:nvPicPr>
          <p:cNvPr id="1812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1148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495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41910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5" name="Text Box 6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sp>
        <p:nvSpPr>
          <p:cNvPr id="181256" name="Text Box 7"/>
          <p:cNvSpPr txBox="1">
            <a:spLocks noChangeArrowheads="1"/>
          </p:cNvSpPr>
          <p:nvPr/>
        </p:nvSpPr>
        <p:spPr bwMode="auto">
          <a:xfrm>
            <a:off x="1447800" y="3810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Data</a:t>
            </a:r>
          </a:p>
        </p:txBody>
      </p:sp>
      <p:sp>
        <p:nvSpPr>
          <p:cNvPr id="181257" name="Text Box 8"/>
          <p:cNvSpPr txBox="1">
            <a:spLocks noChangeArrowheads="1"/>
          </p:cNvSpPr>
          <p:nvPr/>
        </p:nvSpPr>
        <p:spPr bwMode="auto">
          <a:xfrm>
            <a:off x="4876800" y="3810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Equal interval width (binning)</a:t>
            </a:r>
          </a:p>
        </p:txBody>
      </p:sp>
      <p:sp>
        <p:nvSpPr>
          <p:cNvPr id="181258" name="Text Box 9"/>
          <p:cNvSpPr txBox="1">
            <a:spLocks noChangeArrowheads="1"/>
          </p:cNvSpPr>
          <p:nvPr/>
        </p:nvSpPr>
        <p:spPr bwMode="auto">
          <a:xfrm>
            <a:off x="1143000" y="6172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Equal frequency (binning)</a:t>
            </a:r>
          </a:p>
        </p:txBody>
      </p:sp>
      <p:sp>
        <p:nvSpPr>
          <p:cNvPr id="181259" name="Text Box 10"/>
          <p:cNvSpPr txBox="1">
            <a:spLocks noChangeArrowheads="1"/>
          </p:cNvSpPr>
          <p:nvPr/>
        </p:nvSpPr>
        <p:spPr bwMode="auto">
          <a:xfrm>
            <a:off x="4572000" y="6172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latin typeface="Arial" pitchFamily="34" charset="0"/>
              </a:rPr>
              <a:t>K-means clustering leads to better results</a:t>
            </a:r>
          </a:p>
        </p:txBody>
      </p:sp>
      <p:pic>
        <p:nvPicPr>
          <p:cNvPr id="18126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68725"/>
            <a:ext cx="48768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6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061"/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0911DABB-FF86-46D5-B10A-F733B062D0F9}" type="slidenum">
              <a:rPr lang="en-US" altLang="en-US" sz="1200"/>
              <a:pPr algn="r" eaLnBrk="1" hangingPunct="1"/>
              <a:t>52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852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>
                <a:cs typeface="Times New Roman" pitchFamily="18" charset="0"/>
              </a:rPr>
              <a:t>Discretization by </a:t>
            </a:r>
            <a:r>
              <a:rPr lang="en-US" altLang="en-US" sz="4000" smtClean="0"/>
              <a:t>Classification &amp; Correlation Analysis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94700" cy="5181600"/>
          </a:xfrm>
          <a:noFill/>
        </p:spPr>
        <p:txBody>
          <a:bodyPr lIns="90488" tIns="44450" rIns="90488" bIns="44450"/>
          <a:lstStyle/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>
                <a:cs typeface="Times New Roman" pitchFamily="18" charset="0"/>
              </a:rPr>
              <a:t>Classification (e.g., decision tree analysis)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/>
              <a:t>Supervised: Given class labels, e.g., cancerous vs. benign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>
                <a:cs typeface="Times New Roman" pitchFamily="18" charset="0"/>
              </a:rPr>
              <a:t>Using </a:t>
            </a:r>
            <a:r>
              <a:rPr lang="en-US" altLang="en-US" sz="2000" i="1" smtClean="0">
                <a:cs typeface="Times New Roman" pitchFamily="18" charset="0"/>
              </a:rPr>
              <a:t>entropy</a:t>
            </a:r>
            <a:r>
              <a:rPr lang="en-US" altLang="en-US" sz="2000" smtClean="0">
                <a:cs typeface="Times New Roman" pitchFamily="18" charset="0"/>
              </a:rPr>
              <a:t> to determine split point (discretization point)</a:t>
            </a:r>
            <a:endParaRPr lang="en-US" altLang="en-US" sz="2000" smtClean="0"/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/>
              <a:t>Top-down, recursive split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/>
              <a:t>Details to be covered in Chapter 7</a:t>
            </a:r>
            <a:endParaRPr lang="en-US" altLang="en-US" sz="2000" smtClean="0">
              <a:cs typeface="Times New Roman" pitchFamily="18" charset="0"/>
            </a:endParaRPr>
          </a:p>
          <a:p>
            <a:pPr marL="285750" indent="-285750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>
                <a:cs typeface="Times New Roman" pitchFamily="18" charset="0"/>
              </a:rPr>
              <a:t>Correlation analysis (e.g., Chi-merge: </a:t>
            </a:r>
            <a:r>
              <a:rPr lang="el-GR" altLang="en-US" sz="2000" smtClean="0">
                <a:cs typeface="Tahoma" pitchFamily="34" charset="0"/>
              </a:rPr>
              <a:t>χ</a:t>
            </a:r>
            <a:r>
              <a:rPr lang="en-US" altLang="en-US" sz="2000" baseline="30000" smtClean="0">
                <a:cs typeface="Tahoma" pitchFamily="34" charset="0"/>
              </a:rPr>
              <a:t>2</a:t>
            </a:r>
            <a:r>
              <a:rPr lang="en-US" altLang="en-US" sz="2000" smtClean="0">
                <a:cs typeface="Tahoma" pitchFamily="34" charset="0"/>
              </a:rPr>
              <a:t>-based discretization</a:t>
            </a:r>
            <a:r>
              <a:rPr lang="en-US" altLang="en-US" sz="2000" smtClean="0">
                <a:cs typeface="Times New Roman" pitchFamily="18" charset="0"/>
              </a:rPr>
              <a:t>)</a:t>
            </a:r>
            <a:endParaRPr lang="en-US" altLang="en-US" sz="2000" smtClean="0">
              <a:cs typeface="Tahoma" pitchFamily="34" charset="0"/>
            </a:endParaRP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>
                <a:cs typeface="Tahoma" pitchFamily="34" charset="0"/>
              </a:rPr>
              <a:t>Supervised: use class information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>
                <a:cs typeface="Tahoma" pitchFamily="34" charset="0"/>
              </a:rPr>
              <a:t>Bottom-up merge: find the best neighboring intervals (those having similar distributions of classes, i.e., low </a:t>
            </a:r>
            <a:r>
              <a:rPr lang="el-GR" altLang="en-US" sz="2000" smtClean="0">
                <a:cs typeface="Tahoma" pitchFamily="34" charset="0"/>
              </a:rPr>
              <a:t>χ</a:t>
            </a:r>
            <a:r>
              <a:rPr lang="en-US" altLang="en-US" sz="2000" baseline="30000" smtClean="0">
                <a:cs typeface="Tahoma" pitchFamily="34" charset="0"/>
              </a:rPr>
              <a:t>2</a:t>
            </a:r>
            <a:r>
              <a:rPr lang="en-US" altLang="en-US" sz="2000" smtClean="0">
                <a:cs typeface="Tahoma" pitchFamily="34" charset="0"/>
              </a:rPr>
              <a:t> values) to merge</a:t>
            </a:r>
          </a:p>
          <a:p>
            <a:pPr lvl="1" algn="just" eaLnBrk="1" hangingPunct="1">
              <a:lnSpc>
                <a:spcPct val="145000"/>
              </a:lnSpc>
              <a:tabLst>
                <a:tab pos="1198563" algn="l"/>
              </a:tabLst>
            </a:pPr>
            <a:r>
              <a:rPr lang="en-US" altLang="en-US" sz="2000" smtClean="0">
                <a:cs typeface="Tahoma" pitchFamily="34" charset="0"/>
              </a:rPr>
              <a:t>Merge performed recursively, until a predefined stopping condition</a:t>
            </a:r>
          </a:p>
        </p:txBody>
      </p:sp>
      <p:sp>
        <p:nvSpPr>
          <p:cNvPr id="183301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  <p:sp>
        <p:nvSpPr>
          <p:cNvPr id="183302" name="Rectangle 7"/>
          <p:cNvSpPr>
            <a:spLocks noChangeArrowheads="1"/>
          </p:cNvSpPr>
          <p:nvPr/>
        </p:nvSpPr>
        <p:spPr bwMode="auto">
          <a:xfrm>
            <a:off x="1717675" y="59848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400" b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Concept Hierarchy Generation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smtClean="0"/>
              <a:t>Concept hierarchy</a:t>
            </a:r>
            <a:r>
              <a:rPr lang="en-US" altLang="en-US" sz="2000" smtClean="0"/>
              <a:t> organizes concepts (i.e., attribute values) hierarchically and is usually associated with each dimension in a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Concept hierarchies facilitate </a:t>
            </a:r>
            <a:r>
              <a:rPr lang="en-US" altLang="en-US" sz="2000" u="sng" smtClean="0"/>
              <a:t>drilling and rolling</a:t>
            </a:r>
            <a:r>
              <a:rPr lang="en-US" altLang="en-US" sz="2000" smtClean="0"/>
              <a:t> in data warehouses to view data in multiple granularity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Concept hierarchy formation: Recursively reduce the data by collecting and replacing low level concepts (such as numeric values for </a:t>
            </a:r>
            <a:r>
              <a:rPr lang="en-US" altLang="en-US" sz="2000" i="1" smtClean="0"/>
              <a:t>age</a:t>
            </a:r>
            <a:r>
              <a:rPr lang="en-US" altLang="en-US" sz="2000" smtClean="0"/>
              <a:t>) by higher level concepts (such as </a:t>
            </a:r>
            <a:r>
              <a:rPr lang="en-US" altLang="en-US" sz="2000" i="1" smtClean="0"/>
              <a:t>youth, adult</a:t>
            </a:r>
            <a:r>
              <a:rPr lang="en-US" altLang="en-US" sz="2000" smtClean="0"/>
              <a:t>, or </a:t>
            </a:r>
            <a:r>
              <a:rPr lang="en-US" altLang="en-US" sz="2000" i="1" smtClean="0"/>
              <a:t>senior</a:t>
            </a:r>
            <a:r>
              <a:rPr lang="en-US" altLang="en-US" sz="2000" smtClean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Concept hierarchies can be explicitly specified by domain experts and/or data warehouse designers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Concept hierarchy can be automatically formed for both numeric and nominal data.  For numeric data, use discretization methods shown.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smtClean="0"/>
          </a:p>
        </p:txBody>
      </p:sp>
      <p:sp>
        <p:nvSpPr>
          <p:cNvPr id="18534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A1045CA2-2086-448C-8955-8FF4FAD81281}" type="slidenum">
              <a:rPr lang="en-US" altLang="en-US" sz="1200"/>
              <a:pPr algn="l"/>
              <a:t>53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5098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228600"/>
            <a:ext cx="94488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smtClean="0"/>
              <a:t>Concept Hierarchy Generation </a:t>
            </a:r>
            <a:br>
              <a:rPr lang="en-US" altLang="en-US" sz="3200" smtClean="0"/>
            </a:br>
            <a:r>
              <a:rPr lang="en-US" altLang="en-US" sz="3200" smtClean="0"/>
              <a:t>for Nominal Data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Specification of a partial/total ordering of attributes explicitly at the schema level by users or experts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i="1" smtClean="0"/>
              <a:t>street</a:t>
            </a:r>
            <a:r>
              <a:rPr lang="en-US" altLang="en-US" smtClean="0"/>
              <a:t> &lt; </a:t>
            </a:r>
            <a:r>
              <a:rPr lang="en-US" altLang="en-US" i="1" smtClean="0"/>
              <a:t>city</a:t>
            </a:r>
            <a:r>
              <a:rPr lang="en-US" altLang="en-US" smtClean="0"/>
              <a:t> &lt; </a:t>
            </a:r>
            <a:r>
              <a:rPr lang="en-US" altLang="en-US" i="1" smtClean="0"/>
              <a:t>state</a:t>
            </a:r>
            <a:r>
              <a:rPr lang="en-US" altLang="en-US" smtClean="0"/>
              <a:t> &lt; </a:t>
            </a:r>
            <a:r>
              <a:rPr lang="en-US" altLang="en-US" i="1" smtClean="0"/>
              <a:t>country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Specification of a hierarchy for a set of values by explicit data grouping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{Urbana, Champaign, Chicago} &lt; Illinois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Specification of only a partial set of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E.g., only </a:t>
            </a:r>
            <a:r>
              <a:rPr lang="en-US" altLang="en-US" i="1" smtClean="0"/>
              <a:t>street</a:t>
            </a:r>
            <a:r>
              <a:rPr lang="en-US" altLang="en-US" smtClean="0"/>
              <a:t> &lt; </a:t>
            </a:r>
            <a:r>
              <a:rPr lang="en-US" altLang="en-US" i="1" smtClean="0"/>
              <a:t>city</a:t>
            </a:r>
            <a:r>
              <a:rPr lang="en-US" altLang="en-US" smtClean="0"/>
              <a:t>, not others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Automatic generation of hierarchies (or attribute levels) by the analysis of the number of distinct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/>
              <a:t>E.g., for a set of attributes: {</a:t>
            </a:r>
            <a:r>
              <a:rPr lang="en-US" altLang="en-US" i="1" smtClean="0"/>
              <a:t>street, city, state, country</a:t>
            </a:r>
            <a:r>
              <a:rPr lang="en-US" altLang="en-US" smtClean="0"/>
              <a:t>}</a:t>
            </a:r>
          </a:p>
        </p:txBody>
      </p:sp>
      <p:sp>
        <p:nvSpPr>
          <p:cNvPr id="18739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5A4875AA-FD0E-49E9-BC95-5C24335F78B3}" type="slidenum">
              <a:rPr lang="en-US" altLang="en-US" sz="1200"/>
              <a:pPr algn="l"/>
              <a:t>54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9672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Automatic Concept Hierarchy Generation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077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alibri" pitchFamily="34" charset="0"/>
                <a:cs typeface="Calibri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alibri" pitchFamily="34" charset="0"/>
                <a:cs typeface="Calibri" pitchFamily="34" charset="0"/>
              </a:rPr>
              <a:t>The attribute with the most distinct values is placed at the lowest level of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Calibri" pitchFamily="34" charset="0"/>
                <a:cs typeface="Calibri" pitchFamily="34" charset="0"/>
              </a:rPr>
              <a:t>Exceptions, e.g., weekday, month, quarter, year</a:t>
            </a:r>
          </a:p>
        </p:txBody>
      </p:sp>
      <p:sp>
        <p:nvSpPr>
          <p:cNvPr id="189442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E253B9C7-A897-4C96-A3D6-BE5C5D62D243}" type="slidenum">
              <a:rPr lang="en-US" altLang="en-US" sz="1200"/>
              <a:pPr algn="l"/>
              <a:t>55</a:t>
            </a:fld>
            <a:endParaRPr lang="en-US" altLang="en-US" sz="1200"/>
          </a:p>
        </p:txBody>
      </p:sp>
      <p:grpSp>
        <p:nvGrpSpPr>
          <p:cNvPr id="189445" name="Group 4"/>
          <p:cNvGrpSpPr>
            <a:grpSpLocks/>
          </p:cNvGrpSpPr>
          <p:nvPr/>
        </p:nvGrpSpPr>
        <p:grpSpPr bwMode="auto">
          <a:xfrm>
            <a:off x="914400" y="3733800"/>
            <a:ext cx="7156450" cy="2724150"/>
            <a:chOff x="672" y="2438"/>
            <a:chExt cx="4508" cy="1716"/>
          </a:xfrm>
        </p:grpSpPr>
        <p:sp>
          <p:nvSpPr>
            <p:cNvPr id="189446" name="Oval 5"/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189447" name="Oval 6"/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itchFamily="18" charset="0"/>
                </a:rPr>
                <a:t>province_or_ state</a:t>
              </a:r>
            </a:p>
          </p:txBody>
        </p:sp>
        <p:sp>
          <p:nvSpPr>
            <p:cNvPr id="189448" name="Oval 7"/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itchFamily="18" charset="0"/>
                </a:rPr>
                <a:t>city</a:t>
              </a:r>
            </a:p>
          </p:txBody>
        </p:sp>
        <p:sp>
          <p:nvSpPr>
            <p:cNvPr id="189449" name="Oval 8"/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i="1">
                  <a:latin typeface="Times New Roman" pitchFamily="18" charset="0"/>
                </a:rPr>
                <a:t>street</a:t>
              </a:r>
            </a:p>
          </p:txBody>
        </p:sp>
        <p:sp>
          <p:nvSpPr>
            <p:cNvPr id="189450" name="Line 9"/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1" name="Line 10"/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2" name="Line 11"/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453" name="Text Box 12"/>
            <p:cNvSpPr txBox="1">
              <a:spLocks noChangeArrowheads="1"/>
            </p:cNvSpPr>
            <p:nvPr/>
          </p:nvSpPr>
          <p:spPr bwMode="auto">
            <a:xfrm>
              <a:off x="3542" y="2438"/>
              <a:ext cx="1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15 distinct values</a:t>
              </a:r>
            </a:p>
          </p:txBody>
        </p:sp>
        <p:sp>
          <p:nvSpPr>
            <p:cNvPr id="189454" name="Text Box 13"/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365 distinct values</a:t>
              </a:r>
            </a:p>
          </p:txBody>
        </p:sp>
        <p:sp>
          <p:nvSpPr>
            <p:cNvPr id="189455" name="Text Box 14"/>
            <p:cNvSpPr txBox="1">
              <a:spLocks noChangeArrowheads="1"/>
            </p:cNvSpPr>
            <p:nvPr/>
          </p:nvSpPr>
          <p:spPr bwMode="auto">
            <a:xfrm>
              <a:off x="3470" y="3410"/>
              <a:ext cx="1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3567 distinct values</a:t>
              </a:r>
            </a:p>
          </p:txBody>
        </p:sp>
        <p:sp>
          <p:nvSpPr>
            <p:cNvPr id="189456" name="Text Box 15"/>
            <p:cNvSpPr txBox="1">
              <a:spLocks noChangeArrowheads="1"/>
            </p:cNvSpPr>
            <p:nvPr/>
          </p:nvSpPr>
          <p:spPr bwMode="auto">
            <a:xfrm>
              <a:off x="3290" y="3866"/>
              <a:ext cx="18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itchFamily="18" charset="0"/>
                </a:rPr>
                <a:t>674,339 distinct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21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6E0064C-8669-430A-80A8-AA676C95A9E8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Data Preprocessing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mtClean="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smtClean="0"/>
              <a:t>Summary</a:t>
            </a:r>
          </a:p>
        </p:txBody>
      </p:sp>
      <p:sp>
        <p:nvSpPr>
          <p:cNvPr id="191493" name="AutoShape 4"/>
          <p:cNvSpPr>
            <a:spLocks noChangeArrowheads="1"/>
          </p:cNvSpPr>
          <p:nvPr/>
        </p:nvSpPr>
        <p:spPr bwMode="auto">
          <a:xfrm rot="9430553">
            <a:off x="2362200" y="57150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3181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Summary</a:t>
            </a:r>
          </a:p>
        </p:txBody>
      </p:sp>
      <p:sp>
        <p:nvSpPr>
          <p:cNvPr id="19354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103813"/>
          </a:xfrm>
        </p:spPr>
        <p:txBody>
          <a:bodyPr/>
          <a:lstStyle/>
          <a:p>
            <a:pPr eaLnBrk="1" hangingPunct="1"/>
            <a:r>
              <a:rPr lang="en-US" altLang="en-US" sz="2000" b="1" smtClean="0"/>
              <a:t>Data quality</a:t>
            </a:r>
            <a:r>
              <a:rPr lang="en-US" altLang="en-US" sz="2000" smtClean="0"/>
              <a:t>: accuracy, completeness, consistency, timeliness, believability, interpretability</a:t>
            </a:r>
          </a:p>
          <a:p>
            <a:pPr eaLnBrk="1" hangingPunct="1"/>
            <a:r>
              <a:rPr lang="en-US" altLang="en-US" sz="2000" b="1" smtClean="0"/>
              <a:t>Data cleaning</a:t>
            </a:r>
            <a:r>
              <a:rPr lang="en-US" altLang="en-US" sz="2000" smtClean="0"/>
              <a:t>: e.g. missing/noisy values, outliers</a:t>
            </a:r>
          </a:p>
          <a:p>
            <a:pPr eaLnBrk="1" hangingPunct="1"/>
            <a:r>
              <a:rPr lang="en-US" altLang="en-US" sz="2000" b="1" smtClean="0"/>
              <a:t>Data integration</a:t>
            </a:r>
            <a:r>
              <a:rPr lang="en-US" altLang="en-US" sz="2000" smtClean="0"/>
              <a:t> from multiple sources: </a:t>
            </a:r>
          </a:p>
          <a:p>
            <a:pPr lvl="1" eaLnBrk="1" hangingPunct="1"/>
            <a:r>
              <a:rPr lang="en-US" altLang="en-US" sz="2000" smtClean="0"/>
              <a:t>Entity identification problem</a:t>
            </a:r>
          </a:p>
          <a:p>
            <a:pPr lvl="1" eaLnBrk="1" hangingPunct="1"/>
            <a:r>
              <a:rPr lang="en-US" altLang="en-US" sz="2000" smtClean="0"/>
              <a:t>Remove redundancies</a:t>
            </a:r>
          </a:p>
          <a:p>
            <a:pPr lvl="1" eaLnBrk="1" hangingPunct="1"/>
            <a:r>
              <a:rPr lang="en-US" altLang="en-US" sz="2000" smtClean="0"/>
              <a:t>Detect inconsistencies</a:t>
            </a:r>
          </a:p>
          <a:p>
            <a:pPr eaLnBrk="1" hangingPunct="1"/>
            <a:r>
              <a:rPr lang="en-US" altLang="en-US" sz="2000" b="1" smtClean="0"/>
              <a:t>Data reduction</a:t>
            </a:r>
          </a:p>
          <a:p>
            <a:pPr lvl="1" eaLnBrk="1" hangingPunct="1"/>
            <a:r>
              <a:rPr lang="en-US" altLang="en-US" sz="2000" smtClean="0"/>
              <a:t>Dimensionality reduction</a:t>
            </a:r>
          </a:p>
          <a:p>
            <a:pPr lvl="1" eaLnBrk="1" hangingPunct="1"/>
            <a:r>
              <a:rPr lang="en-US" altLang="en-US" sz="2000" smtClean="0"/>
              <a:t>Numerosity reduction</a:t>
            </a:r>
          </a:p>
          <a:p>
            <a:pPr lvl="1" eaLnBrk="1" hangingPunct="1"/>
            <a:r>
              <a:rPr lang="en-US" altLang="en-US" sz="2000" smtClean="0"/>
              <a:t>Data compression</a:t>
            </a:r>
          </a:p>
          <a:p>
            <a:pPr eaLnBrk="1" hangingPunct="1"/>
            <a:r>
              <a:rPr lang="en-US" altLang="en-US" sz="2000" b="1" smtClean="0"/>
              <a:t>Data transformation and data discretization</a:t>
            </a:r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Normalization</a:t>
            </a:r>
          </a:p>
          <a:p>
            <a:pPr lvl="1" eaLnBrk="1" hangingPunct="1"/>
            <a:r>
              <a:rPr lang="en-US" altLang="en-US" sz="2000" smtClean="0"/>
              <a:t>Concept hierarchy generation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1600" smtClean="0"/>
          </a:p>
          <a:p>
            <a:pPr eaLnBrk="1" hangingPunct="1">
              <a:lnSpc>
                <a:spcPct val="120000"/>
              </a:lnSpc>
            </a:pPr>
            <a:endParaRPr lang="en-US" altLang="en-US" sz="16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</p:txBody>
      </p:sp>
      <p:sp>
        <p:nvSpPr>
          <p:cNvPr id="19353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78EAE440-C001-433A-A2D8-D1453B311111}" type="slidenum">
              <a:rPr lang="en-US" altLang="en-US" sz="1200"/>
              <a:pPr algn="l"/>
              <a:t>57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285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</a:t>
            </a:r>
          </a:p>
        </p:txBody>
      </p:sp>
      <p:sp>
        <p:nvSpPr>
          <p:cNvPr id="19558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763000" cy="5334000"/>
          </a:xfrm>
        </p:spPr>
        <p:txBody>
          <a:bodyPr/>
          <a:lstStyle/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cs typeface="Calibri" pitchFamily="34" charset="0"/>
              </a:rPr>
              <a:t>D. P. Ballou and G. K. Tayi. Enhancing data quality in data warehouse environments. Comm. of ACM, 42:73-78, 1999</a:t>
            </a: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cs typeface="Calibri" pitchFamily="34" charset="0"/>
              </a:rPr>
              <a:t>A. Bruce, D. Donoho, and H.-Y. Gao. Wavelet analysis. </a:t>
            </a:r>
            <a:r>
              <a:rPr lang="en-US" altLang="en-US" sz="1600" i="1" smtClean="0">
                <a:latin typeface="Calibri" pitchFamily="34" charset="0"/>
                <a:cs typeface="Calibri" pitchFamily="34" charset="0"/>
              </a:rPr>
              <a:t>IEEE Spectrum</a:t>
            </a:r>
            <a:r>
              <a:rPr lang="en-US" altLang="en-US" sz="1600" smtClean="0">
                <a:latin typeface="Calibri" pitchFamily="34" charset="0"/>
                <a:cs typeface="Calibri" pitchFamily="34" charset="0"/>
              </a:rPr>
              <a:t>, Oct 1996</a:t>
            </a:r>
          </a:p>
          <a:p>
            <a:pPr marL="457200" indent="-457200" eaLnBrk="1" hangingPunct="1"/>
            <a:r>
              <a:rPr lang="en-US" altLang="en-US" sz="160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T. Dasu and T. Johnson.  Exploratory Data Mining and Data Cleaning. John Wiley, 2003</a:t>
            </a: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cs typeface="Calibri" pitchFamily="34" charset="0"/>
              </a:rPr>
              <a:t>J. Devore and R. Peck. </a:t>
            </a:r>
            <a:r>
              <a:rPr lang="en-US" altLang="en-US" sz="1600" i="1" smtClean="0">
                <a:latin typeface="Calibri" pitchFamily="34" charset="0"/>
                <a:cs typeface="Calibri" pitchFamily="34" charset="0"/>
              </a:rPr>
              <a:t>Statistics: The Exploration and Analysis of Data</a:t>
            </a:r>
            <a:r>
              <a:rPr lang="en-US" altLang="en-US" sz="1600" smtClean="0">
                <a:latin typeface="Calibri" pitchFamily="34" charset="0"/>
                <a:cs typeface="Calibri" pitchFamily="34" charset="0"/>
              </a:rPr>
              <a:t>. Duxbury Press, 1997.</a:t>
            </a:r>
            <a:endParaRPr lang="en-US" altLang="en-US" sz="1600" b="1" smtClean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cs typeface="Calibri" pitchFamily="34" charset="0"/>
              </a:rPr>
              <a:t>H. Galhardas, D. Florescu, D. Shasha, E. Simon, and C.-A. Saita. Declarative data cleaning: Language, model, and algorithms. </a:t>
            </a:r>
            <a:r>
              <a:rPr lang="en-US" altLang="en-US" sz="1600" i="1" smtClean="0">
                <a:latin typeface="Calibri" pitchFamily="34" charset="0"/>
                <a:cs typeface="Calibri" pitchFamily="34" charset="0"/>
              </a:rPr>
              <a:t>VLDB'01</a:t>
            </a: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cs typeface="Calibri" pitchFamily="34" charset="0"/>
              </a:rPr>
              <a:t>M. Hua and J. Pei. Cleaning disguised missing data: A heuristic approach. </a:t>
            </a:r>
            <a:r>
              <a:rPr lang="en-US" altLang="en-US" sz="1600" i="1" smtClean="0">
                <a:latin typeface="Calibri" pitchFamily="34" charset="0"/>
                <a:cs typeface="Calibri" pitchFamily="34" charset="0"/>
              </a:rPr>
              <a:t>KDD'07</a:t>
            </a:r>
            <a:endParaRPr lang="en-US" altLang="en-US" sz="1600" smtClean="0"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/>
            <a:r>
              <a:rPr lang="en-US" altLang="en-US" sz="160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H. V. Jagadish, et al., Special Issue on Data Reduction Techniques.  Bulletin of the Technical Committee on Data Engineering, 20(4), Dec. 1997</a:t>
            </a: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cs typeface="Calibri" pitchFamily="34" charset="0"/>
              </a:rPr>
              <a:t>H. Liu and H. Motoda (eds.). </a:t>
            </a:r>
            <a:r>
              <a:rPr lang="en-US" altLang="en-US" sz="1600" i="1" smtClean="0">
                <a:latin typeface="Calibri" pitchFamily="34" charset="0"/>
                <a:cs typeface="Calibri" pitchFamily="34" charset="0"/>
              </a:rPr>
              <a:t>Feature Extraction, Construction, and Selection: A Data Mining Perspective</a:t>
            </a:r>
            <a:r>
              <a:rPr lang="en-US" altLang="en-US" sz="1600" smtClean="0">
                <a:latin typeface="Calibri" pitchFamily="34" charset="0"/>
                <a:cs typeface="Calibri" pitchFamily="34" charset="0"/>
              </a:rPr>
              <a:t>. Kluwer Academic, 1998</a:t>
            </a: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cs typeface="Calibri" pitchFamily="34" charset="0"/>
              </a:rPr>
              <a:t>J. E. Olson. </a:t>
            </a:r>
            <a:r>
              <a:rPr lang="en-US" altLang="en-US" sz="1600" i="1" smtClean="0">
                <a:latin typeface="Calibri" pitchFamily="34" charset="0"/>
                <a:cs typeface="Calibri" pitchFamily="34" charset="0"/>
              </a:rPr>
              <a:t>Data Quality: The Accuracy Dimension</a:t>
            </a:r>
            <a:r>
              <a:rPr lang="en-US" altLang="en-US" sz="1600" smtClean="0">
                <a:latin typeface="Calibri" pitchFamily="34" charset="0"/>
                <a:cs typeface="Calibri" pitchFamily="34" charset="0"/>
              </a:rPr>
              <a:t>.  Morgan Kaufmann, 2003</a:t>
            </a:r>
            <a:endParaRPr lang="en-US" altLang="en-US" sz="1600" smtClean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cs typeface="Calibri" pitchFamily="34" charset="0"/>
              </a:rPr>
              <a:t>D. Pyle. Data Preparation for Data Mining.  Morgan Kaufmann, 1999</a:t>
            </a:r>
          </a:p>
          <a:p>
            <a:pPr marL="457200" indent="-457200" eaLnBrk="1" hangingPunct="1"/>
            <a:r>
              <a:rPr lang="en-US" altLang="en-US" sz="160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V. Raman and J. Hellerstein. Potters Wheel: An Interactive Framework for Data Cleaning and Transformation, VLDB’2001</a:t>
            </a:r>
            <a:endParaRPr lang="en-US" altLang="en-US" sz="1600" i="1" smtClean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cs typeface="Calibri" pitchFamily="34" charset="0"/>
              </a:rPr>
              <a:t>T. Redman. </a:t>
            </a:r>
            <a:r>
              <a:rPr lang="en-US" altLang="en-US" sz="1600" i="1" smtClean="0">
                <a:latin typeface="Calibri" pitchFamily="34" charset="0"/>
                <a:cs typeface="Calibri" pitchFamily="34" charset="0"/>
              </a:rPr>
              <a:t>Data Quality: The Field Guide</a:t>
            </a:r>
            <a:r>
              <a:rPr lang="en-US" altLang="en-US" sz="1600" smtClean="0">
                <a:latin typeface="Calibri" pitchFamily="34" charset="0"/>
                <a:cs typeface="Calibri" pitchFamily="34" charset="0"/>
              </a:rPr>
              <a:t>. Digital Press (Elsevier), 2001</a:t>
            </a:r>
          </a:p>
          <a:p>
            <a:pPr marL="457200" indent="-457200" eaLnBrk="1" hangingPunct="1"/>
            <a:r>
              <a:rPr lang="en-US" altLang="en-US" sz="1600" smtClean="0">
                <a:latin typeface="Calibri" pitchFamily="34" charset="0"/>
                <a:cs typeface="Calibri" pitchFamily="34" charset="0"/>
              </a:rPr>
              <a:t>R. Wang, V. Storey, and C. Firth. A framework for analysis of data quality research. IEEE Trans. Knowledge and Data Engineering, 7:623-640, 1995</a:t>
            </a:r>
          </a:p>
        </p:txBody>
      </p:sp>
      <p:sp>
        <p:nvSpPr>
          <p:cNvPr id="19558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7166D01-693A-4777-A239-9D8F90348639}" type="slidenum">
              <a:rPr lang="en-US" altLang="en-US" sz="1200"/>
              <a:pPr algn="l"/>
              <a:t>58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772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Major Tasks in Data Preprocessing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err="1" smtClean="0"/>
              <a:t>Numerosity</a:t>
            </a:r>
            <a:r>
              <a:rPr lang="en-US" altLang="en-US" sz="2000" dirty="0" smtClean="0"/>
              <a:t>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Data compression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Data 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Normalization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Concept hierarchy generation</a:t>
            </a:r>
          </a:p>
        </p:txBody>
      </p:sp>
      <p:sp>
        <p:nvSpPr>
          <p:cNvPr id="8909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9862F20B-DBD3-4EF1-A8E1-A757AC4834EE}" type="slidenum">
              <a:rPr lang="en-US" altLang="en-US" sz="1200"/>
              <a:pPr algn="l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4983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en-US" sz="3200" smtClean="0"/>
              <a:t>Data Preprocessing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Summary</a:t>
            </a:r>
          </a:p>
        </p:txBody>
      </p:sp>
      <p:sp>
        <p:nvSpPr>
          <p:cNvPr id="9113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B1691A1-960B-4C04-95AA-E26ADD90BB1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91139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fld id="{A9E76C6E-C7DE-41F8-B59C-D0A32B0094F7}" type="slidenum">
              <a:rPr lang="en-US" altLang="en-US" sz="1200"/>
              <a:pPr algn="r" eaLnBrk="1" hangingPunct="1"/>
              <a:t>7</a:t>
            </a:fld>
            <a:endParaRPr lang="en-US" altLang="en-US" sz="1200"/>
          </a:p>
        </p:txBody>
      </p:sp>
      <p:sp>
        <p:nvSpPr>
          <p:cNvPr id="91142" name="AutoShape 4"/>
          <p:cNvSpPr>
            <a:spLocks noChangeArrowheads="1"/>
          </p:cNvSpPr>
          <p:nvPr/>
        </p:nvSpPr>
        <p:spPr bwMode="auto">
          <a:xfrm rot="9430553">
            <a:off x="2968625" y="32067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8537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Data Cleaning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smtClean="0"/>
              <a:t>Data in the Real World Is Dirty: Lots of potentially incorrect data, e.g., instrument faulty, human or computer error, transmission error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 smtClean="0"/>
              <a:t>incomplete</a:t>
            </a:r>
            <a:r>
              <a:rPr lang="en-US" altLang="en-US" sz="2000" smtClean="0"/>
              <a:t>: lacking attribute values, lacking certain attributes of interest, or containing only aggregate data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smtClean="0"/>
              <a:t>e.g., </a:t>
            </a:r>
            <a:r>
              <a:rPr lang="en-US" altLang="en-US" sz="2000" i="1" smtClean="0"/>
              <a:t>Occupation</a:t>
            </a:r>
            <a:r>
              <a:rPr lang="en-US" altLang="en-US" sz="2000" smtClean="0"/>
              <a:t>=“ ” (missing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smtClean="0"/>
              <a:t>noisy</a:t>
            </a:r>
            <a:r>
              <a:rPr lang="en-US" altLang="en-US" sz="2000" smtClean="0"/>
              <a:t>: containing noise, errors, or outliers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smtClean="0"/>
              <a:t>e.g., </a:t>
            </a:r>
            <a:r>
              <a:rPr lang="en-US" altLang="en-US" sz="2000" i="1" smtClean="0"/>
              <a:t>Salary</a:t>
            </a:r>
            <a:r>
              <a:rPr lang="en-US" altLang="en-US" sz="2000" smtClean="0"/>
              <a:t>=“</a:t>
            </a:r>
            <a:r>
              <a:rPr lang="en-US" altLang="en-US" sz="2000" smtClean="0">
                <a:cs typeface="Tahoma" pitchFamily="34" charset="0"/>
              </a:rPr>
              <a:t>−</a:t>
            </a:r>
            <a:r>
              <a:rPr lang="en-US" altLang="en-US" sz="2000" smtClean="0"/>
              <a:t>10” (an error)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 smtClean="0"/>
              <a:t>inconsistent</a:t>
            </a:r>
            <a:r>
              <a:rPr lang="en-US" altLang="en-US" sz="2000" smtClean="0"/>
              <a:t>: containing discrepancies in codes or names, e.g.,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i="1" smtClean="0"/>
              <a:t>Age</a:t>
            </a:r>
            <a:r>
              <a:rPr lang="en-US" altLang="en-US" sz="2000" smtClean="0"/>
              <a:t>=“42”, </a:t>
            </a:r>
            <a:r>
              <a:rPr lang="en-US" altLang="en-US" sz="2000" i="1" smtClean="0"/>
              <a:t>Birthday</a:t>
            </a:r>
            <a:r>
              <a:rPr lang="en-US" altLang="en-US" sz="2000" smtClean="0"/>
              <a:t>=“03/07/2010”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smtClean="0"/>
              <a:t>Was rating “1, 2, 3”, now rating “A, B, C”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smtClean="0"/>
              <a:t>discrepancy between duplicate records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 smtClean="0"/>
              <a:t>Intentional</a:t>
            </a:r>
            <a:r>
              <a:rPr lang="en-US" altLang="en-US" sz="2000" b="1" u="sng" smtClean="0"/>
              <a:t> </a:t>
            </a:r>
            <a:r>
              <a:rPr lang="en-US" altLang="en-US" sz="2000" smtClean="0"/>
              <a:t>(e.g., </a:t>
            </a:r>
            <a:r>
              <a:rPr lang="en-US" altLang="en-US" sz="2000" i="1" smtClean="0"/>
              <a:t>disguised missing</a:t>
            </a:r>
            <a:r>
              <a:rPr lang="en-US" altLang="en-US" sz="2000" smtClean="0"/>
              <a:t> data)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smtClean="0"/>
              <a:t>Jan. 1 as everyone’s birthday?</a:t>
            </a:r>
          </a:p>
        </p:txBody>
      </p:sp>
      <p:sp>
        <p:nvSpPr>
          <p:cNvPr id="93186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4D588A1D-8424-4AD4-9ED4-339ED19FD4AA}" type="slidenum">
              <a:rPr lang="en-US" altLang="en-US" sz="1200"/>
              <a:pPr algn="l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1289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869950" y="304800"/>
            <a:ext cx="71691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Incomplete (Missing) Data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58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Data is not always available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E.g., many tuples have no recorded value for several attributes, such as customer income in sales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Missing data may be due to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equipment malfunction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inconsistent with other recorded data and thus deleted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data not entered due to misunderstanding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certain data may not be considered important at the time of entry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not register history or changes of the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Missing data may need to be inferred</a:t>
            </a:r>
          </a:p>
        </p:txBody>
      </p:sp>
      <p:sp>
        <p:nvSpPr>
          <p:cNvPr id="9523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fld id="{22F20B4B-0326-42FF-BD35-9018D16FB8B0}" type="slidenum">
              <a:rPr lang="en-US" altLang="en-US" sz="1200"/>
              <a:pPr algn="l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145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4418</Words>
  <Application>Microsoft Office PowerPoint</Application>
  <PresentationFormat>On-screen Show (4:3)</PresentationFormat>
  <Paragraphs>661</Paragraphs>
  <Slides>58</Slides>
  <Notes>56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Adjacency</vt:lpstr>
      <vt:lpstr>Equation</vt:lpstr>
      <vt:lpstr>Chart</vt:lpstr>
      <vt:lpstr>UNIT IIi</vt:lpstr>
      <vt:lpstr>Topics to be covered </vt:lpstr>
      <vt:lpstr>Data Quality: Why Preprocess the Data?</vt:lpstr>
      <vt:lpstr>Major Tasks in Data Preprocessing</vt:lpstr>
      <vt:lpstr>Data Quality: Why Preprocess the Data?</vt:lpstr>
      <vt:lpstr>Major Tasks in Data Preprocessing</vt:lpstr>
      <vt:lpstr>Data Preprocessing</vt:lpstr>
      <vt:lpstr>Data Cleaning</vt:lpstr>
      <vt:lpstr>Incomplete (Missing) Data</vt:lpstr>
      <vt:lpstr>How to Handle Missing Data?</vt:lpstr>
      <vt:lpstr>Noisy Data</vt:lpstr>
      <vt:lpstr>How to Handle Noisy Data?</vt:lpstr>
      <vt:lpstr>Data Cleaning as a Process</vt:lpstr>
      <vt:lpstr>Data Preprocessing</vt:lpstr>
      <vt:lpstr>Data Integration</vt:lpstr>
      <vt:lpstr>Handling Redundancy in Data Integration</vt:lpstr>
      <vt:lpstr>Correlation Analysis (Nominal Data)</vt:lpstr>
      <vt:lpstr>Chi-Square Calculation: An Example</vt:lpstr>
      <vt:lpstr>Correlation Analysis (Numeric Data)</vt:lpstr>
      <vt:lpstr>Correlation (viewed as linear relationship)</vt:lpstr>
      <vt:lpstr>Covariance (Numeric Data)</vt:lpstr>
      <vt:lpstr>Co-Variance: An Example</vt:lpstr>
      <vt:lpstr>Chapter 3: Data Preprocessing</vt:lpstr>
      <vt:lpstr>Data Reduction Strategies</vt:lpstr>
      <vt:lpstr> Dimensionality Reduction</vt:lpstr>
      <vt:lpstr>Mapping Data to a New Space</vt:lpstr>
      <vt:lpstr>Principal Component Analysis (PCA)</vt:lpstr>
      <vt:lpstr>Attribute Subset Selection</vt:lpstr>
      <vt:lpstr>Heuristic Search in Attribute Selection</vt:lpstr>
      <vt:lpstr>Attribute Creation (Feature Generation)</vt:lpstr>
      <vt:lpstr>Data Reduction 2: Numerosity Reduction</vt:lpstr>
      <vt:lpstr>Parametric Data Reduction: Regression and Log-Linear Models</vt:lpstr>
      <vt:lpstr>Regression Analysis</vt:lpstr>
      <vt:lpstr>Regress Analysis and Log-Linear Models</vt:lpstr>
      <vt:lpstr>Histogram Analysis</vt:lpstr>
      <vt:lpstr>Clustering</vt:lpstr>
      <vt:lpstr>Sampling</vt:lpstr>
      <vt:lpstr>Types of Sampling</vt:lpstr>
      <vt:lpstr>PowerPoint Presentation</vt:lpstr>
      <vt:lpstr>Sampling: Cluster or Stratified Sampling</vt:lpstr>
      <vt:lpstr>Data Cube Aggregation</vt:lpstr>
      <vt:lpstr>Data Reduction 3: Data Compression</vt:lpstr>
      <vt:lpstr>Data Compression</vt:lpstr>
      <vt:lpstr> Data Preprocessing</vt:lpstr>
      <vt:lpstr>Data Transformation</vt:lpstr>
      <vt:lpstr>Normalization</vt:lpstr>
      <vt:lpstr>Discretization </vt:lpstr>
      <vt:lpstr>Data Discretization Methods</vt:lpstr>
      <vt:lpstr>Simple Discretization: Binning</vt:lpstr>
      <vt:lpstr>Binning Methods for Data Smoothing</vt:lpstr>
      <vt:lpstr>Discretization Without Using Class Labels (Binning vs. Clustering) </vt:lpstr>
      <vt:lpstr>Discretization by Classification &amp; Correlation Analysis</vt:lpstr>
      <vt:lpstr>Concept Hierarchy Generation</vt:lpstr>
      <vt:lpstr>Concept Hierarchy Generation  for Nominal Data</vt:lpstr>
      <vt:lpstr>Automatic Concept Hierarchy Generation</vt:lpstr>
      <vt:lpstr>Data Preprocessing</vt:lpstr>
      <vt:lpstr>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</dc:title>
  <dc:creator>admin</dc:creator>
  <cp:lastModifiedBy>admin</cp:lastModifiedBy>
  <cp:revision>8</cp:revision>
  <dcterms:created xsi:type="dcterms:W3CDTF">2021-08-20T10:07:35Z</dcterms:created>
  <dcterms:modified xsi:type="dcterms:W3CDTF">2021-09-17T11:18:58Z</dcterms:modified>
</cp:coreProperties>
</file>