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56" r:id="rId4"/>
    <p:sldId id="272" r:id="rId5"/>
    <p:sldId id="257" r:id="rId6"/>
    <p:sldId id="258" r:id="rId7"/>
    <p:sldId id="259" r:id="rId8"/>
    <p:sldId id="276" r:id="rId9"/>
    <p:sldId id="277" r:id="rId10"/>
    <p:sldId id="274" r:id="rId11"/>
    <p:sldId id="275" r:id="rId12"/>
    <p:sldId id="278" r:id="rId13"/>
    <p:sldId id="279" r:id="rId14"/>
    <p:sldId id="280" r:id="rId15"/>
    <p:sldId id="283" r:id="rId16"/>
    <p:sldId id="28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A59747-B0B7-4B2C-8C77-C1CD7A236F02}" type="datetimeFigureOut">
              <a:rPr lang="en-US" smtClean="0"/>
              <a:pPr/>
              <a:t>10-Apr-21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F0515-91C6-4825-981B-5045931B344B}" type="slidenum">
              <a:rPr lang="en-US" smtClean="0"/>
              <a:pPr/>
              <a:t>‹#›</a:t>
            </a:fld>
            <a:endParaRPr lang="en-US"/>
          </a:p>
        </p:txBody>
      </p:sp>
    </p:spTree>
    <p:extLst>
      <p:ext uri="{BB962C8B-B14F-4D97-AF65-F5344CB8AC3E}">
        <p14:creationId xmlns="" xmlns:p14="http://schemas.microsoft.com/office/powerpoint/2010/main" val="839921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A59747-B0B7-4B2C-8C77-C1CD7A236F02}" type="datetimeFigureOut">
              <a:rPr lang="en-US" smtClean="0"/>
              <a:pPr/>
              <a:t>10-Apr-21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F0515-91C6-4825-981B-5045931B344B}" type="slidenum">
              <a:rPr lang="en-US" smtClean="0"/>
              <a:pPr/>
              <a:t>‹#›</a:t>
            </a:fld>
            <a:endParaRPr lang="en-US"/>
          </a:p>
        </p:txBody>
      </p:sp>
    </p:spTree>
    <p:extLst>
      <p:ext uri="{BB962C8B-B14F-4D97-AF65-F5344CB8AC3E}">
        <p14:creationId xmlns="" xmlns:p14="http://schemas.microsoft.com/office/powerpoint/2010/main" val="10792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A59747-B0B7-4B2C-8C77-C1CD7A236F02}" type="datetimeFigureOut">
              <a:rPr lang="en-US" smtClean="0"/>
              <a:pPr/>
              <a:t>10-Apr-21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F0515-91C6-4825-981B-5045931B344B}" type="slidenum">
              <a:rPr lang="en-US" smtClean="0"/>
              <a:pPr/>
              <a:t>‹#›</a:t>
            </a:fld>
            <a:endParaRPr lang="en-US"/>
          </a:p>
        </p:txBody>
      </p:sp>
    </p:spTree>
    <p:extLst>
      <p:ext uri="{BB962C8B-B14F-4D97-AF65-F5344CB8AC3E}">
        <p14:creationId xmlns="" xmlns:p14="http://schemas.microsoft.com/office/powerpoint/2010/main" val="4024866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A59747-B0B7-4B2C-8C77-C1CD7A236F02}" type="datetimeFigureOut">
              <a:rPr lang="en-US" smtClean="0"/>
              <a:pPr/>
              <a:t>10-Apr-21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F0515-91C6-4825-981B-5045931B344B}" type="slidenum">
              <a:rPr lang="en-US" smtClean="0"/>
              <a:pPr/>
              <a:t>‹#›</a:t>
            </a:fld>
            <a:endParaRPr lang="en-US"/>
          </a:p>
        </p:txBody>
      </p:sp>
    </p:spTree>
    <p:extLst>
      <p:ext uri="{BB962C8B-B14F-4D97-AF65-F5344CB8AC3E}">
        <p14:creationId xmlns="" xmlns:p14="http://schemas.microsoft.com/office/powerpoint/2010/main" val="265952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A59747-B0B7-4B2C-8C77-C1CD7A236F02}" type="datetimeFigureOut">
              <a:rPr lang="en-US" smtClean="0"/>
              <a:pPr/>
              <a:t>10-Apr-21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F0515-91C6-4825-981B-5045931B344B}" type="slidenum">
              <a:rPr lang="en-US" smtClean="0"/>
              <a:pPr/>
              <a:t>‹#›</a:t>
            </a:fld>
            <a:endParaRPr lang="en-US"/>
          </a:p>
        </p:txBody>
      </p:sp>
    </p:spTree>
    <p:extLst>
      <p:ext uri="{BB962C8B-B14F-4D97-AF65-F5344CB8AC3E}">
        <p14:creationId xmlns="" xmlns:p14="http://schemas.microsoft.com/office/powerpoint/2010/main" val="11253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A59747-B0B7-4B2C-8C77-C1CD7A236F02}" type="datetimeFigureOut">
              <a:rPr lang="en-US" smtClean="0"/>
              <a:pPr/>
              <a:t>10-Apr-21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F0515-91C6-4825-981B-5045931B344B}" type="slidenum">
              <a:rPr lang="en-US" smtClean="0"/>
              <a:pPr/>
              <a:t>‹#›</a:t>
            </a:fld>
            <a:endParaRPr lang="en-US"/>
          </a:p>
        </p:txBody>
      </p:sp>
    </p:spTree>
    <p:extLst>
      <p:ext uri="{BB962C8B-B14F-4D97-AF65-F5344CB8AC3E}">
        <p14:creationId xmlns="" xmlns:p14="http://schemas.microsoft.com/office/powerpoint/2010/main" val="150086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A59747-B0B7-4B2C-8C77-C1CD7A236F02}" type="datetimeFigureOut">
              <a:rPr lang="en-US" smtClean="0"/>
              <a:pPr/>
              <a:t>10-Apr-21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F0515-91C6-4825-981B-5045931B344B}" type="slidenum">
              <a:rPr lang="en-US" smtClean="0"/>
              <a:pPr/>
              <a:t>‹#›</a:t>
            </a:fld>
            <a:endParaRPr lang="en-US"/>
          </a:p>
        </p:txBody>
      </p:sp>
    </p:spTree>
    <p:extLst>
      <p:ext uri="{BB962C8B-B14F-4D97-AF65-F5344CB8AC3E}">
        <p14:creationId xmlns="" xmlns:p14="http://schemas.microsoft.com/office/powerpoint/2010/main" val="4580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A59747-B0B7-4B2C-8C77-C1CD7A236F02}" type="datetimeFigureOut">
              <a:rPr lang="en-US" smtClean="0"/>
              <a:pPr/>
              <a:t>10-Apr-21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F0515-91C6-4825-981B-5045931B344B}" type="slidenum">
              <a:rPr lang="en-US" smtClean="0"/>
              <a:pPr/>
              <a:t>‹#›</a:t>
            </a:fld>
            <a:endParaRPr lang="en-US"/>
          </a:p>
        </p:txBody>
      </p:sp>
    </p:spTree>
    <p:extLst>
      <p:ext uri="{BB962C8B-B14F-4D97-AF65-F5344CB8AC3E}">
        <p14:creationId xmlns="" xmlns:p14="http://schemas.microsoft.com/office/powerpoint/2010/main" val="651461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59747-B0B7-4B2C-8C77-C1CD7A236F02}" type="datetimeFigureOut">
              <a:rPr lang="en-US" smtClean="0"/>
              <a:pPr/>
              <a:t>10-Apr-21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F0515-91C6-4825-981B-5045931B344B}" type="slidenum">
              <a:rPr lang="en-US" smtClean="0"/>
              <a:pPr/>
              <a:t>‹#›</a:t>
            </a:fld>
            <a:endParaRPr lang="en-US"/>
          </a:p>
        </p:txBody>
      </p:sp>
    </p:spTree>
    <p:extLst>
      <p:ext uri="{BB962C8B-B14F-4D97-AF65-F5344CB8AC3E}">
        <p14:creationId xmlns="" xmlns:p14="http://schemas.microsoft.com/office/powerpoint/2010/main" val="300397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59747-B0B7-4B2C-8C77-C1CD7A236F02}" type="datetimeFigureOut">
              <a:rPr lang="en-US" smtClean="0"/>
              <a:pPr/>
              <a:t>10-Apr-21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F0515-91C6-4825-981B-5045931B344B}" type="slidenum">
              <a:rPr lang="en-US" smtClean="0"/>
              <a:pPr/>
              <a:t>‹#›</a:t>
            </a:fld>
            <a:endParaRPr lang="en-US"/>
          </a:p>
        </p:txBody>
      </p:sp>
    </p:spTree>
    <p:extLst>
      <p:ext uri="{BB962C8B-B14F-4D97-AF65-F5344CB8AC3E}">
        <p14:creationId xmlns="" xmlns:p14="http://schemas.microsoft.com/office/powerpoint/2010/main" val="85162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59747-B0B7-4B2C-8C77-C1CD7A236F02}" type="datetimeFigureOut">
              <a:rPr lang="en-US" smtClean="0"/>
              <a:pPr/>
              <a:t>10-Apr-21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F0515-91C6-4825-981B-5045931B344B}" type="slidenum">
              <a:rPr lang="en-US" smtClean="0"/>
              <a:pPr/>
              <a:t>‹#›</a:t>
            </a:fld>
            <a:endParaRPr lang="en-US"/>
          </a:p>
        </p:txBody>
      </p:sp>
    </p:spTree>
    <p:extLst>
      <p:ext uri="{BB962C8B-B14F-4D97-AF65-F5344CB8AC3E}">
        <p14:creationId xmlns="" xmlns:p14="http://schemas.microsoft.com/office/powerpoint/2010/main" val="2533006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59747-B0B7-4B2C-8C77-C1CD7A236F02}" type="datetimeFigureOut">
              <a:rPr lang="en-US" smtClean="0"/>
              <a:pPr/>
              <a:t>10-Apr-21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F0515-91C6-4825-981B-5045931B344B}" type="slidenum">
              <a:rPr lang="en-US" smtClean="0"/>
              <a:pPr/>
              <a:t>‹#›</a:t>
            </a:fld>
            <a:endParaRPr lang="en-US"/>
          </a:p>
        </p:txBody>
      </p:sp>
    </p:spTree>
    <p:extLst>
      <p:ext uri="{BB962C8B-B14F-4D97-AF65-F5344CB8AC3E}">
        <p14:creationId xmlns="" xmlns:p14="http://schemas.microsoft.com/office/powerpoint/2010/main" val="102602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kushagra67414/Myntra_Automation_Using_Selenium/tree/main/Generate%20Extent%20Report/Report%20Results" TargetMode="External"/><Relationship Id="rId2" Type="http://schemas.openxmlformats.org/officeDocument/2006/relationships/hyperlink" Target="https://github.com/kushagra67414/Myntra_Automation_Using_Selenium/tree/main/Generate%20Extent%20Report" TargetMode="External"/><Relationship Id="rId1" Type="http://schemas.openxmlformats.org/officeDocument/2006/relationships/slideLayout" Target="../slideLayouts/slideLayout2.xml"/><Relationship Id="rId4" Type="http://schemas.openxmlformats.org/officeDocument/2006/relationships/hyperlink" Target="https://github.com/kushagra67414/Myntra_Automation_Using_Selenium/tree/main/UnloadingProduc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uilding that has a sign on the side of a road&#10;&#10;Description automatically generated">
            <a:extLst>
              <a:ext uri="{FF2B5EF4-FFF2-40B4-BE49-F238E27FC236}">
                <a16:creationId xmlns="" xmlns:a16="http://schemas.microsoft.com/office/drawing/2014/main" id="{50784DC2-1427-4C50-99D7-E521C3EE419D}"/>
              </a:ext>
            </a:extLst>
          </p:cNvPr>
          <p:cNvPicPr>
            <a:picLocks noChangeAspect="1"/>
          </p:cNvPicPr>
          <p:nvPr/>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332854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i="1" u="sng" dirty="0"/>
              <a:t>Searching a Product</a:t>
            </a:r>
          </a:p>
        </p:txBody>
      </p:sp>
      <p:pic>
        <p:nvPicPr>
          <p:cNvPr id="3074" name="Picture 2"/>
          <p:cNvPicPr>
            <a:picLocks noGrp="1" noChangeAspect="1" noChangeArrowheads="1"/>
          </p:cNvPicPr>
          <p:nvPr>
            <p:ph idx="1"/>
          </p:nvPr>
        </p:nvPicPr>
        <p:blipFill>
          <a:blip r:embed="rId2"/>
          <a:srcRect/>
          <a:stretch>
            <a:fillRect/>
          </a:stretch>
        </p:blipFill>
        <p:spPr bwMode="auto">
          <a:xfrm>
            <a:off x="304800" y="990600"/>
            <a:ext cx="4953000" cy="2955301"/>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276600" y="3733800"/>
            <a:ext cx="5317179" cy="28876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Outcome</a:t>
            </a:r>
          </a:p>
        </p:txBody>
      </p:sp>
      <p:pic>
        <p:nvPicPr>
          <p:cNvPr id="4" name="Content Placeholder 3" descr="C:\Users\Dell\Pictures\Screenshots\Screenshot (1519).png"/>
          <p:cNvPicPr>
            <a:picLocks noGrp="1"/>
          </p:cNvPicPr>
          <p:nvPr>
            <p:ph idx="1"/>
          </p:nvPr>
        </p:nvPicPr>
        <p:blipFill>
          <a:blip r:embed="rId2"/>
          <a:srcRect/>
          <a:stretch>
            <a:fillRect/>
          </a:stretch>
        </p:blipFill>
        <p:spPr bwMode="auto">
          <a:xfrm>
            <a:off x="533400" y="1219200"/>
            <a:ext cx="4114800" cy="2819400"/>
          </a:xfrm>
          <a:prstGeom prst="rect">
            <a:avLst/>
          </a:prstGeom>
          <a:noFill/>
          <a:ln w="9525">
            <a:noFill/>
            <a:miter lim="800000"/>
            <a:headEnd/>
            <a:tailEnd/>
          </a:ln>
        </p:spPr>
      </p:pic>
      <p:pic>
        <p:nvPicPr>
          <p:cNvPr id="4098" name="Picture 2"/>
          <p:cNvPicPr>
            <a:picLocks noChangeAspect="1" noChangeArrowheads="1"/>
          </p:cNvPicPr>
          <p:nvPr/>
        </p:nvPicPr>
        <p:blipFill>
          <a:blip r:embed="rId3"/>
          <a:srcRect/>
          <a:stretch>
            <a:fillRect/>
          </a:stretch>
        </p:blipFill>
        <p:spPr bwMode="auto">
          <a:xfrm>
            <a:off x="3657600" y="3810000"/>
            <a:ext cx="5334828" cy="2895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3886200"/>
          </a:xfrm>
        </p:spPr>
        <p:txBody>
          <a:bodyPr>
            <a:noAutofit/>
          </a:bodyPr>
          <a:lstStyle/>
          <a:p>
            <a:r>
              <a:rPr lang="en-US" sz="4000" dirty="0">
                <a:effectLst>
                  <a:outerShdw blurRad="38100" dist="38100" dir="2700000" algn="tl">
                    <a:srgbClr val="000000">
                      <a:alpha val="43137"/>
                    </a:srgbClr>
                  </a:outerShdw>
                </a:effectLst>
                <a:latin typeface="Times New Roman" pitchFamily="18" charset="0"/>
                <a:cs typeface="Times New Roman" pitchFamily="18" charset="0"/>
              </a:rPr>
              <a:t>Generating </a:t>
            </a:r>
            <a:r>
              <a:rPr lang="en-US" sz="4000" dirty="0" err="1">
                <a:effectLst>
                  <a:outerShdw blurRad="38100" dist="38100" dir="2700000" algn="tl">
                    <a:srgbClr val="000000">
                      <a:alpha val="43137"/>
                    </a:srgbClr>
                  </a:outerShdw>
                </a:effectLst>
                <a:latin typeface="Times New Roman" pitchFamily="18" charset="0"/>
                <a:cs typeface="Times New Roman" pitchFamily="18" charset="0"/>
              </a:rPr>
              <a:t>Exntent</a:t>
            </a:r>
            <a:r>
              <a:rPr lang="en-US" sz="4000" dirty="0">
                <a:effectLst>
                  <a:outerShdw blurRad="38100" dist="38100" dir="2700000" algn="tl">
                    <a:srgbClr val="000000">
                      <a:alpha val="43137"/>
                    </a:srgbClr>
                  </a:outerShdw>
                </a:effectLst>
                <a:latin typeface="Times New Roman" pitchFamily="18" charset="0"/>
                <a:cs typeface="Times New Roman" pitchFamily="18" charset="0"/>
              </a:rPr>
              <a:t> Report using </a:t>
            </a:r>
            <a:r>
              <a:rPr lang="en-US" sz="4000" dirty="0" err="1">
                <a:effectLst>
                  <a:outerShdw blurRad="38100" dist="38100" dir="2700000" algn="tl">
                    <a:srgbClr val="000000">
                      <a:alpha val="43137"/>
                    </a:srgbClr>
                  </a:outerShdw>
                </a:effectLst>
                <a:latin typeface="Times New Roman" pitchFamily="18" charset="0"/>
                <a:cs typeface="Times New Roman" pitchFamily="18" charset="0"/>
              </a:rPr>
              <a:t>TestNG</a:t>
            </a:r>
            <a:r>
              <a:rPr lang="en-US" sz="4000" dirty="0">
                <a:effectLst>
                  <a:outerShdw blurRad="38100" dist="38100" dir="2700000" algn="tl">
                    <a:srgbClr val="000000">
                      <a:alpha val="43137"/>
                    </a:srgbClr>
                  </a:outerShdw>
                </a:effectLst>
                <a:latin typeface="Times New Roman" pitchFamily="18" charset="0"/>
                <a:cs typeface="Times New Roman" pitchFamily="18" charset="0"/>
              </a:rPr>
              <a:t> suite</a:t>
            </a:r>
          </a:p>
        </p:txBody>
      </p:sp>
      <p:sp>
        <p:nvSpPr>
          <p:cNvPr id="4" name="TextBox 3"/>
          <p:cNvSpPr txBox="1"/>
          <p:nvPr/>
        </p:nvSpPr>
        <p:spPr>
          <a:xfrm>
            <a:off x="1828800" y="5029200"/>
            <a:ext cx="6606296" cy="1323439"/>
          </a:xfrm>
          <a:prstGeom prst="rect">
            <a:avLst/>
          </a:prstGeom>
          <a:noFill/>
        </p:spPr>
        <p:txBody>
          <a:bodyPr wrap="none" rtlCol="0">
            <a:spAutoFit/>
          </a:bodyPr>
          <a:lstStyle/>
          <a:p>
            <a:r>
              <a:rPr lang="en-US" sz="2000" u="sng" dirty="0">
                <a:effectLst>
                  <a:outerShdw blurRad="38100" dist="38100" dir="2700000" algn="tl">
                    <a:srgbClr val="000000">
                      <a:alpha val="43137"/>
                    </a:srgbClr>
                  </a:outerShdw>
                </a:effectLst>
                <a:latin typeface="Times New Roman" pitchFamily="18" charset="0"/>
                <a:cs typeface="Times New Roman" pitchFamily="18" charset="0"/>
              </a:rPr>
              <a:t>Aim:</a:t>
            </a:r>
          </a:p>
          <a:p>
            <a:endParaRPr lang="en-US" sz="2000" u="sng" dirty="0">
              <a:effectLst>
                <a:outerShdw blurRad="38100" dist="38100" dir="2700000" algn="tl">
                  <a:srgbClr val="000000">
                    <a:alpha val="43137"/>
                  </a:srgbClr>
                </a:outerShdw>
              </a:effectLst>
              <a:latin typeface="Times New Roman" pitchFamily="18" charset="0"/>
              <a:cs typeface="Times New Roman" pitchFamily="18" charset="0"/>
            </a:endParaRPr>
          </a:p>
          <a:p>
            <a:r>
              <a:rPr lang="en-US" sz="2000" dirty="0">
                <a:effectLst>
                  <a:outerShdw blurRad="38100" dist="38100" dir="2700000" algn="tl">
                    <a:srgbClr val="000000">
                      <a:alpha val="43137"/>
                    </a:srgbClr>
                  </a:outerShdw>
                </a:effectLst>
                <a:latin typeface="Times New Roman" pitchFamily="18" charset="0"/>
                <a:cs typeface="Times New Roman" pitchFamily="18" charset="0"/>
              </a:rPr>
              <a:t>	</a:t>
            </a:r>
            <a:r>
              <a:rPr lang="en-US" sz="2000" u="sng" dirty="0">
                <a:effectLst>
                  <a:outerShdw blurRad="38100" dist="38100" dir="2700000" algn="tl">
                    <a:srgbClr val="000000">
                      <a:alpha val="43137"/>
                    </a:srgbClr>
                  </a:outerShdw>
                </a:effectLst>
                <a:latin typeface="Times New Roman" pitchFamily="18" charset="0"/>
                <a:cs typeface="Times New Roman" pitchFamily="18" charset="0"/>
              </a:rPr>
              <a:t>From Login to ordering the product &amp; Unloading the </a:t>
            </a:r>
          </a:p>
          <a:p>
            <a:r>
              <a:rPr lang="en-US" sz="2000" dirty="0">
                <a:effectLst>
                  <a:outerShdw blurRad="38100" dist="38100" dir="2700000" algn="tl">
                    <a:srgbClr val="000000">
                      <a:alpha val="43137"/>
                    </a:srgbClr>
                  </a:outerShdw>
                </a:effectLst>
                <a:latin typeface="Times New Roman" pitchFamily="18" charset="0"/>
                <a:cs typeface="Times New Roman" pitchFamily="18" charset="0"/>
              </a:rPr>
              <a:t>	</a:t>
            </a:r>
            <a:r>
              <a:rPr lang="en-US" sz="2000" u="sng" dirty="0">
                <a:effectLst>
                  <a:outerShdw blurRad="38100" dist="38100" dir="2700000" algn="tl">
                    <a:srgbClr val="000000">
                      <a:alpha val="43137"/>
                    </a:srgbClr>
                  </a:outerShdw>
                </a:effectLst>
                <a:latin typeface="Times New Roman" pitchFamily="18" charset="0"/>
                <a:cs typeface="Times New Roman" pitchFamily="18" charset="0"/>
              </a:rPr>
              <a:t>product From cart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a:effectLst>
                  <a:outerShdw blurRad="38100" dist="38100" dir="2700000" algn="tl">
                    <a:srgbClr val="000000">
                      <a:alpha val="43137"/>
                    </a:srgbClr>
                  </a:outerShdw>
                </a:effectLst>
                <a:latin typeface="Times New Roman" pitchFamily="18" charset="0"/>
                <a:cs typeface="Times New Roman" pitchFamily="18" charset="0"/>
              </a:rPr>
              <a:t>Script </a:t>
            </a:r>
            <a:r>
              <a:rPr lang="en-US" dirty="0"/>
              <a:t> </a:t>
            </a:r>
          </a:p>
        </p:txBody>
      </p:sp>
      <p:sp>
        <p:nvSpPr>
          <p:cNvPr id="3" name="Content Placeholder 2"/>
          <p:cNvSpPr>
            <a:spLocks noGrp="1"/>
          </p:cNvSpPr>
          <p:nvPr>
            <p:ph idx="1"/>
          </p:nvPr>
        </p:nvSpPr>
        <p:spPr/>
        <p:txBody>
          <a:bodyPr>
            <a:normAutofit/>
          </a:bodyPr>
          <a:lstStyle/>
          <a:p>
            <a:pPr>
              <a:buNone/>
            </a:pPr>
            <a:r>
              <a:rPr lang="en-US" b="1" i="1" u="sng" dirty="0"/>
              <a:t>Extent Report Script and Outputs =&gt;</a:t>
            </a:r>
          </a:p>
          <a:p>
            <a:pPr>
              <a:buNone/>
            </a:pPr>
            <a:r>
              <a:rPr lang="en-US" sz="2000" dirty="0">
                <a:hlinkClick r:id="rId2"/>
              </a:rPr>
              <a:t>https://github.com/kushagra67414/Myntra_Automation_Using_Selenium/tree/main/Generate%20Extent%20Report</a:t>
            </a:r>
            <a:endParaRPr lang="en-US" sz="2000" dirty="0"/>
          </a:p>
          <a:p>
            <a:pPr>
              <a:buNone/>
            </a:pPr>
            <a:r>
              <a:rPr lang="en-US" b="1" i="1" u="sng" dirty="0"/>
              <a:t>Report Results =&gt; </a:t>
            </a:r>
            <a:r>
              <a:rPr lang="en-US" sz="2000" dirty="0">
                <a:hlinkClick r:id="rId3"/>
              </a:rPr>
              <a:t>https://github.com/kushagra67414/Myntra_Automation_Using_Selenium/tree/main/Generate%20Extent%20Report/Report%20Results</a:t>
            </a:r>
            <a:endParaRPr lang="en-US" sz="2000" dirty="0"/>
          </a:p>
          <a:p>
            <a:pPr>
              <a:buNone/>
            </a:pPr>
            <a:r>
              <a:rPr lang="en-US" b="1" i="1" u="sng" dirty="0"/>
              <a:t>Unloading </a:t>
            </a:r>
            <a:r>
              <a:rPr lang="en-US" b="1" i="1" u="sng" dirty="0" smtClean="0"/>
              <a:t>Products =&gt;</a:t>
            </a:r>
            <a:endParaRPr lang="en-US" b="1" i="1" u="sng" dirty="0"/>
          </a:p>
          <a:p>
            <a:pPr>
              <a:buNone/>
            </a:pPr>
            <a:r>
              <a:rPr lang="en-US" sz="2000" dirty="0">
                <a:hlinkClick r:id="rId4"/>
              </a:rPr>
              <a:t>https://github.com/kushagra67414/Myntra_Automation_Using_Selenium/tree/main/UnloadingProduct</a:t>
            </a:r>
            <a:endParaRPr lang="en-US" sz="2000" dirty="0"/>
          </a:p>
          <a:p>
            <a:pPr>
              <a:buNone/>
            </a:pPr>
            <a:endParaRPr lang="en-US"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Report Results </a:t>
            </a:r>
          </a:p>
        </p:txBody>
      </p:sp>
      <p:pic>
        <p:nvPicPr>
          <p:cNvPr id="9" name="Picture 8">
            <a:extLst>
              <a:ext uri="{FF2B5EF4-FFF2-40B4-BE49-F238E27FC236}">
                <a16:creationId xmlns="" xmlns:a16="http://schemas.microsoft.com/office/drawing/2014/main" id="{386CDBF1-FBE4-4CB1-97C6-675593B278C2}"/>
              </a:ext>
            </a:extLst>
          </p:cNvPr>
          <p:cNvPicPr>
            <a:picLocks noChangeAspect="1"/>
          </p:cNvPicPr>
          <p:nvPr/>
        </p:nvPicPr>
        <p:blipFill>
          <a:blip r:embed="rId2"/>
          <a:stretch>
            <a:fillRect/>
          </a:stretch>
        </p:blipFill>
        <p:spPr>
          <a:xfrm>
            <a:off x="195943" y="1450295"/>
            <a:ext cx="4376057" cy="2460331"/>
          </a:xfrm>
          <a:prstGeom prst="rect">
            <a:avLst/>
          </a:prstGeom>
        </p:spPr>
      </p:pic>
      <p:pic>
        <p:nvPicPr>
          <p:cNvPr id="10" name="Picture 9">
            <a:extLst>
              <a:ext uri="{FF2B5EF4-FFF2-40B4-BE49-F238E27FC236}">
                <a16:creationId xmlns="" xmlns:a16="http://schemas.microsoft.com/office/drawing/2014/main" id="{287B1214-170B-4A49-819D-6F8BE3B55F2D}"/>
              </a:ext>
            </a:extLst>
          </p:cNvPr>
          <p:cNvPicPr>
            <a:picLocks noChangeAspect="1"/>
          </p:cNvPicPr>
          <p:nvPr/>
        </p:nvPicPr>
        <p:blipFill>
          <a:blip r:embed="rId3"/>
          <a:stretch>
            <a:fillRect/>
          </a:stretch>
        </p:blipFill>
        <p:spPr>
          <a:xfrm>
            <a:off x="4648200" y="1450294"/>
            <a:ext cx="4376057" cy="2460331"/>
          </a:xfrm>
          <a:prstGeom prst="rect">
            <a:avLst/>
          </a:prstGeom>
        </p:spPr>
      </p:pic>
      <p:pic>
        <p:nvPicPr>
          <p:cNvPr id="13" name="Picture 12">
            <a:extLst>
              <a:ext uri="{FF2B5EF4-FFF2-40B4-BE49-F238E27FC236}">
                <a16:creationId xmlns="" xmlns:a16="http://schemas.microsoft.com/office/drawing/2014/main" id="{B67E5AE6-466C-4031-B441-45EBE23294EE}"/>
              </a:ext>
            </a:extLst>
          </p:cNvPr>
          <p:cNvPicPr>
            <a:picLocks noChangeAspect="1"/>
          </p:cNvPicPr>
          <p:nvPr/>
        </p:nvPicPr>
        <p:blipFill>
          <a:blip r:embed="rId4"/>
          <a:stretch>
            <a:fillRect/>
          </a:stretch>
        </p:blipFill>
        <p:spPr>
          <a:xfrm>
            <a:off x="2286000" y="4123031"/>
            <a:ext cx="4376057" cy="246033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000" u="sng" dirty="0" smtClean="0"/>
              <a:t>UnloadingProduct Outputs</a:t>
            </a:r>
            <a:endParaRPr lang="en-US" sz="4000" u="sng" dirty="0"/>
          </a:p>
        </p:txBody>
      </p:sp>
      <p:pic>
        <p:nvPicPr>
          <p:cNvPr id="1026" name="Picture 2" descr="C:\Users\Dell\Pictures\Screenshots\Screenshot (1570).png"/>
          <p:cNvPicPr>
            <a:picLocks noGrp="1" noChangeAspect="1" noChangeArrowheads="1"/>
          </p:cNvPicPr>
          <p:nvPr>
            <p:ph idx="1"/>
          </p:nvPr>
        </p:nvPicPr>
        <p:blipFill>
          <a:blip r:embed="rId2" cstate="print"/>
          <a:srcRect/>
          <a:stretch>
            <a:fillRect/>
          </a:stretch>
        </p:blipFill>
        <p:spPr bwMode="auto">
          <a:xfrm>
            <a:off x="228600" y="1143000"/>
            <a:ext cx="3848568" cy="2286000"/>
          </a:xfrm>
          <a:prstGeom prst="rect">
            <a:avLst/>
          </a:prstGeom>
          <a:noFill/>
        </p:spPr>
      </p:pic>
      <p:pic>
        <p:nvPicPr>
          <p:cNvPr id="1027" name="Picture 3" descr="C:\Users\Dell\Pictures\Screenshots\Screenshot (1571).png"/>
          <p:cNvPicPr>
            <a:picLocks noChangeAspect="1" noChangeArrowheads="1"/>
          </p:cNvPicPr>
          <p:nvPr/>
        </p:nvPicPr>
        <p:blipFill>
          <a:blip r:embed="rId3" cstate="print"/>
          <a:srcRect/>
          <a:stretch>
            <a:fillRect/>
          </a:stretch>
        </p:blipFill>
        <p:spPr bwMode="auto">
          <a:xfrm>
            <a:off x="4572000" y="1066800"/>
            <a:ext cx="4371975" cy="2286000"/>
          </a:xfrm>
          <a:prstGeom prst="rect">
            <a:avLst/>
          </a:prstGeom>
          <a:noFill/>
        </p:spPr>
      </p:pic>
      <p:pic>
        <p:nvPicPr>
          <p:cNvPr id="1028" name="Picture 4" descr="C:\Users\Dell\Pictures\Screenshots\Screenshot (1572).png"/>
          <p:cNvPicPr>
            <a:picLocks noChangeAspect="1" noChangeArrowheads="1"/>
          </p:cNvPicPr>
          <p:nvPr/>
        </p:nvPicPr>
        <p:blipFill>
          <a:blip r:embed="rId4"/>
          <a:srcRect/>
          <a:stretch>
            <a:fillRect/>
          </a:stretch>
        </p:blipFill>
        <p:spPr bwMode="auto">
          <a:xfrm>
            <a:off x="2057400" y="3352800"/>
            <a:ext cx="5954117" cy="334755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2438400"/>
            <a:ext cx="6476999" cy="1200329"/>
          </a:xfrm>
          <a:prstGeom prst="rect">
            <a:avLst/>
          </a:prstGeom>
        </p:spPr>
        <p:txBody>
          <a:bodyPr wrap="square">
            <a:spAutoFit/>
          </a:bodyPr>
          <a:lstStyle/>
          <a:p>
            <a:pPr algn="ctr"/>
            <a:r>
              <a:rPr lang="en-US" sz="7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097A71D-907A-4F36-A814-EB6E9360896F}"/>
              </a:ext>
            </a:extLst>
          </p:cNvPr>
          <p:cNvSpPr txBox="1"/>
          <p:nvPr/>
        </p:nvSpPr>
        <p:spPr>
          <a:xfrm>
            <a:off x="1143000" y="641552"/>
            <a:ext cx="7261384" cy="707886"/>
          </a:xfrm>
          <a:prstGeom prst="rect">
            <a:avLst/>
          </a:prstGeom>
          <a:noFill/>
        </p:spPr>
        <p:txBody>
          <a:bodyPr wrap="square" rtlCol="0">
            <a:spAutoFit/>
          </a:bodyPr>
          <a:lstStyle/>
          <a:p>
            <a:pPr algn="ctr"/>
            <a:r>
              <a:rPr lang="en-US" sz="4000" dirty="0"/>
              <a:t>TEST AUTOMATION </a:t>
            </a:r>
          </a:p>
        </p:txBody>
      </p:sp>
      <p:sp>
        <p:nvSpPr>
          <p:cNvPr id="5" name="TextBox 4">
            <a:extLst>
              <a:ext uri="{FF2B5EF4-FFF2-40B4-BE49-F238E27FC236}">
                <a16:creationId xmlns="" xmlns:a16="http://schemas.microsoft.com/office/drawing/2014/main" id="{9284010D-7313-46AB-9807-AA29ACEDC089}"/>
              </a:ext>
            </a:extLst>
          </p:cNvPr>
          <p:cNvSpPr txBox="1"/>
          <p:nvPr/>
        </p:nvSpPr>
        <p:spPr>
          <a:xfrm>
            <a:off x="3875360" y="1447800"/>
            <a:ext cx="3057460" cy="984885"/>
          </a:xfrm>
          <a:prstGeom prst="rect">
            <a:avLst/>
          </a:prstGeom>
          <a:noFill/>
        </p:spPr>
        <p:txBody>
          <a:bodyPr wrap="square" rtlCol="0">
            <a:spAutoFit/>
          </a:bodyPr>
          <a:lstStyle/>
          <a:p>
            <a:pPr algn="ctr"/>
            <a:r>
              <a:rPr lang="en-IN" dirty="0"/>
              <a:t>PROJECT</a:t>
            </a:r>
          </a:p>
          <a:p>
            <a:pPr algn="ctr"/>
            <a:r>
              <a:rPr lang="en-IN" sz="2000" b="1" i="1" u="sng" dirty="0"/>
              <a:t>Automating Myntra Website</a:t>
            </a:r>
          </a:p>
        </p:txBody>
      </p:sp>
      <p:graphicFrame>
        <p:nvGraphicFramePr>
          <p:cNvPr id="7" name="Table 6"/>
          <p:cNvGraphicFramePr>
            <a:graphicFrameLocks noGrp="1"/>
          </p:cNvGraphicFramePr>
          <p:nvPr/>
        </p:nvGraphicFramePr>
        <p:xfrm>
          <a:off x="990600" y="3352800"/>
          <a:ext cx="7086600" cy="1651000"/>
        </p:xfrm>
        <a:graphic>
          <a:graphicData uri="http://schemas.openxmlformats.org/drawingml/2006/table">
            <a:tbl>
              <a:tblPr firstRow="1" bandRow="1">
                <a:tableStyleId>{2D5ABB26-0587-4C30-8999-92F81FD0307C}</a:tableStyleId>
              </a:tblPr>
              <a:tblGrid>
                <a:gridCol w="1417320"/>
                <a:gridCol w="1417320"/>
                <a:gridCol w="1417320"/>
                <a:gridCol w="1417320"/>
                <a:gridCol w="1417320"/>
              </a:tblGrid>
              <a:tr h="370840">
                <a:tc>
                  <a:txBody>
                    <a:bodyPr/>
                    <a:lstStyle/>
                    <a:p>
                      <a:pPr algn="l"/>
                      <a:endParaRPr lang="en-US" dirty="0"/>
                    </a:p>
                  </a:txBody>
                  <a:tcPr/>
                </a:tc>
                <a:tc>
                  <a:txBody>
                    <a:bodyPr/>
                    <a:lstStyle/>
                    <a:p>
                      <a:pPr algn="l"/>
                      <a:r>
                        <a:rPr lang="en-IN" b="1" dirty="0"/>
                        <a:t>NAME</a:t>
                      </a:r>
                    </a:p>
                  </a:txBody>
                  <a:tcPr/>
                </a:tc>
                <a:tc>
                  <a:txBody>
                    <a:bodyPr/>
                    <a:lstStyle/>
                    <a:p>
                      <a:pPr algn="l"/>
                      <a:r>
                        <a:rPr lang="en-IN" b="1" dirty="0"/>
                        <a:t>ROLL NO</a:t>
                      </a:r>
                    </a:p>
                  </a:txBody>
                  <a:tcPr/>
                </a:tc>
                <a:tc>
                  <a:txBody>
                    <a:bodyPr/>
                    <a:lstStyle/>
                    <a:p>
                      <a:pPr algn="l"/>
                      <a:r>
                        <a:rPr lang="en-IN" b="1" dirty="0"/>
                        <a:t>SAP ID</a:t>
                      </a:r>
                    </a:p>
                  </a:txBody>
                  <a:tcPr/>
                </a:tc>
                <a:tc>
                  <a:txBody>
                    <a:bodyPr/>
                    <a:lstStyle/>
                    <a:p>
                      <a:pPr algn="l"/>
                      <a:r>
                        <a:rPr lang="en-IN" b="1" dirty="0"/>
                        <a:t>BATCH</a:t>
                      </a:r>
                    </a:p>
                  </a:txBody>
                  <a:tcPr/>
                </a:tc>
              </a:tr>
              <a:tr h="370840">
                <a:tc>
                  <a:txBody>
                    <a:bodyPr/>
                    <a:lstStyle/>
                    <a:p>
                      <a:pPr algn="l"/>
                      <a:endParaRPr lang="en-US" dirty="0"/>
                    </a:p>
                  </a:txBody>
                  <a:tcPr/>
                </a:tc>
                <a:tc>
                  <a:txBody>
                    <a:bodyPr/>
                    <a:lstStyle/>
                    <a:p>
                      <a:pPr algn="l"/>
                      <a:r>
                        <a:rPr lang="en-IN" dirty="0"/>
                        <a:t>Kushagra Bansal</a:t>
                      </a:r>
                    </a:p>
                  </a:txBody>
                  <a:tcPr/>
                </a:tc>
                <a:tc>
                  <a:txBody>
                    <a:bodyPr/>
                    <a:lstStyle/>
                    <a:p>
                      <a:pPr algn="l"/>
                      <a:r>
                        <a:rPr lang="en-IN" dirty="0"/>
                        <a:t>R171218116</a:t>
                      </a:r>
                    </a:p>
                  </a:txBody>
                  <a:tcPr/>
                </a:tc>
                <a:tc>
                  <a:txBody>
                    <a:bodyPr/>
                    <a:lstStyle/>
                    <a:p>
                      <a:pPr algn="l"/>
                      <a:r>
                        <a:rPr lang="en-IN" dirty="0"/>
                        <a:t>500067414</a:t>
                      </a:r>
                    </a:p>
                  </a:txBody>
                  <a:tcPr/>
                </a:tc>
                <a:tc>
                  <a:txBody>
                    <a:bodyPr/>
                    <a:lstStyle/>
                    <a:p>
                      <a:pPr algn="l"/>
                      <a:r>
                        <a:rPr lang="en-IN" dirty="0"/>
                        <a:t>B2</a:t>
                      </a:r>
                    </a:p>
                  </a:txBody>
                  <a:tcPr/>
                </a:tc>
              </a:tr>
              <a:tr h="370840">
                <a:tc>
                  <a:txBody>
                    <a:bodyPr/>
                    <a:lstStyle/>
                    <a:p>
                      <a:pPr algn="l"/>
                      <a:endParaRPr lang="en-US"/>
                    </a:p>
                  </a:txBody>
                  <a:tcPr/>
                </a:tc>
                <a:tc>
                  <a:txBody>
                    <a:bodyPr/>
                    <a:lstStyle/>
                    <a:p>
                      <a:pPr algn="l"/>
                      <a:r>
                        <a:rPr lang="en-IN" dirty="0"/>
                        <a:t>Chitranshi Mishra</a:t>
                      </a:r>
                    </a:p>
                  </a:txBody>
                  <a:tcPr/>
                </a:tc>
                <a:tc>
                  <a:txBody>
                    <a:bodyPr/>
                    <a:lstStyle/>
                    <a:p>
                      <a:pPr algn="l"/>
                      <a:r>
                        <a:rPr lang="en-IN" dirty="0"/>
                        <a:t>R171218034</a:t>
                      </a:r>
                    </a:p>
                  </a:txBody>
                  <a:tcPr/>
                </a:tc>
                <a:tc>
                  <a:txBody>
                    <a:bodyPr/>
                    <a:lstStyle/>
                    <a:p>
                      <a:pPr algn="l"/>
                      <a:r>
                        <a:rPr lang="en-IN" dirty="0"/>
                        <a:t>500069567</a:t>
                      </a:r>
                    </a:p>
                  </a:txBody>
                  <a:tcPr/>
                </a:tc>
                <a:tc>
                  <a:txBody>
                    <a:bodyPr/>
                    <a:lstStyle/>
                    <a:p>
                      <a:pPr algn="l"/>
                      <a:r>
                        <a:rPr lang="en-IN" dirty="0"/>
                        <a:t>B1</a:t>
                      </a:r>
                    </a:p>
                  </a:txBody>
                  <a:tcPr/>
                </a:tc>
              </a:tr>
            </a:tbl>
          </a:graphicData>
        </a:graphic>
      </p:graphicFrame>
    </p:spTree>
    <p:extLst>
      <p:ext uri="{BB962C8B-B14F-4D97-AF65-F5344CB8AC3E}">
        <p14:creationId xmlns="" xmlns:p14="http://schemas.microsoft.com/office/powerpoint/2010/main" val="227838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1"/>
            <a:ext cx="7772400" cy="762000"/>
          </a:xfrm>
        </p:spPr>
        <p:txBody>
          <a:bodyPr/>
          <a:lstStyle/>
          <a:p>
            <a:r>
              <a:rPr lang="en-US" u="sng" dirty="0"/>
              <a:t>Selenium</a:t>
            </a:r>
          </a:p>
        </p:txBody>
      </p:sp>
      <p:sp>
        <p:nvSpPr>
          <p:cNvPr id="3" name="Subtitle 2"/>
          <p:cNvSpPr>
            <a:spLocks noGrp="1"/>
          </p:cNvSpPr>
          <p:nvPr>
            <p:ph type="subTitle" idx="1"/>
          </p:nvPr>
        </p:nvSpPr>
        <p:spPr>
          <a:xfrm>
            <a:off x="914400" y="1600200"/>
            <a:ext cx="7315200" cy="4114800"/>
          </a:xfrm>
        </p:spPr>
        <p:txBody>
          <a:bodyPr>
            <a:noAutofit/>
          </a:bodyPr>
          <a:lstStyle/>
          <a:p>
            <a:r>
              <a:rPr lang="en-IN" sz="1600" dirty="0">
                <a:solidFill>
                  <a:schemeClr val="tx1">
                    <a:lumMod val="95000"/>
                    <a:lumOff val="5000"/>
                  </a:schemeClr>
                </a:solidFill>
              </a:rPr>
              <a:t>Selenium is a free (open-source) automated testing framework used to validate web applications across different browsers and platforms. You can use multiple programming languages like Java, C#, Python etc to create Selenium Test Scripts. Testing done using the Selenium testing tool is usually referred to as Selenium Testing.</a:t>
            </a:r>
          </a:p>
          <a:p>
            <a:pPr algn="l"/>
            <a:r>
              <a:rPr lang="en-IN" sz="1600" i="1" dirty="0">
                <a:solidFill>
                  <a:schemeClr val="tx1">
                    <a:lumMod val="95000"/>
                    <a:lumOff val="5000"/>
                  </a:schemeClr>
                </a:solidFill>
              </a:rPr>
              <a:t>The benefits of Selenium Test Automation :-</a:t>
            </a:r>
            <a:endParaRPr lang="en-US" sz="1600" dirty="0">
              <a:solidFill>
                <a:schemeClr val="tx1">
                  <a:lumMod val="95000"/>
                  <a:lumOff val="5000"/>
                </a:schemeClr>
              </a:solidFill>
            </a:endParaRPr>
          </a:p>
          <a:p>
            <a:pPr algn="l"/>
            <a:r>
              <a:rPr lang="en-IN" sz="1600" b="1" dirty="0">
                <a:solidFill>
                  <a:schemeClr val="tx1">
                    <a:lumMod val="95000"/>
                    <a:lumOff val="5000"/>
                  </a:schemeClr>
                </a:solidFill>
              </a:rPr>
              <a:t>1.Open-Source:</a:t>
            </a:r>
            <a:r>
              <a:rPr lang="en-IN" sz="1600" dirty="0">
                <a:solidFill>
                  <a:schemeClr val="tx1">
                    <a:lumMod val="95000"/>
                    <a:lumOff val="5000"/>
                  </a:schemeClr>
                </a:solidFill>
              </a:rPr>
              <a:t> As mentioned earlier, the biggest strength of Selenium is that it is a freeware and a portable tool. It has no upfront direct costs involved. The tool can be freely downloaded and the community-based support for it is freely available. </a:t>
            </a:r>
            <a:endParaRPr lang="en-US" sz="1600" dirty="0">
              <a:solidFill>
                <a:schemeClr val="tx1">
                  <a:lumMod val="95000"/>
                  <a:lumOff val="5000"/>
                </a:schemeClr>
              </a:solidFill>
            </a:endParaRPr>
          </a:p>
          <a:p>
            <a:pPr algn="l"/>
            <a:r>
              <a:rPr lang="en-IN" sz="1600" b="1" dirty="0">
                <a:solidFill>
                  <a:schemeClr val="tx1">
                    <a:lumMod val="95000"/>
                    <a:lumOff val="5000"/>
                  </a:schemeClr>
                </a:solidFill>
              </a:rPr>
              <a:t>2.Language support:</a:t>
            </a:r>
            <a:r>
              <a:rPr lang="en-IN" sz="1600" dirty="0">
                <a:solidFill>
                  <a:schemeClr val="tx1">
                    <a:lumMod val="95000"/>
                    <a:lumOff val="5000"/>
                  </a:schemeClr>
                </a:solidFill>
              </a:rPr>
              <a:t> Selenium supports a range of languages, including Java, Perl, Python, C#, Ruby, Groovy, JavaScript, and more. It has its own script, but it is not limited by that language. It can work with various languages – whatever the developers/testers are comfortable with. </a:t>
            </a:r>
            <a:endParaRPr lang="en-US" sz="1600" dirty="0">
              <a:solidFill>
                <a:schemeClr val="tx1">
                  <a:lumMod val="95000"/>
                  <a:lumOff val="5000"/>
                </a:schemeClr>
              </a:solidFill>
            </a:endParaRPr>
          </a:p>
          <a:p>
            <a:pPr algn="l"/>
            <a:r>
              <a:rPr lang="en-IN" sz="1600" dirty="0">
                <a:solidFill>
                  <a:schemeClr val="tx1">
                    <a:lumMod val="95000"/>
                    <a:lumOff val="5000"/>
                  </a:schemeClr>
                </a:solidFill>
              </a:rPr>
              <a:t> </a:t>
            </a:r>
            <a:r>
              <a:rPr lang="en-IN" sz="1600" b="1" dirty="0">
                <a:solidFill>
                  <a:schemeClr val="tx1">
                    <a:lumMod val="95000"/>
                    <a:lumOff val="5000"/>
                  </a:schemeClr>
                </a:solidFill>
              </a:rPr>
              <a:t>3. Supports Operating Systems:</a:t>
            </a:r>
            <a:r>
              <a:rPr lang="en-IN" sz="1600" dirty="0">
                <a:solidFill>
                  <a:schemeClr val="tx1">
                    <a:lumMod val="95000"/>
                    <a:lumOff val="5000"/>
                  </a:schemeClr>
                </a:solidFill>
              </a:rPr>
              <a:t> Selenium can operate and support across multiple Operating Systems (OS) like Windows, Mac, Linux, and UNIX.</a:t>
            </a:r>
            <a:endParaRPr lang="en-US" sz="1600" dirty="0">
              <a:solidFill>
                <a:schemeClr val="tx1">
                  <a:lumMod val="95000"/>
                  <a:lumOff val="5000"/>
                </a:schemeClr>
              </a:solidFill>
            </a:endParaRPr>
          </a:p>
          <a:p>
            <a:pPr algn="l"/>
            <a:r>
              <a:rPr lang="en-IN" sz="1600" b="1" dirty="0">
                <a:solidFill>
                  <a:schemeClr val="tx1">
                    <a:lumMod val="95000"/>
                    <a:lumOff val="5000"/>
                  </a:schemeClr>
                </a:solidFill>
              </a:rPr>
              <a:t>4.Support across browsers:</a:t>
            </a:r>
            <a:r>
              <a:rPr lang="en-IN" sz="1600" dirty="0">
                <a:solidFill>
                  <a:schemeClr val="tx1">
                    <a:lumMod val="95000"/>
                    <a:lumOff val="5000"/>
                  </a:schemeClr>
                </a:solidFill>
              </a:rPr>
              <a:t> Selenium provides support across multiple browsers, namely, Internet Explorer, Chrome, Firefox, Opera, and Safari. This becomes highly resourceful while executing tests and testing it across various browsers simultaneously.</a:t>
            </a:r>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spTree>
    <p:extLst>
      <p:ext uri="{BB962C8B-B14F-4D97-AF65-F5344CB8AC3E}">
        <p14:creationId xmlns="" xmlns:p14="http://schemas.microsoft.com/office/powerpoint/2010/main" val="4265412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Selenium</a:t>
            </a:r>
          </a:p>
        </p:txBody>
      </p:sp>
      <p:sp>
        <p:nvSpPr>
          <p:cNvPr id="3" name="Content Placeholder 2"/>
          <p:cNvSpPr>
            <a:spLocks noGrp="1"/>
          </p:cNvSpPr>
          <p:nvPr>
            <p:ph idx="1"/>
          </p:nvPr>
        </p:nvSpPr>
        <p:spPr/>
        <p:txBody>
          <a:bodyPr>
            <a:normAutofit fontScale="55000" lnSpcReduction="20000"/>
          </a:bodyPr>
          <a:lstStyle/>
          <a:p>
            <a:r>
              <a:rPr lang="en-IN" b="1" dirty="0"/>
              <a:t>5.Support for programming languages and framework</a:t>
            </a:r>
            <a:r>
              <a:rPr lang="en-IN" dirty="0"/>
              <a:t>:  Selenium integrates with programming languages and various frameworks. For instance, it can integrate with ANT or Maven type of framework for source code compilation. Further, it can integrate with the TestNG framework for testing applications and reporting purposes. It can integrate with Jenkins or Hudson for Continuous Integration (CI) and can even integrate with other open-source tools to support other features. </a:t>
            </a:r>
            <a:endParaRPr lang="en-US" dirty="0"/>
          </a:p>
          <a:p>
            <a:r>
              <a:rPr lang="en-IN" b="1" dirty="0"/>
              <a:t> 6.Tests across devices</a:t>
            </a:r>
            <a:r>
              <a:rPr lang="en-IN" dirty="0"/>
              <a:t>:  Selenium Test Automation can be implemented for mobile web application automation on Android, </a:t>
            </a:r>
            <a:r>
              <a:rPr lang="en-IN" dirty="0" err="1"/>
              <a:t>iPhone</a:t>
            </a:r>
            <a:r>
              <a:rPr lang="en-IN" dirty="0"/>
              <a:t>, and Blackberry. This can help in generating necessary results and address issues on a continuous basis.</a:t>
            </a:r>
            <a:endParaRPr lang="en-US" dirty="0"/>
          </a:p>
          <a:p>
            <a:r>
              <a:rPr lang="en-IN" b="1" dirty="0"/>
              <a:t> 7.Constant updates</a:t>
            </a:r>
            <a:r>
              <a:rPr lang="en-IN" dirty="0"/>
              <a:t>:  Selenium support is community–based, which enable constant updates and upgrades. These upgrades are readily available and do not require specific training. This makes Selenium resourceful and cost-effective as well. </a:t>
            </a:r>
            <a:endParaRPr lang="en-US" dirty="0"/>
          </a:p>
          <a:p>
            <a:r>
              <a:rPr lang="en-IN" b="1" dirty="0"/>
              <a:t> 8.Loaded Selenium suites</a:t>
            </a:r>
            <a:r>
              <a:rPr lang="en-IN" dirty="0"/>
              <a:t>:  Selenium is not just a singular tool or utility, it a loaded package of various testing tools and so, is referred to as a Suite. Each tool is designed to cater to different testing needs and requirements of test environments. Additionally, Selenium comes with capabilities to support Selenium IDE, Selenium Grid, and Selenium Remote Control (RC).</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a:t>JUNIT vs TestNG</a:t>
            </a:r>
            <a:endParaRPr lang="en-US" u="sng"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2477957996"/>
              </p:ext>
            </p:extLst>
          </p:nvPr>
        </p:nvGraphicFramePr>
        <p:xfrm>
          <a:off x="533400" y="1219201"/>
          <a:ext cx="8229600" cy="5174355"/>
        </p:xfrm>
        <a:graphic>
          <a:graphicData uri="http://schemas.openxmlformats.org/drawingml/2006/table">
            <a:tbl>
              <a:tblPr firstRow="1" bandRow="1">
                <a:tableStyleId>{5C22544A-7EE6-4342-B048-85BDC9FD1C3A}</a:tableStyleId>
              </a:tblPr>
              <a:tblGrid>
                <a:gridCol w="3962400">
                  <a:extLst>
                    <a:ext uri="{9D8B030D-6E8A-4147-A177-3AD203B41FA5}">
                      <a16:colId xmlns="" xmlns:a16="http://schemas.microsoft.com/office/drawing/2014/main" val="20000"/>
                    </a:ext>
                  </a:extLst>
                </a:gridCol>
                <a:gridCol w="4267200">
                  <a:extLst>
                    <a:ext uri="{9D8B030D-6E8A-4147-A177-3AD203B41FA5}">
                      <a16:colId xmlns="" xmlns:a16="http://schemas.microsoft.com/office/drawing/2014/main" val="20001"/>
                    </a:ext>
                  </a:extLst>
                </a:gridCol>
              </a:tblGrid>
              <a:tr h="587115">
                <a:tc>
                  <a:txBody>
                    <a:bodyPr/>
                    <a:lstStyle/>
                    <a:p>
                      <a:pPr algn="ctr"/>
                      <a:r>
                        <a:rPr lang="en-IN" sz="2800" b="1" kern="1200" dirty="0" err="1">
                          <a:solidFill>
                            <a:schemeClr val="tx1">
                              <a:lumMod val="95000"/>
                              <a:lumOff val="5000"/>
                            </a:schemeClr>
                          </a:solidFill>
                          <a:latin typeface="Algerian" pitchFamily="82" charset="0"/>
                          <a:ea typeface="+mn-ea"/>
                          <a:cs typeface="+mn-cs"/>
                        </a:rPr>
                        <a:t>Junit</a:t>
                      </a:r>
                      <a:endParaRPr lang="en-US" sz="2800" dirty="0">
                        <a:solidFill>
                          <a:schemeClr val="tx1">
                            <a:lumMod val="95000"/>
                            <a:lumOff val="5000"/>
                          </a:schemeClr>
                        </a:solidFill>
                        <a:latin typeface="Algerian" pitchFamily="82" charset="0"/>
                      </a:endParaRPr>
                    </a:p>
                  </a:txBody>
                  <a:tcPr/>
                </a:tc>
                <a:tc>
                  <a:txBody>
                    <a:bodyPr/>
                    <a:lstStyle/>
                    <a:p>
                      <a:pPr algn="ctr"/>
                      <a:r>
                        <a:rPr lang="en-IN" sz="1800" b="1" kern="1200" dirty="0">
                          <a:solidFill>
                            <a:schemeClr val="tx1">
                              <a:lumMod val="95000"/>
                              <a:lumOff val="5000"/>
                            </a:schemeClr>
                          </a:solidFill>
                          <a:latin typeface="Algerian" pitchFamily="82" charset="0"/>
                          <a:ea typeface="+mn-ea"/>
                          <a:cs typeface="+mn-cs"/>
                        </a:rPr>
                        <a:t>Testng</a:t>
                      </a:r>
                      <a:endParaRPr lang="en-US" dirty="0"/>
                    </a:p>
                  </a:txBody>
                  <a:tcPr/>
                </a:tc>
                <a:extLst>
                  <a:ext uri="{0D108BD9-81ED-4DB2-BD59-A6C34878D82A}">
                    <a16:rowId xmlns="" xmlns:a16="http://schemas.microsoft.com/office/drawing/2014/main" val="10000"/>
                  </a:ext>
                </a:extLst>
              </a:tr>
              <a:tr h="587115">
                <a:tc>
                  <a:txBody>
                    <a:bodyPr/>
                    <a:lstStyle/>
                    <a:p>
                      <a:r>
                        <a:rPr lang="en-IN" sz="1800" kern="1200" dirty="0">
                          <a:solidFill>
                            <a:schemeClr val="dk1"/>
                          </a:solidFill>
                          <a:latin typeface="+mn-lt"/>
                          <a:ea typeface="+mn-ea"/>
                          <a:cs typeface="+mn-cs"/>
                        </a:rPr>
                        <a:t>TestNG is a Java-based framework that is an upgraded option for running tests.</a:t>
                      </a:r>
                      <a:endParaRPr lang="en-US" dirty="0"/>
                    </a:p>
                  </a:txBody>
                  <a:tcPr/>
                </a:tc>
                <a:tc>
                  <a:txBody>
                    <a:bodyPr/>
                    <a:lstStyle/>
                    <a:p>
                      <a:r>
                        <a:rPr lang="en-IN" sz="1800" kern="1200" dirty="0">
                          <a:solidFill>
                            <a:schemeClr val="dk1"/>
                          </a:solidFill>
                          <a:latin typeface="+mn-lt"/>
                          <a:ea typeface="+mn-ea"/>
                          <a:cs typeface="+mn-cs"/>
                        </a:rPr>
                        <a:t>TestNG can run parallel tests.</a:t>
                      </a:r>
                      <a:endParaRPr lang="en-US" dirty="0"/>
                    </a:p>
                  </a:txBody>
                  <a:tcPr/>
                </a:tc>
                <a:extLst>
                  <a:ext uri="{0D108BD9-81ED-4DB2-BD59-A6C34878D82A}">
                    <a16:rowId xmlns="" xmlns:a16="http://schemas.microsoft.com/office/drawing/2014/main" val="10001"/>
                  </a:ext>
                </a:extLst>
              </a:tr>
              <a:tr h="587115">
                <a:tc>
                  <a:txBody>
                    <a:bodyPr/>
                    <a:lstStyle/>
                    <a:p>
                      <a:r>
                        <a:rPr lang="en-IN" sz="1800" kern="1200" dirty="0" err="1">
                          <a:solidFill>
                            <a:schemeClr val="dk1"/>
                          </a:solidFill>
                          <a:latin typeface="+mn-lt"/>
                          <a:ea typeface="+mn-ea"/>
                          <a:cs typeface="+mn-cs"/>
                        </a:rPr>
                        <a:t>JUnit</a:t>
                      </a:r>
                      <a:r>
                        <a:rPr lang="en-IN" sz="1800" kern="1200" dirty="0">
                          <a:solidFill>
                            <a:schemeClr val="dk1"/>
                          </a:solidFill>
                          <a:latin typeface="+mn-lt"/>
                          <a:ea typeface="+mn-ea"/>
                          <a:cs typeface="+mn-cs"/>
                        </a:rPr>
                        <a:t> is an open-source framework used to trigger and write tests.</a:t>
                      </a:r>
                      <a:endParaRPr lang="en-US" dirty="0"/>
                    </a:p>
                  </a:txBody>
                  <a:tcPr/>
                </a:tc>
                <a:tc>
                  <a:txBody>
                    <a:bodyPr/>
                    <a:lstStyle/>
                    <a:p>
                      <a:r>
                        <a:rPr lang="en-IN" sz="1800" kern="1200" dirty="0" err="1">
                          <a:solidFill>
                            <a:schemeClr val="dk1"/>
                          </a:solidFill>
                          <a:latin typeface="+mn-lt"/>
                          <a:ea typeface="+mn-ea"/>
                          <a:cs typeface="+mn-cs"/>
                        </a:rPr>
                        <a:t>JUnit</a:t>
                      </a:r>
                      <a:r>
                        <a:rPr lang="en-IN" sz="1800" kern="1200" dirty="0">
                          <a:solidFill>
                            <a:schemeClr val="dk1"/>
                          </a:solidFill>
                          <a:latin typeface="+mn-lt"/>
                          <a:ea typeface="+mn-ea"/>
                          <a:cs typeface="+mn-cs"/>
                        </a:rPr>
                        <a:t> is an open-source framework used to trigger and write tests.</a:t>
                      </a:r>
                      <a:endParaRPr lang="en-US" dirty="0"/>
                    </a:p>
                  </a:txBody>
                  <a:tcPr/>
                </a:tc>
                <a:extLst>
                  <a:ext uri="{0D108BD9-81ED-4DB2-BD59-A6C34878D82A}">
                    <a16:rowId xmlns="" xmlns:a16="http://schemas.microsoft.com/office/drawing/2014/main" val="10002"/>
                  </a:ext>
                </a:extLst>
              </a:tr>
              <a:tr h="838736">
                <a:tc>
                  <a:txBody>
                    <a:bodyPr/>
                    <a:lstStyle/>
                    <a:p>
                      <a:r>
                        <a:rPr lang="en-IN" sz="1800" kern="1200" dirty="0">
                          <a:solidFill>
                            <a:schemeClr val="dk1"/>
                          </a:solidFill>
                          <a:latin typeface="+mn-lt"/>
                          <a:ea typeface="+mn-ea"/>
                          <a:cs typeface="+mn-cs"/>
                        </a:rPr>
                        <a:t>It does not support advanced annotations.</a:t>
                      </a:r>
                      <a:endParaRPr lang="en-US" dirty="0"/>
                    </a:p>
                    <a:p>
                      <a:endParaRPr lang="en-US" dirty="0"/>
                    </a:p>
                  </a:txBody>
                  <a:tcPr/>
                </a:tc>
                <a:tc>
                  <a:txBody>
                    <a:bodyPr/>
                    <a:lstStyle/>
                    <a:p>
                      <a:r>
                        <a:rPr lang="en-IN" sz="1800" kern="1200" dirty="0">
                          <a:solidFill>
                            <a:schemeClr val="dk1"/>
                          </a:solidFill>
                          <a:latin typeface="+mn-lt"/>
                          <a:ea typeface="+mn-ea"/>
                          <a:cs typeface="+mn-cs"/>
                        </a:rPr>
                        <a:t>It supports advanced annotations.</a:t>
                      </a:r>
                      <a:endParaRPr lang="en-US" dirty="0"/>
                    </a:p>
                  </a:txBody>
                  <a:tcPr/>
                </a:tc>
                <a:extLst>
                  <a:ext uri="{0D108BD9-81ED-4DB2-BD59-A6C34878D82A}">
                    <a16:rowId xmlns="" xmlns:a16="http://schemas.microsoft.com/office/drawing/2014/main" val="10003"/>
                  </a:ext>
                </a:extLst>
              </a:tr>
              <a:tr h="587115">
                <a:tc>
                  <a:txBody>
                    <a:bodyPr/>
                    <a:lstStyle/>
                    <a:p>
                      <a:r>
                        <a:rPr lang="en-IN" sz="1800" kern="1200" dirty="0">
                          <a:solidFill>
                            <a:schemeClr val="dk1"/>
                          </a:solidFill>
                          <a:latin typeface="+mn-lt"/>
                          <a:ea typeface="+mn-ea"/>
                          <a:cs typeface="+mn-cs"/>
                        </a:rPr>
                        <a:t>The dependency tests are missing in </a:t>
                      </a:r>
                      <a:r>
                        <a:rPr lang="en-IN" sz="1800" kern="1200" dirty="0" err="1">
                          <a:solidFill>
                            <a:schemeClr val="dk1"/>
                          </a:solidFill>
                          <a:latin typeface="+mn-lt"/>
                          <a:ea typeface="+mn-ea"/>
                          <a:cs typeface="+mn-cs"/>
                        </a:rPr>
                        <a:t>JUnit</a:t>
                      </a:r>
                      <a:r>
                        <a:rPr lang="en-IN" sz="1800" kern="1200" dirty="0">
                          <a:solidFill>
                            <a:schemeClr val="dk1"/>
                          </a:solidFill>
                          <a:latin typeface="+mn-lt"/>
                          <a:ea typeface="+mn-ea"/>
                          <a:cs typeface="+mn-cs"/>
                        </a:rPr>
                        <a:t>.</a:t>
                      </a:r>
                      <a:endParaRPr lang="en-US" dirty="0"/>
                    </a:p>
                  </a:txBody>
                  <a:tcPr/>
                </a:tc>
                <a:tc>
                  <a:txBody>
                    <a:bodyPr/>
                    <a:lstStyle/>
                    <a:p>
                      <a:r>
                        <a:rPr lang="en-IN" sz="1800" kern="1200" dirty="0">
                          <a:solidFill>
                            <a:schemeClr val="dk1"/>
                          </a:solidFill>
                          <a:latin typeface="+mn-lt"/>
                          <a:ea typeface="+mn-ea"/>
                          <a:cs typeface="+mn-cs"/>
                        </a:rPr>
                        <a:t>Dependency tests are present in TestNG.</a:t>
                      </a:r>
                      <a:endParaRPr lang="en-US" dirty="0"/>
                    </a:p>
                  </a:txBody>
                  <a:tcPr/>
                </a:tc>
                <a:extLst>
                  <a:ext uri="{0D108BD9-81ED-4DB2-BD59-A6C34878D82A}">
                    <a16:rowId xmlns="" xmlns:a16="http://schemas.microsoft.com/office/drawing/2014/main" val="10004"/>
                  </a:ext>
                </a:extLst>
              </a:tr>
              <a:tr h="422281">
                <a:tc>
                  <a:txBody>
                    <a:bodyPr/>
                    <a:lstStyle/>
                    <a:p>
                      <a:r>
                        <a:rPr lang="en-IN" sz="1800" kern="1200" dirty="0">
                          <a:solidFill>
                            <a:schemeClr val="dk1"/>
                          </a:solidFill>
                          <a:latin typeface="+mn-lt"/>
                          <a:ea typeface="+mn-ea"/>
                          <a:cs typeface="+mn-cs"/>
                        </a:rPr>
                        <a:t>Grouping tests together is not possible.</a:t>
                      </a:r>
                      <a:endParaRPr lang="en-US" dirty="0"/>
                    </a:p>
                  </a:txBody>
                  <a:tcPr/>
                </a:tc>
                <a:tc>
                  <a:txBody>
                    <a:bodyPr/>
                    <a:lstStyle/>
                    <a:p>
                      <a:pPr marL="0" marR="0">
                        <a:lnSpc>
                          <a:spcPts val="1800"/>
                        </a:lnSpc>
                        <a:spcBef>
                          <a:spcPts val="0"/>
                        </a:spcBef>
                        <a:spcAft>
                          <a:spcPts val="1500"/>
                        </a:spcAft>
                      </a:pPr>
                      <a:r>
                        <a:rPr lang="en-IN" sz="1800" b="0" spc="-40" dirty="0">
                          <a:solidFill>
                            <a:srgbClr val="000000"/>
                          </a:solidFill>
                          <a:latin typeface="Calibri"/>
                          <a:ea typeface="Times New Roman"/>
                          <a:cs typeface="Times New Roman"/>
                        </a:rPr>
                        <a:t>Tests can be grouped together and run parallel.</a:t>
                      </a:r>
                      <a:endParaRPr lang="en-US" sz="1800" b="0" dirty="0">
                        <a:latin typeface="Calibri"/>
                        <a:ea typeface="Times New Roman"/>
                        <a:cs typeface="Times New Roman"/>
                      </a:endParaRPr>
                    </a:p>
                  </a:txBody>
                  <a:tcPr marL="68580" marR="68580" marT="0" marB="0"/>
                </a:tc>
                <a:extLst>
                  <a:ext uri="{0D108BD9-81ED-4DB2-BD59-A6C34878D82A}">
                    <a16:rowId xmlns="" xmlns:a16="http://schemas.microsoft.com/office/drawing/2014/main" val="10005"/>
                  </a:ext>
                </a:extLst>
              </a:tr>
              <a:tr h="1191122">
                <a:tc>
                  <a:txBody>
                    <a:bodyPr/>
                    <a:lstStyle/>
                    <a:p>
                      <a:pPr marL="0" marR="0">
                        <a:lnSpc>
                          <a:spcPts val="1800"/>
                        </a:lnSpc>
                        <a:spcBef>
                          <a:spcPts val="0"/>
                        </a:spcBef>
                        <a:spcAft>
                          <a:spcPts val="1500"/>
                        </a:spcAft>
                      </a:pPr>
                      <a:r>
                        <a:rPr lang="en-IN" sz="1800" b="0" spc="-40" dirty="0">
                          <a:solidFill>
                            <a:srgbClr val="000000"/>
                          </a:solidFill>
                          <a:latin typeface="Calibri"/>
                          <a:ea typeface="Times New Roman"/>
                          <a:cs typeface="Times New Roman"/>
                        </a:rPr>
                        <a:t>Tests can be grouped together and run parallel.</a:t>
                      </a:r>
                    </a:p>
                  </a:txBody>
                  <a:tcPr marL="68580" marR="68580" marT="0" marB="0"/>
                </a:tc>
                <a:tc>
                  <a:txBody>
                    <a:bodyPr/>
                    <a:lstStyle/>
                    <a:p>
                      <a:pPr marL="0" marR="0">
                        <a:lnSpc>
                          <a:spcPts val="1800"/>
                        </a:lnSpc>
                        <a:spcBef>
                          <a:spcPts val="0"/>
                        </a:spcBef>
                        <a:spcAft>
                          <a:spcPts val="1500"/>
                        </a:spcAft>
                      </a:pPr>
                      <a:r>
                        <a:rPr lang="en-IN" sz="1800" b="0" spc="-40" dirty="0">
                          <a:solidFill>
                            <a:srgbClr val="000000"/>
                          </a:solidFill>
                          <a:latin typeface="Calibri"/>
                          <a:ea typeface="Times New Roman"/>
                          <a:cs typeface="Times New Roman"/>
                        </a:rPr>
                        <a:t>Writing tests and configuring them is easy in TestNG than </a:t>
                      </a:r>
                      <a:r>
                        <a:rPr lang="en-IN" sz="1800" b="0" spc="-40" dirty="0" err="1">
                          <a:solidFill>
                            <a:srgbClr val="000000"/>
                          </a:solidFill>
                          <a:latin typeface="Calibri"/>
                          <a:ea typeface="Times New Roman"/>
                          <a:cs typeface="Times New Roman"/>
                        </a:rPr>
                        <a:t>Junit</a:t>
                      </a:r>
                      <a:r>
                        <a:rPr lang="en-IN" sz="1800" b="0" spc="-40" dirty="0">
                          <a:solidFill>
                            <a:srgbClr val="000000"/>
                          </a:solidFill>
                          <a:latin typeface="Calibri"/>
                          <a:ea typeface="Times New Roman"/>
                          <a:cs typeface="Times New Roman"/>
                        </a:rPr>
                        <a:t>.</a:t>
                      </a:r>
                    </a:p>
                    <a:p>
                      <a:pPr marL="0" marR="0">
                        <a:lnSpc>
                          <a:spcPts val="1800"/>
                        </a:lnSpc>
                        <a:spcBef>
                          <a:spcPts val="0"/>
                        </a:spcBef>
                        <a:spcAft>
                          <a:spcPts val="1500"/>
                        </a:spcAft>
                      </a:pPr>
                      <a:endParaRPr lang="en-IN" sz="1800" b="0" spc="-40" dirty="0">
                        <a:solidFill>
                          <a:srgbClr val="000000"/>
                        </a:solidFill>
                        <a:latin typeface="Calibri"/>
                        <a:ea typeface="Times New Roman"/>
                        <a:cs typeface="Times New Roman"/>
                      </a:endParaRPr>
                    </a:p>
                    <a:p>
                      <a:pPr marL="0" marR="0">
                        <a:lnSpc>
                          <a:spcPts val="1800"/>
                        </a:lnSpc>
                        <a:spcBef>
                          <a:spcPts val="0"/>
                        </a:spcBef>
                        <a:spcAft>
                          <a:spcPts val="1500"/>
                        </a:spcAft>
                      </a:pPr>
                      <a:endParaRPr lang="en-US" sz="1800" b="0" dirty="0">
                        <a:latin typeface="Calibri"/>
                        <a:ea typeface="Times New Roman"/>
                        <a:cs typeface="Times New Roman"/>
                      </a:endParaRPr>
                    </a:p>
                  </a:txBody>
                  <a:tcPr marL="68580" marR="68580" marT="0" marB="0"/>
                </a:tc>
                <a:extLst>
                  <a:ext uri="{0D108BD9-81ED-4DB2-BD59-A6C34878D82A}">
                    <a16:rowId xmlns="" xmlns:a16="http://schemas.microsoft.com/office/drawing/2014/main" val="10006"/>
                  </a:ext>
                </a:extLst>
              </a:tr>
            </a:tbl>
          </a:graphicData>
        </a:graphic>
      </p:graphicFrame>
    </p:spTree>
    <p:extLst>
      <p:ext uri="{BB962C8B-B14F-4D97-AF65-F5344CB8AC3E}">
        <p14:creationId xmlns="" xmlns:p14="http://schemas.microsoft.com/office/powerpoint/2010/main" val="4154448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a:t>Script For Myntra Login Page</a:t>
            </a:r>
          </a:p>
        </p:txBody>
      </p:sp>
      <p:pic>
        <p:nvPicPr>
          <p:cNvPr id="3" name="Content Placeholder 2"/>
          <p:cNvPicPr>
            <a:picLocks noGrp="1" noChangeAspect="1" noChangeArrowheads="1"/>
          </p:cNvPicPr>
          <p:nvPr>
            <p:ph idx="1"/>
          </p:nvPr>
        </p:nvPicPr>
        <p:blipFill>
          <a:blip r:embed="rId2"/>
          <a:srcRect/>
          <a:stretch>
            <a:fillRect/>
          </a:stretch>
        </p:blipFill>
        <p:spPr bwMode="auto">
          <a:xfrm>
            <a:off x="381000" y="1195214"/>
            <a:ext cx="8229600" cy="4848572"/>
          </a:xfrm>
          <a:prstGeom prst="rect">
            <a:avLst/>
          </a:prstGeom>
          <a:noFill/>
          <a:ln w="9525">
            <a:noFill/>
            <a:miter lim="800000"/>
            <a:headEnd/>
            <a:tailEnd/>
          </a:ln>
          <a:effectLst/>
        </p:spPr>
      </p:pic>
    </p:spTree>
    <p:extLst>
      <p:ext uri="{BB962C8B-B14F-4D97-AF65-F5344CB8AC3E}">
        <p14:creationId xmlns="" xmlns:p14="http://schemas.microsoft.com/office/powerpoint/2010/main" val="915459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Outcome’s</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546958" y="1600200"/>
            <a:ext cx="3252786" cy="1828799"/>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4800601" y="1402346"/>
            <a:ext cx="3796442" cy="2407653"/>
          </a:xfrm>
          <a:prstGeom prst="rect">
            <a:avLst/>
          </a:prstGeom>
          <a:noFill/>
          <a:ln w="9525">
            <a:noFill/>
            <a:miter lim="800000"/>
            <a:headEnd/>
            <a:tailEnd/>
          </a:ln>
          <a:effectLst/>
        </p:spPr>
      </p:pic>
      <p:pic>
        <p:nvPicPr>
          <p:cNvPr id="7" name="Picture 6" descr="C:\Users\Dell\Pictures\Screenshots\Screenshot (1513).png"/>
          <p:cNvPicPr/>
          <p:nvPr/>
        </p:nvPicPr>
        <p:blipFill>
          <a:blip r:embed="rId4" cstate="print"/>
          <a:srcRect/>
          <a:stretch>
            <a:fillRect/>
          </a:stretch>
        </p:blipFill>
        <p:spPr bwMode="auto">
          <a:xfrm>
            <a:off x="838200" y="4343400"/>
            <a:ext cx="2727598" cy="1533525"/>
          </a:xfrm>
          <a:prstGeom prst="rect">
            <a:avLst/>
          </a:prstGeom>
          <a:noFill/>
          <a:ln w="9525">
            <a:noFill/>
            <a:miter lim="800000"/>
            <a:headEnd/>
            <a:tailEnd/>
          </a:ln>
        </p:spPr>
      </p:pic>
      <p:pic>
        <p:nvPicPr>
          <p:cNvPr id="9" name="Picture 8" descr="C:\Users\Dell\Pictures\Screenshots\Screenshot (1514).png"/>
          <p:cNvPicPr/>
          <p:nvPr/>
        </p:nvPicPr>
        <p:blipFill>
          <a:blip r:embed="rId5" cstate="print"/>
          <a:srcRect/>
          <a:stretch>
            <a:fillRect/>
          </a:stretch>
        </p:blipFill>
        <p:spPr bwMode="auto">
          <a:xfrm>
            <a:off x="4800600" y="4191000"/>
            <a:ext cx="3430736" cy="2057400"/>
          </a:xfrm>
          <a:prstGeom prst="rect">
            <a:avLst/>
          </a:prstGeom>
          <a:noFill/>
          <a:ln w="9525">
            <a:noFill/>
            <a:miter lim="800000"/>
            <a:headEnd/>
            <a:tailEnd/>
          </a:ln>
        </p:spPr>
      </p:pic>
    </p:spTree>
    <p:extLst>
      <p:ext uri="{BB962C8B-B14F-4D97-AF65-F5344CB8AC3E}">
        <p14:creationId xmlns="" xmlns:p14="http://schemas.microsoft.com/office/powerpoint/2010/main" val="292229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Searching a Product</a:t>
            </a:r>
            <a:endParaRPr lang="en-US" dirty="0"/>
          </a:p>
        </p:txBody>
      </p:sp>
      <p:sp>
        <p:nvSpPr>
          <p:cNvPr id="3" name="Content Placeholder 2"/>
          <p:cNvSpPr>
            <a:spLocks noGrp="1"/>
          </p:cNvSpPr>
          <p:nvPr>
            <p:ph idx="1"/>
          </p:nvPr>
        </p:nvSpPr>
        <p:spPr>
          <a:xfrm>
            <a:off x="381000" y="1371600"/>
            <a:ext cx="8229600" cy="5257800"/>
          </a:xfrm>
        </p:spPr>
        <p:txBody>
          <a:bodyPr>
            <a:noAutofit/>
          </a:bodyPr>
          <a:lstStyle/>
          <a:p>
            <a:r>
              <a:rPr lang="en-US" sz="1050" b="1" dirty="0"/>
              <a:t>public class Myntra_4 {</a:t>
            </a:r>
          </a:p>
          <a:p>
            <a:r>
              <a:rPr lang="en-US" sz="1050" b="1" dirty="0"/>
              <a:t>public static void main(String[] </a:t>
            </a:r>
            <a:r>
              <a:rPr lang="en-US" sz="1050" b="1" dirty="0" err="1"/>
              <a:t>args</a:t>
            </a:r>
            <a:r>
              <a:rPr lang="en-US" sz="1050" b="1" dirty="0"/>
              <a:t>) {</a:t>
            </a:r>
          </a:p>
          <a:p>
            <a:r>
              <a:rPr lang="en-US" sz="1050" dirty="0"/>
              <a:t>        </a:t>
            </a:r>
            <a:r>
              <a:rPr lang="en-US" sz="1050" dirty="0" err="1"/>
              <a:t>System.</a:t>
            </a:r>
            <a:r>
              <a:rPr lang="en-US" sz="1050" i="1" dirty="0" err="1"/>
              <a:t>setProperty</a:t>
            </a:r>
            <a:r>
              <a:rPr lang="en-US" sz="1050" i="1" dirty="0"/>
              <a:t>("</a:t>
            </a:r>
            <a:r>
              <a:rPr lang="en-US" sz="1050" i="1" dirty="0" err="1"/>
              <a:t>webdriver.chrome.driver","C</a:t>
            </a:r>
            <a:r>
              <a:rPr lang="en-US" sz="1050" i="1" dirty="0"/>
              <a:t>:\\\\\\\\Users\\\\\\\\Dell\\\\\\\\Desktop\\\\\\\\New\\\\\\\\Semester-6\\\\\\\\Test Automation\\\\\\\\Chrome_Driver_89\\\\\\\\chromedriver.exe");</a:t>
            </a:r>
          </a:p>
          <a:p>
            <a:r>
              <a:rPr lang="en-US" sz="1050" dirty="0"/>
              <a:t>        </a:t>
            </a:r>
            <a:r>
              <a:rPr lang="en-US" sz="1050" dirty="0" err="1"/>
              <a:t>WebDriver</a:t>
            </a:r>
            <a:r>
              <a:rPr lang="en-US" sz="1050" dirty="0"/>
              <a:t> driver= </a:t>
            </a:r>
            <a:r>
              <a:rPr lang="en-US" sz="1050" b="1" dirty="0"/>
              <a:t>new </a:t>
            </a:r>
            <a:r>
              <a:rPr lang="en-US" sz="1050" b="1" dirty="0" err="1"/>
              <a:t>ChromeDriver</a:t>
            </a:r>
            <a:r>
              <a:rPr lang="en-US" sz="1050" b="1" dirty="0"/>
              <a:t>();</a:t>
            </a:r>
          </a:p>
          <a:p>
            <a:r>
              <a:rPr lang="en-US" sz="1050" dirty="0" err="1"/>
              <a:t>WebDriverWait</a:t>
            </a:r>
            <a:r>
              <a:rPr lang="en-US" sz="1050" dirty="0"/>
              <a:t> wait=</a:t>
            </a:r>
            <a:r>
              <a:rPr lang="en-US" sz="1050" b="1" dirty="0"/>
              <a:t>new </a:t>
            </a:r>
            <a:r>
              <a:rPr lang="en-US" sz="1050" b="1" dirty="0" err="1"/>
              <a:t>WebDriverWait</a:t>
            </a:r>
            <a:r>
              <a:rPr lang="en-US" sz="1050" b="1" dirty="0"/>
              <a:t>(driver,40);</a:t>
            </a:r>
          </a:p>
          <a:p>
            <a:r>
              <a:rPr lang="en-US" sz="1050" dirty="0" err="1"/>
              <a:t>driver.manage</a:t>
            </a:r>
            <a:r>
              <a:rPr lang="en-US" sz="1050" dirty="0"/>
              <a:t>().window().maximize();</a:t>
            </a:r>
          </a:p>
          <a:p>
            <a:r>
              <a:rPr lang="en-US" sz="1050" dirty="0"/>
              <a:t>        </a:t>
            </a:r>
            <a:r>
              <a:rPr lang="en-US" sz="1050" dirty="0" err="1"/>
              <a:t>driver.get</a:t>
            </a:r>
            <a:r>
              <a:rPr lang="en-US" sz="1050" dirty="0"/>
              <a:t>("https://www.myntra.com/");</a:t>
            </a:r>
          </a:p>
          <a:p>
            <a:r>
              <a:rPr lang="en-US" sz="1050" dirty="0"/>
              <a:t>//      </a:t>
            </a:r>
            <a:r>
              <a:rPr lang="en-US" sz="1050" dirty="0" err="1"/>
              <a:t>WebElement</a:t>
            </a:r>
            <a:r>
              <a:rPr lang="en-US" sz="1050" dirty="0"/>
              <a:t> Number = </a:t>
            </a:r>
            <a:r>
              <a:rPr lang="en-US" sz="1050" dirty="0" err="1"/>
              <a:t>driver.findElement</a:t>
            </a:r>
            <a:r>
              <a:rPr lang="en-US" sz="1050" dirty="0"/>
              <a:t>(By.id("</a:t>
            </a:r>
            <a:r>
              <a:rPr lang="en-US" sz="1050" dirty="0" err="1"/>
              <a:t>mobileNumberPass</a:t>
            </a:r>
            <a:r>
              <a:rPr lang="en-US" sz="1050" dirty="0"/>
              <a:t>"));</a:t>
            </a:r>
          </a:p>
          <a:p>
            <a:r>
              <a:rPr lang="en-US" sz="1050" dirty="0" err="1"/>
              <a:t>wait.until</a:t>
            </a:r>
            <a:r>
              <a:rPr lang="en-US" sz="1050" dirty="0"/>
              <a:t>(</a:t>
            </a:r>
            <a:r>
              <a:rPr lang="en-US" sz="1050" dirty="0" err="1"/>
              <a:t>ExpectedConditions.</a:t>
            </a:r>
            <a:r>
              <a:rPr lang="en-US" sz="1050" i="1" dirty="0" err="1"/>
              <a:t>elementToBeClickable</a:t>
            </a:r>
            <a:r>
              <a:rPr lang="en-US" sz="1050" i="1" dirty="0"/>
              <a:t>(</a:t>
            </a:r>
            <a:r>
              <a:rPr lang="en-US" sz="1050" i="1" dirty="0" err="1"/>
              <a:t>By.xpath</a:t>
            </a:r>
            <a:r>
              <a:rPr lang="en-US" sz="1050" i="1" dirty="0"/>
              <a:t>("/html/body/div[1]/div/div/header/div[2]/div[2]/div/div[1]/span[1]"))).click();     </a:t>
            </a:r>
          </a:p>
          <a:p>
            <a:r>
              <a:rPr lang="en-US" sz="1050" dirty="0"/>
              <a:t>        //for click on profile </a:t>
            </a:r>
            <a:r>
              <a:rPr lang="en-US" sz="1050" u="sng" dirty="0"/>
              <a:t>logo</a:t>
            </a:r>
          </a:p>
          <a:p>
            <a:r>
              <a:rPr lang="en-US" sz="1050" dirty="0" err="1"/>
              <a:t>wait.until</a:t>
            </a:r>
            <a:r>
              <a:rPr lang="en-US" sz="1050" dirty="0"/>
              <a:t>(</a:t>
            </a:r>
            <a:r>
              <a:rPr lang="en-US" sz="1050" dirty="0" err="1"/>
              <a:t>ExpectedConditions.</a:t>
            </a:r>
            <a:r>
              <a:rPr lang="en-US" sz="1050" i="1" dirty="0" err="1"/>
              <a:t>elementToBeClickable</a:t>
            </a:r>
            <a:r>
              <a:rPr lang="en-US" sz="1050" i="1" dirty="0"/>
              <a:t>(</a:t>
            </a:r>
            <a:r>
              <a:rPr lang="en-US" sz="1050" i="1" dirty="0" err="1"/>
              <a:t>By.xpath</a:t>
            </a:r>
            <a:r>
              <a:rPr lang="en-US" sz="1050" i="1" dirty="0"/>
              <a:t>("/html/body/div[1]/div/div/header/div[2]/div[2]/div/div[2]/div[2]/div[2]/div[1]/a"))).click();    </a:t>
            </a:r>
          </a:p>
          <a:p>
            <a:r>
              <a:rPr lang="en-US" sz="1050" dirty="0"/>
              <a:t>        //for click on </a:t>
            </a:r>
            <a:r>
              <a:rPr lang="en-US" sz="1050" u="sng" dirty="0"/>
              <a:t>signup button</a:t>
            </a:r>
          </a:p>
          <a:p>
            <a:r>
              <a:rPr lang="en-US" sz="1050" dirty="0" err="1"/>
              <a:t>wait.until</a:t>
            </a:r>
            <a:r>
              <a:rPr lang="en-US" sz="1050" dirty="0"/>
              <a:t>(</a:t>
            </a:r>
            <a:r>
              <a:rPr lang="en-US" sz="1050" dirty="0" err="1"/>
              <a:t>ExpectedConditions.</a:t>
            </a:r>
            <a:r>
              <a:rPr lang="en-US" sz="1050" i="1" dirty="0" err="1"/>
              <a:t>elementToBeClickable</a:t>
            </a:r>
            <a:r>
              <a:rPr lang="en-US" sz="1050" i="1" dirty="0"/>
              <a:t>(</a:t>
            </a:r>
            <a:r>
              <a:rPr lang="en-US" sz="1050" i="1" dirty="0" err="1"/>
              <a:t>By.xpath</a:t>
            </a:r>
            <a:r>
              <a:rPr lang="en-US" sz="1050" i="1" dirty="0"/>
              <a:t>("/html/body/div[2]/div/div[2]/div[3]/div[2]/div/div/div[1]/div/div/div[2]/div[2]/div[1]/input"))).</a:t>
            </a:r>
            <a:r>
              <a:rPr lang="en-US" sz="1050" i="1" dirty="0" err="1"/>
              <a:t>sendKeys</a:t>
            </a:r>
            <a:r>
              <a:rPr lang="en-US" sz="1050" i="1" dirty="0"/>
              <a:t>("8755210395");</a:t>
            </a:r>
          </a:p>
          <a:p>
            <a:r>
              <a:rPr lang="en-US" sz="1050" dirty="0"/>
              <a:t>        </a:t>
            </a:r>
            <a:r>
              <a:rPr lang="en-US" sz="1050" dirty="0" err="1"/>
              <a:t>System.</a:t>
            </a:r>
            <a:r>
              <a:rPr lang="en-US" sz="1050" b="1" i="1" dirty="0" err="1"/>
              <a:t>out.println</a:t>
            </a:r>
            <a:r>
              <a:rPr lang="en-US" sz="1050" b="1" i="1" dirty="0"/>
              <a:t>("1");</a:t>
            </a:r>
          </a:p>
          <a:p>
            <a:r>
              <a:rPr lang="en-US" sz="1050" dirty="0" err="1"/>
              <a:t>wait.until</a:t>
            </a:r>
            <a:r>
              <a:rPr lang="en-US" sz="1050" dirty="0"/>
              <a:t>(</a:t>
            </a:r>
            <a:r>
              <a:rPr lang="en-US" sz="1050" dirty="0" err="1"/>
              <a:t>ExpectedConditions.</a:t>
            </a:r>
            <a:r>
              <a:rPr lang="en-US" sz="1050" i="1" dirty="0" err="1"/>
              <a:t>elementToBeClickable</a:t>
            </a:r>
            <a:r>
              <a:rPr lang="en-US" sz="1050" i="1" dirty="0"/>
              <a:t>(</a:t>
            </a:r>
            <a:r>
              <a:rPr lang="en-US" sz="1050" i="1" dirty="0" err="1"/>
              <a:t>By.xpath</a:t>
            </a:r>
            <a:r>
              <a:rPr lang="en-US" sz="1050" i="1" dirty="0"/>
              <a:t>("/html/body/div[2]/div/div[2]/div[3]/div[2]/div/div/div[1]/div/div/div[2]/div[2]/div[3]"))).click(); </a:t>
            </a:r>
          </a:p>
          <a:p>
            <a:r>
              <a:rPr lang="en-US" sz="1050" dirty="0"/>
              <a:t>        //for click on continue button</a:t>
            </a:r>
          </a:p>
          <a:p>
            <a:r>
              <a:rPr lang="en-US" sz="1050" dirty="0" err="1"/>
              <a:t>wait.until</a:t>
            </a:r>
            <a:r>
              <a:rPr lang="en-US" sz="1050" dirty="0"/>
              <a:t>(</a:t>
            </a:r>
            <a:r>
              <a:rPr lang="en-US" sz="1050" dirty="0" err="1"/>
              <a:t>ExpectedConditions.</a:t>
            </a:r>
            <a:r>
              <a:rPr lang="en-US" sz="1050" i="1" dirty="0" err="1"/>
              <a:t>elementToBeClickable</a:t>
            </a:r>
            <a:r>
              <a:rPr lang="en-US" sz="1050" i="1" dirty="0"/>
              <a:t>(</a:t>
            </a:r>
            <a:r>
              <a:rPr lang="en-US" sz="1050" i="1" dirty="0" err="1"/>
              <a:t>By.xpath</a:t>
            </a:r>
            <a:r>
              <a:rPr lang="en-US" sz="1050" i="1" dirty="0"/>
              <a:t>("/html/body/div[2]/div/div[2]/div[3]/div[2]/div/div/div[1]/div/div[3]/span"))).click();       </a:t>
            </a:r>
          </a:p>
          <a:p>
            <a:r>
              <a:rPr lang="en-US" sz="1050" dirty="0"/>
              <a:t>        //for click on password button</a:t>
            </a:r>
          </a:p>
          <a:p>
            <a:r>
              <a:rPr lang="en-US" sz="1050" dirty="0" err="1"/>
              <a:t>wait.until</a:t>
            </a:r>
            <a:r>
              <a:rPr lang="en-US" sz="1050" dirty="0"/>
              <a:t>(</a:t>
            </a:r>
            <a:r>
              <a:rPr lang="en-US" sz="1050" dirty="0" err="1"/>
              <a:t>ExpectedConditions.</a:t>
            </a:r>
            <a:r>
              <a:rPr lang="en-US" sz="1050" i="1" dirty="0" err="1"/>
              <a:t>elementToBeClickable</a:t>
            </a:r>
            <a:r>
              <a:rPr lang="en-US" sz="1050" i="1" dirty="0"/>
              <a:t>(</a:t>
            </a:r>
            <a:r>
              <a:rPr lang="en-US" sz="1050" i="1" dirty="0" err="1"/>
              <a:t>By.xpath</a:t>
            </a:r>
            <a:r>
              <a:rPr lang="en-US" sz="1050" i="1" dirty="0"/>
              <a:t>("/html/body/div[2]/div/div[2]/div[3]/div[2]/div/div/div[1]/div/div/form/div/div[2]/input"))).</a:t>
            </a:r>
            <a:r>
              <a:rPr lang="en-US" sz="1050" i="1" dirty="0" err="1"/>
              <a:t>sendKeys</a:t>
            </a:r>
            <a:r>
              <a:rPr lang="en-US" sz="1050" i="1" dirty="0"/>
              <a:t>("Aaaaaaaa@121");</a:t>
            </a:r>
          </a:p>
          <a:p>
            <a:r>
              <a:rPr lang="en-US" sz="1050" dirty="0"/>
              <a:t>        // Password</a:t>
            </a:r>
          </a:p>
          <a:p>
            <a:r>
              <a:rPr lang="en-US" sz="1050" dirty="0"/>
              <a:t>        </a:t>
            </a:r>
            <a:r>
              <a:rPr lang="en-US" sz="1050" dirty="0" err="1"/>
              <a:t>System.</a:t>
            </a:r>
            <a:r>
              <a:rPr lang="en-US" sz="1050" b="1" i="1" dirty="0" err="1"/>
              <a:t>out.println</a:t>
            </a:r>
            <a:r>
              <a:rPr lang="en-US" sz="1050" b="1" i="1" dirty="0"/>
              <a:t>("2");</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i="1" u="sng" dirty="0"/>
              <a:t>Searching a Product</a:t>
            </a:r>
            <a:endParaRPr lang="en-US" dirty="0"/>
          </a:p>
        </p:txBody>
      </p:sp>
      <p:sp>
        <p:nvSpPr>
          <p:cNvPr id="3" name="Content Placeholder 2"/>
          <p:cNvSpPr>
            <a:spLocks noGrp="1"/>
          </p:cNvSpPr>
          <p:nvPr>
            <p:ph idx="1"/>
          </p:nvPr>
        </p:nvSpPr>
        <p:spPr>
          <a:xfrm>
            <a:off x="304800" y="1143000"/>
            <a:ext cx="8229600" cy="4525963"/>
          </a:xfrm>
        </p:spPr>
        <p:txBody>
          <a:bodyPr>
            <a:noAutofit/>
          </a:bodyPr>
          <a:lstStyle/>
          <a:p>
            <a:r>
              <a:rPr lang="en-US" sz="1050" dirty="0" err="1"/>
              <a:t>wait.until</a:t>
            </a:r>
            <a:r>
              <a:rPr lang="en-US" sz="1050" dirty="0"/>
              <a:t>(</a:t>
            </a:r>
            <a:r>
              <a:rPr lang="en-US" sz="1050" dirty="0" err="1"/>
              <a:t>ExpectedConditions.</a:t>
            </a:r>
            <a:r>
              <a:rPr lang="en-US" sz="1050" i="1" dirty="0" err="1"/>
              <a:t>elementToBeClickable</a:t>
            </a:r>
            <a:r>
              <a:rPr lang="en-US" sz="1050" i="1" dirty="0"/>
              <a:t>(</a:t>
            </a:r>
            <a:r>
              <a:rPr lang="en-US" sz="1050" i="1" dirty="0" err="1"/>
              <a:t>By.xpath</a:t>
            </a:r>
            <a:r>
              <a:rPr lang="en-US" sz="1050" i="1" dirty="0"/>
              <a:t>("/html/body/div[2]/div/div[2]/div[3]/div[2]/div/div/div[1]/div/div/form/div/div[3]/button"))).click();       </a:t>
            </a:r>
          </a:p>
          <a:p>
            <a:r>
              <a:rPr lang="en-US" sz="1050" dirty="0"/>
              <a:t>        //for click on continue button</a:t>
            </a:r>
          </a:p>
          <a:p>
            <a:r>
              <a:rPr lang="en-US" sz="1050" dirty="0"/>
              <a:t>        </a:t>
            </a:r>
            <a:r>
              <a:rPr lang="en-US" sz="1050" dirty="0" err="1"/>
              <a:t>System.</a:t>
            </a:r>
            <a:r>
              <a:rPr lang="en-US" sz="1050" b="1" i="1" dirty="0" err="1"/>
              <a:t>out.println</a:t>
            </a:r>
            <a:r>
              <a:rPr lang="en-US" sz="1050" b="1" i="1" dirty="0"/>
              <a:t>("3");</a:t>
            </a:r>
          </a:p>
          <a:p>
            <a:r>
              <a:rPr lang="en-US" sz="1050" dirty="0"/>
              <a:t>        </a:t>
            </a:r>
          </a:p>
          <a:p>
            <a:r>
              <a:rPr lang="en-US" sz="1050" dirty="0"/>
              <a:t>        </a:t>
            </a:r>
            <a:r>
              <a:rPr lang="en-US" sz="1050" dirty="0" err="1"/>
              <a:t>wait.until</a:t>
            </a:r>
            <a:r>
              <a:rPr lang="en-US" sz="1050" dirty="0"/>
              <a:t>(</a:t>
            </a:r>
            <a:r>
              <a:rPr lang="en-US" sz="1050" dirty="0" err="1"/>
              <a:t>ExpectedConditions.</a:t>
            </a:r>
            <a:r>
              <a:rPr lang="en-US" sz="1050" i="1" dirty="0" err="1"/>
              <a:t>elementToBeClickable</a:t>
            </a:r>
            <a:r>
              <a:rPr lang="en-US" sz="1050" i="1" dirty="0"/>
              <a:t>(</a:t>
            </a:r>
            <a:r>
              <a:rPr lang="en-US" sz="1050" i="1" dirty="0" err="1"/>
              <a:t>By.xpath</a:t>
            </a:r>
            <a:r>
              <a:rPr lang="en-US" sz="1050" i="1" dirty="0"/>
              <a:t>("/html/body/div[1]/div/div/header/div[2]/div[3]/input"))).click();</a:t>
            </a:r>
          </a:p>
          <a:p>
            <a:r>
              <a:rPr lang="en-US" sz="1050" dirty="0"/>
              <a:t>        </a:t>
            </a:r>
            <a:r>
              <a:rPr lang="en-US" sz="1050" dirty="0" err="1"/>
              <a:t>wait.until</a:t>
            </a:r>
            <a:r>
              <a:rPr lang="en-US" sz="1050" dirty="0"/>
              <a:t>(</a:t>
            </a:r>
            <a:r>
              <a:rPr lang="en-US" sz="1050" dirty="0" err="1"/>
              <a:t>ExpectedConditions.</a:t>
            </a:r>
            <a:r>
              <a:rPr lang="en-US" sz="1050" i="1" dirty="0" err="1"/>
              <a:t>elementToBeClickable</a:t>
            </a:r>
            <a:r>
              <a:rPr lang="en-US" sz="1050" i="1" dirty="0"/>
              <a:t>(</a:t>
            </a:r>
            <a:r>
              <a:rPr lang="en-US" sz="1050" i="1" dirty="0" err="1"/>
              <a:t>By.xpath</a:t>
            </a:r>
            <a:r>
              <a:rPr lang="en-US" sz="1050" i="1" dirty="0"/>
              <a:t>("/html/body/div[1]/div/div/header/div[2]/div[3]/input"))).</a:t>
            </a:r>
            <a:r>
              <a:rPr lang="en-US" sz="1050" i="1" dirty="0" err="1"/>
              <a:t>sendKeys</a:t>
            </a:r>
            <a:r>
              <a:rPr lang="en-US" sz="1050" i="1" dirty="0"/>
              <a:t>("Shoes");</a:t>
            </a:r>
          </a:p>
          <a:p>
            <a:r>
              <a:rPr lang="en-US" sz="1050" dirty="0"/>
              <a:t>        </a:t>
            </a:r>
            <a:r>
              <a:rPr lang="en-US" sz="1050" dirty="0" err="1"/>
              <a:t>wait.until</a:t>
            </a:r>
            <a:r>
              <a:rPr lang="en-US" sz="1050" dirty="0"/>
              <a:t>(</a:t>
            </a:r>
            <a:r>
              <a:rPr lang="en-US" sz="1050" dirty="0" err="1"/>
              <a:t>ExpectedConditions.</a:t>
            </a:r>
            <a:r>
              <a:rPr lang="en-US" sz="1050" i="1" dirty="0" err="1"/>
              <a:t>elementToBeClickable</a:t>
            </a:r>
            <a:r>
              <a:rPr lang="en-US" sz="1050" i="1" dirty="0"/>
              <a:t>(</a:t>
            </a:r>
            <a:r>
              <a:rPr lang="en-US" sz="1050" i="1" dirty="0" err="1"/>
              <a:t>By.xpath</a:t>
            </a:r>
            <a:r>
              <a:rPr lang="en-US" sz="1050" i="1" dirty="0"/>
              <a:t>("/html/body/div[1]/div/div/header/div[2]/div[3]/a/span"))).click();</a:t>
            </a:r>
          </a:p>
          <a:p>
            <a:r>
              <a:rPr lang="en-US" sz="1050" dirty="0"/>
              <a:t>        // Product Searching</a:t>
            </a:r>
          </a:p>
          <a:p>
            <a:r>
              <a:rPr lang="en-US" sz="1050" dirty="0"/>
              <a:t>        </a:t>
            </a:r>
            <a:r>
              <a:rPr lang="en-US" sz="1050" dirty="0" err="1"/>
              <a:t>System.</a:t>
            </a:r>
            <a:r>
              <a:rPr lang="en-US" sz="1050" b="1" i="1" dirty="0" err="1"/>
              <a:t>out.println</a:t>
            </a:r>
            <a:r>
              <a:rPr lang="en-US" sz="1050" b="1" i="1" dirty="0"/>
              <a:t>("4");</a:t>
            </a:r>
          </a:p>
          <a:p>
            <a:r>
              <a:rPr lang="en-US" sz="1050" dirty="0" err="1"/>
              <a:t>wait.until</a:t>
            </a:r>
            <a:r>
              <a:rPr lang="en-US" sz="1050" dirty="0"/>
              <a:t>(</a:t>
            </a:r>
            <a:r>
              <a:rPr lang="en-US" sz="1050" dirty="0" err="1"/>
              <a:t>ExpectedConditions.</a:t>
            </a:r>
            <a:r>
              <a:rPr lang="en-US" sz="1050" i="1" dirty="0" err="1"/>
              <a:t>elementToBeClickable</a:t>
            </a:r>
            <a:r>
              <a:rPr lang="en-US" sz="1050" i="1" dirty="0"/>
              <a:t>(</a:t>
            </a:r>
            <a:r>
              <a:rPr lang="en-US" sz="1050" i="1" dirty="0" err="1"/>
              <a:t>By.cssSelector</a:t>
            </a:r>
            <a:r>
              <a:rPr lang="en-US" sz="1050" i="1" dirty="0"/>
              <a:t>("#</a:t>
            </a:r>
            <a:r>
              <a:rPr lang="en-US" sz="1050" i="1" dirty="0" err="1"/>
              <a:t>desktopSearchResults</a:t>
            </a:r>
            <a:r>
              <a:rPr lang="en-US" sz="1050" i="1" dirty="0"/>
              <a:t> &gt; </a:t>
            </a:r>
            <a:r>
              <a:rPr lang="en-US" sz="1050" i="1" dirty="0" err="1"/>
              <a:t>div.search</a:t>
            </a:r>
            <a:r>
              <a:rPr lang="en-US" sz="1050" i="1" dirty="0"/>
              <a:t>-</a:t>
            </a:r>
            <a:r>
              <a:rPr lang="en-US" sz="1050" i="1" dirty="0" err="1"/>
              <a:t>searchProductsContainer.row</a:t>
            </a:r>
            <a:r>
              <a:rPr lang="en-US" sz="1050" i="1" dirty="0"/>
              <a:t>-base &gt; section &gt; </a:t>
            </a:r>
            <a:r>
              <a:rPr lang="en-US" sz="1050" i="1" dirty="0" err="1"/>
              <a:t>ul</a:t>
            </a:r>
            <a:r>
              <a:rPr lang="en-US" sz="1050" i="1" dirty="0"/>
              <a:t> &gt; </a:t>
            </a:r>
            <a:r>
              <a:rPr lang="en-US" sz="1050" i="1" dirty="0" err="1"/>
              <a:t>li:nth</a:t>
            </a:r>
            <a:r>
              <a:rPr lang="en-US" sz="1050" i="1" dirty="0"/>
              <a:t>-child(1) &gt; a &gt; </a:t>
            </a:r>
            <a:r>
              <a:rPr lang="en-US" sz="1050" i="1" dirty="0" err="1"/>
              <a:t>div.product-imageSliderContainer</a:t>
            </a:r>
            <a:r>
              <a:rPr lang="en-US" sz="1050" i="1" dirty="0"/>
              <a:t> &gt; div"))).click();        </a:t>
            </a:r>
          </a:p>
          <a:p>
            <a:r>
              <a:rPr lang="en-US" sz="1050" dirty="0"/>
              <a:t>        // Product Description</a:t>
            </a:r>
          </a:p>
          <a:p>
            <a:r>
              <a:rPr lang="en-US" sz="1050" dirty="0"/>
              <a:t>        //Men White Trainers</a:t>
            </a:r>
          </a:p>
          <a:p>
            <a:r>
              <a:rPr lang="en-US" sz="1050" dirty="0"/>
              <a:t>        </a:t>
            </a:r>
            <a:r>
              <a:rPr lang="en-US" sz="1050" dirty="0" err="1"/>
              <a:t>System.</a:t>
            </a:r>
            <a:r>
              <a:rPr lang="en-US" sz="1050" b="1" i="1" dirty="0" err="1"/>
              <a:t>out.println</a:t>
            </a:r>
            <a:r>
              <a:rPr lang="en-US" sz="1050" b="1" i="1" dirty="0"/>
              <a:t>("5");</a:t>
            </a:r>
          </a:p>
          <a:p>
            <a:r>
              <a:rPr lang="en-US" sz="1050" dirty="0"/>
              <a:t>//        </a:t>
            </a:r>
            <a:r>
              <a:rPr lang="en-US" sz="1050" dirty="0" err="1"/>
              <a:t>assertTrue</a:t>
            </a:r>
            <a:r>
              <a:rPr lang="en-US" sz="1050" dirty="0"/>
              <a:t>(</a:t>
            </a:r>
            <a:r>
              <a:rPr lang="en-US" sz="1050" dirty="0" err="1"/>
              <a:t>wait.until</a:t>
            </a:r>
            <a:r>
              <a:rPr lang="en-US" sz="1050" dirty="0"/>
              <a:t>(</a:t>
            </a:r>
            <a:r>
              <a:rPr lang="en-US" sz="1050" dirty="0" err="1"/>
              <a:t>ExpectedConditions.elementToBeClickable</a:t>
            </a:r>
            <a:r>
              <a:rPr lang="en-US" sz="1050" dirty="0"/>
              <a:t>(</a:t>
            </a:r>
            <a:r>
              <a:rPr lang="en-US" sz="1050" dirty="0" err="1"/>
              <a:t>By.cssSelector</a:t>
            </a:r>
            <a:r>
              <a:rPr lang="en-US" sz="1050" dirty="0"/>
              <a:t>("#</a:t>
            </a:r>
            <a:r>
              <a:rPr lang="en-US" sz="1050" dirty="0" err="1"/>
              <a:t>desktopSearchResults</a:t>
            </a:r>
            <a:r>
              <a:rPr lang="en-US" sz="1050" dirty="0"/>
              <a:t> &gt; </a:t>
            </a:r>
            <a:r>
              <a:rPr lang="en-US" sz="1050" dirty="0" err="1"/>
              <a:t>div.search</a:t>
            </a:r>
            <a:r>
              <a:rPr lang="en-US" sz="1050" dirty="0"/>
              <a:t>-</a:t>
            </a:r>
            <a:r>
              <a:rPr lang="en-US" sz="1050" dirty="0" err="1"/>
              <a:t>searchProductsContainer.row</a:t>
            </a:r>
            <a:r>
              <a:rPr lang="en-US" sz="1050" dirty="0"/>
              <a:t>-base &gt; section &gt; </a:t>
            </a:r>
            <a:r>
              <a:rPr lang="en-US" sz="1050" u="sng" dirty="0" err="1"/>
              <a:t>ul</a:t>
            </a:r>
            <a:r>
              <a:rPr lang="en-US" sz="1050" u="sng" dirty="0"/>
              <a:t> &gt; </a:t>
            </a:r>
            <a:r>
              <a:rPr lang="en-US" sz="1050" u="sng" dirty="0" err="1"/>
              <a:t>li:nth</a:t>
            </a:r>
            <a:r>
              <a:rPr lang="en-US" sz="1050" u="sng" dirty="0"/>
              <a:t>-child(1) &gt; a &gt; </a:t>
            </a:r>
            <a:r>
              <a:rPr lang="en-US" sz="1050" u="sng" dirty="0" err="1"/>
              <a:t>div.product-imageSliderContainer</a:t>
            </a:r>
            <a:r>
              <a:rPr lang="en-US" sz="1050" u="sng" dirty="0"/>
              <a:t> &gt; div"))).</a:t>
            </a:r>
            <a:r>
              <a:rPr lang="en-US" sz="1050" u="sng" dirty="0" err="1"/>
              <a:t>isEnabled</a:t>
            </a:r>
            <a:r>
              <a:rPr lang="en-US" sz="1050" u="sng" dirty="0"/>
              <a:t>());</a:t>
            </a:r>
          </a:p>
          <a:p>
            <a:r>
              <a:rPr lang="en-US" sz="1050" dirty="0"/>
              <a:t>        </a:t>
            </a:r>
          </a:p>
          <a:p>
            <a:r>
              <a:rPr lang="en-US" sz="1050" dirty="0"/>
              <a:t>        </a:t>
            </a:r>
            <a:r>
              <a:rPr lang="en-US" sz="1050" dirty="0" err="1"/>
              <a:t>ArrayList</a:t>
            </a:r>
            <a:r>
              <a:rPr lang="en-US" sz="1050" dirty="0"/>
              <a:t>&lt;String&gt; </a:t>
            </a:r>
            <a:r>
              <a:rPr lang="en-US" sz="1050" dirty="0" err="1"/>
              <a:t>noOftabs</a:t>
            </a:r>
            <a:r>
              <a:rPr lang="en-US" sz="1050" dirty="0"/>
              <a:t> = </a:t>
            </a:r>
            <a:r>
              <a:rPr lang="en-US" sz="1050" b="1" dirty="0"/>
              <a:t>new </a:t>
            </a:r>
            <a:r>
              <a:rPr lang="en-US" sz="1050" b="1" dirty="0" err="1"/>
              <a:t>ArrayList</a:t>
            </a:r>
            <a:r>
              <a:rPr lang="en-US" sz="1050" b="1" dirty="0"/>
              <a:t>&lt;String&gt;(</a:t>
            </a:r>
            <a:r>
              <a:rPr lang="en-US" sz="1050" b="1" dirty="0" err="1"/>
              <a:t>driver.getWindowHandles</a:t>
            </a:r>
            <a:r>
              <a:rPr lang="en-US" sz="1050" b="1" dirty="0"/>
              <a:t>());</a:t>
            </a:r>
          </a:p>
          <a:p>
            <a:r>
              <a:rPr lang="en-US" sz="1050" dirty="0" err="1"/>
              <a:t>System.</a:t>
            </a:r>
            <a:r>
              <a:rPr lang="en-US" sz="1050" b="1" i="1" dirty="0" err="1"/>
              <a:t>out.println</a:t>
            </a:r>
            <a:r>
              <a:rPr lang="en-US" sz="1050" b="1" i="1" dirty="0"/>
              <a:t>("No of </a:t>
            </a:r>
            <a:r>
              <a:rPr lang="en-US" sz="1050" b="1" i="1" dirty="0" err="1"/>
              <a:t>tbs</a:t>
            </a:r>
            <a:r>
              <a:rPr lang="en-US" sz="1050" b="1" i="1" dirty="0"/>
              <a:t>" +  </a:t>
            </a:r>
            <a:r>
              <a:rPr lang="en-US" sz="1050" b="1" i="1" dirty="0" err="1"/>
              <a:t>noOftabs</a:t>
            </a:r>
            <a:r>
              <a:rPr lang="en-US" sz="1050" b="1" i="1" dirty="0"/>
              <a:t>);</a:t>
            </a:r>
          </a:p>
          <a:p>
            <a:r>
              <a:rPr lang="en-US" sz="1050" dirty="0" err="1"/>
              <a:t>System.</a:t>
            </a:r>
            <a:r>
              <a:rPr lang="en-US" sz="1050" b="1" i="1" dirty="0" err="1"/>
              <a:t>out.println</a:t>
            </a:r>
            <a:r>
              <a:rPr lang="en-US" sz="1050" b="1" i="1" dirty="0"/>
              <a:t>("6");</a:t>
            </a:r>
          </a:p>
          <a:p>
            <a:endParaRPr lang="en-US" sz="1050" dirty="0"/>
          </a:p>
          <a:p>
            <a:r>
              <a:rPr lang="en-US" sz="1050" dirty="0"/>
              <a:t>//        </a:t>
            </a:r>
            <a:r>
              <a:rPr lang="en-US" sz="1050" dirty="0" err="1"/>
              <a:t>System.out.println</a:t>
            </a:r>
            <a:r>
              <a:rPr lang="en-US" sz="1050" dirty="0"/>
              <a:t>("Title matching");  // Title of Product</a:t>
            </a:r>
          </a:p>
          <a:p>
            <a:r>
              <a:rPr lang="en-US" sz="1050" dirty="0"/>
              <a:t>//        String value =  </a:t>
            </a:r>
            <a:r>
              <a:rPr lang="en-US" sz="1050" dirty="0" err="1"/>
              <a:t>wait.until</a:t>
            </a:r>
            <a:r>
              <a:rPr lang="en-US" sz="1050" dirty="0"/>
              <a:t>(</a:t>
            </a:r>
            <a:r>
              <a:rPr lang="en-US" sz="1050" dirty="0" err="1"/>
              <a:t>ExpectedConditions.elementToBeClickable</a:t>
            </a:r>
            <a:r>
              <a:rPr lang="en-US" sz="1050" dirty="0"/>
              <a:t>(</a:t>
            </a:r>
            <a:r>
              <a:rPr lang="en-US" sz="1050" dirty="0" err="1"/>
              <a:t>By.xpath</a:t>
            </a:r>
            <a:r>
              <a:rPr lang="en-US" sz="1050" dirty="0"/>
              <a:t>("/</a:t>
            </a:r>
            <a:r>
              <a:rPr lang="en-US" sz="1050" u="sng" dirty="0"/>
              <a:t>html/body/div[2]/div/div/div/main/div[2]/div[2]/div[1]/h1[2]"))).</a:t>
            </a:r>
            <a:r>
              <a:rPr lang="en-US" sz="1050" u="sng" dirty="0" err="1"/>
              <a:t>getText</a:t>
            </a:r>
            <a:r>
              <a:rPr lang="en-US" sz="1050" u="sng" dirty="0"/>
              <a:t>();</a:t>
            </a:r>
          </a:p>
          <a:p>
            <a:r>
              <a:rPr lang="en-US" sz="1050" dirty="0"/>
              <a:t>//        </a:t>
            </a:r>
            <a:r>
              <a:rPr lang="en-US" sz="1050" dirty="0" err="1"/>
              <a:t>assertEquals</a:t>
            </a:r>
            <a:r>
              <a:rPr lang="en-US" sz="1050" dirty="0"/>
              <a:t>(value, "Men White Trainers");</a:t>
            </a:r>
          </a:p>
          <a:p>
            <a:r>
              <a:rPr lang="en-US" sz="1050" dirty="0"/>
              <a:t>//        </a:t>
            </a:r>
            <a:r>
              <a:rPr lang="en-US" sz="1050" dirty="0" err="1"/>
              <a:t>System.out.println</a:t>
            </a:r>
            <a:r>
              <a:rPr lang="en-US" sz="1050" dirty="0"/>
              <a:t>("Title matched correctly \n\n");</a:t>
            </a:r>
          </a:p>
          <a:p>
            <a:r>
              <a:rPr lang="en-US" sz="1050" dirty="0"/>
              <a:t>}</a:t>
            </a:r>
          </a:p>
          <a:p>
            <a:pPr>
              <a:buNone/>
            </a:pPr>
            <a:r>
              <a:rPr lang="en-US" sz="105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628</Words>
  <Application>Microsoft Office PowerPoint</Application>
  <PresentationFormat>On-screen Show (4:3)</PresentationFormat>
  <Paragraphs>108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Selenium</vt:lpstr>
      <vt:lpstr>Selenium</vt:lpstr>
      <vt:lpstr>JUNIT vs TestNG</vt:lpstr>
      <vt:lpstr>Script For Myntra Login Page</vt:lpstr>
      <vt:lpstr>Outcome’s</vt:lpstr>
      <vt:lpstr>Searching a Product</vt:lpstr>
      <vt:lpstr>Searching a Product</vt:lpstr>
      <vt:lpstr>Searching a Product</vt:lpstr>
      <vt:lpstr>Outcome</vt:lpstr>
      <vt:lpstr>Generating Exntent Report using TestNG suite</vt:lpstr>
      <vt:lpstr>Script  </vt:lpstr>
      <vt:lpstr>Report Results </vt:lpstr>
      <vt:lpstr>UnloadingProduct Outputs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Dell</cp:lastModifiedBy>
  <cp:revision>25</cp:revision>
  <dcterms:created xsi:type="dcterms:W3CDTF">2021-04-07T19:01:31Z</dcterms:created>
  <dcterms:modified xsi:type="dcterms:W3CDTF">2021-04-10T18:28:00Z</dcterms:modified>
</cp:coreProperties>
</file>