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1"/>
  </p:notesMasterIdLst>
  <p:sldIdLst>
    <p:sldId id="256" r:id="rId2"/>
    <p:sldId id="258" r:id="rId3"/>
    <p:sldId id="273" r:id="rId4"/>
    <p:sldId id="274" r:id="rId5"/>
    <p:sldId id="275" r:id="rId6"/>
    <p:sldId id="276" r:id="rId7"/>
    <p:sldId id="277" r:id="rId8"/>
    <p:sldId id="272" r:id="rId9"/>
    <p:sldId id="259" r:id="rId10"/>
    <p:sldId id="261" r:id="rId11"/>
    <p:sldId id="262" r:id="rId12"/>
    <p:sldId id="263" r:id="rId13"/>
    <p:sldId id="265" r:id="rId14"/>
    <p:sldId id="266" r:id="rId15"/>
    <p:sldId id="267" r:id="rId16"/>
    <p:sldId id="278" r:id="rId17"/>
    <p:sldId id="279" r:id="rId18"/>
    <p:sldId id="284" r:id="rId19"/>
    <p:sldId id="268" r:id="rId20"/>
    <p:sldId id="269" r:id="rId21"/>
    <p:sldId id="280" r:id="rId22"/>
    <p:sldId id="285" r:id="rId23"/>
    <p:sldId id="291" r:id="rId24"/>
    <p:sldId id="287" r:id="rId25"/>
    <p:sldId id="288" r:id="rId26"/>
    <p:sldId id="290" r:id="rId27"/>
    <p:sldId id="286" r:id="rId28"/>
    <p:sldId id="281" r:id="rId29"/>
    <p:sldId id="282" r:id="rId30"/>
    <p:sldId id="283" r:id="rId31"/>
    <p:sldId id="413" r:id="rId32"/>
    <p:sldId id="292" r:id="rId33"/>
    <p:sldId id="293" r:id="rId34"/>
    <p:sldId id="294" r:id="rId35"/>
    <p:sldId id="296" r:id="rId36"/>
    <p:sldId id="297" r:id="rId37"/>
    <p:sldId id="298" r:id="rId38"/>
    <p:sldId id="299" r:id="rId39"/>
    <p:sldId id="300" r:id="rId40"/>
    <p:sldId id="399" r:id="rId41"/>
    <p:sldId id="400" r:id="rId42"/>
    <p:sldId id="401" r:id="rId43"/>
    <p:sldId id="404" r:id="rId44"/>
    <p:sldId id="402" r:id="rId45"/>
    <p:sldId id="410" r:id="rId46"/>
    <p:sldId id="411" r:id="rId47"/>
    <p:sldId id="412" r:id="rId48"/>
    <p:sldId id="403" r:id="rId49"/>
    <p:sldId id="405" r:id="rId50"/>
    <p:sldId id="406" r:id="rId51"/>
    <p:sldId id="407" r:id="rId52"/>
    <p:sldId id="408" r:id="rId53"/>
    <p:sldId id="4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67" r:id="rId101"/>
    <p:sldId id="368" r:id="rId102"/>
    <p:sldId id="369" r:id="rId103"/>
    <p:sldId id="370" r:id="rId104"/>
    <p:sldId id="371" r:id="rId105"/>
    <p:sldId id="372" r:id="rId106"/>
    <p:sldId id="376" r:id="rId107"/>
    <p:sldId id="377" r:id="rId108"/>
    <p:sldId id="379" r:id="rId109"/>
    <p:sldId id="382" r:id="rId110"/>
    <p:sldId id="383" r:id="rId111"/>
    <p:sldId id="384" r:id="rId112"/>
    <p:sldId id="388" r:id="rId113"/>
    <p:sldId id="391" r:id="rId114"/>
    <p:sldId id="393" r:id="rId115"/>
    <p:sldId id="394" r:id="rId116"/>
    <p:sldId id="395" r:id="rId117"/>
    <p:sldId id="396" r:id="rId118"/>
    <p:sldId id="397" r:id="rId119"/>
    <p:sldId id="398" r:id="rId120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06" autoAdjust="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94296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19737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2274600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317552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962110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552743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54663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654151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199057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31724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235414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673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6270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40459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66015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72881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97528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93908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0429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50789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3290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0506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30967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73068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37848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0369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-228600">
              <a:buSzPct val="100000"/>
            </a:pPr>
            <a:r>
              <a:rPr lang="en-US" sz="1100" dirty="0" smtClean="0"/>
              <a:t>A single thing can have multiple abstractions</a:t>
            </a:r>
          </a:p>
          <a:p>
            <a:pPr marL="0" indent="0">
              <a:buSzPct val="100000"/>
              <a:buNone/>
            </a:pPr>
            <a:endParaRPr lang="en-US" sz="1100" dirty="0" smtClean="0"/>
          </a:p>
          <a:p>
            <a:pPr marL="0" indent="0">
              <a:buSzPct val="100000"/>
              <a:buNone/>
            </a:pPr>
            <a:r>
              <a:rPr lang="en-US" sz="1100" dirty="0" smtClean="0"/>
              <a:t>Example: a protein is…</a:t>
            </a:r>
          </a:p>
          <a:p>
            <a:pPr indent="-228600">
              <a:buSzPct val="100000"/>
            </a:pPr>
            <a:r>
              <a:rPr lang="en-US" sz="1100" dirty="0" smtClean="0"/>
              <a:t>a sequence of amino acids</a:t>
            </a:r>
          </a:p>
          <a:p>
            <a:pPr indent="-228600">
              <a:buSzPct val="100000"/>
            </a:pPr>
            <a:r>
              <a:rPr lang="en-US" sz="1100" dirty="0" smtClean="0"/>
              <a:t>a complicated 3D shape (a fold)</a:t>
            </a:r>
          </a:p>
          <a:p>
            <a:pPr indent="-228600">
              <a:buSzPct val="100000"/>
            </a:pPr>
            <a:r>
              <a:rPr lang="en-US" sz="1100" dirty="0" smtClean="0"/>
              <a:t>a surface with “pockets” for ligands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6407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7728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56435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29117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7456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4166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69275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0492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633383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40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9735194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056784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218129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183586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44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5259811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831382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59326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72411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850035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207839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77133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734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hape 599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88066" name="Shape 600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0553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hape 3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6146" name="Shape 34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398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hape 6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10242" name="Shape 65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1726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88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12290" name="Shape 89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6971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126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14338" name="Shape 127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0513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156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18434" name="Shape 157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896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17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20482" name="Shape 174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552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35380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190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24578" name="Shape 191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5216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96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26626" name="Shape 197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696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2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28674" name="Shape 225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6421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265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32770" name="Shape 266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4664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hape 339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43010" name="Shape 340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205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hape 339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43010" name="Shape 340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315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hape 346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45058" name="Shape 347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6769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hape 369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49154" name="Shape 370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1338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hape 359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47106" name="Shape 360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541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hape 515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63490" name="Shape 516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842224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hape 376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51202" name="Shape 377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801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hape 399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53250" name="Shape 400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441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hape 477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55298" name="Shape 478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362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hape 49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57346" name="Shape 495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30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hape 325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38914" name="Shape 326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273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hape 332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40962" name="Shape 333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059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hape 536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69634" name="Shape 537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7744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hape 54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71682" name="Shape 544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096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hape 550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73730" name="Shape 551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7092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71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264390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566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77826" name="Shape 567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9468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hape 57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79874" name="Shape 574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217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580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81922" name="Shape 581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7289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587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  <p:sp>
        <p:nvSpPr>
          <p:cNvPr id="83970" name="Shape 588"/>
          <p:cNvSpPr txBox="1"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5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940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083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70871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42089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80731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087968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012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203662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15343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20427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50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789083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47115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548490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82769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95883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754401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826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8141495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18259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91531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285784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49566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085720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091010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493022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28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59906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239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2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09601" y="1600200"/>
            <a:ext cx="5326033" cy="496757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33" cy="496757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3753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latin typeface="Calibri" panose="020F0502020204030204" pitchFamily="34" charset="0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10.wmf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2.bin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1.wmf"/><Relationship Id="rId5" Type="http://schemas.openxmlformats.org/officeDocument/2006/relationships/image" Target="../media/image17.wmf"/><Relationship Id="rId10" Type="http://schemas.openxmlformats.org/officeDocument/2006/relationships/image" Target="../media/image20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Programming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Credits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 lang="en-US" sz="2400" b="0" i="1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World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498161" y="1967807"/>
            <a:ext cx="1978025" cy="1285875"/>
            <a:chOff x="1203" y="1106"/>
            <a:chExt cx="1349" cy="810"/>
          </a:xfrm>
        </p:grpSpPr>
        <p:graphicFrame>
          <p:nvGraphicFramePr>
            <p:cNvPr id="5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03" y="1106"/>
            <a:ext cx="1349" cy="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4" name="Clip" r:id="rId4" imgW="2137826" imgH="1283646" progId="MS_ClipArt_Gallery.5">
                    <p:embed/>
                  </p:oleObj>
                </mc:Choice>
                <mc:Fallback>
                  <p:oleObj name="Clip" r:id="rId4" imgW="2137826" imgH="1283646" progId="MS_ClipArt_Gallery.5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3" y="1106"/>
                          <a:ext cx="1349" cy="8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22" y="1152"/>
            <a:ext cx="1223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5" name="Clip" r:id="rId6" imgW="1938148" imgH="629145" progId="MS_ClipArt_Gallery.5">
                    <p:embed/>
                  </p:oleObj>
                </mc:Choice>
                <mc:Fallback>
                  <p:oleObj name="Clip" r:id="rId6" imgW="1938148" imgH="629145" progId="MS_ClipArt_Gallery.5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2" y="1152"/>
                          <a:ext cx="1223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328420"/>
              </p:ext>
            </p:extLst>
          </p:nvPr>
        </p:nvGraphicFramePr>
        <p:xfrm>
          <a:off x="7590736" y="1659832"/>
          <a:ext cx="1038225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6" name="Clip" r:id="rId8" imgW="1123587" imgH="1579994" progId="MS_ClipArt_Gallery.5">
                  <p:embed/>
                </p:oleObj>
              </mc:Choice>
              <mc:Fallback>
                <p:oleObj name="Clip" r:id="rId8" imgW="1123587" imgH="1579994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0736" y="1659832"/>
                        <a:ext cx="1038225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180954"/>
              </p:ext>
            </p:extLst>
          </p:nvPr>
        </p:nvGraphicFramePr>
        <p:xfrm>
          <a:off x="2794899" y="3483870"/>
          <a:ext cx="16954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7" name="Clip" r:id="rId10" imgW="1833554" imgH="963527" progId="MS_ClipArt_Gallery.5">
                  <p:embed/>
                </p:oleObj>
              </mc:Choice>
              <mc:Fallback>
                <p:oleObj name="Clip" r:id="rId10" imgW="1833554" imgH="963527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899" y="3483870"/>
                        <a:ext cx="16954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21186"/>
              </p:ext>
            </p:extLst>
          </p:nvPr>
        </p:nvGraphicFramePr>
        <p:xfrm>
          <a:off x="2779024" y="4793557"/>
          <a:ext cx="205105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8" name="Clip" r:id="rId12" imgW="2218648" imgH="1326435" progId="MS_ClipArt_Gallery.5">
                  <p:embed/>
                </p:oleObj>
              </mc:Choice>
              <mc:Fallback>
                <p:oleObj name="Clip" r:id="rId12" imgW="2218648" imgH="1326435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024" y="4793557"/>
                        <a:ext cx="2051050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168448"/>
              </p:ext>
            </p:extLst>
          </p:nvPr>
        </p:nvGraphicFramePr>
        <p:xfrm>
          <a:off x="6317561" y="1729682"/>
          <a:ext cx="56515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9" name="Clip" r:id="rId14" imgW="611713" imgH="1676664" progId="MS_ClipArt_Gallery.5">
                  <p:embed/>
                </p:oleObj>
              </mc:Choice>
              <mc:Fallback>
                <p:oleObj name="Clip" r:id="rId14" imgW="611713" imgH="1676664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7561" y="1729682"/>
                        <a:ext cx="565150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75430"/>
              </p:ext>
            </p:extLst>
          </p:nvPr>
        </p:nvGraphicFramePr>
        <p:xfrm>
          <a:off x="9044886" y="4864995"/>
          <a:ext cx="179388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0" name="Clip" r:id="rId16" imgW="193339" imgH="1171129" progId="MS_ClipArt_Gallery.5">
                  <p:embed/>
                </p:oleObj>
              </mc:Choice>
              <mc:Fallback>
                <p:oleObj name="Clip" r:id="rId16" imgW="193339" imgH="1171129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4886" y="4864995"/>
                        <a:ext cx="179388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98361" y="3536257"/>
            <a:ext cx="30035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3200" dirty="0"/>
              <a:t>Real world entities</a:t>
            </a:r>
          </a:p>
        </p:txBody>
      </p:sp>
      <p:graphicFrame>
        <p:nvGraphicFramePr>
          <p:cNvPr id="13" name="Object 1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089337"/>
              </p:ext>
            </p:extLst>
          </p:nvPr>
        </p:nvGraphicFramePr>
        <p:xfrm>
          <a:off x="6668399" y="4793557"/>
          <a:ext cx="142875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1" name="Clip" r:id="rId18" imgW="1545130" imgH="1315341" progId="MS_ClipArt_Gallery.5">
                  <p:embed/>
                </p:oleObj>
              </mc:Choice>
              <mc:Fallback>
                <p:oleObj name="Clip" r:id="rId18" imgW="1545130" imgH="1315341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8399" y="4793557"/>
                        <a:ext cx="142875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141695"/>
              </p:ext>
            </p:extLst>
          </p:nvPr>
        </p:nvGraphicFramePr>
        <p:xfrm>
          <a:off x="5371411" y="4720532"/>
          <a:ext cx="8128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2" name="Clip" r:id="rId20" imgW="877951" imgH="1335943" progId="MS_ClipArt_Gallery.5">
                  <p:embed/>
                </p:oleObj>
              </mc:Choice>
              <mc:Fallback>
                <p:oleObj name="Clip" r:id="rId20" imgW="877951" imgH="1335943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1411" y="4720532"/>
                        <a:ext cx="81280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8" descr="j0299529[1]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44886" y="2920307"/>
            <a:ext cx="11430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01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09600" y="1591146"/>
            <a:ext cx="10634804" cy="3342993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marL="609585" indent="-474121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67" dirty="0" smtClean="0"/>
              <a:t>Let’s </a:t>
            </a:r>
            <a:r>
              <a:rPr lang="en" sz="2667" dirty="0"/>
              <a:t>design a generic method that will add any two numbers we </a:t>
            </a:r>
            <a:r>
              <a:rPr lang="en" sz="2667" dirty="0" smtClean="0"/>
              <a:t>want</a:t>
            </a:r>
            <a:endParaRPr lang="en" sz="2667" dirty="0"/>
          </a:p>
          <a:p>
            <a:pPr marL="609585" indent="-474121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67" dirty="0"/>
              <a:t>Want a method that corresponds to algebraic function:</a:t>
            </a:r>
          </a:p>
          <a:p>
            <a:pPr indent="609585">
              <a:spcAft>
                <a:spcPts val="1333"/>
              </a:spcAft>
              <a:buNone/>
            </a:pPr>
            <a:r>
              <a:rPr lang="en" sz="2667" dirty="0"/>
              <a:t>f(x, y) = x + 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09600" y="231678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rmAutofit/>
          </a:bodyPr>
          <a:lstStyle/>
          <a:p>
            <a:r>
              <a:rPr lang="en" sz="4400" dirty="0"/>
              <a:t>Calculator: a generic </a:t>
            </a:r>
            <a:r>
              <a:rPr lang="en" sz="4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4400" dirty="0">
                <a:solidFill>
                  <a:srgbClr val="0000FF"/>
                </a:solidFill>
              </a:rPr>
              <a:t> </a:t>
            </a:r>
            <a:r>
              <a:rPr lang="en" sz="44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2130499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pPr algn="ctr">
              <a:buNone/>
            </a:pPr>
            <a:endParaRPr sz="3200" dirty="0"/>
          </a:p>
          <a:p>
            <a:pPr marL="0" indent="0" algn="ctr">
              <a:buNone/>
            </a:pPr>
            <a:r>
              <a:rPr lang="en" sz="3200" dirty="0"/>
              <a:t>Mathematical function:</a:t>
            </a:r>
          </a:p>
          <a:p>
            <a:pPr algn="ctr">
              <a:buNone/>
            </a:pPr>
            <a:endParaRPr sz="3200" dirty="0"/>
          </a:p>
          <a:p>
            <a:pPr algn="ctr">
              <a:buNone/>
            </a:pPr>
            <a:r>
              <a:rPr lang="en" sz="3200" b="1" dirty="0"/>
              <a:t>f(x, y) = x + y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2"/>
          </p:nvPr>
        </p:nvSpPr>
        <p:spPr>
          <a:xfrm>
            <a:off x="6256400" y="1600201"/>
            <a:ext cx="53260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pPr algn="ctr">
              <a:buNone/>
            </a:pPr>
            <a:endParaRPr sz="3200" dirty="0"/>
          </a:p>
          <a:p>
            <a:pPr marL="0" indent="0" algn="ctr">
              <a:buNone/>
            </a:pPr>
            <a:r>
              <a:rPr lang="en" sz="3200" dirty="0"/>
              <a:t>Equivalent Java method:</a:t>
            </a:r>
          </a:p>
          <a:p>
            <a:pPr algn="ctr">
              <a:buNone/>
            </a:pPr>
            <a:endParaRPr sz="3200" dirty="0"/>
          </a:p>
          <a:p>
            <a:pPr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public int add(int x, int y) {</a:t>
            </a:r>
          </a:p>
          <a:p>
            <a:pPr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x + y;</a:t>
            </a:r>
          </a:p>
          <a:p>
            <a:pPr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8" name="Shape 275"/>
          <p:cNvSpPr txBox="1">
            <a:spLocks noGrp="1"/>
          </p:cNvSpPr>
          <p:nvPr>
            <p:ph type="title"/>
          </p:nvPr>
        </p:nvSpPr>
        <p:spPr>
          <a:xfrm>
            <a:off x="609600" y="231678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rmAutofit/>
          </a:bodyPr>
          <a:lstStyle/>
          <a:p>
            <a:r>
              <a:rPr lang="en" sz="4400" dirty="0"/>
              <a:t>Calculator: a generic </a:t>
            </a:r>
            <a:r>
              <a:rPr lang="en" sz="4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4400" dirty="0">
                <a:solidFill>
                  <a:srgbClr val="0000FF"/>
                </a:solidFill>
              </a:rPr>
              <a:t> </a:t>
            </a:r>
            <a:r>
              <a:rPr lang="en" sz="44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563277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/>
      <p:bldP spid="27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pPr algn="ctr">
              <a:buNone/>
            </a:pPr>
            <a:endParaRPr sz="3200" dirty="0"/>
          </a:p>
          <a:p>
            <a:pPr algn="ctr">
              <a:buNone/>
            </a:pPr>
            <a:r>
              <a:rPr lang="en" sz="3200" dirty="0"/>
              <a:t>Mathematical function:</a:t>
            </a:r>
          </a:p>
          <a:p>
            <a:pPr algn="ctr">
              <a:buNone/>
            </a:pPr>
            <a:endParaRPr sz="3200" dirty="0"/>
          </a:p>
          <a:p>
            <a:pPr algn="ctr">
              <a:buNone/>
            </a:pPr>
            <a:r>
              <a:rPr lang="en" sz="3200" b="1" dirty="0">
                <a:solidFill>
                  <a:srgbClr val="FF0000"/>
                </a:solidFill>
              </a:rPr>
              <a:t>f</a:t>
            </a:r>
            <a:r>
              <a:rPr lang="en" sz="3200" b="1" dirty="0"/>
              <a:t>(</a:t>
            </a:r>
            <a:r>
              <a:rPr lang="en" sz="3200" b="1" dirty="0">
                <a:solidFill>
                  <a:srgbClr val="9900FF"/>
                </a:solidFill>
              </a:rPr>
              <a:t>x, y</a:t>
            </a:r>
            <a:r>
              <a:rPr lang="en" sz="3200" b="1" dirty="0"/>
              <a:t>) = </a:t>
            </a:r>
            <a:r>
              <a:rPr lang="en" sz="3200" b="1" dirty="0">
                <a:solidFill>
                  <a:srgbClr val="0000FF"/>
                </a:solidFill>
              </a:rPr>
              <a:t>x + y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2"/>
          </p:nvPr>
        </p:nvSpPr>
        <p:spPr>
          <a:xfrm>
            <a:off x="6256400" y="1600201"/>
            <a:ext cx="53260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pPr algn="ctr">
              <a:buNone/>
            </a:pPr>
            <a:endParaRPr sz="3200" dirty="0"/>
          </a:p>
          <a:p>
            <a:pPr algn="ctr">
              <a:buNone/>
            </a:pPr>
            <a:r>
              <a:rPr lang="en" sz="3200" dirty="0"/>
              <a:t>Equivalent Java method:</a:t>
            </a:r>
          </a:p>
          <a:p>
            <a:pPr algn="ctr">
              <a:buNone/>
            </a:pPr>
            <a:endParaRPr sz="3200" dirty="0"/>
          </a:p>
          <a:p>
            <a:pPr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2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 b="1" dirty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int x, int y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 smtClean="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24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x + y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016765" y="4083999"/>
            <a:ext cx="1034800" cy="4499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000" b="1" dirty="0">
                <a:solidFill>
                  <a:srgbClr val="FF0000"/>
                </a:solidFill>
              </a:rPr>
              <a:t>name</a:t>
            </a:r>
          </a:p>
        </p:txBody>
      </p:sp>
      <p:cxnSp>
        <p:nvCxnSpPr>
          <p:cNvPr id="288" name="Shape 288"/>
          <p:cNvCxnSpPr/>
          <p:nvPr/>
        </p:nvCxnSpPr>
        <p:spPr>
          <a:xfrm rot="10800000" flipH="1">
            <a:off x="1642134" y="3600022"/>
            <a:ext cx="337199" cy="5171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9" name="Shape 289"/>
          <p:cNvSpPr txBox="1"/>
          <p:nvPr/>
        </p:nvSpPr>
        <p:spPr>
          <a:xfrm>
            <a:off x="2249535" y="4027967"/>
            <a:ext cx="1034800" cy="517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rmAutofit fontScale="85000" lnSpcReduction="20000"/>
          </a:bodyPr>
          <a:lstStyle/>
          <a:p>
            <a:pPr algn="ctr"/>
            <a:r>
              <a:rPr lang="en" sz="2400" b="1">
                <a:solidFill>
                  <a:srgbClr val="9900FF"/>
                </a:solidFill>
              </a:rPr>
              <a:t>input</a:t>
            </a:r>
            <a:r>
              <a:rPr lang="en-US" sz="2400" b="1" dirty="0">
                <a:solidFill>
                  <a:srgbClr val="9900FF"/>
                </a:solidFill>
              </a:rPr>
              <a:t>s</a:t>
            </a:r>
            <a:endParaRPr lang="en" sz="2400" b="1" dirty="0">
              <a:solidFill>
                <a:srgbClr val="9900FF"/>
              </a:solidFill>
            </a:endParaRPr>
          </a:p>
        </p:txBody>
      </p:sp>
      <p:cxnSp>
        <p:nvCxnSpPr>
          <p:cNvPr id="290" name="Shape 290"/>
          <p:cNvCxnSpPr/>
          <p:nvPr/>
        </p:nvCxnSpPr>
        <p:spPr>
          <a:xfrm rot="10800000">
            <a:off x="2676933" y="3735199"/>
            <a:ext cx="90000" cy="348800"/>
          </a:xfrm>
          <a:prstGeom prst="straightConnector1">
            <a:avLst/>
          </a:prstGeom>
          <a:noFill/>
          <a:ln w="19050" cap="flat">
            <a:solidFill>
              <a:srgbClr val="99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1" name="Shape 291"/>
          <p:cNvSpPr txBox="1"/>
          <p:nvPr/>
        </p:nvSpPr>
        <p:spPr>
          <a:xfrm>
            <a:off x="3519737" y="4027966"/>
            <a:ext cx="1213999" cy="517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rmAutofit fontScale="85000" lnSpcReduction="20000"/>
          </a:bodyPr>
          <a:lstStyle/>
          <a:p>
            <a:pPr algn="ctr"/>
            <a:r>
              <a:rPr lang="en" sz="2400" b="1" dirty="0">
                <a:solidFill>
                  <a:srgbClr val="0000FF"/>
                </a:solidFill>
              </a:rPr>
              <a:t>output</a:t>
            </a:r>
          </a:p>
        </p:txBody>
      </p:sp>
      <p:cxnSp>
        <p:nvCxnSpPr>
          <p:cNvPr id="292" name="Shape 292"/>
          <p:cNvCxnSpPr/>
          <p:nvPr/>
        </p:nvCxnSpPr>
        <p:spPr>
          <a:xfrm rot="10800000">
            <a:off x="4116471" y="3735199"/>
            <a:ext cx="90000" cy="348800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3" name="Shape 293"/>
          <p:cNvSpPr txBox="1"/>
          <p:nvPr/>
        </p:nvSpPr>
        <p:spPr>
          <a:xfrm>
            <a:off x="6996800" y="2724283"/>
            <a:ext cx="1034800" cy="4499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000" b="1" dirty="0">
                <a:solidFill>
                  <a:srgbClr val="FF0000"/>
                </a:solidFill>
              </a:rPr>
              <a:t>name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7927637" y="2915681"/>
            <a:ext cx="381999" cy="1800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5" name="Shape 295"/>
          <p:cNvSpPr txBox="1"/>
          <p:nvPr/>
        </p:nvSpPr>
        <p:spPr>
          <a:xfrm>
            <a:off x="10067791" y="2657083"/>
            <a:ext cx="1034800" cy="517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rmAutofit fontScale="85000" lnSpcReduction="20000"/>
          </a:bodyPr>
          <a:lstStyle/>
          <a:p>
            <a:pPr algn="ctr"/>
            <a:r>
              <a:rPr lang="en" sz="2400" b="1" dirty="0">
                <a:solidFill>
                  <a:srgbClr val="9900FF"/>
                </a:solidFill>
              </a:rPr>
              <a:t>input</a:t>
            </a:r>
          </a:p>
        </p:txBody>
      </p:sp>
      <p:cxnSp>
        <p:nvCxnSpPr>
          <p:cNvPr id="296" name="Shape 296"/>
          <p:cNvCxnSpPr>
            <a:stCxn id="295" idx="1"/>
          </p:cNvCxnSpPr>
          <p:nvPr/>
        </p:nvCxnSpPr>
        <p:spPr>
          <a:xfrm flipH="1">
            <a:off x="9864591" y="2915681"/>
            <a:ext cx="203199" cy="288800"/>
          </a:xfrm>
          <a:prstGeom prst="straightConnector1">
            <a:avLst/>
          </a:prstGeom>
          <a:noFill/>
          <a:ln w="19050" cap="flat">
            <a:solidFill>
              <a:srgbClr val="99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7" name="Shape 297"/>
          <p:cNvSpPr txBox="1"/>
          <p:nvPr/>
        </p:nvSpPr>
        <p:spPr>
          <a:xfrm>
            <a:off x="8283746" y="4073523"/>
            <a:ext cx="1213999" cy="517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rmAutofit fontScale="85000" lnSpcReduction="20000"/>
          </a:bodyPr>
          <a:lstStyle/>
          <a:p>
            <a:pPr algn="ctr"/>
            <a:r>
              <a:rPr lang="en" sz="2400" b="1" dirty="0">
                <a:solidFill>
                  <a:srgbClr val="0000FF"/>
                </a:solidFill>
              </a:rPr>
              <a:t>output</a:t>
            </a:r>
          </a:p>
        </p:txBody>
      </p:sp>
      <p:cxnSp>
        <p:nvCxnSpPr>
          <p:cNvPr id="298" name="Shape 298"/>
          <p:cNvCxnSpPr>
            <a:stCxn id="297" idx="0"/>
          </p:cNvCxnSpPr>
          <p:nvPr/>
        </p:nvCxnSpPr>
        <p:spPr>
          <a:xfrm flipH="1" flipV="1">
            <a:off x="8748324" y="3740945"/>
            <a:ext cx="142422" cy="332578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" name="Shape 275"/>
          <p:cNvSpPr txBox="1">
            <a:spLocks noGrp="1"/>
          </p:cNvSpPr>
          <p:nvPr>
            <p:ph type="title"/>
          </p:nvPr>
        </p:nvSpPr>
        <p:spPr>
          <a:xfrm>
            <a:off x="609600" y="231678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rmAutofit/>
          </a:bodyPr>
          <a:lstStyle/>
          <a:p>
            <a:r>
              <a:rPr lang="en" sz="4400" dirty="0"/>
              <a:t>Calculator: a generic </a:t>
            </a:r>
            <a:r>
              <a:rPr lang="en" sz="4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4400" dirty="0">
                <a:solidFill>
                  <a:srgbClr val="0000FF"/>
                </a:solidFill>
              </a:rPr>
              <a:t> </a:t>
            </a:r>
            <a:r>
              <a:rPr lang="en" sz="44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3032190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0"/>
      <p:bldP spid="289" grpId="0"/>
      <p:bldP spid="291" grpId="0"/>
      <p:bldP spid="293" grpId="0"/>
      <p:bldP spid="295" grpId="0"/>
      <p:bldP spid="297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609600" y="231678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rmAutofit/>
          </a:bodyPr>
          <a:lstStyle/>
          <a:p>
            <a:r>
              <a:rPr lang="en" sz="4400" dirty="0"/>
              <a:t>Calculator: a generic </a:t>
            </a:r>
            <a:r>
              <a:rPr lang="en" sz="4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4400" dirty="0">
                <a:solidFill>
                  <a:srgbClr val="0000FF"/>
                </a:solidFill>
              </a:rPr>
              <a:t> </a:t>
            </a:r>
            <a:r>
              <a:rPr lang="en" sz="4400" dirty="0"/>
              <a:t>method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0" y="1186247"/>
            <a:ext cx="5952076" cy="2728967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marL="609585" indent="-457189">
              <a:lnSpc>
                <a:spcPct val="100000"/>
              </a:lnSpc>
              <a:spcBef>
                <a:spcPts val="800"/>
              </a:spcBef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2400" dirty="0">
                <a:solidFill>
                  <a:srgbClr val="0000FF"/>
                </a:solidFill>
              </a:rPr>
              <a:t> </a:t>
            </a:r>
            <a:r>
              <a:rPr lang="en" sz="2400" dirty="0"/>
              <a:t>takes in two integers from the caller, and gives </a:t>
            </a:r>
            <a:r>
              <a:rPr lang="en" sz="2400" dirty="0" smtClean="0"/>
              <a:t>appropriate answers </a:t>
            </a:r>
            <a:r>
              <a:rPr lang="en" sz="2400" dirty="0"/>
              <a:t>depending on those integers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2"/>
          </p:nvPr>
        </p:nvSpPr>
        <p:spPr>
          <a:xfrm>
            <a:off x="6256364" y="1600201"/>
            <a:ext cx="53260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 lnSpcReduction="10000"/>
          </a:bodyPr>
          <a:lstStyle/>
          <a:p>
            <a:pPr defTabSz="527037">
              <a:lnSpc>
                <a:spcPct val="115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public class Calculator {</a:t>
            </a:r>
          </a:p>
          <a:p>
            <a:pPr defTabSz="527037">
              <a:lnSpc>
                <a:spcPct val="115000"/>
              </a:lnSpc>
              <a:buNone/>
            </a:pP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indent="609585" defTabSz="527037">
              <a:lnSpc>
                <a:spcPct val="115000"/>
              </a:lnSpc>
              <a:buNone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Some code elided */</a:t>
            </a:r>
          </a:p>
          <a:p>
            <a:pPr defTabSz="527037">
              <a:lnSpc>
                <a:spcPct val="115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indent="0" defTabSz="527037">
              <a:lnSpc>
                <a:spcPct val="115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int add(int x, int y) {</a:t>
            </a:r>
          </a:p>
          <a:p>
            <a:pPr marL="0" indent="0" defTabSz="527037">
              <a:lnSpc>
                <a:spcPct val="115000"/>
              </a:lnSpc>
              <a:buNone/>
            </a:pPr>
            <a:r>
              <a:rPr lang="en" sz="1867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    return x + y;</a:t>
            </a:r>
          </a:p>
          <a:p>
            <a:pPr marL="0" indent="0" defTabSz="527037">
              <a:lnSpc>
                <a:spcPct val="115000"/>
              </a:lnSpc>
              <a:buNone/>
            </a:pPr>
            <a:r>
              <a:rPr lang="en" sz="1867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0" indent="0" defTabSz="527037">
              <a:lnSpc>
                <a:spcPct val="115000"/>
              </a:lnSpc>
              <a:buNone/>
            </a:pP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527037">
              <a:lnSpc>
                <a:spcPct val="115000"/>
              </a:lnSpc>
              <a:buNone/>
            </a:pP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527037">
              <a:lnSpc>
                <a:spcPct val="115000"/>
              </a:lnSpc>
              <a:buNone/>
            </a:pP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527037">
              <a:lnSpc>
                <a:spcPct val="115000"/>
              </a:lnSpc>
              <a:buNone/>
            </a:pP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527037">
              <a:lnSpc>
                <a:spcPct val="115000"/>
              </a:lnSpc>
              <a:buNone/>
            </a:pP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527037">
              <a:lnSpc>
                <a:spcPct val="115000"/>
              </a:lnSpc>
              <a:buNone/>
            </a:pP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527037">
              <a:lnSpc>
                <a:spcPct val="115000"/>
              </a:lnSpc>
              <a:buNone/>
            </a:pP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8" name="Shape 306"/>
          <p:cNvSpPr txBox="1">
            <a:spLocks/>
          </p:cNvSpPr>
          <p:nvPr/>
        </p:nvSpPr>
        <p:spPr>
          <a:xfrm>
            <a:off x="0" y="2767913"/>
            <a:ext cx="5941088" cy="433259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609585" indent="-457189">
              <a:spcBef>
                <a:spcPts val="800"/>
              </a:spcBef>
              <a:spcAft>
                <a:spcPts val="1333"/>
              </a:spcAft>
              <a:buClr>
                <a:schemeClr val="tx1"/>
              </a:buClr>
              <a:buFont typeface="Arial"/>
              <a:buChar char="●"/>
            </a:pPr>
            <a:r>
              <a:rPr lang="en" sz="2400" dirty="0" smtClean="0">
                <a:solidFill>
                  <a:schemeClr val="tx1"/>
                </a:solidFill>
              </a:rPr>
              <a:t>When defining a method, extra </a:t>
            </a:r>
            <a:r>
              <a:rPr lang="en" sz="2400" dirty="0">
                <a:solidFill>
                  <a:schemeClr val="tx1"/>
                </a:solidFill>
              </a:rPr>
              <a:t>pieces of information that </a:t>
            </a:r>
            <a:r>
              <a:rPr lang="en" sz="2400" dirty="0" smtClean="0">
                <a:solidFill>
                  <a:schemeClr val="tx1"/>
                </a:solidFill>
              </a:rPr>
              <a:t>the method needs to take </a:t>
            </a:r>
            <a:r>
              <a:rPr lang="en" sz="2400" dirty="0">
                <a:solidFill>
                  <a:schemeClr val="tx1"/>
                </a:solidFill>
              </a:rPr>
              <a:t>in </a:t>
            </a:r>
            <a:r>
              <a:rPr lang="en" sz="2400" dirty="0" smtClean="0">
                <a:solidFill>
                  <a:schemeClr val="tx1"/>
                </a:solidFill>
              </a:rPr>
              <a:t>(specified inside </a:t>
            </a:r>
            <a:r>
              <a:rPr lang="en" sz="2400" dirty="0">
                <a:solidFill>
                  <a:schemeClr val="tx1"/>
                </a:solidFill>
              </a:rPr>
              <a:t>the </a:t>
            </a:r>
            <a:r>
              <a:rPr lang="en" sz="2400" dirty="0" smtClean="0">
                <a:solidFill>
                  <a:schemeClr val="tx1"/>
                </a:solidFill>
              </a:rPr>
              <a:t>parentheses) </a:t>
            </a:r>
            <a:r>
              <a:rPr lang="en" sz="2400" dirty="0">
                <a:solidFill>
                  <a:schemeClr val="tx1"/>
                </a:solidFill>
              </a:rPr>
              <a:t>are called </a:t>
            </a:r>
            <a:r>
              <a:rPr lang="en" sz="2400" b="1" dirty="0">
                <a:solidFill>
                  <a:schemeClr val="tx1"/>
                </a:solidFill>
              </a:rPr>
              <a:t>parameters</a:t>
            </a:r>
            <a:r>
              <a:rPr lang="en" sz="2400" dirty="0">
                <a:solidFill>
                  <a:schemeClr val="tx1"/>
                </a:solidFill>
              </a:rPr>
              <a:t> </a:t>
            </a:r>
          </a:p>
          <a:p>
            <a:pPr marL="609585" indent="-457189">
              <a:spcBef>
                <a:spcPts val="800"/>
              </a:spcBef>
              <a:spcAft>
                <a:spcPts val="1333"/>
              </a:spcAft>
              <a:buClr>
                <a:schemeClr val="tx1"/>
              </a:buClr>
              <a:buFont typeface="Arial"/>
              <a:buChar char="●"/>
            </a:pPr>
            <a:r>
              <a:rPr lang="en" sz="24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2400" dirty="0">
                <a:solidFill>
                  <a:srgbClr val="0432FF"/>
                </a:solidFill>
              </a:rPr>
              <a:t> </a:t>
            </a:r>
            <a:r>
              <a:rPr lang="en" sz="2400" dirty="0">
                <a:solidFill>
                  <a:schemeClr val="tx1"/>
                </a:solidFill>
              </a:rPr>
              <a:t>takes in two parameters, “x” and “y” -- these, like variable names in an equation, are arbitrary, i.e., your choice</a:t>
            </a:r>
          </a:p>
        </p:txBody>
      </p:sp>
      <p:sp>
        <p:nvSpPr>
          <p:cNvPr id="9" name="Shape 308"/>
          <p:cNvSpPr txBox="1"/>
          <p:nvPr/>
        </p:nvSpPr>
        <p:spPr>
          <a:xfrm>
            <a:off x="9086528" y="4362948"/>
            <a:ext cx="2104000" cy="526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rmAutofit fontScale="92500" lnSpcReduction="20000"/>
          </a:bodyPr>
          <a:lstStyle/>
          <a:p>
            <a:r>
              <a:rPr lang="en" sz="2400" b="1" dirty="0">
                <a:solidFill>
                  <a:srgbClr val="FF0000"/>
                </a:solidFill>
              </a:rPr>
              <a:t>parameters</a:t>
            </a:r>
          </a:p>
        </p:txBody>
      </p:sp>
      <p:cxnSp>
        <p:nvCxnSpPr>
          <p:cNvPr id="10" name="Shape 309"/>
          <p:cNvCxnSpPr/>
          <p:nvPr/>
        </p:nvCxnSpPr>
        <p:spPr>
          <a:xfrm rot="10800000">
            <a:off x="9414827" y="3292150"/>
            <a:ext cx="544799" cy="10707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310"/>
          <p:cNvCxnSpPr/>
          <p:nvPr/>
        </p:nvCxnSpPr>
        <p:spPr>
          <a:xfrm rot="10800000" flipH="1">
            <a:off x="10146807" y="3251348"/>
            <a:ext cx="34000" cy="11116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2900824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0"/>
      <p:bldP spid="9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09600" y="1417637"/>
            <a:ext cx="11244943" cy="523853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 fontScale="85000" lnSpcReduction="20000"/>
          </a:bodyPr>
          <a:lstStyle/>
          <a:p>
            <a:pPr indent="-474121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67" dirty="0"/>
              <a:t>General form of a method </a:t>
            </a:r>
            <a:r>
              <a:rPr lang="en" sz="2667" dirty="0" smtClean="0"/>
              <a:t>you are defining that </a:t>
            </a:r>
            <a:r>
              <a:rPr lang="en" sz="2667" dirty="0"/>
              <a:t>takes in parameters</a:t>
            </a:r>
            <a:r>
              <a:rPr lang="en" sz="2667" dirty="0" smtClean="0"/>
              <a:t>:</a:t>
            </a:r>
            <a:endParaRPr lang="de-DE" sz="2667" dirty="0"/>
          </a:p>
          <a:p>
            <a:pPr marL="452979" indent="0">
              <a:lnSpc>
                <a:spcPct val="115000"/>
              </a:lnSpc>
              <a:buClr>
                <a:schemeClr val="dk1"/>
              </a:buClr>
              <a:buSzPct val="100000"/>
            </a:pPr>
            <a:endParaRPr lang="en" sz="2100" dirty="0"/>
          </a:p>
          <a:p>
            <a:pPr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visibility&gt; &lt;</a:t>
            </a:r>
            <a:r>
              <a:rPr lang="en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returnType</a:t>
            </a:r>
            <a:r>
              <a:rPr lang="en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&lt;</a:t>
            </a:r>
            <a:r>
              <a:rPr lang="en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methodName</a:t>
            </a:r>
            <a:r>
              <a:rPr lang="en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&gt;(&lt;type1&gt; &lt;name1&gt;, &lt;type2&gt; &lt;name2&gt;...) {</a:t>
            </a:r>
          </a:p>
          <a:p>
            <a:pPr>
              <a:buNone/>
            </a:pPr>
            <a:r>
              <a:rPr lang="en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sz="2000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body of method&gt;</a:t>
            </a:r>
          </a:p>
          <a:p>
            <a:pPr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000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None/>
            </a:pPr>
            <a:endParaRPr lang="en" sz="20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74121">
              <a:lnSpc>
                <a:spcPct val="115000"/>
              </a:lnSpc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67" dirty="0">
                <a:latin typeface="Arial" charset="0"/>
                <a:ea typeface="Arial" charset="0"/>
                <a:cs typeface="Arial" charset="0"/>
              </a:rPr>
              <a:t>Parameters are specified as comma-separated </a:t>
            </a:r>
            <a:r>
              <a:rPr lang="en" sz="2667" dirty="0" smtClean="0">
                <a:latin typeface="Arial" charset="0"/>
                <a:ea typeface="Arial" charset="0"/>
                <a:cs typeface="Arial" charset="0"/>
              </a:rPr>
              <a:t>list</a:t>
            </a:r>
            <a:endParaRPr lang="de-DE" sz="2667" dirty="0"/>
          </a:p>
          <a:p>
            <a:pPr marL="1430854" lvl="4" indent="-380990">
              <a:spcAft>
                <a:spcPts val="1333"/>
              </a:spcAft>
              <a:buFont typeface="Courier New" charset="0"/>
              <a:buChar char="o"/>
            </a:pPr>
            <a:r>
              <a:rPr lang="en-US" sz="2300" dirty="0" smtClean="0">
                <a:solidFill>
                  <a:prstClr val="black"/>
                </a:solidFill>
              </a:rPr>
              <a:t>For each parameter, specify </a:t>
            </a:r>
            <a:r>
              <a:rPr lang="en-US" sz="2300" b="1" dirty="0" smtClean="0">
                <a:solidFill>
                  <a:prstClr val="black"/>
                </a:solidFill>
              </a:rPr>
              <a:t>type</a:t>
            </a:r>
            <a:r>
              <a:rPr lang="en-US" sz="2300" dirty="0" smtClean="0">
                <a:solidFill>
                  <a:prstClr val="black"/>
                </a:solidFill>
              </a:rPr>
              <a:t> (for example, </a:t>
            </a:r>
            <a:r>
              <a:rPr lang="en-US" sz="2300" dirty="0" err="1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 smtClean="0">
                <a:solidFill>
                  <a:srgbClr val="0432FF"/>
                </a:solidFill>
              </a:rPr>
              <a:t> </a:t>
            </a:r>
            <a:r>
              <a:rPr lang="en-US" sz="2300" dirty="0" smtClean="0">
                <a:solidFill>
                  <a:prstClr val="black"/>
                </a:solidFill>
              </a:rPr>
              <a:t>or </a:t>
            </a:r>
            <a:r>
              <a:rPr lang="en-US" sz="23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sz="2300" dirty="0" smtClean="0">
                <a:solidFill>
                  <a:prstClr val="black"/>
                </a:solidFill>
              </a:rPr>
              <a:t>), and then name (“x”, “y”, “banana”... whatever you want!)</a:t>
            </a:r>
          </a:p>
          <a:p>
            <a:pPr marL="1049864" lvl="4" indent="0">
              <a:spcAft>
                <a:spcPts val="1333"/>
              </a:spcAft>
              <a:buNone/>
            </a:pPr>
            <a:endParaRPr lang="en" sz="2100" dirty="0" smtClean="0"/>
          </a:p>
          <a:p>
            <a:pPr indent="-474121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67" dirty="0" smtClean="0"/>
              <a:t>In </a:t>
            </a:r>
            <a:r>
              <a:rPr lang="en" sz="2667" dirty="0"/>
              <a:t>algebra, don’t specify type because context makes clear what kind of number we want. In programming use many different types, and must tell Java explicitly what we intend </a:t>
            </a:r>
          </a:p>
          <a:p>
            <a:pPr marL="1430854" lvl="4" indent="-380990">
              <a:spcAft>
                <a:spcPts val="1333"/>
              </a:spcAft>
              <a:buFont typeface="Courier New" charset="0"/>
              <a:buChar char="o"/>
            </a:pPr>
            <a:r>
              <a:rPr lang="en" sz="2300" dirty="0"/>
              <a:t>Java is a “strictly typed” language, i.e., makes sure the user of a method passes the right number of parameters of the specified type, in the right order – if not, compiler error!</a:t>
            </a:r>
          </a:p>
        </p:txBody>
      </p:sp>
      <p:sp>
        <p:nvSpPr>
          <p:cNvPr id="5" name="Shape 305"/>
          <p:cNvSpPr txBox="1">
            <a:spLocks noGrp="1"/>
          </p:cNvSpPr>
          <p:nvPr>
            <p:ph type="title"/>
          </p:nvPr>
        </p:nvSpPr>
        <p:spPr>
          <a:xfrm>
            <a:off x="609600" y="231678"/>
            <a:ext cx="10972800" cy="11430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rmAutofit/>
          </a:bodyPr>
          <a:lstStyle/>
          <a:p>
            <a:r>
              <a:rPr lang="en-US" sz="4400" dirty="0"/>
              <a:t>Parameters (</a:t>
            </a:r>
            <a:r>
              <a:rPr lang="en-US" sz="4400" dirty="0" smtClean="0"/>
              <a:t>1/5)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3384421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0" y="1600201"/>
            <a:ext cx="5935600" cy="49675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marL="609585" indent="-457189">
              <a:lnSpc>
                <a:spcPct val="100000"/>
              </a:lnSpc>
              <a:spcBef>
                <a:spcPts val="800"/>
              </a:spcBef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Name of each parameter is </a:t>
            </a:r>
            <a:r>
              <a:rPr lang="en" sz="2400" b="1" dirty="0"/>
              <a:t>almost</a:t>
            </a:r>
            <a:r>
              <a:rPr lang="en" sz="2400" dirty="0"/>
              <a:t> completely up to </a:t>
            </a:r>
            <a:r>
              <a:rPr lang="en" sz="2400" dirty="0" smtClean="0"/>
              <a:t>you</a:t>
            </a:r>
            <a:endParaRPr lang="en-US" sz="2400" dirty="0" smtClean="0"/>
          </a:p>
          <a:p>
            <a:pPr marL="1066785" lvl="1" indent="-457189">
              <a:lnSpc>
                <a:spcPct val="100000"/>
              </a:lnSpc>
              <a:spcBef>
                <a:spcPts val="800"/>
              </a:spcBef>
              <a:spcAft>
                <a:spcPts val="1333"/>
              </a:spcAft>
              <a:buClr>
                <a:schemeClr val="dk1"/>
              </a:buClr>
              <a:buSzPct val="100000"/>
            </a:pPr>
            <a:r>
              <a:rPr lang="en-US" sz="2000" dirty="0" smtClean="0"/>
              <a:t>Naming restriction: needs to start with a letter</a:t>
            </a:r>
            <a:endParaRPr lang="en-US" sz="2000" dirty="0"/>
          </a:p>
          <a:p>
            <a:pPr marL="609585" indent="-457189">
              <a:lnSpc>
                <a:spcPct val="100000"/>
              </a:lnSpc>
              <a:spcBef>
                <a:spcPts val="800"/>
              </a:spcBef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/>
              <a:t>It’s </a:t>
            </a:r>
            <a:r>
              <a:rPr lang="en" sz="2400" dirty="0"/>
              <a:t>the name by which you’ll refer to the parameter throughout the </a:t>
            </a:r>
            <a:r>
              <a:rPr lang="en" sz="2400" dirty="0" smtClean="0"/>
              <a:t>method</a:t>
            </a:r>
            <a:endParaRPr lang="en" sz="2400"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2"/>
          </p:nvPr>
        </p:nvSpPr>
        <p:spPr>
          <a:xfrm>
            <a:off x="6256364" y="1600201"/>
            <a:ext cx="5326000" cy="49675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marL="609585" indent="0" defTabSz="527037">
              <a:lnSpc>
                <a:spcPct val="115000"/>
              </a:lnSpc>
              <a:buNone/>
            </a:pP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09585" indent="0" defTabSz="527037">
              <a:lnSpc>
                <a:spcPct val="115000"/>
              </a:lnSpc>
              <a:buNone/>
            </a:pP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09585" indent="0" defTabSz="527037">
              <a:lnSpc>
                <a:spcPct val="115000"/>
              </a:lnSpc>
              <a:buNone/>
            </a:pPr>
            <a:endParaRPr sz="2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527037">
              <a:lnSpc>
                <a:spcPct val="115000"/>
              </a:lnSpc>
              <a:buNone/>
            </a:pPr>
            <a:r>
              <a:rPr lang="en" sz="1867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int add(int x, int y) {</a:t>
            </a:r>
          </a:p>
          <a:p>
            <a:pPr marL="0" indent="0" defTabSz="527037">
              <a:lnSpc>
                <a:spcPct val="115000"/>
              </a:lnSpc>
              <a:buNone/>
            </a:pPr>
            <a:r>
              <a:rPr lang="en" sz="1867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return x + y;</a:t>
            </a:r>
          </a:p>
          <a:p>
            <a:pPr marL="0" indent="0" defTabSz="527037">
              <a:lnSpc>
                <a:spcPct val="115000"/>
              </a:lnSpc>
              <a:buNone/>
            </a:pPr>
            <a:r>
              <a:rPr lang="en" sz="1867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 defTabSz="527037">
              <a:lnSpc>
                <a:spcPct val="115000"/>
              </a:lnSpc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None/>
            </a:pPr>
            <a:endParaRPr dirty="0"/>
          </a:p>
        </p:txBody>
      </p:sp>
      <p:sp>
        <p:nvSpPr>
          <p:cNvPr id="328" name="Shape 328"/>
          <p:cNvSpPr txBox="1"/>
          <p:nvPr/>
        </p:nvSpPr>
        <p:spPr>
          <a:xfrm>
            <a:off x="7333667" y="2761770"/>
            <a:ext cx="943600" cy="484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rmAutofit fontScale="77500" lnSpcReduction="20000"/>
          </a:bodyPr>
          <a:lstStyle/>
          <a:p>
            <a:pPr algn="ctr"/>
            <a:r>
              <a:rPr lang="en" sz="2400" b="1" dirty="0"/>
              <a:t>type</a:t>
            </a:r>
            <a:r>
              <a:rPr lang="en" sz="2400" dirty="0"/>
              <a:t> 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9162467" y="2558570"/>
            <a:ext cx="914400" cy="505237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rmAutofit fontScale="85000" lnSpcReduction="20000"/>
          </a:bodyPr>
          <a:lstStyle/>
          <a:p>
            <a:pPr algn="ctr"/>
            <a:r>
              <a:rPr lang="en" sz="2400" b="1"/>
              <a:t>type</a:t>
            </a:r>
            <a:r>
              <a:rPr lang="en" sz="2400"/>
              <a:t> 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10089267" y="2822274"/>
            <a:ext cx="902000" cy="565163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rmAutofit fontScale="77500" lnSpcReduction="20000"/>
          </a:bodyPr>
          <a:lstStyle/>
          <a:p>
            <a:pPr algn="ctr"/>
            <a:r>
              <a:rPr lang="en" sz="2400" b="1" dirty="0"/>
              <a:t>name</a:t>
            </a:r>
            <a:r>
              <a:rPr lang="en" sz="2400" dirty="0"/>
              <a:t> 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8277267" y="2863370"/>
            <a:ext cx="885200" cy="565163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rmAutofit fontScale="77500" lnSpcReduction="20000"/>
          </a:bodyPr>
          <a:lstStyle/>
          <a:p>
            <a:pPr algn="ctr"/>
            <a:r>
              <a:rPr lang="en" sz="2400" b="1" dirty="0"/>
              <a:t>name</a:t>
            </a:r>
            <a:r>
              <a:rPr lang="en" sz="2400" dirty="0"/>
              <a:t> </a:t>
            </a:r>
          </a:p>
        </p:txBody>
      </p:sp>
      <p:cxnSp>
        <p:nvCxnSpPr>
          <p:cNvPr id="332" name="Shape 332"/>
          <p:cNvCxnSpPr/>
          <p:nvPr/>
        </p:nvCxnSpPr>
        <p:spPr>
          <a:xfrm>
            <a:off x="7956503" y="3141755"/>
            <a:ext cx="448964" cy="50881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3" name="Shape 333"/>
          <p:cNvCxnSpPr/>
          <p:nvPr/>
        </p:nvCxnSpPr>
        <p:spPr>
          <a:xfrm>
            <a:off x="8798865" y="3246170"/>
            <a:ext cx="43400" cy="383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4" name="Shape 334"/>
          <p:cNvCxnSpPr/>
          <p:nvPr/>
        </p:nvCxnSpPr>
        <p:spPr>
          <a:xfrm flipH="1">
            <a:off x="9351467" y="2955570"/>
            <a:ext cx="212799" cy="680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5" name="Shape 335"/>
          <p:cNvCxnSpPr/>
          <p:nvPr/>
        </p:nvCxnSpPr>
        <p:spPr>
          <a:xfrm flipH="1">
            <a:off x="9814265" y="3246170"/>
            <a:ext cx="624400" cy="404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09600" y="231678"/>
            <a:ext cx="10972800" cy="11430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rmAutofit/>
          </a:bodyPr>
          <a:lstStyle/>
          <a:p>
            <a:r>
              <a:rPr lang="en-US" sz="4400" dirty="0" smtClean="0"/>
              <a:t>Parameters </a:t>
            </a:r>
            <a:r>
              <a:rPr lang="en-US" sz="4400" dirty="0"/>
              <a:t>(</a:t>
            </a:r>
            <a:r>
              <a:rPr lang="en-US" sz="4400" dirty="0" smtClean="0"/>
              <a:t>2/5)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16568103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/>
      <p:bldP spid="329" grpId="0"/>
      <p:bldP spid="330" grpId="0"/>
      <p:bldP spid="33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357721" y="494225"/>
            <a:ext cx="1166388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4400" dirty="0"/>
              <a:t>With great power comes great responsibility...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357721" y="1417833"/>
            <a:ext cx="11663880" cy="49675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Try to come up with descriptive names for parameters that make their purpose clear to anyone reading your code </a:t>
            </a:r>
          </a:p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Robot</a:t>
            </a:r>
            <a:r>
              <a:rPr lang="en" sz="2800" dirty="0"/>
              <a:t>’s 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moveForward</a:t>
            </a:r>
            <a:r>
              <a:rPr lang="en" sz="2800" dirty="0"/>
              <a:t> method calls its parameter “numberOfSteps”, not “x” or “thingy”</a:t>
            </a:r>
          </a:p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 smtClean="0"/>
              <a:t>We used “x” and “y” for simple, generic </a:t>
            </a:r>
            <a:r>
              <a:rPr lang="en" sz="28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2800" dirty="0" smtClean="0">
                <a:solidFill>
                  <a:srgbClr val="0000FF"/>
                </a:solidFill>
              </a:rPr>
              <a:t> </a:t>
            </a:r>
            <a:r>
              <a:rPr lang="en" sz="2800" dirty="0" smtClean="0"/>
              <a:t>method, but for anything more complicated, avoid single-letter names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41735983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609600" y="231678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rmAutofit/>
          </a:bodyPr>
          <a:lstStyle/>
          <a:p>
            <a:r>
              <a:rPr lang="en" sz="4400" dirty="0"/>
              <a:t>Calculator</a:t>
            </a:r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0" y="1489842"/>
            <a:ext cx="5935600" cy="49675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Let’s give 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Calculator</a:t>
            </a:r>
            <a:r>
              <a:rPr lang="en" sz="2800" dirty="0"/>
              <a:t> class more functionality by defining 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subtract</a:t>
            </a:r>
            <a:r>
              <a:rPr lang="en" sz="2800" dirty="0"/>
              <a:t>, 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800" dirty="0"/>
              <a:t>, and 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divide</a:t>
            </a:r>
            <a:r>
              <a:rPr lang="en" sz="2800" dirty="0"/>
              <a:t> methods!</a:t>
            </a:r>
          </a:p>
        </p:txBody>
      </p:sp>
      <p:sp>
        <p:nvSpPr>
          <p:cNvPr id="7" name="Shape 425"/>
          <p:cNvSpPr txBox="1">
            <a:spLocks noGrp="1"/>
          </p:cNvSpPr>
          <p:nvPr>
            <p:ph type="body" idx="2"/>
          </p:nvPr>
        </p:nvSpPr>
        <p:spPr>
          <a:xfrm>
            <a:off x="6240601" y="588503"/>
            <a:ext cx="5935633" cy="6275633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pPr defTabSz="527037">
              <a:lnSpc>
                <a:spcPct val="115000"/>
              </a:lnSpc>
              <a:buNone/>
            </a:pPr>
            <a:r>
              <a:rPr lang="en" sz="1900" dirty="0">
                <a:latin typeface="Consolas"/>
                <a:ea typeface="Consolas"/>
                <a:cs typeface="Consolas"/>
                <a:sym typeface="Consolas"/>
              </a:rPr>
              <a:t>public class Calculator {</a:t>
            </a:r>
          </a:p>
          <a:p>
            <a:pPr marL="0" indent="0" defTabSz="527037">
              <a:lnSpc>
                <a:spcPct val="115000"/>
              </a:lnSpc>
              <a:buNone/>
            </a:pPr>
            <a:endParaRPr sz="19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527037">
              <a:lnSpc>
                <a:spcPct val="115000"/>
              </a:lnSpc>
              <a:buNone/>
            </a:pPr>
            <a:r>
              <a:rPr lang="en" sz="19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int add(int x, int y) {</a:t>
            </a:r>
          </a:p>
          <a:p>
            <a:pPr marL="0" indent="0" defTabSz="527037">
              <a:lnSpc>
                <a:spcPct val="115000"/>
              </a:lnSpc>
              <a:buNone/>
            </a:pPr>
            <a:r>
              <a:rPr lang="en" sz="19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return x + y;</a:t>
            </a:r>
          </a:p>
          <a:p>
            <a:pPr marL="0" indent="0" defTabSz="527037">
              <a:lnSpc>
                <a:spcPct val="115000"/>
              </a:lnSpc>
              <a:buNone/>
            </a:pPr>
            <a:r>
              <a:rPr lang="en" sz="19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0" indent="0" defTabSz="527037">
              <a:lnSpc>
                <a:spcPct val="115000"/>
              </a:lnSpc>
              <a:buNone/>
            </a:pPr>
            <a:endParaRPr sz="19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527037">
              <a:lnSpc>
                <a:spcPct val="115000"/>
              </a:lnSpc>
              <a:buNone/>
            </a:pPr>
            <a:r>
              <a:rPr lang="en" sz="19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// Your code for subtract goes here!</a:t>
            </a:r>
          </a:p>
          <a:p>
            <a:pPr marL="0" indent="0" defTabSz="527037">
              <a:lnSpc>
                <a:spcPct val="115000"/>
              </a:lnSpc>
              <a:buNone/>
            </a:pPr>
            <a:r>
              <a:rPr lang="en" sz="19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// … </a:t>
            </a:r>
          </a:p>
          <a:p>
            <a:pPr marL="0" indent="0" defTabSz="527037">
              <a:lnSpc>
                <a:spcPct val="115000"/>
              </a:lnSpc>
              <a:buNone/>
            </a:pPr>
            <a:r>
              <a:rPr lang="en" sz="19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// … </a:t>
            </a:r>
          </a:p>
          <a:p>
            <a:pPr marL="0" indent="0" defTabSz="527037">
              <a:lnSpc>
                <a:spcPct val="115000"/>
              </a:lnSpc>
              <a:buNone/>
            </a:pPr>
            <a:endParaRPr sz="19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900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9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Your code for multiply goes here!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9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9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9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9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9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9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marL="0" indent="0" defTabSz="527037">
              <a:lnSpc>
                <a:spcPct val="115000"/>
              </a:lnSpc>
              <a:buNone/>
            </a:pPr>
            <a:endParaRPr sz="19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9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900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9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Your code for divide goes here!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9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9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9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9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9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9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defTabSz="527037">
              <a:lnSpc>
                <a:spcPct val="115000"/>
              </a:lnSpc>
              <a:buNone/>
            </a:pPr>
            <a:r>
              <a:rPr lang="en" sz="19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3767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xfrm>
            <a:off x="609600" y="231678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rmAutofit/>
          </a:bodyPr>
          <a:lstStyle/>
          <a:p>
            <a:r>
              <a:rPr lang="en" sz="4400" dirty="0"/>
              <a:t>Calculator</a:t>
            </a:r>
          </a:p>
        </p:txBody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0" y="1600201"/>
            <a:ext cx="5935600" cy="49675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marL="609585" indent="-474121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 smtClean="0"/>
              <a:t>We </a:t>
            </a:r>
            <a:r>
              <a:rPr lang="en" sz="2800" dirty="0"/>
              <a:t>arbitrarily chose “x” and “y” for names of each method’s </a:t>
            </a:r>
            <a:r>
              <a:rPr lang="en" sz="2800" dirty="0" smtClean="0"/>
              <a:t>parameters</a:t>
            </a:r>
            <a:endParaRPr lang="en-US" sz="2800" dirty="0" smtClean="0"/>
          </a:p>
        </p:txBody>
      </p:sp>
      <p:sp>
        <p:nvSpPr>
          <p:cNvPr id="5" name="Shape 425"/>
          <p:cNvSpPr txBox="1">
            <a:spLocks/>
          </p:cNvSpPr>
          <p:nvPr/>
        </p:nvSpPr>
        <p:spPr>
          <a:xfrm>
            <a:off x="6240601" y="588503"/>
            <a:ext cx="5935633" cy="6275633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Courier New" charset="0"/>
              <a:buChar char="o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27037">
              <a:lnSpc>
                <a:spcPct val="115000"/>
              </a:lnSpc>
              <a:buFont typeface="Arial"/>
              <a:buNone/>
            </a:pPr>
            <a:r>
              <a:rPr lang="en-US" sz="1900" dirty="0" smtClean="0">
                <a:latin typeface="Consolas"/>
                <a:ea typeface="Consolas"/>
                <a:cs typeface="Consolas"/>
                <a:sym typeface="Consolas"/>
              </a:rPr>
              <a:t>public class Calculator {</a:t>
            </a:r>
          </a:p>
          <a:p>
            <a:pPr marL="0" indent="0" defTabSz="527037">
              <a:lnSpc>
                <a:spcPct val="115000"/>
              </a:lnSpc>
              <a:buFont typeface="Arial"/>
              <a:buNone/>
            </a:pPr>
            <a:endParaRPr lang="en-US" sz="190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527037">
              <a:lnSpc>
                <a:spcPct val="115000"/>
              </a:lnSpc>
              <a:buFont typeface="Arial"/>
              <a:buNone/>
            </a:pPr>
            <a:r>
              <a:rPr lang="en-US" sz="1900" dirty="0" smtClean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9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9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add(</a:t>
            </a:r>
            <a:r>
              <a:rPr lang="en-US" sz="19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19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 {</a:t>
            </a:r>
          </a:p>
          <a:p>
            <a:pPr marL="0" indent="0" defTabSz="527037">
              <a:lnSpc>
                <a:spcPct val="115000"/>
              </a:lnSpc>
              <a:buFont typeface="Arial"/>
              <a:buNone/>
            </a:pPr>
            <a:r>
              <a:rPr lang="en-US" sz="19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return x + y;</a:t>
            </a:r>
          </a:p>
          <a:p>
            <a:pPr marL="0" indent="0" defTabSz="527037">
              <a:lnSpc>
                <a:spcPct val="115000"/>
              </a:lnSpc>
              <a:buFont typeface="Arial"/>
              <a:buNone/>
            </a:pPr>
            <a:r>
              <a:rPr lang="en-US" sz="19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lang="en-US" sz="1900" b="1" dirty="0" smtClean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527037">
              <a:lnSpc>
                <a:spcPct val="115000"/>
              </a:lnSpc>
              <a:buFont typeface="Arial"/>
              <a:buNone/>
            </a:pPr>
            <a:r>
              <a:rPr lang="en-US" sz="19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// … 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-US" sz="19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public </a:t>
            </a:r>
            <a:r>
              <a:rPr lang="en-US" sz="19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subtract(</a:t>
            </a:r>
            <a:r>
              <a:rPr lang="en-US" sz="19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19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y) {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-US" sz="19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	return x - y;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-US" sz="19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None/>
            </a:pPr>
            <a:endParaRPr lang="en-US" sz="19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-US" sz="19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public </a:t>
            </a:r>
            <a:r>
              <a:rPr lang="en-US" sz="19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multiply(</a:t>
            </a:r>
            <a:r>
              <a:rPr lang="en-US" sz="19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19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y) {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-US" sz="19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	return x * y;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-US" sz="19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None/>
            </a:pPr>
            <a:endParaRPr lang="en-US" sz="19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-US" sz="19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public </a:t>
            </a:r>
            <a:r>
              <a:rPr lang="en-US" sz="19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divide(</a:t>
            </a:r>
            <a:r>
              <a:rPr lang="en-US" sz="19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19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y) {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-US" sz="19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	return x / y;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-US" sz="19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lang="en" sz="19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-US" sz="19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9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713811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609600" y="231678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rmAutofit/>
          </a:bodyPr>
          <a:lstStyle/>
          <a:p>
            <a:r>
              <a:rPr lang="en" sz="4400" dirty="0"/>
              <a:t>Calling Methods with Parameters</a:t>
            </a:r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0" y="1600201"/>
            <a:ext cx="5935600" cy="3853248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marL="609585"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When we </a:t>
            </a:r>
            <a:r>
              <a:rPr lang="en" sz="2800" i="1" dirty="0">
                <a:solidFill>
                  <a:srgbClr val="FF0000"/>
                </a:solidFill>
              </a:rPr>
              <a:t>call</a:t>
            </a:r>
            <a:r>
              <a:rPr lang="en" sz="2800" dirty="0"/>
              <a:t> a method, we pass it any extra piece of information it needs as an </a:t>
            </a:r>
            <a:r>
              <a:rPr lang="en" sz="2800" b="1" dirty="0"/>
              <a:t>argument</a:t>
            </a:r>
            <a:r>
              <a:rPr lang="en" sz="2800" dirty="0"/>
              <a:t> within the </a:t>
            </a:r>
            <a:r>
              <a:rPr lang="en" sz="2800" dirty="0" smtClean="0"/>
              <a:t>parentheses</a:t>
            </a:r>
            <a:endParaRPr lang="en" sz="28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Shape 460"/>
          <p:cNvSpPr txBox="1">
            <a:spLocks noGrp="1"/>
          </p:cNvSpPr>
          <p:nvPr>
            <p:ph type="body" idx="2"/>
          </p:nvPr>
        </p:nvSpPr>
        <p:spPr>
          <a:xfrm>
            <a:off x="5935600" y="1600201"/>
            <a:ext cx="6000000" cy="49675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public class RobotMover {</a:t>
            </a:r>
          </a:p>
          <a:p>
            <a:pPr>
              <a:lnSpc>
                <a:spcPct val="115000"/>
              </a:lnSpc>
              <a:buClr>
                <a:schemeClr val="dk1"/>
              </a:buClr>
              <a:buNone/>
            </a:pPr>
            <a:endParaRPr sz="1867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/* additional code elided */</a:t>
            </a:r>
          </a:p>
          <a:p>
            <a:pPr>
              <a:lnSpc>
                <a:spcPct val="115000"/>
              </a:lnSpc>
              <a:buClr>
                <a:schemeClr val="dk1"/>
              </a:buClr>
              <a:buNone/>
            </a:pPr>
            <a:endParaRPr sz="1867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public void moveRobot(Robot samBot) {</a:t>
            </a:r>
          </a:p>
          <a:p>
            <a:pPr indent="609585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samBot.moveForward(4);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67" dirty="0" smtClean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dirty="0" err="1" smtClean="0"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67" dirty="0" smtClean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b="1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867" b="1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(1</a:t>
            </a:r>
            <a:r>
              <a:rPr lang="en" sz="1867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67" dirty="0" smtClean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dirty="0" err="1" smtClean="0"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67" dirty="0" smtClean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b="1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867" b="1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(3</a:t>
            </a:r>
            <a:r>
              <a:rPr lang="en" sz="1867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lnSpc>
                <a:spcPct val="115000"/>
              </a:lnSpc>
              <a:buClr>
                <a:schemeClr val="dk1"/>
              </a:buClr>
              <a:buNone/>
            </a:pPr>
            <a:endParaRPr sz="1867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10396087" y="4228050"/>
            <a:ext cx="1814671" cy="401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 b="1" dirty="0">
                <a:solidFill>
                  <a:srgbClr val="FF0000"/>
                </a:solidFill>
              </a:rPr>
              <a:t>arguments</a:t>
            </a:r>
          </a:p>
        </p:txBody>
      </p:sp>
      <p:cxnSp>
        <p:nvCxnSpPr>
          <p:cNvPr id="462" name="Shape 462"/>
          <p:cNvCxnSpPr/>
          <p:nvPr/>
        </p:nvCxnSpPr>
        <p:spPr>
          <a:xfrm flipH="1">
            <a:off x="9549036" y="4428650"/>
            <a:ext cx="847051" cy="568135"/>
          </a:xfrm>
          <a:prstGeom prst="straightConnector1">
            <a:avLst/>
          </a:prstGeom>
          <a:noFill/>
          <a:ln w="19050" cap="flat">
            <a:solidFill>
              <a:schemeClr val="tx2">
                <a:lumMod val="10000"/>
              </a:schemeClr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3" name="Shape 463"/>
          <p:cNvCxnSpPr>
            <a:stCxn id="461" idx="1"/>
          </p:cNvCxnSpPr>
          <p:nvPr/>
        </p:nvCxnSpPr>
        <p:spPr>
          <a:xfrm flipH="1">
            <a:off x="9591995" y="4428650"/>
            <a:ext cx="804092" cy="0"/>
          </a:xfrm>
          <a:prstGeom prst="straightConnector1">
            <a:avLst/>
          </a:prstGeom>
          <a:noFill/>
          <a:ln w="19050" cap="flat">
            <a:solidFill>
              <a:schemeClr val="tx2">
                <a:lumMod val="10000"/>
              </a:schemeClr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4" name="Shape 464"/>
          <p:cNvCxnSpPr>
            <a:stCxn id="461" idx="1"/>
          </p:cNvCxnSpPr>
          <p:nvPr/>
        </p:nvCxnSpPr>
        <p:spPr>
          <a:xfrm flipH="1" flipV="1">
            <a:off x="9549036" y="3872392"/>
            <a:ext cx="847051" cy="556258"/>
          </a:xfrm>
          <a:prstGeom prst="straightConnector1">
            <a:avLst/>
          </a:prstGeom>
          <a:noFill/>
          <a:ln w="19050" cap="flat">
            <a:solidFill>
              <a:schemeClr val="tx2">
                <a:lumMod val="10000"/>
              </a:schemeClr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Shape 459"/>
          <p:cNvSpPr txBox="1">
            <a:spLocks/>
          </p:cNvSpPr>
          <p:nvPr/>
        </p:nvSpPr>
        <p:spPr>
          <a:xfrm>
            <a:off x="0" y="4698410"/>
            <a:ext cx="5935600" cy="1383453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609585" indent="-507987">
              <a:spcAft>
                <a:spcPts val="1333"/>
              </a:spcAft>
              <a:buFont typeface="Arial"/>
              <a:buChar char="●"/>
            </a:pPr>
            <a:r>
              <a:rPr lang="en-US" sz="2800" dirty="0">
                <a:sym typeface="Consolas"/>
              </a:rPr>
              <a:t>W</a:t>
            </a:r>
            <a:r>
              <a:rPr lang="en" sz="2800" dirty="0">
                <a:sym typeface="Consolas"/>
              </a:rPr>
              <a:t>hen we call 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moveForward</a:t>
            </a:r>
            <a:r>
              <a:rPr lang="en" sz="2800" dirty="0"/>
              <a:t> we must supply one 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2800" dirty="0">
                <a:sym typeface="Consolas"/>
              </a:rPr>
              <a:t>as argument</a:t>
            </a:r>
          </a:p>
        </p:txBody>
      </p:sp>
    </p:spTree>
    <p:extLst>
      <p:ext uri="{BB962C8B-B14F-4D97-AF65-F5344CB8AC3E}">
        <p14:creationId xmlns:p14="http://schemas.microsoft.com/office/powerpoint/2010/main" val="29999907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" grpId="0"/>
      <p:bldP spid="460" grpId="0"/>
      <p:bldP spid="46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states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Picture 13" descr="BS00913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72069" y="1643373"/>
            <a:ext cx="12350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957444" y="1476686"/>
            <a:ext cx="901700" cy="2209354"/>
            <a:chOff x="2957444" y="1476686"/>
            <a:chExt cx="901700" cy="2209354"/>
          </a:xfrm>
        </p:grpSpPr>
        <p:graphicFrame>
          <p:nvGraphicFramePr>
            <p:cNvPr id="17" name="Object 3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66520172"/>
                </p:ext>
              </p:extLst>
            </p:nvPr>
          </p:nvGraphicFramePr>
          <p:xfrm>
            <a:off x="2957444" y="1476686"/>
            <a:ext cx="901700" cy="173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0" name="Clip" r:id="rId5" imgW="974620" imgH="1735300" progId="MS_ClipArt_Gallery.5">
                    <p:embed/>
                  </p:oleObj>
                </mc:Choice>
                <mc:Fallback>
                  <p:oleObj name="Clip" r:id="rId5" imgW="974620" imgH="1735300" progId="MS_ClipArt_Gallery.5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7444" y="1476686"/>
                          <a:ext cx="901700" cy="1738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3113019" y="3292340"/>
              <a:ext cx="590550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 dirty="0"/>
                <a:t>Red</a:t>
              </a:r>
            </a:p>
          </p:txBody>
        </p:sp>
      </p:grpSp>
      <p:graphicFrame>
        <p:nvGraphicFramePr>
          <p:cNvPr id="19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607761"/>
              </p:ext>
            </p:extLst>
          </p:nvPr>
        </p:nvGraphicFramePr>
        <p:xfrm>
          <a:off x="8687423" y="1654933"/>
          <a:ext cx="187801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" name="Clip" r:id="rId7" imgW="2031648" imgH="660840" progId="MS_ClipArt_Gallery.5">
                  <p:embed/>
                </p:oleObj>
              </mc:Choice>
              <mc:Fallback>
                <p:oleObj name="Clip" r:id="rId7" imgW="2031648" imgH="660840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7423" y="1654933"/>
                        <a:ext cx="1878012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9346132" y="2294696"/>
            <a:ext cx="7270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2000" dirty="0"/>
              <a:t>Lying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317807" y="5738744"/>
            <a:ext cx="858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2000"/>
              <a:t>Happy</a:t>
            </a:r>
          </a:p>
        </p:txBody>
      </p:sp>
      <p:graphicFrame>
        <p:nvGraphicFramePr>
          <p:cNvPr id="22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397657"/>
              </p:ext>
            </p:extLst>
          </p:nvPr>
        </p:nvGraphicFramePr>
        <p:xfrm>
          <a:off x="9202875" y="3485599"/>
          <a:ext cx="1038225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" name="Clip" r:id="rId9" imgW="1123587" imgH="2746369" progId="MS_ClipArt_Gallery.5">
                  <p:embed/>
                </p:oleObj>
              </mc:Choice>
              <mc:Fallback>
                <p:oleObj name="Clip" r:id="rId9" imgW="1123587" imgH="2746369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2875" y="3485599"/>
                        <a:ext cx="1038225" cy="275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383056" y="6284777"/>
            <a:ext cx="9096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2000" dirty="0"/>
              <a:t>Hooked</a:t>
            </a:r>
          </a:p>
        </p:txBody>
      </p:sp>
      <p:graphicFrame>
        <p:nvGraphicFramePr>
          <p:cNvPr id="24" name="Object 1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513045"/>
              </p:ext>
            </p:extLst>
          </p:nvPr>
        </p:nvGraphicFramePr>
        <p:xfrm>
          <a:off x="5455583" y="3976619"/>
          <a:ext cx="2144712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" name="Clip" r:id="rId11" imgW="2324100" imgH="1928813" progId="MS_ClipArt_Gallery.5">
                  <p:embed/>
                </p:oleObj>
              </mc:Choice>
              <mc:Fallback>
                <p:oleObj name="Clip" r:id="rId11" imgW="2324100" imgH="1928813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5583" y="3976619"/>
                        <a:ext cx="2144712" cy="192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6347758" y="6035250"/>
            <a:ext cx="3603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2000" dirty="0"/>
              <a:t>ill</a:t>
            </a: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5825262" y="3282297"/>
            <a:ext cx="9286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2000"/>
              <a:t>Broken</a:t>
            </a:r>
          </a:p>
        </p:txBody>
      </p:sp>
      <p:pic>
        <p:nvPicPr>
          <p:cNvPr id="27" name="Picture 18" descr="j0230734[1]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57444" y="4370319"/>
            <a:ext cx="1584325" cy="138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4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xfrm>
            <a:off x="615950" y="225328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rmAutofit/>
          </a:bodyPr>
          <a:lstStyle/>
          <a:p>
            <a:r>
              <a:rPr lang="en" sz="4400" dirty="0"/>
              <a:t>Arguments </a:t>
            </a:r>
            <a:r>
              <a:rPr lang="en-US" sz="4400" dirty="0" smtClean="0"/>
              <a:t>vs.</a:t>
            </a:r>
            <a:r>
              <a:rPr lang="en" sz="4400" dirty="0" smtClean="0"/>
              <a:t> </a:t>
            </a:r>
            <a:r>
              <a:rPr lang="en" sz="4400" dirty="0"/>
              <a:t>Parameters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197712" y="1594367"/>
            <a:ext cx="6206533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within the Robot class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None/>
            </a:pP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public void moveForward(</a:t>
            </a:r>
            <a:r>
              <a:rPr lang="en" sz="1867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numberOfSteps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code that moves the robot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// forward goes here!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74" name="Shape 474"/>
          <p:cNvSpPr txBox="1">
            <a:spLocks noGrp="1"/>
          </p:cNvSpPr>
          <p:nvPr>
            <p:ph type="body" idx="2"/>
          </p:nvPr>
        </p:nvSpPr>
        <p:spPr>
          <a:xfrm>
            <a:off x="6215872" y="1600201"/>
            <a:ext cx="60000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within the RobotMover class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None/>
            </a:pPr>
            <a:endParaRPr sz="1867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public void moveRobot(Robot samBot) </a:t>
            </a:r>
            <a:r>
              <a:rPr lang="en" sz="1867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67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-US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67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	 </a:t>
            </a:r>
            <a:r>
              <a:rPr lang="en" sz="1867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867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67" b="1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samBot.turnRight();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samBot.moveForward(</a:t>
            </a:r>
            <a:r>
              <a:rPr lang="en" sz="1867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samBot.turnRight();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samBot.moveForward(</a:t>
            </a:r>
            <a:r>
              <a:rPr lang="en" sz="1867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475" name="Shape 475"/>
          <p:cNvCxnSpPr/>
          <p:nvPr/>
        </p:nvCxnSpPr>
        <p:spPr>
          <a:xfrm>
            <a:off x="6174933" y="1557633"/>
            <a:ext cx="0" cy="48768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6" name="Shape 476"/>
          <p:cNvSpPr txBox="1"/>
          <p:nvPr/>
        </p:nvSpPr>
        <p:spPr>
          <a:xfrm>
            <a:off x="10668059" y="3290169"/>
            <a:ext cx="1812863" cy="401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 b="1" dirty="0">
                <a:solidFill>
                  <a:srgbClr val="FF0000"/>
                </a:solidFill>
              </a:rPr>
              <a:t>argument</a:t>
            </a:r>
          </a:p>
        </p:txBody>
      </p:sp>
      <p:cxnSp>
        <p:nvCxnSpPr>
          <p:cNvPr id="477" name="Shape 477"/>
          <p:cNvCxnSpPr/>
          <p:nvPr/>
        </p:nvCxnSpPr>
        <p:spPr>
          <a:xfrm flipH="1">
            <a:off x="9958489" y="4192865"/>
            <a:ext cx="788400" cy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79" name="Shape 479"/>
          <p:cNvCxnSpPr/>
          <p:nvPr/>
        </p:nvCxnSpPr>
        <p:spPr>
          <a:xfrm rot="10800000">
            <a:off x="9958489" y="3490767"/>
            <a:ext cx="753199" cy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0" name="Shape 480"/>
          <p:cNvCxnSpPr/>
          <p:nvPr/>
        </p:nvCxnSpPr>
        <p:spPr>
          <a:xfrm rot="10800000">
            <a:off x="9940889" y="2896532"/>
            <a:ext cx="770799" cy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1" name="Shape 481"/>
          <p:cNvSpPr txBox="1"/>
          <p:nvPr/>
        </p:nvSpPr>
        <p:spPr>
          <a:xfrm>
            <a:off x="10668060" y="2695934"/>
            <a:ext cx="1816992" cy="401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 b="1" dirty="0">
                <a:solidFill>
                  <a:srgbClr val="FF0000"/>
                </a:solidFill>
              </a:rPr>
              <a:t>argument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0664390" y="3992266"/>
            <a:ext cx="1669779" cy="401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 b="1" dirty="0">
                <a:solidFill>
                  <a:srgbClr val="FF0000"/>
                </a:solidFill>
              </a:rPr>
              <a:t>argument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3992366" y="1454571"/>
            <a:ext cx="1486645" cy="54099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rmAutofit fontScale="85000" lnSpcReduction="10000"/>
          </a:bodyPr>
          <a:lstStyle/>
          <a:p>
            <a:r>
              <a:rPr lang="en" sz="2400" b="1" dirty="0">
                <a:solidFill>
                  <a:srgbClr val="FF0000"/>
                </a:solidFill>
              </a:rPr>
              <a:t>parameter</a:t>
            </a:r>
          </a:p>
        </p:txBody>
      </p:sp>
      <p:cxnSp>
        <p:nvCxnSpPr>
          <p:cNvPr id="483" name="Shape 483"/>
          <p:cNvCxnSpPr>
            <a:stCxn id="482" idx="2"/>
          </p:cNvCxnSpPr>
          <p:nvPr/>
        </p:nvCxnSpPr>
        <p:spPr>
          <a:xfrm flipH="1">
            <a:off x="4542040" y="1995566"/>
            <a:ext cx="193649" cy="323377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4" name="Shape 484"/>
          <p:cNvSpPr txBox="1"/>
          <p:nvPr/>
        </p:nvSpPr>
        <p:spPr>
          <a:xfrm>
            <a:off x="1" y="3806701"/>
            <a:ext cx="6174799" cy="3051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rmAutofit fontScale="92500" lnSpcReduction="10000"/>
          </a:bodyPr>
          <a:lstStyle/>
          <a:p>
            <a:pPr marL="609585" indent="-423323">
              <a:spcAft>
                <a:spcPts val="1333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In </a:t>
            </a:r>
            <a:r>
              <a:rPr lang="en" sz="2400" b="1" i="1" dirty="0"/>
              <a:t>defining </a:t>
            </a:r>
            <a:r>
              <a:rPr lang="en" sz="2400" dirty="0"/>
              <a:t>a method, the </a:t>
            </a:r>
            <a:r>
              <a:rPr lang="en" sz="2400" b="1" dirty="0">
                <a:solidFill>
                  <a:srgbClr val="FF0000"/>
                </a:solidFill>
              </a:rPr>
              <a:t>parameter</a:t>
            </a:r>
            <a:r>
              <a:rPr lang="en" sz="2400" dirty="0"/>
              <a:t> is the name by which a method refers to a piece of information passed to it-- e.g. “x” and “y” in the function f(x, y) = x + y - it is a “dummy name” determined by the definer</a:t>
            </a:r>
          </a:p>
          <a:p>
            <a:pPr marL="609585" indent="-423323">
              <a:spcAft>
                <a:spcPts val="1333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In </a:t>
            </a:r>
            <a:r>
              <a:rPr lang="en" sz="2400" b="1" i="1" dirty="0"/>
              <a:t>calling </a:t>
            </a:r>
            <a:r>
              <a:rPr lang="en" sz="2400" dirty="0"/>
              <a:t>a method, an </a:t>
            </a:r>
            <a:r>
              <a:rPr lang="en" sz="2400" b="1" dirty="0">
                <a:solidFill>
                  <a:srgbClr val="FF0000"/>
                </a:solidFill>
              </a:rPr>
              <a:t>argument</a:t>
            </a:r>
            <a:r>
              <a:rPr lang="en" sz="2400" dirty="0"/>
              <a:t> is the actual value </a:t>
            </a:r>
            <a:r>
              <a:rPr lang="en" sz="2400" dirty="0" smtClean="0"/>
              <a:t>passed</a:t>
            </a:r>
            <a:r>
              <a:rPr lang="en-US" sz="2400" dirty="0" smtClean="0"/>
              <a:t> in</a:t>
            </a:r>
            <a:r>
              <a:rPr lang="en" sz="2400" dirty="0" smtClean="0"/>
              <a:t>  </a:t>
            </a:r>
            <a:r>
              <a:rPr lang="en" sz="2400" dirty="0"/>
              <a:t>-- e.g. 2 and 3 in </a:t>
            </a:r>
            <a:r>
              <a:rPr lang="en" sz="2133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add(2, 3)</a:t>
            </a:r>
          </a:p>
        </p:txBody>
      </p:sp>
    </p:spTree>
    <p:extLst>
      <p:ext uri="{BB962C8B-B14F-4D97-AF65-F5344CB8AC3E}">
        <p14:creationId xmlns:p14="http://schemas.microsoft.com/office/powerpoint/2010/main" val="30753513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615951" y="231461"/>
            <a:ext cx="11971199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rmAutofit/>
          </a:bodyPr>
          <a:lstStyle/>
          <a:p>
            <a:r>
              <a:rPr lang="en" sz="4400" dirty="0"/>
              <a:t>Calling Methods That Have Parameters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0" y="3311612"/>
            <a:ext cx="6188528" cy="3322091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marL="609585" indent="-474121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67" dirty="0">
                <a:solidFill>
                  <a:srgbClr val="000000"/>
                </a:solidFill>
              </a:rPr>
              <a:t>When </a:t>
            </a:r>
            <a:r>
              <a:rPr lang="en" sz="2667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moveForward</a:t>
            </a:r>
            <a:r>
              <a:rPr lang="en" sz="2667" dirty="0"/>
              <a:t> executes, its </a:t>
            </a:r>
            <a:r>
              <a:rPr lang="en" sz="2667" b="1" dirty="0"/>
              <a:t>parameter is assigned the value of the argument that was passed in</a:t>
            </a:r>
          </a:p>
          <a:p>
            <a:pPr marL="609585" indent="-474121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67" dirty="0"/>
              <a:t>That means </a:t>
            </a:r>
            <a:r>
              <a:rPr lang="en" sz="2667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moveForward</a:t>
            </a:r>
            <a:r>
              <a:rPr lang="en" sz="2667" dirty="0"/>
              <a:t> here executes with  </a:t>
            </a:r>
            <a:r>
              <a:rPr lang="en" sz="2667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numberOfSteps</a:t>
            </a:r>
            <a:r>
              <a:rPr lang="en" sz="2667" dirty="0"/>
              <a:t> = 3</a:t>
            </a:r>
          </a:p>
        </p:txBody>
      </p:sp>
      <p:sp>
        <p:nvSpPr>
          <p:cNvPr id="493" name="Shape 493"/>
          <p:cNvSpPr txBox="1">
            <a:spLocks noGrp="1"/>
          </p:cNvSpPr>
          <p:nvPr>
            <p:ph type="body" idx="2"/>
          </p:nvPr>
        </p:nvSpPr>
        <p:spPr>
          <a:xfrm>
            <a:off x="6188528" y="1600201"/>
            <a:ext cx="6003471" cy="49675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>
              <a:lnSpc>
                <a:spcPct val="115000"/>
              </a:lnSpc>
              <a:buNone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in some other class...</a:t>
            </a:r>
          </a:p>
          <a:p>
            <a:pPr>
              <a:lnSpc>
                <a:spcPct val="115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samBot.moveForward(3);</a:t>
            </a:r>
          </a:p>
          <a:p>
            <a:pPr>
              <a:lnSpc>
                <a:spcPct val="115000"/>
              </a:lnSpc>
              <a:buNone/>
            </a:pP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____________________________________________</a:t>
            </a:r>
          </a:p>
          <a:p>
            <a:pPr>
              <a:lnSpc>
                <a:spcPct val="115000"/>
              </a:lnSpc>
              <a:buNone/>
            </a:pP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None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in the Robot class...</a:t>
            </a:r>
          </a:p>
          <a:p>
            <a:pPr>
              <a:lnSpc>
                <a:spcPct val="115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public void moveForward(</a:t>
            </a:r>
            <a:r>
              <a:rPr lang="en" sz="1867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numberOfSteps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>
              <a:lnSpc>
                <a:spcPct val="115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code that moves the robot</a:t>
            </a:r>
          </a:p>
          <a:p>
            <a:pPr>
              <a:lnSpc>
                <a:spcPct val="115000"/>
              </a:lnSpc>
              <a:buNone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// forward goes here!</a:t>
            </a:r>
          </a:p>
          <a:p>
            <a:pPr>
              <a:lnSpc>
                <a:spcPct val="115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494" name="Shape 494"/>
          <p:cNvCxnSpPr/>
          <p:nvPr/>
        </p:nvCxnSpPr>
        <p:spPr>
          <a:xfrm flipH="1" flipV="1">
            <a:off x="8755199" y="3068565"/>
            <a:ext cx="1554800" cy="13500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492"/>
          <p:cNvSpPr txBox="1">
            <a:spLocks/>
          </p:cNvSpPr>
          <p:nvPr/>
        </p:nvSpPr>
        <p:spPr>
          <a:xfrm>
            <a:off x="0" y="1746422"/>
            <a:ext cx="5935465" cy="179534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rmAutofit lnSpcReduction="10000"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609585" indent="-474121">
              <a:spcAft>
                <a:spcPts val="1333"/>
              </a:spcAft>
              <a:buFont typeface="Arial"/>
              <a:buChar char="●"/>
            </a:pPr>
            <a:r>
              <a:rPr lang="en" sz="2667" dirty="0"/>
              <a:t>When we call </a:t>
            </a:r>
            <a:r>
              <a:rPr lang="en" sz="2667" dirty="0">
                <a:solidFill>
                  <a:srgbClr val="0000FF"/>
                </a:solidFill>
                <a:latin typeface="Consolas"/>
                <a:cs typeface="Consolas"/>
                <a:sym typeface="Consolas"/>
              </a:rPr>
              <a:t>sam</a:t>
            </a:r>
            <a:r>
              <a:rPr lang="en" sz="2667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Bot.moveForward(3)</a:t>
            </a:r>
            <a:r>
              <a:rPr lang="en" sz="2667" dirty="0"/>
              <a:t>, we’re passing the number 3 as an </a:t>
            </a:r>
            <a:r>
              <a:rPr lang="en" sz="2667" b="1" dirty="0"/>
              <a:t>argument</a:t>
            </a:r>
            <a:endParaRPr lang="en" sz="2667" dirty="0"/>
          </a:p>
        </p:txBody>
      </p:sp>
    </p:spTree>
    <p:extLst>
      <p:ext uri="{BB962C8B-B14F-4D97-AF65-F5344CB8AC3E}">
        <p14:creationId xmlns:p14="http://schemas.microsoft.com/office/powerpoint/2010/main" val="9417015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" grpId="0" build="p"/>
      <p:bldP spid="493" grpId="0"/>
      <p:bldP spid="8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328467" y="1374875"/>
            <a:ext cx="6524400" cy="4888126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ct val="61111"/>
              <a:buNone/>
            </a:pPr>
            <a:r>
              <a:rPr lang="en" sz="2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somewhere else in our code… */</a:t>
            </a:r>
          </a:p>
          <a:p>
            <a:pPr>
              <a:lnSpc>
                <a:spcPct val="115000"/>
              </a:lnSpc>
              <a:buClr>
                <a:schemeClr val="dk1"/>
              </a:buClr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ct val="6111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myCalculator.add(2, 3);</a:t>
            </a:r>
          </a:p>
          <a:p>
            <a:pPr>
              <a:buNone/>
            </a:pPr>
            <a:endParaRPr sz="3200" dirty="0"/>
          </a:p>
        </p:txBody>
      </p:sp>
      <p:cxnSp>
        <p:nvCxnSpPr>
          <p:cNvPr id="543" name="Shape 543"/>
          <p:cNvCxnSpPr/>
          <p:nvPr/>
        </p:nvCxnSpPr>
        <p:spPr>
          <a:xfrm>
            <a:off x="6203000" y="1436734"/>
            <a:ext cx="0" cy="5053999"/>
          </a:xfrm>
          <a:prstGeom prst="straightConnector1">
            <a:avLst/>
          </a:prstGeom>
          <a:noFill/>
          <a:ln w="38100" cap="flat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7" name="Shape 547"/>
          <p:cNvSpPr txBox="1">
            <a:spLocks noGrp="1"/>
          </p:cNvSpPr>
          <p:nvPr>
            <p:ph type="body" idx="4294967295"/>
          </p:nvPr>
        </p:nvSpPr>
        <p:spPr>
          <a:xfrm>
            <a:off x="-37600" y="3455167"/>
            <a:ext cx="6203199" cy="2922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marL="609585" indent="-457189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Java does “parameter passing” by:</a:t>
            </a:r>
            <a:endParaRPr lang="en" sz="3200" dirty="0"/>
          </a:p>
          <a:p>
            <a:pPr marL="1219170" lvl="1" indent="-457189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first checking that the one-to-one correspondence is honored, </a:t>
            </a:r>
            <a:endParaRPr lang="en" dirty="0"/>
          </a:p>
          <a:p>
            <a:pPr marL="1219170" lvl="1" indent="-457189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then substituting arguments for parameters, </a:t>
            </a:r>
            <a:endParaRPr lang="en" dirty="0"/>
          </a:p>
          <a:p>
            <a:pPr marL="1219170" lvl="1" indent="-457189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and finally executing the method body using the arguments</a:t>
            </a:r>
            <a:endParaRPr lang="en" dirty="0"/>
          </a:p>
        </p:txBody>
      </p:sp>
      <p:sp>
        <p:nvSpPr>
          <p:cNvPr id="11" name="Shape 531"/>
          <p:cNvSpPr txBox="1">
            <a:spLocks/>
          </p:cNvSpPr>
          <p:nvPr/>
        </p:nvSpPr>
        <p:spPr>
          <a:xfrm>
            <a:off x="6240400" y="1397001"/>
            <a:ext cx="6000000" cy="4967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15000"/>
              </a:lnSpc>
            </a:pPr>
            <a:endParaRPr lang="en-US" sz="24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en-US" sz="24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en-US" sz="24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en-US" sz="24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in the Calculator class… */</a:t>
            </a:r>
          </a:p>
          <a:p>
            <a:pPr>
              <a:lnSpc>
                <a:spcPct val="115000"/>
              </a:lnSpc>
              <a:buFont typeface="Arial"/>
              <a:buNone/>
            </a:pP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Font typeface="Arial"/>
              <a:buNone/>
            </a:pP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>
              <a:lnSpc>
                <a:spcPct val="115000"/>
              </a:lnSpc>
              <a:buSzPct val="61111"/>
              <a:buFont typeface="Arial"/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add(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x,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defTabSz="529153">
              <a:lnSpc>
                <a:spcPct val="115000"/>
              </a:lnSpc>
              <a:buSzPct val="61111"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	return x + y;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8" name="Shape 491"/>
          <p:cNvSpPr txBox="1">
            <a:spLocks noGrp="1"/>
          </p:cNvSpPr>
          <p:nvPr>
            <p:ph type="title"/>
          </p:nvPr>
        </p:nvSpPr>
        <p:spPr>
          <a:xfrm>
            <a:off x="615951" y="231461"/>
            <a:ext cx="11971199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rmAutofit/>
          </a:bodyPr>
          <a:lstStyle/>
          <a:p>
            <a:r>
              <a:rPr lang="en" sz="4400" dirty="0"/>
              <a:t>Calling Methods That Have Parameters</a:t>
            </a:r>
          </a:p>
        </p:txBody>
      </p:sp>
    </p:spTree>
    <p:extLst>
      <p:ext uri="{BB962C8B-B14F-4D97-AF65-F5344CB8AC3E}">
        <p14:creationId xmlns:p14="http://schemas.microsoft.com/office/powerpoint/2010/main" val="343662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31"/>
          <p:cNvSpPr txBox="1">
            <a:spLocks/>
          </p:cNvSpPr>
          <p:nvPr/>
        </p:nvSpPr>
        <p:spPr>
          <a:xfrm>
            <a:off x="6240400" y="1399932"/>
            <a:ext cx="6000000" cy="4967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15000"/>
              </a:lnSpc>
            </a:pPr>
            <a:endParaRPr lang="en-US" sz="24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en-US" sz="24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en-US" sz="24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en-US" sz="24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in the Calculator class… */</a:t>
            </a:r>
          </a:p>
          <a:p>
            <a:pPr>
              <a:lnSpc>
                <a:spcPct val="115000"/>
              </a:lnSpc>
              <a:buFont typeface="Arial"/>
              <a:buNone/>
            </a:pP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Font typeface="Arial"/>
              <a:buNone/>
            </a:pP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>
              <a:lnSpc>
                <a:spcPct val="115000"/>
              </a:lnSpc>
              <a:buSzPct val="61111"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add(int x, int 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y)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defTabSz="527037">
              <a:lnSpc>
                <a:spcPct val="115000"/>
              </a:lnSpc>
              <a:buSzPct val="61111"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	return 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572" name="Shape 572"/>
          <p:cNvCxnSpPr/>
          <p:nvPr/>
        </p:nvCxnSpPr>
        <p:spPr>
          <a:xfrm>
            <a:off x="6203000" y="1436734"/>
            <a:ext cx="0" cy="5053999"/>
          </a:xfrm>
          <a:prstGeom prst="straightConnector1">
            <a:avLst/>
          </a:prstGeom>
          <a:noFill/>
          <a:ln w="38100" cap="flat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4" name="Shape 574"/>
          <p:cNvSpPr txBox="1"/>
          <p:nvPr/>
        </p:nvSpPr>
        <p:spPr>
          <a:xfrm>
            <a:off x="0" y="3799934"/>
            <a:ext cx="5912733" cy="26907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rmAutofit/>
          </a:bodyPr>
          <a:lstStyle/>
          <a:p>
            <a:pPr marL="609585" indent="-457189">
              <a:spcAft>
                <a:spcPts val="1333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If we want to check the result returned from our method call, use </a:t>
            </a:r>
            <a:r>
              <a:rPr lang="en" sz="24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" sz="2400" dirty="0">
                <a:solidFill>
                  <a:srgbClr val="0000FF"/>
                </a:solidFill>
              </a:rPr>
              <a:t> </a:t>
            </a:r>
            <a:r>
              <a:rPr lang="en" sz="2400" dirty="0"/>
              <a:t>to print it to the console</a:t>
            </a:r>
          </a:p>
          <a:p>
            <a:pPr marL="609585" indent="-457189">
              <a:spcAft>
                <a:spcPts val="1333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We’ll see the number 5 printed out!</a:t>
            </a:r>
          </a:p>
        </p:txBody>
      </p:sp>
      <p:sp>
        <p:nvSpPr>
          <p:cNvPr id="9" name="Shape 554"/>
          <p:cNvSpPr txBox="1">
            <a:spLocks noGrp="1"/>
          </p:cNvSpPr>
          <p:nvPr>
            <p:ph type="body" idx="1"/>
          </p:nvPr>
        </p:nvSpPr>
        <p:spPr>
          <a:xfrm>
            <a:off x="328467" y="1374874"/>
            <a:ext cx="6000000" cy="4888126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ct val="61111"/>
              <a:buNone/>
            </a:pPr>
            <a:r>
              <a:rPr lang="en" sz="2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somewhere else in our code… */</a:t>
            </a:r>
          </a:p>
          <a:p>
            <a:pPr>
              <a:lnSpc>
                <a:spcPct val="115000"/>
              </a:lnSpc>
              <a:buClr>
                <a:schemeClr val="dk1"/>
              </a:buClr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System.out.println(myCalculator.add(2, 3));</a:t>
            </a:r>
          </a:p>
          <a:p>
            <a:pPr>
              <a:buNone/>
            </a:pPr>
            <a:endParaRPr sz="3200" dirty="0"/>
          </a:p>
        </p:txBody>
      </p:sp>
      <p:sp>
        <p:nvSpPr>
          <p:cNvPr id="8" name="Shape 491"/>
          <p:cNvSpPr txBox="1">
            <a:spLocks noGrp="1"/>
          </p:cNvSpPr>
          <p:nvPr>
            <p:ph type="title"/>
          </p:nvPr>
        </p:nvSpPr>
        <p:spPr>
          <a:xfrm>
            <a:off x="615951" y="231461"/>
            <a:ext cx="11971199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rmAutofit/>
          </a:bodyPr>
          <a:lstStyle/>
          <a:p>
            <a:r>
              <a:rPr lang="en" sz="4400" dirty="0"/>
              <a:t>Calling Methods That Have Parameters</a:t>
            </a:r>
          </a:p>
        </p:txBody>
      </p:sp>
    </p:spTree>
    <p:extLst>
      <p:ext uri="{BB962C8B-B14F-4D97-AF65-F5344CB8AC3E}">
        <p14:creationId xmlns:p14="http://schemas.microsoft.com/office/powerpoint/2010/main" val="28626796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615737" y="231678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rmAutofit/>
          </a:bodyPr>
          <a:lstStyle/>
          <a:p>
            <a:r>
              <a:rPr lang="en" sz="4400" dirty="0"/>
              <a:t>Where did all these instances come from?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15736" y="1600201"/>
            <a:ext cx="11576263" cy="49675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We know how to send messages to an instance of a class by calling methods</a:t>
            </a:r>
          </a:p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So far, we’ve called methods on </a:t>
            </a:r>
            <a:r>
              <a:rPr lang="en" sz="2800" b="1" dirty="0"/>
              <a:t>samBot</a:t>
            </a:r>
            <a:r>
              <a:rPr lang="en" sz="2800" dirty="0"/>
              <a:t>, an instance of 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Robot</a:t>
            </a:r>
            <a:r>
              <a:rPr lang="en" sz="2800" dirty="0">
                <a:solidFill>
                  <a:srgbClr val="000000"/>
                </a:solidFill>
              </a:rPr>
              <a:t>,</a:t>
            </a:r>
            <a:r>
              <a:rPr lang="en" sz="2800" dirty="0"/>
              <a:t> and </a:t>
            </a:r>
            <a:r>
              <a:rPr lang="en" sz="2800" b="1" dirty="0"/>
              <a:t>myCalculator</a:t>
            </a:r>
            <a:r>
              <a:rPr lang="en" sz="2800" dirty="0"/>
              <a:t>, an instance of  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Calculator</a:t>
            </a:r>
            <a:r>
              <a:rPr lang="en" sz="2800" dirty="0"/>
              <a:t>…</a:t>
            </a:r>
          </a:p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Where did those classes come from? </a:t>
            </a:r>
          </a:p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Next: how to use a class as a blueprint to actually build instances!</a:t>
            </a:r>
          </a:p>
        </p:txBody>
      </p:sp>
    </p:spTree>
    <p:extLst>
      <p:ext uri="{BB962C8B-B14F-4D97-AF65-F5344CB8AC3E}">
        <p14:creationId xmlns:p14="http://schemas.microsoft.com/office/powerpoint/2010/main" val="41409402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title"/>
          </p:nvPr>
        </p:nvSpPr>
        <p:spPr>
          <a:xfrm>
            <a:off x="615737" y="231678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rmAutofit/>
          </a:bodyPr>
          <a:lstStyle/>
          <a:p>
            <a:r>
              <a:rPr lang="en" sz="4400" dirty="0" smtClean="0"/>
              <a:t>Constructors</a:t>
            </a:r>
            <a:r>
              <a:rPr lang="en-US" sz="4400" dirty="0" smtClean="0"/>
              <a:t> (1/3)</a:t>
            </a:r>
            <a:endParaRPr lang="en" sz="4400" dirty="0"/>
          </a:p>
        </p:txBody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1" y="1600201"/>
            <a:ext cx="5935600" cy="49675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marL="609585" indent="-457189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Calculator</a:t>
            </a:r>
            <a:r>
              <a:rPr lang="en" sz="2400" dirty="0"/>
              <a:t>s can add, subtract, multiply, and divide</a:t>
            </a:r>
          </a:p>
          <a:p>
            <a:pPr marL="609585" indent="-457189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/>
              <a:t>Can </a:t>
            </a:r>
            <a:r>
              <a:rPr lang="en" sz="2400" dirty="0"/>
              <a:t>call any of these methods on </a:t>
            </a:r>
            <a:r>
              <a:rPr lang="en" sz="2400" dirty="0" smtClean="0"/>
              <a:t>any instance </a:t>
            </a:r>
            <a:r>
              <a:rPr lang="en" sz="2400" dirty="0"/>
              <a:t>of </a:t>
            </a:r>
            <a:r>
              <a:rPr lang="en" sz="24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Calculator</a:t>
            </a:r>
            <a:r>
              <a:rPr lang="en" sz="2400" dirty="0" smtClean="0"/>
              <a:t> </a:t>
            </a:r>
          </a:p>
          <a:p>
            <a:pPr marL="609585" indent="-457189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/>
              <a:t>But how did these instances get created in the first place?</a:t>
            </a:r>
          </a:p>
          <a:p>
            <a:pPr marL="609585" indent="-457189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D</a:t>
            </a:r>
            <a:r>
              <a:rPr lang="en" sz="2400" dirty="0" smtClean="0"/>
              <a:t>efine </a:t>
            </a:r>
            <a:r>
              <a:rPr lang="en" sz="2400" dirty="0"/>
              <a:t>a special kind of method in the </a:t>
            </a:r>
            <a:r>
              <a:rPr lang="e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Calculator</a:t>
            </a:r>
            <a:r>
              <a:rPr lang="en" sz="2400" dirty="0"/>
              <a:t> class: a </a:t>
            </a:r>
            <a:r>
              <a:rPr lang="en" sz="2400" b="1" dirty="0"/>
              <a:t>constructor</a:t>
            </a:r>
          </a:p>
          <a:p>
            <a:pPr marL="609585" indent="-457189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b="1" dirty="0"/>
              <a:t>N</a:t>
            </a:r>
            <a:r>
              <a:rPr lang="en" sz="2400" b="1" dirty="0"/>
              <a:t>ote: every object must have a </a:t>
            </a:r>
            <a:r>
              <a:rPr lang="en" sz="2400" b="1" dirty="0" smtClean="0"/>
              <a:t>constructor  </a:t>
            </a:r>
            <a:endParaRPr lang="en" sz="2400" b="1" dirty="0"/>
          </a:p>
        </p:txBody>
      </p:sp>
      <p:sp>
        <p:nvSpPr>
          <p:cNvPr id="599" name="Shape 599"/>
          <p:cNvSpPr txBox="1">
            <a:spLocks noGrp="1"/>
          </p:cNvSpPr>
          <p:nvPr>
            <p:ph type="body" idx="2"/>
          </p:nvPr>
        </p:nvSpPr>
        <p:spPr>
          <a:xfrm>
            <a:off x="5935601" y="430201"/>
            <a:ext cx="6105967" cy="60359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pPr defTabSz="527037">
              <a:lnSpc>
                <a:spcPct val="115000"/>
              </a:lnSpc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Calculator {</a:t>
            </a:r>
          </a:p>
          <a:p>
            <a:pPr defTabSz="527037">
              <a:lnSpc>
                <a:spcPct val="115000"/>
              </a:lnSpc>
              <a:buNone/>
            </a:pPr>
            <a:endParaRPr sz="18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None/>
            </a:pPr>
            <a:endParaRPr sz="18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None/>
            </a:pPr>
            <a:endParaRPr sz="18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Clr>
                <a:schemeClr val="dk1"/>
              </a:buClr>
              <a:buNone/>
            </a:pPr>
            <a:endParaRPr sz="18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Clr>
                <a:schemeClr val="dk1"/>
              </a:buClr>
              <a:buNone/>
            </a:pPr>
            <a:endParaRPr sz="18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int add(int x, int y) {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return x + y;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None/>
            </a:pPr>
            <a:endParaRPr sz="18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int subtract(int x, int y) {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return x - y;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None/>
            </a:pPr>
            <a:endParaRPr sz="18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multiply and divide elided */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defTabSz="527037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7807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615737" y="231678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rmAutofit/>
          </a:bodyPr>
          <a:lstStyle/>
          <a:p>
            <a:r>
              <a:rPr lang="en" sz="4400" dirty="0" smtClean="0"/>
              <a:t>Constructors</a:t>
            </a:r>
            <a:r>
              <a:rPr lang="en-US" sz="4400" dirty="0" smtClean="0"/>
              <a:t> (2/3)</a:t>
            </a:r>
            <a:endParaRPr lang="en" sz="4400" dirty="0"/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0" y="1600201"/>
            <a:ext cx="5935600" cy="49675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marL="609585" indent="-457189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A </a:t>
            </a:r>
            <a:r>
              <a:rPr lang="en" sz="2400" b="1" dirty="0"/>
              <a:t>constructor</a:t>
            </a:r>
            <a:r>
              <a:rPr lang="en" sz="2400" dirty="0"/>
              <a:t> is a special kind of method that is called whenever an object is to be “born”, i.e., created – see shortly how it is called</a:t>
            </a:r>
          </a:p>
          <a:p>
            <a:pPr marL="609585" indent="-457189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Constructor’s name is always the same as name of class</a:t>
            </a:r>
          </a:p>
          <a:p>
            <a:pPr marL="609585" indent="-457189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If the class is called “Calculator”, its constructor needs to be called “Calculator”. If the class is called “Dog”, its constructor had better be called “Dog”</a:t>
            </a:r>
          </a:p>
        </p:txBody>
      </p:sp>
      <p:sp>
        <p:nvSpPr>
          <p:cNvPr id="608" name="Shape 608"/>
          <p:cNvSpPr txBox="1">
            <a:spLocks noGrp="1"/>
          </p:cNvSpPr>
          <p:nvPr>
            <p:ph type="body" idx="2"/>
          </p:nvPr>
        </p:nvSpPr>
        <p:spPr>
          <a:xfrm>
            <a:off x="5935600" y="436338"/>
            <a:ext cx="6256400" cy="60359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pPr defTabSz="527037">
              <a:lnSpc>
                <a:spcPct val="115000"/>
              </a:lnSpc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Calculator {</a:t>
            </a:r>
          </a:p>
          <a:p>
            <a:pPr defTabSz="527037">
              <a:lnSpc>
                <a:spcPct val="115000"/>
              </a:lnSpc>
              <a:buNone/>
            </a:pPr>
            <a:endParaRPr sz="18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None/>
            </a:pPr>
            <a:endParaRPr lang="en" sz="18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None/>
            </a:pPr>
            <a:endParaRPr lang="en" sz="18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None/>
            </a:pPr>
            <a:endParaRPr lang="en" sz="18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None/>
            </a:pPr>
            <a:endParaRPr sz="18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int add(int x, int y) {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return x + y;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None/>
            </a:pPr>
            <a:endParaRPr sz="18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int subtract(int x, int y) {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return x - y;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None/>
            </a:pPr>
            <a:endParaRPr sz="18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multiply and divide elided */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defTabSz="527037">
              <a:buNone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874231" y="1112852"/>
            <a:ext cx="6096000" cy="127272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27037">
              <a:lnSpc>
                <a:spcPct val="115000"/>
              </a:lnSpc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7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Calculator() {</a:t>
            </a:r>
            <a:endParaRPr lang="en" sz="2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</a:pPr>
            <a:r>
              <a:rPr lang="en" sz="1870" dirty="0"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" sz="187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7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this is the constructor!</a:t>
            </a:r>
            <a:endParaRPr lang="en" sz="24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7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2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01566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615737" y="228951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rmAutofit/>
          </a:bodyPr>
          <a:lstStyle/>
          <a:p>
            <a:r>
              <a:rPr lang="en" sz="4400" dirty="0" smtClean="0"/>
              <a:t>Constructors</a:t>
            </a:r>
            <a:r>
              <a:rPr lang="en-US" sz="4400" dirty="0" smtClean="0"/>
              <a:t> (3/3)</a:t>
            </a:r>
            <a:endParaRPr lang="en" sz="4400" dirty="0"/>
          </a:p>
        </p:txBody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0" y="1789491"/>
            <a:ext cx="59356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pPr marL="609585" indent="-457189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Constructors are special methods:  used only once, to create the instance</a:t>
            </a:r>
          </a:p>
          <a:p>
            <a:pPr marL="609585" indent="-457189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/>
              <a:t>A</a:t>
            </a:r>
            <a:r>
              <a:rPr lang="en" sz="2400" dirty="0"/>
              <a:t>nd we never specify a return value in its declaration</a:t>
            </a:r>
          </a:p>
          <a:p>
            <a:pPr marL="609585" indent="-457189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Constructor for </a:t>
            </a:r>
            <a:r>
              <a:rPr lang="e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Calculator</a:t>
            </a:r>
            <a:r>
              <a:rPr lang="en" sz="2400" dirty="0"/>
              <a:t> does not take in any parameters (notice empty parentheses) </a:t>
            </a:r>
          </a:p>
          <a:p>
            <a:pPr marL="609585" indent="-457189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Constructors can, and often do, take in </a:t>
            </a:r>
            <a:r>
              <a:rPr lang="en" sz="2400" dirty="0" smtClean="0"/>
              <a:t>parameters– later…</a:t>
            </a:r>
            <a:endParaRPr lang="en" sz="2400" dirty="0"/>
          </a:p>
          <a:p>
            <a:pPr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617" name="Shape 617"/>
          <p:cNvSpPr txBox="1">
            <a:spLocks noGrp="1"/>
          </p:cNvSpPr>
          <p:nvPr>
            <p:ph type="body" idx="2"/>
          </p:nvPr>
        </p:nvSpPr>
        <p:spPr>
          <a:xfrm>
            <a:off x="5935601" y="436401"/>
            <a:ext cx="6045225" cy="60359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pPr defTabSz="527037">
              <a:lnSpc>
                <a:spcPct val="115000"/>
              </a:lnSpc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Calculator {</a:t>
            </a:r>
          </a:p>
          <a:p>
            <a:pPr defTabSz="527037">
              <a:lnSpc>
                <a:spcPct val="115000"/>
              </a:lnSpc>
              <a:buNone/>
            </a:pPr>
            <a:endParaRPr sz="1867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None/>
            </a:pPr>
            <a:r>
              <a:rPr lang="en" sz="1867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" sz="1867" b="1" dirty="0" smtClean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None/>
            </a:pPr>
            <a:endParaRPr lang="en" sz="1867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None/>
            </a:pPr>
            <a:endParaRPr lang="en" sz="1867" b="1" dirty="0" smtClean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None/>
            </a:pPr>
            <a:endParaRPr sz="18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int add(int x, int y) {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return x + y;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None/>
            </a:pPr>
            <a:endParaRPr sz="18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int subtract(int x, int y)</a:t>
            </a:r>
            <a:r>
              <a:rPr lang="en-US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return x - y;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None/>
            </a:pPr>
            <a:endParaRPr sz="18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multiply and divide elided */</a:t>
            </a:r>
          </a:p>
          <a:p>
            <a:pPr defTabSz="527037">
              <a:lnSpc>
                <a:spcPct val="115000"/>
              </a:lnSpc>
              <a:buClr>
                <a:schemeClr val="dk1"/>
              </a:buClr>
              <a:buSzPct val="78571"/>
              <a:buNone/>
            </a:pPr>
            <a:r>
              <a:rPr lang="en" sz="18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defTabSz="527037">
              <a:buNone/>
            </a:pP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5874231" y="1112852"/>
            <a:ext cx="6096000" cy="127272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27037">
              <a:lnSpc>
                <a:spcPct val="115000"/>
              </a:lnSpc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7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Calculator() {</a:t>
            </a:r>
            <a:endParaRPr lang="en" sz="2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</a:pPr>
            <a:r>
              <a:rPr lang="en" sz="1870" dirty="0"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" sz="187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7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this is the constructor!</a:t>
            </a:r>
            <a:endParaRPr lang="en" sz="24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527037">
              <a:lnSpc>
                <a:spcPct val="115000"/>
              </a:lnSpc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7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2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172604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title"/>
          </p:nvPr>
        </p:nvSpPr>
        <p:spPr>
          <a:xfrm>
            <a:off x="609600" y="231678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rmAutofit/>
          </a:bodyPr>
          <a:lstStyle/>
          <a:p>
            <a:r>
              <a:rPr lang="en" sz="4400" dirty="0"/>
              <a:t>Instantiating </a:t>
            </a:r>
            <a:r>
              <a:rPr lang="en" sz="4400" dirty="0" smtClean="0"/>
              <a:t>Objects</a:t>
            </a:r>
            <a:r>
              <a:rPr lang="en-US" sz="4400" dirty="0" smtClean="0"/>
              <a:t> (1/3)</a:t>
            </a:r>
            <a:endParaRPr lang="en" sz="4400" dirty="0"/>
          </a:p>
        </p:txBody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1277600" cy="49675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Now that the 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Calculator</a:t>
            </a:r>
            <a:r>
              <a:rPr lang="en" sz="2800" dirty="0"/>
              <a:t> class has a constructor, we can create instances of 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Calculator</a:t>
            </a:r>
            <a:r>
              <a:rPr lang="en" sz="2800" dirty="0"/>
              <a:t>! </a:t>
            </a:r>
          </a:p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Here’s how we create a 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Calculator</a:t>
            </a:r>
            <a:r>
              <a:rPr lang="en" sz="2800" dirty="0"/>
              <a:t> in Java:</a:t>
            </a:r>
          </a:p>
          <a:p>
            <a:pPr algn="ctr">
              <a:spcAft>
                <a:spcPts val="1333"/>
              </a:spcAft>
              <a:buNone/>
            </a:pPr>
            <a:r>
              <a:rPr lang="en" sz="2800" dirty="0"/>
              <a:t>		</a:t>
            </a:r>
            <a:r>
              <a:rPr lang="en" sz="2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8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Calculator();</a:t>
            </a:r>
          </a:p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This means “use the 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Calculator</a:t>
            </a:r>
            <a:r>
              <a:rPr lang="en" sz="2800" dirty="0"/>
              <a:t> class as a blueprint to create a new 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Calculator</a:t>
            </a:r>
            <a:r>
              <a:rPr lang="en" sz="2800" dirty="0"/>
              <a:t> instance”</a:t>
            </a:r>
          </a:p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Calculator()</a:t>
            </a:r>
            <a:r>
              <a:rPr lang="en" sz="2800" dirty="0"/>
              <a:t> is a call to 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Calculator</a:t>
            </a:r>
            <a:r>
              <a:rPr lang="en" sz="2800" dirty="0">
                <a:solidFill>
                  <a:srgbClr val="000000"/>
                </a:solidFill>
              </a:rPr>
              <a:t>’s constructor</a:t>
            </a:r>
            <a:r>
              <a:rPr lang="en" sz="2800" dirty="0"/>
              <a:t>, so any code in the constructor will be executed as soon as you create a 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30008757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609600" y="1652337"/>
            <a:ext cx="11419490" cy="4048456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We refer to “creating” an object as </a:t>
            </a:r>
            <a:r>
              <a:rPr lang="en" sz="2800" b="1" dirty="0"/>
              <a:t>instantiating</a:t>
            </a:r>
            <a:r>
              <a:rPr lang="en" sz="2800" dirty="0"/>
              <a:t> it</a:t>
            </a:r>
          </a:p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When we say:</a:t>
            </a:r>
          </a:p>
          <a:p>
            <a:pPr marL="0" indent="0" algn="ctr">
              <a:spcAft>
                <a:spcPts val="1333"/>
              </a:spcAft>
              <a:buNone/>
            </a:pP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 Calculator();</a:t>
            </a:r>
          </a:p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… We’re </a:t>
            </a:r>
            <a:r>
              <a:rPr lang="en" sz="2800" b="1" dirty="0"/>
              <a:t>creating an instance</a:t>
            </a:r>
            <a:r>
              <a:rPr lang="en" sz="2800" dirty="0"/>
              <a:t> of the 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Calculator</a:t>
            </a:r>
            <a:r>
              <a:rPr lang="en" sz="2800" dirty="0"/>
              <a:t> class, a.k.a. </a:t>
            </a:r>
            <a:r>
              <a:rPr lang="en" sz="2800" b="1" dirty="0"/>
              <a:t>instantiating</a:t>
            </a:r>
            <a:r>
              <a:rPr lang="en" sz="2800" dirty="0"/>
              <a:t> a new </a:t>
            </a:r>
            <a:r>
              <a:rPr lang="en" sz="28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Calculator</a:t>
            </a:r>
            <a:endParaRPr lang="en-US" sz="2800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800" dirty="0" smtClean="0">
                <a:sym typeface="Consolas"/>
              </a:rPr>
              <a:t>Where exactly does this code get executed?</a:t>
            </a:r>
          </a:p>
        </p:txBody>
      </p:sp>
      <p:sp>
        <p:nvSpPr>
          <p:cNvPr id="5" name="Shape 624"/>
          <p:cNvSpPr txBox="1">
            <a:spLocks noGrp="1"/>
          </p:cNvSpPr>
          <p:nvPr>
            <p:ph type="title"/>
          </p:nvPr>
        </p:nvSpPr>
        <p:spPr>
          <a:xfrm>
            <a:off x="609600" y="231678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rmAutofit/>
          </a:bodyPr>
          <a:lstStyle/>
          <a:p>
            <a:r>
              <a:rPr lang="en" sz="4400" dirty="0"/>
              <a:t>Instantiating </a:t>
            </a:r>
            <a:r>
              <a:rPr lang="en" sz="4400" dirty="0" smtClean="0"/>
              <a:t>Objects</a:t>
            </a:r>
            <a:r>
              <a:rPr lang="en-US" sz="4400" dirty="0" smtClean="0"/>
              <a:t> (2/3)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4671000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behavior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86484" y="1524756"/>
            <a:ext cx="2994025" cy="2898775"/>
            <a:chOff x="2530959" y="1855026"/>
            <a:chExt cx="2994025" cy="2898775"/>
          </a:xfrm>
        </p:grpSpPr>
        <p:graphicFrame>
          <p:nvGraphicFramePr>
            <p:cNvPr id="28" name="Object 3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1913371"/>
                </p:ext>
              </p:extLst>
            </p:nvPr>
          </p:nvGraphicFramePr>
          <p:xfrm>
            <a:off x="2530959" y="2834514"/>
            <a:ext cx="2308225" cy="191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4" name="Clip" r:id="rId4" imgW="2495979" imgH="1915961" progId="MS_ClipArt_Gallery.5">
                    <p:embed/>
                  </p:oleObj>
                </mc:Choice>
                <mc:Fallback>
                  <p:oleObj name="Clip" r:id="rId4" imgW="2495979" imgH="1915961" progId="MS_ClipArt_Gallery.5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0959" y="2834514"/>
                          <a:ext cx="2308225" cy="1919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" name="Group 4"/>
            <p:cNvGrpSpPr>
              <a:grpSpLocks/>
            </p:cNvGrpSpPr>
            <p:nvPr/>
          </p:nvGrpSpPr>
          <p:grpSpPr bwMode="auto">
            <a:xfrm>
              <a:off x="2940534" y="1855026"/>
              <a:ext cx="1176337" cy="1090613"/>
              <a:chOff x="777" y="1060"/>
              <a:chExt cx="803" cy="687"/>
            </a:xfrm>
          </p:grpSpPr>
          <p:sp>
            <p:nvSpPr>
              <p:cNvPr id="30" name="AutoShape 5"/>
              <p:cNvSpPr>
                <a:spLocks noChangeArrowheads="1"/>
              </p:cNvSpPr>
              <p:nvPr/>
            </p:nvSpPr>
            <p:spPr bwMode="auto">
              <a:xfrm>
                <a:off x="777" y="1060"/>
                <a:ext cx="803" cy="573"/>
              </a:xfrm>
              <a:prstGeom prst="wedgeRoundRectCallout">
                <a:avLst>
                  <a:gd name="adj1" fmla="val -41681"/>
                  <a:gd name="adj2" fmla="val 66667"/>
                  <a:gd name="adj3" fmla="val 1666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Rectangle 6"/>
              <p:cNvSpPr>
                <a:spLocks noChangeArrowheads="1"/>
              </p:cNvSpPr>
              <p:nvPr/>
            </p:nvSpPr>
            <p:spPr bwMode="auto">
              <a:xfrm>
                <a:off x="816" y="1160"/>
                <a:ext cx="682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sz="1800"/>
                  <a:t>Hello, </a:t>
                </a:r>
              </a:p>
              <a:p>
                <a:pPr algn="l"/>
                <a:r>
                  <a:rPr lang="en-US" sz="1800"/>
                  <a:t>I am John</a:t>
                </a:r>
              </a:p>
            </p:txBody>
          </p:sp>
        </p:grpSp>
        <p:grpSp>
          <p:nvGrpSpPr>
            <p:cNvPr id="32" name="Group 7"/>
            <p:cNvGrpSpPr>
              <a:grpSpLocks/>
            </p:cNvGrpSpPr>
            <p:nvPr/>
          </p:nvGrpSpPr>
          <p:grpSpPr bwMode="auto">
            <a:xfrm>
              <a:off x="4488346" y="2007426"/>
              <a:ext cx="1036638" cy="1042988"/>
              <a:chOff x="1833" y="1156"/>
              <a:chExt cx="707" cy="657"/>
            </a:xfrm>
          </p:grpSpPr>
          <p:sp>
            <p:nvSpPr>
              <p:cNvPr id="33" name="AutoShape 8"/>
              <p:cNvSpPr>
                <a:spLocks noChangeArrowheads="1"/>
              </p:cNvSpPr>
              <p:nvPr/>
            </p:nvSpPr>
            <p:spPr bwMode="auto">
              <a:xfrm>
                <a:off x="1833" y="1156"/>
                <a:ext cx="707" cy="548"/>
              </a:xfrm>
              <a:prstGeom prst="wedgeRoundRectCallout">
                <a:avLst>
                  <a:gd name="adj1" fmla="val -41681"/>
                  <a:gd name="adj2" fmla="val 66667"/>
                  <a:gd name="adj3" fmla="val 1666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Rectangle 9"/>
              <p:cNvSpPr>
                <a:spLocks noChangeArrowheads="1"/>
              </p:cNvSpPr>
              <p:nvPr/>
            </p:nvSpPr>
            <p:spPr bwMode="auto">
              <a:xfrm>
                <a:off x="1872" y="1226"/>
                <a:ext cx="64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sz="1600" dirty="0"/>
                  <a:t>Nice to </a:t>
                </a:r>
              </a:p>
              <a:p>
                <a:pPr algn="l"/>
                <a:r>
                  <a:rPr lang="en-US" sz="1600" dirty="0"/>
                  <a:t>meet you</a:t>
                </a:r>
              </a:p>
              <a:p>
                <a:pPr algn="l" eaLnBrk="1"/>
                <a:endParaRPr lang="en-US" sz="1600" dirty="0"/>
              </a:p>
            </p:txBody>
          </p:sp>
        </p:grpSp>
      </p:grpSp>
      <p:grpSp>
        <p:nvGrpSpPr>
          <p:cNvPr id="35" name="Group 11"/>
          <p:cNvGrpSpPr>
            <a:grpSpLocks/>
          </p:cNvGrpSpPr>
          <p:nvPr/>
        </p:nvGrpSpPr>
        <p:grpSpPr bwMode="auto">
          <a:xfrm>
            <a:off x="7669696" y="1656589"/>
            <a:ext cx="993775" cy="990600"/>
            <a:chOff x="4233" y="1012"/>
            <a:chExt cx="678" cy="624"/>
          </a:xfrm>
        </p:grpSpPr>
        <p:sp>
          <p:nvSpPr>
            <p:cNvPr id="36" name="AutoShape 12"/>
            <p:cNvSpPr>
              <a:spLocks noChangeArrowheads="1"/>
            </p:cNvSpPr>
            <p:nvPr/>
          </p:nvSpPr>
          <p:spPr bwMode="auto">
            <a:xfrm>
              <a:off x="4233" y="1012"/>
              <a:ext cx="659" cy="433"/>
            </a:xfrm>
            <a:prstGeom prst="wedgeRoundRectCallout">
              <a:avLst>
                <a:gd name="adj1" fmla="val -41681"/>
                <a:gd name="adj2" fmla="val 66667"/>
                <a:gd name="adj3" fmla="val 166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7" name="Rectangle 13"/>
            <p:cNvSpPr>
              <a:spLocks noChangeArrowheads="1"/>
            </p:cNvSpPr>
            <p:nvPr/>
          </p:nvSpPr>
          <p:spPr bwMode="auto">
            <a:xfrm>
              <a:off x="4265" y="1061"/>
              <a:ext cx="646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1800"/>
                <a:t>da da …</a:t>
              </a:r>
            </a:p>
            <a:p>
              <a:pPr algn="l" eaLnBrk="1"/>
              <a:endParaRPr lang="en-US" sz="1800"/>
            </a:p>
          </p:txBody>
        </p:sp>
      </p:grpSp>
      <p:graphicFrame>
        <p:nvGraphicFramePr>
          <p:cNvPr id="38" name="Object 1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081928"/>
              </p:ext>
            </p:extLst>
          </p:nvPr>
        </p:nvGraphicFramePr>
        <p:xfrm>
          <a:off x="2536175" y="5314188"/>
          <a:ext cx="2243138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" name="Clip" r:id="rId6" imgW="2424666" imgH="1256706" progId="MS_ClipArt_Gallery.5">
                  <p:embed/>
                </p:oleObj>
              </mc:Choice>
              <mc:Fallback>
                <p:oleObj name="Clip" r:id="rId6" imgW="2424666" imgH="1256706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175" y="5314188"/>
                        <a:ext cx="2243138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AutoShape 15"/>
          <p:cNvSpPr>
            <a:spLocks noChangeArrowheads="1"/>
          </p:cNvSpPr>
          <p:nvPr/>
        </p:nvSpPr>
        <p:spPr bwMode="auto">
          <a:xfrm>
            <a:off x="4594709" y="4667384"/>
            <a:ext cx="1035050" cy="679450"/>
          </a:xfrm>
          <a:prstGeom prst="wedgeRoundRectCallout">
            <a:avLst>
              <a:gd name="adj1" fmla="val -41681"/>
              <a:gd name="adj2" fmla="val 66667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600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4679133" y="4839936"/>
            <a:ext cx="1138237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 dirty="0" err="1"/>
              <a:t>Grrrrrrrr</a:t>
            </a:r>
            <a:endParaRPr lang="en-US" sz="1800" dirty="0"/>
          </a:p>
        </p:txBody>
      </p:sp>
      <p:graphicFrame>
        <p:nvGraphicFramePr>
          <p:cNvPr id="41" name="Object 1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038674"/>
              </p:ext>
            </p:extLst>
          </p:nvPr>
        </p:nvGraphicFramePr>
        <p:xfrm>
          <a:off x="6661634" y="5472939"/>
          <a:ext cx="3313112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" name="Clip" r:id="rId8" imgW="3589338" imgH="941388" progId="MS_ClipArt_Gallery.5">
                  <p:embed/>
                </p:oleObj>
              </mc:Choice>
              <mc:Fallback>
                <p:oleObj name="Clip" r:id="rId8" imgW="3589338" imgH="941388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634" y="5472939"/>
                        <a:ext cx="3313112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AutoShape 18"/>
          <p:cNvSpPr>
            <a:spLocks noChangeArrowheads="1"/>
          </p:cNvSpPr>
          <p:nvPr/>
        </p:nvSpPr>
        <p:spPr bwMode="auto">
          <a:xfrm>
            <a:off x="8428521" y="4564889"/>
            <a:ext cx="1473200" cy="679450"/>
          </a:xfrm>
          <a:prstGeom prst="wedgeRoundRectCallout">
            <a:avLst>
              <a:gd name="adj1" fmla="val -41681"/>
              <a:gd name="adj2" fmla="val 66667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8485671" y="4752214"/>
            <a:ext cx="1273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1800"/>
              <a:t>Vroemm</a:t>
            </a:r>
          </a:p>
        </p:txBody>
      </p:sp>
      <p:pic>
        <p:nvPicPr>
          <p:cNvPr id="44" name="Picture 20" descr="j0301286[1]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6445734" y="1872489"/>
            <a:ext cx="1354137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6" descr="j0157019[1]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17" y="1694722"/>
            <a:ext cx="18256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09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World?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US" sz="2800" dirty="0" smtClean="0"/>
              <a:t>The </a:t>
            </a:r>
            <a:r>
              <a:rPr lang="en-US" sz="2800" dirty="0"/>
              <a:t>world is </a:t>
            </a:r>
            <a:r>
              <a:rPr lang="en-US" sz="2800" dirty="0" smtClean="0"/>
              <a:t>a </a:t>
            </a:r>
            <a:r>
              <a:rPr lang="en-US" sz="2800" dirty="0"/>
              <a:t>set of </a:t>
            </a:r>
            <a:r>
              <a:rPr lang="en-US" sz="2800" dirty="0" smtClean="0"/>
              <a:t>things interacting </a:t>
            </a:r>
            <a:r>
              <a:rPr lang="en-US" sz="2800" dirty="0"/>
              <a:t>with each other.</a:t>
            </a:r>
          </a:p>
          <a:p>
            <a:pPr indent="-228600">
              <a:buSzPct val="100000"/>
            </a:pPr>
            <a:endParaRPr lang="en-US" sz="2800" dirty="0"/>
          </a:p>
          <a:p>
            <a:pPr indent="-228600">
              <a:buSzPct val="100000"/>
            </a:pPr>
            <a:r>
              <a:rPr lang="en-US" sz="2800" dirty="0"/>
              <a:t>OOP is more natural to humans, but less natural to computers</a:t>
            </a:r>
          </a:p>
          <a:p>
            <a:pPr indent="-228600">
              <a:buSzPct val="100000"/>
            </a:pPr>
            <a:endParaRPr lang="en-US" sz="2800" dirty="0"/>
          </a:p>
          <a:p>
            <a:pPr indent="-228600">
              <a:buSzPct val="100000"/>
            </a:pPr>
            <a:r>
              <a:rPr lang="en-US" sz="2800" dirty="0"/>
              <a:t>Computers (usually) have a single thread of control, so objects take turns </a:t>
            </a:r>
          </a:p>
          <a:p>
            <a:pPr indent="-228600">
              <a:buSzPct val="100000"/>
            </a:pP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634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Describing the World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US" sz="2800" dirty="0"/>
              <a:t>Describe a particular person</a:t>
            </a:r>
          </a:p>
          <a:p>
            <a:pPr lvl="1" indent="-228600">
              <a:buSzPct val="100000"/>
            </a:pPr>
            <a:r>
              <a:rPr lang="en-US" sz="2800" dirty="0" smtClean="0"/>
              <a:t>Alice </a:t>
            </a:r>
            <a:r>
              <a:rPr lang="en-US" sz="2800" dirty="0"/>
              <a:t>has long blond hair, green eyes, is 1.63m tall, weighs 56Kg and studies computer engineering. Now lying down </a:t>
            </a:r>
            <a:r>
              <a:rPr lang="en-US" sz="2800" dirty="0" smtClean="0"/>
              <a:t>asleep.</a:t>
            </a:r>
          </a:p>
          <a:p>
            <a:pPr lvl="1" indent="-228600">
              <a:buSzPct val="100000"/>
            </a:pPr>
            <a:r>
              <a:rPr lang="en-US" sz="2800" dirty="0" smtClean="0"/>
              <a:t>Bob studies </a:t>
            </a:r>
            <a:r>
              <a:rPr lang="en-US" sz="2800" dirty="0"/>
              <a:t>electronics, has short black hair and brown eyes. He is 180cm and 75 kilos. Now running to class!</a:t>
            </a:r>
          </a:p>
          <a:p>
            <a:pPr indent="-228600">
              <a:buSzPct val="100000"/>
            </a:pPr>
            <a:endParaRPr lang="en-US" sz="2800" dirty="0"/>
          </a:p>
          <a:p>
            <a:pPr indent="-228600">
              <a:buSzPct val="100000"/>
            </a:pPr>
            <a:r>
              <a:rPr lang="en-US" sz="2800" dirty="0"/>
              <a:t>Notice how all have specific values </a:t>
            </a:r>
            <a:r>
              <a:rPr lang="en-US" sz="2800" dirty="0" smtClean="0"/>
              <a:t>of name</a:t>
            </a:r>
            <a:r>
              <a:rPr lang="en-US" sz="2800" dirty="0"/>
              <a:t>, height, weight, eye </a:t>
            </a:r>
            <a:r>
              <a:rPr lang="en-US" sz="2800" dirty="0" smtClean="0"/>
              <a:t>color</a:t>
            </a:r>
            <a:r>
              <a:rPr lang="en-US" sz="2800" dirty="0"/>
              <a:t>, state, …</a:t>
            </a:r>
          </a:p>
        </p:txBody>
      </p:sp>
    </p:spTree>
    <p:extLst>
      <p:ext uri="{BB962C8B-B14F-4D97-AF65-F5344CB8AC3E}">
        <p14:creationId xmlns:p14="http://schemas.microsoft.com/office/powerpoint/2010/main" val="116693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Properties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US" sz="2800" dirty="0" smtClean="0"/>
              <a:t>Identity</a:t>
            </a:r>
            <a:endParaRPr lang="en-US" sz="2800" dirty="0"/>
          </a:p>
          <a:p>
            <a:pPr indent="-228600">
              <a:buSzPct val="100000"/>
            </a:pPr>
            <a:r>
              <a:rPr lang="en-US" sz="2800" dirty="0"/>
              <a:t>State</a:t>
            </a:r>
          </a:p>
          <a:p>
            <a:pPr indent="-228600">
              <a:buSzPct val="100000"/>
            </a:pPr>
            <a:r>
              <a:rPr lang="en-US" sz="2800" dirty="0"/>
              <a:t>Behavior</a:t>
            </a:r>
          </a:p>
          <a:p>
            <a:pPr indent="-228600">
              <a:buSzPct val="100000"/>
            </a:pPr>
            <a:endParaRPr lang="en-US" sz="2800" dirty="0"/>
          </a:p>
        </p:txBody>
      </p:sp>
      <p:graphicFrame>
        <p:nvGraphicFramePr>
          <p:cNvPr id="4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223725"/>
              </p:ext>
            </p:extLst>
          </p:nvPr>
        </p:nvGraphicFramePr>
        <p:xfrm>
          <a:off x="6047203" y="2209800"/>
          <a:ext cx="1306512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" name="Clip" r:id="rId4" imgW="1413596" imgH="2153673" progId="MS_ClipArt_Gallery.5">
                  <p:embed/>
                </p:oleObj>
              </mc:Choice>
              <mc:Fallback>
                <p:oleObj name="Clip" r:id="rId4" imgW="1413596" imgH="2153673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203" y="2209800"/>
                        <a:ext cx="1306512" cy="21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34515" y="4481513"/>
            <a:ext cx="136415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dirty="0" err="1">
                <a:latin typeface="+mn-lt"/>
              </a:rPr>
              <a:t>myLamp</a:t>
            </a:r>
            <a:endParaRPr lang="en-US" dirty="0">
              <a:latin typeface="+mn-lt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541040" y="3033713"/>
            <a:ext cx="525786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dirty="0">
                <a:latin typeface="+mn-lt"/>
              </a:rPr>
              <a:t>on</a:t>
            </a:r>
          </a:p>
          <a:p>
            <a:pPr algn="l"/>
            <a:r>
              <a:rPr lang="en-US" dirty="0">
                <a:latin typeface="+mn-lt"/>
              </a:rPr>
              <a:t>off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792159" y="5233516"/>
            <a:ext cx="8561640" cy="582211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+mn-lt"/>
              </a:rPr>
              <a:t>Object is an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abstraction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 of a real world entity </a:t>
            </a:r>
          </a:p>
        </p:txBody>
      </p:sp>
    </p:spTree>
    <p:extLst>
      <p:ext uri="{BB962C8B-B14F-4D97-AF65-F5344CB8AC3E}">
        <p14:creationId xmlns:p14="http://schemas.microsoft.com/office/powerpoint/2010/main" val="296774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 Modelling: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Overview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US" sz="2800" dirty="0"/>
              <a:t>In OOP, </a:t>
            </a:r>
            <a:r>
              <a:rPr lang="en-US" sz="2800" dirty="0" smtClean="0"/>
              <a:t>we model </a:t>
            </a:r>
            <a:r>
              <a:rPr lang="en-US" sz="2800" dirty="0"/>
              <a:t>program as collection of cooperating </a:t>
            </a:r>
            <a:r>
              <a:rPr lang="en-US" sz="2800" dirty="0" smtClean="0"/>
              <a:t>objects</a:t>
            </a:r>
          </a:p>
          <a:p>
            <a:pPr lvl="1" indent="-228600">
              <a:buSzPct val="100000"/>
            </a:pPr>
            <a:r>
              <a:rPr lang="en-US" sz="2800" dirty="0" smtClean="0"/>
              <a:t>program </a:t>
            </a:r>
            <a:r>
              <a:rPr lang="en-US" sz="2800" dirty="0"/>
              <a:t>behavior is determined by group </a:t>
            </a:r>
            <a:r>
              <a:rPr lang="en-US" sz="2800" dirty="0" smtClean="0"/>
              <a:t>interactions</a:t>
            </a:r>
          </a:p>
          <a:p>
            <a:pPr lvl="1" indent="-228600">
              <a:buSzPct val="100000"/>
            </a:pPr>
            <a:r>
              <a:rPr lang="en-US" sz="2800" dirty="0" smtClean="0"/>
              <a:t>group </a:t>
            </a:r>
            <a:r>
              <a:rPr lang="en-US" sz="2800" dirty="0"/>
              <a:t>interactions are determined by individual objects</a:t>
            </a:r>
          </a:p>
          <a:p>
            <a:pPr indent="-228600">
              <a:buSzPct val="100000"/>
            </a:pPr>
            <a:endParaRPr lang="en-US" sz="2800" dirty="0"/>
          </a:p>
          <a:p>
            <a:pPr indent="-228600">
              <a:buSzPct val="100000"/>
            </a:pPr>
            <a:r>
              <a:rPr lang="en-US" sz="2800" dirty="0"/>
              <a:t>In OOP, objects are considered </a:t>
            </a:r>
            <a:r>
              <a:rPr lang="en-US" sz="2800" b="1" dirty="0" smtClean="0"/>
              <a:t>anthropomorphic</a:t>
            </a:r>
            <a:r>
              <a:rPr lang="en-US" sz="2800" dirty="0" smtClean="0"/>
              <a:t> (like human)</a:t>
            </a:r>
            <a:endParaRPr lang="en-US" sz="2800" dirty="0"/>
          </a:p>
          <a:p>
            <a:pPr lvl="1" indent="-228600">
              <a:buSzPct val="100000"/>
            </a:pPr>
            <a:r>
              <a:rPr lang="en-US" sz="2800" dirty="0"/>
              <a:t>each is “smart” in its </a:t>
            </a:r>
            <a:r>
              <a:rPr lang="en-US" sz="2800" dirty="0" smtClean="0"/>
              <a:t>specialty</a:t>
            </a:r>
          </a:p>
          <a:p>
            <a:pPr lvl="1" indent="-228600">
              <a:buSzPct val="100000"/>
            </a:pPr>
            <a:r>
              <a:rPr lang="en-US" sz="2800" dirty="0" smtClean="0"/>
              <a:t>e.g</a:t>
            </a:r>
            <a:r>
              <a:rPr lang="en-US" sz="2800" dirty="0"/>
              <a:t>., bed can make itself, door can open itself, menu can let selections be </a:t>
            </a:r>
            <a:r>
              <a:rPr lang="en-US" sz="2800" dirty="0" smtClean="0"/>
              <a:t>picked</a:t>
            </a:r>
          </a:p>
          <a:p>
            <a:pPr lvl="1" indent="-228600">
              <a:buSzPct val="100000"/>
            </a:pPr>
            <a:r>
              <a:rPr lang="en-US" sz="2800" dirty="0" smtClean="0"/>
              <a:t>but </a:t>
            </a:r>
            <a:r>
              <a:rPr lang="en-US" sz="2800" dirty="0"/>
              <a:t>each must be told when to perform actions by another object - so objects must cooperate to accomplish </a:t>
            </a:r>
            <a:r>
              <a:rPr lang="en-US" sz="2800" dirty="0" smtClean="0"/>
              <a:t>task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152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 Modelling: Objects and Classes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US" sz="2800" dirty="0" smtClean="0"/>
              <a:t>Each </a:t>
            </a:r>
            <a:r>
              <a:rPr lang="en-US" sz="2800" dirty="0"/>
              <a:t>object represents an </a:t>
            </a:r>
            <a:r>
              <a:rPr lang="en-US" sz="2800" b="1" dirty="0" smtClean="0"/>
              <a:t>abstraction</a:t>
            </a:r>
            <a:r>
              <a:rPr lang="en-US" sz="2800" dirty="0" smtClean="0"/>
              <a:t> </a:t>
            </a:r>
          </a:p>
          <a:p>
            <a:pPr lvl="1" indent="-228600">
              <a:buSzPct val="100000"/>
            </a:pPr>
            <a:r>
              <a:rPr lang="en-US" sz="2800" dirty="0" smtClean="0"/>
              <a:t>A </a:t>
            </a:r>
            <a:r>
              <a:rPr lang="en-US" sz="2800" dirty="0"/>
              <a:t>“black box”: hides details </a:t>
            </a:r>
            <a:r>
              <a:rPr lang="en-US" sz="2800" dirty="0" smtClean="0"/>
              <a:t>we </a:t>
            </a:r>
            <a:r>
              <a:rPr lang="en-US" sz="2800" dirty="0"/>
              <a:t>do not care </a:t>
            </a:r>
            <a:r>
              <a:rPr lang="en-US" sz="2800" dirty="0" smtClean="0"/>
              <a:t>about</a:t>
            </a:r>
          </a:p>
          <a:p>
            <a:pPr lvl="1" indent="-228600">
              <a:buSzPct val="100000"/>
            </a:pPr>
            <a:r>
              <a:rPr lang="en-US" sz="2800" dirty="0" smtClean="0"/>
              <a:t>Allows a programmer </a:t>
            </a:r>
            <a:r>
              <a:rPr lang="en-US" sz="2800" dirty="0"/>
              <a:t>to control programs’ complexity - only think about salient </a:t>
            </a:r>
            <a:r>
              <a:rPr lang="en-US" sz="2800" dirty="0" smtClean="0"/>
              <a:t>features</a:t>
            </a:r>
            <a:endParaRPr lang="en-US" sz="2800" dirty="0"/>
          </a:p>
        </p:txBody>
      </p:sp>
      <p:pic>
        <p:nvPicPr>
          <p:cNvPr id="4" name="Picture 2" descr="https://d2q0qd5iz04n9u.cloudfront.net/_ssl/proxy.php/http/gallery.mailchimp.com/198533f134aeec99a4fc0c2d3/images/Screen_Shot_2013_04_03_at_12.36.55_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0" y="4001294"/>
            <a:ext cx="2279089" cy="222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460103" y="3553362"/>
            <a:ext cx="5870475" cy="3257550"/>
            <a:chOff x="5460103" y="3553362"/>
            <a:chExt cx="5870475" cy="3257550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6676957" y="3864512"/>
              <a:ext cx="2790825" cy="2946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0">
                <a:solidFill>
                  <a:schemeClr val="tx1"/>
                </a:solidFill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7023032" y="5458362"/>
              <a:ext cx="339725" cy="3683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0">
                <a:solidFill>
                  <a:schemeClr val="tx1"/>
                </a:solidFill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7797732" y="5991762"/>
              <a:ext cx="339725" cy="3683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0">
                <a:solidFill>
                  <a:schemeClr val="tx1"/>
                </a:solidFill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8500994" y="5610762"/>
              <a:ext cx="339725" cy="3683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0">
                <a:solidFill>
                  <a:schemeClr val="tx1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023032" y="3553362"/>
              <a:ext cx="550862" cy="901700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0">
                <a:solidFill>
                  <a:schemeClr val="tx1"/>
                </a:solidFill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7726294" y="3553362"/>
              <a:ext cx="550863" cy="901700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0">
                <a:solidFill>
                  <a:schemeClr val="tx1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8429557" y="3553362"/>
              <a:ext cx="550862" cy="901700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0">
                <a:solidFill>
                  <a:schemeClr val="tx1"/>
                </a:solidFill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7227819" y="4461412"/>
              <a:ext cx="71438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7932669" y="4461412"/>
              <a:ext cx="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7932669" y="4461412"/>
              <a:ext cx="631825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8635932" y="4461412"/>
              <a:ext cx="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8072369" y="4461412"/>
              <a:ext cx="563563" cy="1447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5460103" y="3830471"/>
              <a:ext cx="1662316" cy="520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800" dirty="0" smtClean="0">
                  <a:solidFill>
                    <a:schemeClr val="tx1"/>
                  </a:solidFill>
                  <a:latin typeface="+mj-lt"/>
                </a:rPr>
                <a:t>Methods</a:t>
              </a:r>
              <a:endParaRPr kumimoji="0"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8102828" y="6071205"/>
              <a:ext cx="923331" cy="520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800" dirty="0">
                  <a:solidFill>
                    <a:schemeClr val="tx1"/>
                  </a:solidFill>
                  <a:latin typeface="+mj-lt"/>
                </a:rPr>
                <a:t>data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9398118" y="4574105"/>
              <a:ext cx="1932460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Ctr="1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800" dirty="0" smtClean="0">
                  <a:solidFill>
                    <a:schemeClr val="tx1"/>
                  </a:solidFill>
                  <a:latin typeface="+mj-lt"/>
                </a:rPr>
                <a:t>Object boundary</a:t>
              </a:r>
              <a:endParaRPr kumimoji="0" lang="en-US" sz="28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58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 Modelling: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Objects and Classes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36965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US" sz="2800" dirty="0" smtClean="0"/>
              <a:t>Class – Category/</a:t>
            </a:r>
            <a:r>
              <a:rPr lang="en-US" sz="2800" dirty="0" err="1" smtClean="0"/>
              <a:t>Bluprint</a:t>
            </a:r>
            <a:r>
              <a:rPr lang="en-US" sz="2800" dirty="0" smtClean="0"/>
              <a:t>/Contract</a:t>
            </a:r>
            <a:endParaRPr lang="en-US" sz="2800" dirty="0"/>
          </a:p>
          <a:p>
            <a:pPr lvl="1" indent="-228600">
              <a:buSzPct val="100000"/>
            </a:pPr>
            <a:r>
              <a:rPr lang="en-US" sz="2800" dirty="0" smtClean="0"/>
              <a:t>Properties/states	</a:t>
            </a:r>
            <a:endParaRPr lang="en-US" sz="2800" dirty="0"/>
          </a:p>
          <a:p>
            <a:pPr lvl="1" indent="-228600">
              <a:buSzPct val="100000"/>
            </a:pPr>
            <a:r>
              <a:rPr lang="en-US" sz="2800" dirty="0" smtClean="0"/>
              <a:t>Functionality/Services (examines/alters </a:t>
            </a:r>
            <a:r>
              <a:rPr lang="en-US" sz="2800" dirty="0"/>
              <a:t>state)</a:t>
            </a:r>
          </a:p>
          <a:p>
            <a:pPr indent="-228600">
              <a:buSzPct val="100000"/>
            </a:pPr>
            <a:endParaRPr lang="en-US" sz="2800" dirty="0" smtClean="0"/>
          </a:p>
          <a:p>
            <a:pPr indent="-228600">
              <a:buSzPct val="100000"/>
            </a:pPr>
            <a:r>
              <a:rPr lang="en-US" sz="2800" dirty="0" smtClean="0"/>
              <a:t>Object </a:t>
            </a:r>
            <a:r>
              <a:rPr lang="en-US" sz="2800" dirty="0"/>
              <a:t>- Individual/unique </a:t>
            </a:r>
            <a:r>
              <a:rPr lang="en-US" sz="2800" dirty="0" smtClean="0"/>
              <a:t>thing (an </a:t>
            </a:r>
            <a:r>
              <a:rPr lang="en-US" sz="2800" dirty="0"/>
              <a:t>instance of a class)</a:t>
            </a:r>
          </a:p>
          <a:p>
            <a:pPr lvl="1" indent="-228600">
              <a:buSzPct val="100000"/>
            </a:pPr>
            <a:r>
              <a:rPr lang="en-US" sz="2800" dirty="0"/>
              <a:t>Particular value for each property/state</a:t>
            </a:r>
          </a:p>
          <a:p>
            <a:pPr lvl="1" indent="-228600">
              <a:buSzPct val="100000"/>
            </a:pPr>
            <a:r>
              <a:rPr lang="en-US" sz="2800" dirty="0" smtClean="0"/>
              <a:t>Functionality </a:t>
            </a:r>
            <a:r>
              <a:rPr lang="en-US" sz="2800" dirty="0"/>
              <a:t>of all members of class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989629" y="2077137"/>
            <a:ext cx="1417984" cy="589723"/>
          </a:xfrm>
          <a:prstGeom prst="wedgeRoundRectCallout">
            <a:avLst>
              <a:gd name="adj1" fmla="val -222308"/>
              <a:gd name="adj2" fmla="val 192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 dirty="0">
                <a:solidFill>
                  <a:schemeClr val="bg1"/>
                </a:solidFill>
                <a:latin typeface="+mn-lt"/>
              </a:rPr>
              <a:t>data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541565" y="2371999"/>
            <a:ext cx="1669774" cy="609740"/>
          </a:xfrm>
          <a:prstGeom prst="wedgeRoundRectCallout">
            <a:avLst>
              <a:gd name="adj1" fmla="val -92171"/>
              <a:gd name="adj2" fmla="val 3175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 dirty="0">
                <a:solidFill>
                  <a:schemeClr val="bg1"/>
                </a:solidFill>
                <a:latin typeface="+mn-lt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55469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 Modelling: Objects and Classes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US" sz="2800" dirty="0" smtClean="0"/>
              <a:t>An </a:t>
            </a:r>
            <a:r>
              <a:rPr lang="en-US" sz="2800" dirty="0"/>
              <a:t>object represents something with which we can interact in a </a:t>
            </a:r>
            <a:r>
              <a:rPr lang="en-US" sz="2800" dirty="0" smtClean="0"/>
              <a:t>program.</a:t>
            </a:r>
            <a:endParaRPr lang="en-US" sz="2800" dirty="0"/>
          </a:p>
          <a:p>
            <a:pPr indent="-228600">
              <a:buSzPct val="100000"/>
            </a:pPr>
            <a:r>
              <a:rPr lang="en-US" sz="2800" dirty="0"/>
              <a:t>An object provides a collection of services that we can tell it to perform for </a:t>
            </a:r>
            <a:r>
              <a:rPr lang="en-US" sz="2800" dirty="0" smtClean="0"/>
              <a:t>us.</a:t>
            </a:r>
            <a:endParaRPr lang="en-US" sz="2800" dirty="0"/>
          </a:p>
          <a:p>
            <a:pPr indent="-228600">
              <a:buSzPct val="100000"/>
            </a:pPr>
            <a:r>
              <a:rPr lang="en-US" sz="2800" dirty="0"/>
              <a:t>The services are defined by methods in a class that defines the </a:t>
            </a:r>
            <a:r>
              <a:rPr lang="en-US" sz="2800" dirty="0" smtClean="0"/>
              <a:t>object.</a:t>
            </a:r>
            <a:endParaRPr lang="en-US" sz="2800" dirty="0"/>
          </a:p>
          <a:p>
            <a:pPr indent="-228600">
              <a:buSzPct val="100000"/>
            </a:pPr>
            <a:r>
              <a:rPr lang="en-US" sz="2800" dirty="0"/>
              <a:t>A class represents a concept, and an object represents the embodiment of a </a:t>
            </a:r>
            <a:r>
              <a:rPr lang="en-US" sz="2800" dirty="0" smtClean="0"/>
              <a:t>class.</a:t>
            </a:r>
            <a:endParaRPr lang="en-US" sz="2800" dirty="0"/>
          </a:p>
          <a:p>
            <a:pPr indent="-228600">
              <a:buSzPct val="100000"/>
            </a:pPr>
            <a:r>
              <a:rPr lang="en-US" sz="2800" dirty="0"/>
              <a:t>A class can be used to create multiple </a:t>
            </a:r>
            <a:r>
              <a:rPr lang="en-US" sz="2800" dirty="0" smtClean="0"/>
              <a:t>objects.</a:t>
            </a:r>
            <a:endParaRPr lang="en-US" sz="2800" dirty="0"/>
          </a:p>
          <a:p>
            <a:pPr indent="-228600">
              <a:buSzPct val="100000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928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Programming?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US" sz="2800" dirty="0" smtClean="0"/>
              <a:t>Programming </a:t>
            </a:r>
            <a:r>
              <a:rPr lang="en-US" sz="2800" dirty="0"/>
              <a:t>is </a:t>
            </a:r>
            <a:r>
              <a:rPr lang="en-US" sz="2800" b="1" dirty="0"/>
              <a:t>controlling</a:t>
            </a:r>
          </a:p>
          <a:p>
            <a:pPr lvl="1" indent="-228600">
              <a:buSzPct val="100000"/>
            </a:pPr>
            <a:r>
              <a:rPr lang="en-US" sz="2800" dirty="0"/>
              <a:t>computer does exactly what you tell it to</a:t>
            </a:r>
          </a:p>
          <a:p>
            <a:pPr indent="-228600">
              <a:buSzPct val="100000"/>
            </a:pPr>
            <a:endParaRPr lang="en-US" sz="2800" dirty="0" smtClean="0"/>
          </a:p>
          <a:p>
            <a:pPr indent="-228600">
              <a:buSzPct val="100000"/>
            </a:pPr>
            <a:r>
              <a:rPr lang="en-US" sz="2800" dirty="0" smtClean="0"/>
              <a:t>Programming </a:t>
            </a:r>
            <a:r>
              <a:rPr lang="en-US" sz="2800" dirty="0"/>
              <a:t>is </a:t>
            </a:r>
            <a:r>
              <a:rPr lang="en-US" sz="2800" b="1" dirty="0"/>
              <a:t>teaching</a:t>
            </a:r>
          </a:p>
          <a:p>
            <a:pPr lvl="1" indent="-228600">
              <a:buSzPct val="100000"/>
            </a:pPr>
            <a:r>
              <a:rPr lang="en-US" sz="2800" dirty="0"/>
              <a:t>computer can only “learn” to do new things if you tell it how</a:t>
            </a:r>
          </a:p>
          <a:p>
            <a:pPr indent="-228600">
              <a:buSzPct val="100000"/>
            </a:pPr>
            <a:endParaRPr lang="en-US" sz="2800" dirty="0" smtClean="0"/>
          </a:p>
          <a:p>
            <a:pPr indent="-228600">
              <a:buSzPct val="100000"/>
            </a:pPr>
            <a:r>
              <a:rPr lang="en-US" sz="2800" dirty="0" smtClean="0"/>
              <a:t>Programming </a:t>
            </a:r>
            <a:r>
              <a:rPr lang="en-US" sz="2800" dirty="0"/>
              <a:t>is </a:t>
            </a:r>
            <a:r>
              <a:rPr lang="en-US" sz="2800" b="1" dirty="0"/>
              <a:t>problem solving</a:t>
            </a:r>
          </a:p>
          <a:p>
            <a:pPr lvl="1" indent="-228600">
              <a:buSzPct val="100000"/>
            </a:pPr>
            <a:r>
              <a:rPr lang="en-US" sz="2800" dirty="0"/>
              <a:t>always trying to make the computer do something useful, e.g. finding an optimal travel </a:t>
            </a:r>
            <a:r>
              <a:rPr lang="en-US" sz="2800" dirty="0" smtClean="0"/>
              <a:t>route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 Modelling: Objects and Classes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274003" y="2832942"/>
            <a:ext cx="2384425" cy="908864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  <a:latin typeface="Verdana" panose="020B0604030504040204" pitchFamily="34" charset="0"/>
              </a:rPr>
              <a:t>Bank</a:t>
            </a:r>
            <a:r>
              <a:rPr lang="en-US" sz="1800" b="1" dirty="0">
                <a:latin typeface="Verdana" panose="020B0604030504040204" pitchFamily="34" charset="0"/>
              </a:rPr>
              <a:t> </a:t>
            </a:r>
            <a:r>
              <a:rPr lang="en-US" sz="1800" b="1" dirty="0">
                <a:solidFill>
                  <a:schemeClr val="bg2"/>
                </a:solidFill>
                <a:latin typeface="Verdana" panose="020B0604030504040204" pitchFamily="34" charset="0"/>
              </a:rPr>
              <a:t>Account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40324" y="2038384"/>
            <a:ext cx="1668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A class</a:t>
            </a:r>
          </a:p>
          <a:p>
            <a:r>
              <a:rPr lang="en-US" sz="20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(the concept)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904819" y="3011170"/>
            <a:ext cx="2790825" cy="654050"/>
          </a:xfrm>
          <a:prstGeom prst="rect">
            <a:avLst/>
          </a:prstGeom>
          <a:solidFill>
            <a:srgbClr val="FFFFFF"/>
          </a:solidFill>
          <a:ln w="25400" cmpd="dbl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>
                <a:latin typeface="Verdana" panose="020B0604030504040204" pitchFamily="34" charset="0"/>
              </a:rPr>
              <a:t>John’s Bank Account</a:t>
            </a:r>
          </a:p>
          <a:p>
            <a:r>
              <a:rPr lang="en-US" sz="1800" dirty="0">
                <a:latin typeface="Verdana" panose="020B0604030504040204" pitchFamily="34" charset="0"/>
              </a:rPr>
              <a:t>Balance: $5,257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230672" y="2038384"/>
            <a:ext cx="1938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An object</a:t>
            </a:r>
          </a:p>
          <a:p>
            <a:r>
              <a:rPr lang="en-US" sz="20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(the realization)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904819" y="3958908"/>
            <a:ext cx="2790825" cy="654050"/>
          </a:xfrm>
          <a:prstGeom prst="rect">
            <a:avLst/>
          </a:prstGeom>
          <a:solidFill>
            <a:srgbClr val="FFFFFF"/>
          </a:solidFill>
          <a:ln w="25400" cmpd="dbl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Verdana" panose="020B0604030504040204" pitchFamily="34" charset="0"/>
              </a:rPr>
              <a:t>Bill’s Bank Account</a:t>
            </a:r>
          </a:p>
          <a:p>
            <a:r>
              <a:rPr lang="en-US" sz="1800">
                <a:latin typeface="Verdana" panose="020B0604030504040204" pitchFamily="34" charset="0"/>
              </a:rPr>
              <a:t>Balance: $1,245,069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904819" y="4992370"/>
            <a:ext cx="2790825" cy="654050"/>
          </a:xfrm>
          <a:prstGeom prst="rect">
            <a:avLst/>
          </a:prstGeom>
          <a:solidFill>
            <a:srgbClr val="FFFFFF"/>
          </a:solidFill>
          <a:ln w="25400" cmpd="dbl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Verdana" panose="020B0604030504040204" pitchFamily="34" charset="0"/>
              </a:rPr>
              <a:t>Mary’s Bank Account</a:t>
            </a:r>
          </a:p>
          <a:p>
            <a:r>
              <a:rPr lang="en-US" sz="1800">
                <a:latin typeface="Verdana" panose="020B0604030504040204" pitchFamily="34" charset="0"/>
              </a:rPr>
              <a:t>Balance: $16,833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696874" y="3911283"/>
            <a:ext cx="246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Multiple objects</a:t>
            </a:r>
          </a:p>
          <a:p>
            <a:r>
              <a:rPr lang="en-US" sz="2000" b="1" dirty="0">
                <a:solidFill>
                  <a:srgbClr val="0070C0"/>
                </a:solidFill>
                <a:latin typeface="Arial Unicode MS" panose="020B0604020202020204" pitchFamily="34" charset="-128"/>
              </a:rPr>
              <a:t>from the same class</a:t>
            </a:r>
          </a:p>
        </p:txBody>
      </p:sp>
      <p:sp>
        <p:nvSpPr>
          <p:cNvPr id="3" name="Left Brace 2"/>
          <p:cNvSpPr/>
          <p:nvPr/>
        </p:nvSpPr>
        <p:spPr>
          <a:xfrm>
            <a:off x="7157499" y="2740059"/>
            <a:ext cx="578508" cy="3257199"/>
          </a:xfrm>
          <a:prstGeom prst="leftBrace">
            <a:avLst>
              <a:gd name="adj1" fmla="val 71558"/>
              <a:gd name="adj2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3" grpId="0" animBg="1"/>
      <p:bldP spid="14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 Modelling: Program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36965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US" sz="2800" dirty="0" smtClean="0"/>
              <a:t>We </a:t>
            </a:r>
            <a:r>
              <a:rPr lang="en-US" sz="2800" dirty="0"/>
              <a:t>write programs by modeling problem as set of </a:t>
            </a:r>
            <a:r>
              <a:rPr lang="en-US" sz="2800" b="1" dirty="0"/>
              <a:t>collaborating </a:t>
            </a:r>
            <a:r>
              <a:rPr lang="en-US" sz="2800" b="1" dirty="0" smtClean="0"/>
              <a:t>components</a:t>
            </a:r>
            <a:r>
              <a:rPr lang="en-US" sz="2800" dirty="0" smtClean="0"/>
              <a:t>:</a:t>
            </a:r>
            <a:endParaRPr lang="en-US" sz="2800" dirty="0"/>
          </a:p>
          <a:p>
            <a:pPr lvl="1" indent="-228600">
              <a:buSzPct val="100000"/>
            </a:pPr>
            <a:r>
              <a:rPr lang="en-US" sz="2800" dirty="0" smtClean="0"/>
              <a:t>We </a:t>
            </a:r>
            <a:r>
              <a:rPr lang="en-US" sz="2800" dirty="0"/>
              <a:t>determine what the building blocks are</a:t>
            </a:r>
          </a:p>
          <a:p>
            <a:pPr lvl="1" indent="-228600">
              <a:buSzPct val="100000"/>
            </a:pPr>
            <a:r>
              <a:rPr lang="en-US" sz="2800" dirty="0" smtClean="0"/>
              <a:t>Put </a:t>
            </a:r>
            <a:r>
              <a:rPr lang="en-US" sz="2800" dirty="0"/>
              <a:t>them together so they cooperate properly</a:t>
            </a:r>
          </a:p>
          <a:p>
            <a:pPr lvl="1" indent="-228600">
              <a:buSzPct val="100000"/>
            </a:pPr>
            <a:r>
              <a:rPr lang="en-US" sz="2800" dirty="0" smtClean="0"/>
              <a:t>Like </a:t>
            </a:r>
            <a:r>
              <a:rPr lang="en-US" sz="2800" dirty="0"/>
              <a:t>building with smart Legos, some of which </a:t>
            </a:r>
            <a:r>
              <a:rPr lang="en-US" sz="2800" dirty="0" smtClean="0"/>
              <a:t>are pre-defined</a:t>
            </a:r>
            <a:r>
              <a:rPr lang="en-US" sz="2800" dirty="0"/>
              <a:t>, some of which </a:t>
            </a:r>
            <a:r>
              <a:rPr lang="en-US" sz="2800" dirty="0" smtClean="0"/>
              <a:t>we design!</a:t>
            </a:r>
            <a:endParaRPr lang="en-US" sz="2800" dirty="0"/>
          </a:p>
        </p:txBody>
      </p:sp>
      <p:pic>
        <p:nvPicPr>
          <p:cNvPr id="5" name="Picture 4" descr="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957" y="3982687"/>
            <a:ext cx="4275026" cy="287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42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 Modelling: Program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36965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US" sz="2800" dirty="0" smtClean="0"/>
              <a:t>Program/Software System</a:t>
            </a:r>
            <a:endParaRPr lang="en-US" sz="2800" dirty="0"/>
          </a:p>
          <a:p>
            <a:pPr lvl="1" indent="-228600">
              <a:buSzPct val="100000"/>
            </a:pPr>
            <a:r>
              <a:rPr lang="en-US" sz="2800" dirty="0"/>
              <a:t>Set of objects </a:t>
            </a:r>
          </a:p>
          <a:p>
            <a:pPr lvl="1" indent="-228600">
              <a:buSzPct val="100000"/>
            </a:pPr>
            <a:r>
              <a:rPr lang="en-US" sz="2800" dirty="0"/>
              <a:t>Which interact with each other</a:t>
            </a:r>
          </a:p>
          <a:p>
            <a:pPr indent="-228600">
              <a:buSzPct val="100000"/>
            </a:pPr>
            <a:endParaRPr lang="en-US" sz="2800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5661991" y="3207028"/>
            <a:ext cx="6530009" cy="3650972"/>
          </a:xfrm>
          <a:prstGeom prst="wedgeRoundRectCallout">
            <a:avLst>
              <a:gd name="adj1" fmla="val -60039"/>
              <a:gd name="adj2" fmla="val -528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 dirty="0" smtClean="0">
                <a:solidFill>
                  <a:schemeClr val="bg1"/>
                </a:solidFill>
                <a:latin typeface="+mj-lt"/>
              </a:rPr>
              <a:t>One object will send a message to another object asking it to do a particular task. The first object does not need to know how the task is done (only how to request that it be done.)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sz="2800" b="0" dirty="0" smtClean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 dirty="0" smtClean="0">
                <a:solidFill>
                  <a:schemeClr val="bg1"/>
                </a:solidFill>
                <a:latin typeface="+mj-lt"/>
              </a:rPr>
              <a:t>This corresponds to calling one of the </a:t>
            </a:r>
            <a:br>
              <a:rPr kumimoji="0" lang="en-US" sz="2800" b="0" dirty="0" smtClean="0">
                <a:solidFill>
                  <a:schemeClr val="bg1"/>
                </a:solidFill>
                <a:latin typeface="+mj-lt"/>
              </a:rPr>
            </a:br>
            <a:r>
              <a:rPr kumimoji="0" lang="en-US" sz="2800" b="0" dirty="0" smtClean="0">
                <a:solidFill>
                  <a:schemeClr val="bg1"/>
                </a:solidFill>
                <a:latin typeface="+mj-lt"/>
              </a:rPr>
              <a:t>second object’s methods!</a:t>
            </a:r>
            <a:endParaRPr kumimoji="0" lang="en-US" sz="28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870713" y="1690687"/>
            <a:ext cx="6243430" cy="927100"/>
          </a:xfrm>
          <a:prstGeom prst="wedgeRoundRectCallout">
            <a:avLst>
              <a:gd name="adj1" fmla="val -80655"/>
              <a:gd name="adj2" fmla="val 3352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 dirty="0">
                <a:solidFill>
                  <a:schemeClr val="bg1"/>
                </a:solidFill>
                <a:latin typeface="+mj-lt"/>
              </a:rPr>
              <a:t>Created (instantiated) from class definitions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48065" y="3657600"/>
            <a:ext cx="2951925" cy="2286000"/>
            <a:chOff x="1948065" y="3657600"/>
            <a:chExt cx="2951925" cy="22860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776328" y="3657600"/>
              <a:ext cx="1351724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800" b="0" dirty="0">
                  <a:solidFill>
                    <a:schemeClr val="tx1"/>
                  </a:solidFill>
                  <a:latin typeface="+mj-lt"/>
                </a:rPr>
                <a:t>Person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2776328" y="4572000"/>
              <a:ext cx="457200" cy="5334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1948065" y="5105400"/>
              <a:ext cx="1285463" cy="838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800" b="0" dirty="0" err="1">
                  <a:solidFill>
                    <a:schemeClr val="tx1"/>
                  </a:solidFill>
                  <a:latin typeface="+mj-lt"/>
                </a:rPr>
                <a:t>Ayse</a:t>
              </a:r>
              <a:endParaRPr kumimoji="0" lang="en-US" sz="2800" b="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614528" y="4572000"/>
              <a:ext cx="381000" cy="5334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3614527" y="5105400"/>
              <a:ext cx="1285463" cy="838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800" b="0" dirty="0">
                  <a:solidFill>
                    <a:schemeClr val="tx1"/>
                  </a:solidFill>
                  <a:latin typeface="+mj-lt"/>
                </a:rPr>
                <a:t>David</a:t>
              </a:r>
            </a:p>
          </p:txBody>
        </p:sp>
      </p:grp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3995528" y="6180827"/>
            <a:ext cx="1593578" cy="477078"/>
          </a:xfrm>
          <a:prstGeom prst="wedgeRoundRectCallout">
            <a:avLst>
              <a:gd name="adj1" fmla="val 5611"/>
              <a:gd name="adj2" fmla="val -11458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 dirty="0">
                <a:solidFill>
                  <a:schemeClr val="bg1"/>
                </a:solidFill>
                <a:latin typeface="+mj-lt"/>
              </a:rPr>
              <a:t>“David”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77855" y="3207028"/>
            <a:ext cx="1520690" cy="2047461"/>
          </a:xfrm>
          <a:prstGeom prst="wedgeRoundRectCallout">
            <a:avLst>
              <a:gd name="adj1" fmla="val 72412"/>
              <a:gd name="adj2" fmla="val 443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</a:rPr>
              <a:t>David: Say your name</a:t>
            </a:r>
          </a:p>
        </p:txBody>
      </p:sp>
    </p:spTree>
    <p:extLst>
      <p:ext uri="{BB962C8B-B14F-4D97-AF65-F5344CB8AC3E}">
        <p14:creationId xmlns:p14="http://schemas.microsoft.com/office/powerpoint/2010/main" val="154857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Abstraction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36965" cy="26066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US" sz="2800" dirty="0" smtClean="0"/>
              <a:t>An </a:t>
            </a:r>
            <a:r>
              <a:rPr lang="en-US" sz="2800" dirty="0"/>
              <a:t>abstraction hides (or ignores) unnecessary details </a:t>
            </a:r>
          </a:p>
          <a:p>
            <a:pPr indent="-228600">
              <a:buSzPct val="100000"/>
            </a:pPr>
            <a:r>
              <a:rPr lang="en-US" sz="2800" dirty="0" smtClean="0"/>
              <a:t>Denotes </a:t>
            </a:r>
            <a:r>
              <a:rPr lang="en-US" sz="2800" dirty="0"/>
              <a:t>the essential properties of an object</a:t>
            </a:r>
          </a:p>
          <a:p>
            <a:pPr indent="-228600">
              <a:buSzPct val="100000"/>
            </a:pPr>
            <a:r>
              <a:rPr lang="en-US" sz="2800" dirty="0"/>
              <a:t>One of the fundamental ways in which we handle complexity</a:t>
            </a:r>
          </a:p>
          <a:p>
            <a:pPr indent="-228600">
              <a:buSzPct val="100000"/>
            </a:pPr>
            <a:r>
              <a:rPr lang="en-US" sz="2800" dirty="0"/>
              <a:t>Objects are abstractions of real world entities</a:t>
            </a:r>
          </a:p>
          <a:p>
            <a:pPr indent="-228600">
              <a:buSzPct val="100000"/>
            </a:pPr>
            <a:r>
              <a:rPr lang="en-US" sz="2800" dirty="0"/>
              <a:t>Programming goal: choose the right abstractions</a:t>
            </a:r>
          </a:p>
          <a:p>
            <a:pPr indent="-228600">
              <a:buSzPct val="100000"/>
            </a:pPr>
            <a:endParaRPr lang="en-US" sz="2800" dirty="0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4526636"/>
            <a:ext cx="3425602" cy="224673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519165" y="4932360"/>
            <a:ext cx="2208721" cy="1099482"/>
            <a:chOff x="4519165" y="4932360"/>
            <a:chExt cx="2208721" cy="1099482"/>
          </a:xfrm>
        </p:grpSpPr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4640323" y="5455580"/>
              <a:ext cx="2087563" cy="576262"/>
            </a:xfrm>
            <a:prstGeom prst="rightArrow">
              <a:avLst>
                <a:gd name="adj1" fmla="val 50000"/>
                <a:gd name="adj2" fmla="val 90565"/>
              </a:avLst>
            </a:prstGeom>
            <a:solidFill>
              <a:srgbClr val="FF3300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0">
                <a:solidFill>
                  <a:schemeClr val="tx1"/>
                </a:solidFill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519165" y="4932360"/>
              <a:ext cx="198323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800" b="0" dirty="0">
                  <a:solidFill>
                    <a:schemeClr val="tx1"/>
                  </a:solidFill>
                  <a:latin typeface="+mn-lt"/>
                </a:rPr>
                <a:t>Abstraction</a:t>
              </a:r>
            </a:p>
          </p:txBody>
        </p:sp>
      </p:grp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7104408" y="4932360"/>
            <a:ext cx="4759636" cy="13849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 dirty="0">
                <a:solidFill>
                  <a:schemeClr val="bg1"/>
                </a:solidFill>
                <a:latin typeface="+mn-lt"/>
              </a:rPr>
              <a:t>A car consists of four wheels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 dirty="0">
                <a:solidFill>
                  <a:schemeClr val="bg1"/>
                </a:solidFill>
                <a:latin typeface="+mn-lt"/>
              </a:rPr>
              <a:t>an engine, </a:t>
            </a:r>
            <a:r>
              <a:rPr kumimoji="0" lang="en-US" sz="2800" b="0" dirty="0" smtClean="0">
                <a:solidFill>
                  <a:schemeClr val="bg1"/>
                </a:solidFill>
                <a:latin typeface="+mn-lt"/>
              </a:rPr>
              <a:t>a steering wheel</a:t>
            </a:r>
            <a:endParaRPr kumimoji="0" lang="en-US" sz="2800" b="0" dirty="0">
              <a:solidFill>
                <a:schemeClr val="bg1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 dirty="0">
                <a:solidFill>
                  <a:schemeClr val="bg1"/>
                </a:solidFill>
                <a:latin typeface="+mn-lt"/>
              </a:rPr>
              <a:t> and brakes. </a:t>
            </a:r>
          </a:p>
        </p:txBody>
      </p:sp>
    </p:spTree>
    <p:extLst>
      <p:ext uri="{BB962C8B-B14F-4D97-AF65-F5344CB8AC3E}">
        <p14:creationId xmlns:p14="http://schemas.microsoft.com/office/powerpoint/2010/main" val="404138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Abstractions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36965" cy="46998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US" sz="2800" dirty="0" smtClean="0"/>
              <a:t>A </a:t>
            </a:r>
            <a:r>
              <a:rPr lang="en-US" sz="2800" dirty="0"/>
              <a:t>single thing can have multiple abstractions</a:t>
            </a:r>
          </a:p>
          <a:p>
            <a:pPr marL="0" indent="0">
              <a:buSzPct val="100000"/>
              <a:buNone/>
            </a:pPr>
            <a:endParaRPr lang="en-US" sz="2800" dirty="0" smtClean="0"/>
          </a:p>
          <a:p>
            <a:pPr marL="0" indent="0">
              <a:buSzPct val="100000"/>
              <a:buNone/>
            </a:pPr>
            <a:r>
              <a:rPr lang="en-US" sz="2800" dirty="0" smtClean="0"/>
              <a:t>Example</a:t>
            </a:r>
            <a:r>
              <a:rPr lang="en-US" sz="2800" dirty="0"/>
              <a:t>: a protein is…</a:t>
            </a:r>
          </a:p>
          <a:p>
            <a:pPr indent="-228600">
              <a:buSzPct val="100000"/>
            </a:pPr>
            <a:r>
              <a:rPr lang="en-US" sz="2800" dirty="0" smtClean="0"/>
              <a:t>a </a:t>
            </a:r>
            <a:r>
              <a:rPr lang="en-US" sz="2800" dirty="0"/>
              <a:t>sequence of amino acids</a:t>
            </a:r>
          </a:p>
          <a:p>
            <a:pPr indent="-228600">
              <a:buSzPct val="100000"/>
            </a:pPr>
            <a:r>
              <a:rPr lang="en-US" sz="2800" dirty="0" smtClean="0"/>
              <a:t>a </a:t>
            </a:r>
            <a:r>
              <a:rPr lang="en-US" sz="2800" dirty="0"/>
              <a:t>complicated 3D shape (a fold)</a:t>
            </a:r>
          </a:p>
          <a:p>
            <a:pPr indent="-228600">
              <a:buSzPct val="100000"/>
            </a:pPr>
            <a:r>
              <a:rPr lang="en-US" sz="2800" dirty="0" smtClean="0"/>
              <a:t>a </a:t>
            </a:r>
            <a:r>
              <a:rPr lang="en-US" sz="2800" dirty="0"/>
              <a:t>surface with “pockets” for ligands</a:t>
            </a:r>
          </a:p>
          <a:p>
            <a:pPr indent="-228600">
              <a:buSzPct val="100000"/>
            </a:pPr>
            <a:endParaRPr lang="en-US" sz="2800" dirty="0"/>
          </a:p>
          <a:p>
            <a:pPr indent="-228600">
              <a:buSzPct val="100000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175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Abstraction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36965" cy="46998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US" sz="2800" dirty="0" smtClean="0"/>
              <a:t>Abstractions </a:t>
            </a:r>
            <a:r>
              <a:rPr lang="en-US" sz="2800" dirty="0"/>
              <a:t>can be about</a:t>
            </a:r>
          </a:p>
          <a:p>
            <a:pPr lvl="1" indent="-228600">
              <a:buSzPct val="100000"/>
            </a:pPr>
            <a:r>
              <a:rPr lang="en-US" sz="2800" dirty="0" smtClean="0"/>
              <a:t>Tangible </a:t>
            </a:r>
            <a:r>
              <a:rPr lang="en-US" sz="2800" dirty="0"/>
              <a:t>things (a vehicle, a car, a map) or</a:t>
            </a:r>
          </a:p>
          <a:p>
            <a:pPr lvl="1" indent="-228600">
              <a:buSzPct val="100000"/>
            </a:pPr>
            <a:r>
              <a:rPr lang="en-US" sz="2800" dirty="0"/>
              <a:t>I</a:t>
            </a:r>
            <a:r>
              <a:rPr lang="en-US" sz="2800" dirty="0" smtClean="0"/>
              <a:t>ntangible </a:t>
            </a:r>
            <a:r>
              <a:rPr lang="en-US" sz="2800" dirty="0"/>
              <a:t>things (a meeting, a route, a </a:t>
            </a:r>
            <a:r>
              <a:rPr lang="en-US" sz="2800" dirty="0" smtClean="0"/>
              <a:t>schedule)</a:t>
            </a:r>
          </a:p>
          <a:p>
            <a:pPr marL="0" indent="0">
              <a:buSzPct val="100000"/>
              <a:buNone/>
            </a:pPr>
            <a:r>
              <a:rPr lang="en-US" sz="2800" dirty="0" smtClean="0"/>
              <a:t>Example</a:t>
            </a:r>
            <a:r>
              <a:rPr lang="en-US" sz="2800" dirty="0"/>
              <a:t>:</a:t>
            </a:r>
          </a:p>
          <a:p>
            <a:pPr indent="-228600">
              <a:buSzPct val="100000"/>
            </a:pPr>
            <a:r>
              <a:rPr lang="en-US" sz="2800" dirty="0"/>
              <a:t>Abstraction name: </a:t>
            </a:r>
            <a:r>
              <a:rPr lang="en-US" sz="2800" dirty="0" smtClean="0"/>
              <a:t>Lamp</a:t>
            </a:r>
            <a:endParaRPr lang="en-US" sz="2800" dirty="0"/>
          </a:p>
          <a:p>
            <a:pPr lvl="1" indent="-228600">
              <a:buSzPct val="100000"/>
            </a:pPr>
            <a:r>
              <a:rPr lang="en-US" sz="2800" dirty="0" smtClean="0"/>
              <a:t>Attribute: Wattage </a:t>
            </a:r>
            <a:r>
              <a:rPr lang="en-US" sz="2800" dirty="0"/>
              <a:t>(</a:t>
            </a:r>
            <a:r>
              <a:rPr lang="en-US" sz="2800" dirty="0" smtClean="0"/>
              <a:t>i.e. energy </a:t>
            </a:r>
            <a:r>
              <a:rPr lang="en-US" sz="2800" dirty="0"/>
              <a:t>usage)</a:t>
            </a:r>
          </a:p>
          <a:p>
            <a:pPr lvl="1" indent="-228600">
              <a:buSzPct val="100000"/>
            </a:pPr>
            <a:r>
              <a:rPr lang="en-US" sz="2800" dirty="0" smtClean="0"/>
              <a:t>Attribute: On/Off</a:t>
            </a:r>
            <a:endParaRPr lang="en-US" sz="2800" dirty="0"/>
          </a:p>
          <a:p>
            <a:pPr indent="-228600">
              <a:buSzPct val="100000"/>
            </a:pPr>
            <a:r>
              <a:rPr lang="en-US" sz="2800" dirty="0" smtClean="0"/>
              <a:t>There </a:t>
            </a:r>
            <a:r>
              <a:rPr lang="en-US" sz="2800" dirty="0"/>
              <a:t>are other possible properties (shape, color, socket size, etc.), but we have decided those are less essential</a:t>
            </a:r>
          </a:p>
          <a:p>
            <a:pPr indent="-228600">
              <a:buSzPct val="100000"/>
            </a:pPr>
            <a:r>
              <a:rPr lang="en-US" sz="2800" dirty="0"/>
              <a:t>The essential properties are determined by the problem</a:t>
            </a:r>
          </a:p>
          <a:p>
            <a:pPr indent="-228600">
              <a:buSzPct val="100000"/>
            </a:pPr>
            <a:endParaRPr lang="en-US" sz="2800" dirty="0"/>
          </a:p>
          <a:p>
            <a:pPr indent="-228600">
              <a:buSzPct val="100000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40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3460" y="2387170"/>
            <a:ext cx="5870475" cy="3257550"/>
            <a:chOff x="13460" y="2387170"/>
            <a:chExt cx="5870475" cy="3257550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1230314" y="2698320"/>
              <a:ext cx="2790825" cy="2946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0">
                <a:solidFill>
                  <a:schemeClr val="tx1"/>
                </a:solidFill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576389" y="4292170"/>
              <a:ext cx="339725" cy="3683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0">
                <a:solidFill>
                  <a:schemeClr val="tx1"/>
                </a:solidFill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351089" y="4825570"/>
              <a:ext cx="339725" cy="3683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0">
                <a:solidFill>
                  <a:schemeClr val="tx1"/>
                </a:solidFill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054351" y="4444570"/>
              <a:ext cx="339725" cy="3683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0">
                <a:solidFill>
                  <a:schemeClr val="tx1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576389" y="2387170"/>
              <a:ext cx="550862" cy="901700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0">
                <a:solidFill>
                  <a:schemeClr val="tx1"/>
                </a:solidFill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279651" y="2387170"/>
              <a:ext cx="550863" cy="901700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0">
                <a:solidFill>
                  <a:schemeClr val="tx1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982914" y="2387170"/>
              <a:ext cx="550862" cy="901700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0">
                <a:solidFill>
                  <a:schemeClr val="tx1"/>
                </a:solidFill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81176" y="3295220"/>
              <a:ext cx="71438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486026" y="3295220"/>
              <a:ext cx="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486026" y="3295220"/>
              <a:ext cx="631825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89289" y="3295220"/>
              <a:ext cx="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2625726" y="3295220"/>
              <a:ext cx="563563" cy="1447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3460" y="2664279"/>
              <a:ext cx="1662316" cy="520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800" dirty="0" smtClean="0">
                  <a:solidFill>
                    <a:schemeClr val="tx1"/>
                  </a:solidFill>
                  <a:latin typeface="+mj-lt"/>
                </a:rPr>
                <a:t>Methods</a:t>
              </a:r>
              <a:endParaRPr kumimoji="0"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656185" y="4905013"/>
              <a:ext cx="923331" cy="520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800" dirty="0">
                  <a:solidFill>
                    <a:schemeClr val="tx1"/>
                  </a:solidFill>
                  <a:latin typeface="+mj-lt"/>
                </a:rPr>
                <a:t>data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951475" y="3407913"/>
              <a:ext cx="1932460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Ctr="1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800" dirty="0" smtClean="0">
                  <a:solidFill>
                    <a:schemeClr val="tx1"/>
                  </a:solidFill>
                  <a:latin typeface="+mj-lt"/>
                </a:rPr>
                <a:t>Object boundary</a:t>
              </a:r>
              <a:endParaRPr kumimoji="0" lang="en-US" sz="28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277415" y="2117859"/>
            <a:ext cx="2824162" cy="4105275"/>
            <a:chOff x="9277415" y="2117859"/>
            <a:chExt cx="2824162" cy="4105275"/>
          </a:xfrm>
        </p:grpSpPr>
        <p:graphicFrame>
          <p:nvGraphicFramePr>
            <p:cNvPr id="20" name="Object 19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86132245"/>
                </p:ext>
              </p:extLst>
            </p:nvPr>
          </p:nvGraphicFramePr>
          <p:xfrm>
            <a:off x="9277415" y="4318134"/>
            <a:ext cx="1731962" cy="190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3" name="Clip" r:id="rId4" imgW="1873173" imgH="1901698" progId="MS_ClipArt_Gallery.5">
                    <p:embed/>
                  </p:oleObj>
                </mc:Choice>
                <mc:Fallback>
                  <p:oleObj name="Clip" r:id="rId4" imgW="1873173" imgH="1901698" progId="MS_ClipArt_Gallery.5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7415" y="4318134"/>
                          <a:ext cx="1731962" cy="190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0191815" y="2117859"/>
              <a:ext cx="1909762" cy="2230438"/>
            </a:xfrm>
            <a:custGeom>
              <a:avLst/>
              <a:gdLst>
                <a:gd name="T0" fmla="*/ 1200829912 w 1303"/>
                <a:gd name="T1" fmla="*/ 2147483646 h 1405"/>
                <a:gd name="T2" fmla="*/ 1245941627 w 1303"/>
                <a:gd name="T3" fmla="*/ 2147483646 h 1405"/>
                <a:gd name="T4" fmla="*/ 1288904676 w 1303"/>
                <a:gd name="T5" fmla="*/ 2147483646 h 1405"/>
                <a:gd name="T6" fmla="*/ 1288904676 w 1303"/>
                <a:gd name="T7" fmla="*/ 2147483646 h 1405"/>
                <a:gd name="T8" fmla="*/ 1222312169 w 1303"/>
                <a:gd name="T9" fmla="*/ 2147483646 h 1405"/>
                <a:gd name="T10" fmla="*/ 981715868 w 1303"/>
                <a:gd name="T11" fmla="*/ 2147483646 h 1405"/>
                <a:gd name="T12" fmla="*/ 874307511 w 1303"/>
                <a:gd name="T13" fmla="*/ 2147483646 h 1405"/>
                <a:gd name="T14" fmla="*/ 786232747 w 1303"/>
                <a:gd name="T15" fmla="*/ 1973283580 h 1405"/>
                <a:gd name="T16" fmla="*/ 874307511 w 1303"/>
                <a:gd name="T17" fmla="*/ 1819553220 h 1405"/>
                <a:gd name="T18" fmla="*/ 1048309840 w 1303"/>
                <a:gd name="T19" fmla="*/ 1743948516 h 1405"/>
                <a:gd name="T20" fmla="*/ 1288904676 w 1303"/>
                <a:gd name="T21" fmla="*/ 1718746948 h 1405"/>
                <a:gd name="T22" fmla="*/ 1550981770 w 1303"/>
                <a:gd name="T23" fmla="*/ 1769150084 h 1405"/>
                <a:gd name="T24" fmla="*/ 1791578071 w 1303"/>
                <a:gd name="T25" fmla="*/ 1769150084 h 1405"/>
                <a:gd name="T26" fmla="*/ 2053655165 w 1303"/>
                <a:gd name="T27" fmla="*/ 1769150084 h 1405"/>
                <a:gd name="T28" fmla="*/ 2147483646 w 1303"/>
                <a:gd name="T29" fmla="*/ 1461690953 h 1405"/>
                <a:gd name="T30" fmla="*/ 2147483646 w 1303"/>
                <a:gd name="T31" fmla="*/ 1204634958 h 1405"/>
                <a:gd name="T32" fmla="*/ 2147483646 w 1303"/>
                <a:gd name="T33" fmla="*/ 947578962 h 1405"/>
                <a:gd name="T34" fmla="*/ 2147483646 w 1303"/>
                <a:gd name="T35" fmla="*/ 768648622 h 1405"/>
                <a:gd name="T36" fmla="*/ 1944098143 w 1303"/>
                <a:gd name="T37" fmla="*/ 743447054 h 1405"/>
                <a:gd name="T38" fmla="*/ 1639058000 w 1303"/>
                <a:gd name="T39" fmla="*/ 718245486 h 1405"/>
                <a:gd name="T40" fmla="*/ 1376980906 w 1303"/>
                <a:gd name="T41" fmla="*/ 718245486 h 1405"/>
                <a:gd name="T42" fmla="*/ 1114902347 w 1303"/>
                <a:gd name="T43" fmla="*/ 718245486 h 1405"/>
                <a:gd name="T44" fmla="*/ 743268231 w 1303"/>
                <a:gd name="T45" fmla="*/ 793850190 h 1405"/>
                <a:gd name="T46" fmla="*/ 481191138 w 1303"/>
                <a:gd name="T47" fmla="*/ 793850190 h 1405"/>
                <a:gd name="T48" fmla="*/ 219114044 w 1303"/>
                <a:gd name="T49" fmla="*/ 614918263 h 1405"/>
                <a:gd name="T50" fmla="*/ 21482258 w 1303"/>
                <a:gd name="T51" fmla="*/ 461189491 h 1405"/>
                <a:gd name="T52" fmla="*/ 21482258 w 1303"/>
                <a:gd name="T53" fmla="*/ 282257563 h 1405"/>
                <a:gd name="T54" fmla="*/ 195484587 w 1303"/>
                <a:gd name="T55" fmla="*/ 231854427 h 1405"/>
                <a:gd name="T56" fmla="*/ 502673395 w 1303"/>
                <a:gd name="T57" fmla="*/ 231854427 h 1405"/>
                <a:gd name="T58" fmla="*/ 743268231 w 1303"/>
                <a:gd name="T59" fmla="*/ 231854427 h 1405"/>
                <a:gd name="T60" fmla="*/ 1048309840 w 1303"/>
                <a:gd name="T61" fmla="*/ 231854427 h 1405"/>
                <a:gd name="T62" fmla="*/ 1310386934 w 1303"/>
                <a:gd name="T63" fmla="*/ 231854427 h 1405"/>
                <a:gd name="T64" fmla="*/ 1550981770 w 1303"/>
                <a:gd name="T65" fmla="*/ 206652859 h 1405"/>
                <a:gd name="T66" fmla="*/ 1724984099 w 1303"/>
                <a:gd name="T67" fmla="*/ 52924087 h 1405"/>
                <a:gd name="T68" fmla="*/ 1987061193 w 1303"/>
                <a:gd name="T69" fmla="*/ 0 h 1405"/>
                <a:gd name="T70" fmla="*/ 2147483646 w 1303"/>
                <a:gd name="T71" fmla="*/ 0 h 1405"/>
                <a:gd name="T72" fmla="*/ 2147483646 w 1303"/>
                <a:gd name="T73" fmla="*/ 0 h 1405"/>
                <a:gd name="T74" fmla="*/ 2147483646 w 1303"/>
                <a:gd name="T75" fmla="*/ 0 h 1405"/>
                <a:gd name="T76" fmla="*/ 2147483646 w 1303"/>
                <a:gd name="T77" fmla="*/ 78125655 h 140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303" h="1405">
                  <a:moveTo>
                    <a:pt x="560" y="1404"/>
                  </a:moveTo>
                  <a:lnTo>
                    <a:pt x="559" y="1373"/>
                  </a:lnTo>
                  <a:lnTo>
                    <a:pt x="569" y="1332"/>
                  </a:lnTo>
                  <a:lnTo>
                    <a:pt x="580" y="1292"/>
                  </a:lnTo>
                  <a:lnTo>
                    <a:pt x="600" y="1200"/>
                  </a:lnTo>
                  <a:lnTo>
                    <a:pt x="600" y="1160"/>
                  </a:lnTo>
                  <a:lnTo>
                    <a:pt x="600" y="1119"/>
                  </a:lnTo>
                  <a:lnTo>
                    <a:pt x="600" y="1088"/>
                  </a:lnTo>
                  <a:lnTo>
                    <a:pt x="600" y="1048"/>
                  </a:lnTo>
                  <a:lnTo>
                    <a:pt x="569" y="1037"/>
                  </a:lnTo>
                  <a:lnTo>
                    <a:pt x="508" y="1017"/>
                  </a:lnTo>
                  <a:lnTo>
                    <a:pt x="457" y="997"/>
                  </a:lnTo>
                  <a:lnTo>
                    <a:pt x="427" y="966"/>
                  </a:lnTo>
                  <a:lnTo>
                    <a:pt x="407" y="895"/>
                  </a:lnTo>
                  <a:lnTo>
                    <a:pt x="376" y="824"/>
                  </a:lnTo>
                  <a:lnTo>
                    <a:pt x="366" y="783"/>
                  </a:lnTo>
                  <a:lnTo>
                    <a:pt x="376" y="743"/>
                  </a:lnTo>
                  <a:lnTo>
                    <a:pt x="407" y="722"/>
                  </a:lnTo>
                  <a:lnTo>
                    <a:pt x="447" y="702"/>
                  </a:lnTo>
                  <a:lnTo>
                    <a:pt x="488" y="692"/>
                  </a:lnTo>
                  <a:lnTo>
                    <a:pt x="519" y="682"/>
                  </a:lnTo>
                  <a:lnTo>
                    <a:pt x="600" y="682"/>
                  </a:lnTo>
                  <a:lnTo>
                    <a:pt x="641" y="682"/>
                  </a:lnTo>
                  <a:lnTo>
                    <a:pt x="722" y="702"/>
                  </a:lnTo>
                  <a:lnTo>
                    <a:pt x="803" y="702"/>
                  </a:lnTo>
                  <a:lnTo>
                    <a:pt x="834" y="702"/>
                  </a:lnTo>
                  <a:lnTo>
                    <a:pt x="915" y="702"/>
                  </a:lnTo>
                  <a:lnTo>
                    <a:pt x="956" y="702"/>
                  </a:lnTo>
                  <a:lnTo>
                    <a:pt x="1047" y="641"/>
                  </a:lnTo>
                  <a:lnTo>
                    <a:pt x="1057" y="580"/>
                  </a:lnTo>
                  <a:lnTo>
                    <a:pt x="1119" y="519"/>
                  </a:lnTo>
                  <a:lnTo>
                    <a:pt x="1119" y="478"/>
                  </a:lnTo>
                  <a:lnTo>
                    <a:pt x="1119" y="437"/>
                  </a:lnTo>
                  <a:lnTo>
                    <a:pt x="1119" y="376"/>
                  </a:lnTo>
                  <a:lnTo>
                    <a:pt x="1098" y="336"/>
                  </a:lnTo>
                  <a:lnTo>
                    <a:pt x="1047" y="305"/>
                  </a:lnTo>
                  <a:lnTo>
                    <a:pt x="966" y="305"/>
                  </a:lnTo>
                  <a:lnTo>
                    <a:pt x="905" y="295"/>
                  </a:lnTo>
                  <a:lnTo>
                    <a:pt x="824" y="285"/>
                  </a:lnTo>
                  <a:lnTo>
                    <a:pt x="763" y="285"/>
                  </a:lnTo>
                  <a:lnTo>
                    <a:pt x="681" y="285"/>
                  </a:lnTo>
                  <a:lnTo>
                    <a:pt x="641" y="285"/>
                  </a:lnTo>
                  <a:lnTo>
                    <a:pt x="569" y="285"/>
                  </a:lnTo>
                  <a:lnTo>
                    <a:pt x="519" y="285"/>
                  </a:lnTo>
                  <a:lnTo>
                    <a:pt x="437" y="315"/>
                  </a:lnTo>
                  <a:lnTo>
                    <a:pt x="346" y="315"/>
                  </a:lnTo>
                  <a:lnTo>
                    <a:pt x="264" y="315"/>
                  </a:lnTo>
                  <a:lnTo>
                    <a:pt x="224" y="315"/>
                  </a:lnTo>
                  <a:lnTo>
                    <a:pt x="142" y="285"/>
                  </a:lnTo>
                  <a:lnTo>
                    <a:pt x="102" y="244"/>
                  </a:lnTo>
                  <a:lnTo>
                    <a:pt x="41" y="224"/>
                  </a:lnTo>
                  <a:lnTo>
                    <a:pt x="10" y="183"/>
                  </a:lnTo>
                  <a:lnTo>
                    <a:pt x="0" y="143"/>
                  </a:lnTo>
                  <a:lnTo>
                    <a:pt x="10" y="112"/>
                  </a:lnTo>
                  <a:lnTo>
                    <a:pt x="51" y="92"/>
                  </a:lnTo>
                  <a:lnTo>
                    <a:pt x="91" y="92"/>
                  </a:lnTo>
                  <a:lnTo>
                    <a:pt x="173" y="92"/>
                  </a:lnTo>
                  <a:lnTo>
                    <a:pt x="234" y="92"/>
                  </a:lnTo>
                  <a:lnTo>
                    <a:pt x="305" y="92"/>
                  </a:lnTo>
                  <a:lnTo>
                    <a:pt x="346" y="92"/>
                  </a:lnTo>
                  <a:lnTo>
                    <a:pt x="427" y="92"/>
                  </a:lnTo>
                  <a:lnTo>
                    <a:pt x="488" y="92"/>
                  </a:lnTo>
                  <a:lnTo>
                    <a:pt x="529" y="92"/>
                  </a:lnTo>
                  <a:lnTo>
                    <a:pt x="610" y="92"/>
                  </a:lnTo>
                  <a:lnTo>
                    <a:pt x="691" y="92"/>
                  </a:lnTo>
                  <a:lnTo>
                    <a:pt x="722" y="82"/>
                  </a:lnTo>
                  <a:lnTo>
                    <a:pt x="763" y="41"/>
                  </a:lnTo>
                  <a:lnTo>
                    <a:pt x="803" y="21"/>
                  </a:lnTo>
                  <a:lnTo>
                    <a:pt x="834" y="0"/>
                  </a:lnTo>
                  <a:lnTo>
                    <a:pt x="925" y="0"/>
                  </a:lnTo>
                  <a:lnTo>
                    <a:pt x="956" y="0"/>
                  </a:lnTo>
                  <a:lnTo>
                    <a:pt x="1027" y="0"/>
                  </a:lnTo>
                  <a:lnTo>
                    <a:pt x="1108" y="0"/>
                  </a:lnTo>
                  <a:lnTo>
                    <a:pt x="1169" y="0"/>
                  </a:lnTo>
                  <a:lnTo>
                    <a:pt x="1230" y="0"/>
                  </a:lnTo>
                  <a:lnTo>
                    <a:pt x="1261" y="0"/>
                  </a:lnTo>
                  <a:lnTo>
                    <a:pt x="1302" y="0"/>
                  </a:lnTo>
                  <a:lnTo>
                    <a:pt x="1302" y="3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Oval 3"/>
          <p:cNvSpPr>
            <a:spLocks noChangeArrowheads="1"/>
          </p:cNvSpPr>
          <p:nvPr/>
        </p:nvSpPr>
        <p:spPr bwMode="auto">
          <a:xfrm>
            <a:off x="6451665" y="2759209"/>
            <a:ext cx="2790825" cy="2946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b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329673" y="4048259"/>
            <a:ext cx="1423468" cy="872538"/>
            <a:chOff x="6329673" y="4048259"/>
            <a:chExt cx="1423468" cy="872538"/>
          </a:xfrm>
        </p:grpSpPr>
        <p:sp>
          <p:nvSpPr>
            <p:cNvPr id="24" name="Oval 4"/>
            <p:cNvSpPr>
              <a:spLocks noChangeArrowheads="1"/>
            </p:cNvSpPr>
            <p:nvPr/>
          </p:nvSpPr>
          <p:spPr bwMode="auto">
            <a:xfrm>
              <a:off x="6797740" y="4048259"/>
              <a:ext cx="339725" cy="3683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0">
                <a:solidFill>
                  <a:schemeClr val="tx1"/>
                </a:solidFill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6329673" y="4400142"/>
              <a:ext cx="1423468" cy="520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800" b="0" dirty="0">
                  <a:solidFill>
                    <a:schemeClr val="tx1"/>
                  </a:solidFill>
                  <a:latin typeface="+mj-lt"/>
                </a:rPr>
                <a:t>location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736198" y="4048259"/>
            <a:ext cx="1543693" cy="872538"/>
            <a:chOff x="7736198" y="4048259"/>
            <a:chExt cx="1543693" cy="872538"/>
          </a:xfrm>
        </p:grpSpPr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8345552" y="4048259"/>
              <a:ext cx="339725" cy="3683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0">
                <a:solidFill>
                  <a:schemeClr val="tx1"/>
                </a:solidFill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7736198" y="4400142"/>
              <a:ext cx="1543693" cy="520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800" b="0" dirty="0">
                  <a:solidFill>
                    <a:schemeClr val="tx1"/>
                  </a:solidFill>
                  <a:latin typeface="+mj-lt"/>
                </a:rPr>
                <a:t>direction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32935" y="4886459"/>
            <a:ext cx="1703994" cy="872538"/>
            <a:chOff x="7032935" y="4886459"/>
            <a:chExt cx="1703994" cy="872538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7572440" y="4886459"/>
              <a:ext cx="339725" cy="3683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0">
                <a:solidFill>
                  <a:schemeClr val="tx1"/>
                </a:solidFill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7032935" y="5238342"/>
              <a:ext cx="1703994" cy="520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800" b="0">
                  <a:solidFill>
                    <a:schemeClr val="tx1"/>
                  </a:solidFill>
                  <a:latin typeface="+mj-lt"/>
                </a:rPr>
                <a:t>penDown</a:t>
              </a:r>
            </a:p>
          </p:txBody>
        </p:sp>
      </p:grp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6029390" y="2448059"/>
            <a:ext cx="909151" cy="9017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 dirty="0">
                <a:solidFill>
                  <a:schemeClr val="tx1"/>
                </a:solidFill>
                <a:latin typeface="+mj-lt"/>
              </a:rPr>
              <a:t>home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7060991" y="2448059"/>
            <a:ext cx="692150" cy="9017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>
                <a:solidFill>
                  <a:schemeClr val="tx1"/>
                </a:solidFill>
                <a:latin typeface="+mj-lt"/>
              </a:rPr>
              <a:t>up</a:t>
            </a:r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7875590" y="2448059"/>
            <a:ext cx="857311" cy="9017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 dirty="0">
                <a:solidFill>
                  <a:schemeClr val="tx1"/>
                </a:solidFill>
                <a:latin typeface="+mj-lt"/>
              </a:rPr>
              <a:t>down</a:t>
            </a: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8834087" y="2448059"/>
            <a:ext cx="831850" cy="9017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>
                <a:solidFill>
                  <a:schemeClr val="tx1"/>
                </a:solidFill>
                <a:latin typeface="+mj-lt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5241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66183" cy="4909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US" sz="2800" dirty="0" smtClean="0"/>
              <a:t>The </a:t>
            </a:r>
            <a:r>
              <a:rPr lang="en-US" sz="2800" dirty="0"/>
              <a:t>data belonging to an object is hidden, so variables are </a:t>
            </a:r>
            <a:r>
              <a:rPr lang="en-US" sz="2800" dirty="0" smtClean="0"/>
              <a:t>private</a:t>
            </a:r>
          </a:p>
          <a:p>
            <a:pPr indent="-228600">
              <a:buSzPct val="100000"/>
            </a:pPr>
            <a:r>
              <a:rPr lang="en-US" sz="2800" dirty="0" smtClean="0"/>
              <a:t>Methods </a:t>
            </a:r>
            <a:r>
              <a:rPr lang="en-US" sz="2800" dirty="0"/>
              <a:t>are public</a:t>
            </a:r>
          </a:p>
          <a:p>
            <a:pPr indent="-228600">
              <a:buSzPct val="100000"/>
            </a:pPr>
            <a:r>
              <a:rPr lang="en-US" sz="2800" dirty="0" smtClean="0"/>
              <a:t>We </a:t>
            </a:r>
            <a:r>
              <a:rPr lang="en-US" sz="2800" dirty="0"/>
              <a:t>use the public methods to change or access the private </a:t>
            </a:r>
            <a:r>
              <a:rPr lang="en-US" sz="2800" dirty="0" smtClean="0"/>
              <a:t>data.</a:t>
            </a:r>
          </a:p>
          <a:p>
            <a:pPr indent="-228600">
              <a:buSzPct val="100000"/>
            </a:pPr>
            <a:r>
              <a:rPr lang="en-US" sz="2800" dirty="0" smtClean="0"/>
              <a:t>No </a:t>
            </a:r>
            <a:r>
              <a:rPr lang="en-US" sz="2800" dirty="0"/>
              <a:t>dependence on </a:t>
            </a:r>
            <a:r>
              <a:rPr lang="en-US" sz="2800" dirty="0" smtClean="0"/>
              <a:t>implementation</a:t>
            </a:r>
          </a:p>
          <a:p>
            <a:pPr indent="-228600">
              <a:buSzPct val="100000"/>
            </a:pPr>
            <a:r>
              <a:rPr lang="en-US" sz="2800" dirty="0"/>
              <a:t>Encapsulation makes programming easier</a:t>
            </a:r>
          </a:p>
          <a:p>
            <a:pPr lvl="1" indent="-228600">
              <a:buSzPct val="100000"/>
            </a:pPr>
            <a:r>
              <a:rPr lang="en-US" sz="2800" dirty="0"/>
              <a:t>As long as the contract is the same, the client doesn’t care about the implementation</a:t>
            </a:r>
          </a:p>
          <a:p>
            <a:pPr indent="-228600">
              <a:buSzPct val="100000"/>
            </a:pPr>
            <a:endParaRPr lang="en-US" sz="2800" dirty="0"/>
          </a:p>
          <a:p>
            <a:pPr indent="-228600">
              <a:buSzPct val="100000"/>
            </a:pP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6904383" y="2589693"/>
            <a:ext cx="3636547" cy="3506306"/>
            <a:chOff x="6904383" y="2589693"/>
            <a:chExt cx="3636547" cy="3506306"/>
          </a:xfrm>
        </p:grpSpPr>
        <p:sp>
          <p:nvSpPr>
            <p:cNvPr id="13" name="Oval 3"/>
            <p:cNvSpPr>
              <a:spLocks noChangeArrowheads="1"/>
            </p:cNvSpPr>
            <p:nvPr/>
          </p:nvSpPr>
          <p:spPr bwMode="auto">
            <a:xfrm>
              <a:off x="7068141" y="2900842"/>
              <a:ext cx="3242049" cy="319515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0">
                <a:solidFill>
                  <a:schemeClr val="tx1"/>
                </a:solidFill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7672733" y="4189893"/>
              <a:ext cx="339725" cy="3683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0">
                <a:solidFill>
                  <a:schemeClr val="tx1"/>
                </a:solidFill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8447433" y="5028093"/>
              <a:ext cx="339725" cy="3683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0">
                <a:solidFill>
                  <a:schemeClr val="tx1"/>
                </a:solidFill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9220545" y="4189893"/>
              <a:ext cx="339725" cy="3683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b="0">
                <a:solidFill>
                  <a:schemeClr val="tx1"/>
                </a:solidFill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204666" y="4541776"/>
              <a:ext cx="1423468" cy="520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800" b="0" dirty="0">
                  <a:solidFill>
                    <a:schemeClr val="tx1"/>
                  </a:solidFill>
                  <a:latin typeface="+mj-lt"/>
                </a:rPr>
                <a:t>location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8611191" y="4541776"/>
              <a:ext cx="1543693" cy="520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800" b="0" dirty="0">
                  <a:solidFill>
                    <a:schemeClr val="tx1"/>
                  </a:solidFill>
                  <a:latin typeface="+mj-lt"/>
                </a:rPr>
                <a:t>direction</a:t>
              </a: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7907928" y="5379976"/>
              <a:ext cx="1703994" cy="520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800" b="0">
                  <a:solidFill>
                    <a:schemeClr val="tx1"/>
                  </a:solidFill>
                  <a:latin typeface="+mj-lt"/>
                </a:rPr>
                <a:t>penDown</a:t>
              </a: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6904383" y="2589693"/>
              <a:ext cx="909151" cy="901700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800" b="0" dirty="0">
                  <a:solidFill>
                    <a:schemeClr val="tx1"/>
                  </a:solidFill>
                  <a:latin typeface="+mj-lt"/>
                </a:rPr>
                <a:t>home</a:t>
              </a: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7935984" y="2589693"/>
              <a:ext cx="692150" cy="901700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800" b="0">
                  <a:solidFill>
                    <a:schemeClr val="tx1"/>
                  </a:solidFill>
                  <a:latin typeface="+mj-lt"/>
                </a:rPr>
                <a:t>up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8750583" y="2589693"/>
              <a:ext cx="857311" cy="901700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800" b="0" dirty="0">
                  <a:solidFill>
                    <a:schemeClr val="tx1"/>
                  </a:solidFill>
                  <a:latin typeface="+mj-lt"/>
                </a:rPr>
                <a:t>down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9709080" y="2589693"/>
              <a:ext cx="831850" cy="901700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800" b="0">
                  <a:solidFill>
                    <a:schemeClr val="tx1"/>
                  </a:solidFill>
                  <a:latin typeface="+mj-lt"/>
                </a:rPr>
                <a:t>write</a:t>
              </a:r>
            </a:p>
          </p:txBody>
        </p:sp>
      </p:grpSp>
      <p:sp>
        <p:nvSpPr>
          <p:cNvPr id="2" name="Down Arrow 1"/>
          <p:cNvSpPr/>
          <p:nvPr/>
        </p:nvSpPr>
        <p:spPr>
          <a:xfrm>
            <a:off x="8594283" y="1272209"/>
            <a:ext cx="456952" cy="1122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82059" y="703882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Public</a:t>
            </a:r>
            <a:endParaRPr lang="en-US" sz="2800" dirty="0"/>
          </a:p>
        </p:txBody>
      </p:sp>
      <p:sp>
        <p:nvSpPr>
          <p:cNvPr id="4" name="Right Arrow 3"/>
          <p:cNvSpPr/>
          <p:nvPr/>
        </p:nvSpPr>
        <p:spPr>
          <a:xfrm rot="12701872">
            <a:off x="9862477" y="5220027"/>
            <a:ext cx="1481675" cy="388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553460" y="5823113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Private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953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Exercise: Tetris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36965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US" sz="2800" dirty="0" smtClean="0"/>
              <a:t>What </a:t>
            </a:r>
            <a:r>
              <a:rPr lang="en-US" sz="2800" dirty="0"/>
              <a:t>are the game’s objects</a:t>
            </a:r>
            <a:r>
              <a:rPr lang="en-US" sz="2800" dirty="0" smtClean="0"/>
              <a:t>?</a:t>
            </a:r>
          </a:p>
          <a:p>
            <a:pPr indent="-228600">
              <a:buSzPct val="100000"/>
            </a:pPr>
            <a:endParaRPr lang="en-US" sz="2800" dirty="0"/>
          </a:p>
          <a:p>
            <a:pPr indent="-228600">
              <a:buSzPct val="100000"/>
            </a:pPr>
            <a:r>
              <a:rPr lang="en-US" sz="2800" dirty="0"/>
              <a:t>What do those objects know how </a:t>
            </a:r>
            <a:r>
              <a:rPr lang="en-US" sz="2800" dirty="0" smtClean="0"/>
              <a:t>to </a:t>
            </a:r>
            <a:r>
              <a:rPr lang="en-US" sz="2800" dirty="0"/>
              <a:t>do?</a:t>
            </a:r>
          </a:p>
          <a:p>
            <a:pPr indent="-228600">
              <a:buSzPct val="100000"/>
            </a:pPr>
            <a:endParaRPr lang="en-US" sz="2800" dirty="0" smtClean="0"/>
          </a:p>
          <a:p>
            <a:pPr indent="-228600">
              <a:buSzPct val="100000"/>
            </a:pPr>
            <a:r>
              <a:rPr lang="en-US" sz="2800" dirty="0" smtClean="0"/>
              <a:t>What </a:t>
            </a:r>
            <a:r>
              <a:rPr lang="en-US" sz="2800" dirty="0"/>
              <a:t>properties do they have?</a:t>
            </a:r>
          </a:p>
          <a:p>
            <a:pPr indent="-228600">
              <a:buSzPct val="100000"/>
            </a:pPr>
            <a:endParaRPr lang="en-US" sz="2800" dirty="0"/>
          </a:p>
        </p:txBody>
      </p:sp>
      <p:pic>
        <p:nvPicPr>
          <p:cNvPr id="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883" y="1644009"/>
            <a:ext cx="3683760" cy="4714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79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Exercise: Tetris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36965" cy="19726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US" sz="2800" dirty="0"/>
              <a:t>What are the game’s objects?</a:t>
            </a:r>
          </a:p>
          <a:p>
            <a:pPr lvl="1" indent="-228600">
              <a:buSzPct val="100000"/>
            </a:pPr>
            <a:r>
              <a:rPr lang="en-US" sz="2800" dirty="0" smtClean="0"/>
              <a:t>Piece</a:t>
            </a:r>
          </a:p>
          <a:p>
            <a:pPr lvl="1" indent="-228600">
              <a:buSzPct val="100000"/>
            </a:pPr>
            <a:r>
              <a:rPr lang="en-US" sz="2800" dirty="0" smtClean="0"/>
              <a:t>Board</a:t>
            </a:r>
            <a:endParaRPr lang="en-US" sz="2800" dirty="0"/>
          </a:p>
          <a:p>
            <a:pPr marL="0" indent="0">
              <a:buSzPct val="100000"/>
              <a:buNone/>
            </a:pPr>
            <a:endParaRPr lang="en-US" sz="2800" dirty="0"/>
          </a:p>
          <a:p>
            <a:pPr indent="-228600">
              <a:buSzPct val="100000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662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Programming?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US" sz="2800" dirty="0" smtClean="0"/>
              <a:t>Programming </a:t>
            </a:r>
            <a:r>
              <a:rPr lang="en-US" sz="2800" dirty="0"/>
              <a:t>is </a:t>
            </a:r>
            <a:r>
              <a:rPr lang="en-US" sz="2800" b="1" dirty="0"/>
              <a:t>creative </a:t>
            </a:r>
          </a:p>
          <a:p>
            <a:pPr lvl="1" indent="-228600">
              <a:buSzPct val="100000"/>
            </a:pPr>
            <a:r>
              <a:rPr lang="en-US" sz="2800" dirty="0"/>
              <a:t>must find a good solution out of many possibilities</a:t>
            </a:r>
          </a:p>
          <a:p>
            <a:pPr indent="-228600">
              <a:buSzPct val="100000"/>
            </a:pPr>
            <a:endParaRPr lang="en-US" sz="2800" dirty="0" smtClean="0"/>
          </a:p>
          <a:p>
            <a:pPr indent="-228600">
              <a:buSzPct val="100000"/>
            </a:pPr>
            <a:r>
              <a:rPr lang="en-US" sz="2800" dirty="0" smtClean="0"/>
              <a:t>Programming </a:t>
            </a:r>
            <a:r>
              <a:rPr lang="en-US" sz="2800" dirty="0"/>
              <a:t>is </a:t>
            </a:r>
            <a:r>
              <a:rPr lang="en-US" sz="2800" b="1" dirty="0"/>
              <a:t>modelling</a:t>
            </a:r>
          </a:p>
          <a:p>
            <a:pPr lvl="1" indent="-228600">
              <a:buSzPct val="100000"/>
            </a:pPr>
            <a:r>
              <a:rPr lang="en-US" sz="2800" dirty="0"/>
              <a:t>describe salient (relevant) properties and behaviors of a system of components (objects)</a:t>
            </a:r>
          </a:p>
          <a:p>
            <a:pPr indent="-228600">
              <a:buSzPct val="100000"/>
            </a:pPr>
            <a:endParaRPr lang="en-US" sz="2800" dirty="0" smtClean="0"/>
          </a:p>
          <a:p>
            <a:pPr indent="-228600">
              <a:buSzPct val="100000"/>
            </a:pPr>
            <a:r>
              <a:rPr lang="en-US" sz="2800" dirty="0" smtClean="0"/>
              <a:t>Programming </a:t>
            </a:r>
            <a:r>
              <a:rPr lang="en-US" sz="2800" dirty="0"/>
              <a:t>is </a:t>
            </a:r>
            <a:r>
              <a:rPr lang="en-US" sz="2800" b="1" dirty="0"/>
              <a:t>abstraction</a:t>
            </a:r>
          </a:p>
          <a:p>
            <a:pPr lvl="1" indent="-228600">
              <a:buSzPct val="100000"/>
            </a:pPr>
            <a:r>
              <a:rPr lang="en-US" sz="2800" dirty="0"/>
              <a:t>identify important features without getting lost in </a:t>
            </a:r>
            <a:r>
              <a:rPr lang="en-US" sz="2800" dirty="0" smtClean="0"/>
              <a:t>detail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621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Exercise: Tetris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36965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US" sz="2800" dirty="0" smtClean="0"/>
              <a:t>Properties</a:t>
            </a:r>
            <a:r>
              <a:rPr lang="en-US" sz="2800" dirty="0"/>
              <a:t>: What attributes and components do they have?</a:t>
            </a:r>
          </a:p>
          <a:p>
            <a:pPr marL="0" indent="0">
              <a:buSzPct val="100000"/>
              <a:buNone/>
            </a:pPr>
            <a:endParaRPr lang="en-US" sz="2800" dirty="0"/>
          </a:p>
        </p:txBody>
      </p:sp>
      <p:pic>
        <p:nvPicPr>
          <p:cNvPr id="5" name="Picture 2" descr="Tetris Game Board Illus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677" y="2554861"/>
            <a:ext cx="1524001" cy="227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6178" y="5168901"/>
            <a:ext cx="3429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38200" y="3002470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Piece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660628"/>
            <a:ext cx="240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Orientation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183848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Position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4707068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Shape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5230288"/>
            <a:ext cx="150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Color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727331" y="3002470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Board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27331" y="3660628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Size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727331" y="4183848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Rows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26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Exercise: Tetris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36965" cy="19726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US" sz="2800" dirty="0" smtClean="0"/>
              <a:t>Capabilities: What do those objects know how to do?</a:t>
            </a:r>
          </a:p>
          <a:p>
            <a:pPr indent="-228600">
              <a:buSzPct val="100000"/>
            </a:pP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624918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Piece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283076"/>
            <a:ext cx="2385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Be created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806296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Fall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329516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Rotate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852736"/>
            <a:ext cx="3244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Stop at Collision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727331" y="262491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Board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27331" y="3283076"/>
            <a:ext cx="2385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Be created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727331" y="3806296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Remove rows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7331" y="4329516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Check for end of the game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194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0" grpId="0"/>
      <p:bldP spid="11" grpId="0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21" descr="TN00623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1974232"/>
            <a:ext cx="2592388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22" descr="TN00557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3617294"/>
            <a:ext cx="2592387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23" descr="TN00554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2261568"/>
            <a:ext cx="2376488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24" descr="TN00552_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9" y="4853957"/>
            <a:ext cx="2232025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26" descr="TN00549_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1" y="4638056"/>
            <a:ext cx="3300413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Picture 28" descr="TN00547_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6" y="3198194"/>
            <a:ext cx="24352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3" name="Picture 29" descr="TN00544_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2118694"/>
            <a:ext cx="24479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4" name="Picture 30" descr="TN00540_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3487119"/>
            <a:ext cx="2447925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Objects in Java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67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-228600">
              <a:defRPr/>
            </a:pPr>
            <a:r>
              <a:rPr lang="en-US" sz="2800" dirty="0" smtClean="0"/>
              <a:t>What are the common attributes of cars?</a:t>
            </a:r>
          </a:p>
          <a:p>
            <a:pPr indent="-228600">
              <a:defRPr/>
            </a:pPr>
            <a:endParaRPr lang="en-US" sz="2800" dirty="0" smtClean="0"/>
          </a:p>
          <a:p>
            <a:pPr indent="-228600">
              <a:defRPr/>
            </a:pPr>
            <a:r>
              <a:rPr lang="en-US" sz="2800" dirty="0" smtClean="0"/>
              <a:t>What are the common behaviors of cars?</a:t>
            </a:r>
          </a:p>
        </p:txBody>
      </p:sp>
      <p:sp>
        <p:nvSpPr>
          <p:cNvPr id="5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Car Class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991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b="1" dirty="0" smtClean="0">
                <a:latin typeface="Calibri" panose="020F0502020204030204" pitchFamily="34" charset="0"/>
              </a:rPr>
              <a:t>Class Car 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4224339" y="1342405"/>
            <a:ext cx="3024187" cy="526297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>
                <a:solidFill>
                  <a:srgbClr val="000066"/>
                </a:solidFill>
                <a:latin typeface="+mj-lt"/>
              </a:rPr>
              <a:t>Car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sz="2800" b="0">
              <a:solidFill>
                <a:srgbClr val="000066"/>
              </a:solidFill>
              <a:latin typeface="+mj-lt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sz="2800" b="0">
              <a:solidFill>
                <a:srgbClr val="000066"/>
              </a:solidFill>
              <a:latin typeface="+mj-lt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>
                <a:solidFill>
                  <a:srgbClr val="000066"/>
                </a:solidFill>
                <a:latin typeface="+mj-lt"/>
              </a:rPr>
              <a:t>color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>
                <a:solidFill>
                  <a:srgbClr val="000066"/>
                </a:solidFill>
                <a:latin typeface="+mj-lt"/>
              </a:rPr>
              <a:t>speed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>
                <a:solidFill>
                  <a:srgbClr val="000066"/>
                </a:solidFill>
                <a:latin typeface="+mj-lt"/>
              </a:rPr>
              <a:t>power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sz="2800" b="0">
              <a:solidFill>
                <a:srgbClr val="000066"/>
              </a:solidFill>
              <a:latin typeface="+mj-lt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sz="2800" b="0">
              <a:solidFill>
                <a:srgbClr val="000066"/>
              </a:solidFill>
              <a:latin typeface="+mj-lt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>
                <a:solidFill>
                  <a:srgbClr val="000066"/>
                </a:solidFill>
                <a:latin typeface="+mj-lt"/>
              </a:rPr>
              <a:t>drive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>
                <a:solidFill>
                  <a:srgbClr val="000066"/>
                </a:solidFill>
                <a:latin typeface="+mj-lt"/>
              </a:rPr>
              <a:t>turn right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>
                <a:solidFill>
                  <a:srgbClr val="000066"/>
                </a:solidFill>
                <a:latin typeface="+mj-lt"/>
              </a:rPr>
              <a:t>turn left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>
                <a:solidFill>
                  <a:srgbClr val="000066"/>
                </a:solidFill>
                <a:latin typeface="+mj-lt"/>
              </a:rPr>
              <a:t>stop</a:t>
            </a:r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4224339" y="2063130"/>
            <a:ext cx="3024187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US" sz="2800">
              <a:latin typeface="+mj-lt"/>
            </a:endParaRP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4224339" y="4278037"/>
            <a:ext cx="3024187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US" sz="2800">
              <a:latin typeface="+mj-lt"/>
            </a:endParaRP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7416356" y="2903704"/>
            <a:ext cx="1664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 dirty="0">
                <a:solidFill>
                  <a:schemeClr val="tx1"/>
                </a:solidFill>
                <a:latin typeface="+mj-lt"/>
              </a:rPr>
              <a:t>attributes</a:t>
            </a: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7434945" y="5087730"/>
            <a:ext cx="18662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 dirty="0">
                <a:solidFill>
                  <a:schemeClr val="tx1"/>
                </a:solidFill>
                <a:latin typeface="+mj-lt"/>
              </a:rPr>
              <a:t>operations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7429607" y="1460086"/>
            <a:ext cx="2004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 dirty="0">
                <a:solidFill>
                  <a:schemeClr val="tx1"/>
                </a:solidFill>
                <a:latin typeface="+mj-lt"/>
              </a:rPr>
              <a:t>class name</a:t>
            </a:r>
          </a:p>
        </p:txBody>
      </p:sp>
    </p:spTree>
    <p:extLst>
      <p:ext uri="{BB962C8B-B14F-4D97-AF65-F5344CB8AC3E}">
        <p14:creationId xmlns:p14="http://schemas.microsoft.com/office/powerpoint/2010/main" val="25069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b="1" dirty="0" smtClean="0">
                <a:latin typeface="Calibri" panose="020F0502020204030204" pitchFamily="34" charset="0"/>
              </a:rPr>
              <a:t>Java Syntax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84783"/>
            <a:ext cx="4015358" cy="537321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200" dirty="0"/>
              <a:t>public class Car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200" dirty="0"/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200" dirty="0"/>
              <a:t>// attribute declarations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2200" dirty="0" smtClean="0"/>
              <a:t>private String color;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2200" dirty="0" smtClean="0"/>
              <a:t>private </a:t>
            </a:r>
            <a:r>
              <a:rPr lang="en-US" sz="2200" dirty="0" err="1" smtClean="0"/>
              <a:t>int</a:t>
            </a:r>
            <a:r>
              <a:rPr lang="en-US" sz="2200" dirty="0" smtClean="0"/>
              <a:t> speed;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2200" dirty="0" smtClean="0"/>
              <a:t>private </a:t>
            </a:r>
            <a:r>
              <a:rPr lang="en-US" sz="2200" dirty="0" err="1" smtClean="0"/>
              <a:t>int</a:t>
            </a:r>
            <a:r>
              <a:rPr lang="en-US" sz="2200" dirty="0" smtClean="0"/>
              <a:t> power;</a:t>
            </a:r>
            <a:endParaRPr lang="en-US" sz="2200" dirty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200" dirty="0"/>
              <a:t>// method declarations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200" dirty="0"/>
              <a:t>	public void drive()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200" dirty="0"/>
              <a:t>	{  // ….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200" dirty="0"/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200" dirty="0"/>
              <a:t>	public void </a:t>
            </a:r>
            <a:r>
              <a:rPr lang="en-US" sz="2200" dirty="0" err="1"/>
              <a:t>turnRight</a:t>
            </a:r>
            <a:r>
              <a:rPr lang="en-US" sz="2200" dirty="0"/>
              <a:t>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200" dirty="0"/>
              <a:t>	{  // ….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200" dirty="0"/>
              <a:t>	</a:t>
            </a:r>
            <a:r>
              <a:rPr lang="en-US" sz="2200" dirty="0" smtClean="0"/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200" dirty="0"/>
              <a:t>}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744072" y="1692092"/>
            <a:ext cx="3024188" cy="440120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 dirty="0">
                <a:solidFill>
                  <a:srgbClr val="000066"/>
                </a:solidFill>
              </a:rPr>
              <a:t>Car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sz="2800" b="0" dirty="0">
              <a:solidFill>
                <a:srgbClr val="000066"/>
              </a:solidFill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 i="1" dirty="0">
                <a:solidFill>
                  <a:srgbClr val="000066"/>
                </a:solidFill>
              </a:rPr>
              <a:t>String</a:t>
            </a:r>
            <a:r>
              <a:rPr kumimoji="0" lang="en-US" sz="2800" b="0" dirty="0">
                <a:solidFill>
                  <a:srgbClr val="000066"/>
                </a:solidFill>
              </a:rPr>
              <a:t> color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 i="1" dirty="0" err="1">
                <a:solidFill>
                  <a:srgbClr val="000066"/>
                </a:solidFill>
              </a:rPr>
              <a:t>int</a:t>
            </a:r>
            <a:r>
              <a:rPr kumimoji="0" lang="en-US" sz="2800" b="0" dirty="0">
                <a:solidFill>
                  <a:srgbClr val="000066"/>
                </a:solidFill>
              </a:rPr>
              <a:t> speed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 i="1" dirty="0" err="1">
                <a:solidFill>
                  <a:srgbClr val="000066"/>
                </a:solidFill>
              </a:rPr>
              <a:t>int</a:t>
            </a:r>
            <a:r>
              <a:rPr kumimoji="0" lang="en-US" sz="2800" b="0" dirty="0">
                <a:solidFill>
                  <a:srgbClr val="000066"/>
                </a:solidFill>
              </a:rPr>
              <a:t> power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sz="2800" b="0" dirty="0">
              <a:solidFill>
                <a:srgbClr val="000066"/>
              </a:solidFill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 dirty="0">
                <a:solidFill>
                  <a:srgbClr val="000066"/>
                </a:solidFill>
              </a:rPr>
              <a:t>drive()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 dirty="0" err="1">
                <a:solidFill>
                  <a:srgbClr val="000066"/>
                </a:solidFill>
              </a:rPr>
              <a:t>turnRight</a:t>
            </a:r>
            <a:r>
              <a:rPr kumimoji="0" lang="en-US" sz="2800" b="0" dirty="0">
                <a:solidFill>
                  <a:srgbClr val="000066"/>
                </a:solidFill>
              </a:rPr>
              <a:t>()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 dirty="0" err="1">
                <a:solidFill>
                  <a:srgbClr val="000066"/>
                </a:solidFill>
              </a:rPr>
              <a:t>turnLeft</a:t>
            </a:r>
            <a:r>
              <a:rPr kumimoji="0" lang="en-US" sz="2800" b="0" dirty="0">
                <a:solidFill>
                  <a:srgbClr val="000066"/>
                </a:solidFill>
              </a:rPr>
              <a:t>()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800" b="0" dirty="0">
                <a:solidFill>
                  <a:srgbClr val="000066"/>
                </a:solidFill>
              </a:rPr>
              <a:t>stop()</a:t>
            </a: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6744072" y="2280615"/>
            <a:ext cx="3024188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6744072" y="4201868"/>
            <a:ext cx="302418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b="1" dirty="0" smtClean="0">
                <a:latin typeface="Calibri" panose="020F0502020204030204" pitchFamily="34" charset="0"/>
              </a:rPr>
              <a:t>Class Pencil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4224338" y="1844675"/>
            <a:ext cx="3168650" cy="6477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>
                <a:solidFill>
                  <a:schemeClr val="bg2"/>
                </a:solidFill>
                <a:latin typeface="+mn-lt"/>
              </a:rPr>
              <a:t>Pencil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4224338" y="2492375"/>
            <a:ext cx="3168650" cy="129698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>
                <a:solidFill>
                  <a:srgbClr val="000066"/>
                </a:solidFill>
                <a:latin typeface="+mn-lt"/>
              </a:rPr>
              <a:t>int location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>
                <a:solidFill>
                  <a:srgbClr val="000066"/>
                </a:solidFill>
                <a:latin typeface="+mn-lt"/>
              </a:rPr>
              <a:t>String direction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4224338" y="3789364"/>
            <a:ext cx="3168650" cy="16541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>
                <a:solidFill>
                  <a:srgbClr val="000066"/>
                </a:solidFill>
                <a:latin typeface="+mn-lt"/>
              </a:rPr>
              <a:t>home()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>
                <a:solidFill>
                  <a:srgbClr val="000066"/>
                </a:solidFill>
                <a:latin typeface="+mn-lt"/>
              </a:rPr>
              <a:t>up()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>
                <a:solidFill>
                  <a:srgbClr val="000066"/>
                </a:solidFill>
                <a:latin typeface="+mn-lt"/>
              </a:rPr>
              <a:t>down()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>
                <a:solidFill>
                  <a:srgbClr val="000066"/>
                </a:solidFill>
                <a:latin typeface="+mn-lt"/>
              </a:rPr>
              <a:t>write()</a:t>
            </a:r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7468364" y="2779713"/>
            <a:ext cx="1451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>
                <a:solidFill>
                  <a:schemeClr val="tx1"/>
                </a:solidFill>
                <a:latin typeface="+mn-lt"/>
              </a:rPr>
              <a:t>attributes</a:t>
            </a:r>
          </a:p>
        </p:txBody>
      </p: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7460837" y="4219575"/>
            <a:ext cx="1366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>
                <a:solidFill>
                  <a:schemeClr val="tx1"/>
                </a:solidFill>
                <a:latin typeface="+mn-lt"/>
              </a:rPr>
              <a:t>methods</a:t>
            </a:r>
          </a:p>
        </p:txBody>
      </p:sp>
      <p:sp>
        <p:nvSpPr>
          <p:cNvPr id="38920" name="Text Box 9"/>
          <p:cNvSpPr txBox="1">
            <a:spLocks noChangeArrowheads="1"/>
          </p:cNvSpPr>
          <p:nvPr/>
        </p:nvSpPr>
        <p:spPr bwMode="auto">
          <a:xfrm>
            <a:off x="7632435" y="1916113"/>
            <a:ext cx="10070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>
                <a:solidFill>
                  <a:schemeClr val="tx1"/>
                </a:solidFill>
                <a:latin typeface="+mn-lt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4557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b="1" dirty="0" smtClean="0">
                <a:latin typeface="Calibri" panose="020F0502020204030204" pitchFamily="34" charset="0"/>
              </a:rPr>
              <a:t>Declaring objects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599" cy="1010479"/>
          </a:xfrm>
        </p:spPr>
        <p:txBody>
          <a:bodyPr/>
          <a:lstStyle/>
          <a:p>
            <a:pPr indent="-228600">
              <a:defRPr/>
            </a:pPr>
            <a:r>
              <a:rPr lang="en-US" sz="2400" dirty="0" smtClean="0">
                <a:latin typeface="+mj-lt"/>
              </a:rPr>
              <a:t>A class can be used to </a:t>
            </a:r>
            <a:r>
              <a:rPr lang="en-US" sz="2400" i="1" dirty="0" smtClean="0">
                <a:latin typeface="+mj-lt"/>
              </a:rPr>
              <a:t>create</a:t>
            </a:r>
            <a:r>
              <a:rPr lang="en-US" sz="2400" dirty="0" smtClean="0">
                <a:latin typeface="+mj-lt"/>
              </a:rPr>
              <a:t> objects</a:t>
            </a:r>
          </a:p>
          <a:p>
            <a:pPr indent="-228600">
              <a:defRPr/>
            </a:pPr>
            <a:r>
              <a:rPr lang="en-US" sz="2400" dirty="0" smtClean="0">
                <a:latin typeface="+mj-lt"/>
              </a:rPr>
              <a:t>Objects are the instances of that class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96279" y="2998146"/>
            <a:ext cx="2810636" cy="378565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Ctr="1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 dirty="0">
                <a:solidFill>
                  <a:schemeClr val="bg1"/>
                </a:solidFill>
                <a:latin typeface="+mj-lt"/>
              </a:rPr>
              <a:t>Car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b="0" dirty="0">
              <a:solidFill>
                <a:schemeClr val="bg1"/>
              </a:solidFill>
              <a:latin typeface="+mj-lt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 i="1" dirty="0" smtClean="0">
                <a:solidFill>
                  <a:schemeClr val="bg1"/>
                </a:solidFill>
                <a:latin typeface="+mj-lt"/>
              </a:rPr>
              <a:t>String</a:t>
            </a:r>
            <a:r>
              <a:rPr kumimoji="0" lang="en-US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kumimoji="0" lang="en-US" b="0" dirty="0">
                <a:solidFill>
                  <a:schemeClr val="bg1"/>
                </a:solidFill>
                <a:latin typeface="+mj-lt"/>
              </a:rPr>
              <a:t>color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 i="1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kumimoji="0" lang="en-US" b="0" dirty="0">
                <a:solidFill>
                  <a:schemeClr val="bg1"/>
                </a:solidFill>
                <a:latin typeface="+mj-lt"/>
              </a:rPr>
              <a:t> speed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 i="1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kumimoji="0" lang="en-US" b="0" dirty="0">
                <a:solidFill>
                  <a:schemeClr val="bg1"/>
                </a:solidFill>
                <a:latin typeface="+mj-lt"/>
              </a:rPr>
              <a:t> power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b="0" dirty="0">
              <a:solidFill>
                <a:schemeClr val="bg1"/>
              </a:solidFill>
              <a:latin typeface="+mj-lt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 dirty="0">
                <a:solidFill>
                  <a:schemeClr val="bg1"/>
                </a:solidFill>
                <a:latin typeface="+mj-lt"/>
              </a:rPr>
              <a:t>drive()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 dirty="0" err="1">
                <a:solidFill>
                  <a:schemeClr val="bg1"/>
                </a:solidFill>
                <a:latin typeface="+mj-lt"/>
              </a:rPr>
              <a:t>turnRight</a:t>
            </a:r>
            <a:r>
              <a:rPr kumimoji="0" lang="en-US" b="0" dirty="0">
                <a:solidFill>
                  <a:schemeClr val="bg1"/>
                </a:solidFill>
                <a:latin typeface="+mj-lt"/>
              </a:rPr>
              <a:t>()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 dirty="0" err="1">
                <a:solidFill>
                  <a:schemeClr val="bg1"/>
                </a:solidFill>
                <a:latin typeface="+mj-lt"/>
              </a:rPr>
              <a:t>turnLeft</a:t>
            </a:r>
            <a:r>
              <a:rPr kumimoji="0" lang="en-US" b="0" dirty="0">
                <a:solidFill>
                  <a:schemeClr val="bg1"/>
                </a:solidFill>
                <a:latin typeface="+mj-lt"/>
              </a:rPr>
              <a:t>()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 dirty="0">
                <a:solidFill>
                  <a:schemeClr val="bg1"/>
                </a:solidFill>
                <a:latin typeface="+mj-lt"/>
              </a:rPr>
              <a:t>stop()</a:t>
            </a:r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 flipV="1">
            <a:off x="1696279" y="3509321"/>
            <a:ext cx="2743960" cy="93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Ctr="1">
            <a:spAutoFit/>
          </a:bodyPr>
          <a:lstStyle/>
          <a:p>
            <a:endParaRPr lang="en-US" sz="2400">
              <a:latin typeface="+mj-lt"/>
            </a:endParaRPr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 flipV="1">
            <a:off x="1696279" y="5109732"/>
            <a:ext cx="2810636" cy="1801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Ctr="1">
            <a:spAutoFit/>
          </a:bodyPr>
          <a:lstStyle/>
          <a:p>
            <a:endParaRPr lang="en-US" sz="2400">
              <a:latin typeface="+mj-lt"/>
            </a:endParaRPr>
          </a:p>
        </p:txBody>
      </p:sp>
      <p:sp>
        <p:nvSpPr>
          <p:cNvPr id="39943" name="AutoShape 8"/>
          <p:cNvSpPr>
            <a:spLocks noChangeArrowheads="1"/>
          </p:cNvSpPr>
          <p:nvPr/>
        </p:nvSpPr>
        <p:spPr bwMode="auto">
          <a:xfrm>
            <a:off x="4656138" y="4348528"/>
            <a:ext cx="1435100" cy="917079"/>
          </a:xfrm>
          <a:prstGeom prst="rightArrow">
            <a:avLst>
              <a:gd name="adj1" fmla="val 50000"/>
              <a:gd name="adj2" fmla="val 43629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 dirty="0">
                <a:solidFill>
                  <a:schemeClr val="bg1"/>
                </a:solidFill>
                <a:latin typeface="+mj-lt"/>
              </a:rPr>
              <a:t>new</a:t>
            </a:r>
          </a:p>
        </p:txBody>
      </p:sp>
      <p:pic>
        <p:nvPicPr>
          <p:cNvPr id="39944" name="Picture 9" descr="TN00557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4251443"/>
            <a:ext cx="2592388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10" descr="TN00554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2883018"/>
            <a:ext cx="2376488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11" descr="TN00552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4" y="5619868"/>
            <a:ext cx="2232025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4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b="1" dirty="0" smtClean="0">
                <a:latin typeface="Calibri" panose="020F0502020204030204" pitchFamily="34" charset="0"/>
              </a:rPr>
              <a:t>Java's "Building Blocks"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959954" y="1690688"/>
            <a:ext cx="8459788" cy="3411400"/>
          </a:xfrm>
        </p:spPr>
        <p:txBody>
          <a:bodyPr/>
          <a:lstStyle/>
          <a:p>
            <a:pPr indent="-228600">
              <a:defRPr/>
            </a:pPr>
            <a:r>
              <a:rPr lang="en-US" sz="2800" dirty="0" smtClean="0"/>
              <a:t>Data types </a:t>
            </a:r>
          </a:p>
          <a:p>
            <a:pPr lvl="1" indent="-228600">
              <a:defRPr/>
            </a:pPr>
            <a:r>
              <a:rPr lang="en-US" sz="2800" dirty="0" smtClean="0"/>
              <a:t>primitive constructs (e.g., integers, floating point numbers, characters)</a:t>
            </a:r>
          </a:p>
          <a:p>
            <a:pPr>
              <a:defRPr/>
            </a:pPr>
            <a:endParaRPr lang="en-US" sz="2800" dirty="0" smtClean="0"/>
          </a:p>
          <a:p>
            <a:pPr indent="-228600">
              <a:defRPr/>
            </a:pPr>
            <a:r>
              <a:rPr lang="en-US" sz="2800" dirty="0" smtClean="0"/>
              <a:t>Class </a:t>
            </a:r>
          </a:p>
          <a:p>
            <a:pPr lvl="1" indent="-228600">
              <a:defRPr/>
            </a:pPr>
            <a:r>
              <a:rPr lang="en-US" sz="2800" dirty="0" smtClean="0"/>
              <a:t>A description of a set of objects</a:t>
            </a:r>
          </a:p>
          <a:p>
            <a:pPr lvl="1" indent="-228600">
              <a:defRPr/>
            </a:pPr>
            <a:r>
              <a:rPr lang="en-US" sz="2800" dirty="0" smtClean="0"/>
              <a:t>used to create objects</a:t>
            </a:r>
          </a:p>
        </p:txBody>
      </p:sp>
    </p:spTree>
    <p:extLst>
      <p:ext uri="{BB962C8B-B14F-4D97-AF65-F5344CB8AC3E}">
        <p14:creationId xmlns:p14="http://schemas.microsoft.com/office/powerpoint/2010/main" val="4909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b="1" dirty="0" smtClean="0">
                <a:latin typeface="Calibri" panose="020F0502020204030204" pitchFamily="34" charset="0"/>
              </a:rPr>
              <a:t>Primitive Data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-228600">
              <a:defRPr/>
            </a:pPr>
            <a:r>
              <a:rPr lang="en-US" sz="2400" dirty="0" smtClean="0">
                <a:latin typeface="+mj-lt"/>
              </a:rPr>
              <a:t>There are eight primitive data types in Java</a:t>
            </a:r>
          </a:p>
          <a:p>
            <a:pPr indent="-228600">
              <a:defRPr/>
            </a:pPr>
            <a:r>
              <a:rPr lang="en-US" sz="2400" dirty="0" smtClean="0">
                <a:latin typeface="+mj-lt"/>
              </a:rPr>
              <a:t>Four of them represent integers:</a:t>
            </a:r>
          </a:p>
          <a:p>
            <a:pPr lvl="1" indent="-228600">
              <a:defRPr/>
            </a:pPr>
            <a:r>
              <a:rPr lang="en-US" sz="2400" dirty="0" smtClean="0">
                <a:latin typeface="+mj-lt"/>
              </a:rPr>
              <a:t>byte, short, </a:t>
            </a:r>
            <a:r>
              <a:rPr lang="en-US" sz="2400" dirty="0" err="1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, long</a:t>
            </a:r>
          </a:p>
          <a:p>
            <a:pPr indent="-228600">
              <a:defRPr/>
            </a:pPr>
            <a:r>
              <a:rPr lang="en-US" sz="2400" dirty="0" smtClean="0">
                <a:latin typeface="+mj-lt"/>
              </a:rPr>
              <a:t>Two of them represent floating point numbers:</a:t>
            </a:r>
          </a:p>
          <a:p>
            <a:pPr lvl="1" indent="-228600">
              <a:defRPr/>
            </a:pPr>
            <a:r>
              <a:rPr lang="en-US" sz="2400" dirty="0" smtClean="0">
                <a:latin typeface="+mj-lt"/>
              </a:rPr>
              <a:t>float, double</a:t>
            </a:r>
          </a:p>
          <a:p>
            <a:pPr indent="-228600">
              <a:defRPr/>
            </a:pPr>
            <a:r>
              <a:rPr lang="en-US" sz="2400" dirty="0" smtClean="0">
                <a:latin typeface="+mj-lt"/>
              </a:rPr>
              <a:t>One of them represents characters:</a:t>
            </a:r>
          </a:p>
          <a:p>
            <a:pPr lvl="1" indent="-228600">
              <a:defRPr/>
            </a:pPr>
            <a:r>
              <a:rPr lang="en-US" sz="2400" dirty="0" smtClean="0">
                <a:latin typeface="+mj-lt"/>
              </a:rPr>
              <a:t>char</a:t>
            </a:r>
          </a:p>
          <a:p>
            <a:pPr indent="-228600">
              <a:defRPr/>
            </a:pPr>
            <a:r>
              <a:rPr lang="en-US" sz="2400" dirty="0" smtClean="0">
                <a:latin typeface="+mj-lt"/>
              </a:rPr>
              <a:t>And one of them represents </a:t>
            </a:r>
            <a:r>
              <a:rPr lang="en-US" sz="2400" dirty="0" err="1" smtClean="0">
                <a:latin typeface="+mj-lt"/>
              </a:rPr>
              <a:t>boolean</a:t>
            </a:r>
            <a:r>
              <a:rPr lang="en-US" sz="2400" dirty="0" smtClean="0">
                <a:latin typeface="+mj-lt"/>
              </a:rPr>
              <a:t> values:</a:t>
            </a:r>
          </a:p>
          <a:p>
            <a:pPr lvl="1" indent="-228600">
              <a:defRPr/>
            </a:pPr>
            <a:r>
              <a:rPr lang="en-US" sz="2400" dirty="0" err="1" smtClean="0">
                <a:latin typeface="+mj-lt"/>
              </a:rPr>
              <a:t>boolean</a:t>
            </a:r>
            <a:endParaRPr lang="en-US" sz="2400" dirty="0" smtClean="0">
              <a:latin typeface="+mj-lt"/>
            </a:endParaRPr>
          </a:p>
          <a:p>
            <a:pPr>
              <a:defRPr/>
            </a:pP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44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Programming?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US" sz="2800" dirty="0" smtClean="0"/>
              <a:t>Programming </a:t>
            </a:r>
            <a:r>
              <a:rPr lang="en-US" sz="2800" dirty="0"/>
              <a:t>is </a:t>
            </a:r>
            <a:r>
              <a:rPr lang="en-US" sz="2800" b="1" dirty="0"/>
              <a:t>concrete</a:t>
            </a:r>
          </a:p>
          <a:p>
            <a:pPr lvl="1" indent="-228600">
              <a:buSzPct val="100000"/>
            </a:pPr>
            <a:r>
              <a:rPr lang="en-US" sz="2800" dirty="0"/>
              <a:t>must provide detailed instructions to complete task</a:t>
            </a:r>
          </a:p>
          <a:p>
            <a:pPr indent="-228600">
              <a:buSzPct val="100000"/>
            </a:pPr>
            <a:endParaRPr lang="en-US" sz="2800" dirty="0" smtClean="0"/>
          </a:p>
          <a:p>
            <a:pPr indent="-228600">
              <a:buSzPct val="100000"/>
            </a:pPr>
            <a:r>
              <a:rPr lang="en-US" sz="2800" dirty="0" smtClean="0"/>
              <a:t>Programming </a:t>
            </a:r>
            <a:r>
              <a:rPr lang="en-US" sz="2800" dirty="0"/>
              <a:t>is a </a:t>
            </a:r>
            <a:r>
              <a:rPr lang="en-US" sz="2800" b="1" dirty="0"/>
              <a:t>craft</a:t>
            </a:r>
          </a:p>
          <a:p>
            <a:pPr lvl="1" indent="-228600">
              <a:buSzPct val="100000"/>
            </a:pPr>
            <a:r>
              <a:rPr lang="en-US" sz="2800" dirty="0"/>
              <a:t>A bit like architecture, engineering - disciplined and creative craft for building </a:t>
            </a:r>
            <a:r>
              <a:rPr lang="en-US" sz="2800" dirty="0" smtClean="0"/>
              <a:t>artifacts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682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Your First Java Program: Hello World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138182" cy="43513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  <a:rtl val="0"/>
              </a:rPr>
              <a:t>public class MainClass {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  <a:rtl val="0"/>
              </a:rPr>
              <a:t>	public static void main(String[] args) {	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  <a:rtl val="0"/>
              </a:rPr>
              <a:t>		//comment 1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  <a:rtl val="0"/>
              </a:rPr>
              <a:t>		/*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  <a:rtl val="0"/>
              </a:rPr>
              <a:t>		 * more comment formats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  <a:rtl val="0"/>
              </a:rPr>
              <a:t>		 */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  <a:rtl val="0"/>
              </a:rPr>
              <a:t>		System.out.println("Hello World");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  <a:rtl val="0"/>
              </a:rPr>
              <a:t>	}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  <a:rtl val="0"/>
              </a:rPr>
              <a:t>}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Batang"/>
              <a:ea typeface="Batang"/>
              <a:cs typeface="Batang"/>
              <a:sym typeface="Batang"/>
              <a:rtl val="0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Advanced Programming. All slides copyright: Chetan Arora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8328074" y="1825625"/>
            <a:ext cx="2996526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Note: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Naming Convention</a:t>
            </a:r>
          </a:p>
          <a:p>
            <a:pPr marL="97155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Class</a:t>
            </a:r>
          </a:p>
          <a:p>
            <a:pPr marL="97155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File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Braces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Comments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Console output</a:t>
            </a: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Ignore for now: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Class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Access Modifier</a:t>
            </a:r>
          </a:p>
        </p:txBody>
      </p:sp>
    </p:spTree>
    <p:extLst>
      <p:ext uri="{BB962C8B-B14F-4D97-AF65-F5344CB8AC3E}">
        <p14:creationId xmlns:p14="http://schemas.microsoft.com/office/powerpoint/2010/main" val="422313604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Java Variable Types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Java is a strongly typed language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Every variable must have a type.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Restrictions on types intermixing: string can not added to a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int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or double.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Advanced Programming. All slides copyright: Chetan Arora</a:t>
            </a:r>
          </a:p>
        </p:txBody>
      </p:sp>
    </p:spTree>
    <p:extLst>
      <p:ext uri="{BB962C8B-B14F-4D97-AF65-F5344CB8AC3E}">
        <p14:creationId xmlns:p14="http://schemas.microsoft.com/office/powerpoint/2010/main" val="3838088999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Java Operators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Basic: +, -, *, /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Incremental: ++, --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Difference between b = a++ and b = ++a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Combined: +=, -=, *=, /=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Remainder (Mod): %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Relational: &lt;, &gt;, &gt;=, &lt;=, ==, !=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Logical: ||, &amp;&amp;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Bitwise: |, &amp;, ^ (XOR) 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Advanced Programming. All slides copyright: Chetan Arora</a:t>
            </a:r>
          </a:p>
        </p:txBody>
      </p:sp>
    </p:spTree>
    <p:extLst>
      <p:ext uri="{BB962C8B-B14F-4D97-AF65-F5344CB8AC3E}">
        <p14:creationId xmlns:p14="http://schemas.microsoft.com/office/powerpoint/2010/main" val="3445547790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Operator Precedence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Advanced Programming. All slides copyright: Chetan Arora</a:t>
            </a:r>
          </a:p>
        </p:txBody>
      </p:sp>
      <p:graphicFrame>
        <p:nvGraphicFramePr>
          <p:cNvPr id="208" name="Shape 208"/>
          <p:cNvGraphicFramePr/>
          <p:nvPr/>
        </p:nvGraphicFramePr>
        <p:xfrm>
          <a:off x="1957675" y="1690700"/>
          <a:ext cx="8661650" cy="41145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30825"/>
                <a:gridCol w="43308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u="none" strike="noStrike" cap="none" baseline="0">
                          <a:rtl val="0"/>
                        </a:rPr>
                        <a:t>Operators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u="none" strike="noStrike" cap="none" baseline="0">
                          <a:rtl val="0"/>
                        </a:rPr>
                        <a:t>Precedence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 baseline="0">
                          <a:rtl val="0"/>
                        </a:rPr>
                        <a:t>!, + ,- (unary operators)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 baseline="0">
                          <a:rtl val="0"/>
                        </a:rPr>
                        <a:t>First (Highest)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 baseline="0">
                          <a:rtl val="0"/>
                        </a:rPr>
                        <a:t>*, /, 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 baseline="0">
                          <a:rtl val="0"/>
                        </a:rPr>
                        <a:t>Second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 baseline="0">
                          <a:rtl val="0"/>
                        </a:rPr>
                        <a:t>+, 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 baseline="0">
                          <a:rtl val="0"/>
                        </a:rPr>
                        <a:t>Third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 baseline="0">
                          <a:rtl val="0"/>
                        </a:rPr>
                        <a:t>&lt;, &lt;=, &gt;=, &gt;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 baseline="0">
                          <a:rtl val="0"/>
                        </a:rPr>
                        <a:t>Fourth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 baseline="0">
                          <a:rtl val="0"/>
                        </a:rPr>
                        <a:t>==, !=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 baseline="0">
                          <a:rtl val="0"/>
                        </a:rPr>
                        <a:t>Fifth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 baseline="0">
                          <a:rtl val="0"/>
                        </a:rPr>
                        <a:t>&amp;&amp;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 baseline="0">
                          <a:rtl val="0"/>
                        </a:rPr>
                        <a:t>Sixth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 baseline="0">
                          <a:rtl val="0"/>
                        </a:rPr>
                        <a:t>||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 baseline="0">
                          <a:rtl val="0"/>
                        </a:rPr>
                        <a:t>Seventh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 baseline="0">
                          <a:rtl val="0"/>
                        </a:rPr>
                        <a:t>= (asignment operator)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 baseline="0">
                          <a:rtl val="0"/>
                        </a:rPr>
                        <a:t>Last(lowest)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495815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Sample Program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9790042" cy="43513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  <a:rtl val="0"/>
              </a:rPr>
              <a:t>public class MainClass {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  <a:rtl val="0"/>
              </a:rPr>
              <a:t>	public static void main(String[] args) {	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  <a:rtl val="0"/>
              </a:rPr>
              <a:t>		int a = 10;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  <a:rtl val="0"/>
              </a:rPr>
              <a:t>		a++;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  <a:rtl val="0"/>
              </a:rPr>
              <a:t>		float f = 20.0f;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  <a:rtl val="0"/>
              </a:rPr>
              <a:t>		++f;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  <a:rtl val="0"/>
              </a:rPr>
              <a:t>		System.out.printf("int: %d, float: %.3f",a, f);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  <a:rtl val="0"/>
              </a:rPr>
              <a:t>	}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  <a:rtl val="0"/>
              </a:rPr>
              <a:t>}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Batang"/>
              <a:ea typeface="Batang"/>
              <a:cs typeface="Batang"/>
              <a:sym typeface="Batang"/>
              <a:rtl val="0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Advanced Programming. All slides copyright: Chetan Arora</a:t>
            </a:r>
          </a:p>
        </p:txBody>
      </p:sp>
    </p:spTree>
    <p:extLst>
      <p:ext uri="{BB962C8B-B14F-4D97-AF65-F5344CB8AC3E}">
        <p14:creationId xmlns:p14="http://schemas.microsoft.com/office/powerpoint/2010/main" val="2943325794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Increment Decrement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a=20;</a:t>
            </a:r>
          </a:p>
          <a:p>
            <a:pPr marL="1862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a++ + 10;</a:t>
            </a:r>
          </a:p>
          <a:p>
            <a:pPr marL="1862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pPr marL="186262" indent="0">
              <a:buNone/>
            </a:pP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62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a=20;</a:t>
            </a:r>
          </a:p>
          <a:p>
            <a:pPr marL="1862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++a + 1;</a:t>
            </a:r>
          </a:p>
          <a:p>
            <a:pPr marL="1862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84527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Increment Decrement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a=20;</a:t>
            </a:r>
          </a:p>
          <a:p>
            <a:pPr marL="1862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a= a++ + a++; </a:t>
            </a:r>
          </a:p>
          <a:p>
            <a:pPr marL="186262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pPr marL="18626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6262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a=20;</a:t>
            </a:r>
          </a:p>
          <a:p>
            <a:pPr marL="1862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a= a++ + ++a;</a:t>
            </a:r>
          </a:p>
          <a:p>
            <a:pPr marL="186262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413549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Which of the following are legal?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n-US" sz="21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33" dirty="0">
                <a:latin typeface="Courier New" panose="02070309020205020404" pitchFamily="49" charset="0"/>
                <a:cs typeface="Courier New" panose="02070309020205020404" pitchFamily="49" charset="0"/>
              </a:rPr>
              <a:t> $1234;</a:t>
            </a:r>
          </a:p>
          <a:p>
            <a:pPr marL="186262" indent="0">
              <a:buNone/>
            </a:pPr>
            <a:endParaRPr lang="en-US" sz="2133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6262" indent="0">
              <a:buNone/>
            </a:pPr>
            <a:r>
              <a:rPr lang="en-US" sz="21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3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xy+abc</a:t>
            </a:r>
            <a:r>
              <a:rPr lang="en-US" sz="2133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6262" indent="0">
              <a:buNone/>
            </a:pPr>
            <a:endParaRPr lang="en-US" sz="2133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6262" indent="0">
              <a:buNone/>
            </a:pPr>
            <a:r>
              <a:rPr lang="en-US" sz="21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33" dirty="0">
                <a:latin typeface="Courier New" panose="02070309020205020404" pitchFamily="49" charset="0"/>
                <a:cs typeface="Courier New" panose="02070309020205020404" pitchFamily="49" charset="0"/>
              </a:rPr>
              <a:t> 1alpha;</a:t>
            </a:r>
          </a:p>
          <a:p>
            <a:pPr marL="186262" indent="0">
              <a:buNone/>
            </a:pPr>
            <a:endParaRPr lang="en-US" sz="2133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6262" indent="0">
              <a:buNone/>
            </a:pPr>
            <a:endParaRPr lang="en-US" sz="2133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5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Type Conversion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Implicit conversion</a:t>
            </a:r>
          </a:p>
          <a:p>
            <a:pPr marL="914400" marR="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Conversion of value from one type to another without any directive from the programmer. </a:t>
            </a:r>
          </a:p>
          <a:p>
            <a:pPr marL="914400" marR="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Example: char to int implicit conversion</a:t>
            </a: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char c = 'a'; </a:t>
            </a: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int k = c; </a:t>
            </a: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long x = c; </a:t>
            </a:r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Explicit conversion</a:t>
            </a:r>
          </a:p>
          <a:p>
            <a:pPr marL="1371600" marR="0" lvl="2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Casting</a:t>
            </a:r>
          </a:p>
          <a:p>
            <a:pPr marL="1371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double d = 5.6; </a:t>
            </a:r>
          </a:p>
          <a:p>
            <a:pPr marL="1371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int k = (int)d; 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Advanced Programming. All slides copyright: Chetan Arora</a:t>
            </a:r>
          </a:p>
        </p:txBody>
      </p:sp>
    </p:spTree>
    <p:extLst>
      <p:ext uri="{BB962C8B-B14F-4D97-AF65-F5344CB8AC3E}">
        <p14:creationId xmlns:p14="http://schemas.microsoft.com/office/powerpoint/2010/main" val="22465497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Scope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1524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Scope</a:t>
            </a:r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statements surrounded by a pair of braces</a:t>
            </a:r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the scope of your variables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Advanced Programming. All slides copyright: Chetan Arora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838200" y="3350525"/>
            <a:ext cx="5047199" cy="225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 static void main(String[] args)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int n;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. . 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int k;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. . 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} // k is only defined up to here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6316200" y="3735550"/>
            <a:ext cx="5047199" cy="212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6123750" y="3485462"/>
            <a:ext cx="5047199" cy="287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 static void main(String[] args)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int n;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. . 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int k;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int n; // ERROR--can't redefine n in inner block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. . 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19" name="Shape 219"/>
          <p:cNvSpPr/>
          <p:nvPr/>
        </p:nvSpPr>
        <p:spPr>
          <a:xfrm>
            <a:off x="838200" y="3300075"/>
            <a:ext cx="5047199" cy="314429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6123750" y="3300077"/>
            <a:ext cx="5047199" cy="314429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 rot="2429102">
            <a:off x="6120535" y="4771769"/>
            <a:ext cx="657528" cy="70201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3177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Program?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b="1" dirty="0" smtClean="0"/>
              <a:t>Model </a:t>
            </a:r>
            <a:r>
              <a:rPr lang="en-US" sz="2800" b="1" dirty="0"/>
              <a:t>of complex </a:t>
            </a:r>
            <a:r>
              <a:rPr lang="en-US" sz="2800" b="1" dirty="0" smtClean="0"/>
              <a:t>system</a:t>
            </a:r>
          </a:p>
          <a:p>
            <a:pPr marL="0" indent="0">
              <a:buSzPct val="100000"/>
              <a:buNone/>
            </a:pPr>
            <a:endParaRPr lang="en-US" sz="2800" dirty="0"/>
          </a:p>
          <a:p>
            <a:pPr indent="-228600">
              <a:buSzPct val="100000"/>
            </a:pPr>
            <a:r>
              <a:rPr lang="en-US" sz="2800" dirty="0" smtClean="0"/>
              <a:t>Model</a:t>
            </a:r>
            <a:r>
              <a:rPr lang="en-US" sz="2800" dirty="0"/>
              <a:t>: simplified representation of salient features of something, either tangible or </a:t>
            </a:r>
            <a:r>
              <a:rPr lang="en-US" sz="2800" dirty="0" smtClean="0"/>
              <a:t>abstract</a:t>
            </a:r>
          </a:p>
          <a:p>
            <a:pPr indent="-228600">
              <a:buSzPct val="100000"/>
            </a:pPr>
            <a:endParaRPr lang="en-US" sz="2800" dirty="0"/>
          </a:p>
          <a:p>
            <a:pPr indent="-228600">
              <a:buSzPct val="100000"/>
            </a:pPr>
            <a:r>
              <a:rPr lang="en-US" sz="2800" dirty="0" smtClean="0"/>
              <a:t>System</a:t>
            </a:r>
            <a:r>
              <a:rPr lang="en-US" sz="2800" dirty="0"/>
              <a:t>: collection of collaborating components </a:t>
            </a:r>
          </a:p>
        </p:txBody>
      </p:sp>
    </p:spTree>
    <p:extLst>
      <p:ext uri="{BB962C8B-B14F-4D97-AF65-F5344CB8AC3E}">
        <p14:creationId xmlns:p14="http://schemas.microsoft.com/office/powerpoint/2010/main" val="310959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Control Statements: If-</a:t>
            </a:r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</a:t>
            </a:r>
            <a:r>
              <a:rPr lang="en-US" sz="4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lse condition</a:t>
            </a:r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1023550" y="1782850"/>
            <a:ext cx="8600400" cy="4351500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if (yourSales &gt;= 2 * target)</a:t>
            </a:r>
          </a:p>
          <a:p>
            <a: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{</a:t>
            </a:r>
          </a:p>
          <a:p>
            <a: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 performance = "Excellent";</a:t>
            </a:r>
          </a:p>
          <a:p>
            <a: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}</a:t>
            </a:r>
          </a:p>
          <a:p>
            <a: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else if (yourSales &gt;= target)</a:t>
            </a:r>
          </a:p>
          <a:p>
            <a: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{</a:t>
            </a:r>
          </a:p>
          <a:p>
            <a: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 performance = "Satisfactory";</a:t>
            </a:r>
          </a:p>
          <a:p>
            <a: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}</a:t>
            </a:r>
          </a:p>
          <a:p>
            <a: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else</a:t>
            </a:r>
          </a:p>
          <a:p>
            <a: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{</a:t>
            </a:r>
          </a:p>
          <a:p>
            <a: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 System.out.println("You're fired");</a:t>
            </a:r>
          </a:p>
          <a:p>
            <a: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}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Advanced Programming. All slides copyright: Chetan Arora</a:t>
            </a:r>
          </a:p>
        </p:txBody>
      </p:sp>
      <p:sp>
        <p:nvSpPr>
          <p:cNvPr id="229" name="Shape 229"/>
          <p:cNvSpPr/>
          <p:nvPr/>
        </p:nvSpPr>
        <p:spPr>
          <a:xfrm>
            <a:off x="1012300" y="1725200"/>
            <a:ext cx="6758100" cy="382109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797649"/>
      </p:ext>
    </p:extLst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Statements: Switch case condition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Advanced Programming. All slides copyright: Chetan Arora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069325" y="1491225"/>
            <a:ext cx="9852300" cy="402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 class Test {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public static void main(String args[]){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char grade = 'C';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switch(grade)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{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case 'A' :System.out.println("Excellent!"); 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		break;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case 'B' :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case 'C' :System.out.println("Well done");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		    break;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case 'D' :System.out.println("You passed");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case 'F' :System.out.println("Better try again");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		break;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default :System.out.println("Invalid grade");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}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7" name="Shape 237"/>
          <p:cNvSpPr/>
          <p:nvPr/>
        </p:nvSpPr>
        <p:spPr>
          <a:xfrm>
            <a:off x="952250" y="1491225"/>
            <a:ext cx="8811299" cy="486179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729210"/>
      </p:ext>
    </p:extLst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Statements: </a:t>
            </a:r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4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hile, </a:t>
            </a:r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do-while loops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Advanced Programming. All slides copyright: Chetan Arora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538775" y="1847987"/>
            <a:ext cx="6419099" cy="4351199"/>
          </a:xfrm>
          <a:prstGeom prst="rect">
            <a:avLst/>
          </a:prstGeom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while (balance &lt; goal)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balance += payment;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double interest=balance*interestRate/100;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balance+= interest;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years++;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System.out.println(years + " years.");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6473025" y="1704125"/>
            <a:ext cx="5875800" cy="37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balance += payment;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double interest=balance*interestRate/100;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balance += interest;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year++;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// print current balance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. . 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// ask if ready to retire and get input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. . 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while (input.equals("N"));</a:t>
            </a:r>
          </a:p>
        </p:txBody>
      </p:sp>
      <p:sp>
        <p:nvSpPr>
          <p:cNvPr id="246" name="Shape 246"/>
          <p:cNvSpPr/>
          <p:nvPr/>
        </p:nvSpPr>
        <p:spPr>
          <a:xfrm>
            <a:off x="396200" y="1853525"/>
            <a:ext cx="5973899" cy="345029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6473025" y="1853525"/>
            <a:ext cx="5661900" cy="345029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517775"/>
      </p:ext>
    </p:extLst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Statements: for </a:t>
            </a:r>
            <a:r>
              <a:rPr lang="en-US" sz="4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endParaRPr lang="en-US" sz="4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769545" y="1780361"/>
            <a:ext cx="9054156" cy="22731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= 10;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&gt; 0;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--)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685800" lvl="0" indent="38100" rtl="0">
              <a:spcBef>
                <a:spcPts val="0"/>
              </a:spcBef>
              <a:buNone/>
            </a:pP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("Counting down . . . " +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685800" lvl="0" indent="38100" rtl="0">
              <a:spcBef>
                <a:spcPts val="0"/>
              </a:spcBef>
              <a:buNone/>
            </a:pP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("Time up!");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769545" y="4252082"/>
            <a:ext cx="9054155" cy="2267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 indent="381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228600" lvl="0" indent="381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10;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0;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--)</a:t>
            </a:r>
          </a:p>
          <a:p>
            <a:pPr marL="228600" lvl="0" indent="381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85800" lvl="0" indent="381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("Counting down . . . " +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indent="4572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228600" lvl="0" indent="381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("Time up!");</a:t>
            </a:r>
          </a:p>
          <a:p>
            <a:pPr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7824575" y="3208000"/>
            <a:ext cx="1884900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>
                <a:solidFill>
                  <a:srgbClr val="38761D"/>
                </a:solidFill>
              </a:rPr>
              <a:t>Scope of i ?</a:t>
            </a:r>
          </a:p>
        </p:txBody>
      </p:sp>
      <p:sp>
        <p:nvSpPr>
          <p:cNvPr id="256" name="Shape 256"/>
          <p:cNvSpPr/>
          <p:nvPr/>
        </p:nvSpPr>
        <p:spPr>
          <a:xfrm>
            <a:off x="769545" y="1782225"/>
            <a:ext cx="9054155" cy="227129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69545" y="4248725"/>
            <a:ext cx="9054155" cy="227129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7938800" y="5698675"/>
            <a:ext cx="1884900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38761D"/>
                </a:solidFill>
              </a:rPr>
              <a:t>Scope of i ?</a:t>
            </a:r>
          </a:p>
        </p:txBody>
      </p:sp>
    </p:spTree>
    <p:extLst>
      <p:ext uri="{BB962C8B-B14F-4D97-AF65-F5344CB8AC3E}">
        <p14:creationId xmlns:p14="http://schemas.microsoft.com/office/powerpoint/2010/main" val="33730717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hape 596"/>
          <p:cNvSpPr txBox="1">
            <a:spLocks noGrp="1"/>
          </p:cNvSpPr>
          <p:nvPr>
            <p:ph type="title"/>
          </p:nvPr>
        </p:nvSpPr>
        <p:spPr>
          <a:xfrm>
            <a:off x="609600" y="617984"/>
            <a:ext cx="10972800" cy="7386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000" b="1" dirty="0" smtClean="0">
                <a:latin typeface="Arial" charset="0"/>
              </a:rPr>
              <a:t>Defining and Calling Methods on Objects</a:t>
            </a:r>
            <a:endParaRPr lang="en-US" sz="4000" b="1" dirty="0">
              <a:latin typeface="Arial" charset="0"/>
            </a:endParaRPr>
          </a:p>
        </p:txBody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09600" y="1603886"/>
            <a:ext cx="10972800" cy="3067476"/>
          </a:xfrm>
        </p:spPr>
        <p:txBody>
          <a:bodyPr anchor="ctr">
            <a:spAutoFit/>
          </a:bodyPr>
          <a:lstStyle/>
          <a:p>
            <a:pPr marL="558786" indent="-457189">
              <a:spcAft>
                <a:spcPts val="1333"/>
              </a:spcAft>
              <a:buSzPct val="100000"/>
              <a:buFont typeface="Arial" charset="0"/>
              <a:buChar char="•"/>
              <a:defRPr/>
            </a:pPr>
            <a:r>
              <a:rPr lang="en" sz="3200" dirty="0">
                <a:solidFill>
                  <a:schemeClr val="dk1"/>
                </a:solidFill>
              </a:rPr>
              <a:t>Calling methods</a:t>
            </a:r>
          </a:p>
          <a:p>
            <a:pPr marL="558786" indent="-457189">
              <a:spcAft>
                <a:spcPts val="1333"/>
              </a:spcAft>
              <a:buSzPct val="100000"/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dk1"/>
                </a:solidFill>
              </a:rPr>
              <a:t>Declaring and defining a class </a:t>
            </a:r>
          </a:p>
          <a:p>
            <a:pPr marL="558786" indent="-457189">
              <a:spcAft>
                <a:spcPts val="1333"/>
              </a:spcAft>
              <a:buSzPct val="100000"/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dk1"/>
                </a:solidFill>
              </a:rPr>
              <a:t>Instances of a class</a:t>
            </a:r>
          </a:p>
          <a:p>
            <a:pPr marL="558786" indent="-457189">
              <a:spcAft>
                <a:spcPts val="1333"/>
              </a:spcAft>
              <a:buSzPct val="100000"/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dk1"/>
                </a:solidFill>
              </a:rPr>
              <a:t>Defining methods</a:t>
            </a:r>
          </a:p>
          <a:p>
            <a:pPr marL="558786" indent="-457189">
              <a:spcAft>
                <a:spcPts val="1333"/>
              </a:spcAft>
              <a:buSzPct val="100000"/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dk1"/>
                </a:solidFill>
              </a:rPr>
              <a:t>The </a:t>
            </a:r>
            <a:r>
              <a:rPr lang="en" sz="3200" dirty="0">
                <a:solidFill>
                  <a:srgbClr val="0C00CE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200" dirty="0">
                <a:solidFill>
                  <a:schemeClr val="dk1"/>
                </a:solidFill>
              </a:rPr>
              <a:t> keyword</a:t>
            </a:r>
            <a:endParaRPr lang="en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670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09600" y="2054674"/>
            <a:ext cx="6969211" cy="3951821"/>
          </a:xfrm>
        </p:spPr>
        <p:txBody>
          <a:bodyPr wrap="square" anchor="ctr">
            <a:spAutoFit/>
          </a:bodyPr>
          <a:lstStyle>
            <a:lvl1pPr marL="457200" indent="-4191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1pPr>
            <a:lvl2pPr marL="9144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457189" indent="-457189">
              <a:buFont typeface="Arial" charset="0"/>
              <a:buChar char="•"/>
              <a:tabLst>
                <a:tab pos="609585" algn="l"/>
              </a:tabLst>
            </a:pPr>
            <a:r>
              <a:rPr lang="en-US" sz="3200" dirty="0" err="1">
                <a:ea typeface="ＭＳ Ｐゴシック" charset="-128"/>
                <a:cs typeface="Times New Roman" charset="0"/>
              </a:rPr>
              <a:t>samBot</a:t>
            </a:r>
            <a:r>
              <a:rPr lang="en-US" sz="3200" dirty="0">
                <a:ea typeface="ＭＳ Ｐゴシック" charset="-128"/>
                <a:cs typeface="Times New Roman" charset="0"/>
              </a:rPr>
              <a:t> is a robot who lives in a 2D grid world</a:t>
            </a:r>
            <a:endParaRPr lang="en-US" sz="3200" dirty="0">
              <a:cs typeface="Times New Roman" charset="0"/>
            </a:endParaRPr>
          </a:p>
          <a:p>
            <a:pPr marL="457189" indent="-457189">
              <a:buFont typeface="Arial" charset="0"/>
              <a:buChar char="•"/>
              <a:tabLst>
                <a:tab pos="609585" algn="l"/>
              </a:tabLst>
            </a:pPr>
            <a:r>
              <a:rPr lang="en-US" sz="3200" dirty="0">
                <a:ea typeface="ＭＳ Ｐゴシック" charset="-128"/>
                <a:cs typeface="Times New Roman" charset="0"/>
              </a:rPr>
              <a:t>He knows how to do two things:</a:t>
            </a:r>
            <a:endParaRPr lang="en-US" sz="3200" dirty="0">
              <a:cs typeface="Times New Roman" charset="0"/>
            </a:endParaRPr>
          </a:p>
          <a:p>
            <a:pPr marL="990575" lvl="1" indent="-380990">
              <a:lnSpc>
                <a:spcPct val="150000"/>
              </a:lnSpc>
              <a:buSzPct val="75000"/>
              <a:tabLst>
                <a:tab pos="1219170" algn="l"/>
              </a:tabLst>
            </a:pPr>
            <a:r>
              <a:rPr lang="en-US" sz="2400" dirty="0">
                <a:cs typeface="Times New Roman" charset="0"/>
              </a:rPr>
              <a:t>move forward any number of steps</a:t>
            </a:r>
          </a:p>
          <a:p>
            <a:pPr marL="990575" lvl="1" indent="-380990">
              <a:lnSpc>
                <a:spcPct val="150000"/>
              </a:lnSpc>
              <a:buSzPct val="75000"/>
              <a:tabLst>
                <a:tab pos="1219170" algn="l"/>
              </a:tabLst>
            </a:pPr>
            <a:r>
              <a:rPr lang="en-US" sz="2400" dirty="0">
                <a:cs typeface="Times New Roman" charset="0"/>
              </a:rPr>
              <a:t>turn right 90</a:t>
            </a:r>
            <a:r>
              <a:rPr lang="en-US" sz="2400" baseline="30000" dirty="0">
                <a:cs typeface="Times New Roman" charset="0"/>
              </a:rPr>
              <a:t>o</a:t>
            </a:r>
            <a:r>
              <a:rPr lang="en-US" sz="2400" dirty="0">
                <a:cs typeface="Times New Roman" charset="0"/>
              </a:rPr>
              <a:t> </a:t>
            </a:r>
          </a:p>
          <a:p>
            <a:pPr marL="457189" indent="-457189">
              <a:buFont typeface="Arial" charset="0"/>
              <a:buChar char="•"/>
              <a:tabLst>
                <a:tab pos="609585" algn="l"/>
              </a:tabLst>
            </a:pPr>
            <a:r>
              <a:rPr lang="en-US" sz="3200" dirty="0">
                <a:ea typeface="ＭＳ Ｐゴシック" charset="-128"/>
                <a:cs typeface="Times New Roman" charset="0"/>
              </a:rPr>
              <a:t>We will learn how to communicate with </a:t>
            </a:r>
            <a:r>
              <a:rPr lang="en-US" sz="3200" dirty="0" err="1">
                <a:ea typeface="ＭＳ Ｐゴシック" charset="-128"/>
                <a:cs typeface="Times New Roman" charset="0"/>
              </a:rPr>
              <a:t>samBot</a:t>
            </a:r>
            <a:r>
              <a:rPr lang="en-US" sz="3200" dirty="0">
                <a:ea typeface="ＭＳ Ｐゴシック" charset="-128"/>
                <a:cs typeface="Times New Roman" charset="0"/>
              </a:rPr>
              <a:t> using Java  </a:t>
            </a:r>
            <a:endParaRPr lang="en-US" sz="3200" dirty="0">
              <a:cs typeface="Times New Roman" charset="0"/>
            </a:endParaRPr>
          </a:p>
          <a:p>
            <a:pPr marL="558786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SzPct val="80000"/>
              <a:buFont typeface="Arial" charset="0"/>
              <a:buChar char="•"/>
            </a:pPr>
            <a:endParaRPr lang="en-US" sz="3200" dirty="0"/>
          </a:p>
        </p:txBody>
      </p:sp>
      <p:sp>
        <p:nvSpPr>
          <p:cNvPr id="5122" name="Shape 30"/>
          <p:cNvSpPr txBox="1">
            <a:spLocks noGrp="1"/>
          </p:cNvSpPr>
          <p:nvPr>
            <p:ph type="title"/>
          </p:nvPr>
        </p:nvSpPr>
        <p:spPr>
          <a:xfrm>
            <a:off x="609601" y="497566"/>
            <a:ext cx="3987113" cy="738633"/>
          </a:xfr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000" b="1" dirty="0">
                <a:latin typeface="Arial" charset="0"/>
              </a:rPr>
              <a:t>Meet </a:t>
            </a:r>
            <a:r>
              <a:rPr lang="en-US" sz="4000" b="1" dirty="0" err="1">
                <a:latin typeface="Arial" charset="0"/>
              </a:rPr>
              <a:t>samBot</a:t>
            </a:r>
            <a:r>
              <a:rPr lang="en-US" sz="4000" b="1" dirty="0">
                <a:latin typeface="Arial" charset="0"/>
              </a:rPr>
              <a:t> </a:t>
            </a:r>
          </a:p>
        </p:txBody>
      </p:sp>
      <p:pic>
        <p:nvPicPr>
          <p:cNvPr id="31" name="Shape 3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375" y="2799688"/>
            <a:ext cx="25527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8005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43"/>
          <p:cNvSpPr txBox="1">
            <a:spLocks noGrp="1"/>
          </p:cNvSpPr>
          <p:nvPr>
            <p:ph type="title"/>
          </p:nvPr>
        </p:nvSpPr>
        <p:spPr>
          <a:xfrm>
            <a:off x="609600" y="617984"/>
            <a:ext cx="10972800" cy="7386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000" b="1">
                <a:latin typeface="Arial" charset="0"/>
              </a:rPr>
              <a:t>samBot’s World</a:t>
            </a:r>
            <a:endParaRPr lang="en-US" sz="4000" b="1" dirty="0">
              <a:latin typeface="Arial" charset="0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256867" y="1853598"/>
            <a:ext cx="5325533" cy="4230359"/>
          </a:xfrm>
        </p:spPr>
        <p:txBody>
          <a:bodyPr anchor="ctr">
            <a:spAutoFit/>
          </a:bodyPr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1pPr>
            <a:lvl2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558786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3200" dirty="0"/>
              <a:t>This is </a:t>
            </a:r>
            <a:r>
              <a:rPr lang="en-US" sz="3200" dirty="0" err="1"/>
              <a:t>samBot’s</a:t>
            </a:r>
            <a:r>
              <a:rPr lang="en-US" sz="3200" dirty="0"/>
              <a:t> world</a:t>
            </a:r>
          </a:p>
          <a:p>
            <a:pPr marL="558786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3200" dirty="0" err="1"/>
              <a:t>samBot</a:t>
            </a:r>
            <a:r>
              <a:rPr lang="en-US" sz="3200" dirty="0"/>
              <a:t> starts in the square at (0,0)</a:t>
            </a:r>
          </a:p>
          <a:p>
            <a:pPr marL="558786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3200" dirty="0"/>
              <a:t>He wants to get to the square at (1,1)</a:t>
            </a:r>
          </a:p>
          <a:p>
            <a:pPr marL="558786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3200" dirty="0"/>
              <a:t>Thick black lines are walls that </a:t>
            </a:r>
            <a:r>
              <a:rPr lang="en-US" sz="3200" dirty="0" err="1"/>
              <a:t>samBot</a:t>
            </a:r>
            <a:r>
              <a:rPr lang="en-US" sz="3200" dirty="0"/>
              <a:t> can’t pass through</a:t>
            </a:r>
          </a:p>
        </p:txBody>
      </p:sp>
      <p:sp>
        <p:nvSpPr>
          <p:cNvPr id="45" name="Shape 45"/>
          <p:cNvSpPr txBox="1">
            <a:spLocks noChangeArrowheads="1"/>
          </p:cNvSpPr>
          <p:nvPr/>
        </p:nvSpPr>
        <p:spPr bwMode="auto">
          <a:xfrm>
            <a:off x="1270001" y="2368551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0</a:t>
            </a:r>
          </a:p>
        </p:txBody>
      </p:sp>
      <p:sp>
        <p:nvSpPr>
          <p:cNvPr id="46" name="Shape 46"/>
          <p:cNvSpPr txBox="1">
            <a:spLocks noChangeArrowheads="1"/>
          </p:cNvSpPr>
          <p:nvPr/>
        </p:nvSpPr>
        <p:spPr bwMode="auto">
          <a:xfrm>
            <a:off x="2032001" y="2368551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1</a:t>
            </a:r>
          </a:p>
        </p:txBody>
      </p:sp>
      <p:sp>
        <p:nvSpPr>
          <p:cNvPr id="47" name="Shape 47"/>
          <p:cNvSpPr txBox="1">
            <a:spLocks noChangeArrowheads="1"/>
          </p:cNvSpPr>
          <p:nvPr/>
        </p:nvSpPr>
        <p:spPr bwMode="auto">
          <a:xfrm>
            <a:off x="2844801" y="2368551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2</a:t>
            </a:r>
          </a:p>
        </p:txBody>
      </p:sp>
      <p:sp>
        <p:nvSpPr>
          <p:cNvPr id="48" name="Shape 48"/>
          <p:cNvSpPr txBox="1">
            <a:spLocks noChangeArrowheads="1"/>
          </p:cNvSpPr>
          <p:nvPr/>
        </p:nvSpPr>
        <p:spPr bwMode="auto">
          <a:xfrm>
            <a:off x="3657601" y="2368551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3</a:t>
            </a:r>
          </a:p>
        </p:txBody>
      </p:sp>
      <p:sp>
        <p:nvSpPr>
          <p:cNvPr id="49" name="Shape 49"/>
          <p:cNvSpPr txBox="1">
            <a:spLocks noChangeArrowheads="1"/>
          </p:cNvSpPr>
          <p:nvPr/>
        </p:nvSpPr>
        <p:spPr bwMode="auto">
          <a:xfrm>
            <a:off x="4470401" y="2368551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4</a:t>
            </a:r>
          </a:p>
        </p:txBody>
      </p:sp>
      <p:sp>
        <p:nvSpPr>
          <p:cNvPr id="50" name="Shape 50"/>
          <p:cNvSpPr txBox="1">
            <a:spLocks noChangeArrowheads="1"/>
          </p:cNvSpPr>
          <p:nvPr/>
        </p:nvSpPr>
        <p:spPr bwMode="auto">
          <a:xfrm>
            <a:off x="609601" y="3064934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0</a:t>
            </a:r>
          </a:p>
        </p:txBody>
      </p:sp>
      <p:sp>
        <p:nvSpPr>
          <p:cNvPr id="51" name="Shape 51"/>
          <p:cNvSpPr txBox="1">
            <a:spLocks noChangeArrowheads="1"/>
          </p:cNvSpPr>
          <p:nvPr/>
        </p:nvSpPr>
        <p:spPr bwMode="auto">
          <a:xfrm>
            <a:off x="609601" y="3881967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1</a:t>
            </a:r>
          </a:p>
        </p:txBody>
      </p:sp>
      <p:sp>
        <p:nvSpPr>
          <p:cNvPr id="52" name="Shape 52"/>
          <p:cNvSpPr txBox="1">
            <a:spLocks noChangeArrowheads="1"/>
          </p:cNvSpPr>
          <p:nvPr/>
        </p:nvSpPr>
        <p:spPr bwMode="auto">
          <a:xfrm>
            <a:off x="609601" y="4699000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2</a:t>
            </a:r>
          </a:p>
        </p:txBody>
      </p:sp>
      <p:sp>
        <p:nvSpPr>
          <p:cNvPr id="53" name="Shape 53"/>
          <p:cNvSpPr txBox="1">
            <a:spLocks noChangeArrowheads="1"/>
          </p:cNvSpPr>
          <p:nvPr/>
        </p:nvSpPr>
        <p:spPr bwMode="auto">
          <a:xfrm>
            <a:off x="25401" y="5446184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endParaRPr lang="en-US" sz="1867"/>
          </a:p>
        </p:txBody>
      </p:sp>
      <p:pic>
        <p:nvPicPr>
          <p:cNvPr id="54" name="Shape 5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34" y="2857500"/>
            <a:ext cx="41021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Shape 55"/>
          <p:cNvCxnSpPr>
            <a:cxnSpLocks noChangeShapeType="1"/>
          </p:cNvCxnSpPr>
          <p:nvPr/>
        </p:nvCxnSpPr>
        <p:spPr bwMode="auto">
          <a:xfrm>
            <a:off x="1020234" y="2874433"/>
            <a:ext cx="4068233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hape 56"/>
          <p:cNvCxnSpPr>
            <a:cxnSpLocks noChangeShapeType="1"/>
          </p:cNvCxnSpPr>
          <p:nvPr/>
        </p:nvCxnSpPr>
        <p:spPr bwMode="auto">
          <a:xfrm>
            <a:off x="1028701" y="5289551"/>
            <a:ext cx="4068233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hape 57"/>
          <p:cNvCxnSpPr>
            <a:cxnSpLocks noChangeShapeType="1"/>
          </p:cNvCxnSpPr>
          <p:nvPr/>
        </p:nvCxnSpPr>
        <p:spPr bwMode="auto">
          <a:xfrm>
            <a:off x="1035051" y="2874433"/>
            <a:ext cx="0" cy="242146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hape 58"/>
          <p:cNvCxnSpPr>
            <a:cxnSpLocks noChangeShapeType="1"/>
          </p:cNvCxnSpPr>
          <p:nvPr/>
        </p:nvCxnSpPr>
        <p:spPr bwMode="auto">
          <a:xfrm>
            <a:off x="5088467" y="2868085"/>
            <a:ext cx="0" cy="243204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hape 59"/>
          <p:cNvCxnSpPr>
            <a:cxnSpLocks noChangeShapeType="1"/>
          </p:cNvCxnSpPr>
          <p:nvPr/>
        </p:nvCxnSpPr>
        <p:spPr bwMode="auto">
          <a:xfrm>
            <a:off x="1035051" y="3687233"/>
            <a:ext cx="3236383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hape 60"/>
          <p:cNvCxnSpPr>
            <a:cxnSpLocks noChangeShapeType="1"/>
          </p:cNvCxnSpPr>
          <p:nvPr/>
        </p:nvCxnSpPr>
        <p:spPr bwMode="auto">
          <a:xfrm rot="10800000">
            <a:off x="1839384" y="4497917"/>
            <a:ext cx="3249083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1" name="Shape 61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2785" y="2874433"/>
            <a:ext cx="6985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Shape 62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84" y="3858685"/>
            <a:ext cx="465667" cy="46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8652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67"/>
          <p:cNvSpPr txBox="1">
            <a:spLocks noGrp="1"/>
          </p:cNvSpPr>
          <p:nvPr>
            <p:ph type="title"/>
          </p:nvPr>
        </p:nvSpPr>
        <p:spPr>
          <a:xfrm>
            <a:off x="609600" y="590284"/>
            <a:ext cx="10972800" cy="7940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400" b="1" dirty="0" smtClean="0">
                <a:latin typeface="Arial" charset="0"/>
              </a:rPr>
              <a:t>Giving Instructions</a:t>
            </a:r>
            <a:endParaRPr lang="en-US" sz="4400" b="1" dirty="0">
              <a:latin typeface="Arial" charset="0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64067" y="2200276"/>
            <a:ext cx="6453717" cy="3767668"/>
          </a:xfrm>
        </p:spPr>
        <p:txBody>
          <a:bodyPr wrap="square" anchor="ctr">
            <a:spAutoFit/>
          </a:bodyPr>
          <a:lstStyle>
            <a:lvl1pPr marL="457200" indent="-3556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1pPr>
            <a:lvl2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592652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933" b="1" dirty="0"/>
              <a:t>Goal</a:t>
            </a:r>
            <a:r>
              <a:rPr lang="en-US" sz="2933" dirty="0"/>
              <a:t>: move </a:t>
            </a:r>
            <a:r>
              <a:rPr lang="en-US" sz="2933" dirty="0" err="1"/>
              <a:t>samBot</a:t>
            </a:r>
            <a:r>
              <a:rPr lang="en-US" sz="2933" dirty="0"/>
              <a:t> from his starting position to his destination by giving him a list of instructions</a:t>
            </a:r>
          </a:p>
          <a:p>
            <a:pPr marL="592652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933" dirty="0" err="1"/>
              <a:t>samBot</a:t>
            </a:r>
            <a:r>
              <a:rPr lang="en-US" sz="2933" dirty="0"/>
              <a:t> only knows instructions “move forward n steps” and “turn right”</a:t>
            </a:r>
          </a:p>
          <a:p>
            <a:pPr marL="592652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933" dirty="0"/>
              <a:t>What instructions should we give him?</a:t>
            </a:r>
          </a:p>
        </p:txBody>
      </p:sp>
      <p:sp>
        <p:nvSpPr>
          <p:cNvPr id="77" name="Shape 77"/>
          <p:cNvSpPr txBox="1">
            <a:spLocks noChangeArrowheads="1"/>
          </p:cNvSpPr>
          <p:nvPr/>
        </p:nvSpPr>
        <p:spPr bwMode="auto">
          <a:xfrm>
            <a:off x="6430434" y="5420784"/>
            <a:ext cx="387351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endParaRPr lang="en-US" sz="1867"/>
          </a:p>
        </p:txBody>
      </p:sp>
      <p:grpSp>
        <p:nvGrpSpPr>
          <p:cNvPr id="5" name="Group 4"/>
          <p:cNvGrpSpPr/>
          <p:nvPr/>
        </p:nvGrpSpPr>
        <p:grpSpPr>
          <a:xfrm>
            <a:off x="7177447" y="2104771"/>
            <a:ext cx="4487333" cy="2978149"/>
            <a:chOff x="5161519" y="1763929"/>
            <a:chExt cx="3365500" cy="2233612"/>
          </a:xfrm>
        </p:grpSpPr>
        <p:cxnSp>
          <p:nvCxnSpPr>
            <p:cNvPr id="81" name="Shape 81"/>
            <p:cNvCxnSpPr>
              <a:cxnSpLocks noChangeShapeType="1"/>
            </p:cNvCxnSpPr>
            <p:nvPr/>
          </p:nvCxnSpPr>
          <p:spPr bwMode="auto">
            <a:xfrm flipH="1">
              <a:off x="5450444" y="2130425"/>
              <a:ext cx="5451" cy="18198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3"/>
            <p:cNvGrpSpPr/>
            <p:nvPr/>
          </p:nvGrpSpPr>
          <p:grpSpPr>
            <a:xfrm>
              <a:off x="5161519" y="1763929"/>
              <a:ext cx="3365500" cy="2233612"/>
              <a:chOff x="5210948" y="1714501"/>
              <a:chExt cx="3365500" cy="2233612"/>
            </a:xfrm>
          </p:grpSpPr>
          <p:sp>
            <p:nvSpPr>
              <p:cNvPr id="71" name="Shape 71"/>
              <p:cNvSpPr txBox="1">
                <a:spLocks noChangeArrowheads="1"/>
              </p:cNvSpPr>
              <p:nvPr/>
            </p:nvSpPr>
            <p:spPr bwMode="auto">
              <a:xfrm>
                <a:off x="6887348" y="1714501"/>
                <a:ext cx="288925" cy="400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00" tIns="121900" rIns="121900" bIns="121900">
                <a:spAutoFit/>
              </a:bodyPr>
              <a:lstStyle>
                <a:lvl1pPr eaLnBrk="0" hangingPunct="0">
                  <a:defRPr sz="14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  <a:sym typeface="Arial" charset="0"/>
                  </a:defRPr>
                </a:lvl1pPr>
                <a:lvl2pPr marL="742950" indent="-285750" eaLnBrk="0" hangingPunct="0">
                  <a:defRPr sz="1400">
                    <a:solidFill>
                      <a:srgbClr val="000000"/>
                    </a:solidFill>
                    <a:latin typeface="Arial" charset="0"/>
                    <a:ea typeface="ＭＳ Ｐゴシック" charset="0"/>
                    <a:sym typeface="Arial" charset="0"/>
                  </a:defRPr>
                </a:lvl2pPr>
                <a:lvl3pPr marL="1143000" indent="-228600" eaLnBrk="0" hangingPunct="0">
                  <a:defRPr sz="1400">
                    <a:solidFill>
                      <a:srgbClr val="000000"/>
                    </a:solidFill>
                    <a:latin typeface="Arial" charset="0"/>
                    <a:ea typeface="ＭＳ Ｐゴシック" charset="0"/>
                    <a:sym typeface="Arial" charset="0"/>
                  </a:defRPr>
                </a:lvl3pPr>
                <a:lvl4pPr marL="1600200" indent="-228600" eaLnBrk="0" hangingPunct="0">
                  <a:defRPr sz="1400">
                    <a:solidFill>
                      <a:srgbClr val="000000"/>
                    </a:solidFill>
                    <a:latin typeface="Arial" charset="0"/>
                    <a:ea typeface="ＭＳ Ｐゴシック" charset="0"/>
                    <a:sym typeface="Arial" charset="0"/>
                  </a:defRPr>
                </a:lvl4pPr>
                <a:lvl5pPr marL="2057400" indent="-228600" eaLnBrk="0" hangingPunct="0">
                  <a:defRPr sz="1400">
                    <a:solidFill>
                      <a:srgbClr val="000000"/>
                    </a:solidFill>
                    <a:latin typeface="Arial" charset="0"/>
                    <a:ea typeface="ＭＳ Ｐゴシック" charset="0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Arial" charset="0"/>
                    <a:ea typeface="ＭＳ Ｐゴシック" charset="0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Arial" charset="0"/>
                    <a:ea typeface="ＭＳ Ｐゴシック" charset="0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Arial" charset="0"/>
                    <a:ea typeface="ＭＳ Ｐゴシック" charset="0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Arial" charset="0"/>
                    <a:ea typeface="ＭＳ Ｐゴシック" charset="0"/>
                    <a:sym typeface="Arial" charset="0"/>
                  </a:defRPr>
                </a:lvl9pPr>
              </a:lstStyle>
              <a:p>
                <a:pPr eaLnBrk="1" hangingPunct="1"/>
                <a:r>
                  <a:rPr lang="en-US" sz="1867"/>
                  <a:t>2</a:t>
                </a: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5210948" y="1714501"/>
                <a:ext cx="3365500" cy="2233612"/>
                <a:chOff x="5124450" y="1763370"/>
                <a:chExt cx="3365500" cy="2233612"/>
              </a:xfrm>
            </p:grpSpPr>
            <p:sp>
              <p:nvSpPr>
                <p:cNvPr id="69" name="Shape 69"/>
                <p:cNvSpPr txBox="1">
                  <a:spLocks noChangeArrowheads="1"/>
                </p:cNvSpPr>
                <p:nvPr/>
              </p:nvSpPr>
              <p:spPr bwMode="auto">
                <a:xfrm>
                  <a:off x="5619750" y="1763370"/>
                  <a:ext cx="288925" cy="400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1900" tIns="121900" rIns="121900" bIns="121900">
                  <a:spAutoFit/>
                </a:bodyPr>
                <a:lstStyle>
                  <a:lvl1pPr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ＭＳ Ｐゴシック" charset="0"/>
                      <a:sym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9pPr>
                </a:lstStyle>
                <a:p>
                  <a:pPr eaLnBrk="1" hangingPunct="1"/>
                  <a:r>
                    <a:rPr lang="en-US" sz="1867"/>
                    <a:t>0</a:t>
                  </a:r>
                </a:p>
              </p:txBody>
            </p:sp>
            <p:sp>
              <p:nvSpPr>
                <p:cNvPr id="70" name="Shape 70"/>
                <p:cNvSpPr txBox="1">
                  <a:spLocks noChangeArrowheads="1"/>
                </p:cNvSpPr>
                <p:nvPr/>
              </p:nvSpPr>
              <p:spPr bwMode="auto">
                <a:xfrm>
                  <a:off x="6191250" y="1763370"/>
                  <a:ext cx="288925" cy="400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1900" tIns="121900" rIns="121900" bIns="121900">
                  <a:spAutoFit/>
                </a:bodyPr>
                <a:lstStyle>
                  <a:lvl1pPr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ＭＳ Ｐゴシック" charset="0"/>
                      <a:sym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9pPr>
                </a:lstStyle>
                <a:p>
                  <a:pPr eaLnBrk="1" hangingPunct="1"/>
                  <a:r>
                    <a:rPr lang="en-US" sz="1867" dirty="0"/>
                    <a:t>1</a:t>
                  </a:r>
                </a:p>
              </p:txBody>
            </p:sp>
            <p:sp>
              <p:nvSpPr>
                <p:cNvPr id="72" name="Shape 72"/>
                <p:cNvSpPr txBox="1">
                  <a:spLocks noChangeArrowheads="1"/>
                </p:cNvSpPr>
                <p:nvPr/>
              </p:nvSpPr>
              <p:spPr bwMode="auto">
                <a:xfrm>
                  <a:off x="7410450" y="1763370"/>
                  <a:ext cx="288925" cy="400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1900" tIns="121900" rIns="121900" bIns="121900">
                  <a:spAutoFit/>
                </a:bodyPr>
                <a:lstStyle>
                  <a:lvl1pPr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ＭＳ Ｐゴシック" charset="0"/>
                      <a:sym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9pPr>
                </a:lstStyle>
                <a:p>
                  <a:pPr eaLnBrk="1" hangingPunct="1"/>
                  <a:r>
                    <a:rPr lang="en-US" sz="1867"/>
                    <a:t>3</a:t>
                  </a:r>
                </a:p>
              </p:txBody>
            </p:sp>
            <p:sp>
              <p:nvSpPr>
                <p:cNvPr id="73" name="Shape 73"/>
                <p:cNvSpPr txBox="1">
                  <a:spLocks noChangeArrowheads="1"/>
                </p:cNvSpPr>
                <p:nvPr/>
              </p:nvSpPr>
              <p:spPr bwMode="auto">
                <a:xfrm>
                  <a:off x="8020050" y="1763370"/>
                  <a:ext cx="288925" cy="400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1900" tIns="121900" rIns="121900" bIns="121900">
                  <a:spAutoFit/>
                </a:bodyPr>
                <a:lstStyle>
                  <a:lvl1pPr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ＭＳ Ｐゴシック" charset="0"/>
                      <a:sym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9pPr>
                </a:lstStyle>
                <a:p>
                  <a:pPr eaLnBrk="1" hangingPunct="1"/>
                  <a:r>
                    <a:rPr lang="en-US" sz="1867"/>
                    <a:t>4</a:t>
                  </a:r>
                </a:p>
              </p:txBody>
            </p:sp>
            <p:sp>
              <p:nvSpPr>
                <p:cNvPr id="74" name="Shape 74"/>
                <p:cNvSpPr txBox="1">
                  <a:spLocks noChangeArrowheads="1"/>
                </p:cNvSpPr>
                <p:nvPr/>
              </p:nvSpPr>
              <p:spPr bwMode="auto">
                <a:xfrm>
                  <a:off x="5124450" y="2285657"/>
                  <a:ext cx="288925" cy="400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1900" tIns="121900" rIns="121900" bIns="121900">
                  <a:spAutoFit/>
                </a:bodyPr>
                <a:lstStyle>
                  <a:lvl1pPr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ＭＳ Ｐゴシック" charset="0"/>
                      <a:sym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9pPr>
                </a:lstStyle>
                <a:p>
                  <a:pPr eaLnBrk="1" hangingPunct="1"/>
                  <a:r>
                    <a:rPr lang="en-US" sz="1867"/>
                    <a:t>0</a:t>
                  </a:r>
                </a:p>
              </p:txBody>
            </p:sp>
            <p:sp>
              <p:nvSpPr>
                <p:cNvPr id="75" name="Shape 75"/>
                <p:cNvSpPr txBox="1">
                  <a:spLocks noChangeArrowheads="1"/>
                </p:cNvSpPr>
                <p:nvPr/>
              </p:nvSpPr>
              <p:spPr bwMode="auto">
                <a:xfrm>
                  <a:off x="5124450" y="2898432"/>
                  <a:ext cx="288925" cy="400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1900" tIns="121900" rIns="121900" bIns="121900">
                  <a:spAutoFit/>
                </a:bodyPr>
                <a:lstStyle>
                  <a:lvl1pPr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ＭＳ Ｐゴシック" charset="0"/>
                      <a:sym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9pPr>
                </a:lstStyle>
                <a:p>
                  <a:pPr eaLnBrk="1" hangingPunct="1"/>
                  <a:r>
                    <a:rPr lang="en-US" sz="1867"/>
                    <a:t>1</a:t>
                  </a:r>
                </a:p>
              </p:txBody>
            </p:sp>
            <p:sp>
              <p:nvSpPr>
                <p:cNvPr id="76" name="Shape 76"/>
                <p:cNvSpPr txBox="1">
                  <a:spLocks noChangeArrowheads="1"/>
                </p:cNvSpPr>
                <p:nvPr/>
              </p:nvSpPr>
              <p:spPr bwMode="auto">
                <a:xfrm>
                  <a:off x="5124450" y="3512795"/>
                  <a:ext cx="288925" cy="400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1900" tIns="121900" rIns="121900" bIns="121900">
                  <a:spAutoFit/>
                </a:bodyPr>
                <a:lstStyle>
                  <a:lvl1pPr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cs typeface="ＭＳ Ｐゴシック" charset="0"/>
                      <a:sym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  <a:sym typeface="Arial" charset="0"/>
                    </a:defRPr>
                  </a:lvl9pPr>
                </a:lstStyle>
                <a:p>
                  <a:pPr eaLnBrk="1" hangingPunct="1"/>
                  <a:r>
                    <a:rPr lang="en-US" sz="1867"/>
                    <a:t>2</a:t>
                  </a:r>
                </a:p>
              </p:txBody>
            </p:sp>
            <p:pic>
              <p:nvPicPr>
                <p:cNvPr id="78" name="Shape 78"/>
                <p:cNvPicPr preferRelativeResize="0"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13375" y="2130082"/>
                  <a:ext cx="3076575" cy="18669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79" name="Shape 7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413375" y="2130425"/>
                  <a:ext cx="3070225" cy="12357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0" name="Shape 80"/>
                <p:cNvCxnSpPr>
                  <a:cxnSpLocks noChangeShapeType="1"/>
                </p:cNvCxnSpPr>
                <p:nvPr/>
              </p:nvCxnSpPr>
              <p:spPr bwMode="auto">
                <a:xfrm>
                  <a:off x="5413375" y="3949700"/>
                  <a:ext cx="3076575" cy="442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" name="Shape 82"/>
                <p:cNvCxnSpPr>
                  <a:cxnSpLocks noChangeShapeType="1"/>
                </p:cNvCxnSpPr>
                <p:nvPr/>
              </p:nvCxnSpPr>
              <p:spPr bwMode="auto">
                <a:xfrm>
                  <a:off x="8483600" y="2127250"/>
                  <a:ext cx="0" cy="182245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3" name="Shape 83"/>
                <p:cNvCxnSpPr>
                  <a:cxnSpLocks noChangeShapeType="1"/>
                </p:cNvCxnSpPr>
                <p:nvPr/>
              </p:nvCxnSpPr>
              <p:spPr bwMode="auto">
                <a:xfrm>
                  <a:off x="5443538" y="2741613"/>
                  <a:ext cx="2428875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" name="Shape 84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6046788" y="3349625"/>
                  <a:ext cx="2436812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pic>
              <p:nvPicPr>
                <p:cNvPr id="85" name="Shape 85"/>
                <p:cNvPicPr preferRelativeResize="0"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494338" y="2142782"/>
                  <a:ext cx="523875" cy="611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6" name="Shape 86"/>
                <p:cNvPicPr preferRelativeResize="0"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61088" y="2882557"/>
                  <a:ext cx="350837" cy="3508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7457730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91"/>
          <p:cNvSpPr txBox="1">
            <a:spLocks noGrp="1"/>
          </p:cNvSpPr>
          <p:nvPr>
            <p:ph type="title"/>
          </p:nvPr>
        </p:nvSpPr>
        <p:spPr>
          <a:xfrm>
            <a:off x="609600" y="578967"/>
            <a:ext cx="10972800" cy="775631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267" b="1" dirty="0">
                <a:latin typeface="Arial" charset="0"/>
              </a:rPr>
              <a:t>Giving Instructions</a:t>
            </a:r>
          </a:p>
        </p:txBody>
      </p:sp>
      <p:sp>
        <p:nvSpPr>
          <p:cNvPr id="13314" name="Shape 92"/>
          <p:cNvSpPr txBox="1">
            <a:spLocks noChangeArrowheads="1"/>
          </p:cNvSpPr>
          <p:nvPr/>
        </p:nvSpPr>
        <p:spPr bwMode="auto">
          <a:xfrm>
            <a:off x="7467601" y="2347384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0</a:t>
            </a:r>
          </a:p>
        </p:txBody>
      </p:sp>
      <p:sp>
        <p:nvSpPr>
          <p:cNvPr id="13315" name="Shape 93"/>
          <p:cNvSpPr txBox="1">
            <a:spLocks noChangeArrowheads="1"/>
          </p:cNvSpPr>
          <p:nvPr/>
        </p:nvSpPr>
        <p:spPr bwMode="auto">
          <a:xfrm>
            <a:off x="8229601" y="2347384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1</a:t>
            </a:r>
          </a:p>
        </p:txBody>
      </p:sp>
      <p:sp>
        <p:nvSpPr>
          <p:cNvPr id="13316" name="Shape 94"/>
          <p:cNvSpPr txBox="1">
            <a:spLocks noChangeArrowheads="1"/>
          </p:cNvSpPr>
          <p:nvPr/>
        </p:nvSpPr>
        <p:spPr bwMode="auto">
          <a:xfrm>
            <a:off x="9042401" y="2347384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2</a:t>
            </a:r>
          </a:p>
        </p:txBody>
      </p:sp>
      <p:sp>
        <p:nvSpPr>
          <p:cNvPr id="13317" name="Shape 95"/>
          <p:cNvSpPr txBox="1">
            <a:spLocks noChangeArrowheads="1"/>
          </p:cNvSpPr>
          <p:nvPr/>
        </p:nvSpPr>
        <p:spPr bwMode="auto">
          <a:xfrm>
            <a:off x="9855201" y="2347384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3</a:t>
            </a:r>
          </a:p>
        </p:txBody>
      </p:sp>
      <p:sp>
        <p:nvSpPr>
          <p:cNvPr id="13318" name="Shape 96"/>
          <p:cNvSpPr txBox="1">
            <a:spLocks noChangeArrowheads="1"/>
          </p:cNvSpPr>
          <p:nvPr/>
        </p:nvSpPr>
        <p:spPr bwMode="auto">
          <a:xfrm>
            <a:off x="10668001" y="2347384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4</a:t>
            </a:r>
          </a:p>
        </p:txBody>
      </p:sp>
      <p:sp>
        <p:nvSpPr>
          <p:cNvPr id="13319" name="Shape 97"/>
          <p:cNvSpPr txBox="1">
            <a:spLocks noChangeArrowheads="1"/>
          </p:cNvSpPr>
          <p:nvPr/>
        </p:nvSpPr>
        <p:spPr bwMode="auto">
          <a:xfrm>
            <a:off x="6807201" y="3043767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0</a:t>
            </a:r>
          </a:p>
        </p:txBody>
      </p:sp>
      <p:sp>
        <p:nvSpPr>
          <p:cNvPr id="13320" name="Shape 98"/>
          <p:cNvSpPr txBox="1">
            <a:spLocks noChangeArrowheads="1"/>
          </p:cNvSpPr>
          <p:nvPr/>
        </p:nvSpPr>
        <p:spPr bwMode="auto">
          <a:xfrm>
            <a:off x="6807201" y="3860800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1</a:t>
            </a:r>
          </a:p>
        </p:txBody>
      </p:sp>
      <p:sp>
        <p:nvSpPr>
          <p:cNvPr id="13321" name="Shape 99"/>
          <p:cNvSpPr txBox="1">
            <a:spLocks noChangeArrowheads="1"/>
          </p:cNvSpPr>
          <p:nvPr/>
        </p:nvSpPr>
        <p:spPr bwMode="auto">
          <a:xfrm>
            <a:off x="6807201" y="4677834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2</a:t>
            </a:r>
          </a:p>
        </p:txBody>
      </p:sp>
      <p:sp>
        <p:nvSpPr>
          <p:cNvPr id="13322" name="Shape 100"/>
          <p:cNvSpPr txBox="1">
            <a:spLocks noChangeArrowheads="1"/>
          </p:cNvSpPr>
          <p:nvPr/>
        </p:nvSpPr>
        <p:spPr bwMode="auto">
          <a:xfrm>
            <a:off x="6510868" y="5416551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endParaRPr lang="en-US" sz="1867"/>
          </a:p>
        </p:txBody>
      </p:sp>
      <p:pic>
        <p:nvPicPr>
          <p:cNvPr id="13323" name="Shape 10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367" y="2819400"/>
            <a:ext cx="41021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24" name="Shape 102"/>
          <p:cNvCxnSpPr>
            <a:cxnSpLocks noChangeShapeType="1"/>
          </p:cNvCxnSpPr>
          <p:nvPr/>
        </p:nvCxnSpPr>
        <p:spPr bwMode="auto">
          <a:xfrm>
            <a:off x="7217834" y="2853267"/>
            <a:ext cx="4068233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Shape 103"/>
          <p:cNvCxnSpPr>
            <a:cxnSpLocks noChangeShapeType="1"/>
          </p:cNvCxnSpPr>
          <p:nvPr/>
        </p:nvCxnSpPr>
        <p:spPr bwMode="auto">
          <a:xfrm>
            <a:off x="7226301" y="5268384"/>
            <a:ext cx="4068233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Shape 104"/>
          <p:cNvCxnSpPr>
            <a:cxnSpLocks noChangeShapeType="1"/>
          </p:cNvCxnSpPr>
          <p:nvPr/>
        </p:nvCxnSpPr>
        <p:spPr bwMode="auto">
          <a:xfrm>
            <a:off x="7232651" y="2853267"/>
            <a:ext cx="0" cy="242358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Shape 105"/>
          <p:cNvCxnSpPr>
            <a:cxnSpLocks noChangeShapeType="1"/>
          </p:cNvCxnSpPr>
          <p:nvPr/>
        </p:nvCxnSpPr>
        <p:spPr bwMode="auto">
          <a:xfrm>
            <a:off x="11286067" y="2846918"/>
            <a:ext cx="0" cy="243204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Shape 106"/>
          <p:cNvCxnSpPr>
            <a:cxnSpLocks noChangeShapeType="1"/>
          </p:cNvCxnSpPr>
          <p:nvPr/>
        </p:nvCxnSpPr>
        <p:spPr bwMode="auto">
          <a:xfrm>
            <a:off x="7232651" y="3666067"/>
            <a:ext cx="3236383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Shape 107"/>
          <p:cNvCxnSpPr>
            <a:cxnSpLocks noChangeShapeType="1"/>
          </p:cNvCxnSpPr>
          <p:nvPr/>
        </p:nvCxnSpPr>
        <p:spPr bwMode="auto">
          <a:xfrm rot="10800000">
            <a:off x="8036984" y="4478867"/>
            <a:ext cx="3249083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8" name="Shape 108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0385" y="2853267"/>
            <a:ext cx="6985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1" name="Shape 109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385" y="3839633"/>
            <a:ext cx="4677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Shape 110"/>
          <p:cNvSpPr txBox="1">
            <a:spLocks noChangeArrowheads="1"/>
          </p:cNvSpPr>
          <p:nvPr/>
        </p:nvSpPr>
        <p:spPr bwMode="auto">
          <a:xfrm>
            <a:off x="618068" y="2112434"/>
            <a:ext cx="5312833" cy="73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marL="457200" indent="-3810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marL="558786" indent="-457189" eaLnBrk="1" hangingPunct="1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200" dirty="0"/>
              <a:t>“Move forward 4 steps.”</a:t>
            </a:r>
          </a:p>
        </p:txBody>
      </p:sp>
      <p:sp>
        <p:nvSpPr>
          <p:cNvPr id="111" name="Shape 111"/>
          <p:cNvSpPr txBox="1">
            <a:spLocks noChangeArrowheads="1"/>
          </p:cNvSpPr>
          <p:nvPr/>
        </p:nvSpPr>
        <p:spPr bwMode="auto">
          <a:xfrm>
            <a:off x="618068" y="2707897"/>
            <a:ext cx="5312833" cy="73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marL="457200" indent="-3810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marL="558786" indent="-457189" eaLnBrk="1" hangingPunct="1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200" dirty="0"/>
              <a:t>“Turn right.”</a:t>
            </a:r>
          </a:p>
        </p:txBody>
      </p:sp>
      <p:sp>
        <p:nvSpPr>
          <p:cNvPr id="112" name="Shape 112"/>
          <p:cNvSpPr txBox="1">
            <a:spLocks noChangeArrowheads="1"/>
          </p:cNvSpPr>
          <p:nvPr/>
        </p:nvSpPr>
        <p:spPr bwMode="auto">
          <a:xfrm>
            <a:off x="618068" y="3299802"/>
            <a:ext cx="5312833" cy="73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marL="457200" indent="-3810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marL="558786" indent="-457189" eaLnBrk="1" hangingPunct="1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200" dirty="0"/>
              <a:t>“Move forward 1 step.”</a:t>
            </a:r>
          </a:p>
        </p:txBody>
      </p:sp>
      <p:sp>
        <p:nvSpPr>
          <p:cNvPr id="113" name="Shape 113"/>
          <p:cNvSpPr txBox="1">
            <a:spLocks noChangeArrowheads="1"/>
          </p:cNvSpPr>
          <p:nvPr/>
        </p:nvSpPr>
        <p:spPr bwMode="auto">
          <a:xfrm>
            <a:off x="618067" y="3881475"/>
            <a:ext cx="5314949" cy="73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marL="457200" indent="-3810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marL="558786" indent="-457189" eaLnBrk="1" hangingPunct="1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200" dirty="0"/>
              <a:t>“Turn right.”</a:t>
            </a:r>
          </a:p>
        </p:txBody>
      </p:sp>
      <p:sp>
        <p:nvSpPr>
          <p:cNvPr id="114" name="Shape 114"/>
          <p:cNvSpPr txBox="1">
            <a:spLocks noChangeArrowheads="1"/>
          </p:cNvSpPr>
          <p:nvPr/>
        </p:nvSpPr>
        <p:spPr bwMode="auto">
          <a:xfrm>
            <a:off x="618066" y="4458136"/>
            <a:ext cx="5312833" cy="73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marL="457200" indent="-3810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marL="558786" indent="-457189" eaLnBrk="1" hangingPunct="1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200" dirty="0"/>
              <a:t>“Move forward 3 steps.”</a:t>
            </a:r>
          </a:p>
        </p:txBody>
      </p:sp>
      <p:pic>
        <p:nvPicPr>
          <p:cNvPr id="115" name="Shape 115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13185" y="2853267"/>
            <a:ext cx="6985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Shape 116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25985" y="2853267"/>
            <a:ext cx="6985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Shape 11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38785" y="2853267"/>
            <a:ext cx="6985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Shape 118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51585" y="2853267"/>
            <a:ext cx="6985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Shape 119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10510309" y="2835276"/>
            <a:ext cx="70061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Shape 1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10551583" y="3666068"/>
            <a:ext cx="6985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Shape 121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10511367" y="3653367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Shape 122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9709151" y="3653367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Shape 12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8911167" y="3653367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Shape 124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8066618" y="3653367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01699" y="1279777"/>
            <a:ext cx="7514167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597">
              <a:buClr>
                <a:srgbClr val="000000"/>
              </a:buClr>
              <a:buSzPct val="100000"/>
            </a:pPr>
            <a:r>
              <a:rPr lang="en-US" sz="2133" dirty="0">
                <a:solidFill>
                  <a:srgbClr val="FF0000"/>
                </a:solidFill>
              </a:rPr>
              <a:t>Note: </a:t>
            </a:r>
            <a:r>
              <a:rPr lang="en-US" sz="2133" dirty="0" err="1">
                <a:solidFill>
                  <a:srgbClr val="FF0000"/>
                </a:solidFill>
              </a:rPr>
              <a:t>samBot</a:t>
            </a:r>
            <a:r>
              <a:rPr lang="en-US" sz="2133" dirty="0">
                <a:solidFill>
                  <a:srgbClr val="FF0000"/>
                </a:solidFill>
              </a:rPr>
              <a:t> moves in the direction her outstretched arm is pointing; yes, he can move upside down in this 2D world</a:t>
            </a:r>
          </a:p>
        </p:txBody>
      </p:sp>
    </p:spTree>
    <p:extLst>
      <p:ext uri="{BB962C8B-B14F-4D97-AF65-F5344CB8AC3E}">
        <p14:creationId xmlns:p14="http://schemas.microsoft.com/office/powerpoint/2010/main" val="22235614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153"/>
          <p:cNvSpPr txBox="1">
            <a:spLocks noGrp="1"/>
          </p:cNvSpPr>
          <p:nvPr>
            <p:ph type="title"/>
          </p:nvPr>
        </p:nvSpPr>
        <p:spPr>
          <a:xfrm>
            <a:off x="347134" y="477351"/>
            <a:ext cx="11497733" cy="7386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000" b="1" dirty="0">
                <a:latin typeface="Arial" charset="0"/>
              </a:rPr>
              <a:t>“Calling Methods”: Sending Messages in Java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09600" y="1715530"/>
            <a:ext cx="10972800" cy="3788186"/>
          </a:xfrm>
        </p:spPr>
        <p:txBody>
          <a:bodyPr>
            <a:spAutoFit/>
          </a:bodyPr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1pPr>
            <a:lvl2pPr marL="9144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>
              <a:spcBef>
                <a:spcPts val="1333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3200" dirty="0" err="1"/>
              <a:t>samBot</a:t>
            </a:r>
            <a:r>
              <a:rPr lang="en-US" sz="3200" dirty="0"/>
              <a:t> can only handle messages that he knows how to respond to</a:t>
            </a:r>
          </a:p>
          <a:p>
            <a:pPr>
              <a:spcBef>
                <a:spcPts val="1333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3200" dirty="0"/>
              <a:t>These responses are called </a:t>
            </a:r>
            <a:r>
              <a:rPr lang="en-US" sz="3200" b="1" dirty="0"/>
              <a:t>methods! </a:t>
            </a:r>
          </a:p>
          <a:p>
            <a:pPr lvl="1">
              <a:spcBef>
                <a:spcPts val="1333"/>
              </a:spcBef>
              <a:buClr>
                <a:srgbClr val="000000"/>
              </a:buClr>
              <a:buFont typeface="Courier New" charset="0"/>
              <a:buChar char="o"/>
            </a:pPr>
            <a:r>
              <a:rPr lang="en-US" sz="2400" dirty="0"/>
              <a:t>“method” is short for “method for responding to a message”</a:t>
            </a:r>
            <a:endParaRPr lang="en-US" sz="2400" b="1" dirty="0"/>
          </a:p>
          <a:p>
            <a:pPr>
              <a:spcBef>
                <a:spcPts val="1333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3200" dirty="0"/>
              <a:t>Objects cooperate by sending each other messages.</a:t>
            </a:r>
          </a:p>
          <a:p>
            <a:pPr lvl="1">
              <a:spcBef>
                <a:spcPts val="1333"/>
              </a:spcBef>
              <a:buClr>
                <a:srgbClr val="000000"/>
              </a:buClr>
              <a:buFont typeface="Courier New" charset="0"/>
              <a:buChar char="o"/>
            </a:pPr>
            <a:r>
              <a:rPr lang="en-US" sz="2400" dirty="0"/>
              <a:t>object sending message is the </a:t>
            </a:r>
            <a:r>
              <a:rPr lang="en-US" sz="2400" b="1" dirty="0"/>
              <a:t>caller</a:t>
            </a:r>
          </a:p>
          <a:p>
            <a:pPr lvl="1">
              <a:spcBef>
                <a:spcPts val="1333"/>
              </a:spcBef>
              <a:buClr>
                <a:srgbClr val="000000"/>
              </a:buClr>
              <a:buFont typeface="Courier New" charset="0"/>
              <a:buChar char="o"/>
            </a:pPr>
            <a:r>
              <a:rPr lang="en-US" sz="2400" dirty="0"/>
              <a:t>object receiving message is the </a:t>
            </a:r>
            <a:r>
              <a:rPr lang="en-US" sz="2400" b="1" dirty="0"/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35677276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Program?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indent="-514350">
              <a:buSzPct val="100000"/>
              <a:buFont typeface="+mj-lt"/>
              <a:buAutoNum type="arabicPeriod" startAt="2"/>
            </a:pPr>
            <a:r>
              <a:rPr lang="en-US" sz="2800" b="1" dirty="0" smtClean="0"/>
              <a:t>Sequences </a:t>
            </a:r>
            <a:r>
              <a:rPr lang="en-US" sz="2800" b="1" dirty="0"/>
              <a:t>of instructions expressed in specific programming language</a:t>
            </a:r>
            <a:endParaRPr lang="en-US" sz="2800" b="1" dirty="0" smtClean="0"/>
          </a:p>
          <a:p>
            <a:pPr marL="0" indent="0">
              <a:buSzPct val="100000"/>
              <a:buNone/>
            </a:pPr>
            <a:endParaRPr lang="en-US" sz="2800" dirty="0"/>
          </a:p>
          <a:p>
            <a:pPr indent="-228600">
              <a:buSzPct val="100000"/>
            </a:pPr>
            <a:r>
              <a:rPr lang="en-US" sz="2800" dirty="0" smtClean="0"/>
              <a:t>Syntax</a:t>
            </a:r>
            <a:r>
              <a:rPr lang="en-US" sz="2800" dirty="0"/>
              <a:t>: grammatical rules for forming </a:t>
            </a:r>
            <a:r>
              <a:rPr lang="en-US" sz="2800" dirty="0" smtClean="0"/>
              <a:t>instructions</a:t>
            </a:r>
          </a:p>
          <a:p>
            <a:pPr indent="-228600">
              <a:buSzPct val="100000"/>
            </a:pPr>
            <a:endParaRPr lang="en-US" sz="2800" dirty="0"/>
          </a:p>
          <a:p>
            <a:pPr indent="-228600">
              <a:buSzPct val="100000"/>
            </a:pPr>
            <a:r>
              <a:rPr lang="en-US" sz="2800" dirty="0" smtClean="0"/>
              <a:t>Semantics</a:t>
            </a:r>
            <a:r>
              <a:rPr lang="en-US" sz="2800" dirty="0"/>
              <a:t>: meaning/interpretation of instruction </a:t>
            </a:r>
          </a:p>
        </p:txBody>
      </p:sp>
    </p:spTree>
    <p:extLst>
      <p:ext uri="{BB962C8B-B14F-4D97-AF65-F5344CB8AC3E}">
        <p14:creationId xmlns:p14="http://schemas.microsoft.com/office/powerpoint/2010/main" val="285113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09601" y="1534296"/>
            <a:ext cx="11173884" cy="1828932"/>
          </a:xfrm>
        </p:spPr>
        <p:txBody>
          <a:bodyPr>
            <a:spAutoFit/>
          </a:bodyPr>
          <a:lstStyle>
            <a:lvl1pPr marL="457200" indent="-3556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1pPr>
            <a:lvl2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592652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667" dirty="0" err="1"/>
              <a:t>samBot</a:t>
            </a:r>
            <a:r>
              <a:rPr lang="en-US" sz="2667" dirty="0"/>
              <a:t> already has one method for “move forward n steps” and another method for “turn right”</a:t>
            </a:r>
          </a:p>
          <a:p>
            <a:pPr marL="592652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667" dirty="0"/>
              <a:t>When we send a message to </a:t>
            </a:r>
            <a:r>
              <a:rPr lang="en-US" sz="2667" dirty="0" err="1"/>
              <a:t>samBot</a:t>
            </a:r>
            <a:r>
              <a:rPr lang="en-US" sz="2667" dirty="0"/>
              <a:t> to “move forward” or “turn right” in Java, we are </a:t>
            </a:r>
            <a:r>
              <a:rPr lang="en-US" sz="2667" b="1" dirty="0"/>
              <a:t>calling a method</a:t>
            </a:r>
            <a:r>
              <a:rPr lang="en-US" sz="2667" dirty="0"/>
              <a:t> </a:t>
            </a:r>
            <a:r>
              <a:rPr lang="en-US" sz="2667" b="1" dirty="0"/>
              <a:t>on </a:t>
            </a:r>
            <a:r>
              <a:rPr lang="en-US" sz="2667" b="1" dirty="0" err="1"/>
              <a:t>samBot</a:t>
            </a:r>
            <a:r>
              <a:rPr lang="en-US" sz="2667" b="1" dirty="0"/>
              <a:t>. </a:t>
            </a:r>
          </a:p>
        </p:txBody>
      </p:sp>
      <p:sp>
        <p:nvSpPr>
          <p:cNvPr id="19458" name="Shape 160"/>
          <p:cNvSpPr txBox="1">
            <a:spLocks noGrp="1"/>
          </p:cNvSpPr>
          <p:nvPr>
            <p:ph type="title"/>
          </p:nvPr>
        </p:nvSpPr>
        <p:spPr>
          <a:xfrm>
            <a:off x="285751" y="477104"/>
            <a:ext cx="11497733" cy="7386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000" b="1" dirty="0">
                <a:latin typeface="Arial" charset="0"/>
              </a:rPr>
              <a:t>“Calling Methods”: Sending Messages in Java</a:t>
            </a:r>
          </a:p>
        </p:txBody>
      </p:sp>
      <p:pic>
        <p:nvPicPr>
          <p:cNvPr id="161" name="Shape 16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84067" y="5005918"/>
            <a:ext cx="1435100" cy="167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Shape 162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23" r="31380"/>
          <a:stretch>
            <a:fillRect/>
          </a:stretch>
        </p:blipFill>
        <p:spPr bwMode="auto">
          <a:xfrm>
            <a:off x="3170767" y="4603752"/>
            <a:ext cx="1803400" cy="207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Shape 163"/>
          <p:cNvSpPr>
            <a:spLocks noChangeArrowheads="1"/>
          </p:cNvSpPr>
          <p:nvPr/>
        </p:nvSpPr>
        <p:spPr bwMode="auto">
          <a:xfrm>
            <a:off x="4038600" y="3954080"/>
            <a:ext cx="2491317" cy="590259"/>
          </a:xfrm>
          <a:prstGeom prst="wedgeRoundRectCallout">
            <a:avLst>
              <a:gd name="adj1" fmla="val -37671"/>
              <a:gd name="adj2" fmla="val 71236"/>
              <a:gd name="adj3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lIns="121900" tIns="121900" rIns="121900" bIns="121900" anchor="ctr">
            <a:spAutoFit/>
          </a:bodyPr>
          <a:lstStyle/>
          <a:p>
            <a:endParaRPr lang="en-US" sz="1867"/>
          </a:p>
        </p:txBody>
      </p:sp>
      <p:sp>
        <p:nvSpPr>
          <p:cNvPr id="164" name="Shape 164"/>
          <p:cNvSpPr txBox="1">
            <a:spLocks noChangeArrowheads="1"/>
          </p:cNvSpPr>
          <p:nvPr/>
        </p:nvSpPr>
        <p:spPr bwMode="auto">
          <a:xfrm>
            <a:off x="4032251" y="3812705"/>
            <a:ext cx="2396067" cy="90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133" dirty="0">
                <a:solidFill>
                  <a:srgbClr val="FF0000"/>
                </a:solidFill>
              </a:rPr>
              <a:t>Hey </a:t>
            </a:r>
            <a:r>
              <a:rPr lang="en-US" sz="2133" dirty="0" err="1">
                <a:solidFill>
                  <a:srgbClr val="FF0000"/>
                </a:solidFill>
              </a:rPr>
              <a:t>samBot</a:t>
            </a:r>
            <a:r>
              <a:rPr lang="en-US" sz="2133" dirty="0">
                <a:solidFill>
                  <a:srgbClr val="FF0000"/>
                </a:solidFill>
              </a:rPr>
              <a:t>, turn right!</a:t>
            </a:r>
            <a:r>
              <a:rPr lang="en-US" sz="2133" dirty="0"/>
              <a:t> </a:t>
            </a:r>
          </a:p>
        </p:txBody>
      </p:sp>
      <p:sp>
        <p:nvSpPr>
          <p:cNvPr id="165" name="Shape 165"/>
          <p:cNvSpPr txBox="1">
            <a:spLocks noChangeArrowheads="1"/>
          </p:cNvSpPr>
          <p:nvPr/>
        </p:nvSpPr>
        <p:spPr bwMode="auto">
          <a:xfrm>
            <a:off x="1007534" y="5488518"/>
            <a:ext cx="1970617" cy="61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2400"/>
              <a:t>The </a:t>
            </a:r>
            <a:r>
              <a:rPr lang="en-US" sz="2400" b="1">
                <a:solidFill>
                  <a:srgbClr val="FF0000"/>
                </a:solidFill>
              </a:rPr>
              <a:t>caller</a:t>
            </a:r>
            <a:r>
              <a:rPr lang="en-US" sz="2400"/>
              <a:t> </a:t>
            </a:r>
          </a:p>
        </p:txBody>
      </p:sp>
      <p:sp>
        <p:nvSpPr>
          <p:cNvPr id="166" name="Shape 166"/>
          <p:cNvSpPr txBox="1">
            <a:spLocks noChangeArrowheads="1"/>
          </p:cNvSpPr>
          <p:nvPr/>
        </p:nvSpPr>
        <p:spPr bwMode="auto">
          <a:xfrm>
            <a:off x="9963151" y="5488518"/>
            <a:ext cx="2294467" cy="984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receiver </a:t>
            </a:r>
            <a:r>
              <a:rPr lang="en-US" sz="2400" dirty="0"/>
              <a:t>(</a:t>
            </a:r>
            <a:r>
              <a:rPr lang="en-US" sz="2400" dirty="0" err="1"/>
              <a:t>samBot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167" name="Shape 167"/>
          <p:cNvCxnSpPr>
            <a:cxnSpLocks noChangeShapeType="1"/>
          </p:cNvCxnSpPr>
          <p:nvPr/>
        </p:nvCxnSpPr>
        <p:spPr bwMode="auto">
          <a:xfrm>
            <a:off x="2622551" y="5827184"/>
            <a:ext cx="615949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Shape 168"/>
          <p:cNvCxnSpPr>
            <a:cxnSpLocks noChangeShapeType="1"/>
          </p:cNvCxnSpPr>
          <p:nvPr/>
        </p:nvCxnSpPr>
        <p:spPr bwMode="auto">
          <a:xfrm rot="10800000">
            <a:off x="9525000" y="5827184"/>
            <a:ext cx="508000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Shape 169"/>
          <p:cNvCxnSpPr>
            <a:cxnSpLocks noChangeShapeType="1"/>
          </p:cNvCxnSpPr>
          <p:nvPr/>
        </p:nvCxnSpPr>
        <p:spPr bwMode="auto">
          <a:xfrm rot="10800000">
            <a:off x="6595533" y="4210051"/>
            <a:ext cx="508000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" name="Shape 170"/>
          <p:cNvSpPr txBox="1">
            <a:spLocks noChangeArrowheads="1"/>
          </p:cNvSpPr>
          <p:nvPr/>
        </p:nvSpPr>
        <p:spPr bwMode="auto">
          <a:xfrm>
            <a:off x="7052733" y="3892551"/>
            <a:ext cx="4413251" cy="984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method call </a:t>
            </a:r>
            <a:r>
              <a:rPr lang="en-US" sz="2400" dirty="0"/>
              <a:t>(message passed from caller to receiver) </a:t>
            </a:r>
          </a:p>
        </p:txBody>
      </p:sp>
      <p:pic>
        <p:nvPicPr>
          <p:cNvPr id="171" name="Shape 17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7983009" y="4903259"/>
            <a:ext cx="1437217" cy="167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1498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187"/>
          <p:cNvSpPr txBox="1">
            <a:spLocks noGrp="1"/>
          </p:cNvSpPr>
          <p:nvPr>
            <p:ph type="title"/>
          </p:nvPr>
        </p:nvSpPr>
        <p:spPr>
          <a:xfrm>
            <a:off x="609600" y="590284"/>
            <a:ext cx="10972800" cy="7940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400" b="1" dirty="0" smtClean="0">
                <a:latin typeface="Arial" charset="0"/>
              </a:rPr>
              <a:t>Turning </a:t>
            </a:r>
            <a:r>
              <a:rPr lang="en-US" sz="4400" b="1" dirty="0" err="1" smtClean="0">
                <a:latin typeface="Arial" charset="0"/>
              </a:rPr>
              <a:t>samBot</a:t>
            </a:r>
            <a:r>
              <a:rPr lang="en-US" sz="4400" b="1" dirty="0" smtClean="0">
                <a:latin typeface="Arial" charset="0"/>
              </a:rPr>
              <a:t> right</a:t>
            </a:r>
            <a:endParaRPr lang="en-US" sz="4400" b="1" dirty="0">
              <a:latin typeface="Arial" charset="0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09600" y="1675781"/>
            <a:ext cx="10972800" cy="4306790"/>
          </a:xfrm>
        </p:spPr>
        <p:txBody>
          <a:bodyPr anchor="ctr">
            <a:spAutoFit/>
          </a:bodyPr>
          <a:lstStyle/>
          <a:p>
            <a:pPr marL="558786" indent="-457189">
              <a:spcAft>
                <a:spcPts val="1333"/>
              </a:spcAft>
              <a:buSzPct val="100000"/>
              <a:buFont typeface="Arial" charset="0"/>
              <a:buChar char="•"/>
              <a:defRPr/>
            </a:pPr>
            <a:r>
              <a:rPr lang="en" sz="2667" dirty="0" err="1">
                <a:solidFill>
                  <a:srgbClr val="0C00CE"/>
                </a:solidFill>
                <a:latin typeface="Consolas"/>
                <a:ea typeface="Consolas"/>
                <a:cs typeface="Consolas"/>
                <a:sym typeface="Consolas"/>
              </a:rPr>
              <a:t>samBot</a:t>
            </a:r>
            <a:r>
              <a:rPr lang="en" sz="2667" dirty="0" err="1">
                <a:solidFill>
                  <a:schemeClr val="dk1"/>
                </a:solidFill>
              </a:rPr>
              <a:t>’s</a:t>
            </a:r>
            <a:r>
              <a:rPr lang="en" sz="2667" dirty="0">
                <a:solidFill>
                  <a:schemeClr val="dk1"/>
                </a:solidFill>
              </a:rPr>
              <a:t> “turn right” method is called </a:t>
            </a:r>
            <a:r>
              <a:rPr lang="en" sz="2667" dirty="0" err="1">
                <a:solidFill>
                  <a:srgbClr val="0C00CE"/>
                </a:solidFill>
                <a:latin typeface="Consolas"/>
                <a:ea typeface="Consolas"/>
                <a:cs typeface="Consolas"/>
                <a:sym typeface="Consolas"/>
              </a:rPr>
              <a:t>turnRight</a:t>
            </a:r>
            <a:endParaRPr lang="en" sz="2667" dirty="0">
              <a:solidFill>
                <a:srgbClr val="0C00C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58786" indent="-457189">
              <a:spcAft>
                <a:spcPts val="1333"/>
              </a:spcAft>
              <a:buSzPct val="100000"/>
              <a:buFont typeface="Arial" charset="0"/>
              <a:buChar char="•"/>
              <a:defRPr/>
            </a:pPr>
            <a:r>
              <a:rPr lang="en" sz="2667" dirty="0">
                <a:solidFill>
                  <a:schemeClr val="dk1"/>
                </a:solidFill>
              </a:rPr>
              <a:t>To call the </a:t>
            </a:r>
            <a:r>
              <a:rPr lang="en" sz="2667" dirty="0" err="1">
                <a:solidFill>
                  <a:schemeClr val="dk1"/>
                </a:solidFill>
              </a:rPr>
              <a:t>turnRight</a:t>
            </a:r>
            <a:r>
              <a:rPr lang="en" sz="2667" dirty="0">
                <a:solidFill>
                  <a:schemeClr val="dk1"/>
                </a:solidFill>
              </a:rPr>
              <a:t> method on </a:t>
            </a:r>
            <a:r>
              <a:rPr lang="en" sz="2667" dirty="0" err="1">
                <a:solidFill>
                  <a:srgbClr val="0C00CE"/>
                </a:solidFill>
                <a:latin typeface="Consolas"/>
                <a:ea typeface="Consolas"/>
                <a:cs typeface="Consolas"/>
                <a:sym typeface="Consolas"/>
              </a:rPr>
              <a:t>samBot</a:t>
            </a:r>
            <a:r>
              <a:rPr lang="en" sz="2667" dirty="0">
                <a:solidFill>
                  <a:schemeClr val="dk1"/>
                </a:solidFill>
              </a:rPr>
              <a:t>:</a:t>
            </a:r>
            <a:endParaRPr lang="en-US" sz="2667" dirty="0">
              <a:solidFill>
                <a:schemeClr val="dk1"/>
              </a:solidFill>
            </a:endParaRPr>
          </a:p>
          <a:p>
            <a:pPr marL="101597">
              <a:spcAft>
                <a:spcPts val="1333"/>
              </a:spcAft>
              <a:buSzPct val="100000"/>
              <a:defRPr/>
            </a:pPr>
            <a:r>
              <a:rPr lang="en-US" sz="2667" dirty="0">
                <a:solidFill>
                  <a:schemeClr val="dk1"/>
                </a:solidFill>
                <a:latin typeface="Consolas"/>
                <a:cs typeface="Consolas"/>
              </a:rPr>
              <a:t>			</a:t>
            </a:r>
            <a:r>
              <a:rPr lang="en" sz="2667" dirty="0" err="1">
                <a:solidFill>
                  <a:srgbClr val="0C00CE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2667" dirty="0">
                <a:solidFill>
                  <a:srgbClr val="0C00CE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558786" indent="-457189">
              <a:spcAft>
                <a:spcPts val="1333"/>
              </a:spcAft>
              <a:buSzPct val="100000"/>
              <a:buFont typeface="Arial" charset="0"/>
              <a:buChar char="•"/>
              <a:defRPr/>
            </a:pPr>
            <a:r>
              <a:rPr lang="en" sz="2667" dirty="0">
                <a:solidFill>
                  <a:schemeClr val="dk1"/>
                </a:solidFill>
              </a:rPr>
              <a:t>To call methods on </a:t>
            </a:r>
            <a:r>
              <a:rPr lang="en" sz="2667" dirty="0">
                <a:solidFill>
                  <a:srgbClr val="0C00CE"/>
                </a:solidFill>
                <a:latin typeface="Consolas"/>
                <a:ea typeface="Consolas"/>
                <a:cs typeface="Consolas"/>
                <a:sym typeface="Consolas"/>
              </a:rPr>
              <a:t>samBot</a:t>
            </a:r>
            <a:r>
              <a:rPr lang="en" sz="2667" dirty="0">
                <a:solidFill>
                  <a:schemeClr val="dk1"/>
                </a:solidFill>
              </a:rPr>
              <a:t> in Java, need to address him by name!</a:t>
            </a:r>
            <a:endParaRPr lang="en-US" sz="2667" dirty="0">
              <a:solidFill>
                <a:schemeClr val="dk1"/>
              </a:solidFill>
            </a:endParaRPr>
          </a:p>
          <a:p>
            <a:pPr marL="558786" indent="-457189">
              <a:spcAft>
                <a:spcPts val="1333"/>
              </a:spcAft>
              <a:buSzPct val="100000"/>
              <a:buFont typeface="Arial" charset="0"/>
              <a:buChar char="•"/>
              <a:defRPr/>
            </a:pPr>
            <a:r>
              <a:rPr lang="en" sz="2667" dirty="0">
                <a:solidFill>
                  <a:schemeClr val="dk1"/>
                </a:solidFill>
              </a:rPr>
              <a:t>Every command to </a:t>
            </a:r>
            <a:r>
              <a:rPr lang="en" sz="2667" dirty="0" err="1">
                <a:solidFill>
                  <a:srgbClr val="0C00CE"/>
                </a:solidFill>
                <a:latin typeface="Consolas"/>
                <a:ea typeface="Consolas"/>
                <a:cs typeface="Consolas"/>
                <a:sym typeface="Consolas"/>
              </a:rPr>
              <a:t>samBot</a:t>
            </a:r>
            <a:r>
              <a:rPr lang="en" sz="2667" dirty="0">
                <a:solidFill>
                  <a:schemeClr val="dk1"/>
                </a:solidFill>
              </a:rPr>
              <a:t> takes the form</a:t>
            </a:r>
            <a:r>
              <a:rPr lang="en-US" sz="2667" dirty="0">
                <a:solidFill>
                  <a:schemeClr val="dk1"/>
                </a:solidFill>
              </a:rPr>
              <a:t>:</a:t>
            </a:r>
          </a:p>
          <a:p>
            <a:pPr marL="101597">
              <a:spcAft>
                <a:spcPts val="1333"/>
              </a:spcAft>
              <a:buSzPct val="100000"/>
              <a:defRPr/>
            </a:pPr>
            <a:r>
              <a:rPr lang="en-US" sz="2667" dirty="0">
                <a:solidFill>
                  <a:schemeClr val="dk1"/>
                </a:solidFill>
                <a:latin typeface="Consolas"/>
                <a:cs typeface="Consolas"/>
              </a:rPr>
              <a:t>		</a:t>
            </a:r>
            <a:r>
              <a:rPr lang="en" sz="2667" dirty="0">
                <a:solidFill>
                  <a:srgbClr val="0C00C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667" dirty="0" err="1">
                <a:solidFill>
                  <a:srgbClr val="0C00CE"/>
                </a:solidFill>
                <a:latin typeface="Consolas"/>
                <a:ea typeface="Consolas"/>
                <a:cs typeface="Consolas"/>
                <a:sym typeface="Consolas"/>
              </a:rPr>
              <a:t>samBot</a:t>
            </a:r>
            <a:r>
              <a:rPr lang="en" sz="2667" dirty="0">
                <a:solidFill>
                  <a:srgbClr val="0C00CE"/>
                </a:solidFill>
                <a:latin typeface="Consolas"/>
                <a:ea typeface="Consolas"/>
                <a:cs typeface="Consolas"/>
                <a:sym typeface="Consolas"/>
              </a:rPr>
              <a:t>.&lt;method name(…)&gt;;</a:t>
            </a:r>
            <a:endParaRPr lang="en-US" sz="2667" dirty="0">
              <a:solidFill>
                <a:srgbClr val="0C00C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58786" indent="-457189">
              <a:spcAft>
                <a:spcPts val="1333"/>
              </a:spcAft>
              <a:buSzPct val="100000"/>
              <a:buFont typeface="Arial" charset="0"/>
              <a:buChar char="•"/>
              <a:defRPr/>
            </a:pPr>
            <a:endParaRPr lang="en-US" sz="2667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558786" indent="-457189">
              <a:spcAft>
                <a:spcPts val="1333"/>
              </a:spcAft>
              <a:buSzPct val="100000"/>
              <a:buFont typeface="Arial" charset="0"/>
              <a:buChar char="•"/>
              <a:defRPr/>
            </a:pPr>
            <a:r>
              <a:rPr lang="en-US" sz="2667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What are those parentheses at the end of the method for?</a:t>
            </a:r>
            <a:endParaRPr lang="en" sz="2667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  <p:sp>
        <p:nvSpPr>
          <p:cNvPr id="4" name="Shape 178"/>
          <p:cNvSpPr txBox="1">
            <a:spLocks noChangeArrowheads="1"/>
          </p:cNvSpPr>
          <p:nvPr/>
        </p:nvSpPr>
        <p:spPr bwMode="auto">
          <a:xfrm>
            <a:off x="7941733" y="3829177"/>
            <a:ext cx="3025403" cy="94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2267" dirty="0">
                <a:solidFill>
                  <a:srgbClr val="FF0000"/>
                </a:solidFill>
              </a:rPr>
              <a:t>You substitute for anything in &lt; &gt;!</a:t>
            </a:r>
          </a:p>
        </p:txBody>
      </p:sp>
      <p:cxnSp>
        <p:nvCxnSpPr>
          <p:cNvPr id="5" name="Shape 179"/>
          <p:cNvCxnSpPr>
            <a:cxnSpLocks noChangeShapeType="1"/>
          </p:cNvCxnSpPr>
          <p:nvPr/>
        </p:nvCxnSpPr>
        <p:spPr bwMode="auto">
          <a:xfrm flipH="1">
            <a:off x="7586165" y="4355713"/>
            <a:ext cx="355569" cy="173711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Shape 180"/>
          <p:cNvSpPr txBox="1">
            <a:spLocks noChangeArrowheads="1"/>
          </p:cNvSpPr>
          <p:nvPr/>
        </p:nvSpPr>
        <p:spPr bwMode="auto">
          <a:xfrm>
            <a:off x="8373851" y="4704260"/>
            <a:ext cx="3625935" cy="65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2667" b="1" dirty="0">
                <a:solidFill>
                  <a:srgbClr val="FF0000"/>
                </a:solidFill>
              </a:rPr>
              <a:t>;</a:t>
            </a:r>
            <a:r>
              <a:rPr lang="en-US" sz="2267" dirty="0">
                <a:solidFill>
                  <a:srgbClr val="FF0000"/>
                </a:solidFill>
              </a:rPr>
              <a:t> ends Java statement</a:t>
            </a:r>
          </a:p>
        </p:txBody>
      </p:sp>
      <p:cxnSp>
        <p:nvCxnSpPr>
          <p:cNvPr id="9" name="Shape 179"/>
          <p:cNvCxnSpPr>
            <a:cxnSpLocks noChangeShapeType="1"/>
          </p:cNvCxnSpPr>
          <p:nvPr/>
        </p:nvCxnSpPr>
        <p:spPr bwMode="auto">
          <a:xfrm flipH="1" flipV="1">
            <a:off x="7941734" y="4901162"/>
            <a:ext cx="432117" cy="131373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hape 179"/>
          <p:cNvCxnSpPr>
            <a:cxnSpLocks noChangeShapeType="1"/>
          </p:cNvCxnSpPr>
          <p:nvPr/>
        </p:nvCxnSpPr>
        <p:spPr bwMode="auto">
          <a:xfrm flipV="1">
            <a:off x="6604000" y="4966848"/>
            <a:ext cx="321765" cy="671952"/>
          </a:xfrm>
          <a:prstGeom prst="straightConnector1">
            <a:avLst/>
          </a:prstGeom>
          <a:noFill/>
          <a:ln w="19050">
            <a:solidFill>
              <a:srgbClr val="0C00CE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35431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193"/>
          <p:cNvSpPr txBox="1">
            <a:spLocks noGrp="1"/>
          </p:cNvSpPr>
          <p:nvPr>
            <p:ph type="title"/>
          </p:nvPr>
        </p:nvSpPr>
        <p:spPr>
          <a:xfrm>
            <a:off x="609600" y="590284"/>
            <a:ext cx="10972800" cy="7940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400" b="1" dirty="0" smtClean="0">
                <a:latin typeface="Arial" charset="0"/>
              </a:rPr>
              <a:t>Calling Methods: Important Points</a:t>
            </a:r>
            <a:endParaRPr lang="en-US" sz="4400" b="1" dirty="0">
              <a:latin typeface="Arial" charset="0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09601" y="1693676"/>
            <a:ext cx="11137900" cy="3769656"/>
          </a:xfrm>
        </p:spPr>
        <p:txBody>
          <a:bodyPr wrap="square">
            <a:spAutoFit/>
          </a:bodyPr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1pPr>
            <a:lvl2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558786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667" dirty="0"/>
              <a:t>Method calls in Java have parentheses after the method’s name</a:t>
            </a:r>
          </a:p>
          <a:p>
            <a:pPr marL="558786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667" dirty="0"/>
              <a:t>Extra pieces of information passed to a method are called </a:t>
            </a:r>
            <a:r>
              <a:rPr lang="en-US" sz="2667" b="1" dirty="0"/>
              <a:t>parameters; </a:t>
            </a:r>
            <a:r>
              <a:rPr lang="en-US" sz="2667" dirty="0"/>
              <a:t>the actual values passed in are called </a:t>
            </a:r>
            <a:r>
              <a:rPr lang="en-US" sz="2667" b="1" dirty="0">
                <a:solidFill>
                  <a:schemeClr val="tx1"/>
                </a:solidFill>
              </a:rPr>
              <a:t>arguments</a:t>
            </a:r>
            <a:endParaRPr lang="en-US" sz="2667" dirty="0"/>
          </a:p>
          <a:p>
            <a:pPr marL="1015975" lvl="1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SzPct val="75000"/>
            </a:pPr>
            <a:r>
              <a:rPr lang="en-US" sz="2400" dirty="0"/>
              <a:t>e.g. : in defining f(x), x is the parameter; in using f(2), 2 is the argument</a:t>
            </a:r>
          </a:p>
          <a:p>
            <a:pPr marL="558786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667" dirty="0"/>
              <a:t>If the method needs any information, include it between parentheses (e.g., </a:t>
            </a:r>
            <a:r>
              <a:rPr lang="en-US" sz="2667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samBot.moveForward</a:t>
            </a:r>
            <a:r>
              <a:rPr lang="en-US" sz="2667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(2);</a:t>
            </a:r>
            <a:r>
              <a:rPr lang="en-US" sz="2667" dirty="0"/>
              <a:t>)</a:t>
            </a:r>
          </a:p>
          <a:p>
            <a:pPr marL="558786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667" dirty="0"/>
              <a:t>If no extra information is needed, just leave the parentheses empty (e.g., </a:t>
            </a:r>
            <a:r>
              <a:rPr lang="en-US" sz="2667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samBot.turnRight</a:t>
            </a:r>
            <a:r>
              <a:rPr lang="en-US" sz="2667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();</a:t>
            </a:r>
            <a:r>
              <a:rPr lang="en-US" sz="2667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39599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199"/>
          <p:cNvSpPr txBox="1">
            <a:spLocks noGrp="1"/>
          </p:cNvSpPr>
          <p:nvPr>
            <p:ph type="title"/>
          </p:nvPr>
        </p:nvSpPr>
        <p:spPr>
          <a:xfrm>
            <a:off x="609600" y="524380"/>
            <a:ext cx="10972800" cy="7940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400" b="1" dirty="0" smtClean="0">
                <a:latin typeface="Arial" charset="0"/>
              </a:rPr>
              <a:t>Guiding </a:t>
            </a:r>
            <a:r>
              <a:rPr lang="en-US" sz="4400" b="1" dirty="0" err="1" smtClean="0">
                <a:latin typeface="Arial" charset="0"/>
              </a:rPr>
              <a:t>samBot</a:t>
            </a:r>
            <a:r>
              <a:rPr lang="en-US" sz="4400" b="1" dirty="0" smtClean="0">
                <a:latin typeface="Arial" charset="0"/>
              </a:rPr>
              <a:t> in Java</a:t>
            </a:r>
            <a:endParaRPr lang="en-US" sz="4400" b="1" dirty="0">
              <a:latin typeface="Arial" charset="0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09600" y="1394885"/>
            <a:ext cx="12192000" cy="2626010"/>
          </a:xfrm>
        </p:spPr>
        <p:txBody>
          <a:bodyPr>
            <a:spAutoFit/>
          </a:bodyPr>
          <a:lstStyle>
            <a:lvl1pPr marL="457200" indent="-3302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1pPr>
            <a:lvl2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550320" indent="-380990"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2133" dirty="0"/>
              <a:t>Tell </a:t>
            </a:r>
            <a:r>
              <a:rPr lang="en-US" sz="2133" dirty="0" err="1"/>
              <a:t>samBot</a:t>
            </a:r>
            <a:r>
              <a:rPr lang="en-US" sz="2133" dirty="0"/>
              <a:t> to move forward 4 steps	→ 	</a:t>
            </a:r>
            <a:r>
              <a:rPr lang="en-US" sz="2133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samBot.moveForward</a:t>
            </a:r>
            <a:r>
              <a:rPr lang="en-US" sz="2133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(4);</a:t>
            </a:r>
          </a:p>
          <a:p>
            <a:pPr marL="550320" indent="-380990"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2133" dirty="0"/>
              <a:t>Tell </a:t>
            </a:r>
            <a:r>
              <a:rPr lang="en-US" sz="2133" dirty="0" err="1"/>
              <a:t>samBot</a:t>
            </a:r>
            <a:r>
              <a:rPr lang="en-US" sz="2133" dirty="0"/>
              <a:t> to turn right 			→ 	</a:t>
            </a:r>
            <a:r>
              <a:rPr lang="en-US" sz="2133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samBot.turnRight</a:t>
            </a:r>
            <a:r>
              <a:rPr lang="en-US" sz="2133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();</a:t>
            </a:r>
          </a:p>
          <a:p>
            <a:pPr marL="550320" indent="-380990"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2133" dirty="0"/>
              <a:t>Tell </a:t>
            </a:r>
            <a:r>
              <a:rPr lang="en-US" sz="2133" dirty="0" err="1"/>
              <a:t>samBot</a:t>
            </a:r>
            <a:r>
              <a:rPr lang="en-US" sz="2133" dirty="0"/>
              <a:t> to move forward 1 step 	→ 	</a:t>
            </a:r>
            <a:r>
              <a:rPr lang="en-US" sz="2133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samBot.moveForward</a:t>
            </a:r>
            <a:r>
              <a:rPr lang="en-US" sz="2133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(1);</a:t>
            </a:r>
          </a:p>
          <a:p>
            <a:pPr marL="550320" indent="-380990"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2133" dirty="0"/>
              <a:t>Tell </a:t>
            </a:r>
            <a:r>
              <a:rPr lang="en-US" sz="2133" dirty="0" err="1"/>
              <a:t>samBot</a:t>
            </a:r>
            <a:r>
              <a:rPr lang="en-US" sz="2133" dirty="0"/>
              <a:t> to turn right 			→ 	</a:t>
            </a:r>
            <a:r>
              <a:rPr lang="en-US" sz="2133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samBot.turnRight</a:t>
            </a:r>
            <a:r>
              <a:rPr lang="en-US" sz="2133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();</a:t>
            </a:r>
          </a:p>
          <a:p>
            <a:pPr marL="550320" indent="-380990"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2133" dirty="0"/>
              <a:t>Tell </a:t>
            </a:r>
            <a:r>
              <a:rPr lang="en-US" sz="2133" dirty="0" err="1"/>
              <a:t>samBot</a:t>
            </a:r>
            <a:r>
              <a:rPr lang="en-US" sz="2133" dirty="0"/>
              <a:t> to move forward 3 steps 	→ 	</a:t>
            </a:r>
            <a:r>
              <a:rPr lang="en-US" sz="2133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samBot.moveForward</a:t>
            </a:r>
            <a:r>
              <a:rPr lang="en-US" sz="2133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(3);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US" sz="4000" dirty="0"/>
          </a:p>
        </p:txBody>
      </p:sp>
      <p:sp>
        <p:nvSpPr>
          <p:cNvPr id="201" name="Shape 201"/>
          <p:cNvSpPr txBox="1">
            <a:spLocks noChangeArrowheads="1"/>
          </p:cNvSpPr>
          <p:nvPr/>
        </p:nvSpPr>
        <p:spPr bwMode="auto">
          <a:xfrm>
            <a:off x="4474634" y="3611034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0</a:t>
            </a:r>
          </a:p>
        </p:txBody>
      </p:sp>
      <p:sp>
        <p:nvSpPr>
          <p:cNvPr id="202" name="Shape 202"/>
          <p:cNvSpPr txBox="1">
            <a:spLocks noChangeArrowheads="1"/>
          </p:cNvSpPr>
          <p:nvPr/>
        </p:nvSpPr>
        <p:spPr bwMode="auto">
          <a:xfrm>
            <a:off x="5236634" y="3611034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1</a:t>
            </a:r>
          </a:p>
        </p:txBody>
      </p:sp>
      <p:sp>
        <p:nvSpPr>
          <p:cNvPr id="203" name="Shape 203"/>
          <p:cNvSpPr txBox="1">
            <a:spLocks noChangeArrowheads="1"/>
          </p:cNvSpPr>
          <p:nvPr/>
        </p:nvSpPr>
        <p:spPr bwMode="auto">
          <a:xfrm>
            <a:off x="6049434" y="3611034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2</a:t>
            </a:r>
          </a:p>
        </p:txBody>
      </p:sp>
      <p:sp>
        <p:nvSpPr>
          <p:cNvPr id="204" name="Shape 204"/>
          <p:cNvSpPr txBox="1">
            <a:spLocks noChangeArrowheads="1"/>
          </p:cNvSpPr>
          <p:nvPr/>
        </p:nvSpPr>
        <p:spPr bwMode="auto">
          <a:xfrm>
            <a:off x="6862234" y="3611034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3</a:t>
            </a:r>
          </a:p>
        </p:txBody>
      </p:sp>
      <p:sp>
        <p:nvSpPr>
          <p:cNvPr id="205" name="Shape 205"/>
          <p:cNvSpPr txBox="1">
            <a:spLocks noChangeArrowheads="1"/>
          </p:cNvSpPr>
          <p:nvPr/>
        </p:nvSpPr>
        <p:spPr bwMode="auto">
          <a:xfrm>
            <a:off x="7675034" y="3611034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4</a:t>
            </a:r>
          </a:p>
        </p:txBody>
      </p:sp>
      <p:sp>
        <p:nvSpPr>
          <p:cNvPr id="206" name="Shape 206"/>
          <p:cNvSpPr txBox="1">
            <a:spLocks noChangeArrowheads="1"/>
          </p:cNvSpPr>
          <p:nvPr/>
        </p:nvSpPr>
        <p:spPr bwMode="auto">
          <a:xfrm>
            <a:off x="3814234" y="4307418"/>
            <a:ext cx="387351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0</a:t>
            </a:r>
          </a:p>
        </p:txBody>
      </p:sp>
      <p:sp>
        <p:nvSpPr>
          <p:cNvPr id="207" name="Shape 207"/>
          <p:cNvSpPr txBox="1">
            <a:spLocks noChangeArrowheads="1"/>
          </p:cNvSpPr>
          <p:nvPr/>
        </p:nvSpPr>
        <p:spPr bwMode="auto">
          <a:xfrm>
            <a:off x="3814234" y="5124451"/>
            <a:ext cx="387351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1</a:t>
            </a:r>
          </a:p>
        </p:txBody>
      </p:sp>
      <p:sp>
        <p:nvSpPr>
          <p:cNvPr id="208" name="Shape 208"/>
          <p:cNvSpPr txBox="1">
            <a:spLocks noChangeArrowheads="1"/>
          </p:cNvSpPr>
          <p:nvPr/>
        </p:nvSpPr>
        <p:spPr bwMode="auto">
          <a:xfrm>
            <a:off x="3814234" y="5941484"/>
            <a:ext cx="387351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2</a:t>
            </a:r>
          </a:p>
        </p:txBody>
      </p:sp>
      <p:sp>
        <p:nvSpPr>
          <p:cNvPr id="209" name="Shape 209"/>
          <p:cNvSpPr txBox="1">
            <a:spLocks noChangeArrowheads="1"/>
          </p:cNvSpPr>
          <p:nvPr/>
        </p:nvSpPr>
        <p:spPr bwMode="auto">
          <a:xfrm>
            <a:off x="5532967" y="4466167"/>
            <a:ext cx="387351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endParaRPr lang="en-US" sz="1867"/>
          </a:p>
        </p:txBody>
      </p:sp>
      <p:pic>
        <p:nvPicPr>
          <p:cNvPr id="210" name="Shape 21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585" y="4099984"/>
            <a:ext cx="41021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1" name="Shape 211"/>
          <p:cNvCxnSpPr>
            <a:cxnSpLocks noChangeShapeType="1"/>
          </p:cNvCxnSpPr>
          <p:nvPr/>
        </p:nvCxnSpPr>
        <p:spPr bwMode="auto">
          <a:xfrm>
            <a:off x="4224868" y="4116917"/>
            <a:ext cx="4068233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2" name="Shape 212"/>
          <p:cNvCxnSpPr>
            <a:cxnSpLocks noChangeShapeType="1"/>
          </p:cNvCxnSpPr>
          <p:nvPr/>
        </p:nvCxnSpPr>
        <p:spPr bwMode="auto">
          <a:xfrm>
            <a:off x="4235452" y="6532033"/>
            <a:ext cx="4068233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Shape 213"/>
          <p:cNvCxnSpPr>
            <a:cxnSpLocks noChangeShapeType="1"/>
          </p:cNvCxnSpPr>
          <p:nvPr/>
        </p:nvCxnSpPr>
        <p:spPr bwMode="auto">
          <a:xfrm>
            <a:off x="4239684" y="4114800"/>
            <a:ext cx="0" cy="242358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" name="Shape 214"/>
          <p:cNvCxnSpPr>
            <a:cxnSpLocks noChangeShapeType="1"/>
          </p:cNvCxnSpPr>
          <p:nvPr/>
        </p:nvCxnSpPr>
        <p:spPr bwMode="auto">
          <a:xfrm>
            <a:off x="8293100" y="4110567"/>
            <a:ext cx="0" cy="243205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" name="Shape 215"/>
          <p:cNvCxnSpPr>
            <a:cxnSpLocks noChangeShapeType="1"/>
          </p:cNvCxnSpPr>
          <p:nvPr/>
        </p:nvCxnSpPr>
        <p:spPr bwMode="auto">
          <a:xfrm>
            <a:off x="4239685" y="4929717"/>
            <a:ext cx="323850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" name="Shape 216"/>
          <p:cNvCxnSpPr>
            <a:cxnSpLocks noChangeShapeType="1"/>
          </p:cNvCxnSpPr>
          <p:nvPr/>
        </p:nvCxnSpPr>
        <p:spPr bwMode="auto">
          <a:xfrm rot="10800000">
            <a:off x="5044017" y="5740400"/>
            <a:ext cx="3249083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7" name="Shape 21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07418" y="4116917"/>
            <a:ext cx="6985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" name="Shape 218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418" y="5101167"/>
            <a:ext cx="4677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" name="Shape 219"/>
          <p:cNvSpPr txBox="1">
            <a:spLocks noChangeArrowheads="1"/>
          </p:cNvSpPr>
          <p:nvPr/>
        </p:nvSpPr>
        <p:spPr bwMode="auto">
          <a:xfrm>
            <a:off x="770467" y="4165601"/>
            <a:ext cx="2516717" cy="61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0000"/>
                </a:solidFill>
              </a:rPr>
              <a:t>“pseudocode”</a:t>
            </a:r>
          </a:p>
        </p:txBody>
      </p:sp>
      <p:cxnSp>
        <p:nvCxnSpPr>
          <p:cNvPr id="220" name="Shape 220"/>
          <p:cNvCxnSpPr>
            <a:cxnSpLocks noChangeShapeType="1"/>
          </p:cNvCxnSpPr>
          <p:nvPr/>
        </p:nvCxnSpPr>
        <p:spPr bwMode="auto">
          <a:xfrm rot="10800000" flipH="1">
            <a:off x="1824567" y="3475568"/>
            <a:ext cx="325967" cy="791633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1" name="Shape 221"/>
          <p:cNvSpPr txBox="1">
            <a:spLocks noChangeArrowheads="1"/>
          </p:cNvSpPr>
          <p:nvPr/>
        </p:nvSpPr>
        <p:spPr bwMode="auto">
          <a:xfrm>
            <a:off x="9298517" y="4262967"/>
            <a:ext cx="2514600" cy="61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0000"/>
                </a:solidFill>
              </a:rPr>
              <a:t>Java code</a:t>
            </a:r>
          </a:p>
        </p:txBody>
      </p:sp>
      <p:cxnSp>
        <p:nvCxnSpPr>
          <p:cNvPr id="222" name="Shape 222"/>
          <p:cNvCxnSpPr>
            <a:cxnSpLocks noChangeShapeType="1"/>
          </p:cNvCxnSpPr>
          <p:nvPr/>
        </p:nvCxnSpPr>
        <p:spPr bwMode="auto">
          <a:xfrm rot="10800000">
            <a:off x="9842500" y="3515785"/>
            <a:ext cx="205317" cy="848783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118442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261"/>
          <p:cNvSpPr txBox="1">
            <a:spLocks noGrp="1"/>
          </p:cNvSpPr>
          <p:nvPr>
            <p:ph type="title"/>
          </p:nvPr>
        </p:nvSpPr>
        <p:spPr>
          <a:xfrm>
            <a:off x="609601" y="617984"/>
            <a:ext cx="11182351" cy="7386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000" b="1" dirty="0">
                <a:latin typeface="Arial" charset="0"/>
              </a:rPr>
              <a:t>Putting Code Fragment in a Real Program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565557" y="1512055"/>
            <a:ext cx="5766487" cy="4149567"/>
          </a:xfrm>
        </p:spPr>
        <p:txBody>
          <a:bodyPr wrap="square" anchor="ctr">
            <a:spAutoFit/>
          </a:bodyPr>
          <a:lstStyle/>
          <a:p>
            <a:pPr marL="0" indent="0">
              <a:lnSpc>
                <a:spcPct val="115000"/>
              </a:lnSpc>
              <a:buSzPct val="100000"/>
              <a:defRPr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67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RobotMover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indent="0">
              <a:lnSpc>
                <a:spcPct val="115000"/>
              </a:lnSpc>
              <a:buSzPct val="100000"/>
              <a:defRPr/>
            </a:pPr>
            <a:endParaRPr sz="1867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61422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additional code */</a:t>
            </a:r>
          </a:p>
          <a:p>
            <a:pPr marL="461422" indent="0">
              <a:lnSpc>
                <a:spcPct val="115000"/>
              </a:lnSpc>
              <a:buSzPct val="100000"/>
              <a:defRPr/>
            </a:pPr>
            <a:endParaRPr sz="1867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61422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867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moveRobot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(Robot </a:t>
            </a:r>
            <a:r>
              <a:rPr lang="en" sz="1867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samBot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indent="609585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(4);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(1);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(3);</a:t>
            </a:r>
          </a:p>
          <a:p>
            <a:pPr marL="461422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67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2"/>
          </p:nvPr>
        </p:nvSpPr>
        <p:spPr>
          <a:xfrm>
            <a:off x="-27031" y="2093369"/>
            <a:ext cx="6227805" cy="4008759"/>
          </a:xfrm>
        </p:spPr>
        <p:txBody>
          <a:bodyPr wrap="square" anchor="ctr">
            <a:spAutoFit/>
          </a:bodyPr>
          <a:lstStyle>
            <a:lvl1pPr marL="4572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1pPr>
            <a:lvl2pPr marL="914400" indent="-3429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Let’s demonstrate this code for real</a:t>
            </a:r>
          </a:p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First, need to put it inside real Java program</a:t>
            </a:r>
          </a:p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Grayed-out code specifies context in which </a:t>
            </a:r>
            <a:r>
              <a:rPr lang="en-US" sz="2400" dirty="0" err="1">
                <a:solidFill>
                  <a:srgbClr val="0C00CE"/>
                </a:solidFill>
                <a:latin typeface="Consolas"/>
                <a:ea typeface="Consolas"/>
                <a:cs typeface="Consolas"/>
                <a:sym typeface="Consolas"/>
              </a:rPr>
              <a:t>samBot</a:t>
            </a:r>
            <a:r>
              <a:rPr lang="en-US" sz="2400" dirty="0"/>
              <a:t> executes these instructions</a:t>
            </a:r>
          </a:p>
          <a:p>
            <a:pPr marL="1600160" lvl="1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SzPct val="75000"/>
            </a:pPr>
            <a:r>
              <a:rPr lang="en-US" sz="2400" dirty="0"/>
              <a:t>Also includes </a:t>
            </a:r>
            <a:r>
              <a:rPr lang="en-US" sz="2400" dirty="0" err="1"/>
              <a:t>samBot’s</a:t>
            </a:r>
            <a:r>
              <a:rPr lang="en-US" sz="2400" dirty="0"/>
              <a:t> capability to respond to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sym typeface="Consolas" charset="0"/>
              </a:rPr>
              <a:t>moveForward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ＭＳ Ｐゴシック" charset="0"/>
                <a:sym typeface="Consolas" charset="0"/>
              </a:rPr>
              <a:t>turnRight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ＭＳ Ｐゴシック" charset="0"/>
                <a:sym typeface="Consolas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cs typeface="ＭＳ Ｐゴシック" charset="0"/>
                <a:sym typeface="Consolas" charset="0"/>
              </a:rPr>
              <a:t>−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ＭＳ Ｐゴシック" charset="0"/>
                <a:sym typeface="Consolas" charset="0"/>
              </a:rPr>
              <a:t> </a:t>
            </a:r>
            <a:r>
              <a:rPr lang="en-US" sz="2400" dirty="0"/>
              <a:t>more on this later</a:t>
            </a:r>
          </a:p>
        </p:txBody>
      </p:sp>
    </p:spTree>
    <p:extLst>
      <p:ext uri="{BB962C8B-B14F-4D97-AF65-F5344CB8AC3E}">
        <p14:creationId xmlns:p14="http://schemas.microsoft.com/office/powerpoint/2010/main" val="33855818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593127" y="2941838"/>
            <a:ext cx="5206312" cy="1292824"/>
          </a:xfrm>
        </p:spPr>
        <p:txBody>
          <a:bodyPr wrap="square" anchor="ctr">
            <a:spAutoFit/>
          </a:bodyPr>
          <a:lstStyle>
            <a:lvl1pPr marL="457200" indent="-3556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1pPr>
            <a:lvl2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592652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667" dirty="0"/>
              <a:t>Before, we’ve talked about objects that handle messages with "methods" 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2"/>
          </p:nvPr>
        </p:nvSpPr>
        <p:spPr>
          <a:xfrm>
            <a:off x="6200775" y="2184817"/>
            <a:ext cx="5935133" cy="4149567"/>
          </a:xfrm>
        </p:spPr>
        <p:txBody>
          <a:bodyPr anchor="ctr">
            <a:spAutoFit/>
          </a:bodyPr>
          <a:lstStyle/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67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RobotMover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endParaRPr sz="1867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61422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additional code elided */</a:t>
            </a:r>
          </a:p>
          <a:p>
            <a:pPr marL="461422" indent="0">
              <a:lnSpc>
                <a:spcPct val="115000"/>
              </a:lnSpc>
              <a:buSzPct val="100000"/>
              <a:buNone/>
              <a:defRPr/>
            </a:pPr>
            <a:endParaRPr sz="1867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61422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867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moveRobot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(Robot </a:t>
            </a:r>
            <a:r>
              <a:rPr lang="en" sz="1867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samBot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indent="609585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(4);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(1);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(3);</a:t>
            </a:r>
          </a:p>
          <a:p>
            <a:pPr marL="461422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67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" name="Shape 221"/>
          <p:cNvSpPr txBox="1">
            <a:spLocks noChangeArrowheads="1"/>
          </p:cNvSpPr>
          <p:nvPr/>
        </p:nvSpPr>
        <p:spPr bwMode="auto">
          <a:xfrm>
            <a:off x="8611972" y="1331978"/>
            <a:ext cx="3581315" cy="90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2133" dirty="0">
                <a:solidFill>
                  <a:srgbClr val="FF0000"/>
                </a:solidFill>
              </a:rPr>
              <a:t>Now we will explain this part of the code.</a:t>
            </a:r>
          </a:p>
        </p:txBody>
      </p:sp>
      <p:cxnSp>
        <p:nvCxnSpPr>
          <p:cNvPr id="6" name="Shape 222"/>
          <p:cNvCxnSpPr>
            <a:cxnSpLocks noChangeShapeType="1"/>
          </p:cNvCxnSpPr>
          <p:nvPr/>
        </p:nvCxnSpPr>
        <p:spPr bwMode="auto">
          <a:xfrm flipH="1">
            <a:off x="7837958" y="1783363"/>
            <a:ext cx="716636" cy="412311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Shape 261"/>
          <p:cNvSpPr txBox="1">
            <a:spLocks noGrp="1"/>
          </p:cNvSpPr>
          <p:nvPr>
            <p:ph type="title"/>
          </p:nvPr>
        </p:nvSpPr>
        <p:spPr>
          <a:xfrm>
            <a:off x="609599" y="531795"/>
            <a:ext cx="11182351" cy="7386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000" b="1" dirty="0">
                <a:latin typeface="Arial" charset="0"/>
              </a:rPr>
              <a:t>Putting Code Fragments in a Real Program</a:t>
            </a:r>
          </a:p>
        </p:txBody>
      </p:sp>
    </p:spTree>
    <p:extLst>
      <p:ext uri="{BB962C8B-B14F-4D97-AF65-F5344CB8AC3E}">
        <p14:creationId xmlns:p14="http://schemas.microsoft.com/office/powerpoint/2010/main" val="37769415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335"/>
          <p:cNvSpPr txBox="1">
            <a:spLocks noGrp="1"/>
          </p:cNvSpPr>
          <p:nvPr>
            <p:ph type="title"/>
          </p:nvPr>
        </p:nvSpPr>
        <p:spPr>
          <a:xfrm>
            <a:off x="762000" y="590284"/>
            <a:ext cx="10972800" cy="7940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400" b="1" dirty="0" smtClean="0">
                <a:latin typeface="Arial" charset="0"/>
              </a:rPr>
              <a:t>Class (refresh)</a:t>
            </a:r>
            <a:endParaRPr lang="en-US" sz="4400" b="1" dirty="0">
              <a:latin typeface="Arial" charset="0"/>
            </a:endParaRP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560172" y="1704637"/>
            <a:ext cx="5325533" cy="4009337"/>
          </a:xfrm>
        </p:spPr>
        <p:txBody>
          <a:bodyPr anchor="ctr">
            <a:spAutoFit/>
          </a:bodyPr>
          <a:lstStyle>
            <a:lvl1pPr marL="457200" indent="-3556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1pPr>
            <a:lvl2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592652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667" dirty="0"/>
              <a:t>A </a:t>
            </a:r>
            <a:r>
              <a:rPr lang="en-US" sz="2667" b="1" dirty="0"/>
              <a:t>class </a:t>
            </a:r>
            <a:r>
              <a:rPr lang="en-US" sz="2667" dirty="0"/>
              <a:t>is a blueprint for a certain type of object</a:t>
            </a:r>
          </a:p>
          <a:p>
            <a:pPr marL="592652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667" dirty="0"/>
              <a:t>An object’s class defines its properties and capabilities (methods)</a:t>
            </a:r>
          </a:p>
          <a:p>
            <a:pPr marL="592652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667" dirty="0"/>
              <a:t>So far, we’ve been working within the class </a:t>
            </a:r>
            <a:r>
              <a:rPr lang="en-US" sz="2667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RobotMover</a:t>
            </a:r>
            <a:endParaRPr lang="en-US" sz="2667" dirty="0">
              <a:solidFill>
                <a:srgbClr val="0C00CE"/>
              </a:solidFill>
              <a:latin typeface="Consolas" charset="0"/>
              <a:cs typeface="Consolas" charset="0"/>
              <a:sym typeface="Consolas" charset="0"/>
            </a:endParaRPr>
          </a:p>
          <a:p>
            <a:pPr marL="592652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667" dirty="0">
                <a:sym typeface="Consolas" charset="0"/>
              </a:rPr>
              <a:t>We need to tell Java about our </a:t>
            </a:r>
            <a:r>
              <a:rPr lang="en-US" sz="2667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RobotMover</a:t>
            </a:r>
            <a:endParaRPr lang="en-US" sz="2667" dirty="0">
              <a:solidFill>
                <a:srgbClr val="0C00CE"/>
              </a:solidFill>
              <a:latin typeface="Consolas" charset="0"/>
              <a:cs typeface="Consolas" charset="0"/>
              <a:sym typeface="Consolas" charset="0"/>
            </a:endParaRPr>
          </a:p>
        </p:txBody>
      </p:sp>
      <p:sp>
        <p:nvSpPr>
          <p:cNvPr id="337" name="Shape 337"/>
          <p:cNvSpPr txBox="1">
            <a:spLocks noGrp="1"/>
          </p:cNvSpPr>
          <p:nvPr>
            <p:ph type="body" idx="2"/>
          </p:nvPr>
        </p:nvSpPr>
        <p:spPr>
          <a:xfrm>
            <a:off x="6256867" y="2009325"/>
            <a:ext cx="5935133" cy="4149567"/>
          </a:xfrm>
        </p:spPr>
        <p:txBody>
          <a:bodyPr anchor="ctr">
            <a:spAutoFit/>
          </a:bodyPr>
          <a:lstStyle/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67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867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RobotMover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endParaRPr sz="1867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61422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additional code elided */</a:t>
            </a:r>
          </a:p>
          <a:p>
            <a:pPr marL="461422" indent="0">
              <a:lnSpc>
                <a:spcPct val="115000"/>
              </a:lnSpc>
              <a:buSzPct val="100000"/>
              <a:buNone/>
              <a:defRPr/>
            </a:pPr>
            <a:endParaRPr sz="1867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61422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867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moveRobot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(Robot </a:t>
            </a:r>
            <a:r>
              <a:rPr lang="en" sz="1867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samBot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indent="609585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(4);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(1);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67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(3);</a:t>
            </a:r>
          </a:p>
          <a:p>
            <a:pPr marL="461422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67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867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5097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hape 342"/>
          <p:cNvSpPr txBox="1">
            <a:spLocks noGrp="1"/>
          </p:cNvSpPr>
          <p:nvPr>
            <p:ph type="title"/>
          </p:nvPr>
        </p:nvSpPr>
        <p:spPr>
          <a:xfrm>
            <a:off x="576640" y="228723"/>
            <a:ext cx="10972800" cy="8494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800" b="1" dirty="0">
                <a:solidFill>
                  <a:srgbClr val="FF0000"/>
                </a:solidFill>
                <a:latin typeface="Arial" charset="0"/>
              </a:rPr>
              <a:t>Declaring</a:t>
            </a:r>
            <a:r>
              <a:rPr lang="en-US" sz="4800" b="1" dirty="0">
                <a:latin typeface="Arial" charset="0"/>
              </a:rPr>
              <a:t> </a:t>
            </a:r>
            <a:r>
              <a:rPr lang="en-US" sz="4800" b="1">
                <a:latin typeface="Arial" charset="0"/>
              </a:rPr>
              <a:t>and Defining </a:t>
            </a:r>
            <a:r>
              <a:rPr lang="en-US" sz="4800" b="1" dirty="0">
                <a:latin typeface="Arial" charset="0"/>
              </a:rPr>
              <a:t>a Class (1/3)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1" y="1496985"/>
            <a:ext cx="6296684" cy="4582314"/>
          </a:xfrm>
        </p:spPr>
        <p:txBody>
          <a:bodyPr wrap="square" anchor="ctr">
            <a:spAutoFit/>
          </a:bodyPr>
          <a:lstStyle>
            <a:lvl1pPr marL="4572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1pPr>
            <a:lvl2pPr marL="914400" indent="-3429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As with dictionary entry, first </a:t>
            </a:r>
            <a:r>
              <a:rPr lang="en-US" sz="2400" b="1" dirty="0"/>
              <a:t>declare</a:t>
            </a:r>
            <a:r>
              <a:rPr lang="en-US" sz="2400" dirty="0"/>
              <a:t> term, then provide </a:t>
            </a:r>
            <a:r>
              <a:rPr lang="en-US" sz="2400" b="1" dirty="0"/>
              <a:t>definition</a:t>
            </a:r>
          </a:p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First line </a:t>
            </a:r>
            <a:r>
              <a:rPr lang="en-US" sz="2400" b="1" dirty="0">
                <a:solidFill>
                  <a:schemeClr val="tx1"/>
                </a:solidFill>
              </a:rPr>
              <a:t>declares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charset="0"/>
                <a:cs typeface="Consolas" charset="0"/>
                <a:sym typeface="Consolas" charset="0"/>
              </a:rPr>
              <a:t>RobotMover</a:t>
            </a:r>
            <a:r>
              <a:rPr lang="en-US" sz="2400" dirty="0"/>
              <a:t> class</a:t>
            </a:r>
          </a:p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400" dirty="0"/>
              <a:t>Breaking it down:</a:t>
            </a:r>
          </a:p>
          <a:p>
            <a:pPr marL="1600160" lvl="1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SzPct val="75000"/>
            </a:pPr>
            <a:r>
              <a:rPr lang="en-US" sz="2133" dirty="0">
                <a:solidFill>
                  <a:srgbClr val="FF0000"/>
                </a:solidFill>
                <a:latin typeface="Consolas" charset="0"/>
                <a:ea typeface="ＭＳ Ｐゴシック" charset="0"/>
                <a:sym typeface="Consolas" charset="0"/>
              </a:rPr>
              <a:t>public</a:t>
            </a:r>
            <a:r>
              <a:rPr lang="en-US" sz="2133" dirty="0"/>
              <a:t> indicates that anyone can use this class</a:t>
            </a:r>
          </a:p>
          <a:p>
            <a:pPr marL="1600160" lvl="1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SzPct val="75000"/>
            </a:pPr>
            <a:r>
              <a:rPr lang="en-US" sz="2133" dirty="0">
                <a:solidFill>
                  <a:srgbClr val="FF0000"/>
                </a:solidFill>
                <a:latin typeface="Consolas" charset="0"/>
                <a:ea typeface="ＭＳ Ｐゴシック" charset="0"/>
                <a:cs typeface="ＭＳ Ｐゴシック" charset="0"/>
                <a:sym typeface="Consolas" charset="0"/>
              </a:rPr>
              <a:t>class</a:t>
            </a:r>
            <a:r>
              <a:rPr lang="en-US" sz="2133" dirty="0"/>
              <a:t> indicates to Java that we are about to define a new class</a:t>
            </a:r>
          </a:p>
          <a:p>
            <a:pPr marL="1600160" lvl="1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SzPct val="75000"/>
            </a:pPr>
            <a:r>
              <a:rPr lang="en-US" sz="2133" dirty="0" err="1">
                <a:solidFill>
                  <a:srgbClr val="FF0000"/>
                </a:solidFill>
                <a:latin typeface="Consolas" charset="0"/>
                <a:ea typeface="ＭＳ Ｐゴシック" charset="0"/>
                <a:cs typeface="ＭＳ Ｐゴシック" charset="0"/>
                <a:sym typeface="Consolas" charset="0"/>
              </a:rPr>
              <a:t>RobotMover</a:t>
            </a:r>
            <a:r>
              <a:rPr lang="en-US" sz="2133" dirty="0"/>
              <a:t> is the name that we have chosen for our class</a:t>
            </a:r>
          </a:p>
          <a:p>
            <a:pPr lvl="1" indent="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SzPct val="75000"/>
              <a:buNone/>
            </a:pPr>
            <a:endParaRPr lang="en-US" sz="2133" dirty="0"/>
          </a:p>
        </p:txBody>
      </p:sp>
      <p:sp>
        <p:nvSpPr>
          <p:cNvPr id="344" name="Shape 344"/>
          <p:cNvSpPr txBox="1">
            <a:spLocks noGrp="1"/>
          </p:cNvSpPr>
          <p:nvPr>
            <p:ph type="body" idx="2"/>
          </p:nvPr>
        </p:nvSpPr>
        <p:spPr>
          <a:xfrm>
            <a:off x="6504002" y="2068298"/>
            <a:ext cx="5935133" cy="3582489"/>
          </a:xfrm>
        </p:spPr>
        <p:txBody>
          <a:bodyPr anchor="ctr">
            <a:spAutoFit/>
          </a:bodyPr>
          <a:lstStyle/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class RobotMover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endParaRPr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61422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additional code elided */</a:t>
            </a:r>
          </a:p>
          <a:p>
            <a:pPr marL="461422" indent="0">
              <a:lnSpc>
                <a:spcPct val="115000"/>
              </a:lnSpc>
              <a:buSzPct val="100000"/>
              <a:buNone/>
              <a:defRPr/>
            </a:pPr>
            <a:endParaRPr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61422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public void moveRobot(Robot samBot) {</a:t>
            </a:r>
          </a:p>
          <a:p>
            <a:pPr marL="0" indent="609585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samBot.moveForward(4);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samBot.turnRight();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samBot.moveForward(1);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samBot.turnRight();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samBot.moveForward(3);</a:t>
            </a:r>
          </a:p>
          <a:p>
            <a:pPr marL="539737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888420" y="5839659"/>
            <a:ext cx="9232661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1333"/>
              </a:spcAft>
              <a:buClr>
                <a:srgbClr val="000000"/>
              </a:buClr>
              <a:buSzPct val="75000"/>
            </a:pPr>
            <a:r>
              <a:rPr lang="en-US" sz="1867" b="1" dirty="0">
                <a:solidFill>
                  <a:schemeClr val="tx1"/>
                </a:solidFill>
                <a:ea typeface="Arial" charset="0"/>
                <a:cs typeface="Arial" charset="0"/>
                <a:sym typeface="Consolas" charset="0"/>
              </a:rPr>
              <a:t>Note</a:t>
            </a:r>
            <a:r>
              <a:rPr lang="en-US" sz="1867" dirty="0">
                <a:solidFill>
                  <a:schemeClr val="tx1"/>
                </a:solidFill>
                <a:ea typeface="Arial" charset="0"/>
                <a:cs typeface="Arial" charset="0"/>
                <a:sym typeface="Consolas" charset="0"/>
              </a:rPr>
              <a:t>: </a:t>
            </a:r>
            <a:r>
              <a:rPr lang="en-US" sz="1867" dirty="0">
                <a:solidFill>
                  <a:srgbClr val="FF0000"/>
                </a:solidFill>
                <a:latin typeface="Consolas" charset="0"/>
                <a:sym typeface="Consolas" charset="0"/>
              </a:rPr>
              <a:t>public </a:t>
            </a:r>
            <a:r>
              <a:rPr lang="en-US" sz="1867" dirty="0"/>
              <a:t>and </a:t>
            </a:r>
            <a:r>
              <a:rPr lang="en-US" sz="1867" dirty="0">
                <a:solidFill>
                  <a:srgbClr val="FF0000"/>
                </a:solidFill>
                <a:latin typeface="Consolas" charset="0"/>
                <a:sym typeface="Consolas" charset="0"/>
              </a:rPr>
              <a:t>class </a:t>
            </a:r>
            <a:r>
              <a:rPr lang="en-US" sz="1867" dirty="0"/>
              <a:t>are Java “reserved words” aka “keywords” and have pre-defined meanings in Java; we’ll be using Java keywords a lot in the future</a:t>
            </a:r>
          </a:p>
        </p:txBody>
      </p:sp>
      <p:sp>
        <p:nvSpPr>
          <p:cNvPr id="10" name="Shape 366"/>
          <p:cNvSpPr txBox="1">
            <a:spLocks noChangeArrowheads="1"/>
          </p:cNvSpPr>
          <p:nvPr/>
        </p:nvSpPr>
        <p:spPr bwMode="auto">
          <a:xfrm>
            <a:off x="7760330" y="1382158"/>
            <a:ext cx="42841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 b="1" dirty="0">
                <a:solidFill>
                  <a:srgbClr val="FF0000"/>
                </a:solidFill>
              </a:rPr>
              <a:t>declaration </a:t>
            </a:r>
            <a:r>
              <a:rPr lang="en-US" sz="1867" dirty="0"/>
              <a:t>of the </a:t>
            </a:r>
            <a:r>
              <a:rPr lang="en-US" sz="1867" dirty="0" err="1">
                <a:solidFill>
                  <a:srgbClr val="0C00CE"/>
                </a:solidFill>
                <a:latin typeface="Consolas" charset="0"/>
                <a:ea typeface="Consolas" charset="0"/>
                <a:cs typeface="Consolas" charset="0"/>
              </a:rPr>
              <a:t>RobotMover</a:t>
            </a:r>
            <a:r>
              <a:rPr lang="en-US" sz="1867" dirty="0">
                <a:solidFill>
                  <a:srgbClr val="0C00CE"/>
                </a:solidFill>
              </a:rPr>
              <a:t> </a:t>
            </a:r>
            <a:r>
              <a:rPr lang="en-US" sz="1867" dirty="0"/>
              <a:t>class</a:t>
            </a:r>
          </a:p>
        </p:txBody>
      </p:sp>
      <p:cxnSp>
        <p:nvCxnSpPr>
          <p:cNvPr id="11" name="Shape 367"/>
          <p:cNvCxnSpPr>
            <a:cxnSpLocks noChangeShapeType="1"/>
          </p:cNvCxnSpPr>
          <p:nvPr/>
        </p:nvCxnSpPr>
        <p:spPr bwMode="auto">
          <a:xfrm flipH="1">
            <a:off x="8254318" y="1833216"/>
            <a:ext cx="329509" cy="294923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926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/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333697" y="1639860"/>
            <a:ext cx="5523241" cy="3865643"/>
          </a:xfrm>
          <a:ln w="28575">
            <a:noFill/>
          </a:ln>
        </p:spPr>
        <p:txBody>
          <a:bodyPr wrap="square" anchor="ctr">
            <a:spAutoFit/>
          </a:bodyPr>
          <a:lstStyle/>
          <a:p>
            <a:pPr marL="0" indent="0">
              <a:lnSpc>
                <a:spcPct val="115000"/>
              </a:lnSpc>
              <a:buSzPct val="100000"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public class RobotMover 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15000"/>
              </a:lnSpc>
              <a:buSzPct val="100000"/>
              <a:defRPr/>
            </a:pPr>
            <a:endParaRPr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61422" indent="0">
              <a:lnSpc>
                <a:spcPct val="115000"/>
              </a:lnSpc>
              <a:buSzPct val="100000"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additional code elided */</a:t>
            </a:r>
          </a:p>
          <a:p>
            <a:pPr marL="461422" indent="0">
              <a:lnSpc>
                <a:spcPct val="115000"/>
              </a:lnSpc>
              <a:buSzPct val="100000"/>
              <a:defRPr/>
            </a:pPr>
            <a:endParaRPr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61422" indent="0">
              <a:lnSpc>
                <a:spcPct val="115000"/>
              </a:lnSpc>
              <a:buSzPct val="100000"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void moveRobot(Robot samBot) {</a:t>
            </a:r>
          </a:p>
          <a:p>
            <a:pPr marL="0" indent="609585">
              <a:lnSpc>
                <a:spcPct val="115000"/>
              </a:lnSpc>
              <a:buSzPct val="100000"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samBot.moveForward(4);</a:t>
            </a:r>
          </a:p>
          <a:p>
            <a:pPr marL="0" indent="0">
              <a:lnSpc>
                <a:spcPct val="115000"/>
              </a:lnSpc>
              <a:buSzPct val="100000"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samBot.turnRight();</a:t>
            </a:r>
          </a:p>
          <a:p>
            <a:pPr marL="0" indent="0">
              <a:lnSpc>
                <a:spcPct val="115000"/>
              </a:lnSpc>
              <a:buSzPct val="100000"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samBot.moveForward(1);</a:t>
            </a:r>
          </a:p>
          <a:p>
            <a:pPr marL="0" indent="0">
              <a:lnSpc>
                <a:spcPct val="115000"/>
              </a:lnSpc>
              <a:buSzPct val="100000"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samBot.turnRight();</a:t>
            </a:r>
          </a:p>
          <a:p>
            <a:pPr marL="0" indent="0">
              <a:lnSpc>
                <a:spcPct val="115000"/>
              </a:lnSpc>
              <a:buSzPct val="100000"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samBot.moveForward(3);</a:t>
            </a:r>
          </a:p>
          <a:p>
            <a:pPr marL="461422" indent="0">
              <a:lnSpc>
                <a:spcPct val="115000"/>
              </a:lnSpc>
              <a:buSzPct val="100000"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SzPct val="100000"/>
              <a:defRPr/>
            </a:pPr>
            <a:endParaRPr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SzPct val="100000"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8131" name="Shape 364"/>
          <p:cNvSpPr txBox="1">
            <a:spLocks noGrp="1"/>
          </p:cNvSpPr>
          <p:nvPr>
            <p:ph type="title"/>
          </p:nvPr>
        </p:nvSpPr>
        <p:spPr>
          <a:xfrm>
            <a:off x="609600" y="244742"/>
            <a:ext cx="10972800" cy="8494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800" b="1" dirty="0">
                <a:latin typeface="Arial" charset="0"/>
              </a:rPr>
              <a:t>Declaring and </a:t>
            </a:r>
            <a:r>
              <a:rPr lang="en-US" sz="4800" b="1" dirty="0">
                <a:solidFill>
                  <a:srgbClr val="FF0000"/>
                </a:solidFill>
                <a:latin typeface="Arial" charset="0"/>
              </a:rPr>
              <a:t>Defining</a:t>
            </a:r>
            <a:r>
              <a:rPr lang="en-US" sz="4800" b="1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4800" b="1" dirty="0">
                <a:latin typeface="Arial" charset="0"/>
              </a:rPr>
              <a:t>a Class (2/3)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body" idx="2"/>
          </p:nvPr>
        </p:nvSpPr>
        <p:spPr>
          <a:xfrm>
            <a:off x="418957" y="1346894"/>
            <a:ext cx="5755216" cy="5005955"/>
          </a:xfrm>
        </p:spPr>
        <p:txBody>
          <a:bodyPr anchor="ctr">
            <a:spAutoFit/>
          </a:bodyPr>
          <a:lstStyle>
            <a:lvl1pPr marL="457200" indent="-3556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1pPr>
            <a:lvl2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592652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b="1" dirty="0"/>
              <a:t>Class definition</a:t>
            </a:r>
            <a:r>
              <a:rPr lang="en-US" sz="2400" dirty="0"/>
              <a:t> (aka “body”) defines properties and capabilities of class</a:t>
            </a:r>
          </a:p>
          <a:p>
            <a:pPr marL="1049840" lvl="1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SzPct val="75000"/>
            </a:pPr>
            <a:r>
              <a:rPr lang="en-US" sz="2400" dirty="0"/>
              <a:t>it is contained within curly braces that follow the class declaration</a:t>
            </a:r>
          </a:p>
          <a:p>
            <a:pPr marL="592652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A class’s capabilities (“what it knows how to do”) are defined by its </a:t>
            </a:r>
            <a:r>
              <a:rPr lang="en-US" sz="2400" b="1" dirty="0"/>
              <a:t>methods – </a:t>
            </a:r>
            <a:r>
              <a:rPr lang="en-US" sz="2400" dirty="0" err="1">
                <a:solidFill>
                  <a:srgbClr val="0000FF"/>
                </a:solidFill>
                <a:latin typeface="Consolas" charset="0"/>
                <a:cs typeface="Consolas" charset="0"/>
              </a:rPr>
              <a:t>RobotMover</a:t>
            </a:r>
            <a:r>
              <a:rPr lang="en-US" sz="2400" b="1" dirty="0"/>
              <a:t> </a:t>
            </a:r>
            <a:r>
              <a:rPr lang="en-US" sz="2400" dirty="0"/>
              <a:t>thus far only knows this very specific </a:t>
            </a:r>
            <a:r>
              <a:rPr lang="en-US" sz="2400" dirty="0" err="1">
                <a:solidFill>
                  <a:srgbClr val="0000FF"/>
                </a:solidFill>
                <a:latin typeface="Consolas" charset="0"/>
                <a:cs typeface="Consolas" charset="0"/>
              </a:rPr>
              <a:t>moveRobot</a:t>
            </a:r>
            <a:r>
              <a:rPr lang="en-US" sz="2400" dirty="0">
                <a:solidFill>
                  <a:srgbClr val="0000FF"/>
                </a:solidFill>
                <a:latin typeface="Consolas" charset="0"/>
                <a:cs typeface="Consolas" charset="0"/>
              </a:rPr>
              <a:t> </a:t>
            </a:r>
            <a:r>
              <a:rPr lang="en-US" sz="2400" dirty="0"/>
              <a:t>method</a:t>
            </a:r>
          </a:p>
          <a:p>
            <a:pPr marL="592652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A class’s properties are defined by its </a:t>
            </a:r>
            <a:r>
              <a:rPr lang="en-US" sz="2400" b="1" dirty="0"/>
              <a:t>instance variables </a:t>
            </a:r>
            <a:r>
              <a:rPr lang="en-US" sz="2400" dirty="0"/>
              <a:t>– more on this next week</a:t>
            </a:r>
          </a:p>
        </p:txBody>
      </p:sp>
      <p:sp>
        <p:nvSpPr>
          <p:cNvPr id="366" name="Shape 366"/>
          <p:cNvSpPr txBox="1">
            <a:spLocks noChangeArrowheads="1"/>
          </p:cNvSpPr>
          <p:nvPr/>
        </p:nvSpPr>
        <p:spPr bwMode="auto">
          <a:xfrm>
            <a:off x="6953250" y="5924040"/>
            <a:ext cx="42841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 b="1" dirty="0">
                <a:solidFill>
                  <a:srgbClr val="FF0000"/>
                </a:solidFill>
              </a:rPr>
              <a:t>definition</a:t>
            </a:r>
            <a:r>
              <a:rPr lang="en-US" sz="1867" dirty="0"/>
              <a:t> of the </a:t>
            </a:r>
            <a:r>
              <a:rPr lang="en-US" sz="1867" dirty="0" err="1">
                <a:latin typeface="Consolas" charset="0"/>
                <a:ea typeface="Consolas" charset="0"/>
                <a:cs typeface="Consolas" charset="0"/>
              </a:rPr>
              <a:t>RobotMover</a:t>
            </a:r>
            <a:r>
              <a:rPr lang="en-US" sz="1867" dirty="0"/>
              <a:t> class</a:t>
            </a:r>
          </a:p>
        </p:txBody>
      </p:sp>
      <p:cxnSp>
        <p:nvCxnSpPr>
          <p:cNvPr id="367" name="Shape 367"/>
          <p:cNvCxnSpPr>
            <a:cxnSpLocks noChangeShapeType="1"/>
          </p:cNvCxnSpPr>
          <p:nvPr/>
        </p:nvCxnSpPr>
        <p:spPr bwMode="auto">
          <a:xfrm flipV="1">
            <a:off x="7808451" y="5091379"/>
            <a:ext cx="150487" cy="832661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6672648" y="2817340"/>
            <a:ext cx="4777947" cy="21253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889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/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770467" y="1423932"/>
            <a:ext cx="5325533" cy="1313021"/>
          </a:xfrm>
        </p:spPr>
        <p:txBody>
          <a:bodyPr>
            <a:spAutoFit/>
          </a:bodyPr>
          <a:lstStyle/>
          <a:p>
            <a:pPr marL="550320" indent="-380990">
              <a:spcBef>
                <a:spcPts val="800"/>
              </a:spcBef>
              <a:buSzPct val="100000"/>
              <a:buFont typeface="Arial" charset="0"/>
              <a:buChar char="•"/>
              <a:defRPr/>
            </a:pPr>
            <a:r>
              <a:rPr lang="en-US" sz="2400" b="1" dirty="0">
                <a:solidFill>
                  <a:schemeClr val="dk1"/>
                </a:solidFill>
              </a:rPr>
              <a:t>General form for a class</a:t>
            </a:r>
            <a:r>
              <a:rPr lang="en" sz="2400" b="1" dirty="0">
                <a:solidFill>
                  <a:schemeClr val="dk1"/>
                </a:solidFill>
              </a:rPr>
              <a:t>:</a:t>
            </a:r>
            <a:endParaRPr lang="en-US" sz="2400" b="1" dirty="0">
              <a:solidFill>
                <a:schemeClr val="dk1"/>
              </a:solidFill>
            </a:endParaRPr>
          </a:p>
          <a:p>
            <a:pPr marL="169329">
              <a:spcBef>
                <a:spcPts val="800"/>
              </a:spcBef>
              <a:buSzPct val="100000"/>
              <a:defRPr/>
            </a:pPr>
            <a:endParaRPr lang="en-US" sz="2133" dirty="0">
              <a:solidFill>
                <a:schemeClr val="dk1"/>
              </a:solidFill>
            </a:endParaRPr>
          </a:p>
          <a:p>
            <a:pPr marL="169329">
              <a:spcBef>
                <a:spcPts val="800"/>
              </a:spcBef>
              <a:buSzPct val="100000"/>
              <a:defRPr/>
            </a:pPr>
            <a:endParaRPr lang="en-US" sz="2133" dirty="0">
              <a:solidFill>
                <a:schemeClr val="dk1"/>
              </a:solidFill>
            </a:endParaRPr>
          </a:p>
        </p:txBody>
      </p:sp>
      <p:sp>
        <p:nvSpPr>
          <p:cNvPr id="46082" name="Shape 351"/>
          <p:cNvSpPr txBox="1">
            <a:spLocks noGrp="1"/>
          </p:cNvSpPr>
          <p:nvPr>
            <p:ph type="title"/>
          </p:nvPr>
        </p:nvSpPr>
        <p:spPr>
          <a:xfrm>
            <a:off x="609600" y="261675"/>
            <a:ext cx="10972800" cy="8494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800" b="1" dirty="0">
                <a:solidFill>
                  <a:schemeClr val="tx1"/>
                </a:solidFill>
                <a:latin typeface="Arial" charset="0"/>
              </a:rPr>
              <a:t>Declaring</a:t>
            </a:r>
            <a:r>
              <a:rPr lang="en-US" sz="4800" b="1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4800" b="1" dirty="0">
                <a:latin typeface="Arial" charset="0"/>
              </a:rPr>
              <a:t>and Defining a Class (3/3)</a:t>
            </a:r>
          </a:p>
        </p:txBody>
      </p:sp>
      <p:sp>
        <p:nvSpPr>
          <p:cNvPr id="353" name="Shape 353"/>
          <p:cNvSpPr txBox="1">
            <a:spLocks noChangeArrowheads="1"/>
          </p:cNvSpPr>
          <p:nvPr/>
        </p:nvSpPr>
        <p:spPr bwMode="auto">
          <a:xfrm>
            <a:off x="7673653" y="2218040"/>
            <a:ext cx="1606721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 b="1" dirty="0">
                <a:solidFill>
                  <a:srgbClr val="FF0000"/>
                </a:solidFill>
              </a:rPr>
              <a:t>declaration</a:t>
            </a:r>
            <a:endParaRPr lang="en-US" sz="1867" dirty="0"/>
          </a:p>
        </p:txBody>
      </p:sp>
      <p:sp>
        <p:nvSpPr>
          <p:cNvPr id="357" name="Shape 357"/>
          <p:cNvSpPr txBox="1">
            <a:spLocks noChangeArrowheads="1"/>
          </p:cNvSpPr>
          <p:nvPr/>
        </p:nvSpPr>
        <p:spPr bwMode="auto">
          <a:xfrm>
            <a:off x="609600" y="4820421"/>
            <a:ext cx="11269363" cy="125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0" tIns="121900" rIns="121900" bIns="121900">
            <a:spAutoFit/>
          </a:bodyPr>
          <a:lstStyle>
            <a:lvl1pPr marL="457200" indent="-3302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marL="550320" indent="-380990" eaLnBrk="1" hangingPunct="1">
              <a:spcBef>
                <a:spcPts val="800"/>
              </a:spcBef>
              <a:spcAft>
                <a:spcPts val="1333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400" dirty="0"/>
              <a:t>Each class goes in its own file, where name of file matches name of class</a:t>
            </a:r>
          </a:p>
          <a:p>
            <a:pPr lvl="1" eaLnBrk="1" hangingPunct="1">
              <a:spcBef>
                <a:spcPts val="800"/>
              </a:spcBef>
              <a:spcAft>
                <a:spcPts val="1333"/>
              </a:spcAft>
              <a:buClr>
                <a:srgbClr val="000000"/>
              </a:buClr>
              <a:buSzPct val="75000"/>
              <a:buFont typeface="Courier New" charset="0"/>
              <a:buChar char="o"/>
            </a:pP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RobotMover</a:t>
            </a:r>
            <a:r>
              <a:rPr lang="en-US" sz="2400" dirty="0"/>
              <a:t> class is contained in file “</a:t>
            </a:r>
            <a:r>
              <a:rPr lang="en-US" altLang="ja-JP" sz="2400" dirty="0" err="1"/>
              <a:t>RobotMover.java</a:t>
            </a:r>
            <a:r>
              <a:rPr lang="en-US" sz="2400" dirty="0"/>
              <a:t>”</a:t>
            </a:r>
          </a:p>
        </p:txBody>
      </p:sp>
      <p:sp>
        <p:nvSpPr>
          <p:cNvPr id="12" name="Left Brace 11"/>
          <p:cNvSpPr/>
          <p:nvPr/>
        </p:nvSpPr>
        <p:spPr>
          <a:xfrm rot="10800000">
            <a:off x="7287171" y="2121204"/>
            <a:ext cx="266215" cy="727115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5" name="Rectangle 4"/>
          <p:cNvSpPr/>
          <p:nvPr/>
        </p:nvSpPr>
        <p:spPr>
          <a:xfrm>
            <a:off x="916919" y="2219819"/>
            <a:ext cx="7035567" cy="2472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>
              <a:spcBef>
                <a:spcPts val="800"/>
              </a:spcBef>
              <a:buClr>
                <a:schemeClr val="dk1"/>
              </a:buClr>
              <a:buSzPct val="100000"/>
              <a:defRPr/>
            </a:pPr>
            <a:r>
              <a:rPr lang="en" sz="2133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&lt;visibility&gt; </a:t>
            </a:r>
            <a:r>
              <a:rPr lang="en" sz="2133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" sz="2133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&lt;name&gt;</a:t>
            </a:r>
            <a:r>
              <a:rPr lang="en" sz="2133" dirty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" sz="2133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sz="2133" dirty="0">
              <a:solidFill>
                <a:schemeClr val="tx1">
                  <a:lumMod val="95000"/>
                  <a:lumOff val="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609585">
              <a:spcBef>
                <a:spcPts val="800"/>
              </a:spcBef>
              <a:buClr>
                <a:schemeClr val="dk1"/>
              </a:buClr>
              <a:buSzPct val="100000"/>
              <a:defRPr/>
            </a:pPr>
            <a:endParaRPr lang="en" sz="2133" dirty="0">
              <a:solidFill>
                <a:schemeClr val="tx1">
                  <a:lumMod val="95000"/>
                  <a:lumOff val="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609585">
              <a:spcBef>
                <a:spcPts val="800"/>
              </a:spcBef>
              <a:buClr>
                <a:schemeClr val="dk1"/>
              </a:buClr>
              <a:buSzPct val="100000"/>
              <a:defRPr/>
            </a:pPr>
            <a:r>
              <a:rPr lang="en" sz="2133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" sz="2133" dirty="0">
                <a:solidFill>
                  <a:schemeClr val="tx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&lt;code (properties and        capabilities) that defines class&gt;</a:t>
            </a:r>
          </a:p>
          <a:p>
            <a:pPr marL="609585">
              <a:spcBef>
                <a:spcPts val="800"/>
              </a:spcBef>
              <a:buClr>
                <a:schemeClr val="dk1"/>
              </a:buClr>
              <a:buSzPct val="100000"/>
              <a:defRPr/>
            </a:pPr>
            <a:endParaRPr lang="en-US" sz="2133" dirty="0">
              <a:solidFill>
                <a:schemeClr val="tx1">
                  <a:lumMod val="95000"/>
                  <a:lumOff val="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609585">
              <a:spcBef>
                <a:spcPts val="800"/>
              </a:spcBef>
              <a:buClr>
                <a:schemeClr val="dk1"/>
              </a:buClr>
              <a:buSzPct val="100000"/>
              <a:defRPr/>
            </a:pPr>
            <a:r>
              <a:rPr lang="en" sz="2133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7" name="Left Brace 16"/>
          <p:cNvSpPr/>
          <p:nvPr/>
        </p:nvSpPr>
        <p:spPr>
          <a:xfrm flipH="1">
            <a:off x="7302574" y="3066649"/>
            <a:ext cx="205057" cy="853780"/>
          </a:xfrm>
          <a:prstGeom prst="leftBrace">
            <a:avLst>
              <a:gd name="adj1" fmla="val 2492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8" name="Shape 353"/>
          <p:cNvSpPr txBox="1">
            <a:spLocks noChangeArrowheads="1"/>
          </p:cNvSpPr>
          <p:nvPr/>
        </p:nvSpPr>
        <p:spPr bwMode="auto">
          <a:xfrm>
            <a:off x="7673653" y="3207508"/>
            <a:ext cx="4029015" cy="8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 b="1" dirty="0">
                <a:solidFill>
                  <a:schemeClr val="bg2">
                    <a:lumMod val="75000"/>
                  </a:schemeClr>
                </a:solidFill>
              </a:rPr>
              <a:t>definition</a:t>
            </a:r>
          </a:p>
          <a:p>
            <a:pPr eaLnBrk="1" hangingPunct="1"/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40057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Program?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buSzPct val="100000"/>
              <a:buNone/>
            </a:pPr>
            <a:r>
              <a:rPr lang="en-US" sz="2800" b="1" dirty="0" smtClean="0"/>
              <a:t>Instructions </a:t>
            </a:r>
            <a:r>
              <a:rPr lang="en-US" sz="2800" b="1" dirty="0"/>
              <a:t>written (programmed/coded) by programmer</a:t>
            </a:r>
            <a:endParaRPr lang="en-US" sz="2800" b="1" dirty="0" smtClean="0"/>
          </a:p>
          <a:p>
            <a:pPr marL="0" indent="0">
              <a:buSzPct val="100000"/>
              <a:buNone/>
            </a:pPr>
            <a:endParaRPr lang="en-US" sz="2800" dirty="0"/>
          </a:p>
          <a:p>
            <a:pPr indent="-228600">
              <a:buSzPct val="100000"/>
            </a:pPr>
            <a:r>
              <a:rPr lang="en-US" sz="2800" dirty="0" smtClean="0"/>
              <a:t>Coded </a:t>
            </a:r>
            <a:r>
              <a:rPr lang="en-US" sz="2800" dirty="0"/>
              <a:t>in a specific programming </a:t>
            </a:r>
            <a:r>
              <a:rPr lang="en-US" sz="2800" dirty="0" smtClean="0"/>
              <a:t>language.</a:t>
            </a:r>
          </a:p>
          <a:p>
            <a:pPr indent="-228600">
              <a:buSzPct val="100000"/>
            </a:pPr>
            <a:endParaRPr lang="en-US" sz="2800" dirty="0"/>
          </a:p>
          <a:p>
            <a:pPr indent="-228600">
              <a:buSzPct val="100000"/>
            </a:pPr>
            <a:r>
              <a:rPr lang="en-US" sz="2800" b="1" dirty="0" smtClean="0"/>
              <a:t>Programming </a:t>
            </a:r>
            <a:r>
              <a:rPr lang="en-US" sz="2800" b="1" dirty="0"/>
              <a:t>languages</a:t>
            </a:r>
            <a:r>
              <a:rPr lang="en-US" sz="2800" dirty="0"/>
              <a:t> allow you to express yourself </a:t>
            </a:r>
            <a:r>
              <a:rPr lang="en-US" sz="2800" b="1" dirty="0"/>
              <a:t>more precisely than natural (human) </a:t>
            </a:r>
            <a:r>
              <a:rPr lang="en-US" sz="2800" b="1" dirty="0" smtClean="0"/>
              <a:t>language.</a:t>
            </a:r>
            <a:endParaRPr lang="en-US" sz="2800" b="1" dirty="0"/>
          </a:p>
          <a:p>
            <a:pPr indent="-228600">
              <a:buSzPct val="100000"/>
            </a:pPr>
            <a:endParaRPr lang="en-US" sz="2800" dirty="0" smtClean="0"/>
          </a:p>
          <a:p>
            <a:pPr indent="-228600">
              <a:buSzPct val="100000"/>
            </a:pPr>
            <a:r>
              <a:rPr lang="en-US" sz="2800" dirty="0" smtClean="0"/>
              <a:t>As </a:t>
            </a:r>
            <a:r>
              <a:rPr lang="en-US" sz="2800" dirty="0"/>
              <a:t>a result, programs cannot be ambiguous </a:t>
            </a:r>
          </a:p>
        </p:txBody>
      </p:sp>
    </p:spTree>
    <p:extLst>
      <p:ext uri="{BB962C8B-B14F-4D97-AF65-F5344CB8AC3E}">
        <p14:creationId xmlns:p14="http://schemas.microsoft.com/office/powerpoint/2010/main" val="210120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hape 511"/>
          <p:cNvSpPr txBox="1">
            <a:spLocks noGrp="1"/>
          </p:cNvSpPr>
          <p:nvPr>
            <p:ph type="title"/>
          </p:nvPr>
        </p:nvSpPr>
        <p:spPr>
          <a:xfrm>
            <a:off x="678945" y="470632"/>
            <a:ext cx="10972800" cy="7940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400" b="1" dirty="0" smtClean="0">
                <a:latin typeface="Calibri" panose="020F0502020204030204" pitchFamily="34" charset="0"/>
              </a:rPr>
              <a:t>Methods of the </a:t>
            </a:r>
            <a:r>
              <a:rPr lang="en-US" sz="4400" b="1" dirty="0" smtClean="0">
                <a:solidFill>
                  <a:srgbClr val="0C00CE"/>
                </a:solidFill>
                <a:latin typeface="Calibri" panose="020F0502020204030204" pitchFamily="34" charset="0"/>
                <a:cs typeface="Consolas" charset="0"/>
                <a:sym typeface="Consolas" charset="0"/>
              </a:rPr>
              <a:t>Robot</a:t>
            </a:r>
            <a:r>
              <a:rPr lang="en-US" sz="4400" b="1" dirty="0" smtClean="0">
                <a:latin typeface="Calibri" panose="020F0502020204030204" pitchFamily="34" charset="0"/>
              </a:rPr>
              <a:t> class  </a:t>
            </a:r>
            <a:endParaRPr lang="en-US" sz="4400" b="1" dirty="0">
              <a:latin typeface="Calibri" panose="020F0502020204030204" pitchFamily="34" charset="0"/>
            </a:endParaRP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5914768" y="1980413"/>
            <a:ext cx="6079525" cy="4174446"/>
          </a:xfrm>
        </p:spPr>
        <p:txBody>
          <a:bodyPr wrap="square" anchor="ctr">
            <a:spAutoFit/>
          </a:bodyPr>
          <a:lstStyle>
            <a:lvl1pPr marL="4572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1pPr>
            <a:lvl2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public void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turnRight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()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public void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moveForward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(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int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numberOfSteps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)</a:t>
            </a:r>
            <a:r>
              <a:rPr lang="en-US" sz="2400" dirty="0">
                <a:solidFill>
                  <a:srgbClr val="0C00CE"/>
                </a:solidFill>
              </a:rPr>
              <a:t> </a:t>
            </a:r>
            <a:r>
              <a:rPr lang="en-US" sz="2400" dirty="0"/>
              <a:t>each </a:t>
            </a:r>
            <a:r>
              <a:rPr lang="en-US" sz="2400" b="1" dirty="0"/>
              <a:t>declare a method</a:t>
            </a:r>
          </a:p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Since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moveForward</a:t>
            </a:r>
            <a:r>
              <a:rPr lang="en-US" sz="2400" dirty="0">
                <a:solidFill>
                  <a:srgbClr val="073763"/>
                </a:solidFill>
              </a:rPr>
              <a:t> </a:t>
            </a:r>
            <a:r>
              <a:rPr lang="en-US" sz="2400" dirty="0"/>
              <a:t>needs to know how many steps to move, we put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int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numberOfSteps</a:t>
            </a:r>
            <a:r>
              <a:rPr lang="en-US" sz="2400" dirty="0">
                <a:solidFill>
                  <a:srgbClr val="0C00CE"/>
                </a:solidFill>
              </a:rPr>
              <a:t> </a:t>
            </a:r>
            <a:r>
              <a:rPr lang="en-US" sz="2400" dirty="0"/>
              <a:t>within the parentheses</a:t>
            </a:r>
          </a:p>
          <a:p>
            <a:pPr marL="1447764" lvl="1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SzPct val="75000"/>
            </a:pP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int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 </a:t>
            </a:r>
            <a:r>
              <a:rPr lang="en-US" sz="2400" dirty="0"/>
              <a:t>is Java’s way of saying this parameter is an “integer” (we say “of type integer”)     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2"/>
          </p:nvPr>
        </p:nvSpPr>
        <p:spPr>
          <a:xfrm>
            <a:off x="203201" y="2200665"/>
            <a:ext cx="6172887" cy="3582489"/>
          </a:xfrm>
        </p:spPr>
        <p:txBody>
          <a:bodyPr wrap="square" anchor="ctr">
            <a:spAutoFit/>
          </a:bodyPr>
          <a:lstStyle/>
          <a:p>
            <a:pPr marL="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public class Robot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endParaRPr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609585">
              <a:lnSpc>
                <a:spcPct val="115000"/>
              </a:lnSpc>
              <a:buSzPct val="78571"/>
              <a:buNone/>
              <a:defRPr/>
            </a:pPr>
            <a:r>
              <a:rPr lang="en" sz="16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void turnRight()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code that turns robot right</a:t>
            </a:r>
          </a:p>
          <a:p>
            <a:pPr marL="615935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SzPct val="100000"/>
              <a:defRPr/>
            </a:pPr>
            <a:endParaRPr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13818" indent="0">
              <a:lnSpc>
                <a:spcPct val="115000"/>
              </a:lnSpc>
              <a:buSzPct val="78571"/>
              <a:buNone/>
              <a:defRPr/>
            </a:pPr>
            <a:r>
              <a:rPr lang="en" sz="16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void moveForward(int numberOfSteps)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code that moves robot forward</a:t>
            </a:r>
          </a:p>
          <a:p>
            <a:pPr marL="615935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15935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other code deleted */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49064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hape 372"/>
          <p:cNvSpPr txBox="1">
            <a:spLocks noGrp="1"/>
          </p:cNvSpPr>
          <p:nvPr>
            <p:ph type="title"/>
          </p:nvPr>
        </p:nvSpPr>
        <p:spPr>
          <a:xfrm>
            <a:off x="609600" y="471750"/>
            <a:ext cx="10972800" cy="7940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400" b="1" dirty="0" smtClean="0">
                <a:latin typeface="Calibri" panose="020F0502020204030204" pitchFamily="34" charset="0"/>
              </a:rPr>
              <a:t>Classes and Instances (1/3)</a:t>
            </a:r>
            <a:endParaRPr lang="en-US" sz="4400" b="1" dirty="0">
              <a:latin typeface="Calibri" panose="020F0502020204030204" pitchFamily="34" charset="0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1" y="2169871"/>
            <a:ext cx="8386119" cy="3011563"/>
          </a:xfrm>
        </p:spPr>
        <p:txBody>
          <a:bodyPr wrap="square" anchor="ctr">
            <a:spAutoFit/>
          </a:bodyPr>
          <a:lstStyle>
            <a:lvl1pPr marL="4572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1pPr>
            <a:lvl2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We’ve been saying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ea typeface="Consolas" charset="0"/>
                <a:cs typeface="Consolas" charset="0"/>
              </a:rPr>
              <a:t>samBot</a:t>
            </a:r>
            <a:r>
              <a:rPr lang="en-US" sz="2400" dirty="0">
                <a:solidFill>
                  <a:srgbClr val="0C00CE"/>
                </a:solidFill>
              </a:rPr>
              <a:t>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Robot </a:t>
            </a:r>
          </a:p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We’ll now refer to him as an </a:t>
            </a:r>
            <a:r>
              <a:rPr lang="en-US" sz="2400" b="1" dirty="0"/>
              <a:t>instance</a:t>
            </a:r>
            <a:r>
              <a:rPr lang="en-US" sz="2400" dirty="0"/>
              <a:t> of class 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Robot</a:t>
            </a:r>
          </a:p>
          <a:p>
            <a:pPr marL="1447764" lvl="1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SzPct val="75000"/>
            </a:pPr>
            <a:r>
              <a:rPr lang="en-US" sz="2400" dirty="0"/>
              <a:t>This means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ea typeface="Consolas" charset="0"/>
                <a:cs typeface="Consolas" charset="0"/>
              </a:rPr>
              <a:t>samBot</a:t>
            </a:r>
            <a:r>
              <a:rPr lang="en-US" sz="2400" dirty="0">
                <a:solidFill>
                  <a:srgbClr val="0C00CE"/>
                </a:solidFill>
              </a:rPr>
              <a:t> </a:t>
            </a:r>
            <a:r>
              <a:rPr lang="en-US" sz="2400" dirty="0"/>
              <a:t>is a particular 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Robot</a:t>
            </a:r>
            <a:r>
              <a:rPr lang="en-US" sz="2400" dirty="0"/>
              <a:t> built using 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Robot</a:t>
            </a:r>
            <a:r>
              <a:rPr lang="en-US" sz="2400" dirty="0"/>
              <a:t> class as a blueprint</a:t>
            </a:r>
          </a:p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All 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Robot</a:t>
            </a:r>
            <a:r>
              <a:rPr lang="en-US" sz="2400" dirty="0"/>
              <a:t>s (all </a:t>
            </a:r>
            <a:r>
              <a:rPr lang="en-US" sz="2400" b="1" dirty="0"/>
              <a:t>instances</a:t>
            </a:r>
            <a:r>
              <a:rPr lang="en-US" sz="2400" dirty="0"/>
              <a:t> of the class 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Robot</a:t>
            </a:r>
            <a:r>
              <a:rPr lang="en-US" sz="2400" dirty="0"/>
              <a:t>) have the exact same capabilities: the methods defined in the 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Robot</a:t>
            </a:r>
            <a:r>
              <a:rPr lang="en-US" sz="2400" dirty="0"/>
              <a:t> class</a:t>
            </a:r>
          </a:p>
        </p:txBody>
      </p:sp>
      <p:pic>
        <p:nvPicPr>
          <p:cNvPr id="374" name="Shape 37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1" y="2019643"/>
            <a:ext cx="25527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1328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Shape 380"/>
          <p:cNvGrpSpPr>
            <a:grpSpLocks/>
          </p:cNvGrpSpPr>
          <p:nvPr/>
        </p:nvGrpSpPr>
        <p:grpSpPr bwMode="auto">
          <a:xfrm>
            <a:off x="4828117" y="1609726"/>
            <a:ext cx="2535767" cy="2696633"/>
            <a:chOff x="1105783" y="910975"/>
            <a:chExt cx="1903228" cy="2021399"/>
          </a:xfrm>
        </p:grpSpPr>
        <p:pic>
          <p:nvPicPr>
            <p:cNvPr id="52228" name="Shape 381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783" y="910975"/>
              <a:ext cx="1894913" cy="202125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229" name="Shape 382"/>
            <p:cNvCxnSpPr>
              <a:cxnSpLocks noChangeShapeType="1"/>
              <a:stCxn id="52228" idx="0"/>
              <a:endCxn id="52228" idx="2"/>
            </p:cNvCxnSpPr>
            <p:nvPr/>
          </p:nvCxnSpPr>
          <p:spPr bwMode="auto">
            <a:xfrm>
              <a:off x="2053240" y="910975"/>
              <a:ext cx="0" cy="2021253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30" name="Shape 383"/>
            <p:cNvCxnSpPr>
              <a:cxnSpLocks noChangeShapeType="1"/>
            </p:cNvCxnSpPr>
            <p:nvPr/>
          </p:nvCxnSpPr>
          <p:spPr bwMode="auto">
            <a:xfrm>
              <a:off x="2292784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31" name="Shape 384"/>
            <p:cNvCxnSpPr>
              <a:cxnSpLocks noChangeShapeType="1"/>
            </p:cNvCxnSpPr>
            <p:nvPr/>
          </p:nvCxnSpPr>
          <p:spPr bwMode="auto">
            <a:xfrm>
              <a:off x="2532328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32" name="Shape 385"/>
            <p:cNvCxnSpPr>
              <a:cxnSpLocks noChangeShapeType="1"/>
            </p:cNvCxnSpPr>
            <p:nvPr/>
          </p:nvCxnSpPr>
          <p:spPr bwMode="auto">
            <a:xfrm>
              <a:off x="2771873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33" name="Shape 386"/>
            <p:cNvCxnSpPr>
              <a:cxnSpLocks noChangeShapeType="1"/>
            </p:cNvCxnSpPr>
            <p:nvPr/>
          </p:nvCxnSpPr>
          <p:spPr bwMode="auto">
            <a:xfrm>
              <a:off x="1813696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34" name="Shape 387"/>
            <p:cNvCxnSpPr>
              <a:cxnSpLocks noChangeShapeType="1"/>
            </p:cNvCxnSpPr>
            <p:nvPr/>
          </p:nvCxnSpPr>
          <p:spPr bwMode="auto">
            <a:xfrm>
              <a:off x="1574152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35" name="Shape 388"/>
            <p:cNvCxnSpPr>
              <a:cxnSpLocks noChangeShapeType="1"/>
            </p:cNvCxnSpPr>
            <p:nvPr/>
          </p:nvCxnSpPr>
          <p:spPr bwMode="auto">
            <a:xfrm>
              <a:off x="1334608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36" name="Shape 389"/>
            <p:cNvCxnSpPr>
              <a:cxnSpLocks noChangeShapeType="1"/>
            </p:cNvCxnSpPr>
            <p:nvPr/>
          </p:nvCxnSpPr>
          <p:spPr bwMode="auto">
            <a:xfrm rot="10800000">
              <a:off x="1105812" y="1131484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37" name="Shape 390"/>
            <p:cNvCxnSpPr>
              <a:cxnSpLocks noChangeShapeType="1"/>
            </p:cNvCxnSpPr>
            <p:nvPr/>
          </p:nvCxnSpPr>
          <p:spPr bwMode="auto">
            <a:xfrm rot="10800000">
              <a:off x="1105812" y="1371028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38" name="Shape 391"/>
            <p:cNvCxnSpPr>
              <a:cxnSpLocks noChangeShapeType="1"/>
            </p:cNvCxnSpPr>
            <p:nvPr/>
          </p:nvCxnSpPr>
          <p:spPr bwMode="auto">
            <a:xfrm rot="10800000">
              <a:off x="1105812" y="1610572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39" name="Shape 392"/>
            <p:cNvCxnSpPr>
              <a:cxnSpLocks noChangeShapeType="1"/>
            </p:cNvCxnSpPr>
            <p:nvPr/>
          </p:nvCxnSpPr>
          <p:spPr bwMode="auto">
            <a:xfrm rot="10800000">
              <a:off x="1105812" y="1850115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0" name="Shape 393"/>
            <p:cNvCxnSpPr>
              <a:cxnSpLocks noChangeShapeType="1"/>
            </p:cNvCxnSpPr>
            <p:nvPr/>
          </p:nvCxnSpPr>
          <p:spPr bwMode="auto">
            <a:xfrm rot="10800000">
              <a:off x="1105812" y="2089659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1" name="Shape 394"/>
            <p:cNvCxnSpPr>
              <a:cxnSpLocks noChangeShapeType="1"/>
            </p:cNvCxnSpPr>
            <p:nvPr/>
          </p:nvCxnSpPr>
          <p:spPr bwMode="auto">
            <a:xfrm rot="10800000">
              <a:off x="1105812" y="2329203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2" name="Shape 395"/>
            <p:cNvCxnSpPr>
              <a:cxnSpLocks noChangeShapeType="1"/>
            </p:cNvCxnSpPr>
            <p:nvPr/>
          </p:nvCxnSpPr>
          <p:spPr bwMode="auto">
            <a:xfrm rot="10800000">
              <a:off x="1105812" y="2568747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3" name="Shape 396"/>
            <p:cNvCxnSpPr>
              <a:cxnSpLocks noChangeShapeType="1"/>
            </p:cNvCxnSpPr>
            <p:nvPr/>
          </p:nvCxnSpPr>
          <p:spPr bwMode="auto">
            <a:xfrm rot="10800000">
              <a:off x="1105812" y="2808291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7" name="Shape 397"/>
          <p:cNvSpPr txBox="1">
            <a:spLocks noChangeArrowheads="1"/>
          </p:cNvSpPr>
          <p:nvPr/>
        </p:nvSpPr>
        <p:spPr bwMode="auto">
          <a:xfrm>
            <a:off x="4516967" y="4616451"/>
            <a:ext cx="3158067" cy="984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400"/>
              <a:t>The </a:t>
            </a:r>
            <a:r>
              <a:rPr lang="en-US" sz="240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Robot</a:t>
            </a:r>
            <a:r>
              <a:rPr lang="en-US" sz="2400"/>
              <a:t> class is like a blueprint</a:t>
            </a:r>
          </a:p>
        </p:txBody>
      </p:sp>
      <p:sp>
        <p:nvSpPr>
          <p:cNvPr id="24" name="Shape 372"/>
          <p:cNvSpPr txBox="1">
            <a:spLocks noGrp="1"/>
          </p:cNvSpPr>
          <p:nvPr>
            <p:ph type="title"/>
          </p:nvPr>
        </p:nvSpPr>
        <p:spPr>
          <a:xfrm>
            <a:off x="609600" y="471750"/>
            <a:ext cx="10972800" cy="7940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400" b="1" dirty="0" smtClean="0">
                <a:latin typeface="Calibri" panose="020F0502020204030204" pitchFamily="34" charset="0"/>
              </a:rPr>
              <a:t>Classes and Instances (2/3)</a:t>
            </a:r>
            <a:endParaRPr lang="en-US" sz="4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06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Shape 40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919" y="4022099"/>
            <a:ext cx="1626528" cy="17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4" name="Shape 404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16857" y="3694442"/>
            <a:ext cx="2096132" cy="223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5" name="Shape 405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8417">
            <a:off x="6615877" y="3701635"/>
            <a:ext cx="2096132" cy="223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6" name="Shape 406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92" y="3516911"/>
            <a:ext cx="2407733" cy="256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7" name="Shape 407"/>
          <p:cNvGrpSpPr>
            <a:grpSpLocks/>
          </p:cNvGrpSpPr>
          <p:nvPr/>
        </p:nvGrpSpPr>
        <p:grpSpPr bwMode="auto">
          <a:xfrm>
            <a:off x="609601" y="3406287"/>
            <a:ext cx="2537884" cy="2694517"/>
            <a:chOff x="1105783" y="910975"/>
            <a:chExt cx="1903228" cy="2021399"/>
          </a:xfrm>
        </p:grpSpPr>
        <p:pic>
          <p:nvPicPr>
            <p:cNvPr id="54331" name="Shape 408"/>
            <p:cNvPicPr preferRelativeResize="0"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783" y="910975"/>
              <a:ext cx="1894913" cy="202125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4332" name="Shape 409"/>
            <p:cNvCxnSpPr>
              <a:cxnSpLocks noChangeShapeType="1"/>
              <a:stCxn id="54331" idx="0"/>
              <a:endCxn id="54331" idx="2"/>
            </p:cNvCxnSpPr>
            <p:nvPr/>
          </p:nvCxnSpPr>
          <p:spPr bwMode="auto">
            <a:xfrm>
              <a:off x="2053240" y="910975"/>
              <a:ext cx="0" cy="2021253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3" name="Shape 410"/>
            <p:cNvCxnSpPr>
              <a:cxnSpLocks noChangeShapeType="1"/>
            </p:cNvCxnSpPr>
            <p:nvPr/>
          </p:nvCxnSpPr>
          <p:spPr bwMode="auto">
            <a:xfrm>
              <a:off x="2292784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4" name="Shape 411"/>
            <p:cNvCxnSpPr>
              <a:cxnSpLocks noChangeShapeType="1"/>
            </p:cNvCxnSpPr>
            <p:nvPr/>
          </p:nvCxnSpPr>
          <p:spPr bwMode="auto">
            <a:xfrm>
              <a:off x="2532328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5" name="Shape 412"/>
            <p:cNvCxnSpPr>
              <a:cxnSpLocks noChangeShapeType="1"/>
            </p:cNvCxnSpPr>
            <p:nvPr/>
          </p:nvCxnSpPr>
          <p:spPr bwMode="auto">
            <a:xfrm>
              <a:off x="2771873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6" name="Shape 413"/>
            <p:cNvCxnSpPr>
              <a:cxnSpLocks noChangeShapeType="1"/>
            </p:cNvCxnSpPr>
            <p:nvPr/>
          </p:nvCxnSpPr>
          <p:spPr bwMode="auto">
            <a:xfrm>
              <a:off x="1813696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7" name="Shape 414"/>
            <p:cNvCxnSpPr>
              <a:cxnSpLocks noChangeShapeType="1"/>
            </p:cNvCxnSpPr>
            <p:nvPr/>
          </p:nvCxnSpPr>
          <p:spPr bwMode="auto">
            <a:xfrm>
              <a:off x="1574152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8" name="Shape 415"/>
            <p:cNvCxnSpPr>
              <a:cxnSpLocks noChangeShapeType="1"/>
            </p:cNvCxnSpPr>
            <p:nvPr/>
          </p:nvCxnSpPr>
          <p:spPr bwMode="auto">
            <a:xfrm>
              <a:off x="1334608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9" name="Shape 416"/>
            <p:cNvCxnSpPr>
              <a:cxnSpLocks noChangeShapeType="1"/>
            </p:cNvCxnSpPr>
            <p:nvPr/>
          </p:nvCxnSpPr>
          <p:spPr bwMode="auto">
            <a:xfrm rot="10800000">
              <a:off x="1105812" y="1131484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0" name="Shape 417"/>
            <p:cNvCxnSpPr>
              <a:cxnSpLocks noChangeShapeType="1"/>
            </p:cNvCxnSpPr>
            <p:nvPr/>
          </p:nvCxnSpPr>
          <p:spPr bwMode="auto">
            <a:xfrm rot="10800000">
              <a:off x="1105812" y="1371028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1" name="Shape 418"/>
            <p:cNvCxnSpPr>
              <a:cxnSpLocks noChangeShapeType="1"/>
            </p:cNvCxnSpPr>
            <p:nvPr/>
          </p:nvCxnSpPr>
          <p:spPr bwMode="auto">
            <a:xfrm rot="10800000">
              <a:off x="1105812" y="1610572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2" name="Shape 419"/>
            <p:cNvCxnSpPr>
              <a:cxnSpLocks noChangeShapeType="1"/>
            </p:cNvCxnSpPr>
            <p:nvPr/>
          </p:nvCxnSpPr>
          <p:spPr bwMode="auto">
            <a:xfrm rot="10800000">
              <a:off x="1105812" y="1850115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3" name="Shape 420"/>
            <p:cNvCxnSpPr>
              <a:cxnSpLocks noChangeShapeType="1"/>
            </p:cNvCxnSpPr>
            <p:nvPr/>
          </p:nvCxnSpPr>
          <p:spPr bwMode="auto">
            <a:xfrm rot="10800000">
              <a:off x="1105812" y="2089659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4" name="Shape 421"/>
            <p:cNvCxnSpPr>
              <a:cxnSpLocks noChangeShapeType="1"/>
            </p:cNvCxnSpPr>
            <p:nvPr/>
          </p:nvCxnSpPr>
          <p:spPr bwMode="auto">
            <a:xfrm rot="10800000">
              <a:off x="1105812" y="2329203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5" name="Shape 422"/>
            <p:cNvCxnSpPr>
              <a:cxnSpLocks noChangeShapeType="1"/>
            </p:cNvCxnSpPr>
            <p:nvPr/>
          </p:nvCxnSpPr>
          <p:spPr bwMode="auto">
            <a:xfrm rot="10800000">
              <a:off x="1105812" y="2568747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6" name="Shape 423"/>
            <p:cNvCxnSpPr>
              <a:cxnSpLocks noChangeShapeType="1"/>
            </p:cNvCxnSpPr>
            <p:nvPr/>
          </p:nvCxnSpPr>
          <p:spPr bwMode="auto">
            <a:xfrm rot="10800000">
              <a:off x="1105812" y="2808291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4" name="Shape 424"/>
          <p:cNvSpPr txBox="1">
            <a:spLocks noChangeArrowheads="1"/>
          </p:cNvSpPr>
          <p:nvPr/>
        </p:nvSpPr>
        <p:spPr bwMode="auto">
          <a:xfrm>
            <a:off x="1349539" y="1738210"/>
            <a:ext cx="9931399" cy="984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0" tIns="121900" rIns="121900" bIns="121900" anchor="ctr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2400" dirty="0"/>
              <a:t>We can use the 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Robot</a:t>
            </a:r>
            <a:r>
              <a:rPr lang="en-US" sz="2400" dirty="0"/>
              <a:t> class to build actual 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Robot</a:t>
            </a:r>
            <a:r>
              <a:rPr lang="en-US" sz="2400" dirty="0"/>
              <a:t>s - </a:t>
            </a:r>
            <a:r>
              <a:rPr lang="en-US" sz="2400" b="1" dirty="0"/>
              <a:t>instances</a:t>
            </a:r>
            <a:r>
              <a:rPr lang="en-US" sz="2400" dirty="0"/>
              <a:t> of the class </a:t>
            </a:r>
            <a:r>
              <a:rPr lang="en-US" sz="2400" dirty="0">
                <a:latin typeface="Consolas" charset="0"/>
                <a:cs typeface="Consolas" charset="0"/>
                <a:sym typeface="Consolas" charset="0"/>
              </a:rPr>
              <a:t>Robot</a:t>
            </a:r>
            <a:r>
              <a:rPr lang="en-US" sz="2400" dirty="0">
                <a:ea typeface="Arial" charset="0"/>
                <a:cs typeface="Arial" charset="0"/>
                <a:sym typeface="Consolas" charset="0"/>
              </a:rPr>
              <a:t>, whose properties may vary (next lecture)</a:t>
            </a:r>
          </a:p>
        </p:txBody>
      </p:sp>
      <p:grpSp>
        <p:nvGrpSpPr>
          <p:cNvPr id="425" name="Shape 425"/>
          <p:cNvGrpSpPr>
            <a:grpSpLocks/>
          </p:cNvGrpSpPr>
          <p:nvPr/>
        </p:nvGrpSpPr>
        <p:grpSpPr bwMode="auto">
          <a:xfrm>
            <a:off x="3496301" y="3426036"/>
            <a:ext cx="2537883" cy="2694517"/>
            <a:chOff x="1105783" y="910975"/>
            <a:chExt cx="1903228" cy="2021399"/>
          </a:xfrm>
        </p:grpSpPr>
        <p:pic>
          <p:nvPicPr>
            <p:cNvPr id="54315" name="Shape 426"/>
            <p:cNvPicPr preferRelativeResize="0"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783" y="910975"/>
              <a:ext cx="1894913" cy="202125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4316" name="Shape 427"/>
            <p:cNvCxnSpPr>
              <a:cxnSpLocks noChangeShapeType="1"/>
              <a:stCxn id="54315" idx="0"/>
              <a:endCxn id="54315" idx="2"/>
            </p:cNvCxnSpPr>
            <p:nvPr/>
          </p:nvCxnSpPr>
          <p:spPr bwMode="auto">
            <a:xfrm>
              <a:off x="2053240" y="910975"/>
              <a:ext cx="0" cy="2021253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7" name="Shape 428"/>
            <p:cNvCxnSpPr>
              <a:cxnSpLocks noChangeShapeType="1"/>
            </p:cNvCxnSpPr>
            <p:nvPr/>
          </p:nvCxnSpPr>
          <p:spPr bwMode="auto">
            <a:xfrm>
              <a:off x="2292784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8" name="Shape 429"/>
            <p:cNvCxnSpPr>
              <a:cxnSpLocks noChangeShapeType="1"/>
            </p:cNvCxnSpPr>
            <p:nvPr/>
          </p:nvCxnSpPr>
          <p:spPr bwMode="auto">
            <a:xfrm>
              <a:off x="2532328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9" name="Shape 430"/>
            <p:cNvCxnSpPr>
              <a:cxnSpLocks noChangeShapeType="1"/>
            </p:cNvCxnSpPr>
            <p:nvPr/>
          </p:nvCxnSpPr>
          <p:spPr bwMode="auto">
            <a:xfrm>
              <a:off x="2771873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0" name="Shape 431"/>
            <p:cNvCxnSpPr>
              <a:cxnSpLocks noChangeShapeType="1"/>
            </p:cNvCxnSpPr>
            <p:nvPr/>
          </p:nvCxnSpPr>
          <p:spPr bwMode="auto">
            <a:xfrm>
              <a:off x="1813696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1" name="Shape 432"/>
            <p:cNvCxnSpPr>
              <a:cxnSpLocks noChangeShapeType="1"/>
            </p:cNvCxnSpPr>
            <p:nvPr/>
          </p:nvCxnSpPr>
          <p:spPr bwMode="auto">
            <a:xfrm>
              <a:off x="1574152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2" name="Shape 433"/>
            <p:cNvCxnSpPr>
              <a:cxnSpLocks noChangeShapeType="1"/>
            </p:cNvCxnSpPr>
            <p:nvPr/>
          </p:nvCxnSpPr>
          <p:spPr bwMode="auto">
            <a:xfrm>
              <a:off x="1334608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3" name="Shape 434"/>
            <p:cNvCxnSpPr>
              <a:cxnSpLocks noChangeShapeType="1"/>
            </p:cNvCxnSpPr>
            <p:nvPr/>
          </p:nvCxnSpPr>
          <p:spPr bwMode="auto">
            <a:xfrm rot="10800000">
              <a:off x="1105812" y="1131484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4" name="Shape 435"/>
            <p:cNvCxnSpPr>
              <a:cxnSpLocks noChangeShapeType="1"/>
            </p:cNvCxnSpPr>
            <p:nvPr/>
          </p:nvCxnSpPr>
          <p:spPr bwMode="auto">
            <a:xfrm rot="10800000">
              <a:off x="1105812" y="1371028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5" name="Shape 436"/>
            <p:cNvCxnSpPr>
              <a:cxnSpLocks noChangeShapeType="1"/>
            </p:cNvCxnSpPr>
            <p:nvPr/>
          </p:nvCxnSpPr>
          <p:spPr bwMode="auto">
            <a:xfrm rot="10800000">
              <a:off x="1105812" y="1610572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6" name="Shape 437"/>
            <p:cNvCxnSpPr>
              <a:cxnSpLocks noChangeShapeType="1"/>
            </p:cNvCxnSpPr>
            <p:nvPr/>
          </p:nvCxnSpPr>
          <p:spPr bwMode="auto">
            <a:xfrm rot="10800000">
              <a:off x="1105812" y="1850115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7" name="Shape 438"/>
            <p:cNvCxnSpPr>
              <a:cxnSpLocks noChangeShapeType="1"/>
            </p:cNvCxnSpPr>
            <p:nvPr/>
          </p:nvCxnSpPr>
          <p:spPr bwMode="auto">
            <a:xfrm rot="10800000">
              <a:off x="1105812" y="2089659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8" name="Shape 439"/>
            <p:cNvCxnSpPr>
              <a:cxnSpLocks noChangeShapeType="1"/>
            </p:cNvCxnSpPr>
            <p:nvPr/>
          </p:nvCxnSpPr>
          <p:spPr bwMode="auto">
            <a:xfrm rot="10800000">
              <a:off x="1105812" y="2329203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9" name="Shape 440"/>
            <p:cNvCxnSpPr>
              <a:cxnSpLocks noChangeShapeType="1"/>
            </p:cNvCxnSpPr>
            <p:nvPr/>
          </p:nvCxnSpPr>
          <p:spPr bwMode="auto">
            <a:xfrm rot="10800000">
              <a:off x="1105812" y="2568747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0" name="Shape 441"/>
            <p:cNvCxnSpPr>
              <a:cxnSpLocks noChangeShapeType="1"/>
            </p:cNvCxnSpPr>
            <p:nvPr/>
          </p:nvCxnSpPr>
          <p:spPr bwMode="auto">
            <a:xfrm rot="10800000">
              <a:off x="1105812" y="2808291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2" name="Shape 442"/>
          <p:cNvGrpSpPr>
            <a:grpSpLocks/>
          </p:cNvGrpSpPr>
          <p:nvPr/>
        </p:nvGrpSpPr>
        <p:grpSpPr bwMode="auto">
          <a:xfrm>
            <a:off x="6362268" y="3426036"/>
            <a:ext cx="2537883" cy="2694517"/>
            <a:chOff x="1105783" y="910975"/>
            <a:chExt cx="1903228" cy="2021399"/>
          </a:xfrm>
        </p:grpSpPr>
        <p:pic>
          <p:nvPicPr>
            <p:cNvPr id="54299" name="Shape 443"/>
            <p:cNvPicPr preferRelativeResize="0"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783" y="910975"/>
              <a:ext cx="1894913" cy="202125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4300" name="Shape 444"/>
            <p:cNvCxnSpPr>
              <a:cxnSpLocks noChangeShapeType="1"/>
              <a:stCxn id="54299" idx="0"/>
              <a:endCxn id="54299" idx="2"/>
            </p:cNvCxnSpPr>
            <p:nvPr/>
          </p:nvCxnSpPr>
          <p:spPr bwMode="auto">
            <a:xfrm>
              <a:off x="2053240" y="910975"/>
              <a:ext cx="0" cy="2021253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01" name="Shape 445"/>
            <p:cNvCxnSpPr>
              <a:cxnSpLocks noChangeShapeType="1"/>
            </p:cNvCxnSpPr>
            <p:nvPr/>
          </p:nvCxnSpPr>
          <p:spPr bwMode="auto">
            <a:xfrm>
              <a:off x="2292784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02" name="Shape 446"/>
            <p:cNvCxnSpPr>
              <a:cxnSpLocks noChangeShapeType="1"/>
            </p:cNvCxnSpPr>
            <p:nvPr/>
          </p:nvCxnSpPr>
          <p:spPr bwMode="auto">
            <a:xfrm>
              <a:off x="2532328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03" name="Shape 447"/>
            <p:cNvCxnSpPr>
              <a:cxnSpLocks noChangeShapeType="1"/>
            </p:cNvCxnSpPr>
            <p:nvPr/>
          </p:nvCxnSpPr>
          <p:spPr bwMode="auto">
            <a:xfrm>
              <a:off x="2771873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04" name="Shape 448"/>
            <p:cNvCxnSpPr>
              <a:cxnSpLocks noChangeShapeType="1"/>
            </p:cNvCxnSpPr>
            <p:nvPr/>
          </p:nvCxnSpPr>
          <p:spPr bwMode="auto">
            <a:xfrm>
              <a:off x="1813696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05" name="Shape 449"/>
            <p:cNvCxnSpPr>
              <a:cxnSpLocks noChangeShapeType="1"/>
            </p:cNvCxnSpPr>
            <p:nvPr/>
          </p:nvCxnSpPr>
          <p:spPr bwMode="auto">
            <a:xfrm>
              <a:off x="1574152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06" name="Shape 450"/>
            <p:cNvCxnSpPr>
              <a:cxnSpLocks noChangeShapeType="1"/>
            </p:cNvCxnSpPr>
            <p:nvPr/>
          </p:nvCxnSpPr>
          <p:spPr bwMode="auto">
            <a:xfrm>
              <a:off x="1334608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07" name="Shape 451"/>
            <p:cNvCxnSpPr>
              <a:cxnSpLocks noChangeShapeType="1"/>
            </p:cNvCxnSpPr>
            <p:nvPr/>
          </p:nvCxnSpPr>
          <p:spPr bwMode="auto">
            <a:xfrm rot="10800000">
              <a:off x="1105812" y="1131484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08" name="Shape 452"/>
            <p:cNvCxnSpPr>
              <a:cxnSpLocks noChangeShapeType="1"/>
            </p:cNvCxnSpPr>
            <p:nvPr/>
          </p:nvCxnSpPr>
          <p:spPr bwMode="auto">
            <a:xfrm rot="10800000">
              <a:off x="1105812" y="1371028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09" name="Shape 453"/>
            <p:cNvCxnSpPr>
              <a:cxnSpLocks noChangeShapeType="1"/>
            </p:cNvCxnSpPr>
            <p:nvPr/>
          </p:nvCxnSpPr>
          <p:spPr bwMode="auto">
            <a:xfrm rot="10800000">
              <a:off x="1105812" y="1610572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0" name="Shape 454"/>
            <p:cNvCxnSpPr>
              <a:cxnSpLocks noChangeShapeType="1"/>
            </p:cNvCxnSpPr>
            <p:nvPr/>
          </p:nvCxnSpPr>
          <p:spPr bwMode="auto">
            <a:xfrm rot="10800000">
              <a:off x="1105812" y="1850115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1" name="Shape 455"/>
            <p:cNvCxnSpPr>
              <a:cxnSpLocks noChangeShapeType="1"/>
            </p:cNvCxnSpPr>
            <p:nvPr/>
          </p:nvCxnSpPr>
          <p:spPr bwMode="auto">
            <a:xfrm rot="10800000">
              <a:off x="1105812" y="2089659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2" name="Shape 456"/>
            <p:cNvCxnSpPr>
              <a:cxnSpLocks noChangeShapeType="1"/>
            </p:cNvCxnSpPr>
            <p:nvPr/>
          </p:nvCxnSpPr>
          <p:spPr bwMode="auto">
            <a:xfrm rot="10800000">
              <a:off x="1105812" y="2329203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3" name="Shape 457"/>
            <p:cNvCxnSpPr>
              <a:cxnSpLocks noChangeShapeType="1"/>
            </p:cNvCxnSpPr>
            <p:nvPr/>
          </p:nvCxnSpPr>
          <p:spPr bwMode="auto">
            <a:xfrm rot="10800000">
              <a:off x="1105812" y="2568747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4" name="Shape 458"/>
            <p:cNvCxnSpPr>
              <a:cxnSpLocks noChangeShapeType="1"/>
            </p:cNvCxnSpPr>
            <p:nvPr/>
          </p:nvCxnSpPr>
          <p:spPr bwMode="auto">
            <a:xfrm rot="10800000">
              <a:off x="1105812" y="2808291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59" name="Shape 459"/>
          <p:cNvGrpSpPr>
            <a:grpSpLocks/>
          </p:cNvGrpSpPr>
          <p:nvPr/>
        </p:nvGrpSpPr>
        <p:grpSpPr bwMode="auto">
          <a:xfrm>
            <a:off x="9228235" y="3425842"/>
            <a:ext cx="2537883" cy="2694517"/>
            <a:chOff x="1105783" y="910975"/>
            <a:chExt cx="1903228" cy="2021399"/>
          </a:xfrm>
        </p:grpSpPr>
        <p:pic>
          <p:nvPicPr>
            <p:cNvPr id="54283" name="Shape 460"/>
            <p:cNvPicPr preferRelativeResize="0"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783" y="910975"/>
              <a:ext cx="1894913" cy="202125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4284" name="Shape 461"/>
            <p:cNvCxnSpPr>
              <a:cxnSpLocks noChangeShapeType="1"/>
              <a:stCxn id="54283" idx="0"/>
              <a:endCxn id="54283" idx="2"/>
            </p:cNvCxnSpPr>
            <p:nvPr/>
          </p:nvCxnSpPr>
          <p:spPr bwMode="auto">
            <a:xfrm>
              <a:off x="2053240" y="910975"/>
              <a:ext cx="0" cy="2021253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85" name="Shape 462"/>
            <p:cNvCxnSpPr>
              <a:cxnSpLocks noChangeShapeType="1"/>
            </p:cNvCxnSpPr>
            <p:nvPr/>
          </p:nvCxnSpPr>
          <p:spPr bwMode="auto">
            <a:xfrm>
              <a:off x="2292784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86" name="Shape 463"/>
            <p:cNvCxnSpPr>
              <a:cxnSpLocks noChangeShapeType="1"/>
            </p:cNvCxnSpPr>
            <p:nvPr/>
          </p:nvCxnSpPr>
          <p:spPr bwMode="auto">
            <a:xfrm>
              <a:off x="2532328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87" name="Shape 464"/>
            <p:cNvCxnSpPr>
              <a:cxnSpLocks noChangeShapeType="1"/>
            </p:cNvCxnSpPr>
            <p:nvPr/>
          </p:nvCxnSpPr>
          <p:spPr bwMode="auto">
            <a:xfrm>
              <a:off x="2771873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88" name="Shape 465"/>
            <p:cNvCxnSpPr>
              <a:cxnSpLocks noChangeShapeType="1"/>
            </p:cNvCxnSpPr>
            <p:nvPr/>
          </p:nvCxnSpPr>
          <p:spPr bwMode="auto">
            <a:xfrm>
              <a:off x="1813696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89" name="Shape 466"/>
            <p:cNvCxnSpPr>
              <a:cxnSpLocks noChangeShapeType="1"/>
            </p:cNvCxnSpPr>
            <p:nvPr/>
          </p:nvCxnSpPr>
          <p:spPr bwMode="auto">
            <a:xfrm>
              <a:off x="1574152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0" name="Shape 467"/>
            <p:cNvCxnSpPr>
              <a:cxnSpLocks noChangeShapeType="1"/>
            </p:cNvCxnSpPr>
            <p:nvPr/>
          </p:nvCxnSpPr>
          <p:spPr bwMode="auto">
            <a:xfrm>
              <a:off x="1334608" y="910975"/>
              <a:ext cx="0" cy="2021399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1" name="Shape 468"/>
            <p:cNvCxnSpPr>
              <a:cxnSpLocks noChangeShapeType="1"/>
            </p:cNvCxnSpPr>
            <p:nvPr/>
          </p:nvCxnSpPr>
          <p:spPr bwMode="auto">
            <a:xfrm rot="10800000">
              <a:off x="1105812" y="1131484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2" name="Shape 469"/>
            <p:cNvCxnSpPr>
              <a:cxnSpLocks noChangeShapeType="1"/>
            </p:cNvCxnSpPr>
            <p:nvPr/>
          </p:nvCxnSpPr>
          <p:spPr bwMode="auto">
            <a:xfrm rot="10800000">
              <a:off x="1105812" y="1371028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3" name="Shape 470"/>
            <p:cNvCxnSpPr>
              <a:cxnSpLocks noChangeShapeType="1"/>
            </p:cNvCxnSpPr>
            <p:nvPr/>
          </p:nvCxnSpPr>
          <p:spPr bwMode="auto">
            <a:xfrm rot="10800000">
              <a:off x="1105812" y="1610572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4" name="Shape 471"/>
            <p:cNvCxnSpPr>
              <a:cxnSpLocks noChangeShapeType="1"/>
            </p:cNvCxnSpPr>
            <p:nvPr/>
          </p:nvCxnSpPr>
          <p:spPr bwMode="auto">
            <a:xfrm rot="10800000">
              <a:off x="1105812" y="1850115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5" name="Shape 472"/>
            <p:cNvCxnSpPr>
              <a:cxnSpLocks noChangeShapeType="1"/>
            </p:cNvCxnSpPr>
            <p:nvPr/>
          </p:nvCxnSpPr>
          <p:spPr bwMode="auto">
            <a:xfrm rot="10800000">
              <a:off x="1105812" y="2089659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6" name="Shape 473"/>
            <p:cNvCxnSpPr>
              <a:cxnSpLocks noChangeShapeType="1"/>
            </p:cNvCxnSpPr>
            <p:nvPr/>
          </p:nvCxnSpPr>
          <p:spPr bwMode="auto">
            <a:xfrm rot="10800000">
              <a:off x="1105812" y="2329203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7" name="Shape 474"/>
            <p:cNvCxnSpPr>
              <a:cxnSpLocks noChangeShapeType="1"/>
            </p:cNvCxnSpPr>
            <p:nvPr/>
          </p:nvCxnSpPr>
          <p:spPr bwMode="auto">
            <a:xfrm rot="10800000">
              <a:off x="1105812" y="2568747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8" name="Shape 475"/>
            <p:cNvCxnSpPr>
              <a:cxnSpLocks noChangeShapeType="1"/>
            </p:cNvCxnSpPr>
            <p:nvPr/>
          </p:nvCxnSpPr>
          <p:spPr bwMode="auto">
            <a:xfrm rot="10800000">
              <a:off x="1105812" y="2808291"/>
              <a:ext cx="1903200" cy="0"/>
            </a:xfrm>
            <a:prstGeom prst="straightConnector1">
              <a:avLst/>
            </a:prstGeom>
            <a:noFill/>
            <a:ln w="19050">
              <a:solidFill>
                <a:srgbClr val="0B5394"/>
              </a:solidFill>
              <a:prstDash val="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" name="Shape 372"/>
          <p:cNvSpPr txBox="1">
            <a:spLocks noGrp="1"/>
          </p:cNvSpPr>
          <p:nvPr>
            <p:ph type="title"/>
          </p:nvPr>
        </p:nvSpPr>
        <p:spPr>
          <a:xfrm>
            <a:off x="609600" y="471750"/>
            <a:ext cx="10972800" cy="7940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400" b="1" dirty="0" smtClean="0">
                <a:latin typeface="Arial" charset="0"/>
              </a:rPr>
              <a:t>Classes and Instances (3/3)</a:t>
            </a:r>
            <a:endParaRPr lang="en-US" sz="4400" b="1" dirty="0">
              <a:latin typeface="Arial" charset="0"/>
            </a:endParaRPr>
          </a:p>
        </p:txBody>
      </p:sp>
      <p:sp>
        <p:nvSpPr>
          <p:cNvPr id="76" name="Shape 485"/>
          <p:cNvSpPr txBox="1">
            <a:spLocks noChangeArrowheads="1"/>
          </p:cNvSpPr>
          <p:nvPr/>
        </p:nvSpPr>
        <p:spPr bwMode="auto">
          <a:xfrm>
            <a:off x="1208630" y="5927583"/>
            <a:ext cx="1576917" cy="57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133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samBot</a:t>
            </a:r>
            <a:endParaRPr lang="en-US" sz="2400" dirty="0">
              <a:solidFill>
                <a:srgbClr val="0000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7" name="Shape 485"/>
          <p:cNvSpPr txBox="1">
            <a:spLocks noChangeArrowheads="1"/>
          </p:cNvSpPr>
          <p:nvPr/>
        </p:nvSpPr>
        <p:spPr bwMode="auto">
          <a:xfrm>
            <a:off x="4128354" y="5944058"/>
            <a:ext cx="1576917" cy="57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133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blueBot</a:t>
            </a:r>
            <a:endParaRPr lang="en-US" sz="2400" dirty="0">
              <a:solidFill>
                <a:srgbClr val="0000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8" name="Shape 485"/>
          <p:cNvSpPr txBox="1">
            <a:spLocks noChangeArrowheads="1"/>
          </p:cNvSpPr>
          <p:nvPr/>
        </p:nvSpPr>
        <p:spPr bwMode="auto">
          <a:xfrm>
            <a:off x="7004548" y="5944058"/>
            <a:ext cx="1576917" cy="57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133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pinkBot</a:t>
            </a:r>
            <a:endParaRPr lang="en-US" sz="2400" dirty="0">
              <a:solidFill>
                <a:srgbClr val="0000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0" name="Shape 485"/>
          <p:cNvSpPr txBox="1">
            <a:spLocks noChangeArrowheads="1"/>
          </p:cNvSpPr>
          <p:nvPr/>
        </p:nvSpPr>
        <p:spPr bwMode="auto">
          <a:xfrm>
            <a:off x="9589683" y="5944058"/>
            <a:ext cx="2113967" cy="57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133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greenBot</a:t>
            </a:r>
            <a:endParaRPr lang="en-US" sz="2400" dirty="0">
              <a:solidFill>
                <a:srgbClr val="0000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3124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ChangeArrowheads="1"/>
          </p:cNvSpPr>
          <p:nvPr/>
        </p:nvSpPr>
        <p:spPr bwMode="auto">
          <a:xfrm>
            <a:off x="1208630" y="2336344"/>
            <a:ext cx="1576917" cy="61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FF0000"/>
                </a:solidFill>
              </a:rPr>
              <a:t>instance</a:t>
            </a:r>
          </a:p>
        </p:txBody>
      </p:sp>
      <p:cxnSp>
        <p:nvCxnSpPr>
          <p:cNvPr id="486" name="Shape 486"/>
          <p:cNvCxnSpPr>
            <a:cxnSpLocks noChangeShapeType="1"/>
            <a:stCxn id="485" idx="2"/>
          </p:cNvCxnSpPr>
          <p:nvPr/>
        </p:nvCxnSpPr>
        <p:spPr bwMode="auto">
          <a:xfrm flipH="1">
            <a:off x="1996030" y="2951857"/>
            <a:ext cx="1059" cy="51902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7" name="Shape 487"/>
          <p:cNvSpPr txBox="1">
            <a:spLocks noChangeArrowheads="1"/>
          </p:cNvSpPr>
          <p:nvPr/>
        </p:nvSpPr>
        <p:spPr bwMode="auto">
          <a:xfrm>
            <a:off x="4113079" y="2336344"/>
            <a:ext cx="1576917" cy="61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FF0000"/>
                </a:solidFill>
              </a:rPr>
              <a:t>instance</a:t>
            </a:r>
          </a:p>
        </p:txBody>
      </p:sp>
      <p:cxnSp>
        <p:nvCxnSpPr>
          <p:cNvPr id="488" name="Shape 488"/>
          <p:cNvCxnSpPr>
            <a:cxnSpLocks noChangeShapeType="1"/>
            <a:stCxn id="487" idx="2"/>
          </p:cNvCxnSpPr>
          <p:nvPr/>
        </p:nvCxnSpPr>
        <p:spPr bwMode="auto">
          <a:xfrm flipH="1">
            <a:off x="4900480" y="2951857"/>
            <a:ext cx="1058" cy="51902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9" name="Shape 489"/>
          <p:cNvSpPr txBox="1">
            <a:spLocks noChangeArrowheads="1"/>
          </p:cNvSpPr>
          <p:nvPr/>
        </p:nvSpPr>
        <p:spPr bwMode="auto">
          <a:xfrm>
            <a:off x="6940563" y="2336344"/>
            <a:ext cx="1576917" cy="61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FF0000"/>
                </a:solidFill>
              </a:rPr>
              <a:t>instance</a:t>
            </a:r>
          </a:p>
        </p:txBody>
      </p:sp>
      <p:cxnSp>
        <p:nvCxnSpPr>
          <p:cNvPr id="490" name="Shape 490"/>
          <p:cNvCxnSpPr>
            <a:cxnSpLocks noChangeShapeType="1"/>
            <a:stCxn id="489" idx="2"/>
          </p:cNvCxnSpPr>
          <p:nvPr/>
        </p:nvCxnSpPr>
        <p:spPr bwMode="auto">
          <a:xfrm flipH="1">
            <a:off x="7727964" y="2951857"/>
            <a:ext cx="1058" cy="51902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" name="Shape 491"/>
          <p:cNvSpPr txBox="1">
            <a:spLocks noChangeArrowheads="1"/>
          </p:cNvSpPr>
          <p:nvPr/>
        </p:nvSpPr>
        <p:spPr bwMode="auto">
          <a:xfrm>
            <a:off x="9825771" y="2336344"/>
            <a:ext cx="1576917" cy="61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FF0000"/>
                </a:solidFill>
              </a:rPr>
              <a:t>instance</a:t>
            </a:r>
          </a:p>
        </p:txBody>
      </p:sp>
      <p:cxnSp>
        <p:nvCxnSpPr>
          <p:cNvPr id="492" name="Shape 492"/>
          <p:cNvCxnSpPr>
            <a:cxnSpLocks noChangeShapeType="1"/>
            <a:stCxn id="491" idx="2"/>
          </p:cNvCxnSpPr>
          <p:nvPr/>
        </p:nvCxnSpPr>
        <p:spPr bwMode="auto">
          <a:xfrm flipH="1">
            <a:off x="10613172" y="2951857"/>
            <a:ext cx="1058" cy="51902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Shape 372"/>
          <p:cNvSpPr txBox="1">
            <a:spLocks noGrp="1"/>
          </p:cNvSpPr>
          <p:nvPr>
            <p:ph type="title"/>
          </p:nvPr>
        </p:nvSpPr>
        <p:spPr>
          <a:xfrm>
            <a:off x="609600" y="471750"/>
            <a:ext cx="10972800" cy="7940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400" b="1" dirty="0" smtClean="0">
                <a:latin typeface="Arial" charset="0"/>
              </a:rPr>
              <a:t>Classes and Instances</a:t>
            </a:r>
            <a:endParaRPr lang="en-US" sz="4400" b="1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614" y="1503859"/>
            <a:ext cx="8106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algn="ctr">
              <a:spcAft>
                <a:spcPts val="1333"/>
              </a:spcAft>
              <a:buClr>
                <a:srgbClr val="000000"/>
              </a:buClr>
              <a:buSzPct val="75000"/>
            </a:pPr>
            <a:r>
              <a:rPr lang="en-US" sz="2400" dirty="0"/>
              <a:t>Method calls are done on instances of the class</a:t>
            </a:r>
          </a:p>
        </p:txBody>
      </p:sp>
      <p:sp>
        <p:nvSpPr>
          <p:cNvPr id="16" name="Shape 485"/>
          <p:cNvSpPr txBox="1">
            <a:spLocks noChangeArrowheads="1"/>
          </p:cNvSpPr>
          <p:nvPr/>
        </p:nvSpPr>
        <p:spPr bwMode="auto">
          <a:xfrm>
            <a:off x="1208630" y="5927583"/>
            <a:ext cx="1576917" cy="57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133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samBot</a:t>
            </a:r>
            <a:endParaRPr lang="en-US" sz="2400" dirty="0">
              <a:solidFill>
                <a:srgbClr val="0000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Shape 485"/>
          <p:cNvSpPr txBox="1">
            <a:spLocks noChangeArrowheads="1"/>
          </p:cNvSpPr>
          <p:nvPr/>
        </p:nvSpPr>
        <p:spPr bwMode="auto">
          <a:xfrm>
            <a:off x="4128354" y="5944058"/>
            <a:ext cx="1576917" cy="57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133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blueBot</a:t>
            </a:r>
            <a:endParaRPr lang="en-US" sz="2400" dirty="0">
              <a:solidFill>
                <a:srgbClr val="0000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Shape 485"/>
          <p:cNvSpPr txBox="1">
            <a:spLocks noChangeArrowheads="1"/>
          </p:cNvSpPr>
          <p:nvPr/>
        </p:nvSpPr>
        <p:spPr bwMode="auto">
          <a:xfrm>
            <a:off x="7004548" y="5944058"/>
            <a:ext cx="1576917" cy="57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133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pinkBot</a:t>
            </a:r>
            <a:endParaRPr lang="en-US" sz="2400" dirty="0">
              <a:solidFill>
                <a:srgbClr val="0000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Shape 485"/>
          <p:cNvSpPr txBox="1">
            <a:spLocks noChangeArrowheads="1"/>
          </p:cNvSpPr>
          <p:nvPr/>
        </p:nvSpPr>
        <p:spPr bwMode="auto">
          <a:xfrm>
            <a:off x="9589683" y="5944058"/>
            <a:ext cx="2113967" cy="57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133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greenBot</a:t>
            </a:r>
            <a:endParaRPr lang="en-US" sz="2400" dirty="0">
              <a:solidFill>
                <a:srgbClr val="0000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25" name="Shape 40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919" y="4022099"/>
            <a:ext cx="1626528" cy="17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Shape 404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16857" y="3694442"/>
            <a:ext cx="2096132" cy="223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Shape 405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8417">
            <a:off x="6615877" y="3701635"/>
            <a:ext cx="2096132" cy="223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Shape 406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92" y="3516911"/>
            <a:ext cx="2407733" cy="256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8376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301"/>
          <p:cNvSpPr txBox="1">
            <a:spLocks noGrp="1"/>
          </p:cNvSpPr>
          <p:nvPr>
            <p:ph type="title"/>
          </p:nvPr>
        </p:nvSpPr>
        <p:spPr>
          <a:xfrm>
            <a:off x="857251" y="575468"/>
            <a:ext cx="10972800" cy="7940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400" b="1" dirty="0" smtClean="0">
                <a:latin typeface="Arial" charset="0"/>
              </a:rPr>
              <a:t>A variation</a:t>
            </a:r>
            <a:endParaRPr lang="en-US" sz="4400" b="1" dirty="0">
              <a:latin typeface="Arial" charset="0"/>
            </a:endParaRPr>
          </a:p>
        </p:txBody>
      </p:sp>
      <p:sp>
        <p:nvSpPr>
          <p:cNvPr id="37890" name="Shape 303"/>
          <p:cNvSpPr txBox="1">
            <a:spLocks noChangeArrowheads="1"/>
          </p:cNvSpPr>
          <p:nvPr/>
        </p:nvSpPr>
        <p:spPr bwMode="auto">
          <a:xfrm>
            <a:off x="1443568" y="2211918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0</a:t>
            </a:r>
          </a:p>
        </p:txBody>
      </p:sp>
      <p:sp>
        <p:nvSpPr>
          <p:cNvPr id="37891" name="Shape 304"/>
          <p:cNvSpPr txBox="1">
            <a:spLocks noChangeArrowheads="1"/>
          </p:cNvSpPr>
          <p:nvPr/>
        </p:nvSpPr>
        <p:spPr bwMode="auto">
          <a:xfrm>
            <a:off x="2205567" y="2211918"/>
            <a:ext cx="387351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1</a:t>
            </a:r>
          </a:p>
        </p:txBody>
      </p:sp>
      <p:sp>
        <p:nvSpPr>
          <p:cNvPr id="37892" name="Shape 305"/>
          <p:cNvSpPr txBox="1">
            <a:spLocks noChangeArrowheads="1"/>
          </p:cNvSpPr>
          <p:nvPr/>
        </p:nvSpPr>
        <p:spPr bwMode="auto">
          <a:xfrm>
            <a:off x="3018367" y="2211918"/>
            <a:ext cx="387351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2</a:t>
            </a:r>
          </a:p>
        </p:txBody>
      </p:sp>
      <p:sp>
        <p:nvSpPr>
          <p:cNvPr id="37893" name="Shape 306"/>
          <p:cNvSpPr txBox="1">
            <a:spLocks noChangeArrowheads="1"/>
          </p:cNvSpPr>
          <p:nvPr/>
        </p:nvSpPr>
        <p:spPr bwMode="auto">
          <a:xfrm>
            <a:off x="3831167" y="2211918"/>
            <a:ext cx="387351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3</a:t>
            </a:r>
          </a:p>
        </p:txBody>
      </p:sp>
      <p:sp>
        <p:nvSpPr>
          <p:cNvPr id="37894" name="Shape 307"/>
          <p:cNvSpPr txBox="1">
            <a:spLocks noChangeArrowheads="1"/>
          </p:cNvSpPr>
          <p:nvPr/>
        </p:nvSpPr>
        <p:spPr bwMode="auto">
          <a:xfrm>
            <a:off x="4643967" y="2211918"/>
            <a:ext cx="387351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4</a:t>
            </a:r>
          </a:p>
        </p:txBody>
      </p:sp>
      <p:sp>
        <p:nvSpPr>
          <p:cNvPr id="37895" name="Shape 308"/>
          <p:cNvSpPr txBox="1">
            <a:spLocks noChangeArrowheads="1"/>
          </p:cNvSpPr>
          <p:nvPr/>
        </p:nvSpPr>
        <p:spPr bwMode="auto">
          <a:xfrm>
            <a:off x="783167" y="2908300"/>
            <a:ext cx="387351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0</a:t>
            </a:r>
          </a:p>
        </p:txBody>
      </p:sp>
      <p:sp>
        <p:nvSpPr>
          <p:cNvPr id="37896" name="Shape 309"/>
          <p:cNvSpPr txBox="1">
            <a:spLocks noChangeArrowheads="1"/>
          </p:cNvSpPr>
          <p:nvPr/>
        </p:nvSpPr>
        <p:spPr bwMode="auto">
          <a:xfrm>
            <a:off x="783167" y="3727451"/>
            <a:ext cx="387351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1</a:t>
            </a:r>
          </a:p>
        </p:txBody>
      </p:sp>
      <p:sp>
        <p:nvSpPr>
          <p:cNvPr id="37897" name="Shape 310"/>
          <p:cNvSpPr txBox="1">
            <a:spLocks noChangeArrowheads="1"/>
          </p:cNvSpPr>
          <p:nvPr/>
        </p:nvSpPr>
        <p:spPr bwMode="auto">
          <a:xfrm>
            <a:off x="783167" y="4544484"/>
            <a:ext cx="387351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/>
              <a:t>2</a:t>
            </a:r>
          </a:p>
        </p:txBody>
      </p:sp>
      <p:sp>
        <p:nvSpPr>
          <p:cNvPr id="37898" name="Shape 311"/>
          <p:cNvSpPr txBox="1">
            <a:spLocks noChangeArrowheads="1"/>
          </p:cNvSpPr>
          <p:nvPr/>
        </p:nvSpPr>
        <p:spPr bwMode="auto">
          <a:xfrm>
            <a:off x="397934" y="5291667"/>
            <a:ext cx="385233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endParaRPr lang="en-US" sz="1867"/>
          </a:p>
        </p:txBody>
      </p:sp>
      <p:pic>
        <p:nvPicPr>
          <p:cNvPr id="37899" name="Shape 31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18" y="2702984"/>
            <a:ext cx="41021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900" name="Shape 313"/>
          <p:cNvCxnSpPr>
            <a:cxnSpLocks noChangeShapeType="1"/>
          </p:cNvCxnSpPr>
          <p:nvPr/>
        </p:nvCxnSpPr>
        <p:spPr bwMode="auto">
          <a:xfrm>
            <a:off x="1193801" y="2717800"/>
            <a:ext cx="4068233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1" name="Shape 314"/>
          <p:cNvCxnSpPr>
            <a:cxnSpLocks noChangeShapeType="1"/>
          </p:cNvCxnSpPr>
          <p:nvPr/>
        </p:nvCxnSpPr>
        <p:spPr bwMode="auto">
          <a:xfrm>
            <a:off x="1204385" y="5135033"/>
            <a:ext cx="4068233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Shape 315"/>
          <p:cNvCxnSpPr>
            <a:cxnSpLocks noChangeShapeType="1"/>
          </p:cNvCxnSpPr>
          <p:nvPr/>
        </p:nvCxnSpPr>
        <p:spPr bwMode="auto">
          <a:xfrm>
            <a:off x="1208617" y="2717800"/>
            <a:ext cx="0" cy="242358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Shape 316"/>
          <p:cNvCxnSpPr>
            <a:cxnSpLocks noChangeShapeType="1"/>
          </p:cNvCxnSpPr>
          <p:nvPr/>
        </p:nvCxnSpPr>
        <p:spPr bwMode="auto">
          <a:xfrm>
            <a:off x="5262033" y="2713567"/>
            <a:ext cx="0" cy="242993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7904" name="Shape 31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76351" y="2717800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5" name="Shape 318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85" y="2891367"/>
            <a:ext cx="4677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906" name="Shape 319"/>
          <p:cNvCxnSpPr>
            <a:cxnSpLocks noChangeShapeType="1"/>
          </p:cNvCxnSpPr>
          <p:nvPr/>
        </p:nvCxnSpPr>
        <p:spPr bwMode="auto">
          <a:xfrm>
            <a:off x="2004484" y="2717800"/>
            <a:ext cx="0" cy="163406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Shape 320"/>
          <p:cNvCxnSpPr>
            <a:cxnSpLocks noChangeShapeType="1"/>
          </p:cNvCxnSpPr>
          <p:nvPr/>
        </p:nvCxnSpPr>
        <p:spPr bwMode="auto">
          <a:xfrm rot="10800000">
            <a:off x="3638551" y="3520017"/>
            <a:ext cx="0" cy="8128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Shape 321"/>
          <p:cNvCxnSpPr>
            <a:cxnSpLocks noChangeShapeType="1"/>
          </p:cNvCxnSpPr>
          <p:nvPr/>
        </p:nvCxnSpPr>
        <p:spPr bwMode="auto">
          <a:xfrm>
            <a:off x="1993901" y="4341285"/>
            <a:ext cx="1663700" cy="1058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Shape 322"/>
          <p:cNvCxnSpPr>
            <a:cxnSpLocks noChangeShapeType="1"/>
          </p:cNvCxnSpPr>
          <p:nvPr/>
        </p:nvCxnSpPr>
        <p:spPr bwMode="auto">
          <a:xfrm>
            <a:off x="2825751" y="3541184"/>
            <a:ext cx="823383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Shape 323"/>
          <p:cNvCxnSpPr>
            <a:cxnSpLocks noChangeShapeType="1"/>
          </p:cNvCxnSpPr>
          <p:nvPr/>
        </p:nvCxnSpPr>
        <p:spPr bwMode="auto">
          <a:xfrm>
            <a:off x="4451351" y="2717800"/>
            <a:ext cx="0" cy="163406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Shape 329"/>
          <p:cNvSpPr txBox="1">
            <a:spLocks noGrp="1"/>
          </p:cNvSpPr>
          <p:nvPr>
            <p:ph type="body" idx="1"/>
          </p:nvPr>
        </p:nvSpPr>
        <p:spPr>
          <a:xfrm>
            <a:off x="6474478" y="592976"/>
            <a:ext cx="6167967" cy="5847724"/>
          </a:xfrm>
        </p:spPr>
        <p:txBody>
          <a:bodyPr anchor="ctr">
            <a:spAutoFit/>
          </a:bodyPr>
          <a:lstStyle/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RobotMover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461422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additional code elided */</a:t>
            </a:r>
          </a:p>
          <a:p>
            <a:pPr marL="461422" indent="0">
              <a:lnSpc>
                <a:spcPct val="115000"/>
              </a:lnSpc>
              <a:buSzPct val="100000"/>
              <a:buNone/>
              <a:defRPr/>
            </a:pPr>
            <a:endParaRPr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61422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moveRobot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(Robot </a:t>
            </a:r>
            <a:r>
              <a:rPr lang="en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samBot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609585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(2);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(3);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(2);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(2);</a:t>
            </a:r>
          </a:p>
          <a:p>
            <a:pPr marL="615935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pic>
        <p:nvPicPr>
          <p:cNvPr id="27" name="Shape 31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1274854" y="2743370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Shape 31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1272887" y="3595158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Shape 31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1255781" y="4384675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Shape 31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228727" y="4308174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Shape 31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45101" y="4351867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Shape 31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27251" y="4366383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Shape 31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1193801" y="4366383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Shape 31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91841" y="4366382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Shape 31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11511" y="4332686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Shape 31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3661011" y="4384675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Shape 31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3667505" y="4357938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Shape 31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661013" y="4293656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Shape 31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688083" y="3565094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Shape 31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659095" y="2717118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Shape 31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727" flipH="1">
            <a:off x="3723725" y="2732738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Shape 31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28968" flipH="1">
            <a:off x="3686313" y="2697287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Shape 31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74896" flipH="1">
            <a:off x="3675047" y="2757644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Shape 31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74896" flipH="1">
            <a:off x="2851665" y="2729931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Shape 31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74896" flipH="1">
            <a:off x="2000765" y="2729928"/>
            <a:ext cx="6985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8277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470819" y="592980"/>
            <a:ext cx="6167967" cy="5847724"/>
          </a:xfrm>
        </p:spPr>
        <p:txBody>
          <a:bodyPr anchor="ctr">
            <a:spAutoFit/>
          </a:bodyPr>
          <a:lstStyle/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RobotMover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461422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additional code elided */</a:t>
            </a:r>
          </a:p>
          <a:p>
            <a:pPr marL="461422" indent="0">
              <a:lnSpc>
                <a:spcPct val="115000"/>
              </a:lnSpc>
              <a:buSzPct val="100000"/>
              <a:buNone/>
              <a:defRPr/>
            </a:pPr>
            <a:endParaRPr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61422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moveRobot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(Robot </a:t>
            </a:r>
            <a:r>
              <a:rPr lang="en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samBot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609585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(2);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(3);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(2);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(2);</a:t>
            </a:r>
          </a:p>
          <a:p>
            <a:pPr marL="615935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364839" y="1531882"/>
            <a:ext cx="6227004" cy="4342184"/>
          </a:xfrm>
        </p:spPr>
        <p:txBody>
          <a:bodyPr wrap="square" anchor="ctr">
            <a:spAutoFit/>
          </a:bodyPr>
          <a:lstStyle>
            <a:lvl1pPr marL="4572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1pPr>
            <a:lvl2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</a:pPr>
            <a:endParaRPr lang="en-US" sz="2400" dirty="0"/>
          </a:p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Lots of code for a simple problem...</a:t>
            </a:r>
          </a:p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samBot</a:t>
            </a:r>
            <a:r>
              <a:rPr lang="en-US" sz="2400" dirty="0"/>
              <a:t> only knows how to turn right, so have to call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turnRight</a:t>
            </a:r>
            <a:r>
              <a:rPr lang="en-US" sz="2400" dirty="0"/>
              <a:t> three times to make him turn left</a:t>
            </a:r>
          </a:p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If he understood how to “turn left”, would be much simpler!</a:t>
            </a:r>
          </a:p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We can modify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samBot</a:t>
            </a:r>
            <a:r>
              <a:rPr lang="en-US" sz="2400" dirty="0"/>
              <a:t> to turn left by </a:t>
            </a:r>
            <a:r>
              <a:rPr lang="en-US" sz="2400" b="1" dirty="0"/>
              <a:t>defining a method</a:t>
            </a:r>
            <a:r>
              <a:rPr lang="en-US" sz="2400" dirty="0"/>
              <a:t> called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turnLeft</a:t>
            </a:r>
            <a:endParaRPr lang="en-US" sz="2400" dirty="0">
              <a:solidFill>
                <a:srgbClr val="0C00CE"/>
              </a:solidFill>
              <a:latin typeface="Consolas" charset="0"/>
              <a:cs typeface="Consolas" charset="0"/>
              <a:sym typeface="Consolas" charset="0"/>
            </a:endParaRPr>
          </a:p>
          <a:p>
            <a:pPr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</a:pPr>
            <a:endParaRPr lang="en-US" sz="2400" dirty="0"/>
          </a:p>
        </p:txBody>
      </p:sp>
      <p:sp>
        <p:nvSpPr>
          <p:cNvPr id="8" name="Shape 301"/>
          <p:cNvSpPr txBox="1">
            <a:spLocks noGrp="1"/>
          </p:cNvSpPr>
          <p:nvPr>
            <p:ph type="title"/>
          </p:nvPr>
        </p:nvSpPr>
        <p:spPr>
          <a:xfrm>
            <a:off x="857251" y="575468"/>
            <a:ext cx="10972800" cy="7940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400" b="1" dirty="0" smtClean="0">
                <a:latin typeface="Arial" charset="0"/>
              </a:rPr>
              <a:t>A variation</a:t>
            </a:r>
            <a:endParaRPr lang="en-US" sz="4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979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532"/>
          <p:cNvSpPr txBox="1">
            <a:spLocks noGrp="1"/>
          </p:cNvSpPr>
          <p:nvPr>
            <p:ph type="title"/>
          </p:nvPr>
        </p:nvSpPr>
        <p:spPr>
          <a:xfrm>
            <a:off x="609600" y="590284"/>
            <a:ext cx="10972800" cy="7940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400" b="1" dirty="0" smtClean="0">
                <a:latin typeface="Arial" charset="0"/>
              </a:rPr>
              <a:t>Defining a Method (2/2)</a:t>
            </a:r>
            <a:endParaRPr lang="en-US" sz="4400" b="1" dirty="0">
              <a:latin typeface="Arial" charset="0"/>
            </a:endParaRPr>
          </a:p>
        </p:txBody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557319" y="2854539"/>
            <a:ext cx="5207115" cy="2345740"/>
          </a:xfrm>
        </p:spPr>
        <p:txBody>
          <a:bodyPr wrap="square" anchor="ctr">
            <a:spAutoFit/>
          </a:bodyPr>
          <a:lstStyle>
            <a:lvl1pPr marL="4572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1pPr>
            <a:lvl2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>
              <a:buSzPct val="100000"/>
              <a:defRPr/>
            </a:pPr>
            <a:endParaRPr lang="en-US" sz="2400" dirty="0"/>
          </a:p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Adding a new method: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turnLeft</a:t>
            </a:r>
            <a:endParaRPr lang="en-US" sz="2400" dirty="0">
              <a:solidFill>
                <a:srgbClr val="0C00CE"/>
              </a:solidFill>
              <a:latin typeface="Consolas" charset="0"/>
              <a:cs typeface="Consolas" charset="0"/>
              <a:sym typeface="Consolas" charset="0"/>
            </a:endParaRPr>
          </a:p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To make a 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Robot </a:t>
            </a:r>
            <a:r>
              <a:rPr lang="en-US" sz="2400" dirty="0"/>
              <a:t>turn left, tell her to turn right three times</a:t>
            </a:r>
          </a:p>
        </p:txBody>
      </p:sp>
      <p:sp>
        <p:nvSpPr>
          <p:cNvPr id="7" name="Shape 541"/>
          <p:cNvSpPr txBox="1">
            <a:spLocks/>
          </p:cNvSpPr>
          <p:nvPr/>
        </p:nvSpPr>
        <p:spPr bwMode="auto">
          <a:xfrm>
            <a:off x="499765" y="1629878"/>
            <a:ext cx="6618817" cy="477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00" tIns="121900" rIns="121900" bIns="121900" numCol="1" anchor="ctr" anchorCtr="0" compatLnSpc="1">
            <a:prstTxWarp prst="textNoShape">
              <a:avLst/>
            </a:prstTxWarp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rgbClr val="000000"/>
                </a:solidFill>
                <a:latin typeface="Arial"/>
                <a:ea typeface="ＭＳ Ｐゴシック" charset="0"/>
                <a:cs typeface="Arial"/>
                <a:sym typeface="Arial" charset="0"/>
                <a:rtl val="0"/>
              </a:defRPr>
            </a:lvl1pPr>
            <a:lvl2pPr marL="800100" indent="-342900" algn="l" rtl="0" eaLnBrk="0" fontAlgn="base" hangingPunct="0">
              <a:spcBef>
                <a:spcPts val="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  <a:rtl val="0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  <a:rtl val="0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  <a:rtl val="0"/>
              </a:defRPr>
            </a:lvl4pPr>
            <a:lvl5pPr marL="2057400" indent="-228600" algn="l" rtl="0" eaLnBrk="0" fontAlgn="base" hangingPunct="0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public class Robot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endParaRPr lang="en"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585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turnRight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code that turns robot right</a:t>
            </a:r>
          </a:p>
          <a:p>
            <a:pPr marL="615935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endParaRPr lang="en"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13818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moveForward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numberOfSteps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code that moves robot forward</a:t>
            </a:r>
          </a:p>
          <a:p>
            <a:pPr marL="615935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endParaRPr lang="en"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13818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turnLeft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//The new code goes here!!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endParaRPr lang="en-US"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endParaRPr lang="en-US"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62450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hape 539"/>
          <p:cNvSpPr txBox="1">
            <a:spLocks noGrp="1"/>
          </p:cNvSpPr>
          <p:nvPr>
            <p:ph type="title"/>
          </p:nvPr>
        </p:nvSpPr>
        <p:spPr>
          <a:xfrm>
            <a:off x="575733" y="324065"/>
            <a:ext cx="10972800" cy="7940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400" b="1" dirty="0" smtClean="0">
                <a:latin typeface="Arial" charset="0"/>
              </a:rPr>
              <a:t>The </a:t>
            </a:r>
            <a:r>
              <a:rPr lang="en-US" sz="4400" b="1" dirty="0" smtClean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this</a:t>
            </a:r>
            <a:r>
              <a:rPr lang="en-US" sz="4400" dirty="0" smtClean="0">
                <a:solidFill>
                  <a:srgbClr val="073763"/>
                </a:solidFill>
                <a:latin typeface="Arial" charset="0"/>
              </a:rPr>
              <a:t> </a:t>
            </a:r>
            <a:r>
              <a:rPr lang="en-US" sz="4400" b="1" dirty="0" smtClean="0">
                <a:latin typeface="Arial" charset="0"/>
              </a:rPr>
              <a:t>keyword (1/2)</a:t>
            </a:r>
            <a:endParaRPr lang="en-US" sz="4400" b="1" dirty="0">
              <a:latin typeface="Arial" charset="0"/>
            </a:endParaRP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670791" y="2456712"/>
            <a:ext cx="5325533" cy="3177250"/>
          </a:xfrm>
        </p:spPr>
        <p:txBody>
          <a:bodyPr anchor="ctr">
            <a:spAutoFit/>
          </a:bodyPr>
          <a:lstStyle>
            <a:lvl1pPr marL="4572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1pPr>
            <a:lvl2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When working with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RobotMover</a:t>
            </a:r>
            <a:r>
              <a:rPr lang="en-US" sz="2400" dirty="0"/>
              <a:t>, we were talking to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ea typeface="Consolas" charset="0"/>
                <a:cs typeface="Consolas" charset="0"/>
              </a:rPr>
              <a:t>samBot</a:t>
            </a:r>
            <a:r>
              <a:rPr lang="en-US" sz="2400" dirty="0"/>
              <a:t>, an instance of class 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Robot</a:t>
            </a:r>
          </a:p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To tell her to turn right, we said “</a:t>
            </a:r>
            <a:r>
              <a:rPr lang="en-US" altLang="ja-JP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samBot.turnRight</a:t>
            </a:r>
            <a:r>
              <a:rPr lang="en-US" altLang="ja-JP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()</a:t>
            </a:r>
            <a:r>
              <a:rPr lang="en-US" altLang="ja-JP" sz="2400" dirty="0">
                <a:solidFill>
                  <a:srgbClr val="073763"/>
                </a:solidFill>
                <a:latin typeface="Consolas" charset="0"/>
                <a:cs typeface="Consolas" charset="0"/>
                <a:sym typeface="Consolas" charset="0"/>
              </a:rPr>
              <a:t>;</a:t>
            </a:r>
            <a:r>
              <a:rPr lang="en-US" sz="2400" dirty="0"/>
              <a:t>”</a:t>
            </a:r>
            <a:endParaRPr lang="en-US" altLang="ja-JP" sz="2400" dirty="0"/>
          </a:p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Why do we now write “</a:t>
            </a:r>
            <a:r>
              <a:rPr lang="en-US" altLang="ja-JP" sz="2400" dirty="0" err="1">
                <a:solidFill>
                  <a:srgbClr val="FF0000"/>
                </a:solidFill>
                <a:latin typeface="Consolas" charset="0"/>
                <a:cs typeface="Consolas" charset="0"/>
                <a:sym typeface="Consolas" charset="0"/>
              </a:rPr>
              <a:t>this</a:t>
            </a:r>
            <a:r>
              <a:rPr lang="en-US" altLang="ja-JP" sz="2400" dirty="0" err="1">
                <a:solidFill>
                  <a:srgbClr val="073763"/>
                </a:solidFill>
                <a:latin typeface="Consolas" charset="0"/>
                <a:cs typeface="Consolas" charset="0"/>
                <a:sym typeface="Consolas" charset="0"/>
              </a:rPr>
              <a:t>.</a:t>
            </a:r>
            <a:r>
              <a:rPr lang="en-US" altLang="ja-JP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turnRight</a:t>
            </a:r>
            <a:r>
              <a:rPr lang="en-US" altLang="ja-JP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();</a:t>
            </a:r>
            <a:r>
              <a:rPr lang="en-US" sz="2400" dirty="0"/>
              <a:t>”</a:t>
            </a:r>
            <a:r>
              <a:rPr lang="en-US" altLang="ja-JP" sz="2400" dirty="0"/>
              <a:t>?</a:t>
            </a:r>
            <a:endParaRPr lang="en-US" sz="2400" dirty="0"/>
          </a:p>
        </p:txBody>
      </p:sp>
      <p:sp>
        <p:nvSpPr>
          <p:cNvPr id="541" name="Shape 541"/>
          <p:cNvSpPr txBox="1">
            <a:spLocks noGrp="1"/>
          </p:cNvSpPr>
          <p:nvPr>
            <p:ph type="body" idx="2"/>
          </p:nvPr>
        </p:nvSpPr>
        <p:spPr>
          <a:xfrm>
            <a:off x="499765" y="1660650"/>
            <a:ext cx="6618817" cy="4715107"/>
          </a:xfrm>
        </p:spPr>
        <p:txBody>
          <a:bodyPr anchor="ctr">
            <a:spAutoFit/>
          </a:bodyPr>
          <a:lstStyle/>
          <a:p>
            <a:pPr marL="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public class Robot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endParaRPr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 smtClean="0">
                <a:latin typeface="Consolas"/>
                <a:ea typeface="Consolas"/>
                <a:cs typeface="Consolas"/>
                <a:sym typeface="Consolas"/>
              </a:rPr>
              <a:t>     public 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void turnRight()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code that turns robot right</a:t>
            </a:r>
          </a:p>
          <a:p>
            <a:pPr marL="615935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endParaRPr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13818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public void moveForward(int numberOfSteps)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code that moves robot forward</a:t>
            </a:r>
          </a:p>
          <a:p>
            <a:pPr marL="615935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13818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void turnLeft() 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this.turnRight();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r>
              <a:rPr lang="en" sz="16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this.turnRight();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r>
              <a:rPr lang="en" sz="16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this.turnRight();</a:t>
            </a:r>
          </a:p>
          <a:p>
            <a:pPr marL="615935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34694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019800" y="1004052"/>
            <a:ext cx="6227491" cy="5172668"/>
          </a:xfrm>
        </p:spPr>
        <p:txBody>
          <a:bodyPr wrap="square" anchor="ctr">
            <a:spAutoFit/>
          </a:bodyPr>
          <a:lstStyle>
            <a:lvl1pPr marL="4572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1pPr>
            <a:lvl2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this</a:t>
            </a:r>
            <a:r>
              <a:rPr lang="en-US" sz="2400" dirty="0"/>
              <a:t> keyword is how an instance (like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ea typeface="Consolas" charset="0"/>
                <a:cs typeface="Consolas" charset="0"/>
              </a:rPr>
              <a:t>samBot</a:t>
            </a:r>
            <a:r>
              <a:rPr lang="en-US" sz="2400" dirty="0"/>
              <a:t>) can call a method on itself</a:t>
            </a:r>
          </a:p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Use 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this</a:t>
            </a:r>
            <a:r>
              <a:rPr lang="en-US" sz="2400" dirty="0"/>
              <a:t> to call a method of 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Robot</a:t>
            </a:r>
            <a:r>
              <a:rPr lang="en-US" sz="2400" dirty="0"/>
              <a:t> class from within another method of 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Robot</a:t>
            </a:r>
            <a:r>
              <a:rPr lang="en-US" sz="2400" dirty="0"/>
              <a:t> class</a:t>
            </a:r>
          </a:p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When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ea typeface="Consolas" charset="0"/>
                <a:cs typeface="Consolas" charset="0"/>
              </a:rPr>
              <a:t>samBot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/>
              <a:t>is told by, say,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Robot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Consolas" charset="0"/>
              </a:rPr>
              <a:t>Mover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</a:rPr>
              <a:t> </a:t>
            </a:r>
            <a:r>
              <a:rPr lang="en-US" sz="2400" dirty="0"/>
              <a:t>to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turnLeft</a:t>
            </a:r>
            <a:r>
              <a:rPr lang="en-US" sz="2400" dirty="0"/>
              <a:t>, she responds by telling herself to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turnRight</a:t>
            </a:r>
            <a:r>
              <a:rPr lang="en-US" sz="2400" dirty="0"/>
              <a:t> three times</a:t>
            </a:r>
          </a:p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this.turnRight</a:t>
            </a: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();</a:t>
            </a:r>
            <a:r>
              <a:rPr lang="en-US" sz="2400" dirty="0"/>
              <a:t> means “hey me, turn right!”</a:t>
            </a:r>
          </a:p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>
                <a:solidFill>
                  <a:srgbClr val="0C00CE"/>
                </a:solidFill>
                <a:latin typeface="Consolas" charset="0"/>
                <a:cs typeface="Consolas" charset="0"/>
              </a:rPr>
              <a:t>this</a:t>
            </a:r>
            <a:r>
              <a:rPr lang="en-US" sz="2400" dirty="0"/>
              <a:t> is optional, but desirable!</a:t>
            </a:r>
          </a:p>
        </p:txBody>
      </p:sp>
      <p:sp>
        <p:nvSpPr>
          <p:cNvPr id="7" name="Shape 539"/>
          <p:cNvSpPr txBox="1">
            <a:spLocks noGrp="1"/>
          </p:cNvSpPr>
          <p:nvPr>
            <p:ph type="title"/>
          </p:nvPr>
        </p:nvSpPr>
        <p:spPr>
          <a:xfrm>
            <a:off x="575733" y="324065"/>
            <a:ext cx="10972800" cy="7940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400" b="1" dirty="0" smtClean="0">
                <a:latin typeface="Arial" charset="0"/>
              </a:rPr>
              <a:t>The </a:t>
            </a:r>
            <a:r>
              <a:rPr lang="en-US" sz="4400" b="1" dirty="0" smtClean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this</a:t>
            </a:r>
            <a:r>
              <a:rPr lang="en-US" sz="4400" dirty="0" smtClean="0">
                <a:solidFill>
                  <a:srgbClr val="073763"/>
                </a:solidFill>
                <a:latin typeface="Arial" charset="0"/>
              </a:rPr>
              <a:t> </a:t>
            </a:r>
            <a:r>
              <a:rPr lang="en-US" sz="4400" b="1" dirty="0" smtClean="0">
                <a:latin typeface="Arial" charset="0"/>
              </a:rPr>
              <a:t>keyword (2/2)</a:t>
            </a:r>
            <a:endParaRPr lang="en-US" sz="4400" b="1" dirty="0">
              <a:latin typeface="Arial" charset="0"/>
            </a:endParaRPr>
          </a:p>
        </p:txBody>
      </p:sp>
      <p:sp>
        <p:nvSpPr>
          <p:cNvPr id="9" name="Shape 541"/>
          <p:cNvSpPr txBox="1">
            <a:spLocks noGrp="1"/>
          </p:cNvSpPr>
          <p:nvPr>
            <p:ph type="body" idx="2"/>
          </p:nvPr>
        </p:nvSpPr>
        <p:spPr>
          <a:xfrm>
            <a:off x="499765" y="1660650"/>
            <a:ext cx="6618817" cy="4715107"/>
          </a:xfrm>
        </p:spPr>
        <p:txBody>
          <a:bodyPr anchor="ctr">
            <a:spAutoFit/>
          </a:bodyPr>
          <a:lstStyle/>
          <a:p>
            <a:pPr marL="0" indent="0">
              <a:lnSpc>
                <a:spcPct val="115000"/>
              </a:lnSpc>
              <a:buSzPct val="100000"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public class Robot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endParaRPr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609585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public void turnRight()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15000"/>
              </a:lnSpc>
              <a:buSzPct val="100000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code that turns robot right</a:t>
            </a:r>
          </a:p>
          <a:p>
            <a:pPr marL="615935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SzPct val="100000"/>
              <a:defRPr/>
            </a:pPr>
            <a:endParaRPr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13818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public void moveForward(int numberOfSteps)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15000"/>
              </a:lnSpc>
              <a:buSzPct val="100000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code that moves robot forward</a:t>
            </a:r>
          </a:p>
          <a:p>
            <a:pPr marL="615935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13818" indent="0">
              <a:lnSpc>
                <a:spcPct val="115000"/>
              </a:lnSpc>
              <a:buSzPct val="100000"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void turnLeft() 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15000"/>
              </a:lnSpc>
              <a:buSzPct val="100000"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this.turnRight();</a:t>
            </a:r>
          </a:p>
          <a:p>
            <a:pPr marL="0" indent="0">
              <a:lnSpc>
                <a:spcPct val="115000"/>
              </a:lnSpc>
              <a:buSzPct val="100000"/>
              <a:defRPr/>
            </a:pPr>
            <a:r>
              <a:rPr lang="en" sz="16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this.turnRight();</a:t>
            </a:r>
          </a:p>
          <a:p>
            <a:pPr marL="0" indent="0">
              <a:lnSpc>
                <a:spcPct val="115000"/>
              </a:lnSpc>
              <a:buSzPct val="100000"/>
              <a:defRPr/>
            </a:pPr>
            <a:r>
              <a:rPr lang="en" sz="16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this.turnRight();</a:t>
            </a:r>
          </a:p>
          <a:p>
            <a:pPr marL="615935" indent="0">
              <a:lnSpc>
                <a:spcPct val="115000"/>
              </a:lnSpc>
              <a:buSzPct val="100000"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88062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 Programming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GB" sz="2800" dirty="0" smtClean="0"/>
              <a:t>Methods </a:t>
            </a:r>
            <a:r>
              <a:rPr lang="en-GB" sz="2800" dirty="0"/>
              <a:t>define the structure of the programs, they are basic building blocks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>
              <a:buSzPct val="100000"/>
            </a:pPr>
            <a:r>
              <a:rPr lang="en-GB" sz="2800" dirty="0"/>
              <a:t>Data has secondary role, it is just something that is passed around.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016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Summary</a:t>
            </a:r>
            <a:endParaRPr lang="en-US" sz="4400" b="1" dirty="0"/>
          </a:p>
        </p:txBody>
      </p:sp>
      <p:sp>
        <p:nvSpPr>
          <p:cNvPr id="6" name="Shape 178"/>
          <p:cNvSpPr txBox="1">
            <a:spLocks noChangeArrowheads="1"/>
          </p:cNvSpPr>
          <p:nvPr/>
        </p:nvSpPr>
        <p:spPr bwMode="auto">
          <a:xfrm>
            <a:off x="1515763" y="1393642"/>
            <a:ext cx="1636979" cy="8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r" eaLnBrk="1" hangingPunct="1"/>
            <a:r>
              <a:rPr lang="en-US" sz="1867" b="1" dirty="0">
                <a:solidFill>
                  <a:srgbClr val="FF0000"/>
                </a:solidFill>
              </a:rPr>
              <a:t>Class declaration</a:t>
            </a:r>
          </a:p>
        </p:txBody>
      </p:sp>
      <p:cxnSp>
        <p:nvCxnSpPr>
          <p:cNvPr id="7" name="Shape 179"/>
          <p:cNvCxnSpPr>
            <a:cxnSpLocks noChangeShapeType="1"/>
          </p:cNvCxnSpPr>
          <p:nvPr/>
        </p:nvCxnSpPr>
        <p:spPr bwMode="auto">
          <a:xfrm>
            <a:off x="3213646" y="1803990"/>
            <a:ext cx="590373" cy="204017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Left Brace 8"/>
          <p:cNvSpPr/>
          <p:nvPr/>
        </p:nvSpPr>
        <p:spPr>
          <a:xfrm rot="10800000" flipH="1">
            <a:off x="3225308" y="2394360"/>
            <a:ext cx="364928" cy="3910753"/>
          </a:xfrm>
          <a:prstGeom prst="leftBrace">
            <a:avLst>
              <a:gd name="adj1" fmla="val 2492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0" name="Shape 353"/>
          <p:cNvSpPr txBox="1">
            <a:spLocks noChangeArrowheads="1"/>
          </p:cNvSpPr>
          <p:nvPr/>
        </p:nvSpPr>
        <p:spPr bwMode="auto">
          <a:xfrm>
            <a:off x="1877621" y="3891306"/>
            <a:ext cx="1409239" cy="8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r" eaLnBrk="1" hangingPunct="1"/>
            <a:r>
              <a:rPr lang="en-US" sz="1867" b="1" dirty="0">
                <a:solidFill>
                  <a:schemeClr val="bg2">
                    <a:lumMod val="75000"/>
                  </a:schemeClr>
                </a:solidFill>
              </a:rPr>
              <a:t>Class definition</a:t>
            </a:r>
          </a:p>
        </p:txBody>
      </p:sp>
      <p:sp>
        <p:nvSpPr>
          <p:cNvPr id="11" name="Shape 178"/>
          <p:cNvSpPr txBox="1">
            <a:spLocks noChangeArrowheads="1"/>
          </p:cNvSpPr>
          <p:nvPr/>
        </p:nvSpPr>
        <p:spPr bwMode="auto">
          <a:xfrm>
            <a:off x="8724323" y="3984690"/>
            <a:ext cx="1810748" cy="8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 b="1" dirty="0">
                <a:solidFill>
                  <a:srgbClr val="0C00CE"/>
                </a:solidFill>
              </a:rPr>
              <a:t>Method declaration</a:t>
            </a:r>
          </a:p>
        </p:txBody>
      </p:sp>
      <p:cxnSp>
        <p:nvCxnSpPr>
          <p:cNvPr id="12" name="Shape 179"/>
          <p:cNvCxnSpPr>
            <a:cxnSpLocks noChangeShapeType="1"/>
            <a:stCxn id="11" idx="1"/>
          </p:cNvCxnSpPr>
          <p:nvPr/>
        </p:nvCxnSpPr>
        <p:spPr bwMode="auto">
          <a:xfrm flipH="1">
            <a:off x="7081073" y="4395103"/>
            <a:ext cx="1643250" cy="247510"/>
          </a:xfrm>
          <a:prstGeom prst="straightConnector1">
            <a:avLst/>
          </a:prstGeom>
          <a:noFill/>
          <a:ln w="19050">
            <a:solidFill>
              <a:srgbClr val="0C00CE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Shape 555"/>
          <p:cNvSpPr txBox="1">
            <a:spLocks noGrp="1"/>
          </p:cNvSpPr>
          <p:nvPr>
            <p:ph type="body" idx="2"/>
          </p:nvPr>
        </p:nvSpPr>
        <p:spPr>
          <a:xfrm>
            <a:off x="3851439" y="1834762"/>
            <a:ext cx="6683632" cy="4715107"/>
          </a:xfrm>
        </p:spPr>
        <p:txBody>
          <a:bodyPr wrap="square" anchor="ctr">
            <a:spAutoFit/>
          </a:bodyPr>
          <a:lstStyle/>
          <a:p>
            <a:pPr marL="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class Robot 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endParaRPr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 smtClean="0">
                <a:latin typeface="Consolas"/>
                <a:ea typeface="Consolas"/>
                <a:cs typeface="Consolas"/>
                <a:sym typeface="Consolas"/>
              </a:rPr>
              <a:t>      public 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void turnRight()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code that turns robot right</a:t>
            </a:r>
          </a:p>
          <a:p>
            <a:pPr marL="615935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endParaRPr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13818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moveForward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numberOfSteps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code that moves robot forward</a:t>
            </a:r>
          </a:p>
          <a:p>
            <a:pPr marL="615935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13818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>
                <a:solidFill>
                  <a:srgbClr val="0C00CE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dirty="0" err="1">
                <a:solidFill>
                  <a:srgbClr val="0C00CE"/>
                </a:solidFill>
                <a:latin typeface="Consolas"/>
                <a:ea typeface="Consolas"/>
                <a:cs typeface="Consolas"/>
                <a:sym typeface="Consolas"/>
              </a:rPr>
              <a:t>turnLeft</a:t>
            </a:r>
            <a:r>
              <a:rPr lang="en" sz="1600" dirty="0">
                <a:solidFill>
                  <a:srgbClr val="0C00CE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this.turnRight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this.turnRight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this.turnRight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615935" indent="0">
              <a:lnSpc>
                <a:spcPct val="115000"/>
              </a:lnSpc>
              <a:buSzPct val="100000"/>
              <a:buNone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3" name="Left Brace 12"/>
          <p:cNvSpPr/>
          <p:nvPr/>
        </p:nvSpPr>
        <p:spPr>
          <a:xfrm flipH="1">
            <a:off x="7378871" y="4837473"/>
            <a:ext cx="339189" cy="1191783"/>
          </a:xfrm>
          <a:prstGeom prst="leftBrace">
            <a:avLst>
              <a:gd name="adj1" fmla="val 2492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7" name="Shape 178"/>
          <p:cNvSpPr txBox="1">
            <a:spLocks noChangeArrowheads="1"/>
          </p:cNvSpPr>
          <p:nvPr/>
        </p:nvSpPr>
        <p:spPr bwMode="auto">
          <a:xfrm>
            <a:off x="7700871" y="5166643"/>
            <a:ext cx="2408715" cy="53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1867" b="1" dirty="0">
                <a:solidFill>
                  <a:schemeClr val="tx1"/>
                </a:solidFill>
              </a:rPr>
              <a:t>Method definition</a:t>
            </a:r>
          </a:p>
        </p:txBody>
      </p:sp>
    </p:spTree>
    <p:extLst>
      <p:ext uri="{BB962C8B-B14F-4D97-AF65-F5344CB8AC3E}">
        <p14:creationId xmlns:p14="http://schemas.microsoft.com/office/powerpoint/2010/main" val="26646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hape 560"/>
          <p:cNvSpPr txBox="1">
            <a:spLocks noGrp="1"/>
          </p:cNvSpPr>
          <p:nvPr>
            <p:ph type="title"/>
          </p:nvPr>
        </p:nvSpPr>
        <p:spPr>
          <a:xfrm>
            <a:off x="440267" y="590284"/>
            <a:ext cx="10972800" cy="7940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400" b="1" dirty="0" smtClean="0">
                <a:latin typeface="Arial" charset="0"/>
              </a:rPr>
              <a:t>Simplifying our code using </a:t>
            </a:r>
            <a:r>
              <a:rPr lang="en-US" sz="4400" b="1" dirty="0" err="1" smtClean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turnLeft</a:t>
            </a:r>
            <a:endParaRPr lang="en-US" sz="4400" b="1" dirty="0">
              <a:solidFill>
                <a:srgbClr val="0C00CE"/>
              </a:solidFill>
              <a:latin typeface="Consolas" charset="0"/>
              <a:cs typeface="Consolas" charset="0"/>
              <a:sym typeface="Consolas" charset="0"/>
            </a:endParaRPr>
          </a:p>
        </p:txBody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09600" y="1501344"/>
            <a:ext cx="5325533" cy="5835413"/>
          </a:xfrm>
        </p:spPr>
        <p:txBody>
          <a:bodyPr>
            <a:spAutoFit/>
          </a:bodyPr>
          <a:lstStyle/>
          <a:p>
            <a:pPr marL="0" indent="0">
              <a:lnSpc>
                <a:spcPct val="115000"/>
              </a:lnSpc>
              <a:buSzPct val="91666"/>
              <a:buNone/>
              <a:defRPr/>
            </a:pPr>
            <a:r>
              <a:rPr lang="en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RobotMover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615935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moveRobot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(Robot </a:t>
            </a:r>
            <a:r>
              <a:rPr lang="en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samBot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609585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(2);</a:t>
            </a:r>
          </a:p>
          <a:p>
            <a:pPr marL="1219170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(3);</a:t>
            </a:r>
          </a:p>
          <a:p>
            <a:pPr marL="1219170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(2);</a:t>
            </a:r>
          </a:p>
          <a:p>
            <a:pPr marL="1219170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(2);</a:t>
            </a:r>
          </a:p>
          <a:p>
            <a:pPr marL="615935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SzPct val="100000"/>
              <a:defRPr/>
            </a:pP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562" name="Shape 562"/>
          <p:cNvSpPr txBox="1">
            <a:spLocks noGrp="1"/>
          </p:cNvSpPr>
          <p:nvPr>
            <p:ph type="body" idx="2"/>
          </p:nvPr>
        </p:nvSpPr>
        <p:spPr>
          <a:xfrm>
            <a:off x="6256867" y="1517821"/>
            <a:ext cx="5325533" cy="4136487"/>
          </a:xfrm>
        </p:spPr>
        <p:txBody>
          <a:bodyPr>
            <a:spAutoFit/>
          </a:bodyPr>
          <a:lstStyle/>
          <a:p>
            <a:pPr marL="0" indent="0">
              <a:lnSpc>
                <a:spcPct val="115000"/>
              </a:lnSpc>
              <a:buSzPct val="91666"/>
              <a:buNone/>
              <a:defRPr/>
            </a:pPr>
            <a:r>
              <a:rPr lang="en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RobotMover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indent="609585">
              <a:lnSpc>
                <a:spcPct val="115000"/>
              </a:lnSpc>
              <a:buSzPct val="91666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moveRobot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(Robot </a:t>
            </a:r>
            <a:r>
              <a:rPr lang="en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samBot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609585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(2);</a:t>
            </a:r>
          </a:p>
          <a:p>
            <a:pPr marL="1219170" indent="0">
              <a:lnSpc>
                <a:spcPct val="115000"/>
              </a:lnSpc>
              <a:buSzPct val="100000"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samBot.turnLeft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(3);</a:t>
            </a:r>
          </a:p>
          <a:p>
            <a:pPr marL="1219170" indent="0">
              <a:lnSpc>
                <a:spcPct val="115000"/>
              </a:lnSpc>
              <a:buSzPct val="100000"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samBot.turnLeft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(2);</a:t>
            </a:r>
          </a:p>
          <a:p>
            <a:pPr marL="1219170" indent="0">
              <a:lnSpc>
                <a:spcPct val="115000"/>
              </a:lnSpc>
              <a:buSzPct val="100000"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samBot.turnLeft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219170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samBot.moveForward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(2);</a:t>
            </a:r>
          </a:p>
          <a:p>
            <a:pPr marL="615935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SzPct val="91666"/>
              <a:buNone/>
              <a:defRPr/>
            </a:pP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SzPct val="100000"/>
              <a:defRPr/>
            </a:pP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563" name="Shape 563"/>
          <p:cNvSpPr txBox="1">
            <a:spLocks noChangeArrowheads="1"/>
          </p:cNvSpPr>
          <p:nvPr/>
        </p:nvSpPr>
        <p:spPr bwMode="auto">
          <a:xfrm>
            <a:off x="6684433" y="5632621"/>
            <a:ext cx="3922184" cy="984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rgbClr val="FF0000"/>
                </a:solidFill>
              </a:rPr>
              <a:t>We’ve saved a lot of lines of code by using </a:t>
            </a:r>
            <a:r>
              <a:rPr lang="en-US" sz="2400" dirty="0" err="1">
                <a:solidFill>
                  <a:srgbClr val="FF0000"/>
                </a:solidFill>
              </a:rPr>
              <a:t>turnLeft</a:t>
            </a:r>
            <a:r>
              <a:rPr lang="en-US" sz="2400" dirty="0"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564" name="Shape 564"/>
          <p:cNvCxnSpPr>
            <a:cxnSpLocks noChangeShapeType="1"/>
          </p:cNvCxnSpPr>
          <p:nvPr/>
        </p:nvCxnSpPr>
        <p:spPr bwMode="auto">
          <a:xfrm rot="10800000">
            <a:off x="8646584" y="5034976"/>
            <a:ext cx="0" cy="54821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493502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hape 569"/>
          <p:cNvSpPr txBox="1">
            <a:spLocks noGrp="1"/>
          </p:cNvSpPr>
          <p:nvPr>
            <p:ph type="title"/>
          </p:nvPr>
        </p:nvSpPr>
        <p:spPr>
          <a:xfrm>
            <a:off x="609600" y="590284"/>
            <a:ext cx="10972800" cy="7940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400" b="1" dirty="0" err="1" smtClean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turnAround</a:t>
            </a:r>
            <a:r>
              <a:rPr lang="en-US" sz="4400" b="1" dirty="0" smtClean="0">
                <a:latin typeface="Consolas" charset="0"/>
                <a:cs typeface="Consolas" charset="0"/>
                <a:sym typeface="Consolas" charset="0"/>
              </a:rPr>
              <a:t> </a:t>
            </a:r>
            <a:endParaRPr lang="en-US" sz="4400" b="1" dirty="0">
              <a:latin typeface="Consolas" charset="0"/>
              <a:cs typeface="Consolas" charset="0"/>
              <a:sym typeface="Consolas" charset="0"/>
            </a:endParaRPr>
          </a:p>
        </p:txBody>
      </p:sp>
      <p:sp>
        <p:nvSpPr>
          <p:cNvPr id="571" name="Shape 571"/>
          <p:cNvSpPr txBox="1">
            <a:spLocks noGrp="1"/>
          </p:cNvSpPr>
          <p:nvPr>
            <p:ph type="body" idx="2"/>
          </p:nvPr>
        </p:nvSpPr>
        <p:spPr>
          <a:xfrm>
            <a:off x="444500" y="1839384"/>
            <a:ext cx="4712387" cy="2770408"/>
          </a:xfrm>
        </p:spPr>
        <p:txBody>
          <a:bodyPr wrap="square">
            <a:spAutoFit/>
          </a:bodyPr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1pPr>
            <a:lvl2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558786" indent="-457189">
              <a:spcBef>
                <a:spcPct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2667" dirty="0"/>
              <a:t>We could also define a method that turns the </a:t>
            </a:r>
            <a:r>
              <a:rPr lang="en-US" sz="2667" dirty="0">
                <a:solidFill>
                  <a:srgbClr val="0C00CE"/>
                </a:solidFill>
                <a:latin typeface="Consolas" charset="0"/>
                <a:ea typeface="Consolas" charset="0"/>
                <a:cs typeface="Consolas" charset="0"/>
              </a:rPr>
              <a:t>Robot</a:t>
            </a:r>
            <a:r>
              <a:rPr lang="en-US" sz="2667" dirty="0">
                <a:solidFill>
                  <a:srgbClr val="0C00CE"/>
                </a:solidFill>
              </a:rPr>
              <a:t> </a:t>
            </a:r>
            <a:r>
              <a:rPr lang="en-US" sz="2667" dirty="0"/>
              <a:t>around 180</a:t>
            </a:r>
            <a:r>
              <a:rPr lang="en-US" sz="2667" baseline="30000" dirty="0"/>
              <a:t>o</a:t>
            </a:r>
            <a:r>
              <a:rPr lang="en-US" sz="2667" dirty="0"/>
              <a:t>. </a:t>
            </a:r>
          </a:p>
          <a:p>
            <a:pPr marL="558786" indent="-457189">
              <a:spcBef>
                <a:spcPct val="0"/>
              </a:spcBef>
              <a:buClr>
                <a:srgbClr val="000000"/>
              </a:buClr>
              <a:buFont typeface="Arial" charset="0"/>
              <a:buChar char="•"/>
            </a:pPr>
            <a:endParaRPr lang="en-US" sz="2667" dirty="0"/>
          </a:p>
          <a:p>
            <a:pPr marL="558786" indent="-457189">
              <a:spcBef>
                <a:spcPct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2667" dirty="0" err="1"/>
              <a:t>Excercise</a:t>
            </a:r>
            <a:r>
              <a:rPr lang="en-US" sz="2667" dirty="0"/>
              <a:t>: Can you declare and define the method </a:t>
            </a:r>
            <a:r>
              <a:rPr lang="en-US" sz="2667" b="1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turnAround</a:t>
            </a:r>
            <a:endParaRPr lang="en-US" sz="2667" dirty="0">
              <a:solidFill>
                <a:srgbClr val="0000FF"/>
              </a:solidFill>
              <a:latin typeface="Consolas" charset="0"/>
              <a:cs typeface="Consolas" charset="0"/>
              <a:sym typeface="Consolas" charset="0"/>
            </a:endParaRPr>
          </a:p>
        </p:txBody>
      </p:sp>
      <p:sp>
        <p:nvSpPr>
          <p:cNvPr id="5" name="Shape 577"/>
          <p:cNvSpPr txBox="1">
            <a:spLocks/>
          </p:cNvSpPr>
          <p:nvPr/>
        </p:nvSpPr>
        <p:spPr bwMode="auto">
          <a:xfrm>
            <a:off x="5720606" y="529625"/>
            <a:ext cx="6786033" cy="590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00" tIns="121900" rIns="121900" bIns="121900" numCol="1" anchor="t" anchorCtr="0" compatLnSpc="1">
            <a:prstTxWarp prst="textNoShape">
              <a:avLst/>
            </a:prstTxWarp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rgbClr val="000000"/>
                </a:solidFill>
                <a:latin typeface="Arial"/>
                <a:ea typeface="ＭＳ Ｐゴシック" charset="0"/>
                <a:cs typeface="Arial"/>
                <a:sym typeface="Arial" charset="0"/>
                <a:rtl val="0"/>
              </a:defRPr>
            </a:lvl1pPr>
            <a:lvl2pPr marL="800100" indent="-342900" algn="l" rtl="0" eaLnBrk="0" fontAlgn="base" hangingPunct="0">
              <a:spcBef>
                <a:spcPts val="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  <a:rtl val="0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  <a:rtl val="0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  <a:rtl val="0"/>
              </a:defRPr>
            </a:lvl4pPr>
            <a:lvl5pPr marL="2057400" indent="-228600" algn="l" rtl="0" eaLnBrk="0" fontAlgn="base" hangingPunct="0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Robot {</a:t>
            </a:r>
          </a:p>
          <a:p>
            <a:pPr indent="609585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turnRight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code that turns robot right</a:t>
            </a:r>
          </a:p>
          <a:p>
            <a:pPr marL="615935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endParaRPr lang="en"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15935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moveForward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numberOfSteps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code that moves robot forward</a:t>
            </a:r>
          </a:p>
          <a:p>
            <a:pPr marL="615935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endParaRPr lang="en"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15935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turnLeft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this.turnRight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this.turnRight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this.turnRight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615935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	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endParaRPr lang="en"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15935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your code goes here!</a:t>
            </a:r>
          </a:p>
          <a:p>
            <a:pPr marL="615935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…</a:t>
            </a:r>
          </a:p>
          <a:p>
            <a:pPr marL="615935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…</a:t>
            </a:r>
          </a:p>
          <a:p>
            <a:pPr marL="615935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… 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63581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hape 576"/>
          <p:cNvSpPr txBox="1">
            <a:spLocks noGrp="1"/>
          </p:cNvSpPr>
          <p:nvPr>
            <p:ph type="title"/>
          </p:nvPr>
        </p:nvSpPr>
        <p:spPr>
          <a:xfrm>
            <a:off x="609600" y="590284"/>
            <a:ext cx="10972800" cy="7940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400" b="1" dirty="0" err="1" smtClean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turnAround</a:t>
            </a:r>
            <a:r>
              <a:rPr lang="en-US" sz="4400" b="1" dirty="0" smtClean="0">
                <a:latin typeface="Consolas" charset="0"/>
                <a:cs typeface="Consolas" charset="0"/>
                <a:sym typeface="Consolas" charset="0"/>
              </a:rPr>
              <a:t> </a:t>
            </a:r>
            <a:endParaRPr lang="en-US" sz="4400" b="1" dirty="0">
              <a:latin typeface="Consolas" charset="0"/>
              <a:cs typeface="Consolas" charset="0"/>
              <a:sym typeface="Consolas" charset="0"/>
            </a:endParaRPr>
          </a:p>
        </p:txBody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5720606" y="529625"/>
            <a:ext cx="6786033" cy="5847724"/>
          </a:xfrm>
        </p:spPr>
        <p:txBody>
          <a:bodyPr>
            <a:spAutoFit/>
          </a:bodyPr>
          <a:lstStyle/>
          <a:p>
            <a:pPr marL="0" indent="0">
              <a:lnSpc>
                <a:spcPct val="115000"/>
              </a:lnSpc>
              <a:buSzPct val="100000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Robot {</a:t>
            </a:r>
          </a:p>
          <a:p>
            <a:pPr marL="0" indent="609585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turnRight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code that turns robot right</a:t>
            </a:r>
          </a:p>
          <a:p>
            <a:pPr marL="615935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endParaRPr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15935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moveForward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numberOfSteps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code that moves robot forward</a:t>
            </a:r>
          </a:p>
          <a:p>
            <a:pPr marL="615935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SzPct val="100000"/>
              <a:buNone/>
              <a:defRPr/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15935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turnLeft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this.turnRight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this.turnRight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this.turnRight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615935" indent="0">
              <a:lnSpc>
                <a:spcPct val="115000"/>
              </a:lnSpc>
              <a:buSzPct val="100000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	</a:t>
            </a:r>
          </a:p>
          <a:p>
            <a:pPr marL="0" indent="0">
              <a:lnSpc>
                <a:spcPct val="115000"/>
              </a:lnSpc>
              <a:buSzPct val="100000"/>
              <a:defRPr/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15935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turnAround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this.turnRight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this.turnRight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615935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SzPct val="78571"/>
              <a:buNone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78" name="Shape 578"/>
          <p:cNvSpPr txBox="1">
            <a:spLocks noGrp="1"/>
          </p:cNvSpPr>
          <p:nvPr>
            <p:ph type="body" idx="2"/>
          </p:nvPr>
        </p:nvSpPr>
        <p:spPr>
          <a:xfrm>
            <a:off x="395072" y="1839384"/>
            <a:ext cx="5325533" cy="2937120"/>
          </a:xfrm>
        </p:spPr>
        <p:txBody>
          <a:bodyPr>
            <a:spAutoFit/>
          </a:bodyPr>
          <a:lstStyle>
            <a:lvl1pPr marL="457200" indent="-3556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1pPr>
            <a:lvl2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592652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667" dirty="0"/>
              <a:t>Now that the </a:t>
            </a:r>
            <a:r>
              <a:rPr lang="en-US" sz="2667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Robot</a:t>
            </a:r>
            <a:r>
              <a:rPr lang="en-US" sz="2667" dirty="0"/>
              <a:t> class has the method </a:t>
            </a:r>
            <a:r>
              <a:rPr lang="en-US" sz="2667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turnAround</a:t>
            </a:r>
            <a:r>
              <a:rPr lang="en-US" sz="2667" dirty="0"/>
              <a:t>, we can call the method on any </a:t>
            </a:r>
            <a:r>
              <a:rPr lang="en-US" sz="2667" dirty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Robot</a:t>
            </a:r>
          </a:p>
          <a:p>
            <a:pPr marL="592652" indent="-457189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667" dirty="0"/>
              <a:t>There are other ways of implementing this method that are just as correct</a:t>
            </a:r>
          </a:p>
        </p:txBody>
      </p:sp>
    </p:spTree>
    <p:extLst>
      <p:ext uri="{BB962C8B-B14F-4D97-AF65-F5344CB8AC3E}">
        <p14:creationId xmlns:p14="http://schemas.microsoft.com/office/powerpoint/2010/main" val="40883538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hape 583"/>
          <p:cNvSpPr txBox="1">
            <a:spLocks noGrp="1"/>
          </p:cNvSpPr>
          <p:nvPr>
            <p:ph type="title"/>
          </p:nvPr>
        </p:nvSpPr>
        <p:spPr>
          <a:xfrm>
            <a:off x="609600" y="590284"/>
            <a:ext cx="10972800" cy="794033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4400" b="1" dirty="0" err="1" smtClean="0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turnAround</a:t>
            </a:r>
            <a:r>
              <a:rPr lang="en-US" sz="4400" b="1" dirty="0" smtClean="0">
                <a:latin typeface="Consolas" charset="0"/>
                <a:cs typeface="Consolas" charset="0"/>
                <a:sym typeface="Consolas" charset="0"/>
              </a:rPr>
              <a:t> </a:t>
            </a:r>
            <a:endParaRPr lang="en-US" sz="4400" b="1" dirty="0">
              <a:latin typeface="Consolas" charset="0"/>
              <a:cs typeface="Consolas" charset="0"/>
              <a:sym typeface="Consolas" charset="0"/>
            </a:endParaRPr>
          </a:p>
        </p:txBody>
      </p:sp>
      <p:sp>
        <p:nvSpPr>
          <p:cNvPr id="585" name="Shape 585"/>
          <p:cNvSpPr txBox="1">
            <a:spLocks noGrp="1"/>
          </p:cNvSpPr>
          <p:nvPr>
            <p:ph type="body" idx="2"/>
          </p:nvPr>
        </p:nvSpPr>
        <p:spPr>
          <a:xfrm>
            <a:off x="211092" y="1481667"/>
            <a:ext cx="5457341" cy="3842047"/>
          </a:xfrm>
        </p:spPr>
        <p:txBody>
          <a:bodyPr wrap="square">
            <a:spAutoFit/>
          </a:bodyPr>
          <a:lstStyle>
            <a:lvl1pPr marL="45720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1pPr>
            <a:lvl2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Instead of calling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turnRight</a:t>
            </a:r>
            <a:r>
              <a:rPr lang="en-US" sz="2400" dirty="0"/>
              <a:t>, could call our newly created method,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cs typeface="Consolas" charset="0"/>
                <a:sym typeface="Consolas" charset="0"/>
              </a:rPr>
              <a:t>turnLeft</a:t>
            </a:r>
            <a:endParaRPr lang="en-US" sz="2400" dirty="0">
              <a:solidFill>
                <a:srgbClr val="0C00CE"/>
              </a:solidFill>
              <a:latin typeface="Consolas" charset="0"/>
              <a:cs typeface="Consolas" charset="0"/>
              <a:sym typeface="Consolas" charset="0"/>
            </a:endParaRPr>
          </a:p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Both of these solutions are equally correct, in that they will turn the robot around 180</a:t>
            </a:r>
            <a:r>
              <a:rPr lang="en-US" sz="2400" baseline="30000" dirty="0"/>
              <a:t>o</a:t>
            </a:r>
            <a:endParaRPr lang="en-US" sz="2400" dirty="0"/>
          </a:p>
          <a:p>
            <a:pPr marL="990575" indent="-380990">
              <a:spcBef>
                <a:spcPct val="0"/>
              </a:spcBef>
              <a:spcAft>
                <a:spcPts val="1333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sz="2400" dirty="0"/>
              <a:t>How do they differ? When we try each of these implementations with </a:t>
            </a:r>
            <a:r>
              <a:rPr lang="en-US" sz="2400" dirty="0" err="1">
                <a:solidFill>
                  <a:srgbClr val="0C00CE"/>
                </a:solidFill>
                <a:latin typeface="Consolas" charset="0"/>
                <a:ea typeface="Consolas" charset="0"/>
                <a:cs typeface="Consolas" charset="0"/>
              </a:rPr>
              <a:t>samBot</a:t>
            </a:r>
            <a:r>
              <a:rPr lang="en-US" sz="2400" dirty="0"/>
              <a:t>, what will we see in each case?</a:t>
            </a:r>
          </a:p>
        </p:txBody>
      </p:sp>
      <p:sp>
        <p:nvSpPr>
          <p:cNvPr id="8" name="Shape 577"/>
          <p:cNvSpPr txBox="1">
            <a:spLocks/>
          </p:cNvSpPr>
          <p:nvPr/>
        </p:nvSpPr>
        <p:spPr bwMode="auto">
          <a:xfrm>
            <a:off x="5720606" y="529625"/>
            <a:ext cx="6786033" cy="590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00" tIns="121900" rIns="121900" bIns="121900" numCol="1" anchor="t" anchorCtr="0" compatLnSpc="1">
            <a:prstTxWarp prst="textNoShape">
              <a:avLst/>
            </a:prstTxWarp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rgbClr val="000000"/>
                </a:solidFill>
                <a:latin typeface="Arial"/>
                <a:ea typeface="ＭＳ Ｐゴシック" charset="0"/>
                <a:cs typeface="Arial"/>
                <a:sym typeface="Arial" charset="0"/>
                <a:rtl val="0"/>
              </a:defRPr>
            </a:lvl1pPr>
            <a:lvl2pPr marL="800100" indent="-342900" algn="l" rtl="0" eaLnBrk="0" fontAlgn="base" hangingPunct="0">
              <a:spcBef>
                <a:spcPts val="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  <a:rtl val="0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  <a:rtl val="0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  <a:rtl val="0"/>
              </a:defRPr>
            </a:lvl4pPr>
            <a:lvl5pPr marL="2057400" indent="-228600" algn="l" rtl="0" eaLnBrk="0" fontAlgn="base" hangingPunct="0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Robot {</a:t>
            </a:r>
          </a:p>
          <a:p>
            <a:pPr indent="609585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turnRight() {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code that turns robot right</a:t>
            </a:r>
          </a:p>
          <a:p>
            <a:pPr marL="615935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endParaRPr lang="en"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15935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moveForward(int numberOfSteps) {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code that moves robot forward</a:t>
            </a:r>
          </a:p>
          <a:p>
            <a:pPr marL="615935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endParaRPr lang="en"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15935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turnLeft() {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this.turnRight();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	this.turnRight();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	this.turnRight();</a:t>
            </a:r>
          </a:p>
          <a:p>
            <a:pPr marL="615935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	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endParaRPr lang="en"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15935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void turnAround() {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this.turnLeft();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this.turnLeft();</a:t>
            </a:r>
          </a:p>
          <a:p>
            <a:pPr marL="615935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ct val="78571"/>
              <a:defRPr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4271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"/>
          <p:cNvSpPr txBox="1">
            <a:spLocks/>
          </p:cNvSpPr>
          <p:nvPr/>
        </p:nvSpPr>
        <p:spPr>
          <a:xfrm>
            <a:off x="325260" y="1417637"/>
            <a:ext cx="12136768" cy="4967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736582" indent="-685783">
              <a:spcAft>
                <a:spcPts val="1333"/>
              </a:spcAft>
              <a:buFont typeface="+mj-lt"/>
              <a:buAutoNum type="arabicPeriod"/>
            </a:pPr>
            <a:r>
              <a:rPr lang="en" sz="3200" dirty="0"/>
              <a:t>Mathematical functions in </a:t>
            </a:r>
            <a:r>
              <a:rPr lang="en" sz="3200" dirty="0" smtClean="0"/>
              <a:t>Java</a:t>
            </a:r>
            <a:endParaRPr lang="en-US" sz="3200" dirty="0"/>
          </a:p>
          <a:p>
            <a:pPr marL="736582" indent="-685783">
              <a:spcAft>
                <a:spcPts val="1333"/>
              </a:spcAft>
              <a:buFont typeface="+mj-lt"/>
              <a:buAutoNum type="arabicPeriod"/>
            </a:pPr>
            <a:r>
              <a:rPr lang="en-US" sz="3200" dirty="0" smtClean="0"/>
              <a:t>Defining </a:t>
            </a:r>
            <a:r>
              <a:rPr lang="en-US" sz="3200" dirty="0"/>
              <a:t>m</a:t>
            </a:r>
            <a:r>
              <a:rPr lang="en" sz="3200" dirty="0" smtClean="0"/>
              <a:t>ore </a:t>
            </a:r>
            <a:r>
              <a:rPr lang="en" sz="3200" dirty="0"/>
              <a:t>complicated methods with inputs and </a:t>
            </a:r>
            <a:r>
              <a:rPr lang="en" sz="3200" dirty="0" smtClean="0"/>
              <a:t>outputs</a:t>
            </a:r>
            <a:endParaRPr lang="en-US" sz="3200" dirty="0"/>
          </a:p>
          <a:p>
            <a:pPr marL="736582" indent="-685783">
              <a:spcAft>
                <a:spcPts val="1333"/>
              </a:spcAft>
              <a:buFont typeface="+mj-lt"/>
              <a:buAutoNum type="arabicPeriod"/>
            </a:pPr>
            <a:r>
              <a:rPr lang="en" sz="3200" dirty="0"/>
              <a:t>The </a:t>
            </a:r>
            <a:r>
              <a:rPr lang="en" sz="3200" dirty="0" smtClean="0"/>
              <a:t>constructor</a:t>
            </a:r>
            <a:endParaRPr lang="en-US" sz="3200" dirty="0"/>
          </a:p>
          <a:p>
            <a:pPr marL="736582" indent="-685783">
              <a:spcAft>
                <a:spcPts val="1333"/>
              </a:spcAft>
              <a:buFont typeface="+mj-lt"/>
              <a:buAutoNum type="arabicPeriod"/>
            </a:pPr>
            <a:r>
              <a:rPr lang="en" sz="3200" dirty="0"/>
              <a:t>Creating instances of a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37" y="231678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Introduction to Parameters / Math</a:t>
            </a:r>
          </a:p>
        </p:txBody>
      </p:sp>
    </p:spTree>
    <p:extLst>
      <p:ext uri="{BB962C8B-B14F-4D97-AF65-F5344CB8AC3E}">
        <p14:creationId xmlns:p14="http://schemas.microsoft.com/office/powerpoint/2010/main" val="27645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15736" y="1600201"/>
            <a:ext cx="11576263" cy="49675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indent="-558786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We know how to define simple </a:t>
            </a:r>
            <a:r>
              <a:rPr lang="en" sz="2800" dirty="0" smtClean="0"/>
              <a:t>methods</a:t>
            </a:r>
            <a:br>
              <a:rPr lang="en" sz="2800" dirty="0" smtClean="0"/>
            </a:br>
            <a:endParaRPr lang="en" sz="2800" dirty="0"/>
          </a:p>
          <a:p>
            <a:pPr indent="-558786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 smtClean="0"/>
              <a:t>Now, </a:t>
            </a:r>
            <a:r>
              <a:rPr lang="en" sz="2800" dirty="0"/>
              <a:t>we’ll define more complicated methods</a:t>
            </a:r>
            <a:r>
              <a:rPr lang="en-US" sz="2800" dirty="0"/>
              <a:t> that have both </a:t>
            </a:r>
            <a:r>
              <a:rPr lang="en" sz="2800" b="1" dirty="0"/>
              <a:t>inputs</a:t>
            </a:r>
            <a:r>
              <a:rPr lang="en" sz="2800" dirty="0"/>
              <a:t> and </a:t>
            </a:r>
            <a:r>
              <a:rPr lang="en" sz="2800" b="1" dirty="0" smtClean="0"/>
              <a:t>outputs</a:t>
            </a:r>
            <a:br>
              <a:rPr lang="en" sz="2800" b="1" dirty="0" smtClean="0"/>
            </a:br>
            <a:endParaRPr lang="en" sz="2800" dirty="0"/>
          </a:p>
          <a:p>
            <a:pPr indent="-558786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Along the way, you’ll learn the basics of manipulating numbers in Java</a:t>
            </a:r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5737" y="23167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z="4400" dirty="0"/>
              <a:t>Defining Methods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13919754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967" y="1630655"/>
            <a:ext cx="4813631" cy="481363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09600" y="23167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z="4400" dirty="0" smtClean="0"/>
              <a:t>Calculator</a:t>
            </a:r>
            <a:endParaRPr lang="en" sz="4400" dirty="0"/>
          </a:p>
        </p:txBody>
      </p:sp>
      <p:sp>
        <p:nvSpPr>
          <p:cNvPr id="7" name="Shape 32"/>
          <p:cNvSpPr txBox="1">
            <a:spLocks noGrp="1"/>
          </p:cNvSpPr>
          <p:nvPr>
            <p:ph type="body" idx="1"/>
          </p:nvPr>
        </p:nvSpPr>
        <p:spPr>
          <a:xfrm>
            <a:off x="0" y="1600201"/>
            <a:ext cx="6173734" cy="49675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marL="609585"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800" dirty="0"/>
              <a:t>We will </a:t>
            </a:r>
            <a:r>
              <a:rPr lang="en" sz="2800" dirty="0"/>
              <a:t>define a class that models a basic Calculator</a:t>
            </a:r>
            <a:br>
              <a:rPr lang="en" sz="2800" dirty="0"/>
            </a:br>
            <a:endParaRPr lang="en" sz="2800" dirty="0"/>
          </a:p>
          <a:p>
            <a:pPr marL="609585"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Each of the Calculator’s methods will have input</a:t>
            </a:r>
            <a:r>
              <a:rPr lang="en-US" sz="2800" dirty="0"/>
              <a:t>s</a:t>
            </a:r>
            <a:r>
              <a:rPr lang="en" sz="2800" dirty="0"/>
              <a:t> (numbers) and</a:t>
            </a:r>
            <a:r>
              <a:rPr lang="en-US" sz="2800" dirty="0"/>
              <a:t> an</a:t>
            </a:r>
            <a:r>
              <a:rPr lang="en" sz="2800" dirty="0"/>
              <a:t> output (numeric answer)</a:t>
            </a:r>
          </a:p>
          <a:p>
            <a:pPr indent="-558786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3513418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256364" y="1600201"/>
            <a:ext cx="5326000" cy="49675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 dirty="0"/>
              <a:t>First</a:t>
            </a:r>
            <a:r>
              <a:rPr lang="en" sz="3200"/>
              <a:t>, </a:t>
            </a:r>
            <a:r>
              <a:rPr lang="en-US" sz="3200"/>
              <a:t>we’ll</a:t>
            </a:r>
            <a:r>
              <a:rPr lang="en-US" sz="3200" dirty="0"/>
              <a:t> </a:t>
            </a:r>
            <a:r>
              <a:rPr lang="en" sz="3200"/>
              <a:t>talk </a:t>
            </a:r>
            <a:r>
              <a:rPr lang="en" sz="3200" dirty="0"/>
              <a:t>about numbers and mathematical expressions in Java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1" y="1871565"/>
            <a:ext cx="5325999" cy="442486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15737" y="23167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Basic </a:t>
            </a:r>
            <a:r>
              <a:rPr lang="en-US" sz="2800" dirty="0" smtClean="0"/>
              <a:t>Math in </a:t>
            </a:r>
            <a:r>
              <a:rPr lang="en-US" sz="2800" dirty="0"/>
              <a:t>Java</a:t>
            </a:r>
            <a:endParaRPr lang="en" sz="2800" b="1" dirty="0"/>
          </a:p>
        </p:txBody>
      </p:sp>
    </p:spTree>
    <p:extLst>
      <p:ext uri="{BB962C8B-B14F-4D97-AF65-F5344CB8AC3E}">
        <p14:creationId xmlns:p14="http://schemas.microsoft.com/office/powerpoint/2010/main" val="25600285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um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92" y="2411683"/>
            <a:ext cx="9932416" cy="1381760"/>
          </a:xfrm>
          <a:prstGeom prst="rect">
            <a:avLst/>
          </a:prstGeom>
        </p:spPr>
      </p:pic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1320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An integer is a whole number, positive or negative, including 0</a:t>
            </a:r>
          </a:p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endParaRPr lang="en" sz="2800" dirty="0"/>
          </a:p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endParaRPr lang="en" sz="2800" dirty="0"/>
          </a:p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endParaRPr lang="en" sz="2800" dirty="0"/>
          </a:p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endParaRPr lang="en" sz="2800" dirty="0"/>
          </a:p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endParaRPr lang="en" sz="2800" dirty="0"/>
          </a:p>
        </p:txBody>
      </p:sp>
      <p:sp>
        <p:nvSpPr>
          <p:cNvPr id="60" name="Shape 60"/>
          <p:cNvSpPr txBox="1"/>
          <p:nvPr/>
        </p:nvSpPr>
        <p:spPr>
          <a:xfrm>
            <a:off x="609600" y="3917201"/>
            <a:ext cx="10680800" cy="29407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rmAutofit/>
          </a:bodyPr>
          <a:lstStyle/>
          <a:p>
            <a:pPr marL="609585" indent="-507987">
              <a:spcBef>
                <a:spcPts val="800"/>
              </a:spcBef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>
                <a:solidFill>
                  <a:schemeClr val="dk1"/>
                </a:solidFill>
              </a:rPr>
              <a:t>Depending on size of the integer, we can use one of four numerical </a:t>
            </a:r>
            <a:r>
              <a:rPr lang="en" sz="2800" b="1" dirty="0">
                <a:solidFill>
                  <a:schemeClr val="dk1"/>
                </a:solidFill>
              </a:rPr>
              <a:t>base types</a:t>
            </a:r>
            <a:r>
              <a:rPr lang="en" sz="2800" dirty="0">
                <a:solidFill>
                  <a:schemeClr val="dk1"/>
                </a:solidFill>
              </a:rPr>
              <a:t> (primitive Java data types): 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" sz="2800" dirty="0">
                <a:solidFill>
                  <a:schemeClr val="dk1"/>
                </a:solidFill>
              </a:rPr>
              <a:t>, 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n" sz="2800" dirty="0">
                <a:solidFill>
                  <a:schemeClr val="dk1"/>
                </a:solidFill>
              </a:rPr>
              <a:t>, 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800" dirty="0">
                <a:solidFill>
                  <a:schemeClr val="dk1"/>
                </a:solidFill>
              </a:rPr>
              <a:t>, and 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" sz="2800" dirty="0">
                <a:solidFill>
                  <a:schemeClr val="dk1"/>
                </a:solidFill>
              </a:rPr>
              <a:t>, in order of number of bits of precision</a:t>
            </a:r>
          </a:p>
          <a:p>
            <a:pPr marL="609585" indent="-507987">
              <a:spcBef>
                <a:spcPts val="800"/>
              </a:spcBef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>
                <a:solidFill>
                  <a:schemeClr val="dk1"/>
                </a:solidFill>
              </a:rPr>
              <a:t>Bit: binary digit, 0 or 1</a:t>
            </a:r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609600" y="23167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z="4400" dirty="0"/>
              <a:t>Integers</a:t>
            </a:r>
            <a:endParaRPr lang="en" sz="4400" b="1" dirty="0"/>
          </a:p>
        </p:txBody>
      </p:sp>
    </p:spTree>
    <p:extLst>
      <p:ext uri="{BB962C8B-B14F-4D97-AF65-F5344CB8AC3E}">
        <p14:creationId xmlns:p14="http://schemas.microsoft.com/office/powerpoint/2010/main" val="37506932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  <p:bldP spid="6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US" sz="2800" dirty="0" smtClean="0"/>
              <a:t>The </a:t>
            </a:r>
            <a:r>
              <a:rPr lang="en-US" sz="2800" dirty="0"/>
              <a:t>data has the principal role</a:t>
            </a:r>
          </a:p>
          <a:p>
            <a:pPr indent="-228600">
              <a:buSzPct val="100000"/>
            </a:pPr>
            <a:endParaRPr lang="en-US" sz="2800" dirty="0" smtClean="0"/>
          </a:p>
          <a:p>
            <a:pPr indent="-228600">
              <a:buSzPct val="100000"/>
            </a:pPr>
            <a:r>
              <a:rPr lang="en-US" sz="2800" dirty="0" smtClean="0"/>
              <a:t>Methods </a:t>
            </a:r>
            <a:r>
              <a:rPr lang="en-US" sz="2800" dirty="0"/>
              <a:t>belong to the data, without the data, the method does not have any meaning (Except static methods)</a:t>
            </a:r>
          </a:p>
          <a:p>
            <a:pPr indent="-228600">
              <a:buSzPct val="100000"/>
            </a:pPr>
            <a:endParaRPr lang="en-US" sz="2800" dirty="0" smtClean="0"/>
          </a:p>
          <a:p>
            <a:pPr indent="-228600">
              <a:buSzPct val="100000"/>
            </a:pPr>
            <a:r>
              <a:rPr lang="en-US" sz="2800" dirty="0" smtClean="0"/>
              <a:t>Data </a:t>
            </a:r>
            <a:r>
              <a:rPr lang="en-US" sz="2800" dirty="0"/>
              <a:t>and methods together make up the object.</a:t>
            </a:r>
          </a:p>
          <a:p>
            <a:pPr indent="-228600">
              <a:buSzPct val="100000"/>
            </a:pPr>
            <a:endParaRPr lang="en-US" sz="2800" dirty="0" smtClean="0"/>
          </a:p>
          <a:p>
            <a:pPr indent="-228600">
              <a:buSzPct val="100000"/>
            </a:pPr>
            <a:r>
              <a:rPr lang="en-US" sz="2800" dirty="0" smtClean="0"/>
              <a:t>OOP </a:t>
            </a:r>
            <a:r>
              <a:rPr lang="en-US" sz="2800" dirty="0"/>
              <a:t>tries to model the real </a:t>
            </a:r>
            <a:r>
              <a:rPr lang="en-US" sz="2800" dirty="0" smtClean="0"/>
              <a:t>world. What </a:t>
            </a:r>
            <a:r>
              <a:rPr lang="en-US" sz="2800" dirty="0"/>
              <a:t>does the real world look like?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None/>
            </a:pP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57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Shape 68"/>
          <p:cNvGraphicFramePr/>
          <p:nvPr>
            <p:extLst/>
          </p:nvPr>
        </p:nvGraphicFramePr>
        <p:xfrm>
          <a:off x="592401" y="1795733"/>
          <a:ext cx="11319513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22652"/>
                <a:gridCol w="1958565"/>
                <a:gridCol w="3695195"/>
                <a:gridCol w="3743101"/>
              </a:tblGrid>
              <a:tr h="6095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/>
                        <a:t>Base Type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/>
                        <a:t>Size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/>
                        <a:t>Minimum Value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/>
                        <a:t>Maximum Value</a:t>
                      </a:r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8 bits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-128 (-2</a:t>
                      </a:r>
                      <a:r>
                        <a:rPr lang="en" sz="2400" baseline="300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127 (2</a:t>
                      </a:r>
                      <a:r>
                        <a:rPr lang="en" sz="2400" baseline="300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 - 1)</a:t>
                      </a:r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16 bits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</a:rPr>
                        <a:t>-32,768 (-2</a:t>
                      </a:r>
                      <a:r>
                        <a:rPr lang="en" sz="2400" baseline="30000" dirty="0">
                          <a:solidFill>
                            <a:schemeClr val="dk1"/>
                          </a:solidFill>
                        </a:rPr>
                        <a:t>15</a:t>
                      </a:r>
                      <a:r>
                        <a:rPr lang="en" sz="24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32,767 (2</a:t>
                      </a:r>
                      <a:r>
                        <a:rPr lang="en" sz="2400" baseline="30000">
                          <a:solidFill>
                            <a:schemeClr val="dk1"/>
                          </a:solidFill>
                        </a:rPr>
                        <a:t>15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 - 1)</a:t>
                      </a:r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32 bits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-2,147,483,648 (-2</a:t>
                      </a:r>
                      <a:r>
                        <a:rPr lang="en" sz="2400" baseline="30000">
                          <a:solidFill>
                            <a:schemeClr val="dk1"/>
                          </a:solidFill>
                        </a:rPr>
                        <a:t>31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2,147,483,647 (2</a:t>
                      </a:r>
                      <a:r>
                        <a:rPr lang="en" sz="2400" baseline="30000">
                          <a:solidFill>
                            <a:schemeClr val="dk1"/>
                          </a:solidFill>
                        </a:rPr>
                        <a:t>31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 - 1)</a:t>
                      </a:r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64 bits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-9,223,372,...,808 (-2</a:t>
                      </a:r>
                      <a:r>
                        <a:rPr lang="en" sz="2400" baseline="30000">
                          <a:solidFill>
                            <a:schemeClr val="dk1"/>
                          </a:solidFill>
                        </a:rPr>
                        <a:t>63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</a:rPr>
                        <a:t>9,223,372,...,807 (2</a:t>
                      </a:r>
                      <a:r>
                        <a:rPr lang="en" sz="2400" baseline="30000" dirty="0">
                          <a:solidFill>
                            <a:schemeClr val="dk1"/>
                          </a:solidFill>
                        </a:rPr>
                        <a:t>63</a:t>
                      </a:r>
                      <a:r>
                        <a:rPr lang="en" sz="2400" dirty="0">
                          <a:solidFill>
                            <a:schemeClr val="dk1"/>
                          </a:solidFill>
                        </a:rPr>
                        <a:t> - 1)</a:t>
                      </a:r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  <p:sp>
        <p:nvSpPr>
          <p:cNvPr id="69" name="Shape 69"/>
          <p:cNvSpPr txBox="1"/>
          <p:nvPr/>
        </p:nvSpPr>
        <p:spPr>
          <a:xfrm>
            <a:off x="630900" y="5362567"/>
            <a:ext cx="11042400" cy="1157053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rmAutofit lnSpcReduction="10000"/>
          </a:bodyPr>
          <a:lstStyle/>
          <a:p>
            <a:pPr algn="ctr"/>
            <a:r>
              <a:rPr lang="en" sz="3200" dirty="0"/>
              <a:t>In </a:t>
            </a:r>
            <a:r>
              <a:rPr lang="en" sz="3200" dirty="0" smtClean="0"/>
              <a:t>AP, </a:t>
            </a:r>
            <a:r>
              <a:rPr lang="en" sz="3200" dirty="0"/>
              <a:t>you will almost always use </a:t>
            </a:r>
            <a:r>
              <a:rPr lang="en" sz="3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3200" dirty="0">
                <a:latin typeface="Arial" charset="0"/>
                <a:ea typeface="Arial" charset="0"/>
                <a:cs typeface="Arial" charset="0"/>
                <a:sym typeface="Consolas"/>
              </a:rPr>
              <a:t>–</a:t>
            </a:r>
            <a:r>
              <a:rPr lang="en" sz="3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200" dirty="0">
                <a:sym typeface="Consolas"/>
              </a:rPr>
              <a:t>good range and we’re not as memory-starved as we used to be</a:t>
            </a:r>
          </a:p>
        </p:txBody>
      </p:sp>
      <p:sp>
        <p:nvSpPr>
          <p:cNvPr id="7" name="Shape 58"/>
          <p:cNvSpPr>
            <a:spLocks noGrp="1"/>
          </p:cNvSpPr>
          <p:nvPr>
            <p:ph type="title"/>
          </p:nvPr>
        </p:nvSpPr>
        <p:spPr>
          <a:xfrm>
            <a:off x="615737" y="23167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z="4400" dirty="0"/>
              <a:t>Integers</a:t>
            </a:r>
            <a:endParaRPr lang="en" sz="4400" b="1" dirty="0"/>
          </a:p>
        </p:txBody>
      </p:sp>
    </p:spTree>
    <p:extLst>
      <p:ext uri="{BB962C8B-B14F-4D97-AF65-F5344CB8AC3E}">
        <p14:creationId xmlns:p14="http://schemas.microsoft.com/office/powerpoint/2010/main" val="41291834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15737" y="231679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rmAutofit/>
          </a:bodyPr>
          <a:lstStyle/>
          <a:p>
            <a:r>
              <a:rPr lang="en" sz="4400" dirty="0"/>
              <a:t>Floating Point Numbers</a:t>
            </a:r>
            <a:endParaRPr lang="en" sz="4400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Sometimes, need more precision than integers can provide</a:t>
            </a:r>
          </a:p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How to represent pi = 3.14159...?</a:t>
            </a:r>
          </a:p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We use </a:t>
            </a:r>
            <a:r>
              <a:rPr lang="en" sz="2800" b="1" dirty="0"/>
              <a:t>floating point numbers</a:t>
            </a:r>
            <a:r>
              <a:rPr lang="en" sz="2800" dirty="0"/>
              <a:t> for a more precise representation</a:t>
            </a:r>
          </a:p>
          <a:p>
            <a:pPr marL="1219170" lvl="1" indent="-457189">
              <a:spcBef>
                <a:spcPts val="0"/>
              </a:spcBef>
              <a:spcAft>
                <a:spcPts val="1333"/>
              </a:spcAft>
              <a:buFont typeface="Courier New"/>
              <a:buChar char="o"/>
            </a:pPr>
            <a:r>
              <a:rPr lang="en" dirty="0"/>
              <a:t>called “floating point” because decimal point can “float”-- no fixed number of digits before and after it-- historical nomenclature</a:t>
            </a:r>
          </a:p>
          <a:p>
            <a:pPr marL="1219170" lvl="1" indent="-457189">
              <a:spcBef>
                <a:spcPts val="0"/>
              </a:spcBef>
              <a:spcAft>
                <a:spcPts val="1333"/>
              </a:spcAft>
              <a:buFont typeface="Courier New"/>
              <a:buChar char="o"/>
            </a:pPr>
            <a:r>
              <a:rPr lang="en" dirty="0"/>
              <a:t>used for representing numbers in “scientific notation”, with decimal point and exponent, e.g., 4.3 x 10</a:t>
            </a:r>
            <a:r>
              <a:rPr lang="en" baseline="30000" dirty="0"/>
              <a:t>-5</a:t>
            </a:r>
          </a:p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 smtClean="0"/>
              <a:t>Two numerical base types in Java represent floating point numbers: </a:t>
            </a:r>
            <a:r>
              <a:rPr lang="en" sz="28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2800" dirty="0" smtClean="0"/>
              <a:t> and </a:t>
            </a:r>
            <a:r>
              <a:rPr lang="en" sz="28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 lang="en" sz="28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279667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15737" y="231678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rmAutofit/>
          </a:bodyPr>
          <a:lstStyle/>
          <a:p>
            <a:r>
              <a:rPr lang="en" sz="4400" b="1" dirty="0"/>
              <a:t>Floating Point Numbers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2878667" y="2510849"/>
          <a:ext cx="6434666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7333"/>
                <a:gridCol w="3217333"/>
              </a:tblGrid>
              <a:tr h="6095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/>
                        <a:t>Base Type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/>
                        <a:t>Size</a:t>
                      </a:r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32 bits</a:t>
                      </a:r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64 bits</a:t>
                      </a:r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  <p:sp>
        <p:nvSpPr>
          <p:cNvPr id="86" name="Shape 86"/>
          <p:cNvSpPr txBox="1"/>
          <p:nvPr/>
        </p:nvSpPr>
        <p:spPr>
          <a:xfrm>
            <a:off x="2550467" y="4612067"/>
            <a:ext cx="7022399" cy="195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rmAutofit/>
          </a:bodyPr>
          <a:lstStyle/>
          <a:p>
            <a:pPr algn="ctr">
              <a:spcBef>
                <a:spcPts val="800"/>
              </a:spcBef>
            </a:pPr>
            <a:r>
              <a:rPr lang="en-US" sz="2667" dirty="0" smtClean="0">
                <a:solidFill>
                  <a:schemeClr val="dk1"/>
                </a:solidFill>
              </a:rPr>
              <a:t>Use </a:t>
            </a:r>
            <a:r>
              <a:rPr lang="en-US" sz="2667" dirty="0">
                <a:solidFill>
                  <a:schemeClr val="dk1"/>
                </a:solidFill>
              </a:rPr>
              <a:t>of </a:t>
            </a:r>
            <a:r>
              <a:rPr lang="en-US" sz="2667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sz="2667" dirty="0">
                <a:solidFill>
                  <a:srgbClr val="0000FF"/>
                </a:solidFill>
              </a:rPr>
              <a:t> </a:t>
            </a:r>
            <a:r>
              <a:rPr lang="en-US" sz="2667" dirty="0">
                <a:solidFill>
                  <a:schemeClr val="dk1"/>
                </a:solidFill>
              </a:rPr>
              <a:t>is more common in modern </a:t>
            </a:r>
            <a:r>
              <a:rPr lang="en-US" sz="2667" dirty="0" smtClean="0">
                <a:solidFill>
                  <a:schemeClr val="dk1"/>
                </a:solidFill>
              </a:rPr>
              <a:t>Java </a:t>
            </a:r>
            <a:r>
              <a:rPr lang="en-US" sz="2667" dirty="0">
                <a:solidFill>
                  <a:schemeClr val="dk1"/>
                </a:solidFill>
              </a:rPr>
              <a:t>code, as we are not as memory-starved as we used to be</a:t>
            </a:r>
            <a:endParaRPr lang="en" sz="2667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0605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256363" y="1600201"/>
            <a:ext cx="5935636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pPr marL="609585" indent="-558786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Example </a:t>
            </a:r>
            <a:r>
              <a:rPr lang="en" dirty="0" smtClean="0"/>
              <a:t>expressions:</a:t>
            </a:r>
            <a:endParaRPr lang="en-US" dirty="0" smtClean="0"/>
          </a:p>
          <a:p>
            <a:pPr marL="50799" indent="0">
              <a:buClr>
                <a:schemeClr val="dk1"/>
              </a:buClr>
              <a:buSzPct val="100000"/>
              <a:buNone/>
            </a:pP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799" indent="0">
              <a:buClr>
                <a:schemeClr val="dk1"/>
              </a:buClr>
              <a:buSzPct val="100000"/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" sz="4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+ 5</a:t>
            </a:r>
          </a:p>
          <a:p>
            <a:pPr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3.33 </a:t>
            </a:r>
            <a:r>
              <a:rPr lang="en" sz="4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* 3 </a:t>
            </a:r>
          </a:p>
          <a:p>
            <a:pPr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4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% 4 </a:t>
            </a:r>
          </a:p>
          <a:p>
            <a:pPr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3.0 </a:t>
            </a:r>
            <a:r>
              <a:rPr lang="en" sz="4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endParaRPr lang="en-US" sz="4000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lang="en" sz="4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lang="en" sz="40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None/>
            </a:pPr>
            <a:r>
              <a:rPr lang="en" dirty="0"/>
              <a:t>	 </a:t>
            </a:r>
          </a:p>
        </p:txBody>
      </p:sp>
      <p:graphicFrame>
        <p:nvGraphicFramePr>
          <p:cNvPr id="95" name="Shape 95"/>
          <p:cNvGraphicFramePr/>
          <p:nvPr/>
        </p:nvGraphicFramePr>
        <p:xfrm>
          <a:off x="402733" y="2483967"/>
          <a:ext cx="5416200" cy="3657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08100"/>
                <a:gridCol w="2708100"/>
              </a:tblGrid>
              <a:tr h="6095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/>
                        <a:t>Operator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/>
                        <a:t>Meaning</a:t>
                      </a:r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/>
                        <a:t>addition</a:t>
                      </a:r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/>
                        <a:t>subtraction</a:t>
                      </a:r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/>
                        <a:t>multiplication</a:t>
                      </a:r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0000"/>
                          </a:solidFill>
                        </a:rPr>
                        <a:t>/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/>
                        <a:t>division</a:t>
                      </a:r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0000"/>
                          </a:solidFill>
                        </a:rPr>
                        <a:t>%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/>
                        <a:t>remainder</a:t>
                      </a:r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609600" y="23167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z="4400" dirty="0"/>
              <a:t>Operators and Math Expressions (1/2)</a:t>
            </a:r>
            <a:endParaRPr lang="en" sz="4400" b="1" dirty="0"/>
          </a:p>
        </p:txBody>
      </p:sp>
    </p:spTree>
    <p:extLst>
      <p:ext uri="{BB962C8B-B14F-4D97-AF65-F5344CB8AC3E}">
        <p14:creationId xmlns:p14="http://schemas.microsoft.com/office/powerpoint/2010/main" val="4014024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4"/>
          <p:cNvSpPr txBox="1">
            <a:spLocks noGrp="1"/>
          </p:cNvSpPr>
          <p:nvPr>
            <p:ph type="body" idx="1"/>
          </p:nvPr>
        </p:nvSpPr>
        <p:spPr>
          <a:xfrm>
            <a:off x="6256363" y="1600201"/>
            <a:ext cx="5935637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pPr marL="609585" indent="-558786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Example expressions:</a:t>
            </a:r>
          </a:p>
          <a:p>
            <a:pPr marL="0" lvl="0" indent="0">
              <a:buNone/>
            </a:pPr>
            <a:endParaRPr lang="en-US" dirty="0">
              <a:sym typeface="Consolas"/>
            </a:endParaRPr>
          </a:p>
          <a:p>
            <a:pPr marL="0" lvl="0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" sz="4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4000" dirty="0" smtClean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" sz="40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3.33 </a:t>
            </a:r>
            <a:r>
              <a:rPr lang="en" sz="4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4000" b="1" dirty="0">
                <a:solidFill>
                  <a:srgbClr val="FF0000"/>
                </a:solidFill>
              </a:rPr>
              <a:t> </a:t>
            </a:r>
            <a:r>
              <a:rPr lang="en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" sz="40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4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% 4 </a:t>
            </a:r>
          </a:p>
          <a:p>
            <a:pPr marL="0" lvl="0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3.0 </a:t>
            </a:r>
            <a:r>
              <a:rPr lang="en" sz="4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endParaRPr lang="en-US" sz="40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lang="en" sz="4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lang="en" sz="40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None/>
            </a:pPr>
            <a:r>
              <a:rPr lang="en" sz="4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4000" dirty="0"/>
              <a:t>	</a:t>
            </a:r>
            <a:r>
              <a:rPr lang="en" dirty="0"/>
              <a:t> 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0" y="1572803"/>
            <a:ext cx="5326000" cy="49675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What does each of these expressions evaluate to?</a:t>
            </a:r>
          </a:p>
        </p:txBody>
      </p:sp>
      <p:sp>
        <p:nvSpPr>
          <p:cNvPr id="105" name="Shape 105"/>
          <p:cNvSpPr/>
          <p:nvPr/>
        </p:nvSpPr>
        <p:spPr>
          <a:xfrm>
            <a:off x="7167913" y="4680676"/>
            <a:ext cx="2767749" cy="58759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rmAutofit lnSpcReduction="10000"/>
          </a:bodyPr>
          <a:lstStyle/>
          <a:p>
            <a:endParaRPr sz="2400"/>
          </a:p>
        </p:txBody>
      </p:sp>
      <p:sp>
        <p:nvSpPr>
          <p:cNvPr id="106" name="Shape 106"/>
          <p:cNvSpPr txBox="1"/>
          <p:nvPr/>
        </p:nvSpPr>
        <p:spPr>
          <a:xfrm>
            <a:off x="4791198" y="3873037"/>
            <a:ext cx="2141999" cy="521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b="1" dirty="0">
                <a:solidFill>
                  <a:srgbClr val="FF0000"/>
                </a:solidFill>
              </a:rPr>
              <a:t>why???</a:t>
            </a:r>
          </a:p>
        </p:txBody>
      </p:sp>
      <p:cxnSp>
        <p:nvCxnSpPr>
          <p:cNvPr id="107" name="Shape 107"/>
          <p:cNvCxnSpPr>
            <a:stCxn id="106" idx="2"/>
            <a:endCxn id="105" idx="1"/>
          </p:cNvCxnSpPr>
          <p:nvPr/>
        </p:nvCxnSpPr>
        <p:spPr>
          <a:xfrm>
            <a:off x="5862198" y="4394637"/>
            <a:ext cx="1305715" cy="579836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TextBox 4"/>
          <p:cNvSpPr txBox="1"/>
          <p:nvPr/>
        </p:nvSpPr>
        <p:spPr>
          <a:xfrm>
            <a:off x="8681386" y="2382093"/>
            <a:ext cx="1436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000" b="1" dirty="0">
                <a:solidFill>
                  <a:srgbClr val="FF0000"/>
                </a:solidFill>
              </a:rPr>
              <a:t>→ 9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9510510" y="2918400"/>
            <a:ext cx="2182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000" b="1" dirty="0">
                <a:solidFill>
                  <a:srgbClr val="FF0000"/>
                </a:solidFill>
              </a:rPr>
              <a:t>→ 9</a:t>
            </a:r>
            <a:r>
              <a:rPr lang="en-US" sz="4000" b="1" dirty="0">
                <a:solidFill>
                  <a:srgbClr val="FF0000"/>
                </a:solidFill>
              </a:rPr>
              <a:t>.99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9028682" y="3469257"/>
            <a:ext cx="2182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000" b="1" dirty="0">
                <a:solidFill>
                  <a:srgbClr val="FF0000"/>
                </a:solidFill>
              </a:rPr>
              <a:t>→ </a:t>
            </a:r>
            <a:r>
              <a:rPr lang="en-US" sz="4000" b="1" dirty="0">
                <a:solidFill>
                  <a:srgbClr val="FF0000"/>
                </a:solidFill>
              </a:rPr>
              <a:t>2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9810111" y="4018533"/>
            <a:ext cx="2182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000" b="1" dirty="0">
                <a:solidFill>
                  <a:srgbClr val="FF0000"/>
                </a:solidFill>
              </a:rPr>
              <a:t>→ </a:t>
            </a:r>
            <a:r>
              <a:rPr lang="en-US" sz="4000" b="1" dirty="0">
                <a:solidFill>
                  <a:srgbClr val="FF0000"/>
                </a:solidFill>
              </a:rPr>
              <a:t>1.50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8751222" y="4585280"/>
            <a:ext cx="2182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000" b="1" dirty="0">
                <a:solidFill>
                  <a:srgbClr val="FF0000"/>
                </a:solidFill>
              </a:rPr>
              <a:t>→ </a:t>
            </a:r>
            <a:r>
              <a:rPr lang="en-US" sz="4000" b="1" dirty="0">
                <a:solidFill>
                  <a:srgbClr val="FF0000"/>
                </a:solidFill>
              </a:rPr>
              <a:t>1</a:t>
            </a:r>
            <a:endParaRPr lang="en-US" sz="4000" dirty="0"/>
          </a:p>
        </p:txBody>
      </p:sp>
      <p:sp>
        <p:nvSpPr>
          <p:cNvPr id="18" name="Shape 93"/>
          <p:cNvSpPr>
            <a:spLocks noGrp="1"/>
          </p:cNvSpPr>
          <p:nvPr>
            <p:ph type="title"/>
          </p:nvPr>
        </p:nvSpPr>
        <p:spPr>
          <a:xfrm>
            <a:off x="609600" y="23167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z="4400" dirty="0"/>
              <a:t>Operators and Math Expressions </a:t>
            </a:r>
            <a:r>
              <a:rPr lang="en-US" sz="4400" dirty="0" smtClean="0"/>
              <a:t>(2/2</a:t>
            </a:r>
            <a:r>
              <a:rPr lang="en-US" sz="4400" dirty="0"/>
              <a:t>)</a:t>
            </a:r>
            <a:endParaRPr lang="en" sz="4400" b="1" dirty="0"/>
          </a:p>
        </p:txBody>
      </p:sp>
    </p:spTree>
    <p:extLst>
      <p:ext uri="{BB962C8B-B14F-4D97-AF65-F5344CB8AC3E}">
        <p14:creationId xmlns:p14="http://schemas.microsoft.com/office/powerpoint/2010/main" val="13179702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  <p:bldP spid="5" grpId="0"/>
      <p:bldP spid="13" grpId="0"/>
      <p:bldP spid="14" grpId="0"/>
      <p:bldP spid="15" grpId="0"/>
      <p:bldP spid="1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256400" y="1169126"/>
            <a:ext cx="5326000" cy="5003074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marL="0" indent="609585">
              <a:buNone/>
            </a:pPr>
            <a:r>
              <a:rPr lang="en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lang="en" sz="4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 2</a:t>
            </a:r>
            <a:r>
              <a:rPr lang="en" sz="40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 b="1" dirty="0">
                <a:solidFill>
                  <a:srgbClr val="FF0000"/>
                </a:solidFill>
              </a:rPr>
              <a:t>→ </a:t>
            </a:r>
            <a:r>
              <a:rPr lang="en" sz="4000" b="1" dirty="0" smtClean="0">
                <a:solidFill>
                  <a:srgbClr val="FF0000"/>
                </a:solidFill>
              </a:rPr>
              <a:t>1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marL="0" indent="609585">
              <a:buNone/>
            </a:pPr>
            <a:r>
              <a:rPr lang="en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3.0 </a:t>
            </a:r>
            <a:r>
              <a:rPr lang="en" sz="4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 2</a:t>
            </a:r>
            <a:r>
              <a:rPr lang="en" sz="40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 b="1" dirty="0">
                <a:solidFill>
                  <a:srgbClr val="FF0000"/>
                </a:solidFill>
              </a:rPr>
              <a:t>→ </a:t>
            </a:r>
            <a:r>
              <a:rPr lang="en" sz="4000" b="1" dirty="0" smtClean="0">
                <a:solidFill>
                  <a:srgbClr val="FF0000"/>
                </a:solidFill>
              </a:rPr>
              <a:t>1.50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marL="0" indent="609585">
              <a:buNone/>
            </a:pPr>
            <a:r>
              <a:rPr lang="en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 / 2.0</a:t>
            </a:r>
            <a:r>
              <a:rPr lang="en" sz="4000" dirty="0" smtClean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 b="1" dirty="0" smtClean="0">
                <a:solidFill>
                  <a:srgbClr val="FF0000"/>
                </a:solidFill>
              </a:rPr>
              <a:t>→ 1.50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marL="0" indent="609585">
              <a:buNone/>
            </a:pPr>
            <a:r>
              <a:rPr lang="en" sz="4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3.0 </a:t>
            </a:r>
            <a:r>
              <a:rPr lang="en" sz="4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 2.0</a:t>
            </a:r>
            <a:r>
              <a:rPr lang="en" sz="40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 b="1" dirty="0">
                <a:solidFill>
                  <a:srgbClr val="FF0000"/>
                </a:solidFill>
              </a:rPr>
              <a:t>→ 1.50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4800" y="1518720"/>
            <a:ext cx="6256400" cy="49675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marL="609585"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When dividing two </a:t>
            </a:r>
            <a:r>
              <a:rPr lang="e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r>
              <a:rPr lang="en" sz="2800" dirty="0"/>
              <a:t>s, result is truncated to an </a:t>
            </a:r>
            <a:r>
              <a:rPr lang="e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endParaRPr lang="en" sz="2800" dirty="0"/>
          </a:p>
          <a:p>
            <a:pPr marL="609585"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3 / 2 evaluates to </a:t>
            </a:r>
            <a:r>
              <a:rPr lang="en" sz="2800" dirty="0" smtClean="0"/>
              <a:t>1</a:t>
            </a:r>
            <a:endParaRPr lang="en" sz="2800" dirty="0"/>
          </a:p>
          <a:p>
            <a:pPr marL="609585"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If either number involved is floating point, result is also floating point:  allows greater </a:t>
            </a:r>
            <a:r>
              <a:rPr lang="en" sz="2800" dirty="0" smtClean="0"/>
              <a:t>precision</a:t>
            </a:r>
            <a:endParaRPr lang="en-US" sz="2800" dirty="0" smtClean="0"/>
          </a:p>
          <a:p>
            <a:pPr marL="1066785" lvl="1" indent="-507987">
              <a:spcAft>
                <a:spcPts val="1333"/>
              </a:spcAft>
              <a:buClr>
                <a:schemeClr val="dk1"/>
              </a:buClr>
              <a:buSzPct val="100000"/>
            </a:pPr>
            <a:r>
              <a:rPr lang="en-US" sz="2800" dirty="0" smtClean="0"/>
              <a:t>c</a:t>
            </a:r>
            <a:r>
              <a:rPr lang="en" sz="2800" dirty="0" smtClean="0"/>
              <a:t>alled mixed-mode arithmetic</a:t>
            </a:r>
            <a:endParaRPr lang="en" sz="2800" dirty="0"/>
          </a:p>
        </p:txBody>
      </p:sp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609600" y="23167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z="4400" dirty="0" smtClean="0"/>
              <a:t>Be careful with integer division!</a:t>
            </a:r>
            <a:endParaRPr lang="en" sz="4400" b="1" dirty="0"/>
          </a:p>
        </p:txBody>
      </p:sp>
    </p:spTree>
    <p:extLst>
      <p:ext uri="{BB962C8B-B14F-4D97-AF65-F5344CB8AC3E}">
        <p14:creationId xmlns:p14="http://schemas.microsoft.com/office/powerpoint/2010/main" val="22043609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" y="1600201"/>
            <a:ext cx="6516400" cy="49675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marL="609585" indent="-474121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67" dirty="0"/>
              <a:t>Java follows same evaluation rules that you learned in math class years </a:t>
            </a:r>
            <a:r>
              <a:rPr lang="en" sz="2667" dirty="0" smtClean="0"/>
              <a:t>ago </a:t>
            </a:r>
            <a:r>
              <a:rPr lang="en-US" sz="2667" dirty="0" smtClean="0"/>
              <a:t>- PEMDAS</a:t>
            </a:r>
            <a:endParaRPr lang="en" sz="2667" dirty="0"/>
          </a:p>
          <a:p>
            <a:pPr marL="609585" indent="-474121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67" dirty="0"/>
              <a:t>Evaluation takes place left to right, except:</a:t>
            </a:r>
          </a:p>
          <a:p>
            <a:pPr marL="1219170" lvl="1" indent="-457189">
              <a:spcAft>
                <a:spcPts val="1333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/>
              <a:t>expressions in parentheses evaluated first, starting at the innermost level</a:t>
            </a:r>
          </a:p>
          <a:p>
            <a:pPr marL="1219170" lvl="1" indent="-457189">
              <a:spcAft>
                <a:spcPts val="1333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/>
              <a:t>operators evaluated in order of precedence/priority (* has priority over +)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6038307" y="2534742"/>
            <a:ext cx="6319156" cy="3098515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pPr indent="609585">
              <a:buNone/>
            </a:pPr>
            <a:r>
              <a:rPr lang="en" sz="3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 + 4 * 3 - 7 </a:t>
            </a:r>
            <a:r>
              <a:rPr lang="en" sz="3000" b="1" dirty="0">
                <a:solidFill>
                  <a:srgbClr val="FF0000"/>
                </a:solidFill>
              </a:rPr>
              <a:t>→ 7</a:t>
            </a:r>
          </a:p>
          <a:p>
            <a:pPr>
              <a:buNone/>
            </a:pPr>
            <a:endParaRPr sz="3000" b="1" dirty="0">
              <a:solidFill>
                <a:srgbClr val="FF0000"/>
              </a:solidFill>
            </a:endParaRPr>
          </a:p>
          <a:p>
            <a:pPr indent="609585">
              <a:buNone/>
            </a:pPr>
            <a:r>
              <a:rPr lang="en" sz="3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(2 + 3) + (11 / 12)</a:t>
            </a:r>
            <a:r>
              <a:rPr lang="en" sz="30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 b="1" dirty="0">
                <a:solidFill>
                  <a:srgbClr val="FF0000"/>
                </a:solidFill>
              </a:rPr>
              <a:t>→ 5</a:t>
            </a:r>
          </a:p>
          <a:p>
            <a:pPr>
              <a:buNone/>
            </a:pPr>
            <a:endParaRPr sz="3000" b="1" dirty="0">
              <a:solidFill>
                <a:srgbClr val="FF0000"/>
              </a:solidFill>
            </a:endParaRPr>
          </a:p>
          <a:p>
            <a:pPr indent="609585">
              <a:buNone/>
            </a:pPr>
            <a:r>
              <a:rPr lang="en" sz="3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 + (2 - (6 / 3))</a:t>
            </a:r>
            <a:r>
              <a:rPr lang="en" sz="30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 b="1" dirty="0">
                <a:solidFill>
                  <a:srgbClr val="FF0000"/>
                </a:solidFill>
              </a:rPr>
              <a:t>→ 3</a:t>
            </a:r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609600" y="23167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z="4400" dirty="0" smtClean="0"/>
              <a:t>Evaluating Math Expressions</a:t>
            </a:r>
            <a:endParaRPr lang="en" sz="4400" b="1" dirty="0"/>
          </a:p>
        </p:txBody>
      </p:sp>
    </p:spTree>
    <p:extLst>
      <p:ext uri="{BB962C8B-B14F-4D97-AF65-F5344CB8AC3E}">
        <p14:creationId xmlns:p14="http://schemas.microsoft.com/office/powerpoint/2010/main" val="15774735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09600" y="1159329"/>
            <a:ext cx="10972800" cy="49675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rmAutofit/>
          </a:bodyPr>
          <a:lstStyle/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 smtClean="0">
                <a:solidFill>
                  <a:srgbClr val="0000FF"/>
                </a:solidFill>
                <a:sym typeface="Consolas"/>
              </a:rPr>
              <a:t>Calculator</a:t>
            </a:r>
            <a:r>
              <a:rPr lang="en" sz="2800" dirty="0" smtClean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" sz="2800" dirty="0">
                <a:latin typeface="Arial" charset="0"/>
                <a:ea typeface="Arial" charset="0"/>
                <a:cs typeface="Arial" charset="0"/>
              </a:rPr>
              <a:t>should be able to add, subtract, multiply, and divide</a:t>
            </a:r>
          </a:p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>
                <a:latin typeface="Arial" charset="0"/>
                <a:ea typeface="Arial" charset="0"/>
                <a:cs typeface="Arial" charset="0"/>
              </a:rPr>
              <a:t>When we tell a </a:t>
            </a:r>
            <a:r>
              <a:rPr lang="en" sz="2800" dirty="0">
                <a:solidFill>
                  <a:srgbClr val="0000FF"/>
                </a:solidFill>
                <a:sym typeface="Consolas"/>
              </a:rPr>
              <a:t>Calculator</a:t>
            </a:r>
            <a:r>
              <a:rPr lang="en" sz="2800" dirty="0">
                <a:latin typeface="Arial" charset="0"/>
                <a:ea typeface="Arial" charset="0"/>
                <a:cs typeface="Arial" charset="0"/>
              </a:rPr>
              <a:t> to add two numbers, want it to add them and then </a:t>
            </a:r>
            <a:r>
              <a:rPr lang="en" sz="2800" b="1" dirty="0">
                <a:latin typeface="Arial" charset="0"/>
                <a:ea typeface="Arial" charset="0"/>
                <a:cs typeface="Arial" charset="0"/>
              </a:rPr>
              <a:t>tell us the answer</a:t>
            </a:r>
          </a:p>
          <a:p>
            <a:pPr indent="-507987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>
                <a:latin typeface="Arial" charset="0"/>
                <a:ea typeface="Arial" charset="0"/>
                <a:cs typeface="Arial" charset="0"/>
              </a:rPr>
              <a:t>To do this, we need to learn how to write a method that </a:t>
            </a:r>
            <a:r>
              <a:rPr lang="en" sz="2800" b="1" dirty="0">
                <a:latin typeface="Arial" charset="0"/>
                <a:ea typeface="Arial" charset="0"/>
                <a:cs typeface="Arial" charset="0"/>
              </a:rPr>
              <a:t>returns</a:t>
            </a:r>
            <a:r>
              <a:rPr lang="en" sz="2800" dirty="0"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value- in this case, a number</a:t>
            </a:r>
            <a:endParaRPr lang="en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609600" y="23167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z="4400" dirty="0"/>
              <a:t>Calculator</a:t>
            </a:r>
            <a:endParaRPr lang="en" sz="4400" b="1" dirty="0"/>
          </a:p>
        </p:txBody>
      </p:sp>
    </p:spTree>
    <p:extLst>
      <p:ext uri="{BB962C8B-B14F-4D97-AF65-F5344CB8AC3E}">
        <p14:creationId xmlns:p14="http://schemas.microsoft.com/office/powerpoint/2010/main" val="21941195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0" y="1600201"/>
            <a:ext cx="5630800" cy="1497227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pPr marL="609585" indent="-457189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The </a:t>
            </a:r>
            <a:r>
              <a:rPr lang="en" sz="2400" b="1" dirty="0"/>
              <a:t>return type</a:t>
            </a:r>
            <a:r>
              <a:rPr lang="en" sz="2400" dirty="0"/>
              <a:t> of a method is the </a:t>
            </a:r>
            <a:r>
              <a:rPr lang="en" sz="2400" dirty="0" smtClean="0"/>
              <a:t>kind of </a:t>
            </a:r>
            <a:r>
              <a:rPr lang="en" sz="2400" dirty="0"/>
              <a:t>data it gives back to whoever called it</a:t>
            </a:r>
            <a:endParaRPr lang="en" sz="2400" dirty="0">
              <a:solidFill>
                <a:srgbClr val="000000"/>
              </a:solidFill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6006899" y="991534"/>
            <a:ext cx="6902273" cy="56779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pPr marL="182880" defTabSz="644302">
              <a:lnSpc>
                <a:spcPct val="115000"/>
              </a:lnSpc>
              <a:buClr>
                <a:schemeClr val="dk1"/>
              </a:buClr>
              <a:buSzPct val="78571"/>
              <a:buNone/>
              <a:tabLst>
                <a:tab pos="91440" algn="l"/>
                <a:tab pos="365760" algn="l"/>
              </a:tabLst>
            </a:pPr>
            <a:r>
              <a:rPr lang="en" sz="1733" dirty="0">
                <a:latin typeface="Consolas"/>
                <a:ea typeface="Consolas"/>
                <a:cs typeface="Consolas"/>
                <a:sym typeface="Consolas"/>
              </a:rPr>
              <a:t>public class Robot {</a:t>
            </a:r>
            <a:endParaRPr lang="en-US" sz="1733" dirty="0">
              <a:latin typeface="Consolas"/>
              <a:ea typeface="Consolas"/>
              <a:cs typeface="Consolas"/>
              <a:sym typeface="Consolas"/>
            </a:endParaRPr>
          </a:p>
          <a:p>
            <a:pPr marL="182880" defTabSz="644302">
              <a:lnSpc>
                <a:spcPct val="115000"/>
              </a:lnSpc>
              <a:buClr>
                <a:schemeClr val="dk1"/>
              </a:buClr>
              <a:buSzPct val="78571"/>
              <a:buNone/>
              <a:tabLst>
                <a:tab pos="91440" algn="l"/>
                <a:tab pos="365760" algn="l"/>
              </a:tabLst>
            </a:pPr>
            <a:r>
              <a:rPr lang="en-US" sz="1733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733" dirty="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33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33" dirty="0">
                <a:latin typeface="Consolas"/>
                <a:ea typeface="Consolas"/>
                <a:cs typeface="Consolas"/>
                <a:sym typeface="Consolas"/>
              </a:rPr>
              <a:t> turnRight() {</a:t>
            </a:r>
          </a:p>
          <a:p>
            <a:pPr marL="182880" defTabSz="644302">
              <a:lnSpc>
                <a:spcPct val="115000"/>
              </a:lnSpc>
              <a:buClr>
                <a:schemeClr val="dk1"/>
              </a:buClr>
              <a:buSzPct val="78571"/>
              <a:buNone/>
              <a:tabLst>
                <a:tab pos="91440" algn="l"/>
                <a:tab pos="365760" algn="l"/>
              </a:tabLst>
            </a:pPr>
            <a:r>
              <a:rPr lang="en" sz="1733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733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733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33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33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733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code that turns robot right</a:t>
            </a:r>
            <a:endParaRPr lang="en" sz="1733" dirty="0">
              <a:latin typeface="Consolas"/>
              <a:ea typeface="Consolas"/>
              <a:cs typeface="Consolas"/>
              <a:sym typeface="Consolas"/>
            </a:endParaRPr>
          </a:p>
          <a:p>
            <a:pPr marL="182880" defTabSz="644302">
              <a:lnSpc>
                <a:spcPct val="115000"/>
              </a:lnSpc>
              <a:buClr>
                <a:schemeClr val="dk1"/>
              </a:buClr>
              <a:buSzPct val="78571"/>
              <a:buNone/>
              <a:tabLst>
                <a:tab pos="91440" algn="l"/>
                <a:tab pos="365760" algn="l"/>
              </a:tabLst>
            </a:pPr>
            <a:r>
              <a:rPr lang="en-US" sz="1733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733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733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33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733" dirty="0">
              <a:latin typeface="Consolas"/>
              <a:ea typeface="Consolas"/>
              <a:cs typeface="Consolas"/>
              <a:sym typeface="Consolas"/>
            </a:endParaRPr>
          </a:p>
          <a:p>
            <a:pPr marL="182880" defTabSz="644302">
              <a:lnSpc>
                <a:spcPct val="115000"/>
              </a:lnSpc>
              <a:buClr>
                <a:schemeClr val="dk1"/>
              </a:buClr>
              <a:buSzPct val="78571"/>
              <a:buNone/>
              <a:tabLst>
                <a:tab pos="91440" algn="l"/>
                <a:tab pos="365760" algn="l"/>
              </a:tabLst>
            </a:pPr>
            <a:r>
              <a:rPr lang="en-US" sz="1733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33"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marL="182880" defTabSz="644302">
              <a:lnSpc>
                <a:spcPct val="115000"/>
              </a:lnSpc>
              <a:buClr>
                <a:schemeClr val="dk1"/>
              </a:buClr>
              <a:buSzPct val="78571"/>
              <a:buNone/>
              <a:tabLst>
                <a:tab pos="91440" algn="l"/>
                <a:tab pos="365760" algn="l"/>
              </a:tabLst>
            </a:pPr>
            <a:r>
              <a:rPr lang="en-US" sz="1733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733" smtClean="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33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33" dirty="0">
                <a:latin typeface="Consolas"/>
                <a:ea typeface="Consolas"/>
                <a:cs typeface="Consolas"/>
                <a:sym typeface="Consolas"/>
              </a:rPr>
              <a:t> moveForward(int numberOfSteps) {</a:t>
            </a:r>
          </a:p>
          <a:p>
            <a:pPr marL="182880" defTabSz="644302">
              <a:lnSpc>
                <a:spcPct val="115000"/>
              </a:lnSpc>
              <a:buClr>
                <a:schemeClr val="dk1"/>
              </a:buClr>
              <a:buSzPct val="78571"/>
              <a:buNone/>
              <a:tabLst>
                <a:tab pos="91440" algn="l"/>
                <a:tab pos="365760" algn="l"/>
              </a:tabLst>
            </a:pPr>
            <a:r>
              <a:rPr lang="en-US" sz="1733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733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733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code that moves robot forward</a:t>
            </a:r>
          </a:p>
          <a:p>
            <a:pPr marL="182880" defTabSz="644302">
              <a:lnSpc>
                <a:spcPct val="115000"/>
              </a:lnSpc>
              <a:buClr>
                <a:schemeClr val="dk1"/>
              </a:buClr>
              <a:buSzPct val="78571"/>
              <a:buNone/>
              <a:tabLst>
                <a:tab pos="91440" algn="l"/>
                <a:tab pos="365760" algn="l"/>
              </a:tabLst>
            </a:pPr>
            <a:r>
              <a:rPr lang="en" sz="1733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733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33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33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733" dirty="0">
              <a:latin typeface="Consolas"/>
              <a:ea typeface="Consolas"/>
              <a:cs typeface="Consolas"/>
              <a:sym typeface="Consolas"/>
            </a:endParaRPr>
          </a:p>
          <a:p>
            <a:pPr marL="182880" defTabSz="644302">
              <a:lnSpc>
                <a:spcPct val="115000"/>
              </a:lnSpc>
              <a:buClr>
                <a:schemeClr val="dk1"/>
              </a:buClr>
              <a:buNone/>
              <a:tabLst>
                <a:tab pos="91440" algn="l"/>
                <a:tab pos="365760" algn="l"/>
              </a:tabLst>
            </a:pPr>
            <a:endParaRPr sz="1733" dirty="0">
              <a:latin typeface="Consolas"/>
              <a:ea typeface="Consolas"/>
              <a:cs typeface="Consolas"/>
              <a:sym typeface="Consolas"/>
            </a:endParaRPr>
          </a:p>
          <a:p>
            <a:pPr marL="182880" defTabSz="644302">
              <a:lnSpc>
                <a:spcPct val="115000"/>
              </a:lnSpc>
              <a:buClr>
                <a:schemeClr val="dk1"/>
              </a:buClr>
              <a:buSzPct val="78571"/>
              <a:buNone/>
              <a:tabLst>
                <a:tab pos="91440" algn="l"/>
                <a:tab pos="365760" algn="l"/>
              </a:tabLst>
            </a:pPr>
            <a:r>
              <a:rPr lang="en" sz="1733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733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33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33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33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33" dirty="0">
                <a:latin typeface="Consolas"/>
                <a:ea typeface="Consolas"/>
                <a:cs typeface="Consolas"/>
                <a:sym typeface="Consolas"/>
              </a:rPr>
              <a:t> turnLeft() {</a:t>
            </a:r>
          </a:p>
          <a:p>
            <a:pPr marL="182880" defTabSz="644302">
              <a:lnSpc>
                <a:spcPct val="115000"/>
              </a:lnSpc>
              <a:buClr>
                <a:schemeClr val="dk1"/>
              </a:buClr>
              <a:buSzPct val="78571"/>
              <a:buNone/>
              <a:tabLst>
                <a:tab pos="91440" algn="l"/>
                <a:tab pos="365760" algn="l"/>
              </a:tabLst>
            </a:pPr>
            <a:r>
              <a:rPr lang="en-US" sz="1733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733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33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33">
                <a:latin typeface="Consolas"/>
                <a:ea typeface="Consolas"/>
                <a:cs typeface="Consolas"/>
                <a:sym typeface="Consolas"/>
              </a:rPr>
              <a:t>this.turnRight</a:t>
            </a:r>
            <a:r>
              <a:rPr lang="en" sz="1733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82880" defTabSz="644302">
              <a:lnSpc>
                <a:spcPct val="115000"/>
              </a:lnSpc>
              <a:buClr>
                <a:schemeClr val="dk1"/>
              </a:buClr>
              <a:buSzPct val="78571"/>
              <a:buNone/>
              <a:tabLst>
                <a:tab pos="91440" algn="l"/>
                <a:tab pos="365760" algn="l"/>
              </a:tabLst>
            </a:pPr>
            <a:r>
              <a:rPr lang="en" sz="1733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733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33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33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33">
                <a:latin typeface="Consolas"/>
                <a:ea typeface="Consolas"/>
                <a:cs typeface="Consolas"/>
                <a:sym typeface="Consolas"/>
              </a:rPr>
              <a:t> this.turnRight</a:t>
            </a:r>
            <a:r>
              <a:rPr lang="en" sz="1733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82880" defTabSz="644302">
              <a:lnSpc>
                <a:spcPct val="115000"/>
              </a:lnSpc>
              <a:buClr>
                <a:schemeClr val="dk1"/>
              </a:buClr>
              <a:buSzPct val="78571"/>
              <a:buNone/>
              <a:tabLst>
                <a:tab pos="91440" algn="l"/>
                <a:tab pos="365760" algn="l"/>
              </a:tabLst>
            </a:pPr>
            <a:r>
              <a:rPr lang="en" sz="1733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733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33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33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33">
                <a:latin typeface="Consolas"/>
                <a:ea typeface="Consolas"/>
                <a:cs typeface="Consolas"/>
                <a:sym typeface="Consolas"/>
              </a:rPr>
              <a:t> this.turnRight</a:t>
            </a:r>
            <a:r>
              <a:rPr lang="en" sz="1733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82880" defTabSz="644302">
              <a:lnSpc>
                <a:spcPct val="115000"/>
              </a:lnSpc>
              <a:buClr>
                <a:schemeClr val="dk1"/>
              </a:buClr>
              <a:buSzPct val="78571"/>
              <a:buNone/>
              <a:tabLst>
                <a:tab pos="91440" algn="l"/>
                <a:tab pos="365760" algn="l"/>
              </a:tabLst>
            </a:pPr>
            <a:r>
              <a:rPr lang="en" sz="1733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733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33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733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" sz="1733" dirty="0">
              <a:latin typeface="Consolas"/>
              <a:ea typeface="Consolas"/>
              <a:cs typeface="Consolas"/>
              <a:sym typeface="Consolas"/>
            </a:endParaRPr>
          </a:p>
          <a:p>
            <a:pPr marL="182880" defTabSz="644302">
              <a:lnSpc>
                <a:spcPct val="115000"/>
              </a:lnSpc>
              <a:buClr>
                <a:schemeClr val="dk1"/>
              </a:buClr>
              <a:buSzPct val="78571"/>
              <a:buNone/>
              <a:tabLst>
                <a:tab pos="91440" algn="l"/>
                <a:tab pos="365760" algn="l"/>
              </a:tabLst>
            </a:pPr>
            <a:r>
              <a:rPr lang="en" sz="1733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182880" defTabSz="644302">
              <a:buNone/>
              <a:tabLst>
                <a:tab pos="91440" algn="l"/>
                <a:tab pos="365760" algn="l"/>
              </a:tabLst>
            </a:pPr>
            <a:endParaRPr sz="1733" dirty="0"/>
          </a:p>
        </p:txBody>
      </p:sp>
      <p:sp>
        <p:nvSpPr>
          <p:cNvPr id="6" name="Shape 141"/>
          <p:cNvSpPr txBox="1">
            <a:spLocks/>
          </p:cNvSpPr>
          <p:nvPr/>
        </p:nvSpPr>
        <p:spPr>
          <a:xfrm>
            <a:off x="0" y="2916195"/>
            <a:ext cx="5636288" cy="385480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609585" indent="-457189">
              <a:spcAft>
                <a:spcPts val="1333"/>
              </a:spcAft>
              <a:buFont typeface="Arial"/>
              <a:buChar char="●"/>
            </a:pPr>
            <a:r>
              <a:rPr lang="en" sz="2400" dirty="0"/>
              <a:t>So far, we’ve seen return type </a:t>
            </a:r>
            <a:r>
              <a:rPr lang="e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</a:p>
          <a:p>
            <a:pPr marL="609585" indent="-457189">
              <a:spcAft>
                <a:spcPts val="1333"/>
              </a:spcAft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A method with a return type of </a:t>
            </a:r>
            <a:r>
              <a:rPr lang="e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2400" dirty="0">
                <a:solidFill>
                  <a:srgbClr val="000000"/>
                </a:solidFill>
              </a:rPr>
              <a:t> doesn’t give back anything when it’s done executing</a:t>
            </a:r>
          </a:p>
          <a:p>
            <a:pPr marL="609585" indent="-457189">
              <a:spcAft>
                <a:spcPts val="1333"/>
              </a:spcAft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2400" dirty="0">
                <a:solidFill>
                  <a:srgbClr val="000000"/>
                </a:solidFill>
              </a:rPr>
              <a:t> just means “this method doesn’t return anything.”</a:t>
            </a:r>
          </a:p>
        </p:txBody>
      </p:sp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609600" y="23167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z="4400" dirty="0" smtClean="0"/>
              <a:t>Return Type</a:t>
            </a:r>
            <a:endParaRPr lang="en" sz="4400" b="1" dirty="0"/>
          </a:p>
        </p:txBody>
      </p:sp>
    </p:spTree>
    <p:extLst>
      <p:ext uri="{BB962C8B-B14F-4D97-AF65-F5344CB8AC3E}">
        <p14:creationId xmlns:p14="http://schemas.microsoft.com/office/powerpoint/2010/main" val="26931113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256397" y="1600201"/>
            <a:ext cx="53260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pPr marL="700088" indent="-700088">
              <a:buNone/>
            </a:pPr>
            <a:r>
              <a:rPr lang="en" sz="2400" dirty="0"/>
              <a:t>A silly example:</a:t>
            </a:r>
            <a:br>
              <a:rPr lang="en" sz="2400" dirty="0"/>
            </a:br>
            <a:endParaRPr lang="en-US" sz="2400" dirty="0"/>
          </a:p>
          <a:p>
            <a:pPr marL="700088" indent="-700088">
              <a:buNone/>
            </a:pPr>
            <a:endParaRPr lang="en" sz="2400" dirty="0"/>
          </a:p>
          <a:p>
            <a:pPr marL="700088" indent="-700088">
              <a:buClr>
                <a:schemeClr val="dk1"/>
              </a:buClr>
              <a:buSzPct val="6111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24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giveMeTwo() {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700088" indent="-700088">
              <a:buClr>
                <a:schemeClr val="dk1"/>
              </a:buClr>
              <a:buSzPct val="61111"/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return 2;</a:t>
            </a:r>
          </a:p>
          <a:p>
            <a:pPr marL="700088" indent="-700088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} </a:t>
            </a:r>
          </a:p>
          <a:p>
            <a:pPr marL="700088" indent="-700088">
              <a:buNone/>
            </a:pPr>
            <a:endParaRPr dirty="0"/>
          </a:p>
        </p:txBody>
      </p:sp>
      <p:sp>
        <p:nvSpPr>
          <p:cNvPr id="150" name="Shape 150"/>
          <p:cNvSpPr/>
          <p:nvPr/>
        </p:nvSpPr>
        <p:spPr>
          <a:xfrm>
            <a:off x="7032901" y="3050046"/>
            <a:ext cx="1522683" cy="306846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rmAutofit fontScale="25000" lnSpcReduction="20000"/>
          </a:bodyPr>
          <a:lstStyle/>
          <a:p>
            <a:endParaRPr sz="2400"/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436531" y="1454171"/>
            <a:ext cx="5405593" cy="661307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pPr marL="609585" indent="-457189">
              <a:spcAft>
                <a:spcPts val="1333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If we want a method to return something, we replace </a:t>
            </a:r>
            <a:r>
              <a:rPr lang="e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2400" dirty="0"/>
              <a:t> with the type of thing we want to return</a:t>
            </a:r>
          </a:p>
          <a:p>
            <a:pPr marL="609585" indent="-457189">
              <a:spcAft>
                <a:spcPts val="1333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If method should return an integer, specify </a:t>
            </a:r>
            <a:r>
              <a:rPr lang="en" sz="24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 dirty="0"/>
              <a:t> as the return type</a:t>
            </a:r>
          </a:p>
          <a:p>
            <a:pPr marL="609585" indent="-457189">
              <a:spcAft>
                <a:spcPts val="1333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When return type is not </a:t>
            </a:r>
            <a:r>
              <a:rPr lang="e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" sz="2400" dirty="0"/>
              <a:t>, we’ve promised to end the method with a </a:t>
            </a:r>
            <a:r>
              <a:rPr lang="en" sz="2400" b="1" dirty="0"/>
              <a:t>return </a:t>
            </a:r>
            <a:r>
              <a:rPr lang="en" sz="2400" b="1" dirty="0" smtClean="0"/>
              <a:t>statement</a:t>
            </a:r>
            <a:endParaRPr lang="en-US" sz="2400" b="1" dirty="0" smtClean="0"/>
          </a:p>
          <a:p>
            <a:pPr marL="1066785" lvl="1" indent="-457189">
              <a:spcAft>
                <a:spcPts val="1333"/>
              </a:spcAft>
              <a:buClr>
                <a:schemeClr val="dk1"/>
              </a:buClr>
              <a:buSzPct val="100000"/>
            </a:pPr>
            <a:r>
              <a:rPr lang="en-US" sz="2000" dirty="0" smtClean="0"/>
              <a:t>Any code following the return statement will not be executed</a:t>
            </a:r>
            <a:endParaRPr lang="en" sz="2000" dirty="0"/>
          </a:p>
          <a:p>
            <a:pPr marL="2171654" indent="-342900">
              <a:buFont typeface="Courier New" charset="0"/>
              <a:buChar char="o"/>
            </a:pPr>
            <a:endParaRPr sz="2400" dirty="0">
              <a:solidFill>
                <a:srgbClr val="07376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7273395" y="3540732"/>
            <a:ext cx="4043600" cy="5139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rmAutofit fontScale="85000" lnSpcReduction="20000"/>
          </a:bodyPr>
          <a:lstStyle/>
          <a:p>
            <a:r>
              <a:rPr lang="en" sz="2400" dirty="0"/>
              <a:t>This is a </a:t>
            </a:r>
            <a:r>
              <a:rPr lang="en" sz="2400" b="1" dirty="0">
                <a:solidFill>
                  <a:srgbClr val="FF0000"/>
                </a:solidFill>
              </a:rPr>
              <a:t>return statement</a:t>
            </a:r>
            <a:r>
              <a:rPr lang="en" sz="2400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154" name="Shape 154"/>
          <p:cNvCxnSpPr/>
          <p:nvPr/>
        </p:nvCxnSpPr>
        <p:spPr>
          <a:xfrm flipH="1" flipV="1">
            <a:off x="8637950" y="3312129"/>
            <a:ext cx="561282" cy="320923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5" name="Shape 155"/>
          <p:cNvSpPr txBox="1"/>
          <p:nvPr/>
        </p:nvSpPr>
        <p:spPr>
          <a:xfrm>
            <a:off x="5888224" y="4054731"/>
            <a:ext cx="6477167" cy="11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500" dirty="0"/>
              <a:t>Return statements always take the form:</a:t>
            </a:r>
          </a:p>
          <a:p>
            <a:r>
              <a:rPr lang="en" sz="2000" b="1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 &lt;something of specified return type&gt;;</a:t>
            </a:r>
            <a:endParaRPr lang="en" sz="20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609600" y="23167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z="4400" dirty="0" smtClean="0"/>
              <a:t>Return Type</a:t>
            </a:r>
            <a:endParaRPr lang="en" sz="4400" b="1" dirty="0"/>
          </a:p>
        </p:txBody>
      </p:sp>
    </p:spTree>
    <p:extLst>
      <p:ext uri="{BB962C8B-B14F-4D97-AF65-F5344CB8AC3E}">
        <p14:creationId xmlns:p14="http://schemas.microsoft.com/office/powerpoint/2010/main" val="1936843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5564</Words>
  <Application>Microsoft Office PowerPoint</Application>
  <PresentationFormat>Widescreen</PresentationFormat>
  <Paragraphs>1453</Paragraphs>
  <Slides>119</Slides>
  <Notes>108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31" baseType="lpstr">
      <vt:lpstr>Arial Unicode MS</vt:lpstr>
      <vt:lpstr>ＭＳ Ｐゴシック</vt:lpstr>
      <vt:lpstr>Arial</vt:lpstr>
      <vt:lpstr>Batang</vt:lpstr>
      <vt:lpstr>Calibri</vt:lpstr>
      <vt:lpstr>Consolas</vt:lpstr>
      <vt:lpstr>Courier New</vt:lpstr>
      <vt:lpstr>Monotype Sorts</vt:lpstr>
      <vt:lpstr>Times New Roman</vt:lpstr>
      <vt:lpstr>Verdana</vt:lpstr>
      <vt:lpstr>Office Theme</vt:lpstr>
      <vt:lpstr>Clip</vt:lpstr>
      <vt:lpstr>Advanced Programming</vt:lpstr>
      <vt:lpstr>What is Programming?</vt:lpstr>
      <vt:lpstr>What is Programming?</vt:lpstr>
      <vt:lpstr>What is Programming?</vt:lpstr>
      <vt:lpstr>What is a Program?</vt:lpstr>
      <vt:lpstr>What is a Program?</vt:lpstr>
      <vt:lpstr>What is a Program?</vt:lpstr>
      <vt:lpstr>Structured Programming</vt:lpstr>
      <vt:lpstr>Object Oriented Programming</vt:lpstr>
      <vt:lpstr>Real World</vt:lpstr>
      <vt:lpstr>Objects have states</vt:lpstr>
      <vt:lpstr>Objects have behavior</vt:lpstr>
      <vt:lpstr>What is a World?</vt:lpstr>
      <vt:lpstr>Describing the World</vt:lpstr>
      <vt:lpstr>Object Properties</vt:lpstr>
      <vt:lpstr>OOP Modelling: Overview</vt:lpstr>
      <vt:lpstr>OOP Modelling: Objects and Classes</vt:lpstr>
      <vt:lpstr>OOP Modelling: Objects and Classes</vt:lpstr>
      <vt:lpstr>OOP Modelling: Objects and Classes</vt:lpstr>
      <vt:lpstr>OOP Modelling: Objects and Classes</vt:lpstr>
      <vt:lpstr>OOP Modelling: Program</vt:lpstr>
      <vt:lpstr>OOP Modelling: Program</vt:lpstr>
      <vt:lpstr>Abstraction</vt:lpstr>
      <vt:lpstr>Multiple Abstractions</vt:lpstr>
      <vt:lpstr>Choosing Abstraction</vt:lpstr>
      <vt:lpstr>Example</vt:lpstr>
      <vt:lpstr>Encapsulation</vt:lpstr>
      <vt:lpstr>Exercise: Tetris</vt:lpstr>
      <vt:lpstr>Exercise: Tetris</vt:lpstr>
      <vt:lpstr>Exercise: Tetris</vt:lpstr>
      <vt:lpstr>Exercise: Tetris</vt:lpstr>
      <vt:lpstr>Creating Objects in Java</vt:lpstr>
      <vt:lpstr>Defining Car Class</vt:lpstr>
      <vt:lpstr>Class Car </vt:lpstr>
      <vt:lpstr>Java Syntax</vt:lpstr>
      <vt:lpstr>Class Pencil</vt:lpstr>
      <vt:lpstr>Declaring objects</vt:lpstr>
      <vt:lpstr>Java's "Building Blocks"</vt:lpstr>
      <vt:lpstr>Primitive Data</vt:lpstr>
      <vt:lpstr>Your First Java Program: Hello World</vt:lpstr>
      <vt:lpstr>Java Variable Types</vt:lpstr>
      <vt:lpstr>Java Operators</vt:lpstr>
      <vt:lpstr>Operator Precedence</vt:lpstr>
      <vt:lpstr>Sample Program</vt:lpstr>
      <vt:lpstr>Increment Decrement</vt:lpstr>
      <vt:lpstr>Increment Decrement</vt:lpstr>
      <vt:lpstr>Which of the following are legal?</vt:lpstr>
      <vt:lpstr>Type Conversion</vt:lpstr>
      <vt:lpstr>Scope</vt:lpstr>
      <vt:lpstr>Control Statements: If-else conditions</vt:lpstr>
      <vt:lpstr>Control Statements: Switch case condition</vt:lpstr>
      <vt:lpstr>Control Statements: while, do-while loops</vt:lpstr>
      <vt:lpstr>Control Statements: for loop</vt:lpstr>
      <vt:lpstr>Defining and Calling Methods on Objects</vt:lpstr>
      <vt:lpstr>Meet samBot </vt:lpstr>
      <vt:lpstr>samBot’s World</vt:lpstr>
      <vt:lpstr>Giving Instructions</vt:lpstr>
      <vt:lpstr>Giving Instructions</vt:lpstr>
      <vt:lpstr>“Calling Methods”: Sending Messages in Java</vt:lpstr>
      <vt:lpstr>“Calling Methods”: Sending Messages in Java</vt:lpstr>
      <vt:lpstr>Turning samBot right</vt:lpstr>
      <vt:lpstr>Calling Methods: Important Points</vt:lpstr>
      <vt:lpstr>Guiding samBot in Java</vt:lpstr>
      <vt:lpstr>Putting Code Fragment in a Real Program</vt:lpstr>
      <vt:lpstr>Putting Code Fragments in a Real Program</vt:lpstr>
      <vt:lpstr>Class (refresh)</vt:lpstr>
      <vt:lpstr>Declaring and Defining a Class (1/3)</vt:lpstr>
      <vt:lpstr>Declaring and Defining a Class (2/3)</vt:lpstr>
      <vt:lpstr>Declaring and Defining a Class (3/3)</vt:lpstr>
      <vt:lpstr>Methods of the Robot class  </vt:lpstr>
      <vt:lpstr>Classes and Instances (1/3)</vt:lpstr>
      <vt:lpstr>Classes and Instances (2/3)</vt:lpstr>
      <vt:lpstr>Classes and Instances (3/3)</vt:lpstr>
      <vt:lpstr>Classes and Instances</vt:lpstr>
      <vt:lpstr>A variation</vt:lpstr>
      <vt:lpstr>A variation</vt:lpstr>
      <vt:lpstr>Defining a Method (2/2)</vt:lpstr>
      <vt:lpstr>The this keyword (1/2)</vt:lpstr>
      <vt:lpstr>The this keyword (2/2)</vt:lpstr>
      <vt:lpstr>Summary</vt:lpstr>
      <vt:lpstr>Simplifying our code using turnLeft</vt:lpstr>
      <vt:lpstr>turnAround </vt:lpstr>
      <vt:lpstr>turnAround </vt:lpstr>
      <vt:lpstr>turnAround </vt:lpstr>
      <vt:lpstr>Introduction to Parameters / Math</vt:lpstr>
      <vt:lpstr>Defining Methods</vt:lpstr>
      <vt:lpstr>Calculator</vt:lpstr>
      <vt:lpstr>Basic Math in Java</vt:lpstr>
      <vt:lpstr>Integers</vt:lpstr>
      <vt:lpstr>Integers</vt:lpstr>
      <vt:lpstr>Floating Point Numbers</vt:lpstr>
      <vt:lpstr>Floating Point Numbers</vt:lpstr>
      <vt:lpstr>Operators and Math Expressions (1/2)</vt:lpstr>
      <vt:lpstr>Operators and Math Expressions (2/2)</vt:lpstr>
      <vt:lpstr>Be careful with integer division!</vt:lpstr>
      <vt:lpstr>Evaluating Math Expressions</vt:lpstr>
      <vt:lpstr>Calculator</vt:lpstr>
      <vt:lpstr>Return Type</vt:lpstr>
      <vt:lpstr>Return Type</vt:lpstr>
      <vt:lpstr>Calculator: a generic add method</vt:lpstr>
      <vt:lpstr>Calculator: a generic add method</vt:lpstr>
      <vt:lpstr>Calculator: a generic add method</vt:lpstr>
      <vt:lpstr>Calculator: a generic add method</vt:lpstr>
      <vt:lpstr>Parameters (1/5)</vt:lpstr>
      <vt:lpstr>Parameters (2/5)</vt:lpstr>
      <vt:lpstr>With great power comes great responsibility...</vt:lpstr>
      <vt:lpstr>Calculator</vt:lpstr>
      <vt:lpstr>Calculator</vt:lpstr>
      <vt:lpstr>Calling Methods with Parameters</vt:lpstr>
      <vt:lpstr>Arguments vs. Parameters</vt:lpstr>
      <vt:lpstr>Calling Methods That Have Parameters</vt:lpstr>
      <vt:lpstr>Calling Methods That Have Parameters</vt:lpstr>
      <vt:lpstr>Calling Methods That Have Parameters</vt:lpstr>
      <vt:lpstr>Where did all these instances come from?</vt:lpstr>
      <vt:lpstr>Constructors (1/3)</vt:lpstr>
      <vt:lpstr>Constructors (2/3)</vt:lpstr>
      <vt:lpstr>Constructors (3/3)</vt:lpstr>
      <vt:lpstr>Instantiating Objects (1/3)</vt:lpstr>
      <vt:lpstr>Instantiating Objects (2/3)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CHETAN</dc:creator>
  <cp:lastModifiedBy>CHETAN</cp:lastModifiedBy>
  <cp:revision>179</cp:revision>
  <dcterms:modified xsi:type="dcterms:W3CDTF">2016-08-08T06:26:54Z</dcterms:modified>
</cp:coreProperties>
</file>