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95" r:id="rId7"/>
    <p:sldId id="296" r:id="rId8"/>
    <p:sldId id="281" r:id="rId9"/>
    <p:sldId id="260" r:id="rId10"/>
    <p:sldId id="261" r:id="rId11"/>
    <p:sldId id="262" r:id="rId12"/>
    <p:sldId id="263" r:id="rId13"/>
    <p:sldId id="264" r:id="rId14"/>
    <p:sldId id="265" r:id="rId15"/>
    <p:sldId id="284" r:id="rId16"/>
    <p:sldId id="285" r:id="rId17"/>
    <p:sldId id="282" r:id="rId18"/>
    <p:sldId id="283" r:id="rId19"/>
    <p:sldId id="266" r:id="rId20"/>
    <p:sldId id="276" r:id="rId21"/>
    <p:sldId id="277" r:id="rId22"/>
    <p:sldId id="278" r:id="rId23"/>
    <p:sldId id="279" r:id="rId24"/>
    <p:sldId id="280" r:id="rId25"/>
    <p:sldId id="286" r:id="rId26"/>
    <p:sldId id="287" r:id="rId27"/>
    <p:sldId id="288" r:id="rId28"/>
    <p:sldId id="289" r:id="rId29"/>
    <p:sldId id="290" r:id="rId30"/>
    <p:sldId id="299" r:id="rId31"/>
    <p:sldId id="300" r:id="rId32"/>
    <p:sldId id="291" r:id="rId33"/>
    <p:sldId id="292" r:id="rId34"/>
    <p:sldId id="293" r:id="rId35"/>
    <p:sldId id="294" r:id="rId36"/>
    <p:sldId id="297" r:id="rId37"/>
    <p:sldId id="298" r:id="rId3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10309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720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57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069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3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893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366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68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915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367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703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9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182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214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84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723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228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018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942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081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93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33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982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627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575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04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10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/>
            </a:lvl1pPr>
            <a:lvl2pPr marL="3429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2pPr>
            <a:lvl3pPr marL="6858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3pPr>
            <a:lvl4pPr marL="10287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4pPr>
            <a:lvl5pPr marL="13716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5pPr>
            <a:lvl6pPr marL="17145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6pPr>
            <a:lvl7pPr marL="20574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7pPr>
            <a:lvl8pPr marL="24003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8pPr>
            <a:lvl9pPr marL="27432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940299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8999" cy="1971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8999" cy="5800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0"/>
              </a:spcBef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563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0"/>
              </a:spcBef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700" cy="1125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3429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685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0287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7145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057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24003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499" cy="61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342900" indent="0" rtl="0">
              <a:spcBef>
                <a:spcPts val="0"/>
              </a:spcBef>
              <a:buFont typeface="Calibri"/>
              <a:buNone/>
              <a:defRPr/>
            </a:lvl2pPr>
            <a:lvl3pPr marL="685800" indent="0" rtl="0">
              <a:spcBef>
                <a:spcPts val="0"/>
              </a:spcBef>
              <a:buFont typeface="Calibri"/>
              <a:buNone/>
              <a:defRPr/>
            </a:lvl3pPr>
            <a:lvl4pPr marL="1028700" indent="0" rtl="0">
              <a:spcBef>
                <a:spcPts val="0"/>
              </a:spcBef>
              <a:buFont typeface="Calibri"/>
              <a:buNone/>
              <a:defRPr/>
            </a:lvl4pPr>
            <a:lvl5pPr marL="1371600" indent="0" rtl="0">
              <a:spcBef>
                <a:spcPts val="0"/>
              </a:spcBef>
              <a:buFont typeface="Calibri"/>
              <a:buNone/>
              <a:defRPr/>
            </a:lvl5pPr>
            <a:lvl6pPr marL="1714500" indent="0" rtl="0">
              <a:spcBef>
                <a:spcPts val="0"/>
              </a:spcBef>
              <a:buFont typeface="Calibri"/>
              <a:buNone/>
              <a:defRPr/>
            </a:lvl6pPr>
            <a:lvl7pPr marL="2057400" indent="0" rtl="0">
              <a:spcBef>
                <a:spcPts val="0"/>
              </a:spcBef>
              <a:buFont typeface="Calibri"/>
              <a:buNone/>
              <a:defRPr/>
            </a:lvl7pPr>
            <a:lvl8pPr marL="2400300" indent="0" rtl="0">
              <a:spcBef>
                <a:spcPts val="0"/>
              </a:spcBef>
              <a:buFont typeface="Calibri"/>
              <a:buNone/>
              <a:defRPr/>
            </a:lvl8pPr>
            <a:lvl9pPr marL="27432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499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9" cy="61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342900" indent="0" rtl="0">
              <a:spcBef>
                <a:spcPts val="0"/>
              </a:spcBef>
              <a:buFont typeface="Calibri"/>
              <a:buNone/>
              <a:defRPr/>
            </a:lvl2pPr>
            <a:lvl3pPr marL="685800" indent="0" rtl="0">
              <a:spcBef>
                <a:spcPts val="0"/>
              </a:spcBef>
              <a:buFont typeface="Calibri"/>
              <a:buNone/>
              <a:defRPr/>
            </a:lvl3pPr>
            <a:lvl4pPr marL="1028700" indent="0" rtl="0">
              <a:spcBef>
                <a:spcPts val="0"/>
              </a:spcBef>
              <a:buFont typeface="Calibri"/>
              <a:buNone/>
              <a:defRPr/>
            </a:lvl4pPr>
            <a:lvl5pPr marL="1371600" indent="0" rtl="0">
              <a:spcBef>
                <a:spcPts val="0"/>
              </a:spcBef>
              <a:buFont typeface="Calibri"/>
              <a:buNone/>
              <a:defRPr/>
            </a:lvl5pPr>
            <a:lvl6pPr marL="1714500" indent="0" rtl="0">
              <a:spcBef>
                <a:spcPts val="0"/>
              </a:spcBef>
              <a:buFont typeface="Calibri"/>
              <a:buNone/>
              <a:defRPr/>
            </a:lvl6pPr>
            <a:lvl7pPr marL="2057400" indent="0" rtl="0">
              <a:spcBef>
                <a:spcPts val="0"/>
              </a:spcBef>
              <a:buFont typeface="Calibri"/>
              <a:buNone/>
              <a:defRPr/>
            </a:lvl7pPr>
            <a:lvl8pPr marL="2400300" indent="0" rtl="0">
              <a:spcBef>
                <a:spcPts val="0"/>
              </a:spcBef>
              <a:buFont typeface="Calibri"/>
              <a:buNone/>
              <a:defRPr/>
            </a:lvl8pPr>
            <a:lvl9pPr marL="27432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9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8999" cy="1200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87391" y="740568"/>
            <a:ext cx="4629299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8999" cy="2858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342900" indent="0" rtl="0">
              <a:spcBef>
                <a:spcPts val="0"/>
              </a:spcBef>
              <a:buFont typeface="Calibri"/>
              <a:buNone/>
              <a:defRPr/>
            </a:lvl2pPr>
            <a:lvl3pPr marL="685800" indent="0" rtl="0">
              <a:spcBef>
                <a:spcPts val="0"/>
              </a:spcBef>
              <a:buFont typeface="Calibri"/>
              <a:buNone/>
              <a:defRPr/>
            </a:lvl3pPr>
            <a:lvl4pPr marL="1028700" indent="0" rtl="0">
              <a:spcBef>
                <a:spcPts val="0"/>
              </a:spcBef>
              <a:buFont typeface="Calibri"/>
              <a:buNone/>
              <a:defRPr/>
            </a:lvl4pPr>
            <a:lvl5pPr marL="1371600" indent="0" rtl="0">
              <a:spcBef>
                <a:spcPts val="0"/>
              </a:spcBef>
              <a:buFont typeface="Calibri"/>
              <a:buNone/>
              <a:defRPr/>
            </a:lvl5pPr>
            <a:lvl6pPr marL="1714500" indent="0" rtl="0">
              <a:spcBef>
                <a:spcPts val="0"/>
              </a:spcBef>
              <a:buFont typeface="Calibri"/>
              <a:buNone/>
              <a:defRPr/>
            </a:lvl6pPr>
            <a:lvl7pPr marL="2057400" indent="0" rtl="0">
              <a:spcBef>
                <a:spcPts val="0"/>
              </a:spcBef>
              <a:buFont typeface="Calibri"/>
              <a:buNone/>
              <a:defRPr/>
            </a:lvl7pPr>
            <a:lvl8pPr marL="2400300" indent="0" rtl="0">
              <a:spcBef>
                <a:spcPts val="0"/>
              </a:spcBef>
              <a:buFont typeface="Calibri"/>
              <a:buNone/>
              <a:defRPr/>
            </a:lvl8pPr>
            <a:lvl9pPr marL="27432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8999" cy="1200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3887391" y="740568"/>
            <a:ext cx="4629299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8999" cy="2858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342900" indent="0" rtl="0">
              <a:spcBef>
                <a:spcPts val="0"/>
              </a:spcBef>
              <a:buFont typeface="Calibri"/>
              <a:buNone/>
              <a:defRPr/>
            </a:lvl2pPr>
            <a:lvl3pPr marL="685800" indent="0" rtl="0">
              <a:spcBef>
                <a:spcPts val="0"/>
              </a:spcBef>
              <a:buFont typeface="Calibri"/>
              <a:buNone/>
              <a:defRPr/>
            </a:lvl3pPr>
            <a:lvl4pPr marL="1028700" indent="0" rtl="0">
              <a:spcBef>
                <a:spcPts val="0"/>
              </a:spcBef>
              <a:buFont typeface="Calibri"/>
              <a:buNone/>
              <a:defRPr/>
            </a:lvl4pPr>
            <a:lvl5pPr marL="1371600" indent="0" rtl="0">
              <a:spcBef>
                <a:spcPts val="0"/>
              </a:spcBef>
              <a:buFont typeface="Calibri"/>
              <a:buNone/>
              <a:defRPr/>
            </a:lvl5pPr>
            <a:lvl6pPr marL="1714500" indent="0" rtl="0">
              <a:spcBef>
                <a:spcPts val="0"/>
              </a:spcBef>
              <a:buFont typeface="Calibri"/>
              <a:buNone/>
              <a:defRPr/>
            </a:lvl6pPr>
            <a:lvl7pPr marL="2057400" indent="0" rtl="0">
              <a:spcBef>
                <a:spcPts val="0"/>
              </a:spcBef>
              <a:buFont typeface="Calibri"/>
              <a:buNone/>
              <a:defRPr/>
            </a:lvl7pPr>
            <a:lvl8pPr marL="2400300" indent="0" rtl="0">
              <a:spcBef>
                <a:spcPts val="0"/>
              </a:spcBef>
              <a:buFont typeface="Calibri"/>
              <a:buNone/>
              <a:defRPr/>
            </a:lvl8pPr>
            <a:lvl9pPr marL="27432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100"/>
            </a:lvl1pPr>
            <a:lvl2pPr marL="0" marR="0" indent="0" algn="l" rtl="0">
              <a:spcBef>
                <a:spcPts val="0"/>
              </a:spcBef>
              <a:buSzPct val="100000"/>
              <a:defRPr sz="1100"/>
            </a:lvl2pPr>
            <a:lvl3pPr marL="0" marR="0" indent="0" algn="l" rtl="0">
              <a:spcBef>
                <a:spcPts val="0"/>
              </a:spcBef>
              <a:buSzPct val="100000"/>
              <a:defRPr sz="1100"/>
            </a:lvl3pPr>
            <a:lvl4pPr marL="0" marR="0" indent="0" algn="l" rtl="0">
              <a:spcBef>
                <a:spcPts val="0"/>
              </a:spcBef>
              <a:buSzPct val="100000"/>
              <a:defRPr sz="1100"/>
            </a:lvl4pPr>
            <a:lvl5pPr marL="0" marR="0" indent="0" algn="l" rtl="0">
              <a:spcBef>
                <a:spcPts val="0"/>
              </a:spcBef>
              <a:buSzPct val="100000"/>
              <a:defRPr sz="1100"/>
            </a:lvl5pPr>
            <a:lvl6pPr marL="0" marR="0" indent="0" algn="l" rtl="0">
              <a:spcBef>
                <a:spcPts val="0"/>
              </a:spcBef>
              <a:buSzPct val="100000"/>
              <a:defRPr sz="1100"/>
            </a:lvl6pPr>
            <a:lvl7pPr marL="0" marR="0" indent="0" algn="l" rtl="0">
              <a:spcBef>
                <a:spcPts val="0"/>
              </a:spcBef>
              <a:buSzPct val="100000"/>
              <a:defRPr sz="1100"/>
            </a:lvl7pPr>
            <a:lvl8pPr marL="0" marR="0" indent="0" algn="l" rtl="0">
              <a:spcBef>
                <a:spcPts val="0"/>
              </a:spcBef>
              <a:buSzPct val="100000"/>
              <a:defRPr sz="1100"/>
            </a:lvl8pPr>
            <a:lvl9pPr marL="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1pPr>
            <a:lvl2pPr marL="520700" marR="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2pPr>
            <a:lvl3pPr marL="863600" marR="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3pPr>
            <a:lvl4pPr marL="12065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4pPr>
            <a:lvl5pPr marL="15494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5pPr>
            <a:lvl6pPr marL="18923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6pPr>
            <a:lvl7pPr marL="22352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7pPr>
            <a:lvl8pPr marL="25781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8pPr>
            <a:lvl9pPr marL="29210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buSzPct val="100000"/>
              <a:defRPr sz="1100"/>
            </a:lvl1pPr>
            <a:lvl2pPr marL="342900" marR="0" indent="0" algn="l" rtl="0">
              <a:spcBef>
                <a:spcPts val="0"/>
              </a:spcBef>
              <a:buSzPct val="100000"/>
              <a:defRPr sz="1100"/>
            </a:lvl2pPr>
            <a:lvl3pPr marL="685800" marR="0" indent="0" algn="l" rtl="0">
              <a:spcBef>
                <a:spcPts val="0"/>
              </a:spcBef>
              <a:buSzPct val="100000"/>
              <a:defRPr sz="1100"/>
            </a:lvl3pPr>
            <a:lvl4pPr marL="1028700" marR="0" indent="0" algn="l" rtl="0">
              <a:spcBef>
                <a:spcPts val="0"/>
              </a:spcBef>
              <a:buSzPct val="100000"/>
              <a:defRPr sz="1100"/>
            </a:lvl4pPr>
            <a:lvl5pPr marL="1371600" marR="0" indent="0" algn="l" rtl="0">
              <a:spcBef>
                <a:spcPts val="0"/>
              </a:spcBef>
              <a:buSzPct val="100000"/>
              <a:defRPr sz="1100"/>
            </a:lvl5pPr>
            <a:lvl6pPr marL="1714500" marR="0" indent="0" algn="l" rtl="0">
              <a:spcBef>
                <a:spcPts val="0"/>
              </a:spcBef>
              <a:buSzPct val="100000"/>
              <a:defRPr sz="1100"/>
            </a:lvl6pPr>
            <a:lvl7pPr marL="2057400" marR="0" indent="0" algn="l" rtl="0">
              <a:spcBef>
                <a:spcPts val="0"/>
              </a:spcBef>
              <a:buSzPct val="100000"/>
              <a:defRPr sz="1100"/>
            </a:lvl7pPr>
            <a:lvl8pPr marL="2400300" marR="0" indent="0" algn="l" rtl="0">
              <a:spcBef>
                <a:spcPts val="0"/>
              </a:spcBef>
              <a:buSzPct val="100000"/>
              <a:defRPr sz="1100"/>
            </a:lvl8pPr>
            <a:lvl9pPr marL="274320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buSzPct val="100000"/>
              <a:defRPr sz="1100"/>
            </a:lvl1pPr>
            <a:lvl2pPr marL="342900" marR="0" indent="0" algn="l" rtl="0">
              <a:spcBef>
                <a:spcPts val="0"/>
              </a:spcBef>
              <a:buSzPct val="100000"/>
              <a:defRPr sz="1100"/>
            </a:lvl2pPr>
            <a:lvl3pPr marL="685800" marR="0" indent="0" algn="l" rtl="0">
              <a:spcBef>
                <a:spcPts val="0"/>
              </a:spcBef>
              <a:buSzPct val="100000"/>
              <a:defRPr sz="1100"/>
            </a:lvl3pPr>
            <a:lvl4pPr marL="1028700" marR="0" indent="0" algn="l" rtl="0">
              <a:spcBef>
                <a:spcPts val="0"/>
              </a:spcBef>
              <a:buSzPct val="100000"/>
              <a:defRPr sz="1100"/>
            </a:lvl4pPr>
            <a:lvl5pPr marL="1371600" marR="0" indent="0" algn="l" rtl="0">
              <a:spcBef>
                <a:spcPts val="0"/>
              </a:spcBef>
              <a:buSzPct val="100000"/>
              <a:defRPr sz="1100"/>
            </a:lvl5pPr>
            <a:lvl6pPr marL="1714500" marR="0" indent="0" algn="l" rtl="0">
              <a:spcBef>
                <a:spcPts val="0"/>
              </a:spcBef>
              <a:buSzPct val="100000"/>
              <a:defRPr sz="1100"/>
            </a:lvl6pPr>
            <a:lvl7pPr marL="2057400" marR="0" indent="0" algn="l" rtl="0">
              <a:spcBef>
                <a:spcPts val="0"/>
              </a:spcBef>
              <a:buSzPct val="100000"/>
              <a:defRPr sz="1100"/>
            </a:lvl7pPr>
            <a:lvl8pPr marL="2400300" marR="0" indent="0" algn="l" rtl="0">
              <a:spcBef>
                <a:spcPts val="0"/>
              </a:spcBef>
              <a:buSzPct val="100000"/>
              <a:defRPr sz="1100"/>
            </a:lvl8pPr>
            <a:lvl9pPr marL="274320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r>
              <a:rPr lang="en-US" smtClean="0"/>
              <a:t>Advanced Programming. All slides copyright: Chetan Arora</a:t>
            </a: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7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Programming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+ Misc Stuff</a:t>
            </a:r>
            <a:endParaRPr lang="e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Catch Exception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46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an exception occurs that is not caught anywhere, the program will terminate and print a message to the console, giving the type of the exception and a stack trace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code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catch (ExceptionType e)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handler for this type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any code inside the try block throws an exception of the class specified in the catch clause, then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The program skips the remainder of the code in the try block.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 The program executes the handler code inside the catch clause.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Catch Exception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46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public void read(String filename)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{  try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InputStream in = new FileInputStream(filename);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int b;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while ((b = in.read()) != -1)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  process input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catch (IOException exception)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exception.printStackTrace();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Catch Multiple Exceptions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46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code that might throw exceptions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catch (FileNotFoundException e)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emergency action for missing files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catch (UnknownHostException e)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emergency action for unknown hosts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catch (IOException e)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emergency action for all other I/O problems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"/>
              <a:t> Clause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46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Statement in the finally clause is executed whether or not an exception is encountered in the try block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Good idea to use the finally clause whenever you need to close a resource</a:t>
            </a:r>
          </a:p>
          <a:p>
            <a: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InputStream in = new FileInputStream(...);</a:t>
            </a:r>
          </a:p>
          <a:p>
            <a: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code that might throw exceptions</a:t>
            </a:r>
          </a:p>
          <a:p>
            <a: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catch (IOException e)</a:t>
            </a:r>
          </a:p>
          <a:p>
            <a: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show error message</a:t>
            </a:r>
          </a:p>
          <a:p>
            <a: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finally</a:t>
            </a:r>
          </a:p>
          <a:p>
            <a: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marR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in.close();</a:t>
            </a:r>
          </a:p>
          <a:p>
            <a: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 smtClean="0"/>
              <a:t> and return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 smtClean="0"/>
              <a:t> will be called after return…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and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When a method in a class declares that it throws an exception that is an instance of </a:t>
            </a:r>
            <a:r>
              <a:rPr lang="en-US" sz="1800" dirty="0" smtClean="0"/>
              <a:t>a particular </a:t>
            </a:r>
            <a:r>
              <a:rPr lang="en-US" sz="1800" dirty="0"/>
              <a:t>class, then it may throw an exception of that class or of any of its subclasses:  </a:t>
            </a:r>
            <a:r>
              <a:rPr lang="en-US" sz="1800" dirty="0" smtClean="0"/>
              <a:t>declare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800" dirty="0" smtClean="0"/>
              <a:t> throw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cs typeface="Courier New" panose="02070309020205020404" pitchFamily="49" charset="0"/>
              </a:rPr>
              <a:t>If you override a method from a superclass, the checked exceptions that the </a:t>
            </a:r>
            <a:r>
              <a:rPr lang="en-US" sz="1800" dirty="0" smtClean="0">
                <a:latin typeface="+mj-lt"/>
                <a:cs typeface="Courier New" panose="02070309020205020404" pitchFamily="49" charset="0"/>
              </a:rPr>
              <a:t>subclass 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method declares cannot be more general than those of the superclass method (ok to throw more specific </a:t>
            </a:r>
            <a:r>
              <a:rPr lang="en-US" sz="1800" dirty="0" smtClean="0">
                <a:latin typeface="+mj-lt"/>
                <a:cs typeface="Courier New" panose="02070309020205020404" pitchFamily="49" charset="0"/>
              </a:rPr>
              <a:t>exceptions)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+mj-lt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  <a:cs typeface="Courier New" panose="02070309020205020404" pitchFamily="49" charset="0"/>
              </a:rPr>
              <a:t>If 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the superclass method throws no checked exception at all, </a:t>
            </a:r>
            <a:r>
              <a:rPr lang="en-US" sz="1800" dirty="0" smtClean="0">
                <a:latin typeface="+mj-lt"/>
                <a:cs typeface="Courier New" panose="02070309020205020404" pitchFamily="49" charset="0"/>
              </a:rPr>
              <a:t>neither can 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the subclass.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96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Exception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FileFormatException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FileFormatException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FileFormatException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gripe)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super(gripe);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62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Rethrow</a:t>
            </a:r>
            <a:r>
              <a:rPr lang="en-US" dirty="0" smtClean="0"/>
              <a:t> and Exception Chaining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access the database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 = new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("database error");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se.initCause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throw se;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78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 Trace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46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A stack trace is a listing of all pending method calls at a particular point in the execution of a program.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Access the text description of a stack trace by calling the printStackTrace method of the Throwable class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getStackTrace method yields an array of StackTraceElement objects, which you can analyze in your program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The StackTraceElement class has methods to obtain the file name and line number, as well as the class and method name, of the executing line of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 Wrappers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All primitive types have class counterparts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Eg. Class Integer corresponds to the primitive type int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These are called wrapper classes. Example: Integer, Long, Float, Double, Short, Byte, Character, Void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Wrapper classes are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immutable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final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Create arraylist of integers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ArrayList&lt;int&gt; list = new ArrayList&lt;int&gt;();	//ERROR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ArrayList&lt;Integer&gt; list = new ArrayList&lt;Integer&gt;();	//OK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Dealing with Errors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" sz="1800"/>
              <a:t>Expected behaviour from User end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Return to a safe state and enable the user to execute other commands; or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Allow the user to save all work and terminate the program gracefully.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Problems to consider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User input errors: Entered a string where integer is expected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Device error: Printer ran out of paper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Physical limitations: Run out of memory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Code error: Trying to pop empty stack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Autoboxing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The call</a:t>
            </a:r>
          </a:p>
          <a:p>
            <a:pPr marL="45720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list.add(3);</a:t>
            </a:r>
          </a:p>
          <a:p>
            <a:pPr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is automatically translated to</a:t>
            </a:r>
          </a:p>
          <a:p>
            <a:pPr marL="45720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list.add(Integer.valueOf(3));</a:t>
            </a:r>
          </a:p>
          <a:p>
            <a:pPr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This conversion is called autoboxing.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Conversely, while unboxing the compiler translates</a:t>
            </a:r>
          </a:p>
          <a:p>
            <a:pPr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 n = list.get(i);</a:t>
            </a:r>
          </a:p>
          <a:p>
            <a:pPr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into</a:t>
            </a:r>
          </a:p>
          <a:p>
            <a:pPr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 n = list.get(i).intValue();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Methods with Variable Number of Parameters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/>
              <a:t>After Java SE 5, possible to provide methods that can be called with a variable number of parameters</a:t>
            </a:r>
            <a:r>
              <a:rPr lang="en" sz="2000" dirty="0" smtClean="0"/>
              <a:t>.</a:t>
            </a:r>
          </a:p>
          <a:p>
            <a:pPr marL="1016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2000" dirty="0"/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Also called “varargs” methods</a:t>
            </a:r>
            <a:r>
              <a:rPr lang="en" sz="2000" dirty="0" smtClean="0"/>
              <a:t>.</a:t>
            </a:r>
          </a:p>
          <a:p>
            <a:pPr marL="558800" lvl="1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2000" dirty="0"/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 dirty="0"/>
              <a:t>Example, printf can have varied number of parameters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System.out.printf("%d", n);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System.out.printf("%d %s", n, "widgets");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Methods with Variable Number of Parameters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Defining own method with variable number of parameters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public static double max(double... values)</a:t>
            </a:r>
          </a:p>
          <a:p>
            <a:pPr marL="9144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9144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double largest = Double.MIN_VALUE;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for (double v : values)</a:t>
            </a:r>
          </a:p>
          <a:p>
            <a:pPr marL="914400" lvl="0" indent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if (v &gt; largest) largest = v;</a:t>
            </a:r>
          </a:p>
          <a:p>
            <a:pPr marL="9144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return largest;</a:t>
            </a:r>
          </a:p>
          <a:p>
            <a:pPr marL="91440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Simply call the function like this:</a:t>
            </a:r>
          </a:p>
          <a:p>
            <a:pPr marL="0" lvl="0" indent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double m = max(3.1, 40.4, -5);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The compiler passes a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new double[] { 3.1, 40.4, -5 }</a:t>
            </a:r>
            <a:r>
              <a:rPr lang="en" sz="1800"/>
              <a:t> to the max function.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Enumeration Classes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To restrict set of values a variable can hold. Example: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public enum Size{SMALL, MEDIUM, LARGE, EXTRA_LARGE};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Type defined by this declaration is actually a class.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This class has exactly four instances—it is not possible to construct new objects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Size s = Enum.valueOf(Size.class, "SMALL");</a:t>
            </a:r>
            <a:r>
              <a:rPr lang="en" sz="2000"/>
              <a:t>sets s to Size.SMALL.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Other methods: toString(), ordinal(), compareTo(E other)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>
                <a:latin typeface="Arial"/>
                <a:ea typeface="Arial"/>
                <a:cs typeface="Arial"/>
                <a:sym typeface="Arial"/>
              </a:rPr>
              <a:t>Object Cloning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46539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Employee original = new Employee("John Public", 50000);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Employee copy = original;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copy.raiseSalary(10); // oops--also changed original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V/S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Employee copy = original.clone();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copy.raiseSalary(10); // OK--original unchanged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075" y="796650"/>
            <a:ext cx="3140640" cy="4028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003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b="1">
                <a:latin typeface="Arial"/>
                <a:ea typeface="Arial"/>
                <a:cs typeface="Arial"/>
                <a:sym typeface="Arial"/>
              </a:rPr>
              <a:t>Object Cloning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46860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The default cloning operation is “shallow”—it doesn’t clone objects that are referenced inside other objects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If the subobject shared between the original and the shallow clone is immutable, then the sharing is safe.</a:t>
            </a:r>
          </a:p>
          <a:p>
            <a:pPr marL="457200"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When subobjects are mutable, redefine the clone method to make a deep copy that clones the subobjects as well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675" y="1197875"/>
            <a:ext cx="3551024" cy="3228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087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>
                <a:latin typeface="Arial"/>
                <a:ea typeface="Arial"/>
                <a:cs typeface="Arial"/>
                <a:sym typeface="Arial"/>
              </a:rPr>
              <a:t>Inner Classes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/>
              <a:t>Class that is defined inside another class. What’s the need?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Inner class methods can access the data from the scope in which they are defined—including the data that would otherwise be private.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Can be hidden from other classes in the same package.</a:t>
            </a:r>
          </a:p>
          <a:p>
            <a:pPr marL="914400" lvl="1" indent="-3683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/>
              <a:t>Anonymous inner classes are handy to define callbacks.</a:t>
            </a:r>
          </a:p>
        </p:txBody>
      </p:sp>
    </p:spTree>
    <p:extLst>
      <p:ext uri="{BB962C8B-B14F-4D97-AF65-F5344CB8AC3E}">
        <p14:creationId xmlns:p14="http://schemas.microsoft.com/office/powerpoint/2010/main" val="222651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latin typeface="Arial"/>
                <a:ea typeface="Arial"/>
                <a:cs typeface="Arial"/>
                <a:sym typeface="Arial"/>
              </a:rPr>
              <a:t>Inner Classes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28650" y="1118150"/>
            <a:ext cx="7886700" cy="35144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/>
              <a:t>An inner class method gets to access both its own data fields and those of the outer object creating it.</a:t>
            </a:r>
          </a:p>
          <a:p>
            <a:pPr marL="4572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 class TalkingClock</a:t>
            </a:r>
          </a:p>
          <a:p>
            <a:pPr marL="4572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private int interval;</a:t>
            </a:r>
          </a:p>
          <a:p>
            <a:pPr marL="4572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private boolean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beep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public TalkingClock(int interval, boolean beep) { . . . }</a:t>
            </a:r>
          </a:p>
          <a:p>
            <a:pPr marL="4572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marL="4572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public class TimePrinter implements ActionListener</a:t>
            </a:r>
          </a:p>
          <a:p>
            <a:pPr marL="4572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//inner class</a:t>
            </a:r>
          </a:p>
          <a:p>
            <a:pPr marL="4572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public void actionPerformed(ActionEvent event)</a:t>
            </a:r>
          </a:p>
          <a:p>
            <a:pPr marL="4572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{  Date now = new Date();</a:t>
            </a:r>
          </a:p>
          <a:p>
            <a:pPr marL="4572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System.out.println("At the tone, the time is " + now);</a:t>
            </a:r>
          </a:p>
          <a:p>
            <a:pPr marL="4572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if (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beep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 Toolkit.getDefaultToolkit().beep();</a:t>
            </a:r>
          </a:p>
          <a:p>
            <a:pPr marL="4572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4572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029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latin typeface="Arial"/>
                <a:ea typeface="Arial"/>
                <a:cs typeface="Arial"/>
                <a:sym typeface="Arial"/>
              </a:rPr>
              <a:t>Inner Classes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28650" y="1118150"/>
            <a:ext cx="8269500" cy="35144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 lang="en" sz="2200" dirty="0" smtClean="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 dirty="0" smtClean="0"/>
              <a:t>Note </a:t>
            </a:r>
            <a:r>
              <a:rPr lang="en" sz="2200" dirty="0"/>
              <a:t>that you refer to an inner class 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 i="1" dirty="0"/>
              <a:t>OuterClass.InnerClass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 dirty="0"/>
              <a:t>when it occurs outside the scope of the outer class.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 dirty="0"/>
              <a:t>Example: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TalkingClock tick = new TalkingClock(1000, true);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TalkingClock.TimePrinter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listener =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tick.new TimePrinter();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/>
          </a:p>
          <a:p>
            <a:pPr marL="4572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03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2" y="0"/>
            <a:ext cx="3709482" cy="5143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DataStructure</a:t>
            </a:r>
            <a:r>
              <a:rPr lang="en-US" sz="1400" dirty="0"/>
              <a:t> {</a:t>
            </a:r>
          </a:p>
          <a:p>
            <a:pPr marL="0" lvl="0" indent="0">
              <a:buNone/>
            </a:pPr>
            <a:r>
              <a:rPr lang="en-US" sz="1400" dirty="0" smtClean="0"/>
              <a:t>    private </a:t>
            </a:r>
            <a:r>
              <a:rPr lang="en-US" sz="1400" dirty="0"/>
              <a:t>final static </a:t>
            </a:r>
            <a:r>
              <a:rPr lang="en-US" sz="1400" dirty="0" err="1"/>
              <a:t>int</a:t>
            </a:r>
            <a:r>
              <a:rPr lang="en-US" sz="1400" dirty="0"/>
              <a:t> SIZE = 15;</a:t>
            </a:r>
          </a:p>
          <a:p>
            <a:pPr marL="0" lvl="0" indent="0">
              <a:buNone/>
            </a:pPr>
            <a:r>
              <a:rPr lang="en-US" sz="1400" dirty="0"/>
              <a:t>    private </a:t>
            </a:r>
            <a:r>
              <a:rPr lang="en-US" sz="1400" dirty="0" err="1"/>
              <a:t>int</a:t>
            </a:r>
            <a:r>
              <a:rPr lang="en-US" sz="1400" dirty="0"/>
              <a:t>[] </a:t>
            </a:r>
            <a:r>
              <a:rPr lang="en-US" sz="1400" dirty="0" err="1"/>
              <a:t>arrayOfInts</a:t>
            </a:r>
            <a:r>
              <a:rPr lang="en-US" sz="1400" dirty="0"/>
              <a:t> = new </a:t>
            </a:r>
            <a:r>
              <a:rPr lang="en-US" sz="1400" dirty="0" err="1"/>
              <a:t>int</a:t>
            </a:r>
            <a:r>
              <a:rPr lang="en-US" sz="1400" dirty="0"/>
              <a:t>[SIZE];</a:t>
            </a:r>
          </a:p>
          <a:p>
            <a:pPr marL="0" lv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public </a:t>
            </a:r>
            <a:r>
              <a:rPr lang="en-US" sz="1400" dirty="0" err="1"/>
              <a:t>DataStructure</a:t>
            </a:r>
            <a:r>
              <a:rPr lang="en-US" sz="1400" dirty="0"/>
              <a:t>() {</a:t>
            </a:r>
          </a:p>
          <a:p>
            <a:pPr marL="0" lvl="0" indent="0">
              <a:buNone/>
            </a:pPr>
            <a:r>
              <a:rPr lang="en-US" sz="1400" dirty="0"/>
              <a:t>        // fill </a:t>
            </a:r>
            <a:r>
              <a:rPr lang="en-US" sz="1400" dirty="0" smtClean="0"/>
              <a:t>array </a:t>
            </a:r>
            <a:r>
              <a:rPr lang="en-US" sz="1400" dirty="0"/>
              <a:t>with ascending integer values</a:t>
            </a:r>
          </a:p>
          <a:p>
            <a:pPr marL="0" lvl="0" indent="0">
              <a:buNone/>
            </a:pPr>
            <a:r>
              <a:rPr lang="en-US" sz="1400" dirty="0"/>
              <a:t>        for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SIZE; </a:t>
            </a:r>
            <a:r>
              <a:rPr lang="en-US" sz="1400" dirty="0" err="1"/>
              <a:t>i</a:t>
            </a:r>
            <a:r>
              <a:rPr lang="en-US" sz="1400" dirty="0"/>
              <a:t>++) </a:t>
            </a:r>
          </a:p>
          <a:p>
            <a:pPr marL="0" lv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arrayOfInts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</a:t>
            </a:r>
            <a:r>
              <a:rPr lang="en-US" sz="1400" dirty="0" err="1"/>
              <a:t>i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    }</a:t>
            </a:r>
          </a:p>
          <a:p>
            <a:pPr marL="0" lv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public </a:t>
            </a:r>
            <a:r>
              <a:rPr lang="en-US" sz="1400" dirty="0"/>
              <a:t>void </a:t>
            </a:r>
            <a:r>
              <a:rPr lang="en-US" sz="1400" dirty="0" err="1"/>
              <a:t>printEven</a:t>
            </a:r>
            <a:r>
              <a:rPr lang="en-US" sz="1400" dirty="0"/>
              <a:t>() </a:t>
            </a:r>
            <a:r>
              <a:rPr lang="en-US" sz="1400" dirty="0" smtClean="0"/>
              <a:t>{ 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        // </a:t>
            </a:r>
            <a:r>
              <a:rPr lang="en-US" sz="1400" dirty="0" smtClean="0"/>
              <a:t>Prints values </a:t>
            </a:r>
            <a:r>
              <a:rPr lang="en-US" sz="1400" dirty="0"/>
              <a:t>of even indices of </a:t>
            </a:r>
            <a:r>
              <a:rPr lang="en-US" sz="1400" dirty="0" smtClean="0"/>
              <a:t>array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DataStructureIterator</a:t>
            </a:r>
            <a:r>
              <a:rPr lang="en-US" sz="1400" dirty="0"/>
              <a:t> iterator = </a:t>
            </a:r>
            <a:r>
              <a:rPr lang="en-US" sz="1400" dirty="0" err="1"/>
              <a:t>this.new</a:t>
            </a:r>
            <a:r>
              <a:rPr lang="en-US" sz="1400" dirty="0"/>
              <a:t> </a:t>
            </a:r>
            <a:r>
              <a:rPr lang="en-US" sz="1400" dirty="0" err="1"/>
              <a:t>EvenIterator</a:t>
            </a:r>
            <a:r>
              <a:rPr lang="en-US" sz="1400" dirty="0"/>
              <a:t>();</a:t>
            </a:r>
          </a:p>
          <a:p>
            <a:pPr marL="0" lvl="0" indent="0">
              <a:buNone/>
            </a:pPr>
            <a:r>
              <a:rPr lang="en-US" sz="1400" dirty="0"/>
              <a:t>        while (</a:t>
            </a:r>
            <a:r>
              <a:rPr lang="en-US" sz="1400" dirty="0" err="1"/>
              <a:t>iterator.hasNext</a:t>
            </a:r>
            <a:r>
              <a:rPr lang="en-US" sz="1400" dirty="0"/>
              <a:t>()) </a:t>
            </a:r>
          </a:p>
          <a:p>
            <a:pPr marL="0" lv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System.out.print</a:t>
            </a:r>
            <a:r>
              <a:rPr lang="en-US" sz="1400" dirty="0"/>
              <a:t>(</a:t>
            </a:r>
            <a:r>
              <a:rPr lang="en-US" sz="1400" dirty="0" err="1"/>
              <a:t>iterator.next</a:t>
            </a:r>
            <a:r>
              <a:rPr lang="en-US" sz="1400" dirty="0"/>
              <a:t>() + " </a:t>
            </a:r>
            <a:r>
              <a:rPr lang="en-US" sz="1400" dirty="0" smtClean="0"/>
              <a:t>");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();</a:t>
            </a:r>
          </a:p>
          <a:p>
            <a:pPr marL="0" lvl="0" indent="0">
              <a:buNone/>
            </a:pPr>
            <a:r>
              <a:rPr lang="en-US" sz="1400" dirty="0"/>
              <a:t>    </a:t>
            </a:r>
            <a:r>
              <a:rPr lang="en-US" sz="1400" dirty="0" smtClean="0"/>
              <a:t>}</a:t>
            </a:r>
          </a:p>
          <a:p>
            <a:pPr marL="0" lvl="0" indent="0">
              <a:buNone/>
            </a:pPr>
            <a:r>
              <a:rPr lang="en-US" sz="1400" dirty="0" smtClean="0"/>
              <a:t>    interface </a:t>
            </a:r>
            <a:r>
              <a:rPr lang="en-US" sz="1400" dirty="0" err="1"/>
              <a:t>DataStructureIterator</a:t>
            </a:r>
            <a:r>
              <a:rPr lang="en-US" sz="1400" dirty="0"/>
              <a:t> extends </a:t>
            </a:r>
            <a:r>
              <a:rPr lang="en-US" sz="1400" dirty="0" err="1"/>
              <a:t>java.util.Iterator</a:t>
            </a:r>
            <a:r>
              <a:rPr lang="en-US" sz="1400" dirty="0"/>
              <a:t>&lt;Integer&gt; { }</a:t>
            </a:r>
            <a:endParaRPr sz="1400" dirty="0"/>
          </a:p>
        </p:txBody>
      </p:sp>
      <p:sp>
        <p:nvSpPr>
          <p:cNvPr id="5" name="Shape 170"/>
          <p:cNvSpPr txBox="1">
            <a:spLocks/>
          </p:cNvSpPr>
          <p:nvPr/>
        </p:nvSpPr>
        <p:spPr>
          <a:xfrm>
            <a:off x="3709483" y="0"/>
            <a:ext cx="5476678" cy="5143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7800" marR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20700" marR="0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863600" marR="0" indent="-76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206500" marR="0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549400" marR="0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892300" marR="0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235200" marR="0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2578100" marR="0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2921000" marR="0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// Inner class implements the </a:t>
            </a:r>
            <a:r>
              <a:rPr lang="en-US" sz="1400" dirty="0" err="1"/>
              <a:t>DataStructureIterator</a:t>
            </a:r>
            <a:r>
              <a:rPr lang="en-US" sz="1400" dirty="0"/>
              <a:t> interface,</a:t>
            </a:r>
          </a:p>
          <a:p>
            <a:pPr marL="0" indent="0">
              <a:buNone/>
            </a:pPr>
            <a:r>
              <a:rPr lang="en-US" sz="1400" dirty="0"/>
              <a:t>    // which extends the Iterator&lt;Integer&gt; </a:t>
            </a:r>
            <a:r>
              <a:rPr lang="en-US" sz="1400" dirty="0" smtClean="0"/>
              <a:t>interface   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private class </a:t>
            </a:r>
            <a:r>
              <a:rPr lang="en-US" sz="1400" dirty="0" err="1"/>
              <a:t>EvenIterator</a:t>
            </a:r>
            <a:r>
              <a:rPr lang="en-US" sz="1400" dirty="0"/>
              <a:t> implements </a:t>
            </a:r>
            <a:r>
              <a:rPr lang="en-US" sz="1400" dirty="0" err="1"/>
              <a:t>DataStructureIterator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// Start stepping through the array from the beginning</a:t>
            </a:r>
          </a:p>
          <a:p>
            <a:pPr marL="0" indent="0">
              <a:buNone/>
            </a:pPr>
            <a:r>
              <a:rPr lang="en-US" sz="1400" dirty="0"/>
              <a:t>        private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nextIndex</a:t>
            </a:r>
            <a:r>
              <a:rPr lang="en-US" sz="1400" dirty="0"/>
              <a:t> = 0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public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hasNext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// </a:t>
            </a:r>
            <a:r>
              <a:rPr lang="en-US" sz="1400" dirty="0"/>
              <a:t>Check if the current element is the last in the array</a:t>
            </a:r>
          </a:p>
          <a:p>
            <a:pPr marL="0" indent="0">
              <a:buNone/>
            </a:pPr>
            <a:r>
              <a:rPr lang="en-US" sz="1400" dirty="0"/>
              <a:t>            return (</a:t>
            </a:r>
            <a:r>
              <a:rPr lang="en-US" sz="1400" dirty="0" err="1"/>
              <a:t>nextIndex</a:t>
            </a:r>
            <a:r>
              <a:rPr lang="en-US" sz="1400" dirty="0"/>
              <a:t> &lt;= SIZE - 1);</a:t>
            </a:r>
          </a:p>
          <a:p>
            <a:pPr marL="0" indent="0">
              <a:buNone/>
            </a:pPr>
            <a:r>
              <a:rPr lang="en-US" sz="1400" dirty="0"/>
              <a:t>        }        </a:t>
            </a:r>
          </a:p>
          <a:p>
            <a:pPr marL="0" indent="0">
              <a:buNone/>
            </a:pPr>
            <a:r>
              <a:rPr lang="en-US" sz="1400" dirty="0"/>
              <a:t>        public Integer next() {</a:t>
            </a:r>
          </a:p>
          <a:p>
            <a:pPr marL="0" indent="0">
              <a:buNone/>
            </a:pPr>
            <a:r>
              <a:rPr lang="en-US" sz="1400" dirty="0" smtClean="0"/>
              <a:t>            // </a:t>
            </a:r>
            <a:r>
              <a:rPr lang="en-US" sz="1400" dirty="0"/>
              <a:t>Record a value of an even index of the array</a:t>
            </a:r>
          </a:p>
          <a:p>
            <a:pPr marL="0" indent="0">
              <a:buNone/>
            </a:pPr>
            <a:r>
              <a:rPr lang="en-US" sz="1400" dirty="0"/>
              <a:t>            Integer </a:t>
            </a:r>
            <a:r>
              <a:rPr lang="en-US" sz="1400" dirty="0" err="1"/>
              <a:t>retValue</a:t>
            </a:r>
            <a:r>
              <a:rPr lang="en-US" sz="1400" dirty="0"/>
              <a:t> = </a:t>
            </a:r>
            <a:r>
              <a:rPr lang="en-US" sz="1400" dirty="0" err="1"/>
              <a:t>Integer.valueOf</a:t>
            </a:r>
            <a:r>
              <a:rPr lang="en-US" sz="1400" dirty="0"/>
              <a:t>(</a:t>
            </a:r>
            <a:r>
              <a:rPr lang="en-US" sz="1400" dirty="0" err="1"/>
              <a:t>arrayOfInts</a:t>
            </a:r>
            <a:r>
              <a:rPr lang="en-US" sz="1400" dirty="0"/>
              <a:t>[</a:t>
            </a:r>
            <a:r>
              <a:rPr lang="en-US" sz="1400" dirty="0" err="1"/>
              <a:t>nextIndex</a:t>
            </a:r>
            <a:r>
              <a:rPr lang="en-US" sz="1400" dirty="0"/>
              <a:t>]);</a:t>
            </a:r>
          </a:p>
          <a:p>
            <a:pPr marL="0" indent="0">
              <a:buNone/>
            </a:pPr>
            <a:r>
              <a:rPr lang="en-US" sz="1400" dirty="0" smtClean="0"/>
              <a:t>            // </a:t>
            </a:r>
            <a:r>
              <a:rPr lang="en-US" sz="1400" dirty="0"/>
              <a:t>Get the next even element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nextIndex</a:t>
            </a:r>
            <a:r>
              <a:rPr lang="en-US" sz="1400" dirty="0"/>
              <a:t> += 2;</a:t>
            </a:r>
          </a:p>
          <a:p>
            <a:pPr marL="0" indent="0">
              <a:buNone/>
            </a:pPr>
            <a:r>
              <a:rPr lang="en-US" sz="1400" dirty="0"/>
              <a:t>            return </a:t>
            </a:r>
            <a:r>
              <a:rPr lang="en-US" sz="1400" dirty="0" err="1"/>
              <a:t>retValue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2602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 Handling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When an error occurs at runtime, a program can “throw an exception.”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Throwing an exception is more flexible than terminating the program because you can provide a handler that “catches” the exception and deals with it.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try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statements that might throw exceptions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catch (Exception e)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handler action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96631" y="869005"/>
            <a:ext cx="4773038" cy="2328153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 public static void main(String s[]) {</a:t>
            </a:r>
          </a:p>
          <a:p>
            <a:pPr marL="0" lvl="0" indent="0">
              <a:buNone/>
            </a:pPr>
            <a:r>
              <a:rPr lang="en-US" sz="1400" dirty="0"/>
              <a:t>        </a:t>
            </a:r>
          </a:p>
          <a:p>
            <a:pPr marL="0" lvl="0" indent="0">
              <a:buNone/>
            </a:pPr>
            <a:r>
              <a:rPr lang="en-US" sz="1400" dirty="0"/>
              <a:t>        // Fill the array with integer values and print out only</a:t>
            </a:r>
          </a:p>
          <a:p>
            <a:pPr marL="0" lvl="0" indent="0">
              <a:buNone/>
            </a:pPr>
            <a:r>
              <a:rPr lang="en-US" sz="1400" dirty="0"/>
              <a:t>        // values of even indices</a:t>
            </a:r>
          </a:p>
          <a:p>
            <a:pPr marL="0" lv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DataStructure</a:t>
            </a:r>
            <a:r>
              <a:rPr lang="en-US" sz="1400" dirty="0"/>
              <a:t> ds = new </a:t>
            </a:r>
            <a:r>
              <a:rPr lang="en-US" sz="1400" dirty="0" err="1"/>
              <a:t>DataStructure</a:t>
            </a:r>
            <a:r>
              <a:rPr lang="en-US" sz="1400" dirty="0"/>
              <a:t>();</a:t>
            </a:r>
          </a:p>
          <a:p>
            <a:pPr marL="0" lv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ds.printEven</a:t>
            </a:r>
            <a:r>
              <a:rPr lang="en-US" sz="1400" dirty="0"/>
              <a:t>();</a:t>
            </a:r>
          </a:p>
          <a:p>
            <a:pPr marL="0" lvl="0" indent="0">
              <a:buNone/>
            </a:pPr>
            <a:r>
              <a:rPr lang="en-US" sz="1400" dirty="0"/>
              <a:t>    }</a:t>
            </a:r>
          </a:p>
          <a:p>
            <a:pPr marL="0" lvl="0" indent="0">
              <a:buNone/>
            </a:pPr>
            <a:r>
              <a:rPr lang="en-US" sz="1400" dirty="0"/>
              <a:t>}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03436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>
                <a:latin typeface="Arial"/>
                <a:ea typeface="Arial"/>
                <a:cs typeface="Arial"/>
                <a:sym typeface="Arial"/>
              </a:rPr>
              <a:t>Local Inner Class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/>
              <a:t>Define the class locally in a single method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/>
              <a:t>Never declared with an access specifier (that is, public or private)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/>
              <a:t>Scope is always restricted to the block in which they are declared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/>
              <a:t>Completely hidden from the outside world—not even other code in the outer class can access them. </a:t>
            </a:r>
          </a:p>
        </p:txBody>
      </p:sp>
    </p:spTree>
    <p:extLst>
      <p:ext uri="{BB962C8B-B14F-4D97-AF65-F5344CB8AC3E}">
        <p14:creationId xmlns:p14="http://schemas.microsoft.com/office/powerpoint/2010/main" val="16623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latin typeface="Arial"/>
                <a:ea typeface="Arial"/>
                <a:cs typeface="Arial"/>
                <a:sym typeface="Arial"/>
              </a:rPr>
              <a:t>Local Inner Class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</a:rPr>
              <a:t>No method except start has any knowledge of the TimePrinter class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start()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class TimePrinter implements ActionListener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  public void actionPerformed(ActionEvent event)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Date now = new Date();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System.out.println("At the tone, the time is " + now);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if (beep) Toolkit.getDefaultToolkit().beep();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marL="457200" indent="0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ActionListener listener = new TimePrinter();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Timer t = new Timer(interval, listener);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t.start();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850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Arial"/>
                <a:ea typeface="Arial"/>
                <a:cs typeface="Arial"/>
                <a:sym typeface="Arial"/>
              </a:rPr>
              <a:t>Anonymous Inner Class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28650" y="1188775"/>
            <a:ext cx="7886700" cy="34440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If you want to make only a single object of this class, you don’t even need to give the class a name. Such a class is called an anonymous inner class.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start(int interval, final boolean beep)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ActionListener listener = new ActionListener()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public void actionPerformed(ActionEvent event)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{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Date now = new Date();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System.out.println("Beep time is " + now);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(beep)	Toolkit.getDefaultToolkit().beep();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Timer t = new Timer(interval, listener);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t.start();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801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 – Static </a:t>
            </a:r>
            <a:r>
              <a:rPr lang="en-US" dirty="0" err="1" smtClean="0"/>
              <a:t>Vs</a:t>
            </a:r>
            <a:r>
              <a:rPr lang="en-US" dirty="0" smtClean="0"/>
              <a:t> Non-Static (Inner)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EnclosingClass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397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class Nested {</a:t>
            </a:r>
          </a:p>
          <a:p>
            <a:pPr marL="1397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someMethod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 }</a:t>
            </a:r>
          </a:p>
          <a:p>
            <a:pPr marL="1397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1397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3970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EnclosingClass.Nested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EnclosingClass.Nested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 An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inner class is a specific type of nested class that occurs when a nested class is non-static.</a:t>
            </a:r>
          </a:p>
          <a:p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 An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instance of an inner class has access to all of the members of the outer class, even those that are marked “private</a:t>
            </a:r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”.</a:t>
            </a:r>
          </a:p>
          <a:p>
            <a:r>
              <a:rPr lang="en-US" sz="1600" dirty="0">
                <a:latin typeface="+mn-lt"/>
                <a:cs typeface="Courier New" panose="02070309020205020404" pitchFamily="49" charset="0"/>
              </a:rPr>
              <a:t> static inner classes is the wrong terminology – they should be called static nested classes instead</a:t>
            </a:r>
          </a:p>
        </p:txBody>
      </p:sp>
    </p:spTree>
    <p:extLst>
      <p:ext uri="{BB962C8B-B14F-4D97-AF65-F5344CB8AC3E}">
        <p14:creationId xmlns:p14="http://schemas.microsoft.com/office/powerpoint/2010/main" val="21792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{</a:t>
            </a:r>
          </a:p>
          <a:p>
            <a:pPr marL="1397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whatever code is needed for initialization goes here</a:t>
            </a:r>
          </a:p>
          <a:p>
            <a:pPr marL="13970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Also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called Static initialization blocks</a:t>
            </a:r>
          </a:p>
          <a:p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 A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class can have any number of static initialization blocks, and they can appear anywhere in the class body. </a:t>
            </a:r>
            <a:endParaRPr lang="en-US" sz="1600" dirty="0" smtClean="0">
              <a:latin typeface="+mn-lt"/>
              <a:cs typeface="Courier New" panose="02070309020205020404" pitchFamily="49" charset="0"/>
            </a:endParaRPr>
          </a:p>
          <a:p>
            <a:r>
              <a:rPr lang="en-US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The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runtime system guarantees that static initialization blocks are called in the order that they appear in the source code. </a:t>
            </a:r>
            <a:endParaRPr lang="en-US" sz="1600" dirty="0" smtClean="0">
              <a:latin typeface="+mn-lt"/>
              <a:cs typeface="Courier New" panose="02070309020205020404" pitchFamily="49" charset="0"/>
            </a:endParaRPr>
          </a:p>
          <a:p>
            <a:r>
              <a:rPr lang="en-US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+mn-lt"/>
                <a:cs typeface="Courier New" panose="02070309020205020404" pitchFamily="49" charset="0"/>
              </a:rPr>
              <a:t>The static block code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will be executed when JVM loads the class. JVM combines all these blocks into one single static block and then executes. </a:t>
            </a:r>
          </a:p>
        </p:txBody>
      </p:sp>
    </p:spTree>
    <p:extLst>
      <p:ext uri="{BB962C8B-B14F-4D97-AF65-F5344CB8AC3E}">
        <p14:creationId xmlns:p14="http://schemas.microsoft.com/office/powerpoint/2010/main" val="30454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Block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729" y="1481722"/>
            <a:ext cx="7886700" cy="3457914"/>
          </a:xfrm>
        </p:spPr>
        <p:txBody>
          <a:bodyPr/>
          <a:lstStyle/>
          <a:p>
            <a:pPr marL="1397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StaticExample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1397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static </a:t>
            </a: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2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("This is first static block</a:t>
            </a: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");  }</a:t>
            </a: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397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StaticExample</a:t>
            </a: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 {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("This is constructor</a:t>
            </a: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"); 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13970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public static String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staticString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"Static Variable</a:t>
            </a: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";</a:t>
            </a: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397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static </a:t>
            </a: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("This is second static block and </a:t>
            </a: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 +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staticString</a:t>
            </a: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 }</a:t>
            </a: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397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</a:p>
          <a:p>
            <a:pPr marL="1397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StaticExample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statEx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StaticExample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1397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    StaticExample.staticMethod2();</a:t>
            </a:r>
          </a:p>
          <a:p>
            <a:pPr marL="1397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marL="13970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static </a:t>
            </a: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staticMethod</a:t>
            </a: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  <a:r>
              <a:rPr lang="en-US" sz="12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("This is third static block</a:t>
            </a: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"); 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13970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staticMethod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("This is static method</a:t>
            </a: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"); 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13970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public static void staticMethod2() </a:t>
            </a: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("This is static method2</a:t>
            </a:r>
            <a:r>
              <a:rPr lang="en-US" sz="12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"); 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139700" indent="0">
              <a:buNone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4142" y="-6773"/>
            <a:ext cx="48558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This </a:t>
            </a:r>
            <a:r>
              <a:rPr lang="en-US" dirty="0">
                <a:latin typeface="Consolas" panose="020B0609020204030204" pitchFamily="49" charset="0"/>
              </a:rPr>
              <a:t>is first static block</a:t>
            </a:r>
          </a:p>
          <a:p>
            <a:r>
              <a:rPr lang="en-US" dirty="0">
                <a:latin typeface="Consolas" panose="020B0609020204030204" pitchFamily="49" charset="0"/>
              </a:rPr>
              <a:t>This is second static block and Static Variable</a:t>
            </a:r>
          </a:p>
          <a:p>
            <a:r>
              <a:rPr lang="en-US" dirty="0">
                <a:latin typeface="Consolas" panose="020B0609020204030204" pitchFamily="49" charset="0"/>
              </a:rPr>
              <a:t>This is static method</a:t>
            </a:r>
          </a:p>
          <a:p>
            <a:r>
              <a:rPr lang="en-US" dirty="0">
                <a:latin typeface="Consolas" panose="020B0609020204030204" pitchFamily="49" charset="0"/>
              </a:rPr>
              <a:t>This is third static block</a:t>
            </a:r>
          </a:p>
          <a:p>
            <a:r>
              <a:rPr lang="en-US" dirty="0">
                <a:latin typeface="Consolas" panose="020B0609020204030204" pitchFamily="49" charset="0"/>
              </a:rPr>
              <a:t>This is constructor</a:t>
            </a:r>
          </a:p>
          <a:p>
            <a:r>
              <a:rPr lang="en-US" dirty="0">
                <a:latin typeface="Consolas" panose="020B0609020204030204" pitchFamily="49" charset="0"/>
              </a:rPr>
              <a:t>This is static method2</a:t>
            </a:r>
          </a:p>
        </p:txBody>
      </p:sp>
    </p:spTree>
    <p:extLst>
      <p:ext uri="{BB962C8B-B14F-4D97-AF65-F5344CB8AC3E}">
        <p14:creationId xmlns:p14="http://schemas.microsoft.com/office/powerpoint/2010/main" val="274254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Classification of Exceptions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830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All exceptions descend from Throwable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Runtime Exception: When you made a programming error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A bad cast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An out-of-bounds array access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A null pointer access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IOException: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Attempts to read from a file that might not exist or that it might be empty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975" y="981425"/>
            <a:ext cx="4427049" cy="353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5667475" y="4427050"/>
            <a:ext cx="2438099" cy="3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000"/>
              <a:t>Image Source: Core Java, Volume-1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 err="1" smtClean="0"/>
              <a:t>Vs</a:t>
            </a:r>
            <a:r>
              <a:rPr lang="en-US" dirty="0" smtClean="0"/>
              <a:t> Exception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Exceptions are related to application where as Errors are related to environment in which application is </a:t>
            </a:r>
            <a:r>
              <a:rPr lang="en-US" sz="1800" dirty="0" smtClean="0"/>
              <a:t>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Recovering </a:t>
            </a:r>
            <a:r>
              <a:rPr lang="en-US" sz="1800" dirty="0"/>
              <a:t>from Error is not possible. The only solution to errors is to terminate the execution. Where as you can recover from Exception by using either try-catch blocks or throwing exception back to </a:t>
            </a:r>
            <a:r>
              <a:rPr lang="en-US" sz="1800" dirty="0" smtClean="0"/>
              <a:t>caller.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You </a:t>
            </a:r>
            <a:r>
              <a:rPr lang="en-US" sz="1800" dirty="0"/>
              <a:t>will not be able to handle the Errors using try-catch blocks. Even if you handle them using try-catch blocks, your application will not recover if they happen. On the other hand, Exceptions can be handled using try-catch blocks and can make program flow normal if they </a:t>
            </a:r>
            <a:r>
              <a:rPr lang="en-US" sz="1800" dirty="0" smtClean="0"/>
              <a:t>happen.</a:t>
            </a:r>
          </a:p>
        </p:txBody>
      </p:sp>
    </p:spTree>
    <p:extLst>
      <p:ext uri="{BB962C8B-B14F-4D97-AF65-F5344CB8AC3E}">
        <p14:creationId xmlns:p14="http://schemas.microsoft.com/office/powerpoint/2010/main" val="1699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 err="1" smtClean="0"/>
              <a:t>Vs</a:t>
            </a:r>
            <a:r>
              <a:rPr lang="en-US" dirty="0" smtClean="0"/>
              <a:t> Exception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Exceptions </a:t>
            </a:r>
            <a:r>
              <a:rPr lang="en-US" sz="1800" dirty="0"/>
              <a:t>in java are divided into two categories – checked and unchecked. Where as all Errors belongs to only one category </a:t>
            </a:r>
            <a:r>
              <a:rPr lang="en-US" sz="1800" dirty="0" err="1"/>
              <a:t>i.e</a:t>
            </a:r>
            <a:r>
              <a:rPr lang="en-US" sz="1800" dirty="0"/>
              <a:t> </a:t>
            </a:r>
            <a:r>
              <a:rPr lang="en-US" sz="1800" dirty="0" smtClean="0"/>
              <a:t>unchecked.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Compiler </a:t>
            </a:r>
            <a:r>
              <a:rPr lang="en-US" sz="1800" dirty="0"/>
              <a:t>will not have any knowledge about unchecked exceptions which include Errors and sub classes of </a:t>
            </a:r>
            <a:r>
              <a:rPr lang="en-US" sz="1800" dirty="0" err="1"/>
              <a:t>RunTimeException</a:t>
            </a:r>
            <a:r>
              <a:rPr lang="en-US" sz="1800" dirty="0"/>
              <a:t> because they happen at run time. Where as compiler will have knowledge about checked Exceptions. Compiler will force you to keep try-catch blocks if it sees any statements which may throw checked exceptions.</a:t>
            </a:r>
          </a:p>
        </p:txBody>
      </p:sp>
    </p:spTree>
    <p:extLst>
      <p:ext uri="{BB962C8B-B14F-4D97-AF65-F5344CB8AC3E}">
        <p14:creationId xmlns:p14="http://schemas.microsoft.com/office/powerpoint/2010/main" val="15899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</a:t>
            </a:r>
            <a:r>
              <a:rPr lang="en-US" dirty="0" err="1" smtClean="0"/>
              <a:t>Vs</a:t>
            </a:r>
            <a:r>
              <a:rPr lang="en-US" dirty="0" smtClean="0"/>
              <a:t> Unchecked Exception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Checked Exception: </a:t>
            </a:r>
            <a:r>
              <a:rPr lang="en-US" sz="1800" dirty="0" err="1" smtClean="0"/>
              <a:t>IOException</a:t>
            </a:r>
            <a:r>
              <a:rPr lang="en-US" sz="1800" dirty="0" smtClean="0"/>
              <a:t>. You should declare/throw checked exception.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loadImage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s) throws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EOFException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Unchecked Exception: Error or Runtime </a:t>
            </a:r>
            <a:r>
              <a:rPr lang="en-US" sz="1800" dirty="0" smtClean="0"/>
              <a:t>Exception. You do not throw it. You catch it.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//don’t do it..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drawImage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Declaring Checked Exception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A Java method can throw an exception if it encounters a situation it cannot handle.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The method tells the compiler what can go wrong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If your method fails to faithfully declare all checked exceptions, the compiler will issue an error message.</a:t>
            </a:r>
          </a:p>
          <a:p>
            <a:pPr rtl="0">
              <a:spcBef>
                <a:spcPts val="0"/>
              </a:spcBef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public FileInputStream(String name)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throws FileNotFoundException</a:t>
            </a:r>
          </a:p>
          <a:p>
            <a:pPr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//Constructor of FileInputStream class</a:t>
            </a:r>
          </a:p>
          <a:p>
            <a:pPr rtl="0">
              <a:spcBef>
                <a:spcPts val="0"/>
              </a:spcBef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If the exception occurs the constructor call will not initialize a new FileInputStream object but instead will throw an object of the FileNotFoundException class.</a:t>
            </a:r>
          </a:p>
          <a:p>
            <a:pPr marL="914400" lvl="1" indent="-3429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Runtime system searches for appropriate exception handler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Throw Exception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46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Find an appropriate exception class.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Make an object of that class.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Throw it.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String readData(Scanner in)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throws EOFException //declares exception </a:t>
            </a:r>
            <a:r>
              <a:rPr lang="en" sz="1400" b="1" i="1"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occur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while (. . .)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{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if (!in.hasNext()) // EOF encountered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{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if (n &lt; len)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throw new EOFException(); //actually throws the exception once it occurs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s;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2559</Words>
  <Application>Microsoft Office PowerPoint</Application>
  <PresentationFormat>On-screen Show (16:9)</PresentationFormat>
  <Paragraphs>383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Office Theme</vt:lpstr>
      <vt:lpstr>simple-light</vt:lpstr>
      <vt:lpstr>Advanced Programming</vt:lpstr>
      <vt:lpstr>Dealing with Errors</vt:lpstr>
      <vt:lpstr>Exception Handling</vt:lpstr>
      <vt:lpstr>Classification of Exceptions</vt:lpstr>
      <vt:lpstr>Error Vs Exception</vt:lpstr>
      <vt:lpstr>Error Vs Exception</vt:lpstr>
      <vt:lpstr>Checked Vs Unchecked Exception</vt:lpstr>
      <vt:lpstr>Declaring Checked Exception</vt:lpstr>
      <vt:lpstr>Throw Exception</vt:lpstr>
      <vt:lpstr>Catch Exception</vt:lpstr>
      <vt:lpstr>Catch Exception</vt:lpstr>
      <vt:lpstr>Catch Multiple Exceptions</vt:lpstr>
      <vt:lpstr>finally Clause</vt:lpstr>
      <vt:lpstr>finally and return</vt:lpstr>
      <vt:lpstr>Exceptions and Inheritance</vt:lpstr>
      <vt:lpstr>Creating your own Exception class</vt:lpstr>
      <vt:lpstr>Rethrow and Exception Chaining</vt:lpstr>
      <vt:lpstr>Stack Trace</vt:lpstr>
      <vt:lpstr>Object Wrappers</vt:lpstr>
      <vt:lpstr>Autoboxing</vt:lpstr>
      <vt:lpstr>Methods with Variable Number of Parameters</vt:lpstr>
      <vt:lpstr>Methods with Variable Number of Parameters</vt:lpstr>
      <vt:lpstr>Enumeration Classes</vt:lpstr>
      <vt:lpstr>Object Cloning</vt:lpstr>
      <vt:lpstr>Object Cloning</vt:lpstr>
      <vt:lpstr>Inner Classes</vt:lpstr>
      <vt:lpstr>Inner Classes</vt:lpstr>
      <vt:lpstr>Inner Classes</vt:lpstr>
      <vt:lpstr>PowerPoint Presentation</vt:lpstr>
      <vt:lpstr>PowerPoint Presentation</vt:lpstr>
      <vt:lpstr>Local Inner Class</vt:lpstr>
      <vt:lpstr>Local Inner Class</vt:lpstr>
      <vt:lpstr>Anonymous Inner Class</vt:lpstr>
      <vt:lpstr>Nested Classes – Static Vs Non-Static (Inner)</vt:lpstr>
      <vt:lpstr>Static Block</vt:lpstr>
      <vt:lpstr>Static Block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cp:lastModifiedBy>CHETAN</cp:lastModifiedBy>
  <cp:revision>53</cp:revision>
  <dcterms:modified xsi:type="dcterms:W3CDTF">2016-09-07T05:24:53Z</dcterms:modified>
</cp:coreProperties>
</file>