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9" r:id="rId14"/>
    <p:sldId id="300" r:id="rId15"/>
    <p:sldId id="267" r:id="rId16"/>
    <p:sldId id="298" r:id="rId17"/>
    <p:sldId id="29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301" r:id="rId32"/>
    <p:sldId id="302" r:id="rId33"/>
    <p:sldId id="286" r:id="rId34"/>
    <p:sldId id="287" r:id="rId35"/>
    <p:sldId id="288" r:id="rId36"/>
    <p:sldId id="289" r:id="rId37"/>
    <p:sldId id="290" r:id="rId38"/>
    <p:sldId id="291" r:id="rId39"/>
    <p:sldId id="294" r:id="rId40"/>
    <p:sldId id="295" r:id="rId41"/>
    <p:sldId id="296" r:id="rId4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18686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46819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920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351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99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101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904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834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092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852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046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0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095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972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994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457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365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0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252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385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315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829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757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39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261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136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871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302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0058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909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68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53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78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29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158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74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73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/>
            </a:lvl1pPr>
            <a:lvl2pPr marL="3429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2pPr>
            <a:lvl3pPr marL="6858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3pPr>
            <a:lvl4pPr marL="10287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4pPr>
            <a:lvl5pPr marL="13716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5pPr>
            <a:lvl6pPr marL="17145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6pPr>
            <a:lvl7pPr marL="20574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7pPr>
            <a:lvl8pPr marL="24003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8pPr>
            <a:lvl9pPr marL="27432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940299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8999" cy="1971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8999" cy="5800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0"/>
              </a:spcBef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231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0"/>
              </a:spcBef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700" cy="1125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499" cy="61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499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9" cy="61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9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8999" cy="1200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87391" y="740568"/>
            <a:ext cx="46292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8999" cy="2858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8999" cy="1200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3887391" y="740568"/>
            <a:ext cx="4629299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8999" cy="2858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100"/>
            </a:lvl1pPr>
            <a:lvl2pPr marL="0" marR="0" indent="0" algn="l" rtl="0">
              <a:spcBef>
                <a:spcPts val="0"/>
              </a:spcBef>
              <a:buSzPct val="100000"/>
              <a:defRPr sz="1100"/>
            </a:lvl2pPr>
            <a:lvl3pPr marL="0" marR="0" indent="0" algn="l" rtl="0">
              <a:spcBef>
                <a:spcPts val="0"/>
              </a:spcBef>
              <a:buSzPct val="100000"/>
              <a:defRPr sz="1100"/>
            </a:lvl3pPr>
            <a:lvl4pPr marL="0" marR="0" indent="0" algn="l" rtl="0">
              <a:spcBef>
                <a:spcPts val="0"/>
              </a:spcBef>
              <a:buSzPct val="100000"/>
              <a:defRPr sz="1100"/>
            </a:lvl4pPr>
            <a:lvl5pPr marL="0" marR="0" indent="0" algn="l" rtl="0">
              <a:spcBef>
                <a:spcPts val="0"/>
              </a:spcBef>
              <a:buSzPct val="100000"/>
              <a:defRPr sz="1100"/>
            </a:lvl5pPr>
            <a:lvl6pPr marL="0" marR="0" indent="0" algn="l" rtl="0">
              <a:spcBef>
                <a:spcPts val="0"/>
              </a:spcBef>
              <a:buSzPct val="100000"/>
              <a:defRPr sz="1100"/>
            </a:lvl6pPr>
            <a:lvl7pPr marL="0" marR="0" indent="0" algn="l" rtl="0">
              <a:spcBef>
                <a:spcPts val="0"/>
              </a:spcBef>
              <a:buSzPct val="100000"/>
              <a:defRPr sz="1100"/>
            </a:lvl7pPr>
            <a:lvl8pPr marL="0" marR="0" indent="0" algn="l" rtl="0">
              <a:spcBef>
                <a:spcPts val="0"/>
              </a:spcBef>
              <a:buSzPct val="100000"/>
              <a:defRPr sz="1100"/>
            </a:lvl8pPr>
            <a:lvl9pPr marL="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1pPr>
            <a:lvl2pPr marL="520700" marR="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2pPr>
            <a:lvl3pPr marL="863600" marR="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3pPr>
            <a:lvl4pPr marL="12065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4pPr>
            <a:lvl5pPr marL="15494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5pPr>
            <a:lvl6pPr marL="18923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6pPr>
            <a:lvl7pPr marL="22352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7pPr>
            <a:lvl8pPr marL="25781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8pPr>
            <a:lvl9pPr marL="29210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buSzPct val="100000"/>
              <a:defRPr sz="1100"/>
            </a:lvl1pPr>
            <a:lvl2pPr marL="342900" marR="0" indent="0" algn="l" rtl="0">
              <a:spcBef>
                <a:spcPts val="0"/>
              </a:spcBef>
              <a:buSzPct val="100000"/>
              <a:defRPr sz="1100"/>
            </a:lvl2pPr>
            <a:lvl3pPr marL="685800" marR="0" indent="0" algn="l" rtl="0">
              <a:spcBef>
                <a:spcPts val="0"/>
              </a:spcBef>
              <a:buSzPct val="100000"/>
              <a:defRPr sz="1100"/>
            </a:lvl3pPr>
            <a:lvl4pPr marL="1028700" marR="0" indent="0" algn="l" rtl="0">
              <a:spcBef>
                <a:spcPts val="0"/>
              </a:spcBef>
              <a:buSzPct val="100000"/>
              <a:defRPr sz="1100"/>
            </a:lvl4pPr>
            <a:lvl5pPr marL="1371600" marR="0" indent="0" algn="l" rtl="0">
              <a:spcBef>
                <a:spcPts val="0"/>
              </a:spcBef>
              <a:buSzPct val="100000"/>
              <a:defRPr sz="1100"/>
            </a:lvl5pPr>
            <a:lvl6pPr marL="1714500" marR="0" indent="0" algn="l" rtl="0">
              <a:spcBef>
                <a:spcPts val="0"/>
              </a:spcBef>
              <a:buSzPct val="100000"/>
              <a:defRPr sz="1100"/>
            </a:lvl6pPr>
            <a:lvl7pPr marL="2057400" marR="0" indent="0" algn="l" rtl="0">
              <a:spcBef>
                <a:spcPts val="0"/>
              </a:spcBef>
              <a:buSzPct val="100000"/>
              <a:defRPr sz="1100"/>
            </a:lvl7pPr>
            <a:lvl8pPr marL="2400300" marR="0" indent="0" algn="l" rtl="0">
              <a:spcBef>
                <a:spcPts val="0"/>
              </a:spcBef>
              <a:buSzPct val="100000"/>
              <a:defRPr sz="1100"/>
            </a:lvl8pPr>
            <a:lvl9pPr marL="274320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buSzPct val="100000"/>
              <a:defRPr sz="1100"/>
            </a:lvl1pPr>
            <a:lvl2pPr marL="342900" marR="0" indent="0" algn="l" rtl="0">
              <a:spcBef>
                <a:spcPts val="0"/>
              </a:spcBef>
              <a:buSzPct val="100000"/>
              <a:defRPr sz="1100"/>
            </a:lvl2pPr>
            <a:lvl3pPr marL="685800" marR="0" indent="0" algn="l" rtl="0">
              <a:spcBef>
                <a:spcPts val="0"/>
              </a:spcBef>
              <a:buSzPct val="100000"/>
              <a:defRPr sz="1100"/>
            </a:lvl3pPr>
            <a:lvl4pPr marL="1028700" marR="0" indent="0" algn="l" rtl="0">
              <a:spcBef>
                <a:spcPts val="0"/>
              </a:spcBef>
              <a:buSzPct val="100000"/>
              <a:defRPr sz="1100"/>
            </a:lvl4pPr>
            <a:lvl5pPr marL="1371600" marR="0" indent="0" algn="l" rtl="0">
              <a:spcBef>
                <a:spcPts val="0"/>
              </a:spcBef>
              <a:buSzPct val="100000"/>
              <a:defRPr sz="1100"/>
            </a:lvl5pPr>
            <a:lvl6pPr marL="1714500" marR="0" indent="0" algn="l" rtl="0">
              <a:spcBef>
                <a:spcPts val="0"/>
              </a:spcBef>
              <a:buSzPct val="100000"/>
              <a:defRPr sz="1100"/>
            </a:lvl6pPr>
            <a:lvl7pPr marL="2057400" marR="0" indent="0" algn="l" rtl="0">
              <a:spcBef>
                <a:spcPts val="0"/>
              </a:spcBef>
              <a:buSzPct val="100000"/>
              <a:defRPr sz="1100"/>
            </a:lvl7pPr>
            <a:lvl8pPr marL="2400300" marR="0" indent="0" algn="l" rtl="0">
              <a:spcBef>
                <a:spcPts val="0"/>
              </a:spcBef>
              <a:buSzPct val="100000"/>
              <a:defRPr sz="1100"/>
            </a:lvl8pPr>
            <a:lvl9pPr marL="274320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7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Programming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Handling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263850"/>
            <a:ext cx="8229600" cy="4615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 args[]) 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throws IOException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FileReader in = null;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FileWriter 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 = null;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try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("input.txt");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lang="en" sz="1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("output.txt");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int 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while 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((c = 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in.read()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!= -1)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out.write(c);</a:t>
            </a:r>
            <a:endParaRPr lang="en"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}finally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 != null)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in.close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(out != null)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out.close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Byte Stream v/s Character Stream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 dirty="0"/>
              <a:t>Java </a:t>
            </a:r>
            <a:r>
              <a:rPr lang="en" sz="1800" b="1" dirty="0"/>
              <a:t>Byte</a:t>
            </a:r>
            <a:r>
              <a:rPr lang="en" sz="1800" dirty="0"/>
              <a:t> streams are used to perform input and output of 8-bit bytes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800" dirty="0" smtClean="0"/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 dirty="0" smtClean="0"/>
              <a:t>Java </a:t>
            </a:r>
            <a:r>
              <a:rPr lang="en" sz="1800" b="1" dirty="0"/>
              <a:t>Character</a:t>
            </a:r>
            <a:r>
              <a:rPr lang="en" sz="1800" dirty="0"/>
              <a:t> streams are used to perform input and output for </a:t>
            </a:r>
            <a:r>
              <a:rPr lang="en" sz="1800" dirty="0" smtClean="0"/>
              <a:t>16-bit unicode</a:t>
            </a:r>
            <a:endParaRPr lang="en" sz="1800" dirty="0"/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800" dirty="0"/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 dirty="0" smtClean="0"/>
              <a:t>Though </a:t>
            </a:r>
            <a:r>
              <a:rPr lang="en" sz="1800" dirty="0"/>
              <a:t>internally FileReader uses FileInputStream and FileWriter uses FileOutputStream but here major difference is that FileReader reads two bytes at a time and FileWriter writes two bytes at a time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+mj-lt"/>
              </a:rPr>
              <a:t>Decorator Pattern</a:t>
            </a:r>
            <a:endParaRPr lang="en-US" sz="36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47472">
              <a:buFont typeface="Arial" panose="020B0604020202020204" pitchFamily="34" charset="0"/>
              <a:buChar char="●"/>
            </a:pPr>
            <a:r>
              <a:rPr lang="en-US" sz="1800" dirty="0"/>
              <a:t>The Decorator Pattern attaches </a:t>
            </a:r>
            <a:r>
              <a:rPr lang="en-US" sz="1800" dirty="0" smtClean="0"/>
              <a:t>additional responsibilities </a:t>
            </a:r>
            <a:r>
              <a:rPr lang="en-US" sz="1800" dirty="0"/>
              <a:t>to an object </a:t>
            </a:r>
            <a:r>
              <a:rPr lang="en-US" sz="1800" dirty="0" smtClean="0"/>
              <a:t>dynamically. </a:t>
            </a:r>
          </a:p>
          <a:p>
            <a:pPr marL="457200" indent="-347472">
              <a:buFont typeface="Arial" panose="020B0604020202020204" pitchFamily="34" charset="0"/>
              <a:buChar char="●"/>
            </a:pPr>
            <a:r>
              <a:rPr lang="en-US" sz="1800" dirty="0" smtClean="0"/>
              <a:t>Decorators </a:t>
            </a:r>
            <a:r>
              <a:rPr lang="en-US" sz="1800" dirty="0"/>
              <a:t>provide a </a:t>
            </a:r>
            <a:r>
              <a:rPr lang="en-US" sz="1800" dirty="0" smtClean="0"/>
              <a:t>flexible </a:t>
            </a:r>
            <a:r>
              <a:rPr lang="en-US" sz="1800" dirty="0"/>
              <a:t>alternative </a:t>
            </a:r>
            <a:r>
              <a:rPr lang="en-US" sz="1800" dirty="0" smtClean="0"/>
              <a:t>to </a:t>
            </a:r>
            <a:r>
              <a:rPr lang="en-US" sz="1800" dirty="0" err="1" smtClean="0"/>
              <a:t>subclassing</a:t>
            </a:r>
            <a:r>
              <a:rPr lang="en-US" sz="1800" dirty="0" smtClean="0"/>
              <a:t> </a:t>
            </a:r>
            <a:r>
              <a:rPr lang="en-US" sz="1800" dirty="0"/>
              <a:t>for extending functionality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2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854037" y="394278"/>
          <a:ext cx="2389909" cy="1010285"/>
        </p:xfrm>
        <a:graphic>
          <a:graphicData uri="http://schemas.openxmlformats.org/drawingml/2006/table">
            <a:tbl>
              <a:tblPr firstRow="1" bandRow="1"/>
              <a:tblGrid>
                <a:gridCol w="2389909"/>
              </a:tblGrid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&lt;&lt;Interface&gt;&gt;</a:t>
                      </a:r>
                    </a:p>
                    <a:p>
                      <a:pPr algn="ctr"/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</a:tr>
              <a:tr h="4921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commonMethod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21328" y="1897496"/>
          <a:ext cx="2389909" cy="984250"/>
        </p:xfrm>
        <a:graphic>
          <a:graphicData uri="http://schemas.openxmlformats.org/drawingml/2006/table">
            <a:tbl>
              <a:tblPr firstRow="1" bandRow="1"/>
              <a:tblGrid>
                <a:gridCol w="2389909"/>
              </a:tblGrid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ConcreteComponent</a:t>
                      </a:r>
                      <a:endParaRPr lang="en-US" dirty="0"/>
                    </a:p>
                  </a:txBody>
                  <a:tcPr/>
                </a:tc>
              </a:tr>
              <a:tr h="4921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commonMethod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260273" y="1897496"/>
          <a:ext cx="2389909" cy="1127760"/>
        </p:xfrm>
        <a:graphic>
          <a:graphicData uri="http://schemas.openxmlformats.org/drawingml/2006/table">
            <a:tbl>
              <a:tblPr firstRow="1" bandRow="1"/>
              <a:tblGrid>
                <a:gridCol w="2389909"/>
              </a:tblGrid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&lt;&lt;Interface&gt;&gt;</a:t>
                      </a:r>
                    </a:p>
                    <a:p>
                      <a:pPr algn="ctr"/>
                      <a:r>
                        <a:rPr lang="en-US" dirty="0" smtClean="0"/>
                        <a:t>Decorator</a:t>
                      </a:r>
                      <a:endParaRPr lang="en-US" dirty="0"/>
                    </a:p>
                  </a:txBody>
                  <a:tcPr/>
                </a:tc>
              </a:tr>
              <a:tr h="246063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</a:t>
                      </a:r>
                      <a:r>
                        <a:rPr lang="en-US" dirty="0" err="1" smtClean="0"/>
                        <a:t>wrappedObject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commonMethod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036618" y="1406236"/>
            <a:ext cx="1821873" cy="48490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27764" y="1433945"/>
            <a:ext cx="1558636" cy="4572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158836" y="3594678"/>
          <a:ext cx="2389909" cy="984251"/>
        </p:xfrm>
        <a:graphic>
          <a:graphicData uri="http://schemas.openxmlformats.org/drawingml/2006/table">
            <a:tbl>
              <a:tblPr firstRow="1" bandRow="1"/>
              <a:tblGrid>
                <a:gridCol w="2389909"/>
              </a:tblGrid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ConcreteDecoratorA</a:t>
                      </a:r>
                      <a:endParaRPr lang="en-US" dirty="0"/>
                    </a:p>
                  </a:txBody>
                  <a:tcPr/>
                </a:tc>
              </a:tr>
              <a:tr h="492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commonMethod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158345" y="3594678"/>
          <a:ext cx="2389909" cy="984251"/>
        </p:xfrm>
        <a:graphic>
          <a:graphicData uri="http://schemas.openxmlformats.org/drawingml/2006/table">
            <a:tbl>
              <a:tblPr firstRow="1" bandRow="1"/>
              <a:tblGrid>
                <a:gridCol w="2389909"/>
              </a:tblGrid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ConcreteDecoratorB</a:t>
                      </a:r>
                      <a:endParaRPr lang="en-US" dirty="0"/>
                    </a:p>
                  </a:txBody>
                  <a:tcPr/>
                </a:tc>
              </a:tr>
              <a:tr h="492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commonMethod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endCxn id="6" idx="2"/>
          </p:cNvCxnSpPr>
          <p:nvPr/>
        </p:nvCxnSpPr>
        <p:spPr>
          <a:xfrm flipV="1">
            <a:off x="4357255" y="3025256"/>
            <a:ext cx="1097972" cy="54921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2"/>
          </p:cNvCxnSpPr>
          <p:nvPr/>
        </p:nvCxnSpPr>
        <p:spPr>
          <a:xfrm flipH="1" flipV="1">
            <a:off x="5455227" y="3025256"/>
            <a:ext cx="1818409" cy="54228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Combining Streams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Combine streams into chains to achieve more advanced input and output operations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Example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Reading every byte one at a time from a file is slow.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Faster to read a larger block of data from the disk and then iterate through that block byte for byte afterwards.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To achieve buffering, wrap InputStream in BufferedInputStream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 input = new BufferedInputStream(new FileInputStream("c:\\data\\input-file.txt"));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FilterInputStream</a:t>
            </a:r>
            <a:r>
              <a:rPr lang="en-US" dirty="0" smtClean="0"/>
              <a:t> Subclasses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BufferedInputStream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CheckedInputStream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CipherInputStream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DataInputStream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DeflaterInputStream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DigestInputStream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InflaterInputStream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LineNumberInputStream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ProgressMonitorInputStream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PushbackInputStream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669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Some Examples</a:t>
            </a:r>
          </a:p>
          <a:p>
            <a:endParaRPr lang="en-US" sz="1800" dirty="0" smtClean="0"/>
          </a:p>
          <a:p>
            <a:r>
              <a:rPr lang="en-US" sz="1800" dirty="0" smtClean="0"/>
              <a:t>1. Data-&gt;Buffered-&gt;File</a:t>
            </a:r>
          </a:p>
          <a:p>
            <a:endParaRPr lang="en-US" sz="1800" dirty="0" smtClean="0"/>
          </a:p>
          <a:p>
            <a:r>
              <a:rPr lang="en-US" sz="1800" dirty="0" smtClean="0"/>
              <a:t>2. Pushback-&gt;Buffered-&gt;File</a:t>
            </a:r>
          </a:p>
          <a:p>
            <a:endParaRPr lang="en-US" sz="1800" dirty="0" smtClean="0"/>
          </a:p>
          <a:p>
            <a:r>
              <a:rPr lang="en-US" sz="1800" dirty="0" smtClean="0"/>
              <a:t>3. Data-&gt;Pushback-&gt;Buffered-&gt;File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4. Data-&gt;Zip-</a:t>
            </a:r>
            <a:r>
              <a:rPr lang="en-US" sz="1800" smtClean="0"/>
              <a:t>&gt;File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635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Text Input and Output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When saving data, you have the choice between binary and text formats.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For example, if the integer 1234 is saved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In binary, it is written as the sequence of bytes 00 00 04 D2 (in hexadecimal notation).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In text format, it is saved as the string "1234".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Although binary I/O is fast and efficient, it is not easily readable by humans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Text Output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PrintWriter class has methods to print strings and numbers in text format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PrintWriter out = new PrintWriter("emp.txt");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is equivalent to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PrintWriter out = new PrintWriter(new FileWriter("emp.txt"));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For example, consider this code: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 = "Harry Hacker";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salary = 75000;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out.print(name);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out.print(' ');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out.println(salary);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This writes the characters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Harry Hacker 75000.0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to the writer out. The characters are then converted to bytes and end up in the file emp.txt.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Text Input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BufferedReader class with the readLine method reads a line of text</a:t>
            </a:r>
          </a:p>
          <a:p>
            <a:pPr marL="457200" indent="0" rtl="0">
              <a:lnSpc>
                <a:spcPct val="100000"/>
              </a:lnSpc>
              <a:spcBef>
                <a:spcPts val="200"/>
              </a:spcBef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 args[])throws Exception{  </a:t>
            </a:r>
          </a:p>
          <a:p>
            <a:pPr marL="457200" lvl="0" indent="0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marL="457200" lvl="0" indent="0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InputStreamReader r=new InputStreamReader(System.in);  </a:t>
            </a:r>
          </a:p>
          <a:p>
            <a:pPr marL="457200" lvl="0" indent="0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 br=new BufferedReader(r);  </a:t>
            </a:r>
          </a:p>
          <a:p>
            <a:pPr marL="457200" lvl="0" indent="0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marL="457200" lvl="0" indent="0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System.out.println("What’s your name");  </a:t>
            </a:r>
          </a:p>
          <a:p>
            <a:pPr marL="457200" lvl="0" indent="0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name=br.readLine();  </a:t>
            </a:r>
          </a:p>
          <a:p>
            <a:pPr marL="457200" lvl="0" indent="0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System.out.println("Hello "+name);  </a:t>
            </a:r>
          </a:p>
          <a:p>
            <a:pPr marL="457200" lvl="0" indent="0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 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Streams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Input Stream: An object from which we can read a sequence of bytes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Output Stream: An object to which we can write a sequence of bytes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Sources and destinations of byte sequences can be files, network connections and even blocks of memory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The abstract classes InputStream and OutputStream form the basis for a hierarchy of input/output (I/O) classes.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and Write Binary Data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DataOutput interface defines methods for writing a number, a character, a boolean value, or a string in binary format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For example, writeInt always writes an integer as a 4-byte binary quantity regardless of the number of digits.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The resulting output is not human-readable, but the space needed will be the same for each value of a given type and reading it back in will be faster than parsing text.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and Write Binary Data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To read the data back in, there are methods defined in the DataInput interface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The DataInputStream class implements the DataInput interface.</a:t>
            </a:r>
          </a:p>
          <a:p>
            <a:pPr marL="45720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DataInputStream in = new DataInputStream(new FileInputStream("employee.dat"));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Similarly, to write binary data, use the DataOutputStream class that implements the DataOutput interface</a:t>
            </a:r>
          </a:p>
          <a:p>
            <a:pPr marL="45720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DataOutputStream out = new DataOutputStream(new FileOutputStream("employee.dat"));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Random Access Files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RandomAccessFile class: To allow read or write data anywhere in a file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Open a random-access file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Specify the option by using the string "r" (for read access) or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"rw" (for read/write access) as the second argument in the constructor</a:t>
            </a:r>
          </a:p>
          <a:p>
            <a:pPr indent="45720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RandomAccessFile in=new RandomAccessFile("emp.dat", "r");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RandomAccessFile inOut=new RandomAccessFile("emp.dat", "rw");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/>
              <a:t>Has a file pointer that indicates the position of the next byte to be read or written.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800"/>
              <a:t>Seek method: sets the file pointer to an arbitrary byte position within the file. The argument to seek is a long integer between zero and the length of the file in bytes.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Random Access Files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800"/>
              <a:t>The getFilePointer method returns the current position of the file pointer.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800"/>
              <a:t>The RandomAccessFile class implements both the DataInput and DataOutput interfaces.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800"/>
              <a:t>To read and write from a random-access file, use methods such as readInt/writeInt and readChar/writeChar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Random Access Files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File file = new File("DemoRandomAccessFile.txt");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RandomAccessFile </a:t>
            </a:r>
            <a:r>
              <a:rPr lang="en" sz="14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raf = new RandomAccessFile(file, "rw");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byte ch = raf.readByte();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System.out.println("Read first character of file: " + (char)ch);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System.out.println("Read full line: " + raf.readLine());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// Seek to the end of 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raf.seek(file.length());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// Append to the end of the 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raf.write(0x0A);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raf.writeBytes("This will complete the Demo");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raf.close();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6063125" y="4469825"/>
            <a:ext cx="22991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Source: http://www.java-tips.org/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Stream and Serialization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Objects created are rarely all of the same type.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For example, consider an array called staff that is nominally an array of Employee records but contains objects that are actually instances of a subclass such as Manager.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 i="1">
                <a:solidFill>
                  <a:srgbClr val="000000"/>
                </a:solidFill>
              </a:rPr>
              <a:t>Object serialization</a:t>
            </a:r>
            <a:r>
              <a:rPr lang="en" sz="1800">
                <a:solidFill>
                  <a:srgbClr val="000000"/>
                </a:solidFill>
              </a:rPr>
              <a:t> makes it possible to write any object to a stream and read it again later.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Serialization: Saving an object's state to a sequence of bytes;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Deserialization: Rebuilding those bytes into a live object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Stream and Serialization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ObjectOutputStream out = new ObjectOutputStream(new FileOutputStream("employee.dat"));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Employee harry = new Employee("Harry Hacker", 50000,1989, 10, 1);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Manager boss = new Manager("Carl Cracker", 80000, 1987, 12, 15);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out.writeObject(harry);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out.writeObject(boss);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ObjectInputStream in = new ObjectInputStream(new FileInputStream("employee.dat"));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Employee e1 = (Employee) in.readObject();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Employee e2 = (Employee) in.readObject();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Stream and Serialization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 smtClean="0"/>
              <a:t>However, the </a:t>
            </a:r>
            <a:r>
              <a:rPr lang="en" sz="1800" dirty="0"/>
              <a:t>class must implement the Serializable interface: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class Employee implements Serializable { . . . }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endParaRPr lang="en" sz="1800" dirty="0">
              <a:latin typeface="Courier New"/>
              <a:cs typeface="Courier New"/>
              <a:sym typeface="Courier New"/>
            </a:endParaRPr>
          </a:p>
          <a:p>
            <a:pPr lvl="0" indent="-228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800" dirty="0" smtClean="0"/>
              <a:t>Marker Interface: The </a:t>
            </a:r>
            <a:r>
              <a:rPr lang="en" sz="1800" dirty="0"/>
              <a:t>Serializable interface has no methods, so you don’t need to change your classes in any way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 smtClean="0"/>
              <a:t>Consider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harry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= new Employee("Harry Hacker", . . .);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Manager carl = new Manager("Carl Cracker", . . .);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carl.setSecretary(harry);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Manager tony = new Manager("Tony Tester", . . .);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tony.setSecretary(harry);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338" y="0"/>
            <a:ext cx="565932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7335625" y="4191800"/>
            <a:ext cx="17000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Source: Core Java, Volume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Stream and Serialization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We cannot save and restore the memory addresses for the secretary objects.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When an object is reloaded, it will likely occupy a completely different memory address than it originally did.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Instead, each object is saved with a </a:t>
            </a:r>
            <a:r>
              <a:rPr lang="en" sz="1800" i="1">
                <a:solidFill>
                  <a:srgbClr val="000000"/>
                </a:solidFill>
              </a:rPr>
              <a:t>serial number</a:t>
            </a:r>
            <a:r>
              <a:rPr lang="en" sz="1800">
                <a:solidFill>
                  <a:srgbClr val="000000"/>
                </a:solidFill>
              </a:rPr>
              <a:t>. This is </a:t>
            </a:r>
            <a:r>
              <a:rPr lang="en" sz="1800" i="1">
                <a:solidFill>
                  <a:srgbClr val="000000"/>
                </a:solidFill>
              </a:rPr>
              <a:t>object serialization</a:t>
            </a:r>
            <a:r>
              <a:rPr lang="en" sz="1800">
                <a:solidFill>
                  <a:srgbClr val="000000"/>
                </a:solidFill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Object serialization saves object data in a particular file format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Streams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72500"/>
              </a:lnSpc>
              <a:spcBef>
                <a:spcPts val="0"/>
              </a:spcBef>
              <a:buNone/>
            </a:pPr>
            <a:r>
              <a:rPr lang="en" sz="1800"/>
              <a:t>In java, 3 streams are created for us automatically. All these streams are attached with console.</a:t>
            </a:r>
          </a:p>
          <a:p>
            <a:pPr lvl="0" rtl="0">
              <a:lnSpc>
                <a:spcPct val="172500"/>
              </a:lnSpc>
              <a:spcBef>
                <a:spcPts val="0"/>
              </a:spcBef>
              <a:buNone/>
            </a:pPr>
            <a:r>
              <a:rPr lang="en" sz="1800" b="1"/>
              <a:t>1) System.out: </a:t>
            </a:r>
            <a:r>
              <a:rPr lang="en" sz="1800"/>
              <a:t>standard output stream</a:t>
            </a:r>
          </a:p>
          <a:p>
            <a:pPr lvl="0" rtl="0">
              <a:lnSpc>
                <a:spcPct val="172500"/>
              </a:lnSpc>
              <a:spcBef>
                <a:spcPts val="0"/>
              </a:spcBef>
              <a:buNone/>
            </a:pPr>
            <a:r>
              <a:rPr lang="en" sz="1800" b="1"/>
              <a:t>2) System.in: </a:t>
            </a:r>
            <a:r>
              <a:rPr lang="en" sz="1800"/>
              <a:t>standard input stream</a:t>
            </a:r>
          </a:p>
          <a:p>
            <a:pPr lvl="0" rtl="0">
              <a:lnSpc>
                <a:spcPct val="172500"/>
              </a:lnSpc>
              <a:spcBef>
                <a:spcPts val="0"/>
              </a:spcBef>
              <a:buNone/>
            </a:pPr>
            <a:r>
              <a:rPr lang="en" sz="1800" b="1"/>
              <a:t>3) System.err: </a:t>
            </a:r>
            <a:r>
              <a:rPr lang="en" sz="1800"/>
              <a:t>standard error stream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Key points in Serialization</a:t>
            </a:r>
            <a:endParaRPr lang="en" dirty="0"/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If a class implements </a:t>
            </a:r>
            <a:r>
              <a:rPr lang="en-US" sz="1800" dirty="0" err="1">
                <a:solidFill>
                  <a:srgbClr val="000000"/>
                </a:solidFill>
              </a:rPr>
              <a:t>serializable</a:t>
            </a:r>
            <a:r>
              <a:rPr lang="en-US" sz="1800" dirty="0">
                <a:solidFill>
                  <a:srgbClr val="000000"/>
                </a:solidFill>
              </a:rPr>
              <a:t> then all its sub classes will also be </a:t>
            </a:r>
            <a:r>
              <a:rPr lang="en-US" sz="1800" dirty="0" err="1">
                <a:solidFill>
                  <a:srgbClr val="000000"/>
                </a:solidFill>
              </a:rPr>
              <a:t>serializable</a:t>
            </a:r>
            <a:r>
              <a:rPr lang="en-US" sz="1800" dirty="0">
                <a:solidFill>
                  <a:srgbClr val="000000"/>
                </a:solidFill>
              </a:rPr>
              <a:t>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If </a:t>
            </a:r>
            <a:r>
              <a:rPr lang="en-US" sz="1800" dirty="0">
                <a:solidFill>
                  <a:srgbClr val="000000"/>
                </a:solidFill>
              </a:rPr>
              <a:t>a class has a reference of another class, all the references must be </a:t>
            </a:r>
            <a:r>
              <a:rPr lang="en-US" sz="1800" dirty="0" err="1">
                <a:solidFill>
                  <a:srgbClr val="000000"/>
                </a:solidFill>
              </a:rPr>
              <a:t>Serializable</a:t>
            </a:r>
            <a:r>
              <a:rPr lang="en-US" sz="1800" dirty="0">
                <a:solidFill>
                  <a:srgbClr val="000000"/>
                </a:solidFill>
              </a:rPr>
              <a:t> otherwise serialization process will not be performed. In such case, </a:t>
            </a:r>
            <a:r>
              <a:rPr lang="en-US" sz="1800" dirty="0" err="1">
                <a:solidFill>
                  <a:srgbClr val="000000"/>
                </a:solidFill>
              </a:rPr>
              <a:t>NotSerializableException</a:t>
            </a:r>
            <a:r>
              <a:rPr lang="en-US" sz="1800" dirty="0">
                <a:solidFill>
                  <a:srgbClr val="000000"/>
                </a:solidFill>
              </a:rPr>
              <a:t> is thrown at </a:t>
            </a:r>
            <a:r>
              <a:rPr lang="en-US" sz="1800" dirty="0" smtClean="0">
                <a:solidFill>
                  <a:srgbClr val="000000"/>
                </a:solidFill>
              </a:rPr>
              <a:t>runtime.</a:t>
            </a: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If </a:t>
            </a:r>
            <a:r>
              <a:rPr lang="en-US" sz="1800" dirty="0">
                <a:solidFill>
                  <a:srgbClr val="000000"/>
                </a:solidFill>
              </a:rPr>
              <a:t>there is any static data member in a class, it will not be serialized because static is the part of class not object.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If </a:t>
            </a:r>
            <a:r>
              <a:rPr lang="en-US" sz="1800" dirty="0">
                <a:solidFill>
                  <a:srgbClr val="000000"/>
                </a:solidFill>
              </a:rPr>
              <a:t>you don't want to serialize any data member of a class, you can mark it as transient.</a:t>
            </a:r>
            <a:endParaRPr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4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Serializable Vs Externalizable</a:t>
            </a:r>
            <a:endParaRPr lang="en" dirty="0"/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0" y="1219018"/>
            <a:ext cx="8968902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Serialization provides default functionality to store and later recreate the object.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It </a:t>
            </a:r>
            <a:r>
              <a:rPr lang="en-US" sz="1800" dirty="0">
                <a:solidFill>
                  <a:srgbClr val="000000"/>
                </a:solidFill>
              </a:rPr>
              <a:t>uses complex algorithm to define the whole graph of objects to be </a:t>
            </a:r>
            <a:r>
              <a:rPr lang="en-US" sz="1800" dirty="0" smtClean="0">
                <a:solidFill>
                  <a:srgbClr val="000000"/>
                </a:solidFill>
              </a:rPr>
              <a:t>stored.</a:t>
            </a: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In </a:t>
            </a:r>
            <a:r>
              <a:rPr lang="en-US" sz="1800" dirty="0">
                <a:solidFill>
                  <a:srgbClr val="000000"/>
                </a:solidFill>
              </a:rPr>
              <a:t>default serialization the object is constructed entirely from its stored bits, with no constructor calls</a:t>
            </a: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If </a:t>
            </a:r>
            <a:r>
              <a:rPr lang="en-US" sz="1800" dirty="0">
                <a:solidFill>
                  <a:srgbClr val="000000"/>
                </a:solidFill>
              </a:rPr>
              <a:t>you want restricted serialization or don't want some portion of your object to be serialized then use </a:t>
            </a:r>
            <a:r>
              <a:rPr lang="en-US" sz="1800" dirty="0" err="1">
                <a:solidFill>
                  <a:srgbClr val="000000"/>
                </a:solidFill>
              </a:rPr>
              <a:t>Externalizable</a:t>
            </a:r>
            <a:r>
              <a:rPr lang="en-US" sz="1800" dirty="0">
                <a:solidFill>
                  <a:srgbClr val="000000"/>
                </a:solidFill>
              </a:rPr>
              <a:t>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The </a:t>
            </a:r>
            <a:r>
              <a:rPr lang="en-US" sz="1800" dirty="0" err="1">
                <a:solidFill>
                  <a:srgbClr val="000000"/>
                </a:solidFill>
              </a:rPr>
              <a:t>Externalizable</a:t>
            </a:r>
            <a:r>
              <a:rPr lang="en-US" sz="1800" dirty="0">
                <a:solidFill>
                  <a:srgbClr val="000000"/>
                </a:solidFill>
              </a:rPr>
              <a:t> interface extends the </a:t>
            </a:r>
            <a:r>
              <a:rPr lang="en-US" sz="1800" dirty="0" err="1">
                <a:solidFill>
                  <a:srgbClr val="000000"/>
                </a:solidFill>
              </a:rPr>
              <a:t>Serializable</a:t>
            </a:r>
            <a:r>
              <a:rPr lang="en-US" sz="1800" dirty="0">
                <a:solidFill>
                  <a:srgbClr val="000000"/>
                </a:solidFill>
              </a:rPr>
              <a:t> interface and adds two methods, </a:t>
            </a:r>
            <a:r>
              <a:rPr lang="en-US" sz="1800" dirty="0" err="1">
                <a:solidFill>
                  <a:srgbClr val="000000"/>
                </a:solidFill>
              </a:rPr>
              <a:t>writeExternal</a:t>
            </a:r>
            <a:r>
              <a:rPr lang="en-US" sz="1800" dirty="0">
                <a:solidFill>
                  <a:srgbClr val="000000"/>
                </a:solidFill>
              </a:rPr>
              <a:t>() and </a:t>
            </a:r>
            <a:r>
              <a:rPr lang="en-US" sz="1800" dirty="0" err="1">
                <a:solidFill>
                  <a:srgbClr val="000000"/>
                </a:solidFill>
              </a:rPr>
              <a:t>readExternal</a:t>
            </a:r>
            <a:r>
              <a:rPr lang="en-US" sz="1800" dirty="0">
                <a:solidFill>
                  <a:srgbClr val="000000"/>
                </a:solidFill>
              </a:rPr>
              <a:t>(). These are automatically called while serialization or deserialization.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5143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While </a:t>
            </a:r>
            <a:r>
              <a:rPr lang="en-US" sz="1800" dirty="0">
                <a:solidFill>
                  <a:srgbClr val="000000"/>
                </a:solidFill>
              </a:rPr>
              <a:t>working with </a:t>
            </a:r>
            <a:r>
              <a:rPr lang="en-US" sz="1800" dirty="0" err="1">
                <a:solidFill>
                  <a:srgbClr val="000000"/>
                </a:solidFill>
              </a:rPr>
              <a:t>Externalizable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remember </a:t>
            </a:r>
            <a:r>
              <a:rPr lang="en-US" sz="1800" dirty="0">
                <a:solidFill>
                  <a:srgbClr val="000000"/>
                </a:solidFill>
              </a:rPr>
              <a:t>that the default constructer should be public else the code will throw exception.</a:t>
            </a:r>
            <a:endParaRPr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9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File Operations 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Various operations other than read and write.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Example, Files class to remove or rename the file, or find out when a file was last modified.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800">
                <a:solidFill>
                  <a:srgbClr val="000000"/>
                </a:solidFill>
              </a:rPr>
              <a:t>Such classes are </a:t>
            </a:r>
            <a:r>
              <a:rPr lang="en" sz="1800"/>
              <a:t>concerned with the storage of files on a disk, whereas </a:t>
            </a:r>
            <a:r>
              <a:rPr lang="en" sz="1800">
                <a:solidFill>
                  <a:srgbClr val="000000"/>
                </a:solidFill>
              </a:rPr>
              <a:t>the stream classes are concerned with the contents of files.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Working with File System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 dirty="0">
                <a:solidFill>
                  <a:srgbClr val="000000"/>
                </a:solidFill>
              </a:rPr>
              <a:t>An object of the FileSystem class represents a file system in a Java </a:t>
            </a:r>
            <a:r>
              <a:rPr lang="en" sz="1800" dirty="0" smtClean="0">
                <a:solidFill>
                  <a:srgbClr val="000000"/>
                </a:solidFill>
              </a:rPr>
              <a:t>program.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 dirty="0" smtClean="0">
                <a:solidFill>
                  <a:srgbClr val="000000"/>
                </a:solidFill>
              </a:rPr>
              <a:t>A </a:t>
            </a:r>
            <a:r>
              <a:rPr lang="en" sz="1800" dirty="0">
                <a:solidFill>
                  <a:srgbClr val="000000"/>
                </a:solidFill>
              </a:rPr>
              <a:t>FileSystem object is used to perform two tasks:</a:t>
            </a:r>
          </a:p>
          <a:p>
            <a:pPr marL="1371600" lvl="2" indent="-2286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 dirty="0">
                <a:solidFill>
                  <a:srgbClr val="000000"/>
                </a:solidFill>
              </a:rPr>
              <a:t>an interface between a Java program and a file system.</a:t>
            </a:r>
          </a:p>
          <a:p>
            <a:pPr marL="1371600" lvl="2" indent="-2286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 dirty="0">
                <a:solidFill>
                  <a:srgbClr val="000000"/>
                </a:solidFill>
              </a:rPr>
              <a:t>a factory for creating many types of file system-related objects and services.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57200" y="235400"/>
            <a:ext cx="8229600" cy="4690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FileSystem fs = FileSystems.getDefault();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"Read-only file system: "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fs.isReadOnly());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"File name separator: "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fs.getSeparator());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(FileStore store : fs.getFileStores())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printDetails(store);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(Path root : fs.getRootDirectories())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System.out.println(root);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printDetails(FileStore store)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String desc = store.toString();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String type = store.type();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totalSpace = store.getTotalSpace();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unallocatedSpace = store.getUnallocatedSpace();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availableSpace = store.getUsableSpace();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System.out.println(desc + 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 Total: "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totalSpace + 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  Unallocated:"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+ unallocatedSpace + 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  Available: "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availableSpace);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(IOException e)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e.printStackTrace();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6814850" y="4813950"/>
            <a:ext cx="2059800" cy="23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Source: www.java2s.com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457200" y="294250"/>
            <a:ext cx="8229600" cy="4631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Output: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Read-only file system: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name separator: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Windows7_OS (C:), Total: 211223048192,  Unallocated:48459059200,  Available: 48459059200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(D:), Total: 272628707328,  Unallocated:66110119936,  Available: 66110119936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Lenovo_Recovery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(E:), Total: 14680059904,  Unallocated:3377917952,  Available: 3377917952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(Z:), Total: 211223048192,  Unallocated:48459059200,  Available: 48459059200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D:\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E:\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Z:\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Paths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 Path is a sequence of directory names, optionally followed by a file name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absolute = Paths.get("/home", "cay"); //path on Unix: /home/cay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relative = Paths.get("myprog", "conf", "user.properties");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The static Paths.get method receives one or more strings, which it joins with the path separator of the default file system ( \ for Windows)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Paths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To combine or </a:t>
            </a:r>
            <a:r>
              <a:rPr lang="en" sz="1800" i="1"/>
              <a:t>resolve</a:t>
            </a:r>
            <a:r>
              <a:rPr lang="en" sz="1800"/>
              <a:t> paths: The call p.resolve(q) returns a path according to these rules: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• If q is absolute, then the result is q.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• Otherwise, the result is “p then q”, according to the rules of the file system.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Files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byte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[] bytes = Files.readAllBytes(path);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Files.write(path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, content.getBytes(charset));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 dirty="0">
                <a:solidFill>
                  <a:srgbClr val="000000"/>
                </a:solidFill>
              </a:rPr>
              <a:t>Copy, Move, Delete, Rename </a:t>
            </a:r>
            <a:r>
              <a:rPr lang="en" sz="1800" dirty="0" smtClean="0">
                <a:solidFill>
                  <a:srgbClr val="000000"/>
                </a:solidFill>
              </a:rPr>
              <a:t>Files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Files.copy(fromPath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, toPath</a:t>
            </a:r>
            <a:r>
              <a:rPr lang="e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Files.move(fromPath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toPath);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Files.delete(path);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 dirty="0" smtClean="0">
                <a:solidFill>
                  <a:srgbClr val="000000"/>
                </a:solidFill>
              </a:rPr>
              <a:t>Create </a:t>
            </a:r>
            <a:r>
              <a:rPr lang="en" sz="1800" dirty="0">
                <a:solidFill>
                  <a:srgbClr val="000000"/>
                </a:solidFill>
              </a:rPr>
              <a:t>Files and Directories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Files.createDirectories(path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Files.createFile(path</a:t>
            </a:r>
            <a:r>
              <a:rPr lang="e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Locking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If multiple simultaneously executing programs need to modify the same file, they need to communicate in some way, or the file can easily become damaged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A file lock controls access to a file or a range of bytes within a file.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To lock a file, call either the lock or tryLock methods of the FileChannel class.</a:t>
            </a:r>
          </a:p>
          <a:p>
            <a:pPr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FileChannel = FileChannel.open(path);</a:t>
            </a:r>
          </a:p>
          <a:p>
            <a:pPr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FileLock lock = channel.lock();</a:t>
            </a:r>
          </a:p>
          <a:p>
            <a:pPr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or</a:t>
            </a:r>
          </a:p>
          <a:p>
            <a:pPr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FileLock lock = channel.tryLock();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and Write Bytes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The InputStream class has an abstract method: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 int read()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Note that InputStream is abstract class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This method reads one byte and returns the byte that was read, or -1 if it encounters the end of the input source.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The InputStream class also has non-abstract methods to read an array of bytes or to skip a number of bytes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Similarly, the OutputStream class defines the abstract method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 void write(int b)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which writes one byte to an output location.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Locking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lock method: blocks until the lock becomes available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trylock method: returns immediately, either with the lock or with null if the lock is not available.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The file remains locked until the channel is closed or the release method is invoked on the lock.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You can also lock a portion of the file with the call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FileLock lock(long start, long size, boolean shared)</a:t>
            </a:r>
          </a:p>
          <a:p>
            <a:pPr mar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FileLock tryLock(long start, long size, boolean shared)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The shared flag is false to lock the file for both reading and writing. It is true for a </a:t>
            </a:r>
            <a:r>
              <a:rPr lang="en" sz="1800" i="1"/>
              <a:t>shared</a:t>
            </a:r>
            <a:r>
              <a:rPr lang="en" sz="1800"/>
              <a:t> lock, which allows multiple processes to read from the file, while preventing any process from acquiring an exclusive lock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and Write Bytes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800"/>
              <a:t>Both the read and write methods </a:t>
            </a:r>
            <a:r>
              <a:rPr lang="en" sz="1800" i="1"/>
              <a:t>block</a:t>
            </a:r>
            <a:r>
              <a:rPr lang="en" sz="1800"/>
              <a:t> until the byte is actually read or written.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800"/>
              <a:t>If the stream cannot immediately be accessed (say due to busy network connection), the current thread blocks.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800"/>
              <a:t>This gives other threads the chance to do useful work while the method is waiting for the stream to become available again.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The available method lets you check the number of bytes that are currently available for reading.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When you have finished reading or writing to a stream, close it by calling the close method to free up resources.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7" y="857250"/>
            <a:ext cx="705802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6009650" y="4394975"/>
            <a:ext cx="2448600" cy="37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Image Source: javatpoint.com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50" y="1063375"/>
            <a:ext cx="723900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6009650" y="4394975"/>
            <a:ext cx="2448600" cy="37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Image Source: javatpoint.com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263850"/>
            <a:ext cx="8229600" cy="4615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 args[]) 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throws IOException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en"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FileInputStream in = null;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FileOutputStream 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 = null;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try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new FileInputStream("input.txt");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lang="en" sz="1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new FileOutputStream("output.txt");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int 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while 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((c = 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in.read()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!= -1)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out.write(c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lang="en"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}finally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 != null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in.close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(out != null)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out.close();</a:t>
            </a:r>
            <a:endParaRPr lang="en"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Character Stream Classes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 dirty="0"/>
              <a:t>There are two </a:t>
            </a:r>
            <a:r>
              <a:rPr lang="en" sz="1800" b="1" dirty="0"/>
              <a:t>abstract</a:t>
            </a:r>
            <a:r>
              <a:rPr lang="en" sz="1800" dirty="0"/>
              <a:t> classes with several concrete classes that handle unicode character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800" dirty="0"/>
              <a:t>Reader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800" dirty="0"/>
              <a:t>Writer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800" dirty="0"/>
              <a:t>The basic methods of the Reader and Writer classes are similar to those for InputStream and OutputStream.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abstract int read()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abstract void write(int c)</a:t>
            </a:r>
          </a:p>
          <a:p>
            <a:pPr lvl="0" indent="457200" rtl="0"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800" dirty="0"/>
              <a:t>The read method returns either a Unicode code unit (as an integer between 0 and 65535) or -1 when reached the end of the file. The write method is called with a Unicode code unit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2314</Words>
  <Application>Microsoft Office PowerPoint</Application>
  <PresentationFormat>On-screen Show (16:9)</PresentationFormat>
  <Paragraphs>362</Paragraphs>
  <Slides>40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Office Theme</vt:lpstr>
      <vt:lpstr>simple-light</vt:lpstr>
      <vt:lpstr>Advanced Programming</vt:lpstr>
      <vt:lpstr>Streams</vt:lpstr>
      <vt:lpstr>Streams</vt:lpstr>
      <vt:lpstr>Read and Write Bytes</vt:lpstr>
      <vt:lpstr>Read and Write Bytes</vt:lpstr>
      <vt:lpstr>PowerPoint Presentation</vt:lpstr>
      <vt:lpstr>PowerPoint Presentation</vt:lpstr>
      <vt:lpstr>PowerPoint Presentation</vt:lpstr>
      <vt:lpstr>Character Stream Classes</vt:lpstr>
      <vt:lpstr>PowerPoint Presentation</vt:lpstr>
      <vt:lpstr>Byte Stream v/s Character Stream</vt:lpstr>
      <vt:lpstr>Decorator Pattern</vt:lpstr>
      <vt:lpstr>PowerPoint Presentation</vt:lpstr>
      <vt:lpstr>Combining Streams</vt:lpstr>
      <vt:lpstr>FilterInputStream Subclasses</vt:lpstr>
      <vt:lpstr>Combining Stream</vt:lpstr>
      <vt:lpstr>Text Input and Output</vt:lpstr>
      <vt:lpstr>Write Text Output</vt:lpstr>
      <vt:lpstr>Read Text Input</vt:lpstr>
      <vt:lpstr>Read and Write Binary Data</vt:lpstr>
      <vt:lpstr>Read and Write Binary Data</vt:lpstr>
      <vt:lpstr>Random Access Files</vt:lpstr>
      <vt:lpstr>Random Access Files</vt:lpstr>
      <vt:lpstr>Random Access Files</vt:lpstr>
      <vt:lpstr>Object Stream and Serialization</vt:lpstr>
      <vt:lpstr>Object Stream and Serialization</vt:lpstr>
      <vt:lpstr>Object Stream and Serialization</vt:lpstr>
      <vt:lpstr>PowerPoint Presentation</vt:lpstr>
      <vt:lpstr>Object Stream and Serialization</vt:lpstr>
      <vt:lpstr>Key points in Serialization</vt:lpstr>
      <vt:lpstr>Serializable Vs Externalizable</vt:lpstr>
      <vt:lpstr>Other File Operations </vt:lpstr>
      <vt:lpstr>Working with File System</vt:lpstr>
      <vt:lpstr>PowerPoint Presentation</vt:lpstr>
      <vt:lpstr>PowerPoint Presentation</vt:lpstr>
      <vt:lpstr>Paths</vt:lpstr>
      <vt:lpstr>Paths</vt:lpstr>
      <vt:lpstr>Files</vt:lpstr>
      <vt:lpstr>File Locking</vt:lpstr>
      <vt:lpstr>File Locking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cp:lastModifiedBy>Chetan Arora</cp:lastModifiedBy>
  <cp:revision>25</cp:revision>
  <dcterms:modified xsi:type="dcterms:W3CDTF">2016-09-08T04:38:25Z</dcterms:modified>
</cp:coreProperties>
</file>