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05" autoAdjust="0"/>
  </p:normalViewPr>
  <p:slideViewPr>
    <p:cSldViewPr>
      <p:cViewPr>
        <p:scale>
          <a:sx n="66" d="100"/>
          <a:sy n="66" d="100"/>
        </p:scale>
        <p:origin x="-1344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821BF-240D-4ED9-B3D9-E2E4C49E4ADE}" type="datetimeFigureOut">
              <a:rPr lang="en-IN" smtClean="0"/>
              <a:pPr/>
              <a:t>11-01-2017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EECB5-7952-44AE-96A4-5312B4ED2D1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 relevance: Programs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that </a:t>
            </a:r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meta </a:t>
            </a:r>
            <a:r>
              <a:rPr lang="en-I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datafiles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do </a:t>
            </a:r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need to change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(Because the </a:t>
            </a:r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of the </a:t>
            </a:r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 data file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do </a:t>
            </a:r>
            <a:r>
              <a:rPr lang="en-I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change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EECB5-7952-44AE-96A4-5312B4ED2D10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Ask for couple</a:t>
            </a:r>
            <a:r>
              <a:rPr lang="en-IN" baseline="0" dirty="0" smtClean="0"/>
              <a:t> of structures and create Metadata for them.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EECB5-7952-44AE-96A4-5312B4ED2D10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5787-1B7D-4397-B63B-43976BAC08B6}" type="datetimeFigureOut">
              <a:rPr lang="en-IN" smtClean="0"/>
              <a:pPr/>
              <a:t>11-01-2017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822F-2238-4BD3-A468-3FA8826518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5787-1B7D-4397-B63B-43976BAC08B6}" type="datetimeFigureOut">
              <a:rPr lang="en-IN" smtClean="0"/>
              <a:pPr/>
              <a:t>11-01-2017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822F-2238-4BD3-A468-3FA8826518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5787-1B7D-4397-B63B-43976BAC08B6}" type="datetimeFigureOut">
              <a:rPr lang="en-IN" smtClean="0"/>
              <a:pPr/>
              <a:t>11-01-2017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822F-2238-4BD3-A468-3FA8826518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5787-1B7D-4397-B63B-43976BAC08B6}" type="datetimeFigureOut">
              <a:rPr lang="en-IN" smtClean="0"/>
              <a:pPr/>
              <a:t>11-01-2017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822F-2238-4BD3-A468-3FA8826518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5787-1B7D-4397-B63B-43976BAC08B6}" type="datetimeFigureOut">
              <a:rPr lang="en-IN" smtClean="0"/>
              <a:pPr/>
              <a:t>11-01-2017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822F-2238-4BD3-A468-3FA8826518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5787-1B7D-4397-B63B-43976BAC08B6}" type="datetimeFigureOut">
              <a:rPr lang="en-IN" smtClean="0"/>
              <a:pPr/>
              <a:t>11-01-2017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822F-2238-4BD3-A468-3FA8826518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5787-1B7D-4397-B63B-43976BAC08B6}" type="datetimeFigureOut">
              <a:rPr lang="en-IN" smtClean="0"/>
              <a:pPr/>
              <a:t>11-01-2017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822F-2238-4BD3-A468-3FA8826518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5787-1B7D-4397-B63B-43976BAC08B6}" type="datetimeFigureOut">
              <a:rPr lang="en-IN" smtClean="0"/>
              <a:pPr/>
              <a:t>11-01-2017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822F-2238-4BD3-A468-3FA8826518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5787-1B7D-4397-B63B-43976BAC08B6}" type="datetimeFigureOut">
              <a:rPr lang="en-IN" smtClean="0"/>
              <a:pPr/>
              <a:t>11-01-2017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822F-2238-4BD3-A468-3FA8826518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5787-1B7D-4397-B63B-43976BAC08B6}" type="datetimeFigureOut">
              <a:rPr lang="en-IN" smtClean="0"/>
              <a:pPr/>
              <a:t>11-01-2017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822F-2238-4BD3-A468-3FA8826518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5787-1B7D-4397-B63B-43976BAC08B6}" type="datetimeFigureOut">
              <a:rPr lang="en-IN" smtClean="0"/>
              <a:pPr/>
              <a:t>11-01-2017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822F-2238-4BD3-A468-3FA8826518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35787-1B7D-4397-B63B-43976BAC08B6}" type="datetimeFigureOut">
              <a:rPr lang="en-IN" smtClean="0"/>
              <a:pPr/>
              <a:t>11-01-2017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822F-2238-4BD3-A468-3FA8826518F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Three Tier Architecture of DBMS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Vikram</a:t>
            </a:r>
            <a:r>
              <a:rPr lang="en-IN" dirty="0" smtClean="0"/>
              <a:t> </a:t>
            </a:r>
            <a:r>
              <a:rPr lang="en-IN" dirty="0" err="1" smtClean="0"/>
              <a:t>Goyal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 of Metadata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Class </a:t>
            </a:r>
            <a:r>
              <a:rPr lang="en-IN" dirty="0" err="1" smtClean="0">
                <a:solidFill>
                  <a:srgbClr val="C00000"/>
                </a:solidFill>
              </a:rPr>
              <a:t>B</a:t>
            </a:r>
            <a:r>
              <a:rPr lang="en-IN" dirty="0" err="1" smtClean="0">
                <a:solidFill>
                  <a:srgbClr val="C00000"/>
                </a:solidFill>
              </a:rPr>
              <a:t>ank_Account</a:t>
            </a:r>
            <a:r>
              <a:rPr lang="en-IN" dirty="0" smtClean="0"/>
              <a:t>{</a:t>
            </a:r>
          </a:p>
          <a:p>
            <a:pPr lvl="1"/>
            <a:r>
              <a:rPr lang="en-IN" dirty="0" smtClean="0">
                <a:solidFill>
                  <a:srgbClr val="0070C0"/>
                </a:solidFill>
              </a:rPr>
              <a:t>Name character(40);</a:t>
            </a:r>
          </a:p>
          <a:p>
            <a:pPr lvl="1"/>
            <a:r>
              <a:rPr lang="en-IN" dirty="0" err="1" smtClean="0">
                <a:solidFill>
                  <a:srgbClr val="0070C0"/>
                </a:solidFill>
              </a:rPr>
              <a:t>Account_number</a:t>
            </a:r>
            <a:r>
              <a:rPr lang="en-IN" dirty="0" smtClean="0">
                <a:solidFill>
                  <a:srgbClr val="0070C0"/>
                </a:solidFill>
              </a:rPr>
              <a:t> long;</a:t>
            </a:r>
          </a:p>
          <a:p>
            <a:pPr lvl="1"/>
            <a:r>
              <a:rPr lang="en-IN" dirty="0" err="1" smtClean="0">
                <a:solidFill>
                  <a:srgbClr val="0070C0"/>
                </a:solidFill>
              </a:rPr>
              <a:t>Account_type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 smtClean="0">
                <a:solidFill>
                  <a:srgbClr val="0070C0"/>
                </a:solidFill>
              </a:rPr>
              <a:t>char(1</a:t>
            </a:r>
            <a:r>
              <a:rPr lang="en-IN" dirty="0" smtClean="0">
                <a:solidFill>
                  <a:srgbClr val="0070C0"/>
                </a:solidFill>
              </a:rPr>
              <a:t>);</a:t>
            </a:r>
          </a:p>
          <a:p>
            <a:pPr lvl="1"/>
            <a:r>
              <a:rPr lang="en-IN" dirty="0" smtClean="0">
                <a:solidFill>
                  <a:srgbClr val="0070C0"/>
                </a:solidFill>
              </a:rPr>
              <a:t>Balance long;</a:t>
            </a:r>
          </a:p>
          <a:p>
            <a:pPr lvl="1">
              <a:buNone/>
            </a:pPr>
            <a:r>
              <a:rPr lang="en-IN" dirty="0" smtClean="0"/>
              <a:t>}</a:t>
            </a:r>
          </a:p>
          <a:p>
            <a:pPr lvl="1">
              <a:buNone/>
            </a:pPr>
            <a:r>
              <a:rPr lang="en-IN" i="1" dirty="0" err="1" smtClean="0">
                <a:solidFill>
                  <a:srgbClr val="FF0000"/>
                </a:solidFill>
              </a:rPr>
              <a:t>Rel_name</a:t>
            </a:r>
            <a:r>
              <a:rPr lang="en-IN" i="1" dirty="0" smtClean="0">
                <a:solidFill>
                  <a:srgbClr val="FF0000"/>
                </a:solidFill>
              </a:rPr>
              <a:t>, </a:t>
            </a:r>
            <a:r>
              <a:rPr lang="en-IN" i="1" dirty="0" err="1" smtClean="0">
                <a:solidFill>
                  <a:srgbClr val="FF0000"/>
                </a:solidFill>
              </a:rPr>
              <a:t>attr</a:t>
            </a:r>
            <a:r>
              <a:rPr lang="en-IN" i="1" dirty="0" smtClean="0">
                <a:solidFill>
                  <a:srgbClr val="FF0000"/>
                </a:solidFill>
              </a:rPr>
              <a:t> name, data type, size, position</a:t>
            </a:r>
          </a:p>
          <a:p>
            <a:pPr lvl="1">
              <a:buNone/>
            </a:pPr>
            <a:r>
              <a:rPr lang="en-IN" dirty="0" err="1" smtClean="0">
                <a:solidFill>
                  <a:srgbClr val="0070C0"/>
                </a:solidFill>
              </a:rPr>
              <a:t>Bank_account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70C0"/>
                </a:solidFill>
              </a:rPr>
              <a:t>Name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70C0"/>
                </a:solidFill>
              </a:rPr>
              <a:t>character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70C0"/>
                </a:solidFill>
              </a:rPr>
              <a:t>40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70C0"/>
                </a:solidFill>
              </a:rPr>
              <a:t>1</a:t>
            </a:r>
          </a:p>
          <a:p>
            <a:pPr lvl="1">
              <a:buNone/>
            </a:pPr>
            <a:r>
              <a:rPr lang="en-IN" dirty="0" err="1" smtClean="0">
                <a:solidFill>
                  <a:srgbClr val="0070C0"/>
                </a:solidFill>
              </a:rPr>
              <a:t>Bank_account</a:t>
            </a:r>
            <a:r>
              <a:rPr lang="en-IN" dirty="0" smtClean="0"/>
              <a:t>, </a:t>
            </a:r>
            <a:r>
              <a:rPr lang="en-IN" dirty="0" err="1" smtClean="0">
                <a:solidFill>
                  <a:srgbClr val="0070C0"/>
                </a:solidFill>
              </a:rPr>
              <a:t>A</a:t>
            </a:r>
            <a:r>
              <a:rPr lang="en-IN" dirty="0" err="1" smtClean="0">
                <a:solidFill>
                  <a:srgbClr val="0070C0"/>
                </a:solidFill>
              </a:rPr>
              <a:t>ccount_number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70C0"/>
                </a:solidFill>
              </a:rPr>
              <a:t>4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70C0"/>
                </a:solidFill>
              </a:rPr>
              <a:t>2</a:t>
            </a:r>
          </a:p>
          <a:p>
            <a:pPr lvl="1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does metadata use provide PDI?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If a data file format changes:</a:t>
            </a:r>
          </a:p>
          <a:p>
            <a:pPr lvl="1"/>
            <a:r>
              <a:rPr lang="en-IN" dirty="0" smtClean="0"/>
              <a:t>That change will be recorded in metadata file.</a:t>
            </a:r>
          </a:p>
          <a:p>
            <a:pPr lvl="1"/>
            <a:r>
              <a:rPr lang="en-IN" dirty="0" smtClean="0"/>
              <a:t>The program which provides/accesses data first consults metadata, hence would know how the data from data file should be accessed.</a:t>
            </a:r>
          </a:p>
          <a:p>
            <a:pPr lvl="1"/>
            <a:endParaRPr lang="en-IN" dirty="0"/>
          </a:p>
          <a:p>
            <a:pPr lvl="1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did we loose/gain?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Loose:</a:t>
            </a:r>
          </a:p>
          <a:p>
            <a:pPr lvl="1"/>
            <a:r>
              <a:rPr lang="en-IN" dirty="0" smtClean="0"/>
              <a:t>Due to Indirection</a:t>
            </a:r>
          </a:p>
          <a:p>
            <a:pPr lvl="2"/>
            <a:r>
              <a:rPr lang="en-IN" dirty="0" smtClean="0"/>
              <a:t>Complex Code</a:t>
            </a:r>
          </a:p>
          <a:p>
            <a:pPr lvl="2"/>
            <a:r>
              <a:rPr lang="en-IN" dirty="0" smtClean="0"/>
              <a:t>Efficiency</a:t>
            </a:r>
          </a:p>
          <a:p>
            <a:r>
              <a:rPr lang="en-IN" dirty="0" smtClean="0"/>
              <a:t>Gain</a:t>
            </a:r>
          </a:p>
          <a:p>
            <a:pPr lvl="1"/>
            <a:r>
              <a:rPr lang="en-IN" dirty="0" smtClean="0"/>
              <a:t>Due to Metadata (which has a fix structure)</a:t>
            </a:r>
          </a:p>
          <a:p>
            <a:pPr lvl="2"/>
            <a:r>
              <a:rPr lang="en-IN" dirty="0" smtClean="0"/>
              <a:t>Physical Data Independence</a:t>
            </a:r>
          </a:p>
          <a:p>
            <a:pPr lvl="3"/>
            <a:r>
              <a:rPr lang="en-IN" dirty="0" smtClean="0"/>
              <a:t>Format of Data file can change and we do not need to change the program.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DBMS Software Physical Data Independence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 database consist of many files.</a:t>
            </a:r>
          </a:p>
          <a:p>
            <a:r>
              <a:rPr lang="en-IN" dirty="0" smtClean="0"/>
              <a:t>Files may have different structure</a:t>
            </a:r>
          </a:p>
          <a:p>
            <a:r>
              <a:rPr lang="en-IN" dirty="0" smtClean="0"/>
              <a:t>DBMS code is not allowed to change. In fact it is not shared.</a:t>
            </a:r>
          </a:p>
          <a:p>
            <a:pPr lvl="1"/>
            <a:r>
              <a:rPr lang="en-IN" dirty="0" smtClean="0"/>
              <a:t>It allows us to define/change the structure of file, and then allow access to the data file. </a:t>
            </a:r>
          </a:p>
          <a:p>
            <a:pPr lvl="1"/>
            <a:r>
              <a:rPr lang="en-IN" dirty="0" err="1" smtClean="0"/>
              <a:t>Datafile</a:t>
            </a:r>
            <a:r>
              <a:rPr lang="en-IN" dirty="0" smtClean="0"/>
              <a:t> and meta data file are changed when structure/format is changed. </a:t>
            </a:r>
          </a:p>
          <a:p>
            <a:r>
              <a:rPr lang="en-IN" b="1" dirty="0" smtClean="0"/>
              <a:t>PROGRAM </a:t>
            </a:r>
            <a:r>
              <a:rPr lang="en-IN" dirty="0" smtClean="0"/>
              <a:t>is not changed.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 DBMS System must use the meta data technique.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Physical Data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Storage Layout</a:t>
            </a:r>
          </a:p>
          <a:p>
            <a:pPr lvl="1"/>
            <a:r>
              <a:rPr lang="en-IN" dirty="0" smtClean="0"/>
              <a:t>Clustered File</a:t>
            </a:r>
          </a:p>
          <a:p>
            <a:pPr lvl="1"/>
            <a:r>
              <a:rPr lang="en-IN" dirty="0" smtClean="0"/>
              <a:t>Non-clustered File</a:t>
            </a:r>
          </a:p>
          <a:p>
            <a:pPr lvl="1"/>
            <a:r>
              <a:rPr lang="en-IN" dirty="0" smtClean="0"/>
              <a:t>Issues related to Block Layout </a:t>
            </a:r>
          </a:p>
          <a:p>
            <a:pPr lvl="1"/>
            <a:r>
              <a:rPr lang="en-IN" dirty="0" smtClean="0"/>
              <a:t>Etc....... Will do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143000"/>
          </a:xfrm>
        </p:spPr>
        <p:txBody>
          <a:bodyPr/>
          <a:lstStyle/>
          <a:p>
            <a:r>
              <a:rPr lang="en-IN" dirty="0" smtClean="0"/>
              <a:t>Logical Data Independence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3284984"/>
            <a:ext cx="6577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Ability to present information in different ways to different users.</a:t>
            </a:r>
            <a:endParaRPr lang="en-I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</a:t>
            </a:r>
            <a:endParaRPr lang="en-IN" dirty="0"/>
          </a:p>
        </p:txBody>
      </p:sp>
      <p:pic>
        <p:nvPicPr>
          <p:cNvPr id="21506" name="Picture 2" descr="http://www.mathcs.emory.edu/~cheung/Courses/377/Syllabus/1-files/FIGS/file-proc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628800"/>
            <a:ext cx="6689847" cy="295232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27584" y="5229200"/>
            <a:ext cx="658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Different users have different requirements.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with Flat File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Redundancy</a:t>
            </a:r>
            <a:endParaRPr lang="en-IN" dirty="0"/>
          </a:p>
          <a:p>
            <a:r>
              <a:rPr lang="en-IN" dirty="0" smtClean="0"/>
              <a:t>Consistency</a:t>
            </a:r>
          </a:p>
          <a:p>
            <a:r>
              <a:rPr lang="en-IN" dirty="0" smtClean="0"/>
              <a:t>And many more.....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 avoid Flat File System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Store data in consolidated form.</a:t>
            </a:r>
          </a:p>
          <a:p>
            <a:pPr lvl="1"/>
            <a:r>
              <a:rPr lang="en-IN" dirty="0" smtClean="0"/>
              <a:t>Conceptual Schema</a:t>
            </a:r>
          </a:p>
          <a:p>
            <a:pPr lvl="2"/>
            <a:r>
              <a:rPr lang="en-IN" dirty="0" smtClean="0"/>
              <a:t>One schema for each database application</a:t>
            </a:r>
          </a:p>
          <a:p>
            <a:pPr lvl="1"/>
            <a:r>
              <a:rPr lang="en-IN" dirty="0" smtClean="0"/>
              <a:t>Each user will have its own external schema</a:t>
            </a:r>
          </a:p>
          <a:p>
            <a:pPr lvl="2"/>
            <a:r>
              <a:rPr lang="en-IN" dirty="0" smtClean="0"/>
              <a:t>Human Resource</a:t>
            </a:r>
          </a:p>
          <a:p>
            <a:pPr lvl="2"/>
            <a:r>
              <a:rPr lang="en-IN" dirty="0" smtClean="0"/>
              <a:t>Accounts</a:t>
            </a:r>
          </a:p>
          <a:p>
            <a:pPr lvl="2"/>
            <a:r>
              <a:rPr lang="en-IN" dirty="0" smtClean="0"/>
              <a:t>Course Management</a:t>
            </a:r>
          </a:p>
          <a:p>
            <a:pPr lvl="2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Introduce Physical Data Independence</a:t>
            </a:r>
          </a:p>
          <a:p>
            <a:r>
              <a:rPr lang="en-IN" dirty="0" smtClean="0"/>
              <a:t>Introduce Logical Data Independence</a:t>
            </a:r>
          </a:p>
          <a:p>
            <a:r>
              <a:rPr lang="en-IN" dirty="0" smtClean="0"/>
              <a:t>Tree Tier DBMS Architecture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Logical Data Independence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Change in Conceptual schema should not demand change in application program accessing external schema.</a:t>
            </a:r>
          </a:p>
          <a:p>
            <a:r>
              <a:rPr lang="en-IN" dirty="0"/>
              <a:t>The way you </a:t>
            </a:r>
            <a:r>
              <a:rPr lang="en-IN" b="1" dirty="0"/>
              <a:t>view (perceive)</a:t>
            </a:r>
            <a:r>
              <a:rPr lang="en-IN" dirty="0"/>
              <a:t> the data </a:t>
            </a:r>
            <a:r>
              <a:rPr lang="en-IN" b="1" dirty="0"/>
              <a:t>is INDEPENDENT</a:t>
            </a:r>
            <a:r>
              <a:rPr lang="en-IN" dirty="0"/>
              <a:t> from the way you </a:t>
            </a:r>
            <a:r>
              <a:rPr lang="en-IN" b="1" dirty="0"/>
              <a:t>store</a:t>
            </a:r>
            <a:r>
              <a:rPr lang="en-IN" dirty="0"/>
              <a:t> the data.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Student Grade Report</a:t>
            </a:r>
            <a:endParaRPr lang="en-IN" dirty="0"/>
          </a:p>
        </p:txBody>
      </p:sp>
      <p:pic>
        <p:nvPicPr>
          <p:cNvPr id="33794" name="Picture 2" descr="http://www.mathcs.emory.edu/~cheung/Courses/377/Syllabus/1-files/FIGS/logical-map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48880"/>
            <a:ext cx="9030750" cy="284301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572000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http://www.mathcs.emory.edu/~cheung/Courses/377/Syllabus/1-files/logical.html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Logical Data Independence Example</a:t>
            </a:r>
            <a:endParaRPr lang="en-IN" dirty="0"/>
          </a:p>
        </p:txBody>
      </p:sp>
      <p:pic>
        <p:nvPicPr>
          <p:cNvPr id="37890" name="Picture 2" descr="http://www.mathcs.emory.edu/~cheung/Courses/377/Syllabus/1-files/FIGS/logical-map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16832"/>
            <a:ext cx="7429500" cy="404812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355976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http://www.mathcs.emory.edu/~cheung/Courses/377/Syllabus/1-files/logical.html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Logical Data Independence: A Big Deal?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</a:t>
            </a:r>
            <a:r>
              <a:rPr lang="en-IN" b="1" i="1" dirty="0"/>
              <a:t>Logical</a:t>
            </a:r>
            <a:r>
              <a:rPr lang="en-IN" b="1" dirty="0"/>
              <a:t> Data Independence</a:t>
            </a:r>
            <a:r>
              <a:rPr lang="en-IN" dirty="0"/>
              <a:t> technique can </a:t>
            </a:r>
            <a:r>
              <a:rPr lang="en-IN" b="1" dirty="0"/>
              <a:t>maintain</a:t>
            </a:r>
            <a:r>
              <a:rPr lang="en-IN" dirty="0"/>
              <a:t> the </a:t>
            </a:r>
            <a:r>
              <a:rPr lang="en-IN" b="1" dirty="0"/>
              <a:t>end user data file structure</a:t>
            </a:r>
            <a:r>
              <a:rPr lang="en-IN" dirty="0"/>
              <a:t> in the </a:t>
            </a:r>
            <a:r>
              <a:rPr lang="en-IN" b="1" i="1" dirty="0"/>
              <a:t>same</a:t>
            </a:r>
            <a:r>
              <a:rPr lang="en-IN" b="1" dirty="0"/>
              <a:t> </a:t>
            </a:r>
            <a:r>
              <a:rPr lang="en-IN" b="1" dirty="0" smtClean="0"/>
              <a:t>format</a:t>
            </a:r>
          </a:p>
          <a:p>
            <a:endParaRPr lang="en-IN" b="1" dirty="0"/>
          </a:p>
          <a:p>
            <a:endParaRPr lang="en-IN" b="1" dirty="0" smtClean="0"/>
          </a:p>
          <a:p>
            <a:pPr>
              <a:buNone/>
            </a:pPr>
            <a:r>
              <a:rPr lang="en-IN" sz="4000" dirty="0" smtClean="0"/>
              <a:t>It </a:t>
            </a:r>
            <a:r>
              <a:rPr lang="en-IN" sz="4000" dirty="0"/>
              <a:t>will make </a:t>
            </a:r>
            <a:r>
              <a:rPr lang="en-IN" sz="4000" b="1" dirty="0"/>
              <a:t>end users</a:t>
            </a:r>
            <a:r>
              <a:rPr lang="en-IN" sz="4000" dirty="0"/>
              <a:t> very </a:t>
            </a:r>
            <a:r>
              <a:rPr lang="en-IN" sz="4000" b="1" dirty="0"/>
              <a:t>happy customers</a:t>
            </a:r>
            <a:r>
              <a:rPr lang="en-IN" sz="4000" dirty="0"/>
              <a:t> !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DBMS Software Architecture</a:t>
            </a:r>
            <a:endParaRPr lang="en-IN" dirty="0"/>
          </a:p>
        </p:txBody>
      </p:sp>
      <p:pic>
        <p:nvPicPr>
          <p:cNvPr id="38914" name="Picture 2" descr="http://www.mathcs.emory.edu/~cheung/Courses/377/Syllabus/1-files/FIGS/DB-syste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0768"/>
            <a:ext cx="6768752" cy="5230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355976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http://www.mathcs.emory.edu/~cheung/Courses/377/Syllabus/1-files/logical.html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Three Tier Architecture</a:t>
            </a:r>
            <a:endParaRPr lang="en-IN" dirty="0"/>
          </a:p>
        </p:txBody>
      </p:sp>
      <p:pic>
        <p:nvPicPr>
          <p:cNvPr id="40962" name="Picture 2" descr="http://www.mathcs.emory.edu/~cheung/Courses/377/Syllabus/1-files/FIGS/3-schem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00808"/>
            <a:ext cx="7153275" cy="430530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355976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http://www.mathcs.emory.edu/~cheung/Courses/377/Syllabus/1-files/logical.html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1430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Physical Data Independence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IN" dirty="0" smtClean="0"/>
              <a:t>Any change in Physical Layout of files on storage should not require change in </a:t>
            </a:r>
            <a:r>
              <a:rPr lang="en-IN" dirty="0"/>
              <a:t>A</a:t>
            </a:r>
            <a:r>
              <a:rPr lang="en-IN" dirty="0" smtClean="0"/>
              <a:t>pplication Programs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Example of Physical Data </a:t>
            </a:r>
            <a:r>
              <a:rPr lang="en-IN" dirty="0" smtClean="0">
                <a:solidFill>
                  <a:srgbClr val="FF0000"/>
                </a:solidFill>
              </a:rPr>
              <a:t>Dependence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Class Employe1{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String employee-id;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String name;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salary;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________________________________</a:t>
            </a:r>
          </a:p>
          <a:p>
            <a:pPr>
              <a:buNone/>
            </a:pPr>
            <a:r>
              <a:rPr lang="en-IN" dirty="0" smtClean="0"/>
              <a:t>Application Code:</a:t>
            </a:r>
          </a:p>
          <a:p>
            <a:pPr>
              <a:buNone/>
            </a:pPr>
            <a:r>
              <a:rPr lang="en-IN" dirty="0" err="1" smtClean="0"/>
              <a:t>Emp.employe</a:t>
            </a:r>
            <a:r>
              <a:rPr lang="en-IN" dirty="0" smtClean="0"/>
              <a:t>-id = </a:t>
            </a:r>
            <a:r>
              <a:rPr lang="en-IN" dirty="0" err="1" smtClean="0"/>
              <a:t>filename.ReadString</a:t>
            </a:r>
            <a:r>
              <a:rPr lang="en-IN" dirty="0" smtClean="0"/>
              <a:t>(10);</a:t>
            </a:r>
          </a:p>
          <a:p>
            <a:pPr>
              <a:buNone/>
            </a:pPr>
            <a:r>
              <a:rPr lang="en-IN" dirty="0" smtClean="0"/>
              <a:t>Emp.name = </a:t>
            </a:r>
            <a:r>
              <a:rPr lang="en-IN" dirty="0" err="1" smtClean="0"/>
              <a:t>filename.ReadString</a:t>
            </a:r>
            <a:r>
              <a:rPr lang="en-IN" dirty="0" smtClean="0"/>
              <a:t>(40);</a:t>
            </a:r>
          </a:p>
          <a:p>
            <a:pPr>
              <a:buNone/>
            </a:pPr>
            <a:r>
              <a:rPr lang="en-IN" dirty="0" err="1" smtClean="0"/>
              <a:t>Emp.salary</a:t>
            </a:r>
            <a:r>
              <a:rPr lang="en-IN" dirty="0" smtClean="0"/>
              <a:t> = </a:t>
            </a:r>
            <a:r>
              <a:rPr lang="en-IN" dirty="0" err="1" smtClean="0"/>
              <a:t>filename.ReadNumeric</a:t>
            </a:r>
            <a:r>
              <a:rPr lang="en-IN" dirty="0" smtClean="0"/>
              <a:t>(2);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64088" y="2276872"/>
            <a:ext cx="331236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Structure of Data is embedded inside the application Program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Drawbacks: Physical Data Dependence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if File format is changed in the following way:</a:t>
            </a:r>
          </a:p>
          <a:p>
            <a:pPr lvl="1"/>
            <a:r>
              <a:rPr lang="en-IN" dirty="0" smtClean="0"/>
              <a:t>Order of attributes stored is changed</a:t>
            </a:r>
          </a:p>
          <a:p>
            <a:pPr lvl="1"/>
            <a:r>
              <a:rPr lang="en-IN" dirty="0" smtClean="0"/>
              <a:t>Number of Bytes used to store attributes is changed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What Else?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Solution to provide PDI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METADATA</a:t>
            </a:r>
          </a:p>
          <a:p>
            <a:pPr lvl="1"/>
            <a:r>
              <a:rPr lang="en-IN" dirty="0" smtClean="0"/>
              <a:t>Data about Data</a:t>
            </a:r>
          </a:p>
          <a:p>
            <a:pPr lvl="1"/>
            <a:r>
              <a:rPr lang="en-IN" dirty="0" smtClean="0"/>
              <a:t>Will record information about the Structure of the data file</a:t>
            </a:r>
          </a:p>
          <a:p>
            <a:pPr lvl="1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275856" y="3933056"/>
            <a:ext cx="172819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File</a:t>
            </a:r>
            <a:endParaRPr lang="en-IN" dirty="0"/>
          </a:p>
        </p:txBody>
      </p:sp>
      <p:sp>
        <p:nvSpPr>
          <p:cNvPr id="5" name="Can 4"/>
          <p:cNvSpPr/>
          <p:nvPr/>
        </p:nvSpPr>
        <p:spPr>
          <a:xfrm>
            <a:off x="6012160" y="4005064"/>
            <a:ext cx="2160240" cy="1584176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39552" y="5157192"/>
            <a:ext cx="172819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Meta Data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308304" y="4509120"/>
            <a:ext cx="36004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6444208" y="5013176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>
            <a:stCxn id="7" idx="1"/>
            <a:endCxn id="4" idx="3"/>
          </p:cNvCxnSpPr>
          <p:nvPr/>
        </p:nvCxnSpPr>
        <p:spPr>
          <a:xfrm flipH="1" flipV="1">
            <a:off x="5004048" y="4401108"/>
            <a:ext cx="230425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1"/>
            <a:endCxn id="6" idx="3"/>
          </p:cNvCxnSpPr>
          <p:nvPr/>
        </p:nvCxnSpPr>
        <p:spPr>
          <a:xfrm flipH="1">
            <a:off x="2267744" y="5157192"/>
            <a:ext cx="4176464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32240" y="5877272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Database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MetaData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 Data File:</a:t>
            </a:r>
          </a:p>
          <a:p>
            <a:pPr lvl="1"/>
            <a:r>
              <a:rPr lang="en-IN" dirty="0" smtClean="0"/>
              <a:t> Class Employe1{</a:t>
            </a:r>
          </a:p>
          <a:p>
            <a:pPr lvl="1">
              <a:buNone/>
            </a:pPr>
            <a:r>
              <a:rPr lang="en-IN" dirty="0" smtClean="0"/>
              <a:t>	String employee-id;</a:t>
            </a:r>
          </a:p>
          <a:p>
            <a:pPr lvl="1">
              <a:buNone/>
            </a:pPr>
            <a:r>
              <a:rPr lang="en-IN" dirty="0" smtClean="0"/>
              <a:t>	String name;</a:t>
            </a:r>
          </a:p>
          <a:p>
            <a:pPr lvl="1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salary;</a:t>
            </a:r>
          </a:p>
          <a:p>
            <a:pPr lvl="1">
              <a:buNone/>
            </a:pPr>
            <a:r>
              <a:rPr lang="en-IN" dirty="0" smtClean="0"/>
              <a:t>	}</a:t>
            </a:r>
          </a:p>
          <a:p>
            <a:r>
              <a:rPr lang="en-IN" dirty="0" smtClean="0"/>
              <a:t>Meta Data:</a:t>
            </a:r>
          </a:p>
          <a:p>
            <a:pPr lvl="1"/>
            <a:r>
              <a:rPr lang="en-IN" dirty="0" smtClean="0"/>
              <a:t>Name of the Attribute : employee-id</a:t>
            </a:r>
          </a:p>
          <a:p>
            <a:pPr lvl="1"/>
            <a:r>
              <a:rPr lang="en-IN" dirty="0" smtClean="0"/>
              <a:t>Type of Attribute: String</a:t>
            </a:r>
          </a:p>
          <a:p>
            <a:pPr lvl="1"/>
            <a:r>
              <a:rPr lang="en-IN" dirty="0" smtClean="0"/>
              <a:t>Size of Attribute: 10</a:t>
            </a:r>
          </a:p>
          <a:p>
            <a:pPr lvl="1"/>
            <a:r>
              <a:rPr lang="en-IN" dirty="0" smtClean="0"/>
              <a:t>Name of the Attribute : name</a:t>
            </a:r>
          </a:p>
          <a:p>
            <a:pPr lvl="1"/>
            <a:r>
              <a:rPr lang="en-IN" dirty="0" smtClean="0"/>
              <a:t>Type of Attribute: String</a:t>
            </a:r>
          </a:p>
          <a:p>
            <a:pPr lvl="1"/>
            <a:r>
              <a:rPr lang="en-IN" dirty="0" smtClean="0"/>
              <a:t>Size of Attribute: 40</a:t>
            </a:r>
          </a:p>
          <a:p>
            <a:pPr lvl="1"/>
            <a:r>
              <a:rPr lang="en-IN" dirty="0" smtClean="0"/>
              <a:t>Name of the Attribute : Salary</a:t>
            </a:r>
          </a:p>
          <a:p>
            <a:pPr lvl="1"/>
            <a:r>
              <a:rPr lang="en-IN" dirty="0" smtClean="0"/>
              <a:t>Type of Attribute: Numeric</a:t>
            </a:r>
          </a:p>
          <a:p>
            <a:pPr lvl="1"/>
            <a:r>
              <a:rPr lang="en-IN" dirty="0" smtClean="0"/>
              <a:t>Size of Attribute: 2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Physical Data Independence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program must first know about the structure of the data file by using a metadata file.</a:t>
            </a:r>
          </a:p>
          <a:p>
            <a:endParaRPr lang="en-IN" dirty="0"/>
          </a:p>
        </p:txBody>
      </p:sp>
      <p:pic>
        <p:nvPicPr>
          <p:cNvPr id="1026" name="Picture 2" descr="http://www.mathcs.emory.edu/~cheung/Courses/377/Syllabus/1-files/FIGS/db-proc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3852" y="2924944"/>
            <a:ext cx="6792189" cy="350825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572000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http://www.mathcs.emory.edu/~cheung/Courses/377/Syllabus/1-files/physical1.html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Important Property of Metadata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Structure of Metadata file does not change.</a:t>
            </a:r>
          </a:p>
          <a:p>
            <a:endParaRPr lang="en-IN" dirty="0"/>
          </a:p>
          <a:p>
            <a:r>
              <a:rPr lang="en-IN" dirty="0" smtClean="0"/>
              <a:t>Why?</a:t>
            </a:r>
          </a:p>
          <a:p>
            <a:r>
              <a:rPr lang="en-IN" dirty="0" smtClean="0"/>
              <a:t>Is this statement any important?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549</Words>
  <Application>Microsoft Office PowerPoint</Application>
  <PresentationFormat>On-screen Show (4:3)</PresentationFormat>
  <Paragraphs>133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Three Tier Architecture of DBMS</vt:lpstr>
      <vt:lpstr>Objective</vt:lpstr>
      <vt:lpstr>Physical Data Independence</vt:lpstr>
      <vt:lpstr>Example of Physical Data Dependence</vt:lpstr>
      <vt:lpstr>Drawbacks: Physical Data Dependence</vt:lpstr>
      <vt:lpstr>Solution to provide PDI</vt:lpstr>
      <vt:lpstr>MetaData</vt:lpstr>
      <vt:lpstr>Physical Data Independence Process</vt:lpstr>
      <vt:lpstr>Important Property of Metadata File</vt:lpstr>
      <vt:lpstr>Examples of Metadata</vt:lpstr>
      <vt:lpstr>How does metadata use provide PDI?</vt:lpstr>
      <vt:lpstr>What did we loose/gain?</vt:lpstr>
      <vt:lpstr>DBMS Software Physical Data Independence</vt:lpstr>
      <vt:lpstr>A DBMS System must use the meta data technique. </vt:lpstr>
      <vt:lpstr>Physical Data </vt:lpstr>
      <vt:lpstr>Logical Data Independence</vt:lpstr>
      <vt:lpstr>Need </vt:lpstr>
      <vt:lpstr>Problem with Flat File System</vt:lpstr>
      <vt:lpstr>To avoid Flat File System Problem</vt:lpstr>
      <vt:lpstr>Logical Data Independence</vt:lpstr>
      <vt:lpstr>Student Grade Report</vt:lpstr>
      <vt:lpstr>Logical Data Independence Example</vt:lpstr>
      <vt:lpstr>Logical Data Independence: A Big Deal?</vt:lpstr>
      <vt:lpstr>DBMS Software Architecture</vt:lpstr>
      <vt:lpstr>Three Tier Architecture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Tier Architecture of DBMS</dc:title>
  <dc:creator>vikram</dc:creator>
  <cp:lastModifiedBy>vikram</cp:lastModifiedBy>
  <cp:revision>24</cp:revision>
  <dcterms:created xsi:type="dcterms:W3CDTF">2015-01-13T08:51:35Z</dcterms:created>
  <dcterms:modified xsi:type="dcterms:W3CDTF">2017-01-11T02:22:32Z</dcterms:modified>
</cp:coreProperties>
</file>