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72" r:id="rId2"/>
    <p:sldId id="288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90" r:id="rId11"/>
    <p:sldId id="292" r:id="rId12"/>
    <p:sldId id="289" r:id="rId13"/>
    <p:sldId id="294" r:id="rId14"/>
    <p:sldId id="295" r:id="rId15"/>
    <p:sldId id="296" r:id="rId16"/>
    <p:sldId id="282" r:id="rId17"/>
    <p:sldId id="297" r:id="rId18"/>
    <p:sldId id="298" r:id="rId19"/>
    <p:sldId id="299" r:id="rId20"/>
    <p:sldId id="302" r:id="rId21"/>
    <p:sldId id="30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3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91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3.wmf"/><Relationship Id="rId10" Type="http://schemas.openxmlformats.org/officeDocument/2006/relationships/image" Target="../media/image13.wmf"/><Relationship Id="rId4" Type="http://schemas.openxmlformats.org/officeDocument/2006/relationships/image" Target="../media/image2.wmf"/><Relationship Id="rId9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88AA-88E9-44CB-9486-EB7F4F2392E5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E97ED-9529-484F-9CF9-18F061B3E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B46E-F75E-4B6B-937A-9655A66EFEF3}" type="datetime2">
              <a:rPr lang="en-US" smtClean="0"/>
              <a:pPr/>
              <a:t>Friday, January 16,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076C-ABD7-4C8C-8825-87CCA10EC3D9}" type="datetime2">
              <a:rPr lang="en-US" smtClean="0"/>
              <a:pPr/>
              <a:t>Friday, January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8B3-DDEE-40E2-8725-8FC9667DA58F}" type="datetime2">
              <a:rPr lang="en-US" smtClean="0"/>
              <a:pPr/>
              <a:t>Friday, January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89D9-AC6A-4B19-8B96-0BE6BE386DB3}" type="datetime2">
              <a:rPr lang="en-US" smtClean="0"/>
              <a:pPr/>
              <a:t>Friday, January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2A84-E076-44B9-B70D-397912F3D000}" type="datetime2">
              <a:rPr lang="en-US" smtClean="0"/>
              <a:pPr/>
              <a:t>Friday, January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A668-97F0-4D28-953F-0A9BE851CA2E}" type="datetime2">
              <a:rPr lang="en-US" smtClean="0"/>
              <a:pPr/>
              <a:t>Friday, January 16,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895A-1C51-429A-82FB-F66FC4DB0C33}" type="datetime2">
              <a:rPr lang="en-US" smtClean="0"/>
              <a:pPr/>
              <a:t>Friday, January 16,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CBB3-0F78-45AF-B75A-2F43287B14B1}" type="datetime2">
              <a:rPr lang="en-US" smtClean="0"/>
              <a:pPr/>
              <a:t>Friday, January 16,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A3BB-0C80-4CCC-93F0-354825D55A0A}" type="datetime2">
              <a:rPr lang="en-US" smtClean="0"/>
              <a:pPr/>
              <a:t>Friday, January 16,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DA2-7134-478A-8D22-17343B38D7C3}" type="datetime2">
              <a:rPr lang="en-US" smtClean="0"/>
              <a:pPr/>
              <a:t>Friday, January 16,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582E-3F8E-4242-9355-E35059E140C2}" type="datetime2">
              <a:rPr lang="en-US" smtClean="0"/>
              <a:pPr/>
              <a:t>Friday, January 16,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9DD5-3DCB-4C8E-B689-0D2747E3FFE1}" type="datetime2">
              <a:rPr lang="en-US" smtClean="0"/>
              <a:pPr/>
              <a:t>Friday, January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BDFBFC-A27B-4EC2-9262-1166E6E7BF04}" type="slidenum">
              <a:rPr lang="zh-TW" altLang="en-US" sz="1299"/>
              <a:pPr eaLnBrk="1" hangingPunct="1"/>
              <a:t>1</a:t>
            </a:fld>
            <a:endParaRPr lang="en-US" altLang="zh-TW" sz="1299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922001" y="431546"/>
            <a:ext cx="7154859" cy="915316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Bipartite Graphs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610" y="1456540"/>
            <a:ext cx="7520780" cy="3118397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graph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bipartite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V</a:t>
            </a:r>
            <a:r>
              <a:rPr lang="en-US" altLang="zh-TW" b="1" dirty="0" smtClean="0">
                <a:ea typeface="新細明體" panose="02020500000000000000" pitchFamily="18" charset="-120"/>
              </a:rPr>
              <a:t>(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G</a:t>
            </a:r>
            <a:r>
              <a:rPr lang="en-US" altLang="zh-TW" b="1" dirty="0" smtClean="0">
                <a:ea typeface="新細明體" panose="02020500000000000000" pitchFamily="18" charset="-120"/>
              </a:rPr>
              <a:t>)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union of two disjoint independent sets called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partite sets of</a:t>
            </a:r>
            <a:r>
              <a:rPr lang="en-US" altLang="zh-TW" b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b="1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G</a:t>
            </a:r>
            <a:endParaRPr lang="en-US" altLang="zh-TW" i="1" dirty="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Also: The vertices can be partitioned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into two sets such that each set is independent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</a:pPr>
            <a:endParaRPr lang="zh-TW" altLang="en-US" i="1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78D-F492-4624-88E8-DEC6BE9FF8EA}" type="datetime2">
              <a:rPr lang="en-US" smtClean="0"/>
              <a:pPr/>
              <a:t>Friday, January 16,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634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7D0025E-F69E-4A2B-8E51-2ED88DF304B2}" type="slidenum">
              <a:rPr lang="zh-TW" altLang="en-US" sz="1299"/>
              <a:pPr eaLnBrk="1" hangingPunct="1"/>
              <a:t>10</a:t>
            </a:fld>
            <a:endParaRPr lang="en-US" altLang="zh-TW" sz="1299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527750"/>
            <a:ext cx="7154859" cy="89745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Isomorphism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603866"/>
            <a:ext cx="7352766" cy="449274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isomorphism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from a simple graph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a simple graph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bijection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that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uv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and only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say </a:t>
            </a:r>
            <a:r>
              <a:rPr lang="en-US" altLang="zh-TW" dirty="0" smtClean="0">
                <a:ea typeface="新細明體" panose="02020500000000000000" pitchFamily="18" charset="-120"/>
              </a:rPr>
              <a:t>“</a:t>
            </a:r>
            <a:r>
              <a:rPr lang="en-US" altLang="zh-TW" b="1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G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isomorphic to </a:t>
            </a:r>
            <a:r>
              <a:rPr lang="en-US" altLang="zh-TW" b="1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”,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written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</a:t>
            </a:r>
            <a:r>
              <a:rPr lang="en-US" altLang="zh-TW" dirty="0" smtClean="0">
                <a:ea typeface="新細明體" panose="02020500000000000000" pitchFamily="18" charset="-120"/>
              </a:rPr>
              <a:t> 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</a:p>
          <a:p>
            <a:pPr lvl="1">
              <a:spcBef>
                <a:spcPct val="40000"/>
              </a:spcBef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isomorphism an equivalence relation?</a:t>
            </a:r>
          </a:p>
          <a:p>
            <a:pPr marL="457200" lvl="1" indent="0" eaLnBrk="1" hangingPunct="1">
              <a:spcBef>
                <a:spcPct val="40000"/>
              </a:spcBef>
              <a:buNone/>
            </a:pPr>
            <a:endParaRPr lang="en-US" altLang="zh-TW" i="1" dirty="0" smtClean="0">
              <a:ea typeface="新細明體" panose="02020500000000000000" pitchFamily="18" charset="-120"/>
            </a:endParaRPr>
          </a:p>
        </p:txBody>
      </p:sp>
      <p:grpSp>
        <p:nvGrpSpPr>
          <p:cNvPr id="50183" name="Group 32"/>
          <p:cNvGrpSpPr>
            <a:grpSpLocks/>
          </p:cNvGrpSpPr>
          <p:nvPr/>
        </p:nvGrpSpPr>
        <p:grpSpPr bwMode="auto">
          <a:xfrm>
            <a:off x="1894769" y="4275600"/>
            <a:ext cx="900199" cy="1232790"/>
            <a:chOff x="1048" y="2600"/>
            <a:chExt cx="616" cy="776"/>
          </a:xfrm>
        </p:grpSpPr>
        <p:sp>
          <p:nvSpPr>
            <p:cNvPr id="50204" name="Oval 4"/>
            <p:cNvSpPr>
              <a:spLocks noChangeArrowheads="1"/>
            </p:cNvSpPr>
            <p:nvPr/>
          </p:nvSpPr>
          <p:spPr bwMode="auto">
            <a:xfrm>
              <a:off x="1048" y="26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50205" name="Oval 5"/>
            <p:cNvSpPr>
              <a:spLocks noChangeArrowheads="1"/>
            </p:cNvSpPr>
            <p:nvPr/>
          </p:nvSpPr>
          <p:spPr bwMode="auto">
            <a:xfrm>
              <a:off x="1056" y="3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50206" name="Oval 6"/>
            <p:cNvSpPr>
              <a:spLocks noChangeArrowheads="1"/>
            </p:cNvSpPr>
            <p:nvPr/>
          </p:nvSpPr>
          <p:spPr bwMode="auto">
            <a:xfrm>
              <a:off x="1576" y="260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50207" name="Oval 7"/>
            <p:cNvSpPr>
              <a:spLocks noChangeArrowheads="1"/>
            </p:cNvSpPr>
            <p:nvPr/>
          </p:nvSpPr>
          <p:spPr bwMode="auto">
            <a:xfrm>
              <a:off x="1584" y="328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50208" name="Line 12"/>
            <p:cNvSpPr>
              <a:spLocks noChangeShapeType="1"/>
            </p:cNvSpPr>
            <p:nvPr/>
          </p:nvSpPr>
          <p:spPr bwMode="auto">
            <a:xfrm>
              <a:off x="1616" y="2680"/>
              <a:ext cx="16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50209" name="Line 14"/>
            <p:cNvSpPr>
              <a:spLocks noChangeShapeType="1"/>
            </p:cNvSpPr>
            <p:nvPr/>
          </p:nvSpPr>
          <p:spPr bwMode="auto">
            <a:xfrm>
              <a:off x="1088" y="2696"/>
              <a:ext cx="8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50210" name="Line 15"/>
            <p:cNvSpPr>
              <a:spLocks noChangeShapeType="1"/>
            </p:cNvSpPr>
            <p:nvPr/>
          </p:nvSpPr>
          <p:spPr bwMode="auto">
            <a:xfrm flipV="1">
              <a:off x="1144" y="2678"/>
              <a:ext cx="450" cy="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</p:grpSp>
      <p:sp>
        <p:nvSpPr>
          <p:cNvPr id="50184" name="Text Box 18"/>
          <p:cNvSpPr txBox="1">
            <a:spLocks noChangeArrowheads="1"/>
          </p:cNvSpPr>
          <p:nvPr/>
        </p:nvSpPr>
        <p:spPr bwMode="auto">
          <a:xfrm>
            <a:off x="3728150" y="4672787"/>
            <a:ext cx="573104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H</a:t>
            </a:r>
          </a:p>
        </p:txBody>
      </p:sp>
      <p:sp>
        <p:nvSpPr>
          <p:cNvPr id="50185" name="Text Box 19"/>
          <p:cNvSpPr txBox="1">
            <a:spLocks noChangeArrowheads="1"/>
          </p:cNvSpPr>
          <p:nvPr/>
        </p:nvSpPr>
        <p:spPr bwMode="auto">
          <a:xfrm>
            <a:off x="1105893" y="4763494"/>
            <a:ext cx="573104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G</a:t>
            </a:r>
          </a:p>
        </p:txBody>
      </p:sp>
      <p:sp>
        <p:nvSpPr>
          <p:cNvPr id="50186" name="Text Box 20"/>
          <p:cNvSpPr txBox="1">
            <a:spLocks noChangeArrowheads="1"/>
          </p:cNvSpPr>
          <p:nvPr/>
        </p:nvSpPr>
        <p:spPr bwMode="auto">
          <a:xfrm>
            <a:off x="1533316" y="4149160"/>
            <a:ext cx="397186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w</a:t>
            </a:r>
          </a:p>
        </p:txBody>
      </p:sp>
      <p:sp>
        <p:nvSpPr>
          <p:cNvPr id="50187" name="Text Box 21"/>
          <p:cNvSpPr txBox="1">
            <a:spLocks noChangeArrowheads="1"/>
          </p:cNvSpPr>
          <p:nvPr/>
        </p:nvSpPr>
        <p:spPr bwMode="auto">
          <a:xfrm>
            <a:off x="1509951" y="5266505"/>
            <a:ext cx="397187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x</a:t>
            </a:r>
          </a:p>
        </p:txBody>
      </p:sp>
      <p:sp>
        <p:nvSpPr>
          <p:cNvPr id="50188" name="Text Box 22"/>
          <p:cNvSpPr txBox="1">
            <a:spLocks noChangeArrowheads="1"/>
          </p:cNvSpPr>
          <p:nvPr/>
        </p:nvSpPr>
        <p:spPr bwMode="auto">
          <a:xfrm>
            <a:off x="2771603" y="5215655"/>
            <a:ext cx="397187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z</a:t>
            </a:r>
          </a:p>
        </p:txBody>
      </p:sp>
      <p:sp>
        <p:nvSpPr>
          <p:cNvPr id="50189" name="Text Box 23"/>
          <p:cNvSpPr txBox="1">
            <a:spLocks noChangeArrowheads="1"/>
          </p:cNvSpPr>
          <p:nvPr/>
        </p:nvSpPr>
        <p:spPr bwMode="auto">
          <a:xfrm>
            <a:off x="2760609" y="4110678"/>
            <a:ext cx="397187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y</a:t>
            </a:r>
          </a:p>
        </p:txBody>
      </p:sp>
      <p:grpSp>
        <p:nvGrpSpPr>
          <p:cNvPr id="50190" name="Group 31"/>
          <p:cNvGrpSpPr>
            <a:grpSpLocks/>
          </p:cNvGrpSpPr>
          <p:nvPr/>
        </p:nvGrpSpPr>
        <p:grpSpPr bwMode="auto">
          <a:xfrm>
            <a:off x="4305377" y="4307210"/>
            <a:ext cx="803994" cy="1245160"/>
            <a:chOff x="2698" y="2620"/>
            <a:chExt cx="550" cy="784"/>
          </a:xfrm>
        </p:grpSpPr>
        <p:sp>
          <p:nvSpPr>
            <p:cNvPr id="50197" name="Oval 8"/>
            <p:cNvSpPr>
              <a:spLocks noChangeArrowheads="1"/>
            </p:cNvSpPr>
            <p:nvPr/>
          </p:nvSpPr>
          <p:spPr bwMode="auto">
            <a:xfrm>
              <a:off x="2730" y="26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50198" name="Oval 9"/>
            <p:cNvSpPr>
              <a:spLocks noChangeArrowheads="1"/>
            </p:cNvSpPr>
            <p:nvPr/>
          </p:nvSpPr>
          <p:spPr bwMode="auto">
            <a:xfrm>
              <a:off x="3160" y="264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50199" name="Oval 10"/>
            <p:cNvSpPr>
              <a:spLocks noChangeArrowheads="1"/>
            </p:cNvSpPr>
            <p:nvPr/>
          </p:nvSpPr>
          <p:spPr bwMode="auto">
            <a:xfrm>
              <a:off x="2698" y="332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50200" name="Oval 11"/>
            <p:cNvSpPr>
              <a:spLocks noChangeArrowheads="1"/>
            </p:cNvSpPr>
            <p:nvPr/>
          </p:nvSpPr>
          <p:spPr bwMode="auto">
            <a:xfrm>
              <a:off x="3168" y="332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50201" name="Line 13"/>
            <p:cNvSpPr>
              <a:spLocks noChangeShapeType="1"/>
            </p:cNvSpPr>
            <p:nvPr/>
          </p:nvSpPr>
          <p:spPr bwMode="auto">
            <a:xfrm>
              <a:off x="3200" y="2732"/>
              <a:ext cx="16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50202" name="Line 16"/>
            <p:cNvSpPr>
              <a:spLocks noChangeShapeType="1"/>
            </p:cNvSpPr>
            <p:nvPr/>
          </p:nvSpPr>
          <p:spPr bwMode="auto">
            <a:xfrm>
              <a:off x="2786" y="2696"/>
              <a:ext cx="398" cy="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50203" name="Line 17"/>
            <p:cNvSpPr>
              <a:spLocks noChangeShapeType="1"/>
            </p:cNvSpPr>
            <p:nvPr/>
          </p:nvSpPr>
          <p:spPr bwMode="auto">
            <a:xfrm flipV="1">
              <a:off x="2758" y="2716"/>
              <a:ext cx="414" cy="6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</p:grpSp>
      <p:sp>
        <p:nvSpPr>
          <p:cNvPr id="50191" name="Text Box 24"/>
          <p:cNvSpPr txBox="1">
            <a:spLocks noChangeArrowheads="1"/>
          </p:cNvSpPr>
          <p:nvPr/>
        </p:nvSpPr>
        <p:spPr bwMode="auto">
          <a:xfrm>
            <a:off x="3920559" y="4129919"/>
            <a:ext cx="397187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c</a:t>
            </a:r>
          </a:p>
        </p:txBody>
      </p:sp>
      <p:sp>
        <p:nvSpPr>
          <p:cNvPr id="50192" name="Text Box 25"/>
          <p:cNvSpPr txBox="1">
            <a:spLocks noChangeArrowheads="1"/>
          </p:cNvSpPr>
          <p:nvPr/>
        </p:nvSpPr>
        <p:spPr bwMode="auto">
          <a:xfrm>
            <a:off x="5252304" y="4193139"/>
            <a:ext cx="398561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d</a:t>
            </a:r>
          </a:p>
        </p:txBody>
      </p:sp>
      <p:sp>
        <p:nvSpPr>
          <p:cNvPr id="50193" name="Text Box 26"/>
          <p:cNvSpPr txBox="1">
            <a:spLocks noChangeArrowheads="1"/>
          </p:cNvSpPr>
          <p:nvPr/>
        </p:nvSpPr>
        <p:spPr bwMode="auto">
          <a:xfrm>
            <a:off x="5252304" y="5273377"/>
            <a:ext cx="398561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b</a:t>
            </a:r>
          </a:p>
        </p:txBody>
      </p:sp>
      <p:sp>
        <p:nvSpPr>
          <p:cNvPr id="50194" name="Text Box 27"/>
          <p:cNvSpPr txBox="1">
            <a:spLocks noChangeArrowheads="1"/>
          </p:cNvSpPr>
          <p:nvPr/>
        </p:nvSpPr>
        <p:spPr bwMode="auto">
          <a:xfrm>
            <a:off x="3920559" y="5208783"/>
            <a:ext cx="397187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a</a:t>
            </a:r>
          </a:p>
        </p:txBody>
      </p:sp>
      <p:sp>
        <p:nvSpPr>
          <p:cNvPr id="50195" name="Text Box 29"/>
          <p:cNvSpPr txBox="1">
            <a:spLocks noChangeArrowheads="1"/>
          </p:cNvSpPr>
          <p:nvPr/>
        </p:nvSpPr>
        <p:spPr bwMode="auto">
          <a:xfrm>
            <a:off x="6219845" y="4035088"/>
            <a:ext cx="1859493" cy="78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51">
                <a:solidFill>
                  <a:srgbClr val="FF0000"/>
                </a:solidFill>
              </a:rPr>
              <a:t> </a:t>
            </a:r>
            <a:r>
              <a:rPr lang="en-US" altLang="zh-TW" sz="2251" i="1">
                <a:solidFill>
                  <a:srgbClr val="FF0000"/>
                </a:solidFill>
              </a:rPr>
              <a:t>f</a:t>
            </a:r>
            <a:r>
              <a:rPr lang="en-US" altLang="zh-TW" sz="2251" i="1" baseline="-18000">
                <a:solidFill>
                  <a:srgbClr val="FF0000"/>
                </a:solidFill>
              </a:rPr>
              <a:t>1</a:t>
            </a:r>
            <a:r>
              <a:rPr lang="en-US" altLang="zh-TW" sz="2251">
                <a:solidFill>
                  <a:srgbClr val="FF0000"/>
                </a:solidFill>
              </a:rPr>
              <a:t>:</a:t>
            </a:r>
            <a:r>
              <a:rPr lang="en-US" altLang="zh-TW" sz="2251" i="1">
                <a:solidFill>
                  <a:srgbClr val="FF0000"/>
                </a:solidFill>
              </a:rPr>
              <a:t>  w  x   y   z</a:t>
            </a:r>
          </a:p>
          <a:p>
            <a:pPr eaLnBrk="1" hangingPunct="1"/>
            <a:r>
              <a:rPr lang="en-US" altLang="zh-TW" sz="2251" i="1">
                <a:solidFill>
                  <a:srgbClr val="FF0000"/>
                </a:solidFill>
              </a:rPr>
              <a:t>       c  b   d   a</a:t>
            </a:r>
          </a:p>
        </p:txBody>
      </p:sp>
      <p:sp>
        <p:nvSpPr>
          <p:cNvPr id="50196" name="Text Box 30"/>
          <p:cNvSpPr txBox="1">
            <a:spLocks noChangeArrowheads="1"/>
          </p:cNvSpPr>
          <p:nvPr/>
        </p:nvSpPr>
        <p:spPr bwMode="auto">
          <a:xfrm>
            <a:off x="6185485" y="5254136"/>
            <a:ext cx="1974940" cy="78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51" i="1">
                <a:solidFill>
                  <a:srgbClr val="FF0000"/>
                </a:solidFill>
              </a:rPr>
              <a:t> </a:t>
            </a:r>
            <a:r>
              <a:rPr lang="en-US" altLang="zh-TW" sz="2251" i="1">
                <a:solidFill>
                  <a:srgbClr val="FF0000"/>
                </a:solidFill>
              </a:rPr>
              <a:t>f</a:t>
            </a:r>
            <a:r>
              <a:rPr lang="en-US" altLang="zh-TW" sz="2251" i="1" baseline="-18000">
                <a:solidFill>
                  <a:srgbClr val="FF0000"/>
                </a:solidFill>
              </a:rPr>
              <a:t>2</a:t>
            </a:r>
            <a:r>
              <a:rPr lang="en-US" altLang="zh-TW" sz="2251">
                <a:solidFill>
                  <a:srgbClr val="FF0000"/>
                </a:solidFill>
              </a:rPr>
              <a:t>:  </a:t>
            </a:r>
            <a:r>
              <a:rPr lang="en-US" altLang="zh-TW" sz="2251" i="1">
                <a:solidFill>
                  <a:srgbClr val="FF0000"/>
                </a:solidFill>
              </a:rPr>
              <a:t>w  x    y   z</a:t>
            </a:r>
          </a:p>
          <a:p>
            <a:pPr eaLnBrk="1" hangingPunct="1"/>
            <a:r>
              <a:rPr lang="en-US" altLang="zh-TW" sz="2251" i="1">
                <a:solidFill>
                  <a:srgbClr val="FF0000"/>
                </a:solidFill>
              </a:rPr>
              <a:t>       a   d   b   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0E9C-B0E7-4559-A90E-93AD5B28D36C}" type="datetime2">
              <a:rPr lang="en-US" smtClean="0"/>
              <a:pPr/>
              <a:t>Friday, January 16,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48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Automorphism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 err="1"/>
              <a:t>automorphism</a:t>
            </a:r>
            <a:r>
              <a:rPr lang="en-US" i="1" dirty="0"/>
              <a:t> </a:t>
            </a:r>
            <a:r>
              <a:rPr lang="en-US" dirty="0"/>
              <a:t>of G is a permutation </a:t>
            </a:r>
            <a:r>
              <a:rPr lang="en-US" dirty="0" smtClean="0"/>
              <a:t>of V(G</a:t>
            </a:r>
            <a:r>
              <a:rPr lang="en-US" dirty="0"/>
              <a:t>) that is an isomorphism from G to </a:t>
            </a:r>
            <a:r>
              <a:rPr lang="en-US" dirty="0" smtClean="0"/>
              <a:t>G.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graph is called </a:t>
            </a:r>
            <a:r>
              <a:rPr lang="en-US" i="1" dirty="0">
                <a:solidFill>
                  <a:schemeClr val="accent2"/>
                </a:solidFill>
              </a:rPr>
              <a:t>vertex transitive </a:t>
            </a:r>
            <a:r>
              <a:rPr lang="en-US" dirty="0"/>
              <a:t>if for </a:t>
            </a:r>
            <a:r>
              <a:rPr lang="en-US" dirty="0" smtClean="0"/>
              <a:t>every pair </a:t>
            </a:r>
            <a:r>
              <a:rPr lang="en-US" i="1" dirty="0" err="1"/>
              <a:t>u,v</a:t>
            </a:r>
            <a:r>
              <a:rPr lang="en-US" i="1" dirty="0"/>
              <a:t> </a:t>
            </a:r>
            <a:r>
              <a:rPr lang="en-US" dirty="0"/>
              <a:t>∈ </a:t>
            </a:r>
            <a:r>
              <a:rPr lang="en-US" i="1" dirty="0"/>
              <a:t>V(G) </a:t>
            </a:r>
            <a:r>
              <a:rPr lang="en-US" dirty="0"/>
              <a:t>there is an </a:t>
            </a:r>
            <a:r>
              <a:rPr lang="en-US" dirty="0" err="1"/>
              <a:t>automorphism</a:t>
            </a:r>
            <a:r>
              <a:rPr lang="en-US" dirty="0"/>
              <a:t> </a:t>
            </a:r>
            <a:r>
              <a:rPr lang="en-US" dirty="0" smtClean="0"/>
              <a:t>that maps </a:t>
            </a:r>
            <a:r>
              <a:rPr lang="en-US" i="1" dirty="0"/>
              <a:t>u </a:t>
            </a:r>
            <a:r>
              <a:rPr lang="en-US" dirty="0"/>
              <a:t>to </a:t>
            </a:r>
            <a:r>
              <a:rPr lang="en-US" i="1" dirty="0"/>
              <a:t>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707F-0B34-4412-9881-D193A3DB303A}" type="datetime2">
              <a:rPr lang="en-US" smtClean="0"/>
              <a:pPr/>
              <a:t>Friday, January 16,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99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Walk and Trail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8514"/>
            <a:ext cx="7886700" cy="4992915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dirty="0">
                <a:solidFill>
                  <a:schemeClr val="accent2"/>
                </a:solidFill>
              </a:rPr>
              <a:t>walk</a:t>
            </a:r>
            <a:r>
              <a:rPr lang="en-US" i="1" dirty="0"/>
              <a:t> </a:t>
            </a:r>
            <a:r>
              <a:rPr lang="en-US" dirty="0"/>
              <a:t>of length </a:t>
            </a:r>
            <a:r>
              <a:rPr lang="en-US" i="1" dirty="0">
                <a:solidFill>
                  <a:schemeClr val="accent2"/>
                </a:solidFill>
              </a:rPr>
              <a:t>k</a:t>
            </a:r>
            <a:r>
              <a:rPr lang="en-US" i="1" dirty="0"/>
              <a:t> </a:t>
            </a:r>
            <a:r>
              <a:rPr lang="en-US" dirty="0"/>
              <a:t>is a </a:t>
            </a:r>
            <a:r>
              <a:rPr lang="en-US" dirty="0" smtClean="0"/>
              <a:t>sequence, </a:t>
            </a:r>
            <a:r>
              <a:rPr lang="en-US" i="1" dirty="0" smtClean="0"/>
              <a:t>v</a:t>
            </a:r>
            <a:r>
              <a:rPr lang="en-US" i="1" baseline="-25000" dirty="0" smtClean="0"/>
              <a:t>0</a:t>
            </a:r>
            <a:r>
              <a:rPr lang="en-US" i="1" dirty="0" smtClean="0"/>
              <a:t>,e</a:t>
            </a:r>
            <a:r>
              <a:rPr lang="en-US" i="1" baseline="-25000" dirty="0" smtClean="0"/>
              <a:t>1</a:t>
            </a:r>
            <a:r>
              <a:rPr lang="en-US" i="1" dirty="0" smtClean="0"/>
              <a:t>,v</a:t>
            </a:r>
            <a:r>
              <a:rPr lang="en-US" i="1" baseline="-25000" dirty="0" smtClean="0"/>
              <a:t>1</a:t>
            </a:r>
            <a:r>
              <a:rPr lang="en-US" i="1" dirty="0" smtClean="0"/>
              <a:t>,e</a:t>
            </a:r>
            <a:r>
              <a:rPr lang="en-US" i="1" baseline="-25000" dirty="0" smtClean="0"/>
              <a:t>2</a:t>
            </a:r>
            <a:r>
              <a:rPr lang="en-US" i="1" dirty="0"/>
              <a:t>, …, </a:t>
            </a:r>
            <a:r>
              <a:rPr lang="en-US" i="1" dirty="0" err="1"/>
              <a:t>e</a:t>
            </a:r>
            <a:r>
              <a:rPr lang="en-US" i="1" baseline="-25000" dirty="0" err="1"/>
              <a:t>k</a:t>
            </a:r>
            <a:r>
              <a:rPr lang="en-US" i="1" dirty="0" err="1"/>
              <a:t>,v</a:t>
            </a:r>
            <a:r>
              <a:rPr lang="en-US" i="1" baseline="-25000" dirty="0" err="1"/>
              <a:t>k</a:t>
            </a:r>
            <a:r>
              <a:rPr lang="en-US" i="1" baseline="-25000" dirty="0"/>
              <a:t> </a:t>
            </a:r>
            <a:r>
              <a:rPr lang="en-US" dirty="0"/>
              <a:t>of vertices and </a:t>
            </a:r>
            <a:r>
              <a:rPr lang="en-US" dirty="0" smtClean="0"/>
              <a:t>edges such </a:t>
            </a:r>
            <a:r>
              <a:rPr lang="en-US" dirty="0"/>
              <a:t>that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 = v</a:t>
            </a:r>
            <a:r>
              <a:rPr lang="en-US" i="1" baseline="-25000" dirty="0"/>
              <a:t>i-1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for all </a:t>
            </a:r>
            <a:r>
              <a:rPr lang="en-US" i="1" dirty="0" err="1" smtClean="0"/>
              <a:t>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i="1" dirty="0"/>
              <a:t>trail </a:t>
            </a:r>
            <a:r>
              <a:rPr lang="en-US" dirty="0"/>
              <a:t>is a walk with no repeated </a:t>
            </a:r>
            <a:r>
              <a:rPr lang="en-US" dirty="0" smtClean="0"/>
              <a:t>edge.</a:t>
            </a:r>
          </a:p>
          <a:p>
            <a:pPr lvl="1"/>
            <a:r>
              <a:rPr lang="en-US" dirty="0" smtClean="0"/>
              <a:t>A </a:t>
            </a:r>
            <a:r>
              <a:rPr lang="en-US" i="1" dirty="0"/>
              <a:t>path </a:t>
            </a:r>
            <a:r>
              <a:rPr lang="en-US" dirty="0"/>
              <a:t>is a walk with no repeated </a:t>
            </a:r>
            <a:r>
              <a:rPr lang="en-US" dirty="0" smtClean="0"/>
              <a:t>vertex</a:t>
            </a:r>
          </a:p>
          <a:p>
            <a:pPr lvl="1"/>
            <a:r>
              <a:rPr lang="en-US" altLang="zh-TW" dirty="0">
                <a:ea typeface="Arial Unicode MS" pitchFamily="34" charset="-120"/>
                <a:cs typeface="Arial Unicode MS" pitchFamily="34" charset="-120"/>
              </a:rPr>
              <a:t>A </a:t>
            </a:r>
            <a:r>
              <a:rPr lang="en-US" altLang="zh-TW" sz="3200" i="1" dirty="0" err="1">
                <a:ea typeface="Arial Unicode MS" pitchFamily="34" charset="-120"/>
                <a:cs typeface="Arial Unicode MS" pitchFamily="34" charset="-120"/>
              </a:rPr>
              <a:t>u</a:t>
            </a:r>
            <a:r>
              <a:rPr lang="en-US" altLang="zh-TW" sz="3200" dirty="0" err="1"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en-US" altLang="zh-TW" sz="3200" i="1" dirty="0" err="1">
                <a:ea typeface="Arial Unicode MS" pitchFamily="34" charset="-120"/>
                <a:cs typeface="Arial Unicode MS" pitchFamily="34" charset="-120"/>
              </a:rPr>
              <a:t>v</a:t>
            </a:r>
            <a:r>
              <a:rPr lang="en-US" altLang="zh-TW" dirty="0">
                <a:ea typeface="Arial Unicode MS" pitchFamily="34" charset="-120"/>
                <a:cs typeface="Arial Unicode MS" pitchFamily="34" charset="-120"/>
              </a:rPr>
              <a:t>-walk or </a:t>
            </a:r>
            <a:r>
              <a:rPr lang="en-US" altLang="zh-TW" sz="3200" i="1" dirty="0" err="1">
                <a:ea typeface="Arial Unicode MS" pitchFamily="34" charset="-120"/>
                <a:cs typeface="Arial Unicode MS" pitchFamily="34" charset="-120"/>
              </a:rPr>
              <a:t>u</a:t>
            </a:r>
            <a:r>
              <a:rPr lang="en-US" altLang="zh-TW" sz="3200" dirty="0" err="1"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en-US" altLang="zh-TW" sz="3200" i="1" dirty="0" err="1">
                <a:ea typeface="Arial Unicode MS" pitchFamily="34" charset="-120"/>
                <a:cs typeface="Arial Unicode MS" pitchFamily="34" charset="-120"/>
              </a:rPr>
              <a:t>v</a:t>
            </a:r>
            <a:r>
              <a:rPr lang="en-US" altLang="zh-TW" dirty="0">
                <a:ea typeface="Arial Unicode MS" pitchFamily="34" charset="-120"/>
                <a:cs typeface="Arial Unicode MS" pitchFamily="34" charset="-120"/>
              </a:rPr>
              <a:t>-trail has first vertex </a:t>
            </a:r>
            <a:r>
              <a:rPr lang="en-US" altLang="zh-TW" sz="3200" i="1" dirty="0">
                <a:ea typeface="Arial Unicode MS" pitchFamily="34" charset="-120"/>
                <a:cs typeface="Arial Unicode MS" pitchFamily="34" charset="-120"/>
              </a:rPr>
              <a:t>u</a:t>
            </a:r>
            <a:r>
              <a:rPr lang="en-US" altLang="zh-TW" dirty="0">
                <a:ea typeface="Arial Unicode MS" pitchFamily="34" charset="-120"/>
                <a:cs typeface="Arial Unicode MS" pitchFamily="34" charset="-120"/>
              </a:rPr>
              <a:t> and last vertex </a:t>
            </a:r>
            <a:r>
              <a:rPr lang="en-US" altLang="zh-TW" sz="3200" i="1" dirty="0">
                <a:ea typeface="Arial Unicode MS" pitchFamily="34" charset="-120"/>
                <a:cs typeface="Arial Unicode MS" pitchFamily="34" charset="-120"/>
              </a:rPr>
              <a:t>v</a:t>
            </a:r>
            <a:r>
              <a:rPr lang="en-US" altLang="zh-TW" dirty="0">
                <a:ea typeface="Arial Unicode MS" pitchFamily="34" charset="-120"/>
                <a:cs typeface="Arial Unicode MS" pitchFamily="34" charset="-120"/>
              </a:rPr>
              <a:t>; these are its endpoints</a:t>
            </a:r>
            <a:endParaRPr lang="en-US" altLang="zh-TW" b="1" i="1" dirty="0">
              <a:solidFill>
                <a:schemeClr val="accent2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/>
              <a:t> </a:t>
            </a:r>
            <a:r>
              <a:rPr lang="en-US" dirty="0"/>
              <a:t>A walk is </a:t>
            </a:r>
            <a:r>
              <a:rPr lang="en-US" i="1" dirty="0">
                <a:solidFill>
                  <a:schemeClr val="accent2"/>
                </a:solidFill>
              </a:rPr>
              <a:t>closed</a:t>
            </a:r>
            <a:r>
              <a:rPr lang="en-US" i="1" dirty="0"/>
              <a:t> </a:t>
            </a:r>
            <a:r>
              <a:rPr lang="en-US" dirty="0"/>
              <a:t>if it has length at least one </a:t>
            </a:r>
            <a:r>
              <a:rPr lang="en-US" dirty="0" smtClean="0"/>
              <a:t>and its </a:t>
            </a:r>
            <a:r>
              <a:rPr lang="en-US" dirty="0"/>
              <a:t>endpoints are </a:t>
            </a:r>
            <a:r>
              <a:rPr lang="en-US" dirty="0" smtClean="0"/>
              <a:t>equal</a:t>
            </a:r>
          </a:p>
          <a:p>
            <a:pPr lvl="1"/>
            <a:r>
              <a:rPr lang="en-US" dirty="0" smtClean="0"/>
              <a:t>A </a:t>
            </a:r>
            <a:r>
              <a:rPr lang="en-US" i="1" dirty="0"/>
              <a:t>cycle </a:t>
            </a:r>
            <a:r>
              <a:rPr lang="en-US" dirty="0"/>
              <a:t>is a closed trail in which “first = last” </a:t>
            </a:r>
            <a:r>
              <a:rPr lang="en-US" dirty="0" smtClean="0"/>
              <a:t>is the </a:t>
            </a:r>
            <a:r>
              <a:rPr lang="en-US" dirty="0"/>
              <a:t>only vertex </a:t>
            </a:r>
            <a:r>
              <a:rPr lang="en-US" dirty="0" smtClean="0"/>
              <a:t>repetition</a:t>
            </a:r>
          </a:p>
          <a:p>
            <a:pPr lvl="1"/>
            <a:r>
              <a:rPr lang="en-US" dirty="0" smtClean="0"/>
              <a:t>A </a:t>
            </a:r>
            <a:r>
              <a:rPr lang="en-US" i="1" dirty="0"/>
              <a:t>loop </a:t>
            </a:r>
            <a:r>
              <a:rPr lang="en-US" dirty="0"/>
              <a:t>is a cycle of length 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1109-D7EB-4F55-AA1D-A9924FB334BB}" type="datetime2">
              <a:rPr lang="en-US" smtClean="0"/>
              <a:pPr/>
              <a:t>Friday, January 16,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425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E0B7E69-CF64-4F09-827A-C5E13E680956}" type="slidenum">
              <a:rPr lang="zh-TW" altLang="en-US" sz="1299"/>
              <a:pPr eaLnBrk="1" hangingPunct="1"/>
              <a:t>13</a:t>
            </a:fld>
            <a:endParaRPr lang="en-US" altLang="zh-TW" sz="1299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9776"/>
            <a:ext cx="8021863" cy="88508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36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2:</a:t>
            </a:r>
            <a:r>
              <a:rPr lang="en-US" altLang="zh-TW" sz="36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ea typeface="新細明體" panose="02020500000000000000" pitchFamily="18" charset="-120"/>
              </a:rPr>
              <a:t>Every </a:t>
            </a:r>
            <a:r>
              <a:rPr lang="en-US" altLang="zh-TW" sz="3600" i="1" dirty="0" err="1">
                <a:ea typeface="新細明體" panose="02020500000000000000" pitchFamily="18" charset="-120"/>
              </a:rPr>
              <a:t>u</a:t>
            </a:r>
            <a:r>
              <a:rPr lang="en-US" altLang="zh-TW" sz="3600" dirty="0" err="1">
                <a:ea typeface="新細明體" panose="02020500000000000000" pitchFamily="18" charset="-120"/>
              </a:rPr>
              <a:t>,</a:t>
            </a:r>
            <a:r>
              <a:rPr lang="en-US" altLang="zh-TW" sz="3600" i="1" dirty="0" err="1">
                <a:ea typeface="新細明體" panose="02020500000000000000" pitchFamily="18" charset="-120"/>
              </a:rPr>
              <a:t>v</a:t>
            </a:r>
            <a:r>
              <a:rPr lang="en-US" altLang="zh-TW" sz="3600" dirty="0">
                <a:ea typeface="新細明體" panose="02020500000000000000" pitchFamily="18" charset="-120"/>
              </a:rPr>
              <a:t>-walk contains a </a:t>
            </a:r>
            <a:r>
              <a:rPr lang="en-US" altLang="zh-TW" sz="3600" i="1" dirty="0" err="1">
                <a:ea typeface="新細明體" panose="02020500000000000000" pitchFamily="18" charset="-120"/>
              </a:rPr>
              <a:t>u</a:t>
            </a:r>
            <a:r>
              <a:rPr lang="en-US" altLang="zh-TW" sz="3600" dirty="0" err="1">
                <a:ea typeface="新細明體" panose="02020500000000000000" pitchFamily="18" charset="-120"/>
              </a:rPr>
              <a:t>,</a:t>
            </a:r>
            <a:r>
              <a:rPr lang="en-US" altLang="zh-TW" sz="3600" i="1" dirty="0" err="1">
                <a:ea typeface="新細明體" panose="02020500000000000000" pitchFamily="18" charset="-120"/>
              </a:rPr>
              <a:t>v</a:t>
            </a:r>
            <a:r>
              <a:rPr lang="en-US" altLang="zh-TW" sz="3600" dirty="0">
                <a:ea typeface="新細明體" panose="02020500000000000000" pitchFamily="18" charset="-120"/>
              </a:rPr>
              <a:t>-path 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1" y="1799771"/>
            <a:ext cx="7813516" cy="429409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24" dirty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sz="2424" dirty="0">
                <a:ea typeface="新細明體" panose="02020500000000000000" pitchFamily="18" charset="-12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induction on the length of a </a:t>
            </a:r>
            <a:r>
              <a:rPr lang="en-US" altLang="zh-TW" sz="225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lang="en-US" altLang="zh-TW" sz="225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TW" sz="225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-walk </a:t>
            </a:r>
            <a:r>
              <a:rPr lang="en-US" altLang="zh-TW" sz="2251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W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Basis step: </a:t>
            </a:r>
            <a:r>
              <a:rPr lang="en-US" altLang="zh-TW" sz="2424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 0. 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no edge, 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W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consists of a single vertex (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u=v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vertex is a </a:t>
            </a:r>
            <a:r>
              <a:rPr lang="en-US" altLang="zh-TW" i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lang="en-US" altLang="zh-TW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altLang="zh-TW" i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-path of length 0.  </a:t>
            </a:r>
          </a:p>
          <a:p>
            <a:pPr lvl="1" eaLnBrk="1" hangingPunct="1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799C-4352-45BE-A074-707F7017572B}" type="datetime2">
              <a:rPr lang="en-US" smtClean="0"/>
              <a:pPr/>
              <a:t>Friday, January 16,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77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BFE762C-1E3E-4D47-A4C6-F533599574C0}" type="slidenum">
              <a:rPr lang="zh-TW" altLang="en-US" sz="1299"/>
              <a:pPr eaLnBrk="1" hangingPunct="1"/>
              <a:t>14</a:t>
            </a:fld>
            <a:endParaRPr lang="en-US" altLang="zh-TW" sz="1299"/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988457"/>
            <a:ext cx="7447595" cy="410540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24" dirty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 smtClean="0">
                <a:ea typeface="新細明體" panose="02020500000000000000" pitchFamily="18" charset="-120"/>
              </a:rPr>
              <a:t> </a:t>
            </a:r>
            <a:r>
              <a:rPr lang="en-US" altLang="zh-TW" sz="2424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Induction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altLang="zh-TW" sz="2424" dirty="0">
                <a:ea typeface="新細明體" panose="02020500000000000000" pitchFamily="18" charset="-120"/>
              </a:rPr>
              <a:t>: </a:t>
            </a:r>
            <a:r>
              <a:rPr lang="en-US" altLang="zh-TW" sz="2424" i="1" dirty="0">
                <a:ea typeface="新細明體" panose="02020500000000000000" pitchFamily="18" charset="-120"/>
              </a:rPr>
              <a:t>l </a:t>
            </a:r>
            <a:r>
              <a:rPr lang="en-US" altLang="zh-TW" sz="2424" dirty="0">
                <a:ea typeface="新細明體" panose="02020500000000000000" pitchFamily="18" charset="-120"/>
                <a:sym typeface="Symbol" panose="05050102010706020507" pitchFamily="18" charset="2"/>
              </a:rPr>
              <a:t> 1.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251" dirty="0">
              <a:solidFill>
                <a:srgbClr val="0070C0"/>
              </a:solidFill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Suppose that the claim holds for walks of length less than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l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W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no repeated vertex, then its vertices and edges form a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-path.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28650" y="500402"/>
            <a:ext cx="8021863" cy="8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2 (Proof continued)</a:t>
            </a:r>
            <a:r>
              <a:rPr lang="en-US" altLang="zh-TW" sz="3600" dirty="0" smtClean="0">
                <a:ea typeface="新細明體" panose="02020500000000000000" pitchFamily="18" charset="-120"/>
              </a:rPr>
              <a:t> </a:t>
            </a:r>
            <a:endParaRPr lang="en-US" altLang="zh-TW" sz="3600" dirty="0">
              <a:ea typeface="新細明體" panose="02020500000000000000" pitchFamily="18" charset="-12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61F9-248C-4916-8248-37A84B22C42B}" type="datetime2">
              <a:rPr lang="en-US" smtClean="0"/>
              <a:pPr/>
              <a:t>Friday, January 16,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018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Line 1035"/>
          <p:cNvSpPr>
            <a:spLocks noChangeShapeType="1"/>
          </p:cNvSpPr>
          <p:nvPr/>
        </p:nvSpPr>
        <p:spPr bwMode="auto">
          <a:xfrm>
            <a:off x="2779850" y="5867095"/>
            <a:ext cx="552488" cy="109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079" name="Line 1036"/>
          <p:cNvSpPr>
            <a:spLocks noChangeShapeType="1"/>
          </p:cNvSpPr>
          <p:nvPr/>
        </p:nvSpPr>
        <p:spPr bwMode="auto">
          <a:xfrm>
            <a:off x="3469772" y="5878090"/>
            <a:ext cx="82460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080" name="Line 1037"/>
          <p:cNvSpPr>
            <a:spLocks noChangeShapeType="1"/>
          </p:cNvSpPr>
          <p:nvPr/>
        </p:nvSpPr>
        <p:spPr bwMode="auto">
          <a:xfrm>
            <a:off x="4449683" y="5897331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08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678794C-DD7C-45FD-9075-A8B33B2DBAA6}" type="slidenum">
              <a:rPr lang="zh-TW" altLang="en-US" sz="1299"/>
              <a:pPr eaLnBrk="1" hangingPunct="1"/>
              <a:t>15</a:t>
            </a:fld>
            <a:endParaRPr lang="en-US" altLang="zh-TW" sz="1299"/>
          </a:p>
        </p:txBody>
      </p:sp>
      <p:sp>
        <p:nvSpPr>
          <p:cNvPr id="3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1" y="1462267"/>
            <a:ext cx="8021862" cy="313214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24" dirty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 smtClean="0">
                <a:ea typeface="新細明體" panose="02020500000000000000" pitchFamily="18" charset="-120"/>
              </a:rPr>
              <a:t> </a:t>
            </a:r>
            <a:endParaRPr lang="en-US" altLang="zh-TW" sz="2424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Induction step </a:t>
            </a:r>
            <a:r>
              <a:rPr lang="en-US" altLang="zh-TW" sz="2424" dirty="0">
                <a:ea typeface="新細明體" panose="02020500000000000000" pitchFamily="18" charset="-120"/>
              </a:rPr>
              <a:t>: </a:t>
            </a:r>
            <a:r>
              <a:rPr lang="en-US" altLang="zh-TW" sz="2424" i="1" dirty="0">
                <a:ea typeface="新細明體" panose="02020500000000000000" pitchFamily="18" charset="-120"/>
              </a:rPr>
              <a:t>l </a:t>
            </a:r>
            <a:r>
              <a:rPr lang="en-US" altLang="zh-TW" sz="2424" dirty="0">
                <a:ea typeface="新細明體" panose="02020500000000000000" pitchFamily="18" charset="-120"/>
                <a:sym typeface="Symbol" panose="05050102010706020507" pitchFamily="18" charset="2"/>
              </a:rPr>
              <a:t> 1.</a:t>
            </a:r>
            <a:r>
              <a:rPr lang="en-US" altLang="zh-TW" sz="2424" dirty="0">
                <a:ea typeface="新細明體" panose="02020500000000000000" pitchFamily="18" charset="-120"/>
              </a:rPr>
              <a:t>  </a:t>
            </a:r>
            <a:r>
              <a:rPr lang="en-US" altLang="zh-TW" sz="2251" dirty="0">
                <a:solidFill>
                  <a:srgbClr val="0070C0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W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a repeated vertex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w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 deleting the edges and vertices between appearances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w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leaving one copy of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w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yields a shorter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-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walk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W’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contained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W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  <a:endParaRPr lang="en-US" altLang="zh-TW" sz="1731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the induction hypothesis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W </a:t>
            </a:r>
            <a:r>
              <a:rPr lang="en-US" altLang="zh-TW" dirty="0" smtClean="0">
                <a:ea typeface="新細明體" panose="02020500000000000000" pitchFamily="18" charset="-120"/>
              </a:rPr>
              <a:t>’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contains a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-path </a:t>
            </a:r>
            <a:r>
              <a:rPr lang="en-US" altLang="zh-TW" i="1" dirty="0" smtClean="0">
                <a:ea typeface="新細明體" panose="02020500000000000000" pitchFamily="18" charset="-120"/>
              </a:rPr>
              <a:t>P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this path </a:t>
            </a:r>
            <a:r>
              <a:rPr lang="en-US" altLang="zh-TW" i="1" dirty="0" smtClean="0">
                <a:ea typeface="新細明體" panose="02020500000000000000" pitchFamily="18" charset="-120"/>
              </a:rPr>
              <a:t>P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contained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W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3086" name="Oval 1029"/>
          <p:cNvSpPr>
            <a:spLocks noChangeArrowheads="1"/>
          </p:cNvSpPr>
          <p:nvPr/>
        </p:nvSpPr>
        <p:spPr bwMode="auto">
          <a:xfrm>
            <a:off x="2605308" y="5773640"/>
            <a:ext cx="170419" cy="199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087" name="Oval 1030"/>
          <p:cNvSpPr>
            <a:spLocks noChangeArrowheads="1"/>
          </p:cNvSpPr>
          <p:nvPr/>
        </p:nvSpPr>
        <p:spPr bwMode="auto">
          <a:xfrm>
            <a:off x="3325466" y="5787383"/>
            <a:ext cx="170419" cy="1965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088" name="Oval 1031"/>
          <p:cNvSpPr>
            <a:spLocks noChangeArrowheads="1"/>
          </p:cNvSpPr>
          <p:nvPr/>
        </p:nvSpPr>
        <p:spPr bwMode="auto">
          <a:xfrm>
            <a:off x="4279264" y="5798378"/>
            <a:ext cx="170419" cy="1979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089" name="Oval 1032"/>
          <p:cNvSpPr>
            <a:spLocks noChangeArrowheads="1"/>
          </p:cNvSpPr>
          <p:nvPr/>
        </p:nvSpPr>
        <p:spPr bwMode="auto">
          <a:xfrm>
            <a:off x="5110745" y="5788757"/>
            <a:ext cx="170419" cy="1992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090" name="Oval 1033"/>
          <p:cNvSpPr>
            <a:spLocks noChangeArrowheads="1"/>
          </p:cNvSpPr>
          <p:nvPr/>
        </p:nvSpPr>
        <p:spPr bwMode="auto">
          <a:xfrm>
            <a:off x="5962841" y="5798378"/>
            <a:ext cx="169045" cy="1979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091" name="Oval 1034"/>
          <p:cNvSpPr>
            <a:spLocks noChangeArrowheads="1"/>
          </p:cNvSpPr>
          <p:nvPr/>
        </p:nvSpPr>
        <p:spPr bwMode="auto">
          <a:xfrm>
            <a:off x="6530447" y="6234046"/>
            <a:ext cx="170419" cy="1979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092" name="Line 1038"/>
          <p:cNvSpPr>
            <a:spLocks noChangeShapeType="1"/>
          </p:cNvSpPr>
          <p:nvPr/>
        </p:nvSpPr>
        <p:spPr bwMode="auto">
          <a:xfrm>
            <a:off x="5292159" y="5897331"/>
            <a:ext cx="66793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093" name="Line 1039"/>
          <p:cNvSpPr>
            <a:spLocks noChangeShapeType="1"/>
          </p:cNvSpPr>
          <p:nvPr/>
        </p:nvSpPr>
        <p:spPr bwMode="auto">
          <a:xfrm>
            <a:off x="6103024" y="5945433"/>
            <a:ext cx="445289" cy="3298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094" name="Line 1040"/>
          <p:cNvSpPr>
            <a:spLocks noChangeShapeType="1"/>
          </p:cNvSpPr>
          <p:nvPr/>
        </p:nvSpPr>
        <p:spPr bwMode="auto">
          <a:xfrm flipV="1">
            <a:off x="2668528" y="5993536"/>
            <a:ext cx="3228345" cy="3985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095" name="Line 1041"/>
          <p:cNvSpPr>
            <a:spLocks noChangeShapeType="1"/>
          </p:cNvSpPr>
          <p:nvPr/>
        </p:nvSpPr>
        <p:spPr bwMode="auto">
          <a:xfrm>
            <a:off x="5905118" y="6019648"/>
            <a:ext cx="585473" cy="42879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2106419" y="5747527"/>
          <a:ext cx="206152" cy="261126"/>
        </p:xfrm>
        <a:graphic>
          <a:graphicData uri="http://schemas.openxmlformats.org/presentationml/2006/ole">
            <p:oleObj spid="_x0000_s1114" name="Equation" r:id="rId3" imgW="126835" imgH="139518" progId="Equation.3">
              <p:embed/>
            </p:oleObj>
          </a:graphicData>
        </a:graphic>
      </p:graphicFrame>
      <p:graphicFrame>
        <p:nvGraphicFramePr>
          <p:cNvPr id="3075" name="Object 1025"/>
          <p:cNvGraphicFramePr>
            <a:graphicFrameLocks noChangeAspect="1"/>
          </p:cNvGraphicFramePr>
          <p:nvPr/>
        </p:nvGraphicFramePr>
        <p:xfrm>
          <a:off x="6567555" y="5873967"/>
          <a:ext cx="218522" cy="307854"/>
        </p:xfrm>
        <a:graphic>
          <a:graphicData uri="http://schemas.openxmlformats.org/presentationml/2006/ole">
            <p:oleObj spid="_x0000_s1115" name="Equation" r:id="rId4" imgW="114201" imgH="139579" progId="Equation.3">
              <p:embed/>
            </p:oleObj>
          </a:graphicData>
        </a:graphic>
      </p:graphicFrame>
      <p:graphicFrame>
        <p:nvGraphicFramePr>
          <p:cNvPr id="3076" name="Object 1026"/>
          <p:cNvGraphicFramePr>
            <a:graphicFrameLocks noChangeAspect="1"/>
          </p:cNvGraphicFramePr>
          <p:nvPr/>
        </p:nvGraphicFramePr>
        <p:xfrm>
          <a:off x="5491440" y="5457540"/>
          <a:ext cx="307854" cy="350458"/>
        </p:xfrm>
        <a:graphic>
          <a:graphicData uri="http://schemas.openxmlformats.org/presentationml/2006/ole">
            <p:oleObj spid="_x0000_s1116" name="Equation" r:id="rId5" imgW="177492" imgH="177492" progId="">
              <p:embed/>
            </p:oleObj>
          </a:graphicData>
        </a:graphic>
      </p:graphicFrame>
      <p:graphicFrame>
        <p:nvGraphicFramePr>
          <p:cNvPr id="3077" name="Object 1027"/>
          <p:cNvGraphicFramePr>
            <a:graphicFrameLocks noChangeAspect="1"/>
          </p:cNvGraphicFramePr>
          <p:nvPr/>
        </p:nvGraphicFramePr>
        <p:xfrm>
          <a:off x="5543666" y="6084243"/>
          <a:ext cx="305105" cy="380694"/>
        </p:xfrm>
        <a:graphic>
          <a:graphicData uri="http://schemas.openxmlformats.org/presentationml/2006/ole">
            <p:oleObj spid="_x0000_s1117" name="Equation" r:id="rId6" imgW="152268" imgH="164957" progId="Equation.3">
              <p:embed/>
            </p:oleObj>
          </a:graphicData>
        </a:graphic>
      </p:graphicFrame>
      <p:cxnSp>
        <p:nvCxnSpPr>
          <p:cNvPr id="3096" name="AutoShape 1047"/>
          <p:cNvCxnSpPr>
            <a:cxnSpLocks noChangeShapeType="1"/>
            <a:stCxn id="3090" idx="0"/>
            <a:endCxn id="3090" idx="6"/>
          </p:cNvCxnSpPr>
          <p:nvPr/>
        </p:nvCxnSpPr>
        <p:spPr bwMode="auto">
          <a:xfrm rot="5400000" flipV="1">
            <a:off x="6040492" y="5805937"/>
            <a:ext cx="98953" cy="83836"/>
          </a:xfrm>
          <a:prstGeom prst="curvedConnector4">
            <a:avLst>
              <a:gd name="adj1" fmla="val -200000"/>
              <a:gd name="adj2" fmla="val 33606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97" name="Text Box 1048"/>
          <p:cNvSpPr txBox="1">
            <a:spLocks noChangeArrowheads="1"/>
          </p:cNvSpPr>
          <p:nvPr/>
        </p:nvSpPr>
        <p:spPr bwMode="auto">
          <a:xfrm>
            <a:off x="2598436" y="4568335"/>
            <a:ext cx="1113222" cy="41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/>
              <a:t>Delete </a:t>
            </a:r>
          </a:p>
        </p:txBody>
      </p:sp>
      <p:sp>
        <p:nvSpPr>
          <p:cNvPr id="3098" name="Freeform 1049"/>
          <p:cNvSpPr>
            <a:spLocks/>
          </p:cNvSpPr>
          <p:nvPr/>
        </p:nvSpPr>
        <p:spPr bwMode="auto">
          <a:xfrm>
            <a:off x="3398307" y="4786858"/>
            <a:ext cx="717410" cy="309228"/>
          </a:xfrm>
          <a:custGeom>
            <a:avLst/>
            <a:gdLst>
              <a:gd name="T0" fmla="*/ 0 w 432"/>
              <a:gd name="T1" fmla="*/ 0 h 354"/>
              <a:gd name="T2" fmla="*/ 2147483647 w 432"/>
              <a:gd name="T3" fmla="*/ 2147483647 h 354"/>
              <a:gd name="T4" fmla="*/ 2147483647 w 432"/>
              <a:gd name="T5" fmla="*/ 2147483647 h 354"/>
              <a:gd name="T6" fmla="*/ 2147483647 w 432"/>
              <a:gd name="T7" fmla="*/ 2147483647 h 354"/>
              <a:gd name="T8" fmla="*/ 2147483647 w 432"/>
              <a:gd name="T9" fmla="*/ 2147483647 h 354"/>
              <a:gd name="T10" fmla="*/ 2147483647 w 432"/>
              <a:gd name="T11" fmla="*/ 2147483647 h 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2"/>
              <a:gd name="T19" fmla="*/ 0 h 354"/>
              <a:gd name="T20" fmla="*/ 432 w 432"/>
              <a:gd name="T21" fmla="*/ 354 h 3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2" h="354">
                <a:moveTo>
                  <a:pt x="0" y="0"/>
                </a:moveTo>
                <a:cubicBezTo>
                  <a:pt x="39" y="11"/>
                  <a:pt x="219" y="48"/>
                  <a:pt x="234" y="72"/>
                </a:cubicBezTo>
                <a:cubicBezTo>
                  <a:pt x="249" y="96"/>
                  <a:pt x="97" y="119"/>
                  <a:pt x="90" y="144"/>
                </a:cubicBezTo>
                <a:cubicBezTo>
                  <a:pt x="83" y="169"/>
                  <a:pt x="160" y="200"/>
                  <a:pt x="192" y="222"/>
                </a:cubicBezTo>
                <a:cubicBezTo>
                  <a:pt x="224" y="244"/>
                  <a:pt x="242" y="254"/>
                  <a:pt x="282" y="276"/>
                </a:cubicBezTo>
                <a:cubicBezTo>
                  <a:pt x="322" y="298"/>
                  <a:pt x="401" y="338"/>
                  <a:pt x="432" y="3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099" name="Freeform 31"/>
          <p:cNvSpPr>
            <a:spLocks/>
          </p:cNvSpPr>
          <p:nvPr/>
        </p:nvSpPr>
        <p:spPr bwMode="auto">
          <a:xfrm>
            <a:off x="4119840" y="4774488"/>
            <a:ext cx="707789" cy="1063746"/>
          </a:xfrm>
          <a:custGeom>
            <a:avLst/>
            <a:gdLst>
              <a:gd name="T0" fmla="*/ 2147483647 w 515"/>
              <a:gd name="T1" fmla="*/ 2147483647 h 872"/>
              <a:gd name="T2" fmla="*/ 2147483647 w 515"/>
              <a:gd name="T3" fmla="*/ 2147483647 h 872"/>
              <a:gd name="T4" fmla="*/ 2147483647 w 515"/>
              <a:gd name="T5" fmla="*/ 2147483647 h 872"/>
              <a:gd name="T6" fmla="*/ 2147483647 w 515"/>
              <a:gd name="T7" fmla="*/ 2147483647 h 872"/>
              <a:gd name="T8" fmla="*/ 2147483647 w 515"/>
              <a:gd name="T9" fmla="*/ 2147483647 h 872"/>
              <a:gd name="T10" fmla="*/ 2147483647 w 515"/>
              <a:gd name="T11" fmla="*/ 2147483647 h 872"/>
              <a:gd name="T12" fmla="*/ 2147483647 w 515"/>
              <a:gd name="T13" fmla="*/ 2147483647 h 872"/>
              <a:gd name="T14" fmla="*/ 2147483647 w 515"/>
              <a:gd name="T15" fmla="*/ 2147483647 h 872"/>
              <a:gd name="T16" fmla="*/ 2147483647 w 515"/>
              <a:gd name="T17" fmla="*/ 2147483647 h 872"/>
              <a:gd name="T18" fmla="*/ 2147483647 w 515"/>
              <a:gd name="T19" fmla="*/ 2147483647 h 8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15"/>
              <a:gd name="T31" fmla="*/ 0 h 872"/>
              <a:gd name="T32" fmla="*/ 515 w 515"/>
              <a:gd name="T33" fmla="*/ 872 h 87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15" h="872">
                <a:moveTo>
                  <a:pt x="129" y="848"/>
                </a:moveTo>
                <a:cubicBezTo>
                  <a:pt x="113" y="818"/>
                  <a:pt x="52" y="764"/>
                  <a:pt x="33" y="674"/>
                </a:cubicBezTo>
                <a:cubicBezTo>
                  <a:pt x="14" y="584"/>
                  <a:pt x="0" y="407"/>
                  <a:pt x="15" y="308"/>
                </a:cubicBezTo>
                <a:cubicBezTo>
                  <a:pt x="30" y="209"/>
                  <a:pt x="65" y="125"/>
                  <a:pt x="123" y="80"/>
                </a:cubicBezTo>
                <a:cubicBezTo>
                  <a:pt x="181" y="35"/>
                  <a:pt x="301" y="0"/>
                  <a:pt x="363" y="38"/>
                </a:cubicBezTo>
                <a:cubicBezTo>
                  <a:pt x="425" y="76"/>
                  <a:pt x="475" y="236"/>
                  <a:pt x="495" y="308"/>
                </a:cubicBezTo>
                <a:cubicBezTo>
                  <a:pt x="515" y="380"/>
                  <a:pt x="492" y="418"/>
                  <a:pt x="483" y="470"/>
                </a:cubicBezTo>
                <a:cubicBezTo>
                  <a:pt x="474" y="522"/>
                  <a:pt x="461" y="576"/>
                  <a:pt x="441" y="620"/>
                </a:cubicBezTo>
                <a:cubicBezTo>
                  <a:pt x="421" y="664"/>
                  <a:pt x="399" y="692"/>
                  <a:pt x="363" y="734"/>
                </a:cubicBezTo>
                <a:cubicBezTo>
                  <a:pt x="327" y="776"/>
                  <a:pt x="254" y="843"/>
                  <a:pt x="225" y="87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100" name="Oval 1032"/>
          <p:cNvSpPr>
            <a:spLocks noChangeArrowheads="1"/>
          </p:cNvSpPr>
          <p:nvPr/>
        </p:nvSpPr>
        <p:spPr bwMode="auto">
          <a:xfrm>
            <a:off x="4067615" y="5178546"/>
            <a:ext cx="170419" cy="19928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101" name="Oval 1032"/>
          <p:cNvSpPr>
            <a:spLocks noChangeArrowheads="1"/>
          </p:cNvSpPr>
          <p:nvPr/>
        </p:nvSpPr>
        <p:spPr bwMode="auto">
          <a:xfrm>
            <a:off x="4702564" y="5174424"/>
            <a:ext cx="170419" cy="19928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628650" y="500402"/>
            <a:ext cx="8021863" cy="8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2 (Proof continued)</a:t>
            </a:r>
            <a:r>
              <a:rPr lang="en-US" altLang="zh-TW" sz="3600" dirty="0" smtClean="0">
                <a:ea typeface="新細明體" panose="02020500000000000000" pitchFamily="18" charset="-120"/>
              </a:rPr>
              <a:t> </a:t>
            </a:r>
            <a:endParaRPr lang="en-US" altLang="zh-TW" sz="3600" dirty="0">
              <a:ea typeface="新細明體" panose="02020500000000000000" pitchFamily="18" charset="-12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24FF-B83A-432E-801F-23CC5A163293}" type="datetime2">
              <a:rPr lang="en-US" smtClean="0"/>
              <a:pPr/>
              <a:t>Friday, January 16,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658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D1B6D8E-B9DE-4E0E-AEEB-BD418318D18D}" type="slidenum">
              <a:rPr lang="zh-TW" altLang="en-US" sz="1299"/>
              <a:pPr eaLnBrk="1" hangingPunct="1"/>
              <a:t>16</a:t>
            </a:fld>
            <a:endParaRPr lang="en-US" altLang="zh-TW" sz="1299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486520"/>
            <a:ext cx="7154859" cy="90569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Connected and Disconnected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603866"/>
            <a:ext cx="7154859" cy="4649421"/>
          </a:xfrm>
        </p:spPr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Connected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There exists at least one path between any two vertices (for all pairs)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40000"/>
              </a:spcBef>
            </a:pP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Disconnected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Otherwise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i="1" baseline="-20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i="1" baseline="-2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connected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i="1" baseline="-20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disconnected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grpSp>
        <p:nvGrpSpPr>
          <p:cNvPr id="46087" name="Group 4"/>
          <p:cNvGrpSpPr>
            <a:grpSpLocks/>
          </p:cNvGrpSpPr>
          <p:nvPr/>
        </p:nvGrpSpPr>
        <p:grpSpPr bwMode="auto">
          <a:xfrm>
            <a:off x="1766955" y="5206037"/>
            <a:ext cx="934557" cy="708190"/>
            <a:chOff x="2392" y="3528"/>
            <a:chExt cx="1144" cy="675"/>
          </a:xfrm>
        </p:grpSpPr>
        <p:sp>
          <p:nvSpPr>
            <p:cNvPr id="46119" name="Oval 5"/>
            <p:cNvSpPr>
              <a:spLocks noChangeArrowheads="1"/>
            </p:cNvSpPr>
            <p:nvPr/>
          </p:nvSpPr>
          <p:spPr bwMode="auto">
            <a:xfrm>
              <a:off x="2392" y="3840"/>
              <a:ext cx="112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6120" name="Oval 6"/>
            <p:cNvSpPr>
              <a:spLocks noChangeArrowheads="1"/>
            </p:cNvSpPr>
            <p:nvPr/>
          </p:nvSpPr>
          <p:spPr bwMode="auto">
            <a:xfrm>
              <a:off x="3112" y="3592"/>
              <a:ext cx="112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6121" name="Line 7"/>
            <p:cNvSpPr>
              <a:spLocks noChangeShapeType="1"/>
            </p:cNvSpPr>
            <p:nvPr/>
          </p:nvSpPr>
          <p:spPr bwMode="auto">
            <a:xfrm flipV="1">
              <a:off x="2504" y="3672"/>
              <a:ext cx="60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6122" name="Text Box 8"/>
            <p:cNvSpPr txBox="1">
              <a:spLocks noChangeArrowheads="1"/>
            </p:cNvSpPr>
            <p:nvPr/>
          </p:nvSpPr>
          <p:spPr bwMode="auto">
            <a:xfrm>
              <a:off x="3231" y="3528"/>
              <a:ext cx="30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c</a:t>
              </a:r>
            </a:p>
          </p:txBody>
        </p:sp>
        <p:sp>
          <p:nvSpPr>
            <p:cNvPr id="46123" name="Text Box 9"/>
            <p:cNvSpPr txBox="1">
              <a:spLocks noChangeArrowheads="1"/>
            </p:cNvSpPr>
            <p:nvPr/>
          </p:nvSpPr>
          <p:spPr bwMode="auto">
            <a:xfrm>
              <a:off x="2456" y="3865"/>
              <a:ext cx="304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d</a:t>
              </a:r>
            </a:p>
          </p:txBody>
        </p:sp>
      </p:grpSp>
      <p:grpSp>
        <p:nvGrpSpPr>
          <p:cNvPr id="46088" name="Group 10"/>
          <p:cNvGrpSpPr>
            <a:grpSpLocks/>
          </p:cNvGrpSpPr>
          <p:nvPr/>
        </p:nvGrpSpPr>
        <p:grpSpPr bwMode="auto">
          <a:xfrm>
            <a:off x="3741894" y="4914671"/>
            <a:ext cx="1367477" cy="1230903"/>
            <a:chOff x="2744" y="2216"/>
            <a:chExt cx="1248" cy="1023"/>
          </a:xfrm>
        </p:grpSpPr>
        <p:sp>
          <p:nvSpPr>
            <p:cNvPr id="46107" name="Oval 11"/>
            <p:cNvSpPr>
              <a:spLocks noChangeArrowheads="1"/>
            </p:cNvSpPr>
            <p:nvPr/>
          </p:nvSpPr>
          <p:spPr bwMode="auto">
            <a:xfrm>
              <a:off x="2936" y="2336"/>
              <a:ext cx="112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6108" name="Oval 12"/>
            <p:cNvSpPr>
              <a:spLocks noChangeArrowheads="1"/>
            </p:cNvSpPr>
            <p:nvPr/>
          </p:nvSpPr>
          <p:spPr bwMode="auto">
            <a:xfrm>
              <a:off x="2912" y="2880"/>
              <a:ext cx="112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6109" name="Oval 13"/>
            <p:cNvSpPr>
              <a:spLocks noChangeArrowheads="1"/>
            </p:cNvSpPr>
            <p:nvPr/>
          </p:nvSpPr>
          <p:spPr bwMode="auto">
            <a:xfrm>
              <a:off x="3576" y="2336"/>
              <a:ext cx="112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6110" name="Oval 14"/>
            <p:cNvSpPr>
              <a:spLocks noChangeArrowheads="1"/>
            </p:cNvSpPr>
            <p:nvPr/>
          </p:nvSpPr>
          <p:spPr bwMode="auto">
            <a:xfrm>
              <a:off x="3592" y="2856"/>
              <a:ext cx="112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6111" name="Line 15"/>
            <p:cNvSpPr>
              <a:spLocks noChangeShapeType="1"/>
            </p:cNvSpPr>
            <p:nvPr/>
          </p:nvSpPr>
          <p:spPr bwMode="auto">
            <a:xfrm flipV="1">
              <a:off x="3024" y="2936"/>
              <a:ext cx="568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6112" name="Line 16"/>
            <p:cNvSpPr>
              <a:spLocks noChangeShapeType="1"/>
            </p:cNvSpPr>
            <p:nvPr/>
          </p:nvSpPr>
          <p:spPr bwMode="auto">
            <a:xfrm flipV="1">
              <a:off x="3072" y="2408"/>
              <a:ext cx="528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6113" name="Line 17"/>
            <p:cNvSpPr>
              <a:spLocks noChangeShapeType="1"/>
            </p:cNvSpPr>
            <p:nvPr/>
          </p:nvSpPr>
          <p:spPr bwMode="auto">
            <a:xfrm flipV="1">
              <a:off x="3024" y="2448"/>
              <a:ext cx="592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6114" name="Line 18"/>
            <p:cNvSpPr>
              <a:spLocks noChangeShapeType="1"/>
            </p:cNvSpPr>
            <p:nvPr/>
          </p:nvSpPr>
          <p:spPr bwMode="auto">
            <a:xfrm>
              <a:off x="3032" y="2456"/>
              <a:ext cx="600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6115" name="Text Box 19"/>
            <p:cNvSpPr txBox="1">
              <a:spLocks noChangeArrowheads="1"/>
            </p:cNvSpPr>
            <p:nvPr/>
          </p:nvSpPr>
          <p:spPr bwMode="auto">
            <a:xfrm>
              <a:off x="2744" y="2271"/>
              <a:ext cx="304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a</a:t>
              </a:r>
            </a:p>
          </p:txBody>
        </p:sp>
        <p:sp>
          <p:nvSpPr>
            <p:cNvPr id="46116" name="Text Box 20"/>
            <p:cNvSpPr txBox="1">
              <a:spLocks noChangeArrowheads="1"/>
            </p:cNvSpPr>
            <p:nvPr/>
          </p:nvSpPr>
          <p:spPr bwMode="auto">
            <a:xfrm>
              <a:off x="3688" y="2216"/>
              <a:ext cx="304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b</a:t>
              </a:r>
            </a:p>
          </p:txBody>
        </p:sp>
        <p:sp>
          <p:nvSpPr>
            <p:cNvPr id="46117" name="Text Box 21"/>
            <p:cNvSpPr txBox="1">
              <a:spLocks noChangeArrowheads="1"/>
            </p:cNvSpPr>
            <p:nvPr/>
          </p:nvSpPr>
          <p:spPr bwMode="auto">
            <a:xfrm>
              <a:off x="3656" y="2880"/>
              <a:ext cx="303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d</a:t>
              </a:r>
            </a:p>
          </p:txBody>
        </p:sp>
        <p:sp>
          <p:nvSpPr>
            <p:cNvPr id="46118" name="Text Box 22"/>
            <p:cNvSpPr txBox="1">
              <a:spLocks noChangeArrowheads="1"/>
            </p:cNvSpPr>
            <p:nvPr/>
          </p:nvSpPr>
          <p:spPr bwMode="auto">
            <a:xfrm>
              <a:off x="2960" y="2944"/>
              <a:ext cx="30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e</a:t>
              </a:r>
            </a:p>
          </p:txBody>
        </p:sp>
      </p:grpSp>
      <p:grpSp>
        <p:nvGrpSpPr>
          <p:cNvPr id="46089" name="Group 23"/>
          <p:cNvGrpSpPr>
            <a:grpSpLocks/>
          </p:cNvGrpSpPr>
          <p:nvPr/>
        </p:nvGrpSpPr>
        <p:grpSpPr bwMode="auto">
          <a:xfrm>
            <a:off x="5998574" y="4953153"/>
            <a:ext cx="361454" cy="838353"/>
            <a:chOff x="3752" y="3240"/>
            <a:chExt cx="304" cy="736"/>
          </a:xfrm>
        </p:grpSpPr>
        <p:sp>
          <p:nvSpPr>
            <p:cNvPr id="46103" name="Oval 24"/>
            <p:cNvSpPr>
              <a:spLocks noChangeArrowheads="1"/>
            </p:cNvSpPr>
            <p:nvPr/>
          </p:nvSpPr>
          <p:spPr bwMode="auto">
            <a:xfrm>
              <a:off x="3944" y="3304"/>
              <a:ext cx="112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6104" name="Oval 25"/>
            <p:cNvSpPr>
              <a:spLocks noChangeArrowheads="1"/>
            </p:cNvSpPr>
            <p:nvPr/>
          </p:nvSpPr>
          <p:spPr bwMode="auto">
            <a:xfrm>
              <a:off x="3920" y="3848"/>
              <a:ext cx="112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6105" name="Line 26"/>
            <p:cNvSpPr>
              <a:spLocks noChangeShapeType="1"/>
            </p:cNvSpPr>
            <p:nvPr/>
          </p:nvSpPr>
          <p:spPr bwMode="auto">
            <a:xfrm flipH="1">
              <a:off x="3984" y="3432"/>
              <a:ext cx="16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6106" name="Text Box 27"/>
            <p:cNvSpPr txBox="1">
              <a:spLocks noChangeArrowheads="1"/>
            </p:cNvSpPr>
            <p:nvPr/>
          </p:nvSpPr>
          <p:spPr bwMode="auto">
            <a:xfrm>
              <a:off x="3752" y="3240"/>
              <a:ext cx="30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a</a:t>
              </a:r>
            </a:p>
          </p:txBody>
        </p:sp>
      </p:grpSp>
      <p:grpSp>
        <p:nvGrpSpPr>
          <p:cNvPr id="46090" name="Group 28"/>
          <p:cNvGrpSpPr>
            <a:grpSpLocks/>
          </p:cNvGrpSpPr>
          <p:nvPr/>
        </p:nvGrpSpPr>
        <p:grpSpPr bwMode="auto">
          <a:xfrm>
            <a:off x="6535945" y="4914671"/>
            <a:ext cx="1133837" cy="1083813"/>
            <a:chOff x="4320" y="3208"/>
            <a:chExt cx="1160" cy="985"/>
          </a:xfrm>
        </p:grpSpPr>
        <p:sp>
          <p:nvSpPr>
            <p:cNvPr id="46095" name="Oval 29"/>
            <p:cNvSpPr>
              <a:spLocks noChangeArrowheads="1"/>
            </p:cNvSpPr>
            <p:nvPr/>
          </p:nvSpPr>
          <p:spPr bwMode="auto">
            <a:xfrm>
              <a:off x="4320" y="3328"/>
              <a:ext cx="112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6096" name="Oval 30"/>
            <p:cNvSpPr>
              <a:spLocks noChangeArrowheads="1"/>
            </p:cNvSpPr>
            <p:nvPr/>
          </p:nvSpPr>
          <p:spPr bwMode="auto">
            <a:xfrm>
              <a:off x="4336" y="3848"/>
              <a:ext cx="112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6097" name="Oval 31"/>
            <p:cNvSpPr>
              <a:spLocks noChangeArrowheads="1"/>
            </p:cNvSpPr>
            <p:nvPr/>
          </p:nvSpPr>
          <p:spPr bwMode="auto">
            <a:xfrm>
              <a:off x="5056" y="3600"/>
              <a:ext cx="112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6098" name="Line 32"/>
            <p:cNvSpPr>
              <a:spLocks noChangeShapeType="1"/>
            </p:cNvSpPr>
            <p:nvPr/>
          </p:nvSpPr>
          <p:spPr bwMode="auto">
            <a:xfrm flipV="1">
              <a:off x="4448" y="3680"/>
              <a:ext cx="60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6099" name="Line 33"/>
            <p:cNvSpPr>
              <a:spLocks noChangeShapeType="1"/>
            </p:cNvSpPr>
            <p:nvPr/>
          </p:nvSpPr>
          <p:spPr bwMode="auto">
            <a:xfrm>
              <a:off x="4416" y="3400"/>
              <a:ext cx="656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6100" name="Text Box 34"/>
            <p:cNvSpPr txBox="1">
              <a:spLocks noChangeArrowheads="1"/>
            </p:cNvSpPr>
            <p:nvPr/>
          </p:nvSpPr>
          <p:spPr bwMode="auto">
            <a:xfrm>
              <a:off x="4432" y="3208"/>
              <a:ext cx="304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b</a:t>
              </a:r>
            </a:p>
          </p:txBody>
        </p:sp>
        <p:sp>
          <p:nvSpPr>
            <p:cNvPr id="46101" name="Text Box 35"/>
            <p:cNvSpPr txBox="1">
              <a:spLocks noChangeArrowheads="1"/>
            </p:cNvSpPr>
            <p:nvPr/>
          </p:nvSpPr>
          <p:spPr bwMode="auto">
            <a:xfrm>
              <a:off x="5178" y="3536"/>
              <a:ext cx="302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c</a:t>
              </a:r>
            </a:p>
          </p:txBody>
        </p:sp>
        <p:sp>
          <p:nvSpPr>
            <p:cNvPr id="46102" name="Text Box 36"/>
            <p:cNvSpPr txBox="1">
              <a:spLocks noChangeArrowheads="1"/>
            </p:cNvSpPr>
            <p:nvPr/>
          </p:nvSpPr>
          <p:spPr bwMode="auto">
            <a:xfrm>
              <a:off x="4402" y="3871"/>
              <a:ext cx="302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d</a:t>
              </a:r>
            </a:p>
          </p:txBody>
        </p:sp>
      </p:grpSp>
      <p:sp>
        <p:nvSpPr>
          <p:cNvPr id="46091" name="Text Box 37"/>
          <p:cNvSpPr txBox="1">
            <a:spLocks noChangeArrowheads="1"/>
          </p:cNvSpPr>
          <p:nvPr/>
        </p:nvSpPr>
        <p:spPr bwMode="auto">
          <a:xfrm>
            <a:off x="5951847" y="5447919"/>
            <a:ext cx="443915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/>
              <a:t>e</a:t>
            </a:r>
          </a:p>
        </p:txBody>
      </p:sp>
      <p:sp>
        <p:nvSpPr>
          <p:cNvPr id="46092" name="Text Box 38"/>
          <p:cNvSpPr txBox="1">
            <a:spLocks noChangeArrowheads="1"/>
          </p:cNvSpPr>
          <p:nvPr/>
        </p:nvSpPr>
        <p:spPr bwMode="auto">
          <a:xfrm>
            <a:off x="1193851" y="5281624"/>
            <a:ext cx="853471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>
                <a:solidFill>
                  <a:srgbClr val="FF0000"/>
                </a:solidFill>
              </a:rPr>
              <a:t>H</a:t>
            </a:r>
            <a:r>
              <a:rPr lang="en-US" altLang="zh-TW" sz="2251" i="1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093" name="Text Box 39"/>
          <p:cNvSpPr txBox="1">
            <a:spLocks noChangeArrowheads="1"/>
          </p:cNvSpPr>
          <p:nvPr/>
        </p:nvSpPr>
        <p:spPr bwMode="auto">
          <a:xfrm>
            <a:off x="5506557" y="5193665"/>
            <a:ext cx="853471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>
                <a:solidFill>
                  <a:srgbClr val="FF0000"/>
                </a:solidFill>
              </a:rPr>
              <a:t>H</a:t>
            </a:r>
            <a:r>
              <a:rPr lang="en-US" altLang="zh-TW" sz="2251" i="1" baseline="-25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6094" name="Text Box 40"/>
          <p:cNvSpPr txBox="1">
            <a:spLocks noChangeArrowheads="1"/>
          </p:cNvSpPr>
          <p:nvPr/>
        </p:nvSpPr>
        <p:spPr bwMode="auto">
          <a:xfrm>
            <a:off x="3379065" y="5282997"/>
            <a:ext cx="853471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>
                <a:solidFill>
                  <a:srgbClr val="FF0000"/>
                </a:solidFill>
              </a:rPr>
              <a:t>H</a:t>
            </a:r>
            <a:r>
              <a:rPr lang="en-US" altLang="zh-TW" sz="2251" i="1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AA95-58AC-4D98-AC54-4F5806F8F929}" type="datetime2">
              <a:rPr lang="en-US" smtClean="0"/>
              <a:pPr/>
              <a:t>Friday, January 16,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98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079EA34-F06E-44C2-9A89-0CC537FEBD52}" type="slidenum">
              <a:rPr lang="zh-TW" altLang="en-US" sz="1299"/>
              <a:pPr eaLnBrk="1" hangingPunct="1"/>
              <a:t>17</a:t>
            </a:fld>
            <a:endParaRPr lang="en-US" altLang="zh-TW" sz="1299"/>
          </a:p>
        </p:txBody>
      </p:sp>
      <p:sp>
        <p:nvSpPr>
          <p:cNvPr id="4112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391691"/>
            <a:ext cx="7154859" cy="95929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Components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41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396339"/>
            <a:ext cx="7154859" cy="284215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components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of a graph </a:t>
            </a:r>
            <a:r>
              <a:rPr lang="en-US" altLang="zh-TW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are its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maximal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connected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subgraphs</a:t>
            </a: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component (or graph) is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trivial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it has no edges; otherwise it is nontrivial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isolated vertex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is a vertex of degree 0</a:t>
            </a:r>
            <a:endParaRPr lang="en-US" altLang="zh-TW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4114" name="Group 36"/>
          <p:cNvGrpSpPr>
            <a:grpSpLocks/>
          </p:cNvGrpSpPr>
          <p:nvPr/>
        </p:nvGrpSpPr>
        <p:grpSpPr bwMode="auto">
          <a:xfrm>
            <a:off x="2162767" y="4786857"/>
            <a:ext cx="4612314" cy="1334492"/>
            <a:chOff x="1226" y="2839"/>
            <a:chExt cx="3156" cy="840"/>
          </a:xfrm>
        </p:grpSpPr>
        <p:sp>
          <p:nvSpPr>
            <p:cNvPr id="4115" name="Oval 5"/>
            <p:cNvSpPr>
              <a:spLocks noChangeArrowheads="1"/>
            </p:cNvSpPr>
            <p:nvPr/>
          </p:nvSpPr>
          <p:spPr bwMode="auto">
            <a:xfrm>
              <a:off x="1243" y="2999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116" name="Oval 6"/>
            <p:cNvSpPr>
              <a:spLocks noChangeArrowheads="1"/>
            </p:cNvSpPr>
            <p:nvPr/>
          </p:nvSpPr>
          <p:spPr bwMode="auto">
            <a:xfrm>
              <a:off x="1485" y="3370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117" name="Oval 7"/>
            <p:cNvSpPr>
              <a:spLocks noChangeArrowheads="1"/>
            </p:cNvSpPr>
            <p:nvPr/>
          </p:nvSpPr>
          <p:spPr bwMode="auto">
            <a:xfrm>
              <a:off x="1937" y="3008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118" name="Oval 8"/>
            <p:cNvSpPr>
              <a:spLocks noChangeArrowheads="1"/>
            </p:cNvSpPr>
            <p:nvPr/>
          </p:nvSpPr>
          <p:spPr bwMode="auto">
            <a:xfrm>
              <a:off x="2317" y="3397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119" name="Oval 9"/>
            <p:cNvSpPr>
              <a:spLocks noChangeArrowheads="1"/>
            </p:cNvSpPr>
            <p:nvPr/>
          </p:nvSpPr>
          <p:spPr bwMode="auto">
            <a:xfrm>
              <a:off x="2304" y="3000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120" name="Oval 10"/>
            <p:cNvSpPr>
              <a:spLocks noChangeArrowheads="1"/>
            </p:cNvSpPr>
            <p:nvPr/>
          </p:nvSpPr>
          <p:spPr bwMode="auto">
            <a:xfrm>
              <a:off x="2683" y="2995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121" name="Oval 11"/>
            <p:cNvSpPr>
              <a:spLocks noChangeArrowheads="1"/>
            </p:cNvSpPr>
            <p:nvPr/>
          </p:nvSpPr>
          <p:spPr bwMode="auto">
            <a:xfrm>
              <a:off x="3099" y="2991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122" name="Oval 12"/>
            <p:cNvSpPr>
              <a:spLocks noChangeArrowheads="1"/>
            </p:cNvSpPr>
            <p:nvPr/>
          </p:nvSpPr>
          <p:spPr bwMode="auto">
            <a:xfrm>
              <a:off x="2793" y="3397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123" name="Oval 13"/>
            <p:cNvSpPr>
              <a:spLocks noChangeArrowheads="1"/>
            </p:cNvSpPr>
            <p:nvPr/>
          </p:nvSpPr>
          <p:spPr bwMode="auto">
            <a:xfrm>
              <a:off x="3829" y="2981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124" name="Oval 14"/>
            <p:cNvSpPr>
              <a:spLocks noChangeArrowheads="1"/>
            </p:cNvSpPr>
            <p:nvPr/>
          </p:nvSpPr>
          <p:spPr bwMode="auto">
            <a:xfrm>
              <a:off x="3588" y="3406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125" name="Oval 15"/>
            <p:cNvSpPr>
              <a:spLocks noChangeArrowheads="1"/>
            </p:cNvSpPr>
            <p:nvPr/>
          </p:nvSpPr>
          <p:spPr bwMode="auto">
            <a:xfrm>
              <a:off x="4250" y="2981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126" name="Line 16"/>
            <p:cNvSpPr>
              <a:spLocks noChangeShapeType="1"/>
            </p:cNvSpPr>
            <p:nvPr/>
          </p:nvSpPr>
          <p:spPr bwMode="auto">
            <a:xfrm>
              <a:off x="1307" y="3072"/>
              <a:ext cx="183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127" name="Line 17"/>
            <p:cNvSpPr>
              <a:spLocks noChangeShapeType="1"/>
            </p:cNvSpPr>
            <p:nvPr/>
          </p:nvSpPr>
          <p:spPr bwMode="auto">
            <a:xfrm>
              <a:off x="2021" y="3054"/>
              <a:ext cx="2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128" name="Line 18"/>
            <p:cNvSpPr>
              <a:spLocks noChangeShapeType="1"/>
            </p:cNvSpPr>
            <p:nvPr/>
          </p:nvSpPr>
          <p:spPr bwMode="auto">
            <a:xfrm>
              <a:off x="2386" y="3054"/>
              <a:ext cx="3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129" name="Line 19"/>
            <p:cNvSpPr>
              <a:spLocks noChangeShapeType="1"/>
            </p:cNvSpPr>
            <p:nvPr/>
          </p:nvSpPr>
          <p:spPr bwMode="auto">
            <a:xfrm>
              <a:off x="2770" y="3045"/>
              <a:ext cx="3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130" name="Line 20"/>
            <p:cNvSpPr>
              <a:spLocks noChangeShapeType="1"/>
            </p:cNvSpPr>
            <p:nvPr/>
          </p:nvSpPr>
          <p:spPr bwMode="auto">
            <a:xfrm>
              <a:off x="1993" y="3090"/>
              <a:ext cx="329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131" name="Line 21"/>
            <p:cNvSpPr>
              <a:spLocks noChangeShapeType="1"/>
            </p:cNvSpPr>
            <p:nvPr/>
          </p:nvSpPr>
          <p:spPr bwMode="auto">
            <a:xfrm>
              <a:off x="2350" y="3090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132" name="Line 22"/>
            <p:cNvSpPr>
              <a:spLocks noChangeShapeType="1"/>
            </p:cNvSpPr>
            <p:nvPr/>
          </p:nvSpPr>
          <p:spPr bwMode="auto">
            <a:xfrm flipH="1">
              <a:off x="2386" y="3090"/>
              <a:ext cx="311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133" name="Line 23"/>
            <p:cNvSpPr>
              <a:spLocks noChangeShapeType="1"/>
            </p:cNvSpPr>
            <p:nvPr/>
          </p:nvSpPr>
          <p:spPr bwMode="auto">
            <a:xfrm flipH="1">
              <a:off x="3657" y="3063"/>
              <a:ext cx="192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134" name="Line 24"/>
            <p:cNvSpPr>
              <a:spLocks noChangeShapeType="1"/>
            </p:cNvSpPr>
            <p:nvPr/>
          </p:nvSpPr>
          <p:spPr bwMode="auto">
            <a:xfrm>
              <a:off x="3922" y="3026"/>
              <a:ext cx="3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graphicFrame>
          <p:nvGraphicFramePr>
            <p:cNvPr id="4098" name="Object 0"/>
            <p:cNvGraphicFramePr>
              <a:graphicFrameLocks noChangeAspect="1"/>
            </p:cNvGraphicFramePr>
            <p:nvPr/>
          </p:nvGraphicFramePr>
          <p:xfrm>
            <a:off x="1226" y="2842"/>
            <a:ext cx="138" cy="153"/>
          </p:xfrm>
          <a:graphic>
            <a:graphicData uri="http://schemas.openxmlformats.org/presentationml/2006/ole">
              <p:oleObj spid="_x0000_s2281" name="Equation" r:id="rId3" imgW="114102" imgH="126780" progId="Equation.3">
                <p:embed/>
              </p:oleObj>
            </a:graphicData>
          </a:graphic>
        </p:graphicFrame>
        <p:graphicFrame>
          <p:nvGraphicFramePr>
            <p:cNvPr id="4099" name="Object 1"/>
            <p:cNvGraphicFramePr>
              <a:graphicFrameLocks noChangeAspect="1"/>
            </p:cNvGraphicFramePr>
            <p:nvPr/>
          </p:nvGraphicFramePr>
          <p:xfrm>
            <a:off x="1450" y="3497"/>
            <a:ext cx="140" cy="182"/>
          </p:xfrm>
          <a:graphic>
            <a:graphicData uri="http://schemas.openxmlformats.org/presentationml/2006/ole">
              <p:oleObj spid="_x0000_s2282" name="Equation" r:id="rId4" imgW="126780" imgH="164814" progId="Equation.3">
                <p:embed/>
              </p:oleObj>
            </a:graphicData>
          </a:graphic>
        </p:graphicFrame>
        <p:graphicFrame>
          <p:nvGraphicFramePr>
            <p:cNvPr id="4100" name="Object 2"/>
            <p:cNvGraphicFramePr>
              <a:graphicFrameLocks noChangeAspect="1"/>
            </p:cNvGraphicFramePr>
            <p:nvPr/>
          </p:nvGraphicFramePr>
          <p:xfrm>
            <a:off x="1903" y="2877"/>
            <a:ext cx="131" cy="160"/>
          </p:xfrm>
          <a:graphic>
            <a:graphicData uri="http://schemas.openxmlformats.org/presentationml/2006/ole">
              <p:oleObj spid="_x0000_s2283" name="Equation" r:id="rId5" imgW="114201" imgH="139579" progId="Equation.3">
                <p:embed/>
              </p:oleObj>
            </a:graphicData>
          </a:graphic>
        </p:graphicFrame>
        <p:graphicFrame>
          <p:nvGraphicFramePr>
            <p:cNvPr id="4101" name="Object 3"/>
            <p:cNvGraphicFramePr>
              <a:graphicFrameLocks noChangeAspect="1"/>
            </p:cNvGraphicFramePr>
            <p:nvPr/>
          </p:nvGraphicFramePr>
          <p:xfrm>
            <a:off x="2284" y="2875"/>
            <a:ext cx="141" cy="156"/>
          </p:xfrm>
          <a:graphic>
            <a:graphicData uri="http://schemas.openxmlformats.org/presentationml/2006/ole">
              <p:oleObj spid="_x0000_s2284" name="Equation" r:id="rId6" imgW="126835" imgH="139518" progId="Equation.3">
                <p:embed/>
              </p:oleObj>
            </a:graphicData>
          </a:graphic>
        </p:graphicFrame>
        <p:graphicFrame>
          <p:nvGraphicFramePr>
            <p:cNvPr id="4102" name="Object 4"/>
            <p:cNvGraphicFramePr>
              <a:graphicFrameLocks noChangeAspect="1"/>
            </p:cNvGraphicFramePr>
            <p:nvPr/>
          </p:nvGraphicFramePr>
          <p:xfrm>
            <a:off x="2660" y="2860"/>
            <a:ext cx="137" cy="168"/>
          </p:xfrm>
          <a:graphic>
            <a:graphicData uri="http://schemas.openxmlformats.org/presentationml/2006/ole">
              <p:oleObj spid="_x0000_s2285" name="Equation" r:id="rId7" imgW="114201" imgH="139579" progId="Equation.3">
                <p:embed/>
              </p:oleObj>
            </a:graphicData>
          </a:graphic>
        </p:graphicFrame>
        <p:graphicFrame>
          <p:nvGraphicFramePr>
            <p:cNvPr id="4103" name="Object 5"/>
            <p:cNvGraphicFramePr>
              <a:graphicFrameLocks noChangeAspect="1"/>
            </p:cNvGraphicFramePr>
            <p:nvPr/>
          </p:nvGraphicFramePr>
          <p:xfrm>
            <a:off x="3078" y="2883"/>
            <a:ext cx="146" cy="134"/>
          </p:xfrm>
          <a:graphic>
            <a:graphicData uri="http://schemas.openxmlformats.org/presentationml/2006/ole">
              <p:oleObj spid="_x0000_s2286" name="Equation" r:id="rId8" imgW="152334" imgH="139639" progId="Equation.3">
                <p:embed/>
              </p:oleObj>
            </a:graphicData>
          </a:graphic>
        </p:graphicFrame>
        <p:graphicFrame>
          <p:nvGraphicFramePr>
            <p:cNvPr id="4104" name="Object 6"/>
            <p:cNvGraphicFramePr>
              <a:graphicFrameLocks noChangeAspect="1"/>
            </p:cNvGraphicFramePr>
            <p:nvPr/>
          </p:nvGraphicFramePr>
          <p:xfrm>
            <a:off x="2303" y="3493"/>
            <a:ext cx="91" cy="156"/>
          </p:xfrm>
          <a:graphic>
            <a:graphicData uri="http://schemas.openxmlformats.org/presentationml/2006/ole">
              <p:oleObj spid="_x0000_s2287" name="Equation" r:id="rId9" imgW="88746" imgH="152136" progId="Equation.3">
                <p:embed/>
              </p:oleObj>
            </a:graphicData>
          </a:graphic>
        </p:graphicFrame>
        <p:graphicFrame>
          <p:nvGraphicFramePr>
            <p:cNvPr id="4105" name="Object 7"/>
            <p:cNvGraphicFramePr>
              <a:graphicFrameLocks noChangeAspect="1"/>
            </p:cNvGraphicFramePr>
            <p:nvPr/>
          </p:nvGraphicFramePr>
          <p:xfrm>
            <a:off x="2777" y="3479"/>
            <a:ext cx="138" cy="150"/>
          </p:xfrm>
          <a:graphic>
            <a:graphicData uri="http://schemas.openxmlformats.org/presentationml/2006/ole">
              <p:oleObj spid="_x0000_s2288" name="Equation" r:id="rId10" imgW="152268" imgH="164957" progId="Equation.3">
                <p:embed/>
              </p:oleObj>
            </a:graphicData>
          </a:graphic>
        </p:graphicFrame>
        <p:graphicFrame>
          <p:nvGraphicFramePr>
            <p:cNvPr id="4106" name="Object 8"/>
            <p:cNvGraphicFramePr>
              <a:graphicFrameLocks noChangeAspect="1"/>
            </p:cNvGraphicFramePr>
            <p:nvPr/>
          </p:nvGraphicFramePr>
          <p:xfrm>
            <a:off x="3553" y="3488"/>
            <a:ext cx="146" cy="161"/>
          </p:xfrm>
          <a:graphic>
            <a:graphicData uri="http://schemas.openxmlformats.org/presentationml/2006/ole">
              <p:oleObj spid="_x0000_s2289" name="Equation" r:id="rId11" imgW="126835" imgH="139518" progId="Equation.3">
                <p:embed/>
              </p:oleObj>
            </a:graphicData>
          </a:graphic>
        </p:graphicFrame>
        <p:graphicFrame>
          <p:nvGraphicFramePr>
            <p:cNvPr id="4107" name="Object 9"/>
            <p:cNvGraphicFramePr>
              <a:graphicFrameLocks noChangeAspect="1"/>
            </p:cNvGraphicFramePr>
            <p:nvPr/>
          </p:nvGraphicFramePr>
          <p:xfrm>
            <a:off x="3823" y="2839"/>
            <a:ext cx="125" cy="148"/>
          </p:xfrm>
          <a:graphic>
            <a:graphicData uri="http://schemas.openxmlformats.org/presentationml/2006/ole">
              <p:oleObj spid="_x0000_s2290" name="Equation" r:id="rId12" imgW="139579" imgH="164957" progId="Equation.3">
                <p:embed/>
              </p:oleObj>
            </a:graphicData>
          </a:graphic>
        </p:graphicFrame>
        <p:graphicFrame>
          <p:nvGraphicFramePr>
            <p:cNvPr id="4108" name="Object 10"/>
            <p:cNvGraphicFramePr>
              <a:graphicFrameLocks noChangeAspect="1"/>
            </p:cNvGraphicFramePr>
            <p:nvPr/>
          </p:nvGraphicFramePr>
          <p:xfrm>
            <a:off x="4248" y="2842"/>
            <a:ext cx="134" cy="134"/>
          </p:xfrm>
          <a:graphic>
            <a:graphicData uri="http://schemas.openxmlformats.org/presentationml/2006/ole">
              <p:oleObj spid="_x0000_s2291" name="Equation" r:id="rId13" imgW="126725" imgH="126725" progId="Equation.3">
                <p:embed/>
              </p:oleObj>
            </a:graphicData>
          </a:graphic>
        </p:graphicFrame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E971-F733-40EB-AAB9-A299018FC4B4}" type="datetime2">
              <a:rPr lang="en-US" smtClean="0"/>
              <a:pPr/>
              <a:t>Friday, January 16,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26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DFAF442-4955-4416-AFAA-35EA77E1B33D}" type="slidenum">
              <a:rPr lang="zh-TW" altLang="en-US" sz="1299"/>
              <a:pPr eaLnBrk="1" hangingPunct="1"/>
              <a:t>18</a:t>
            </a:fld>
            <a:endParaRPr lang="en-US" altLang="zh-TW" sz="1299"/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0229" y="1752296"/>
            <a:ext cx="7649028" cy="310465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Proof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-vertex graph with no edges has 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components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Each edge added reduces this by at most 1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edges are added,  then the number of components is at least 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n </a:t>
            </a:r>
            <a:r>
              <a:rPr lang="en-US" altLang="zh-TW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- 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</a:p>
        </p:txBody>
      </p:sp>
      <p:sp>
        <p:nvSpPr>
          <p:cNvPr id="61446" name="Rectangle 4"/>
          <p:cNvSpPr>
            <a:spLocks noGrp="1" noChangeArrowheads="1"/>
          </p:cNvSpPr>
          <p:nvPr>
            <p:ph type="title"/>
          </p:nvPr>
        </p:nvSpPr>
        <p:spPr>
          <a:xfrm>
            <a:off x="740230" y="545624"/>
            <a:ext cx="7484404" cy="913942"/>
          </a:xfrm>
          <a:noFill/>
        </p:spPr>
        <p:txBody>
          <a:bodyPr>
            <a:normAutofit/>
          </a:bodyPr>
          <a:lstStyle/>
          <a:p>
            <a:pPr marL="460391" indent="-460391"/>
            <a:r>
              <a:rPr lang="en-US" altLang="zh-TW" sz="277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3</a:t>
            </a:r>
            <a:r>
              <a:rPr lang="en-US" altLang="zh-TW" sz="2770" dirty="0" smtClean="0">
                <a:ea typeface="新細明體" panose="02020500000000000000" pitchFamily="18" charset="-120"/>
              </a:rPr>
              <a:t>: </a:t>
            </a:r>
            <a:r>
              <a:rPr lang="en-US" altLang="zh-TW" sz="277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Every graph with</a:t>
            </a:r>
            <a:r>
              <a:rPr lang="en-US" altLang="zh-TW" sz="2770" dirty="0">
                <a:ea typeface="新細明體" panose="02020500000000000000" pitchFamily="18" charset="-120"/>
              </a:rPr>
              <a:t> </a:t>
            </a:r>
            <a:r>
              <a:rPr lang="en-US" altLang="zh-TW" sz="2770" i="1" dirty="0">
                <a:ea typeface="新細明體" panose="02020500000000000000" pitchFamily="18" charset="-120"/>
              </a:rPr>
              <a:t>n</a:t>
            </a:r>
            <a:r>
              <a:rPr lang="en-US" altLang="zh-TW" sz="2770" dirty="0">
                <a:ea typeface="新細明體" panose="02020500000000000000" pitchFamily="18" charset="-120"/>
              </a:rPr>
              <a:t> </a:t>
            </a:r>
            <a:r>
              <a:rPr lang="en-US" altLang="zh-TW" sz="277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vertices and </a:t>
            </a:r>
            <a:r>
              <a:rPr lang="en-US" altLang="zh-TW" sz="2770" i="1" dirty="0">
                <a:ea typeface="新細明體" panose="02020500000000000000" pitchFamily="18" charset="-120"/>
              </a:rPr>
              <a:t>k</a:t>
            </a:r>
            <a:r>
              <a:rPr lang="en-US" altLang="zh-TW" sz="2770" dirty="0">
                <a:ea typeface="新細明體" panose="02020500000000000000" pitchFamily="18" charset="-120"/>
              </a:rPr>
              <a:t> </a:t>
            </a:r>
            <a:r>
              <a:rPr lang="en-US" altLang="zh-TW" sz="277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 has at least </a:t>
            </a:r>
            <a:r>
              <a:rPr lang="en-US" altLang="zh-TW" sz="2770" i="1" dirty="0">
                <a:ea typeface="新細明體" panose="02020500000000000000" pitchFamily="18" charset="-120"/>
              </a:rPr>
              <a:t>n-k</a:t>
            </a:r>
            <a:r>
              <a:rPr lang="en-US" altLang="zh-TW" sz="2770" dirty="0">
                <a:ea typeface="新細明體" panose="02020500000000000000" pitchFamily="18" charset="-120"/>
              </a:rPr>
              <a:t> </a:t>
            </a:r>
            <a:r>
              <a:rPr lang="en-US" altLang="zh-TW" sz="277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components</a:t>
            </a:r>
            <a:endParaRPr lang="en-US" altLang="zh-TW" sz="1731" dirty="0">
              <a:ea typeface="新細明體" panose="02020500000000000000" pitchFamily="18" charset="-12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F2BD-5BA9-4B1A-A732-16FD68C99219}" type="datetime2">
              <a:rPr lang="en-US" smtClean="0"/>
              <a:pPr/>
              <a:t>Friday, January 16,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50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D521622-AB40-4F78-9586-2ADAA81E1220}" type="slidenum">
              <a:rPr lang="zh-TW" altLang="en-US" sz="1299"/>
              <a:pPr eaLnBrk="1" hangingPunct="1"/>
              <a:t>19</a:t>
            </a:fld>
            <a:endParaRPr lang="en-US" altLang="zh-TW" sz="1299"/>
          </a:p>
        </p:txBody>
      </p:sp>
      <p:sp>
        <p:nvSpPr>
          <p:cNvPr id="6246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91" indent="-460391">
              <a:defRPr/>
            </a:pPr>
            <a:r>
              <a:rPr lang="en-US" altLang="zh-TW" sz="2684" dirty="0" smtClean="0">
                <a:solidFill>
                  <a:schemeClr val="accent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Proposition 3:</a:t>
            </a:r>
            <a:r>
              <a:rPr lang="en-US" altLang="zh-TW" sz="2684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684" dirty="0">
                <a:latin typeface="+mn-lt"/>
                <a:ea typeface="Arial Unicode MS" pitchFamily="34" charset="-128"/>
                <a:cs typeface="Arial Unicode MS" pitchFamily="34" charset="-128"/>
              </a:rPr>
              <a:t>Every graph with </a:t>
            </a:r>
            <a:r>
              <a:rPr lang="en-US" altLang="zh-TW" sz="2684" i="1" dirty="0">
                <a:latin typeface="+mn-lt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altLang="zh-TW" sz="2684" dirty="0">
                <a:latin typeface="+mn-lt"/>
                <a:ea typeface="Arial Unicode MS" pitchFamily="34" charset="-128"/>
                <a:cs typeface="Arial Unicode MS" pitchFamily="34" charset="-128"/>
              </a:rPr>
              <a:t> vertices and </a:t>
            </a:r>
            <a:r>
              <a:rPr lang="en-US" altLang="zh-TW" sz="2684" i="1" dirty="0">
                <a:latin typeface="+mn-lt"/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en-US" altLang="zh-TW" sz="2684" dirty="0">
                <a:latin typeface="+mn-lt"/>
                <a:ea typeface="Arial Unicode MS" pitchFamily="34" charset="-128"/>
                <a:cs typeface="Arial Unicode MS" pitchFamily="34" charset="-128"/>
              </a:rPr>
              <a:t> edges has at least </a:t>
            </a:r>
            <a:r>
              <a:rPr lang="en-US" altLang="zh-TW" sz="2684" i="1" dirty="0">
                <a:latin typeface="+mn-lt"/>
                <a:ea typeface="Arial Unicode MS" pitchFamily="34" charset="-128"/>
                <a:cs typeface="Arial Unicode MS" pitchFamily="34" charset="-128"/>
              </a:rPr>
              <a:t>n-k</a:t>
            </a:r>
            <a:r>
              <a:rPr lang="en-US" altLang="zh-TW" sz="2684" dirty="0"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684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components</a:t>
            </a:r>
            <a:endParaRPr lang="en-US" altLang="zh-TW" sz="1299" dirty="0">
              <a:latin typeface="+mn-lt"/>
              <a:ea typeface="新細明體" charset="-120"/>
            </a:endParaRPr>
          </a:p>
        </p:txBody>
      </p:sp>
      <p:sp>
        <p:nvSpPr>
          <p:cNvPr id="6247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4571" y="1752296"/>
            <a:ext cx="7154859" cy="559359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Examples:</a:t>
            </a:r>
          </a:p>
        </p:txBody>
      </p:sp>
      <p:sp>
        <p:nvSpPr>
          <p:cNvPr id="62471" name="Oval 1029"/>
          <p:cNvSpPr>
            <a:spLocks noChangeArrowheads="1"/>
          </p:cNvSpPr>
          <p:nvPr/>
        </p:nvSpPr>
        <p:spPr bwMode="auto">
          <a:xfrm>
            <a:off x="3414798" y="3962248"/>
            <a:ext cx="175917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72" name="Line 1030"/>
          <p:cNvSpPr>
            <a:spLocks noChangeShapeType="1"/>
          </p:cNvSpPr>
          <p:nvPr/>
        </p:nvSpPr>
        <p:spPr bwMode="auto">
          <a:xfrm flipH="1">
            <a:off x="2783973" y="3101906"/>
            <a:ext cx="280367" cy="10170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2473" name="Oval 1031"/>
          <p:cNvSpPr>
            <a:spLocks noChangeArrowheads="1"/>
          </p:cNvSpPr>
          <p:nvPr/>
        </p:nvSpPr>
        <p:spPr bwMode="auto">
          <a:xfrm>
            <a:off x="1764206" y="2905373"/>
            <a:ext cx="174542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74" name="Oval 1032"/>
          <p:cNvSpPr>
            <a:spLocks noChangeArrowheads="1"/>
          </p:cNvSpPr>
          <p:nvPr/>
        </p:nvSpPr>
        <p:spPr bwMode="auto">
          <a:xfrm>
            <a:off x="1775201" y="3933386"/>
            <a:ext cx="175917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75" name="Line 1033"/>
          <p:cNvSpPr>
            <a:spLocks noChangeShapeType="1"/>
          </p:cNvSpPr>
          <p:nvPr/>
        </p:nvSpPr>
        <p:spPr bwMode="auto">
          <a:xfrm flipH="1">
            <a:off x="1863159" y="3111526"/>
            <a:ext cx="0" cy="8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2476" name="Oval 1034"/>
          <p:cNvSpPr>
            <a:spLocks noChangeArrowheads="1"/>
          </p:cNvSpPr>
          <p:nvPr/>
        </p:nvSpPr>
        <p:spPr bwMode="auto">
          <a:xfrm>
            <a:off x="2704260" y="4010350"/>
            <a:ext cx="175917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77" name="Line 1035"/>
          <p:cNvSpPr>
            <a:spLocks noChangeShapeType="1"/>
          </p:cNvSpPr>
          <p:nvPr/>
        </p:nvSpPr>
        <p:spPr bwMode="auto">
          <a:xfrm>
            <a:off x="3142678" y="3169249"/>
            <a:ext cx="333967" cy="7902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2478" name="Oval 1036"/>
          <p:cNvSpPr>
            <a:spLocks noChangeArrowheads="1"/>
          </p:cNvSpPr>
          <p:nvPr/>
        </p:nvSpPr>
        <p:spPr bwMode="auto">
          <a:xfrm>
            <a:off x="4603610" y="3077168"/>
            <a:ext cx="175917" cy="20202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79" name="Oval 1037"/>
          <p:cNvSpPr>
            <a:spLocks noChangeArrowheads="1"/>
          </p:cNvSpPr>
          <p:nvPr/>
        </p:nvSpPr>
        <p:spPr bwMode="auto">
          <a:xfrm>
            <a:off x="5518927" y="3838557"/>
            <a:ext cx="175917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80" name="Line 1038"/>
          <p:cNvSpPr>
            <a:spLocks noChangeShapeType="1"/>
          </p:cNvSpPr>
          <p:nvPr/>
        </p:nvSpPr>
        <p:spPr bwMode="auto">
          <a:xfrm flipH="1">
            <a:off x="4440062" y="3254458"/>
            <a:ext cx="210276" cy="6280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2481" name="Oval 1039"/>
          <p:cNvSpPr>
            <a:spLocks noChangeArrowheads="1"/>
          </p:cNvSpPr>
          <p:nvPr/>
        </p:nvSpPr>
        <p:spPr bwMode="auto">
          <a:xfrm>
            <a:off x="4317746" y="3877038"/>
            <a:ext cx="175917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82" name="Line 1040"/>
          <p:cNvSpPr>
            <a:spLocks noChangeShapeType="1"/>
          </p:cNvSpPr>
          <p:nvPr/>
        </p:nvSpPr>
        <p:spPr bwMode="auto">
          <a:xfrm>
            <a:off x="4747917" y="3244838"/>
            <a:ext cx="296859" cy="6376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2483" name="Oval 1041"/>
          <p:cNvSpPr>
            <a:spLocks noChangeArrowheads="1"/>
          </p:cNvSpPr>
          <p:nvPr/>
        </p:nvSpPr>
        <p:spPr bwMode="auto">
          <a:xfrm>
            <a:off x="5720956" y="3000204"/>
            <a:ext cx="174543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84" name="Oval 1042"/>
          <p:cNvSpPr>
            <a:spLocks noChangeArrowheads="1"/>
          </p:cNvSpPr>
          <p:nvPr/>
        </p:nvSpPr>
        <p:spPr bwMode="auto">
          <a:xfrm>
            <a:off x="4992551" y="3886658"/>
            <a:ext cx="175917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85" name="Oval 1043"/>
          <p:cNvSpPr>
            <a:spLocks noChangeArrowheads="1"/>
          </p:cNvSpPr>
          <p:nvPr/>
        </p:nvSpPr>
        <p:spPr bwMode="auto">
          <a:xfrm>
            <a:off x="5983456" y="3838557"/>
            <a:ext cx="175917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86" name="Line 1044"/>
          <p:cNvSpPr>
            <a:spLocks noChangeShapeType="1"/>
          </p:cNvSpPr>
          <p:nvPr/>
        </p:nvSpPr>
        <p:spPr bwMode="auto">
          <a:xfrm>
            <a:off x="5694844" y="3943007"/>
            <a:ext cx="288613" cy="96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2487" name="Text Box 1045"/>
          <p:cNvSpPr txBox="1">
            <a:spLocks noChangeArrowheads="1"/>
          </p:cNvSpPr>
          <p:nvPr/>
        </p:nvSpPr>
        <p:spPr bwMode="auto">
          <a:xfrm>
            <a:off x="940971" y="4352564"/>
            <a:ext cx="1583250" cy="64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TW" sz="1731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n </a:t>
            </a:r>
            <a:r>
              <a:rPr lang="en-US" altLang="zh-TW" sz="1731" b="1">
                <a:ea typeface="Arial Unicode MS" panose="020B0604020202020204" pitchFamily="34" charset="-128"/>
                <a:cs typeface="Times New Roman" panose="02020603050405020304" pitchFamily="18" charset="0"/>
              </a:rPr>
              <a:t>=2,  </a:t>
            </a:r>
            <a:r>
              <a:rPr lang="en-US" altLang="zh-TW" sz="1731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k </a:t>
            </a:r>
            <a:r>
              <a:rPr lang="en-US" altLang="zh-TW" sz="1731" b="1">
                <a:ea typeface="Arial Unicode MS" panose="020B0604020202020204" pitchFamily="34" charset="-128"/>
                <a:cs typeface="Times New Roman" panose="02020603050405020304" pitchFamily="18" charset="0"/>
              </a:rPr>
              <a:t>=1</a:t>
            </a:r>
            <a:r>
              <a:rPr lang="en-US" altLang="zh-TW" sz="1731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731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 1 component</a:t>
            </a:r>
          </a:p>
        </p:txBody>
      </p:sp>
      <p:sp>
        <p:nvSpPr>
          <p:cNvPr id="62488" name="Text Box 1046"/>
          <p:cNvSpPr txBox="1">
            <a:spLocks noChangeArrowheads="1"/>
          </p:cNvSpPr>
          <p:nvPr/>
        </p:nvSpPr>
        <p:spPr bwMode="auto">
          <a:xfrm>
            <a:off x="2606682" y="4381425"/>
            <a:ext cx="1509035" cy="63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lang="en-US" altLang="zh-TW" sz="1731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n </a:t>
            </a:r>
            <a:r>
              <a:rPr lang="en-US" altLang="zh-TW" sz="1731" b="1">
                <a:ea typeface="Arial Unicode MS" panose="020B0604020202020204" pitchFamily="34" charset="-128"/>
                <a:cs typeface="Times New Roman" panose="02020603050405020304" pitchFamily="18" charset="0"/>
              </a:rPr>
              <a:t>=3,  </a:t>
            </a:r>
            <a:r>
              <a:rPr lang="en-US" altLang="zh-TW" sz="1731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k </a:t>
            </a:r>
            <a:r>
              <a:rPr lang="en-US" altLang="zh-TW" sz="1731" b="1">
                <a:ea typeface="Arial Unicode MS" panose="020B0604020202020204" pitchFamily="34" charset="-128"/>
                <a:cs typeface="Times New Roman" panose="02020603050405020304" pitchFamily="18" charset="0"/>
              </a:rPr>
              <a:t>=2</a:t>
            </a:r>
            <a:r>
              <a:rPr lang="en-US" altLang="zh-TW" sz="1731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731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1 component</a:t>
            </a:r>
          </a:p>
        </p:txBody>
      </p:sp>
      <p:sp>
        <p:nvSpPr>
          <p:cNvPr id="62489" name="Text Box 1047"/>
          <p:cNvSpPr txBox="1">
            <a:spLocks noChangeArrowheads="1"/>
          </p:cNvSpPr>
          <p:nvPr/>
        </p:nvSpPr>
        <p:spPr bwMode="auto">
          <a:xfrm>
            <a:off x="4510155" y="4333323"/>
            <a:ext cx="1617608" cy="63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lang="en-US" altLang="zh-TW" sz="1731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n </a:t>
            </a:r>
            <a:r>
              <a:rPr lang="en-US" altLang="zh-TW" sz="1731" b="1">
                <a:ea typeface="Arial Unicode MS" panose="020B0604020202020204" pitchFamily="34" charset="-128"/>
                <a:cs typeface="Times New Roman" panose="02020603050405020304" pitchFamily="18" charset="0"/>
              </a:rPr>
              <a:t>=6,  </a:t>
            </a:r>
            <a:r>
              <a:rPr lang="en-US" altLang="zh-TW" sz="1731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k </a:t>
            </a:r>
            <a:r>
              <a:rPr lang="en-US" altLang="zh-TW" sz="1731" b="1">
                <a:ea typeface="Arial Unicode MS" panose="020B0604020202020204" pitchFamily="34" charset="-128"/>
                <a:cs typeface="Times New Roman" panose="02020603050405020304" pitchFamily="18" charset="0"/>
              </a:rPr>
              <a:t>=3</a:t>
            </a:r>
            <a:r>
              <a:rPr lang="en-US" altLang="zh-TW" sz="1731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731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3 components</a:t>
            </a:r>
          </a:p>
        </p:txBody>
      </p:sp>
      <p:sp>
        <p:nvSpPr>
          <p:cNvPr id="62490" name="Oval 1048"/>
          <p:cNvSpPr>
            <a:spLocks noChangeArrowheads="1"/>
          </p:cNvSpPr>
          <p:nvPr/>
        </p:nvSpPr>
        <p:spPr bwMode="auto">
          <a:xfrm>
            <a:off x="7041705" y="2971342"/>
            <a:ext cx="174542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91" name="Oval 1049"/>
          <p:cNvSpPr>
            <a:spLocks noChangeArrowheads="1"/>
          </p:cNvSpPr>
          <p:nvPr/>
        </p:nvSpPr>
        <p:spPr bwMode="auto">
          <a:xfrm>
            <a:off x="7781105" y="3848177"/>
            <a:ext cx="174542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92" name="Line 1050"/>
          <p:cNvSpPr>
            <a:spLocks noChangeShapeType="1"/>
          </p:cNvSpPr>
          <p:nvPr/>
        </p:nvSpPr>
        <p:spPr bwMode="auto">
          <a:xfrm flipH="1">
            <a:off x="6904270" y="3159629"/>
            <a:ext cx="192409" cy="5992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2493" name="Oval 1051"/>
          <p:cNvSpPr>
            <a:spLocks noChangeArrowheads="1"/>
          </p:cNvSpPr>
          <p:nvPr/>
        </p:nvSpPr>
        <p:spPr bwMode="auto">
          <a:xfrm>
            <a:off x="6824558" y="3762967"/>
            <a:ext cx="175917" cy="20203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94" name="Line 1052"/>
          <p:cNvSpPr>
            <a:spLocks noChangeShapeType="1"/>
          </p:cNvSpPr>
          <p:nvPr/>
        </p:nvSpPr>
        <p:spPr bwMode="auto">
          <a:xfrm>
            <a:off x="7192883" y="3140388"/>
            <a:ext cx="246008" cy="7146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2495" name="Oval 1053"/>
          <p:cNvSpPr>
            <a:spLocks noChangeArrowheads="1"/>
          </p:cNvSpPr>
          <p:nvPr/>
        </p:nvSpPr>
        <p:spPr bwMode="auto">
          <a:xfrm>
            <a:off x="7745371" y="3057927"/>
            <a:ext cx="175917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96" name="Oval 1054"/>
          <p:cNvSpPr>
            <a:spLocks noChangeArrowheads="1"/>
          </p:cNvSpPr>
          <p:nvPr/>
        </p:nvSpPr>
        <p:spPr bwMode="auto">
          <a:xfrm>
            <a:off x="7386666" y="3857797"/>
            <a:ext cx="174543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97" name="Oval 1055"/>
          <p:cNvSpPr>
            <a:spLocks noChangeArrowheads="1"/>
          </p:cNvSpPr>
          <p:nvPr/>
        </p:nvSpPr>
        <p:spPr bwMode="auto">
          <a:xfrm>
            <a:off x="8149430" y="3457862"/>
            <a:ext cx="174542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98" name="Line 1056"/>
          <p:cNvSpPr>
            <a:spLocks noChangeShapeType="1"/>
          </p:cNvSpPr>
          <p:nvPr/>
        </p:nvSpPr>
        <p:spPr bwMode="auto">
          <a:xfrm>
            <a:off x="6992228" y="3905899"/>
            <a:ext cx="384818" cy="659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2499" name="Text Box 1057"/>
          <p:cNvSpPr txBox="1">
            <a:spLocks noChangeArrowheads="1"/>
          </p:cNvSpPr>
          <p:nvPr/>
        </p:nvSpPr>
        <p:spPr bwMode="auto">
          <a:xfrm>
            <a:off x="6704990" y="4305836"/>
            <a:ext cx="1690449" cy="63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n </a:t>
            </a:r>
            <a:r>
              <a:rPr lang="en-US" altLang="zh-TW" sz="1731" b="1">
                <a:ea typeface="Arial Unicode MS" panose="020B0604020202020204" pitchFamily="34" charset="-128"/>
                <a:cs typeface="Times New Roman" panose="02020603050405020304" pitchFamily="18" charset="0"/>
              </a:rPr>
              <a:t>=6,  </a:t>
            </a:r>
            <a:r>
              <a:rPr lang="en-US" altLang="zh-TW" sz="1731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k </a:t>
            </a:r>
            <a:r>
              <a:rPr lang="en-US" altLang="zh-TW" sz="1731" b="1">
                <a:ea typeface="Arial Unicode MS" panose="020B0604020202020204" pitchFamily="34" charset="-128"/>
                <a:cs typeface="Times New Roman" panose="02020603050405020304" pitchFamily="18" charset="0"/>
              </a:rPr>
              <a:t>=3</a:t>
            </a:r>
            <a:r>
              <a:rPr lang="en-US" altLang="zh-TW" sz="1731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731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4 components</a:t>
            </a:r>
          </a:p>
        </p:txBody>
      </p:sp>
      <p:sp>
        <p:nvSpPr>
          <p:cNvPr id="62500" name="Oval 1028"/>
          <p:cNvSpPr>
            <a:spLocks noChangeArrowheads="1"/>
          </p:cNvSpPr>
          <p:nvPr/>
        </p:nvSpPr>
        <p:spPr bwMode="auto">
          <a:xfrm>
            <a:off x="2999745" y="2980963"/>
            <a:ext cx="175917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DA9C-4F12-4479-877D-C972AFF5E474}" type="datetime2">
              <a:rPr lang="en-US" smtClean="0"/>
              <a:pPr/>
              <a:t>Friday, January 16,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01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5887E17-F68C-4603-9322-452C95E2B111}" type="slidenum">
              <a:rPr lang="zh-TW" altLang="en-US" sz="1299"/>
              <a:pPr eaLnBrk="1" hangingPunct="1"/>
              <a:t>2</a:t>
            </a:fld>
            <a:endParaRPr lang="en-US" altLang="zh-TW" sz="1299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1" y="494767"/>
            <a:ext cx="7520780" cy="75039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Complete Bipartite </a:t>
            </a:r>
            <a:r>
              <a:rPr lang="en-US" altLang="zh-TW" sz="4000" dirty="0" smtClean="0">
                <a:ea typeface="新細明體" panose="02020500000000000000" pitchFamily="18" charset="-120"/>
              </a:rPr>
              <a:t>Graph</a:t>
            </a:r>
            <a:endParaRPr lang="en-US" altLang="zh-TW" sz="4000" dirty="0">
              <a:ea typeface="新細明體" panose="02020500000000000000" pitchFamily="18" charset="-120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279" y="1570882"/>
            <a:ext cx="7586405" cy="2049153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Complete bipartite graph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biclique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is a simple bipartite graph such that  two vertices are adjacent if and only if they are in different partite sets.</a:t>
            </a:r>
          </a:p>
        </p:txBody>
      </p:sp>
      <p:sp>
        <p:nvSpPr>
          <p:cNvPr id="52231" name="Text Box 30"/>
          <p:cNvSpPr txBox="1">
            <a:spLocks noChangeArrowheads="1"/>
          </p:cNvSpPr>
          <p:nvPr/>
        </p:nvSpPr>
        <p:spPr bwMode="auto">
          <a:xfrm>
            <a:off x="3384563" y="5391571"/>
            <a:ext cx="2641498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/>
              <a:t>Complete Bipartite Graph</a:t>
            </a:r>
          </a:p>
        </p:txBody>
      </p:sp>
      <p:grpSp>
        <p:nvGrpSpPr>
          <p:cNvPr id="52232" name="群組 35"/>
          <p:cNvGrpSpPr>
            <a:grpSpLocks/>
          </p:cNvGrpSpPr>
          <p:nvPr/>
        </p:nvGrpSpPr>
        <p:grpSpPr bwMode="auto">
          <a:xfrm>
            <a:off x="3416173" y="3554067"/>
            <a:ext cx="2455961" cy="1542019"/>
            <a:chOff x="3525838" y="4786313"/>
            <a:chExt cx="1701800" cy="1100137"/>
          </a:xfrm>
        </p:grpSpPr>
        <p:sp>
          <p:nvSpPr>
            <p:cNvPr id="52233" name="Oval 18"/>
            <p:cNvSpPr>
              <a:spLocks noChangeArrowheads="1"/>
            </p:cNvSpPr>
            <p:nvPr/>
          </p:nvSpPr>
          <p:spPr bwMode="auto">
            <a:xfrm>
              <a:off x="4619625" y="4800600"/>
              <a:ext cx="161925" cy="1762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52234" name="Oval 19"/>
            <p:cNvSpPr>
              <a:spLocks noChangeArrowheads="1"/>
            </p:cNvSpPr>
            <p:nvPr/>
          </p:nvSpPr>
          <p:spPr bwMode="auto">
            <a:xfrm>
              <a:off x="3878263" y="4786313"/>
              <a:ext cx="161925" cy="1762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52235" name="Oval 21"/>
            <p:cNvSpPr>
              <a:spLocks noChangeArrowheads="1"/>
            </p:cNvSpPr>
            <p:nvPr/>
          </p:nvSpPr>
          <p:spPr bwMode="auto">
            <a:xfrm>
              <a:off x="4187825" y="5665788"/>
              <a:ext cx="161925" cy="1762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52236" name="Oval 22"/>
            <p:cNvSpPr>
              <a:spLocks noChangeArrowheads="1"/>
            </p:cNvSpPr>
            <p:nvPr/>
          </p:nvSpPr>
          <p:spPr bwMode="auto">
            <a:xfrm>
              <a:off x="5065713" y="5710238"/>
              <a:ext cx="161925" cy="1762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52237" name="Line 23"/>
            <p:cNvSpPr>
              <a:spLocks noChangeShapeType="1"/>
            </p:cNvSpPr>
            <p:nvPr/>
          </p:nvSpPr>
          <p:spPr bwMode="auto">
            <a:xfrm flipH="1">
              <a:off x="3594100" y="4948238"/>
              <a:ext cx="311150" cy="776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52238" name="Line 24"/>
            <p:cNvSpPr>
              <a:spLocks noChangeShapeType="1"/>
            </p:cNvSpPr>
            <p:nvPr/>
          </p:nvSpPr>
          <p:spPr bwMode="auto">
            <a:xfrm>
              <a:off x="4013200" y="4962525"/>
              <a:ext cx="228600" cy="688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52239" name="Line 25"/>
            <p:cNvSpPr>
              <a:spLocks noChangeShapeType="1"/>
            </p:cNvSpPr>
            <p:nvPr/>
          </p:nvSpPr>
          <p:spPr bwMode="auto">
            <a:xfrm flipH="1">
              <a:off x="4322763" y="4932363"/>
              <a:ext cx="311150" cy="777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52240" name="Line 26"/>
            <p:cNvSpPr>
              <a:spLocks noChangeShapeType="1"/>
            </p:cNvSpPr>
            <p:nvPr/>
          </p:nvSpPr>
          <p:spPr bwMode="auto">
            <a:xfrm>
              <a:off x="4741863" y="4948238"/>
              <a:ext cx="350837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52241" name="Line 27"/>
            <p:cNvSpPr>
              <a:spLocks noChangeShapeType="1"/>
            </p:cNvSpPr>
            <p:nvPr/>
          </p:nvSpPr>
          <p:spPr bwMode="auto">
            <a:xfrm>
              <a:off x="4040188" y="4918075"/>
              <a:ext cx="1025525" cy="836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52242" name="Line 28"/>
            <p:cNvSpPr>
              <a:spLocks noChangeShapeType="1"/>
            </p:cNvSpPr>
            <p:nvPr/>
          </p:nvSpPr>
          <p:spPr bwMode="auto">
            <a:xfrm flipH="1">
              <a:off x="3635375" y="4913313"/>
              <a:ext cx="979488" cy="869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52243" name="Oval 20"/>
            <p:cNvSpPr>
              <a:spLocks noChangeArrowheads="1"/>
            </p:cNvSpPr>
            <p:nvPr/>
          </p:nvSpPr>
          <p:spPr bwMode="auto">
            <a:xfrm>
              <a:off x="3525838" y="5710238"/>
              <a:ext cx="161925" cy="1762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E726-95B4-4D1E-8A6E-AD05A65057E5}" type="datetime2">
              <a:rPr lang="en-US" smtClean="0"/>
              <a:pPr/>
              <a:t>Friday, January 16,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09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1698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Homework – for practice (no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9176"/>
            <a:ext cx="7886700" cy="5015753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dirty="0" smtClean="0"/>
              <a:t>Prove or disprove 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every vertex of </a:t>
            </a:r>
            <a:r>
              <a:rPr lang="en-US"/>
              <a:t>a </a:t>
            </a:r>
            <a:r>
              <a:rPr lang="en-US" smtClean="0"/>
              <a:t>simple </a:t>
            </a:r>
            <a:r>
              <a:rPr lang="en-US" dirty="0" smtClean="0"/>
              <a:t>graph G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/>
              <a:t>a degree 2, </a:t>
            </a:r>
            <a:r>
              <a:rPr lang="en-US" dirty="0" smtClean="0"/>
              <a:t>then G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cycle.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every vertex of a connected simple </a:t>
            </a:r>
            <a:r>
              <a:rPr lang="en-US" dirty="0" smtClean="0"/>
              <a:t>graph G has a degree </a:t>
            </a:r>
            <a:r>
              <a:rPr lang="en-US" dirty="0"/>
              <a:t>2, </a:t>
            </a:r>
            <a:r>
              <a:rPr lang="en-US" dirty="0" smtClean="0"/>
              <a:t>then G is </a:t>
            </a:r>
            <a:r>
              <a:rPr lang="en-US" dirty="0"/>
              <a:t>a </a:t>
            </a:r>
            <a:r>
              <a:rPr lang="en-US" dirty="0" smtClean="0"/>
              <a:t>cycle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complement of a simple disconnected graph </a:t>
            </a:r>
            <a:r>
              <a:rPr lang="en-US" dirty="0" smtClean="0"/>
              <a:t>must be connected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G is a nontrivial graph and has no </a:t>
            </a:r>
            <a:r>
              <a:rPr lang="en-US" dirty="0" smtClean="0"/>
              <a:t>cycle, then </a:t>
            </a:r>
            <a:r>
              <a:rPr lang="en-US" dirty="0"/>
              <a:t>G has a vertex of degree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sz="2400" dirty="0" smtClean="0"/>
              <a:t>5. Let G be the graph whose vertex set is the set of k-</a:t>
            </a:r>
            <a:r>
              <a:rPr lang="en-US" sz="2400" dirty="0" err="1" smtClean="0"/>
              <a:t>tuples</a:t>
            </a:r>
            <a:r>
              <a:rPr lang="en-US" sz="2400" dirty="0" smtClean="0"/>
              <a:t> with coordinates in {0,1}, with x adjacent to y when x and y differ in exactly one position. Determine whether G is bipartite.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6876-7D03-4DBE-A266-67AD177FF10B}" type="datetime2">
              <a:rPr lang="en-US" smtClean="0"/>
              <a:pPr/>
              <a:t>Friday, January 16, 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8012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1682745"/>
            <a:ext cx="8015287" cy="43894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dirty="0" smtClean="0"/>
              <a:t>For a simple connected graph G, prove that an vertex v has a neighbor in every component of G – 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dirty="0" smtClean="0"/>
              <a:t>Let v be a cut vertex in G, prove </a:t>
            </a:r>
            <a:r>
              <a:rPr lang="en-US" dirty="0" smtClean="0"/>
              <a:t>or disprove: G </a:t>
            </a:r>
            <a:r>
              <a:rPr lang="en-US" dirty="0" smtClean="0"/>
              <a:t>– v is connected.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6876-7D03-4DBE-A266-67AD177FF10B}" type="datetime2">
              <a:rPr lang="en-US" smtClean="0"/>
              <a:pPr/>
              <a:t>Friday, January 16, 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838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Bipartite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 bipartite graph with partite sets of</a:t>
            </a:r>
          </a:p>
          <a:p>
            <a:pPr marL="0" indent="0">
              <a:buNone/>
            </a:pPr>
            <a:r>
              <a:rPr lang="en-US" dirty="0" smtClean="0"/>
              <a:t>   sizes </a:t>
            </a:r>
            <a:r>
              <a:rPr lang="en-US" i="1" dirty="0">
                <a:solidFill>
                  <a:schemeClr val="accent2"/>
                </a:solidFill>
              </a:rPr>
              <a:t>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chemeClr val="accent2"/>
                </a:solidFill>
              </a:rPr>
              <a:t>s</a:t>
            </a:r>
            <a:r>
              <a:rPr lang="en-US" i="1" dirty="0"/>
              <a:t> </a:t>
            </a:r>
            <a:r>
              <a:rPr lang="en-US" dirty="0"/>
              <a:t>is denoted by </a:t>
            </a:r>
            <a:r>
              <a:rPr lang="en-US" dirty="0" err="1" smtClean="0">
                <a:solidFill>
                  <a:schemeClr val="accent2"/>
                </a:solidFill>
              </a:rPr>
              <a:t>K</a:t>
            </a:r>
            <a:r>
              <a:rPr lang="en-US" baseline="-25000" dirty="0" err="1" smtClean="0">
                <a:solidFill>
                  <a:schemeClr val="accent2"/>
                </a:solidFill>
              </a:rPr>
              <a:t>r,s</a:t>
            </a:r>
            <a:endParaRPr lang="en-US" baseline="-25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baseline="-25000" dirty="0">
              <a:solidFill>
                <a:schemeClr val="accent2"/>
              </a:solidFill>
            </a:endParaRPr>
          </a:p>
          <a:p>
            <a:r>
              <a:rPr lang="en-US" dirty="0"/>
              <a:t>A graph G is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k-partite</a:t>
            </a:r>
            <a:r>
              <a:rPr lang="en-US" i="1" dirty="0"/>
              <a:t> </a:t>
            </a:r>
            <a:r>
              <a:rPr lang="en-US" dirty="0"/>
              <a:t>if V(G) is the union </a:t>
            </a:r>
            <a:r>
              <a:rPr lang="en-US" dirty="0" smtClean="0"/>
              <a:t>of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k </a:t>
            </a:r>
            <a:r>
              <a:rPr lang="en-US" dirty="0"/>
              <a:t>independent sets</a:t>
            </a:r>
            <a:endParaRPr lang="en-US" baseline="-25000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FD1B-1B76-4A81-B15C-5DC8A4D2DCDD}" type="datetime2">
              <a:rPr lang="en-US" smtClean="0"/>
              <a:pPr/>
              <a:t>Friday, January 16,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815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0CEBEC7-0CCB-44D0-AF66-BF89A7C57430}" type="slidenum">
              <a:rPr lang="zh-TW" altLang="en-US" sz="1299"/>
              <a:pPr eaLnBrk="1" hangingPunct="1"/>
              <a:t>4</a:t>
            </a:fld>
            <a:endParaRPr lang="en-US" altLang="zh-TW" sz="1299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Chromatic Number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02" y="1735803"/>
            <a:ext cx="7171352" cy="1903473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b="1" i="1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chromatic number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of a graph </a:t>
            </a:r>
            <a:r>
              <a:rPr lang="en-US" altLang="zh-TW" b="1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written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b="1" i="1" smtClean="0">
                <a:ea typeface="新細明體" panose="02020500000000000000" pitchFamily="18" charset="-120"/>
              </a:rPr>
              <a:t>x</a:t>
            </a:r>
            <a:r>
              <a:rPr lang="en-US" altLang="zh-TW" b="1" smtClean="0">
                <a:ea typeface="新細明體" panose="02020500000000000000" pitchFamily="18" charset="-120"/>
              </a:rPr>
              <a:t>(</a:t>
            </a:r>
            <a:r>
              <a:rPr lang="en-US" altLang="zh-TW" b="1" i="1" smtClean="0">
                <a:ea typeface="新細明體" panose="02020500000000000000" pitchFamily="18" charset="-120"/>
              </a:rPr>
              <a:t>G</a:t>
            </a:r>
            <a:r>
              <a:rPr lang="en-US" altLang="zh-TW" b="1" smtClean="0">
                <a:ea typeface="新細明體" panose="02020500000000000000" pitchFamily="18" charset="-120"/>
              </a:rPr>
              <a:t>)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</a:t>
            </a:r>
            <a:r>
              <a:rPr lang="en-US" altLang="zh-TW" i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minimum number of colors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needed to label the vertices so that adjacent vertices receive different colors </a:t>
            </a:r>
          </a:p>
        </p:txBody>
      </p:sp>
      <p:grpSp>
        <p:nvGrpSpPr>
          <p:cNvPr id="37895" name="Group 19"/>
          <p:cNvGrpSpPr>
            <a:grpSpLocks/>
          </p:cNvGrpSpPr>
          <p:nvPr/>
        </p:nvGrpSpPr>
        <p:grpSpPr bwMode="auto">
          <a:xfrm>
            <a:off x="1731222" y="4004853"/>
            <a:ext cx="3691501" cy="1805894"/>
            <a:chOff x="995" y="2578"/>
            <a:chExt cx="2686" cy="1314"/>
          </a:xfrm>
        </p:grpSpPr>
        <p:sp>
          <p:nvSpPr>
            <p:cNvPr id="37897" name="Oval 4"/>
            <p:cNvSpPr>
              <a:spLocks noChangeArrowheads="1"/>
            </p:cNvSpPr>
            <p:nvPr/>
          </p:nvSpPr>
          <p:spPr bwMode="auto">
            <a:xfrm>
              <a:off x="1522" y="2717"/>
              <a:ext cx="154" cy="166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7898" name="Oval 6"/>
            <p:cNvSpPr>
              <a:spLocks noChangeArrowheads="1"/>
            </p:cNvSpPr>
            <p:nvPr/>
          </p:nvSpPr>
          <p:spPr bwMode="auto">
            <a:xfrm>
              <a:off x="2713" y="2689"/>
              <a:ext cx="153" cy="16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7899" name="Oval 7"/>
            <p:cNvSpPr>
              <a:spLocks noChangeArrowheads="1"/>
            </p:cNvSpPr>
            <p:nvPr/>
          </p:nvSpPr>
          <p:spPr bwMode="auto">
            <a:xfrm>
              <a:off x="1557" y="3548"/>
              <a:ext cx="153" cy="16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6876" name="Line 8"/>
            <p:cNvSpPr>
              <a:spLocks noChangeShapeType="1"/>
            </p:cNvSpPr>
            <p:nvPr/>
          </p:nvSpPr>
          <p:spPr bwMode="auto">
            <a:xfrm>
              <a:off x="1599" y="2865"/>
              <a:ext cx="17" cy="6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TW" altLang="en-US" sz="1558"/>
            </a:p>
          </p:txBody>
        </p:sp>
        <p:sp>
          <p:nvSpPr>
            <p:cNvPr id="36877" name="Line 9"/>
            <p:cNvSpPr>
              <a:spLocks noChangeShapeType="1"/>
            </p:cNvSpPr>
            <p:nvPr/>
          </p:nvSpPr>
          <p:spPr bwMode="auto">
            <a:xfrm>
              <a:off x="1701" y="3632"/>
              <a:ext cx="99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TW" altLang="en-US" sz="1558"/>
            </a:p>
          </p:txBody>
        </p:sp>
        <p:sp>
          <p:nvSpPr>
            <p:cNvPr id="36878" name="Line 10"/>
            <p:cNvSpPr>
              <a:spLocks noChangeShapeType="1"/>
            </p:cNvSpPr>
            <p:nvPr/>
          </p:nvSpPr>
          <p:spPr bwMode="auto">
            <a:xfrm flipH="1">
              <a:off x="2781" y="2846"/>
              <a:ext cx="17" cy="68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TW" altLang="en-US" sz="1558"/>
            </a:p>
          </p:txBody>
        </p:sp>
        <p:sp>
          <p:nvSpPr>
            <p:cNvPr id="36879" name="Line 11"/>
            <p:cNvSpPr>
              <a:spLocks noChangeShapeType="1"/>
            </p:cNvSpPr>
            <p:nvPr/>
          </p:nvSpPr>
          <p:spPr bwMode="auto">
            <a:xfrm flipV="1">
              <a:off x="1684" y="2772"/>
              <a:ext cx="1029" cy="1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TW" altLang="en-US" sz="1558"/>
            </a:p>
          </p:txBody>
        </p:sp>
        <p:sp>
          <p:nvSpPr>
            <p:cNvPr id="36880" name="Line 12"/>
            <p:cNvSpPr>
              <a:spLocks noChangeShapeType="1"/>
            </p:cNvSpPr>
            <p:nvPr/>
          </p:nvSpPr>
          <p:spPr bwMode="auto">
            <a:xfrm flipH="1">
              <a:off x="1684" y="2837"/>
              <a:ext cx="1046" cy="73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TW" altLang="en-US" sz="1558"/>
            </a:p>
          </p:txBody>
        </p:sp>
        <p:sp>
          <p:nvSpPr>
            <p:cNvPr id="37905" name="Oval 13"/>
            <p:cNvSpPr>
              <a:spLocks noChangeArrowheads="1"/>
            </p:cNvSpPr>
            <p:nvPr/>
          </p:nvSpPr>
          <p:spPr bwMode="auto">
            <a:xfrm>
              <a:off x="2705" y="3539"/>
              <a:ext cx="153" cy="167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7906" name="Text Box 14"/>
            <p:cNvSpPr txBox="1">
              <a:spLocks noChangeArrowheads="1"/>
            </p:cNvSpPr>
            <p:nvPr/>
          </p:nvSpPr>
          <p:spPr bwMode="auto">
            <a:xfrm>
              <a:off x="1021" y="3576"/>
              <a:ext cx="48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251">
                  <a:solidFill>
                    <a:srgbClr val="FF0000"/>
                  </a:solidFill>
                </a:rPr>
                <a:t>Red</a:t>
              </a:r>
            </a:p>
          </p:txBody>
        </p:sp>
        <p:sp>
          <p:nvSpPr>
            <p:cNvPr id="37907" name="Text Box 15"/>
            <p:cNvSpPr txBox="1">
              <a:spLocks noChangeArrowheads="1"/>
            </p:cNvSpPr>
            <p:nvPr/>
          </p:nvSpPr>
          <p:spPr bwMode="auto">
            <a:xfrm>
              <a:off x="2926" y="2578"/>
              <a:ext cx="75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251" dirty="0">
                  <a:solidFill>
                    <a:srgbClr val="00B050"/>
                  </a:solidFill>
                </a:rPr>
                <a:t>Green</a:t>
              </a:r>
            </a:p>
          </p:txBody>
        </p:sp>
        <p:sp>
          <p:nvSpPr>
            <p:cNvPr id="37908" name="Text Box 16"/>
            <p:cNvSpPr txBox="1">
              <a:spLocks noChangeArrowheads="1"/>
            </p:cNvSpPr>
            <p:nvPr/>
          </p:nvSpPr>
          <p:spPr bwMode="auto">
            <a:xfrm>
              <a:off x="2943" y="3475"/>
              <a:ext cx="638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25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Blue</a:t>
              </a:r>
              <a:endParaRPr lang="en-US" altLang="zh-TW" sz="225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7909" name="Text Box 17"/>
            <p:cNvSpPr txBox="1">
              <a:spLocks noChangeArrowheads="1"/>
            </p:cNvSpPr>
            <p:nvPr/>
          </p:nvSpPr>
          <p:spPr bwMode="auto">
            <a:xfrm>
              <a:off x="995" y="2661"/>
              <a:ext cx="536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25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Blue</a:t>
              </a:r>
            </a:p>
          </p:txBody>
        </p:sp>
      </p:grpSp>
      <p:sp>
        <p:nvSpPr>
          <p:cNvPr id="37896" name="Text Box 18"/>
          <p:cNvSpPr txBox="1">
            <a:spLocks noChangeArrowheads="1"/>
          </p:cNvSpPr>
          <p:nvPr/>
        </p:nvSpPr>
        <p:spPr bwMode="auto">
          <a:xfrm>
            <a:off x="5847396" y="4584828"/>
            <a:ext cx="1533773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i="1"/>
              <a:t>x</a:t>
            </a:r>
            <a:r>
              <a:rPr lang="en-US" altLang="zh-TW" sz="2511"/>
              <a:t>(</a:t>
            </a:r>
            <a:r>
              <a:rPr lang="en-US" altLang="zh-TW" sz="2511" i="1"/>
              <a:t>G</a:t>
            </a:r>
            <a:r>
              <a:rPr lang="en-US" altLang="zh-TW" sz="2511"/>
              <a:t>) = 3</a:t>
            </a:r>
            <a:endParaRPr lang="zh-TW" altLang="en-US" sz="251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91E1-EB61-41B6-B05D-0798BEE069B2}" type="datetime2">
              <a:rPr lang="en-US" smtClean="0"/>
              <a:pPr/>
              <a:t>Friday, January 16,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17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4D1F98F-CCEF-4CD9-BDDD-980A1F0D198B}" type="slidenum">
              <a:rPr lang="zh-TW" altLang="en-US" sz="1299"/>
              <a:pPr eaLnBrk="1" hangingPunct="1"/>
              <a:t>5</a:t>
            </a:fld>
            <a:endParaRPr lang="en-US" altLang="zh-TW" sz="1299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86325" y="470028"/>
            <a:ext cx="7154859" cy="9139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Maps and coloring (Modeling)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315" y="1603866"/>
            <a:ext cx="7688036" cy="4344316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map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a partition of the plane into connected regions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Can we color the regions of every map using at most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four colors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so that neighboring regions have different colors?</a:t>
            </a:r>
          </a:p>
          <a:p>
            <a:pPr eaLnBrk="1" hangingPunct="1"/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Map Coloring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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graph coloring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region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 vertex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Adjacency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 edge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ED98-AA23-45FF-A07E-DE5B63033A76}" type="datetime2">
              <a:rPr lang="en-US" smtClean="0"/>
              <a:pPr/>
              <a:t>Friday, January 16,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5697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53E9566-BC2E-47A5-ABD2-1E0DE49588B4}" type="slidenum">
              <a:rPr lang="zh-TW" altLang="en-US" sz="1299"/>
              <a:pPr eaLnBrk="1" hangingPunct="1"/>
              <a:t>6</a:t>
            </a:fld>
            <a:endParaRPr lang="en-US" altLang="zh-TW" sz="1299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470027"/>
            <a:ext cx="7154859" cy="94005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Scheduling and graph Coloring </a:t>
            </a:r>
            <a:endParaRPr lang="en-US" altLang="zh-TW" sz="1385" dirty="0">
              <a:ea typeface="新細明體" panose="02020500000000000000" pitchFamily="18" charset="-120"/>
            </a:endParaRP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786" y="1603866"/>
            <a:ext cx="7319781" cy="2324023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committees can not hold meetings at the same time if two committees have common member</a:t>
            </a:r>
          </a:p>
        </p:txBody>
      </p:sp>
      <p:sp>
        <p:nvSpPr>
          <p:cNvPr id="39943" name="Oval 4"/>
          <p:cNvSpPr>
            <a:spLocks noChangeArrowheads="1"/>
          </p:cNvSpPr>
          <p:nvPr/>
        </p:nvSpPr>
        <p:spPr bwMode="auto">
          <a:xfrm>
            <a:off x="3266369" y="4230246"/>
            <a:ext cx="412305" cy="41230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9944" name="Oval 5"/>
          <p:cNvSpPr>
            <a:spLocks noChangeArrowheads="1"/>
          </p:cNvSpPr>
          <p:nvPr/>
        </p:nvSpPr>
        <p:spPr bwMode="auto">
          <a:xfrm>
            <a:off x="5022786" y="4221999"/>
            <a:ext cx="412305" cy="41230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9945" name="Line 6"/>
          <p:cNvSpPr>
            <a:spLocks noChangeShapeType="1"/>
          </p:cNvSpPr>
          <p:nvPr/>
        </p:nvSpPr>
        <p:spPr bwMode="auto">
          <a:xfrm flipV="1">
            <a:off x="3686919" y="4436398"/>
            <a:ext cx="1335867" cy="398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9946" name="Text Box 7"/>
          <p:cNvSpPr txBox="1">
            <a:spLocks noChangeArrowheads="1"/>
          </p:cNvSpPr>
          <p:nvPr/>
        </p:nvSpPr>
        <p:spPr bwMode="auto">
          <a:xfrm>
            <a:off x="4025009" y="4659042"/>
            <a:ext cx="874086" cy="518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b="1" baseline="-16000"/>
              <a:t>common</a:t>
            </a:r>
            <a:r>
              <a:rPr lang="en-US" altLang="zh-TW" sz="2078" baseline="-16000"/>
              <a:t> </a:t>
            </a:r>
            <a:r>
              <a:rPr lang="en-US" altLang="zh-TW" sz="2078" b="1" baseline="-16000"/>
              <a:t>member</a:t>
            </a:r>
            <a:endParaRPr lang="zh-TW" altLang="en-US" sz="2078" b="1" baseline="-16000"/>
          </a:p>
        </p:txBody>
      </p:sp>
      <p:sp>
        <p:nvSpPr>
          <p:cNvPr id="39947" name="Text Box 8"/>
          <p:cNvSpPr txBox="1">
            <a:spLocks noChangeArrowheads="1"/>
          </p:cNvSpPr>
          <p:nvPr/>
        </p:nvSpPr>
        <p:spPr bwMode="auto">
          <a:xfrm>
            <a:off x="3076709" y="3867418"/>
            <a:ext cx="601965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en-US" sz="2511" baseline="-16000"/>
          </a:p>
        </p:txBody>
      </p:sp>
      <p:sp>
        <p:nvSpPr>
          <p:cNvPr id="39948" name="Text Box 9"/>
          <p:cNvSpPr txBox="1">
            <a:spLocks noChangeArrowheads="1"/>
          </p:cNvSpPr>
          <p:nvPr/>
        </p:nvSpPr>
        <p:spPr bwMode="auto">
          <a:xfrm>
            <a:off x="2219115" y="3900402"/>
            <a:ext cx="1327621" cy="30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b="1" baseline="-16000"/>
              <a:t>Committee 1</a:t>
            </a:r>
            <a:endParaRPr lang="zh-TW" altLang="en-US" sz="2078" b="1" baseline="-16000"/>
          </a:p>
        </p:txBody>
      </p:sp>
      <p:sp>
        <p:nvSpPr>
          <p:cNvPr id="39949" name="Text Box 10"/>
          <p:cNvSpPr txBox="1">
            <a:spLocks noChangeArrowheads="1"/>
          </p:cNvSpPr>
          <p:nvPr/>
        </p:nvSpPr>
        <p:spPr bwMode="auto">
          <a:xfrm>
            <a:off x="4981556" y="3859172"/>
            <a:ext cx="1607930" cy="30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b="1" baseline="-16000" dirty="0"/>
              <a:t>Committee</a:t>
            </a:r>
            <a:r>
              <a:rPr lang="en-US" altLang="zh-TW" sz="2078" baseline="-16000" dirty="0"/>
              <a:t> 2</a:t>
            </a:r>
            <a:endParaRPr lang="zh-TW" altLang="en-US" sz="2078" baseline="-16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A4A0-1A5E-42FD-8792-45B3A3365D0B}" type="datetime2">
              <a:rPr lang="en-US" smtClean="0"/>
              <a:pPr/>
              <a:t>Friday, January 16,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91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9D60120-5BDA-485C-B737-35096A254124}" type="slidenum">
              <a:rPr lang="zh-TW" altLang="en-US" sz="1299"/>
              <a:pPr eaLnBrk="1" hangingPunct="1"/>
              <a:t>7</a:t>
            </a:fld>
            <a:endParaRPr lang="en-US" altLang="zh-TW" sz="1299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470027"/>
            <a:ext cx="7154859" cy="94005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Scheduling and graph Coloring </a:t>
            </a:r>
            <a:endParaRPr lang="en-US" altLang="zh-TW" sz="1385" dirty="0">
              <a:ea typeface="新細明體" panose="02020500000000000000" pitchFamily="18" charset="-120"/>
            </a:endParaRP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634" y="1422452"/>
            <a:ext cx="7319781" cy="3764341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Model: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One committee being represented by a vertex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edge between two vertices if two corresponding committees have common member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adjacent vertices can not receive the same color</a:t>
            </a:r>
          </a:p>
        </p:txBody>
      </p:sp>
      <p:grpSp>
        <p:nvGrpSpPr>
          <p:cNvPr id="40967" name="群組 13"/>
          <p:cNvGrpSpPr>
            <a:grpSpLocks/>
          </p:cNvGrpSpPr>
          <p:nvPr/>
        </p:nvGrpSpPr>
        <p:grpSpPr bwMode="auto">
          <a:xfrm>
            <a:off x="3225138" y="4605553"/>
            <a:ext cx="3727234" cy="1241090"/>
            <a:chOff x="2505075" y="5429250"/>
            <a:chExt cx="4305300" cy="1433574"/>
          </a:xfrm>
        </p:grpSpPr>
        <p:sp>
          <p:nvSpPr>
            <p:cNvPr id="40968" name="Oval 4"/>
            <p:cNvSpPr>
              <a:spLocks noChangeArrowheads="1"/>
            </p:cNvSpPr>
            <p:nvPr/>
          </p:nvSpPr>
          <p:spPr bwMode="auto">
            <a:xfrm>
              <a:off x="3409950" y="5857875"/>
              <a:ext cx="476250" cy="476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0969" name="Oval 5"/>
            <p:cNvSpPr>
              <a:spLocks noChangeArrowheads="1"/>
            </p:cNvSpPr>
            <p:nvPr/>
          </p:nvSpPr>
          <p:spPr bwMode="auto">
            <a:xfrm>
              <a:off x="5448300" y="5848350"/>
              <a:ext cx="476250" cy="476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0970" name="Line 6"/>
            <p:cNvSpPr>
              <a:spLocks noChangeShapeType="1"/>
            </p:cNvSpPr>
            <p:nvPr/>
          </p:nvSpPr>
          <p:spPr bwMode="auto">
            <a:xfrm flipV="1">
              <a:off x="3895725" y="6096000"/>
              <a:ext cx="1552575" cy="4603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0971" name="Text Box 7"/>
            <p:cNvSpPr txBox="1">
              <a:spLocks noChangeArrowheads="1"/>
            </p:cNvSpPr>
            <p:nvPr/>
          </p:nvSpPr>
          <p:spPr bwMode="auto">
            <a:xfrm>
              <a:off x="4152900" y="6181725"/>
              <a:ext cx="1304925" cy="681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424" b="1" baseline="-16000">
                  <a:solidFill>
                    <a:srgbClr val="FF0000"/>
                  </a:solidFill>
                </a:rPr>
                <a:t>common</a:t>
              </a:r>
              <a:r>
                <a:rPr lang="en-US" altLang="zh-TW" sz="2424" baseline="-16000">
                  <a:solidFill>
                    <a:srgbClr val="FF0000"/>
                  </a:solidFill>
                </a:rPr>
                <a:t> </a:t>
              </a:r>
              <a:r>
                <a:rPr lang="en-US" altLang="zh-TW" sz="2424" b="1" baseline="-16000">
                  <a:solidFill>
                    <a:srgbClr val="FF0000"/>
                  </a:solidFill>
                </a:rPr>
                <a:t>member</a:t>
              </a:r>
              <a:endParaRPr lang="zh-TW" altLang="en-US" sz="2424" b="1" baseline="-16000">
                <a:solidFill>
                  <a:srgbClr val="FF0000"/>
                </a:solidFill>
              </a:endParaRPr>
            </a:p>
          </p:txBody>
        </p:sp>
        <p:sp>
          <p:nvSpPr>
            <p:cNvPr id="40972" name="Text Box 8"/>
            <p:cNvSpPr txBox="1">
              <a:spLocks noChangeArrowheads="1"/>
            </p:cNvSpPr>
            <p:nvPr/>
          </p:nvSpPr>
          <p:spPr bwMode="auto">
            <a:xfrm>
              <a:off x="3314700" y="5524500"/>
              <a:ext cx="695325" cy="404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TW" altLang="en-US" sz="2511" baseline="-16000"/>
            </a:p>
          </p:txBody>
        </p:sp>
        <p:sp>
          <p:nvSpPr>
            <p:cNvPr id="40973" name="Text Box 9"/>
            <p:cNvSpPr txBox="1">
              <a:spLocks noChangeArrowheads="1"/>
            </p:cNvSpPr>
            <p:nvPr/>
          </p:nvSpPr>
          <p:spPr bwMode="auto">
            <a:xfrm>
              <a:off x="2505075" y="5457825"/>
              <a:ext cx="1562100" cy="393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424" b="1" baseline="-16000"/>
                <a:t>Committee 1</a:t>
              </a:r>
              <a:endParaRPr lang="zh-TW" altLang="en-US" sz="2424" b="1" baseline="-16000"/>
            </a:p>
          </p:txBody>
        </p:sp>
        <p:sp>
          <p:nvSpPr>
            <p:cNvPr id="40974" name="Text Box 10"/>
            <p:cNvSpPr txBox="1">
              <a:spLocks noChangeArrowheads="1"/>
            </p:cNvSpPr>
            <p:nvPr/>
          </p:nvSpPr>
          <p:spPr bwMode="auto">
            <a:xfrm>
              <a:off x="5276850" y="5429250"/>
              <a:ext cx="1533525" cy="393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424" b="1" baseline="-16000"/>
                <a:t>Committee 2</a:t>
              </a:r>
              <a:endParaRPr lang="zh-TW" altLang="en-US" sz="2424" b="1" baseline="-160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607E-C200-4D19-8B0D-250C785FF306}" type="datetime2">
              <a:rPr lang="en-US" smtClean="0"/>
              <a:pPr/>
              <a:t>Friday, January 16,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48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090A4DF-F230-4749-AEC1-A9110C255B2F}" type="slidenum">
              <a:rPr lang="zh-TW" altLang="en-US" sz="1299"/>
              <a:pPr eaLnBrk="1" hangingPunct="1"/>
              <a:t>8</a:t>
            </a:fld>
            <a:endParaRPr lang="en-US" altLang="zh-TW" sz="1299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Scheduling and graph Coloring </a:t>
            </a:r>
            <a:r>
              <a:rPr lang="en-US" altLang="zh-TW" sz="1385">
                <a:ea typeface="新細明體" panose="02020500000000000000" pitchFamily="18" charset="-120"/>
              </a:rPr>
              <a:t>2</a:t>
            </a:r>
            <a:endParaRPr lang="zh-TW" altLang="en-US" sz="1385">
              <a:ea typeface="新細明體" panose="02020500000000000000" pitchFamily="18" charset="-120"/>
            </a:endParaRP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110" y="1752295"/>
            <a:ext cx="7154859" cy="4418531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Scheduling problem is equivalent to graph coloring problem</a:t>
            </a:r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41991" name="Oval 5"/>
          <p:cNvSpPr>
            <a:spLocks noChangeArrowheads="1"/>
          </p:cNvSpPr>
          <p:nvPr/>
        </p:nvSpPr>
        <p:spPr bwMode="auto">
          <a:xfrm>
            <a:off x="1979978" y="4279722"/>
            <a:ext cx="412305" cy="41230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1992" name="Oval 6"/>
          <p:cNvSpPr>
            <a:spLocks noChangeArrowheads="1"/>
          </p:cNvSpPr>
          <p:nvPr/>
        </p:nvSpPr>
        <p:spPr bwMode="auto">
          <a:xfrm>
            <a:off x="3620951" y="3801449"/>
            <a:ext cx="412305" cy="41230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1993" name="Line 7"/>
          <p:cNvSpPr>
            <a:spLocks noChangeShapeType="1"/>
          </p:cNvSpPr>
          <p:nvPr/>
        </p:nvSpPr>
        <p:spPr bwMode="auto">
          <a:xfrm flipV="1">
            <a:off x="2384037" y="4081816"/>
            <a:ext cx="1253406" cy="3298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1994" name="Text Box 8"/>
          <p:cNvSpPr txBox="1">
            <a:spLocks noChangeArrowheads="1"/>
          </p:cNvSpPr>
          <p:nvPr/>
        </p:nvSpPr>
        <p:spPr bwMode="auto">
          <a:xfrm>
            <a:off x="2425268" y="3599543"/>
            <a:ext cx="989531" cy="518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b="1" baseline="-16000" dirty="0">
                <a:solidFill>
                  <a:srgbClr val="FF0000"/>
                </a:solidFill>
              </a:rPr>
              <a:t>Common Member</a:t>
            </a:r>
            <a:endParaRPr lang="zh-TW" altLang="en-US" sz="2078" b="1" baseline="-16000" dirty="0">
              <a:solidFill>
                <a:srgbClr val="FF0000"/>
              </a:solidFill>
            </a:endParaRPr>
          </a:p>
        </p:txBody>
      </p:sp>
      <p:sp>
        <p:nvSpPr>
          <p:cNvPr id="41995" name="Text Box 9"/>
          <p:cNvSpPr txBox="1">
            <a:spLocks noChangeArrowheads="1"/>
          </p:cNvSpPr>
          <p:nvPr/>
        </p:nvSpPr>
        <p:spPr bwMode="auto">
          <a:xfrm>
            <a:off x="1897518" y="3991109"/>
            <a:ext cx="601965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en-US" sz="2511" baseline="-16000"/>
          </a:p>
        </p:txBody>
      </p:sp>
      <p:sp>
        <p:nvSpPr>
          <p:cNvPr id="41996" name="Text Box 10"/>
          <p:cNvSpPr txBox="1">
            <a:spLocks noChangeArrowheads="1"/>
          </p:cNvSpPr>
          <p:nvPr/>
        </p:nvSpPr>
        <p:spPr bwMode="auto">
          <a:xfrm>
            <a:off x="1213092" y="3991109"/>
            <a:ext cx="1228668" cy="30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b="1" baseline="-16000"/>
              <a:t>Committee 1</a:t>
            </a:r>
            <a:endParaRPr lang="zh-TW" altLang="en-US" sz="2078" b="1" baseline="-16000"/>
          </a:p>
        </p:txBody>
      </p:sp>
      <p:sp>
        <p:nvSpPr>
          <p:cNvPr id="41997" name="Text Box 11"/>
          <p:cNvSpPr txBox="1">
            <a:spLocks noChangeArrowheads="1"/>
          </p:cNvSpPr>
          <p:nvPr/>
        </p:nvSpPr>
        <p:spPr bwMode="auto">
          <a:xfrm>
            <a:off x="3381814" y="3422129"/>
            <a:ext cx="1137961" cy="518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b="1" baseline="-16000"/>
              <a:t>Committee 2</a:t>
            </a:r>
            <a:endParaRPr lang="zh-TW" altLang="en-US" sz="2078" b="1" baseline="-16000"/>
          </a:p>
        </p:txBody>
      </p:sp>
      <p:sp>
        <p:nvSpPr>
          <p:cNvPr id="41998" name="Oval 12"/>
          <p:cNvSpPr>
            <a:spLocks noChangeArrowheads="1"/>
          </p:cNvSpPr>
          <p:nvPr/>
        </p:nvSpPr>
        <p:spPr bwMode="auto">
          <a:xfrm>
            <a:off x="6267946" y="4593074"/>
            <a:ext cx="412305" cy="41230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1999" name="Line 13"/>
          <p:cNvSpPr>
            <a:spLocks noChangeShapeType="1"/>
          </p:cNvSpPr>
          <p:nvPr/>
        </p:nvSpPr>
        <p:spPr bwMode="auto">
          <a:xfrm>
            <a:off x="4016763" y="4057078"/>
            <a:ext cx="2275921" cy="659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2000" name="Text Box 14"/>
          <p:cNvSpPr txBox="1">
            <a:spLocks noChangeArrowheads="1"/>
          </p:cNvSpPr>
          <p:nvPr/>
        </p:nvSpPr>
        <p:spPr bwMode="auto">
          <a:xfrm>
            <a:off x="6333916" y="4246738"/>
            <a:ext cx="1261652" cy="30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b="1" baseline="-16000"/>
              <a:t>Committee</a:t>
            </a:r>
            <a:r>
              <a:rPr lang="en-US" altLang="zh-TW" sz="2078" baseline="-16000"/>
              <a:t> 3</a:t>
            </a:r>
            <a:endParaRPr lang="zh-TW" altLang="en-US" sz="2078" baseline="-16000"/>
          </a:p>
        </p:txBody>
      </p:sp>
      <p:sp>
        <p:nvSpPr>
          <p:cNvPr id="42001" name="Text Box 15"/>
          <p:cNvSpPr txBox="1">
            <a:spLocks noChangeArrowheads="1"/>
          </p:cNvSpPr>
          <p:nvPr/>
        </p:nvSpPr>
        <p:spPr bwMode="auto">
          <a:xfrm>
            <a:off x="4709435" y="3446867"/>
            <a:ext cx="1484297" cy="75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TW" sz="2078" b="1" baseline="-16000">
                <a:solidFill>
                  <a:srgbClr val="FF0000"/>
                </a:solidFill>
              </a:rPr>
              <a:t>Common Member</a:t>
            </a:r>
            <a:endParaRPr lang="en-US" altLang="zh-TW" sz="2078" b="1" baseline="-1600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2078" b="1" baseline="-16000">
                <a:solidFill>
                  <a:srgbClr val="FF0000"/>
                </a:solidFill>
                <a:sym typeface="Symbol" panose="05050102010706020507" pitchFamily="18" charset="2"/>
              </a:rPr>
              <a:t>Different Color</a:t>
            </a:r>
            <a:endParaRPr lang="en-US" altLang="en-US" sz="2078" b="1" baseline="-1600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42002" name="Freeform 18"/>
          <p:cNvSpPr>
            <a:spLocks/>
          </p:cNvSpPr>
          <p:nvPr/>
        </p:nvSpPr>
        <p:spPr bwMode="auto">
          <a:xfrm>
            <a:off x="5113493" y="4939410"/>
            <a:ext cx="956547" cy="453535"/>
          </a:xfrm>
          <a:custGeom>
            <a:avLst/>
            <a:gdLst>
              <a:gd name="T0" fmla="*/ 0 w 1044"/>
              <a:gd name="T1" fmla="*/ 2147483647 h 264"/>
              <a:gd name="T2" fmla="*/ 2147483647 w 1044"/>
              <a:gd name="T3" fmla="*/ 2147483647 h 264"/>
              <a:gd name="T4" fmla="*/ 2147483647 w 1044"/>
              <a:gd name="T5" fmla="*/ 2147483647 h 264"/>
              <a:gd name="T6" fmla="*/ 2147483647 w 1044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044"/>
              <a:gd name="T13" fmla="*/ 0 h 264"/>
              <a:gd name="T14" fmla="*/ 1044 w 1044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4" h="264">
                <a:moveTo>
                  <a:pt x="0" y="264"/>
                </a:moveTo>
                <a:cubicBezTo>
                  <a:pt x="182" y="163"/>
                  <a:pt x="365" y="62"/>
                  <a:pt x="468" y="48"/>
                </a:cubicBezTo>
                <a:cubicBezTo>
                  <a:pt x="571" y="34"/>
                  <a:pt x="522" y="188"/>
                  <a:pt x="618" y="180"/>
                </a:cubicBezTo>
                <a:cubicBezTo>
                  <a:pt x="714" y="172"/>
                  <a:pt x="879" y="86"/>
                  <a:pt x="1044" y="0"/>
                </a:cubicBezTo>
              </a:path>
            </a:pathLst>
          </a:custGeom>
          <a:noFill/>
          <a:ln w="9525">
            <a:solidFill>
              <a:srgbClr val="33CC33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2003" name="Freeform 19"/>
          <p:cNvSpPr>
            <a:spLocks/>
          </p:cNvSpPr>
          <p:nvPr/>
        </p:nvSpPr>
        <p:spPr bwMode="auto">
          <a:xfrm>
            <a:off x="2425268" y="4741504"/>
            <a:ext cx="1443066" cy="659687"/>
          </a:xfrm>
          <a:custGeom>
            <a:avLst/>
            <a:gdLst>
              <a:gd name="T0" fmla="*/ 0 w 1326"/>
              <a:gd name="T1" fmla="*/ 0 h 402"/>
              <a:gd name="T2" fmla="*/ 2147483647 w 1326"/>
              <a:gd name="T3" fmla="*/ 2147483647 h 402"/>
              <a:gd name="T4" fmla="*/ 2147483647 w 1326"/>
              <a:gd name="T5" fmla="*/ 2147483647 h 402"/>
              <a:gd name="T6" fmla="*/ 2147483647 w 1326"/>
              <a:gd name="T7" fmla="*/ 2147483647 h 402"/>
              <a:gd name="T8" fmla="*/ 2147483647 w 1326"/>
              <a:gd name="T9" fmla="*/ 2147483647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6"/>
              <a:gd name="T16" fmla="*/ 0 h 402"/>
              <a:gd name="T17" fmla="*/ 1326 w 1326"/>
              <a:gd name="T18" fmla="*/ 402 h 4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6" h="402">
                <a:moveTo>
                  <a:pt x="0" y="0"/>
                </a:moveTo>
                <a:cubicBezTo>
                  <a:pt x="177" y="155"/>
                  <a:pt x="355" y="311"/>
                  <a:pt x="426" y="336"/>
                </a:cubicBezTo>
                <a:cubicBezTo>
                  <a:pt x="497" y="361"/>
                  <a:pt x="346" y="156"/>
                  <a:pt x="426" y="150"/>
                </a:cubicBezTo>
                <a:cubicBezTo>
                  <a:pt x="506" y="144"/>
                  <a:pt x="756" y="258"/>
                  <a:pt x="906" y="300"/>
                </a:cubicBezTo>
                <a:cubicBezTo>
                  <a:pt x="1056" y="342"/>
                  <a:pt x="1239" y="381"/>
                  <a:pt x="1326" y="402"/>
                </a:cubicBezTo>
              </a:path>
            </a:pathLst>
          </a:custGeom>
          <a:noFill/>
          <a:ln w="9525">
            <a:solidFill>
              <a:srgbClr val="33CC33"/>
            </a:solidFill>
            <a:round/>
            <a:headEnd type="arrow" w="lg" len="lg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3629197" y="5392945"/>
            <a:ext cx="1921339" cy="77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TW" sz="2078" b="1" baseline="-16000">
                <a:solidFill>
                  <a:srgbClr val="FF0000"/>
                </a:solidFill>
              </a:rPr>
              <a:t>No Common Member</a:t>
            </a:r>
            <a:endParaRPr lang="en-US" altLang="zh-TW" sz="2078" b="1" baseline="-1600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2078" b="1" baseline="-16000">
                <a:solidFill>
                  <a:srgbClr val="FF0000"/>
                </a:solidFill>
                <a:sym typeface="Symbol" panose="05050102010706020507" pitchFamily="18" charset="2"/>
              </a:rPr>
              <a:t>Same Color OK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078" b="1" baseline="-16000">
                <a:solidFill>
                  <a:srgbClr val="FF0000"/>
                </a:solidFill>
                <a:sym typeface="Symbol" panose="05050102010706020507" pitchFamily="18" charset="2"/>
              </a:rPr>
              <a:t>Same time slot OK</a:t>
            </a:r>
            <a:endParaRPr lang="en-US" altLang="en-US" sz="2078" b="1" baseline="-1600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42005" name="Freeform 21"/>
          <p:cNvSpPr>
            <a:spLocks/>
          </p:cNvSpPr>
          <p:nvPr/>
        </p:nvSpPr>
        <p:spPr bwMode="auto">
          <a:xfrm>
            <a:off x="4148701" y="3856423"/>
            <a:ext cx="445289" cy="136061"/>
          </a:xfrm>
          <a:custGeom>
            <a:avLst/>
            <a:gdLst>
              <a:gd name="T0" fmla="*/ 2147483647 w 324"/>
              <a:gd name="T1" fmla="*/ 2147483647 h 99"/>
              <a:gd name="T2" fmla="*/ 2147483647 w 324"/>
              <a:gd name="T3" fmla="*/ 2147483647 h 99"/>
              <a:gd name="T4" fmla="*/ 2147483647 w 324"/>
              <a:gd name="T5" fmla="*/ 2147483647 h 99"/>
              <a:gd name="T6" fmla="*/ 2147483647 w 324"/>
              <a:gd name="T7" fmla="*/ 2147483647 h 99"/>
              <a:gd name="T8" fmla="*/ 0 w 324"/>
              <a:gd name="T9" fmla="*/ 2147483647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99"/>
              <a:gd name="T17" fmla="*/ 324 w 324"/>
              <a:gd name="T18" fmla="*/ 99 h 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99">
                <a:moveTo>
                  <a:pt x="324" y="74"/>
                </a:moveTo>
                <a:cubicBezTo>
                  <a:pt x="263" y="37"/>
                  <a:pt x="202" y="0"/>
                  <a:pt x="180" y="2"/>
                </a:cubicBezTo>
                <a:cubicBezTo>
                  <a:pt x="158" y="4"/>
                  <a:pt x="208" y="73"/>
                  <a:pt x="192" y="86"/>
                </a:cubicBezTo>
                <a:cubicBezTo>
                  <a:pt x="176" y="99"/>
                  <a:pt x="116" y="81"/>
                  <a:pt x="84" y="80"/>
                </a:cubicBezTo>
                <a:cubicBezTo>
                  <a:pt x="52" y="79"/>
                  <a:pt x="17" y="80"/>
                  <a:pt x="0" y="80"/>
                </a:cubicBezTo>
              </a:path>
            </a:pathLst>
          </a:custGeom>
          <a:noFill/>
          <a:ln w="9525">
            <a:solidFill>
              <a:srgbClr val="33CC33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2006" name="Freeform 22"/>
          <p:cNvSpPr>
            <a:spLocks/>
          </p:cNvSpPr>
          <p:nvPr/>
        </p:nvSpPr>
        <p:spPr bwMode="auto">
          <a:xfrm>
            <a:off x="5773181" y="4189015"/>
            <a:ext cx="470027" cy="412305"/>
          </a:xfrm>
          <a:custGeom>
            <a:avLst/>
            <a:gdLst>
              <a:gd name="T0" fmla="*/ 0 w 342"/>
              <a:gd name="T1" fmla="*/ 0 h 402"/>
              <a:gd name="T2" fmla="*/ 2147483647 w 342"/>
              <a:gd name="T3" fmla="*/ 2147483647 h 402"/>
              <a:gd name="T4" fmla="*/ 2147483647 w 342"/>
              <a:gd name="T5" fmla="*/ 2147483647 h 402"/>
              <a:gd name="T6" fmla="*/ 2147483647 w 342"/>
              <a:gd name="T7" fmla="*/ 2147483647 h 402"/>
              <a:gd name="T8" fmla="*/ 2147483647 w 342"/>
              <a:gd name="T9" fmla="*/ 2147483647 h 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2"/>
              <a:gd name="T16" fmla="*/ 0 h 402"/>
              <a:gd name="T17" fmla="*/ 342 w 342"/>
              <a:gd name="T18" fmla="*/ 402 h 4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2" h="402">
                <a:moveTo>
                  <a:pt x="0" y="0"/>
                </a:moveTo>
                <a:cubicBezTo>
                  <a:pt x="101" y="66"/>
                  <a:pt x="202" y="132"/>
                  <a:pt x="216" y="162"/>
                </a:cubicBezTo>
                <a:cubicBezTo>
                  <a:pt x="230" y="192"/>
                  <a:pt x="81" y="159"/>
                  <a:pt x="84" y="180"/>
                </a:cubicBezTo>
                <a:cubicBezTo>
                  <a:pt x="87" y="201"/>
                  <a:pt x="194" y="254"/>
                  <a:pt x="237" y="291"/>
                </a:cubicBezTo>
                <a:cubicBezTo>
                  <a:pt x="280" y="328"/>
                  <a:pt x="320" y="379"/>
                  <a:pt x="342" y="402"/>
                </a:cubicBezTo>
              </a:path>
            </a:pathLst>
          </a:custGeom>
          <a:noFill/>
          <a:ln w="9525">
            <a:solidFill>
              <a:srgbClr val="33CC33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DFA1-F01D-438A-9F9B-2080B2DDD60D}" type="datetime2">
              <a:rPr lang="en-US" smtClean="0"/>
              <a:pPr/>
              <a:t>Friday, January 16,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83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59F2416-EFC8-409B-9DBF-2B73FE329433}" type="slidenum">
              <a:rPr lang="zh-TW" altLang="en-US" sz="1299"/>
              <a:pPr eaLnBrk="1" hangingPunct="1"/>
              <a:t>9</a:t>
            </a:fld>
            <a:endParaRPr lang="en-US" altLang="zh-TW" sz="1299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188259"/>
            <a:ext cx="7154859" cy="806823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ea typeface="新細明體" panose="02020500000000000000" pitchFamily="18" charset="-120"/>
              </a:rPr>
              <a:t>Path and Cycle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0229" y="1102659"/>
            <a:ext cx="7409201" cy="341070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Path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a (finite) sequence of </a:t>
            </a:r>
            <a:r>
              <a:rPr lang="en-US" altLang="zh-TW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distinct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vertices such that two consecutive vertices are adjacent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 </a:t>
            </a:r>
            <a:r>
              <a:rPr lang="en-US" altLang="zh-TW" b="1" dirty="0" smtClean="0">
                <a:ea typeface="新細明體" panose="02020500000000000000" pitchFamily="18" charset="-120"/>
              </a:rPr>
              <a:t>(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a, d, c, b, e</a:t>
            </a:r>
            <a:r>
              <a:rPr lang="en-US" altLang="zh-TW" b="1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ea typeface="新細明體" panose="02020500000000000000" pitchFamily="18" charset="-120"/>
              </a:rPr>
              <a:t>(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a, b, e, d, c, b, e, d</a:t>
            </a:r>
            <a:r>
              <a:rPr lang="en-US" altLang="zh-TW" b="1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not a path; it is a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walk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Cycle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a closed Path, i.e. a sequence of vertices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s.t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two consecutive vertices are adjacent and the only repeated vertex are the first and last: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:</a:t>
            </a:r>
            <a:r>
              <a:rPr lang="en-US" altLang="zh-TW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b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(</a:t>
            </a:r>
            <a:r>
              <a:rPr lang="en-US" altLang="zh-TW" b="1" i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a, d, c, b, e, a</a:t>
            </a:r>
            <a:r>
              <a:rPr lang="en-US" altLang="zh-TW" b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is a cycle</a:t>
            </a: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015" name="Line 9"/>
          <p:cNvSpPr>
            <a:spLocks noChangeShapeType="1"/>
          </p:cNvSpPr>
          <p:nvPr/>
        </p:nvSpPr>
        <p:spPr bwMode="auto">
          <a:xfrm flipH="1">
            <a:off x="3707536" y="5137316"/>
            <a:ext cx="23363" cy="659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3016" name="Line 10"/>
          <p:cNvSpPr>
            <a:spLocks noChangeShapeType="1"/>
          </p:cNvSpPr>
          <p:nvPr/>
        </p:nvSpPr>
        <p:spPr bwMode="auto">
          <a:xfrm flipV="1">
            <a:off x="3777626" y="5886337"/>
            <a:ext cx="830107" cy="123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3017" name="Line 11"/>
          <p:cNvSpPr>
            <a:spLocks noChangeShapeType="1"/>
          </p:cNvSpPr>
          <p:nvPr/>
        </p:nvSpPr>
        <p:spPr bwMode="auto">
          <a:xfrm flipV="1">
            <a:off x="4771282" y="5491898"/>
            <a:ext cx="887829" cy="3820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3018" name="Line 12"/>
          <p:cNvSpPr>
            <a:spLocks noChangeShapeType="1"/>
          </p:cNvSpPr>
          <p:nvPr/>
        </p:nvSpPr>
        <p:spPr bwMode="auto">
          <a:xfrm>
            <a:off x="4724553" y="5047984"/>
            <a:ext cx="957921" cy="3559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3019" name="Line 13"/>
          <p:cNvSpPr>
            <a:spLocks noChangeShapeType="1"/>
          </p:cNvSpPr>
          <p:nvPr/>
        </p:nvSpPr>
        <p:spPr bwMode="auto">
          <a:xfrm flipV="1">
            <a:off x="3847719" y="5047984"/>
            <a:ext cx="771009" cy="123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3020" name="Line 14"/>
          <p:cNvSpPr>
            <a:spLocks noChangeShapeType="1"/>
          </p:cNvSpPr>
          <p:nvPr/>
        </p:nvSpPr>
        <p:spPr bwMode="auto">
          <a:xfrm flipV="1">
            <a:off x="3777626" y="5111204"/>
            <a:ext cx="864466" cy="7490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3021" name="Line 15"/>
          <p:cNvSpPr>
            <a:spLocks noChangeShapeType="1"/>
          </p:cNvSpPr>
          <p:nvPr/>
        </p:nvSpPr>
        <p:spPr bwMode="auto">
          <a:xfrm>
            <a:off x="3788622" y="5123573"/>
            <a:ext cx="876834" cy="6734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3022" name="Text Box 16"/>
          <p:cNvSpPr txBox="1">
            <a:spLocks noChangeArrowheads="1"/>
          </p:cNvSpPr>
          <p:nvPr/>
        </p:nvSpPr>
        <p:spPr bwMode="auto">
          <a:xfrm>
            <a:off x="3211395" y="4650797"/>
            <a:ext cx="443915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/>
              <a:t>a</a:t>
            </a:r>
          </a:p>
        </p:txBody>
      </p:sp>
      <p:sp>
        <p:nvSpPr>
          <p:cNvPr id="43023" name="Text Box 17"/>
          <p:cNvSpPr txBox="1">
            <a:spLocks noChangeArrowheads="1"/>
          </p:cNvSpPr>
          <p:nvPr/>
        </p:nvSpPr>
        <p:spPr bwMode="auto">
          <a:xfrm>
            <a:off x="4879855" y="4676910"/>
            <a:ext cx="443915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/>
              <a:t>b</a:t>
            </a:r>
          </a:p>
        </p:txBody>
      </p:sp>
      <p:sp>
        <p:nvSpPr>
          <p:cNvPr id="43024" name="Text Box 18"/>
          <p:cNvSpPr txBox="1">
            <a:spLocks noChangeArrowheads="1"/>
          </p:cNvSpPr>
          <p:nvPr/>
        </p:nvSpPr>
        <p:spPr bwMode="auto">
          <a:xfrm>
            <a:off x="5933980" y="5263756"/>
            <a:ext cx="443914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/>
              <a:t>c</a:t>
            </a:r>
          </a:p>
        </p:txBody>
      </p:sp>
      <p:sp>
        <p:nvSpPr>
          <p:cNvPr id="43025" name="Text Box 19"/>
          <p:cNvSpPr txBox="1">
            <a:spLocks noChangeArrowheads="1"/>
          </p:cNvSpPr>
          <p:nvPr/>
        </p:nvSpPr>
        <p:spPr bwMode="auto">
          <a:xfrm>
            <a:off x="4800142" y="5895956"/>
            <a:ext cx="443915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/>
              <a:t>d</a:t>
            </a:r>
          </a:p>
        </p:txBody>
      </p:sp>
      <p:sp>
        <p:nvSpPr>
          <p:cNvPr id="43026" name="Text Box 20"/>
          <p:cNvSpPr txBox="1">
            <a:spLocks noChangeArrowheads="1"/>
          </p:cNvSpPr>
          <p:nvPr/>
        </p:nvSpPr>
        <p:spPr bwMode="auto">
          <a:xfrm>
            <a:off x="3139929" y="5824490"/>
            <a:ext cx="443915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/>
              <a:t>e</a:t>
            </a:r>
          </a:p>
        </p:txBody>
      </p:sp>
      <p:sp>
        <p:nvSpPr>
          <p:cNvPr id="43027" name="Oval 4"/>
          <p:cNvSpPr>
            <a:spLocks noChangeArrowheads="1"/>
          </p:cNvSpPr>
          <p:nvPr/>
        </p:nvSpPr>
        <p:spPr bwMode="auto">
          <a:xfrm>
            <a:off x="3598961" y="4867944"/>
            <a:ext cx="287239" cy="2693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3028" name="Oval 22"/>
          <p:cNvSpPr>
            <a:spLocks noChangeArrowheads="1"/>
          </p:cNvSpPr>
          <p:nvPr/>
        </p:nvSpPr>
        <p:spPr bwMode="auto">
          <a:xfrm>
            <a:off x="4539016" y="4917420"/>
            <a:ext cx="287239" cy="2693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3029" name="Oval 23"/>
          <p:cNvSpPr>
            <a:spLocks noChangeArrowheads="1"/>
          </p:cNvSpPr>
          <p:nvPr/>
        </p:nvSpPr>
        <p:spPr bwMode="auto">
          <a:xfrm>
            <a:off x="3574223" y="5733783"/>
            <a:ext cx="287239" cy="2693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3030" name="Oval 24"/>
          <p:cNvSpPr>
            <a:spLocks noChangeArrowheads="1"/>
          </p:cNvSpPr>
          <p:nvPr/>
        </p:nvSpPr>
        <p:spPr bwMode="auto">
          <a:xfrm>
            <a:off x="4555508" y="5733783"/>
            <a:ext cx="287239" cy="2693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3031" name="Oval 25"/>
          <p:cNvSpPr>
            <a:spLocks noChangeArrowheads="1"/>
          </p:cNvSpPr>
          <p:nvPr/>
        </p:nvSpPr>
        <p:spPr bwMode="auto">
          <a:xfrm>
            <a:off x="5594516" y="5321479"/>
            <a:ext cx="287239" cy="2693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600D-0700-4AFA-A935-D2A14AA74C12}" type="datetime2">
              <a:rPr lang="en-US" smtClean="0"/>
              <a:pPr/>
              <a:t>Friday, January 16,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35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1842</TotalTime>
  <Words>1168</Words>
  <Application>Microsoft Office PowerPoint</Application>
  <PresentationFormat>On-screen Show (4:3)</PresentationFormat>
  <Paragraphs>195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Bipartite Graphs</vt:lpstr>
      <vt:lpstr>Complete Bipartite Graph</vt:lpstr>
      <vt:lpstr>Bipartite Graphs</vt:lpstr>
      <vt:lpstr>Chromatic Number</vt:lpstr>
      <vt:lpstr>Maps and coloring (Modeling)</vt:lpstr>
      <vt:lpstr>Scheduling and graph Coloring </vt:lpstr>
      <vt:lpstr>Scheduling and graph Coloring </vt:lpstr>
      <vt:lpstr>Scheduling and graph Coloring 2</vt:lpstr>
      <vt:lpstr>Path and Cycle</vt:lpstr>
      <vt:lpstr>Isomorphism</vt:lpstr>
      <vt:lpstr>Automorphism </vt:lpstr>
      <vt:lpstr>Walk and Trail</vt:lpstr>
      <vt:lpstr>Proposition 2: Every u,v-walk contains a u,v-path </vt:lpstr>
      <vt:lpstr>Slide 14</vt:lpstr>
      <vt:lpstr>Slide 15</vt:lpstr>
      <vt:lpstr>Connected and Disconnected</vt:lpstr>
      <vt:lpstr>Components</vt:lpstr>
      <vt:lpstr>Proposition 3: Every graph with n vertices and k edges has at least n-k components</vt:lpstr>
      <vt:lpstr>Proposition 3: Every graph with n vertices and k edges has at least n-k components</vt:lpstr>
      <vt:lpstr>Homework – for practice (no submission</vt:lpstr>
      <vt:lpstr>Homework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50</cp:revision>
  <dcterms:created xsi:type="dcterms:W3CDTF">2013-08-04T06:42:48Z</dcterms:created>
  <dcterms:modified xsi:type="dcterms:W3CDTF">2015-01-16T04:54:21Z</dcterms:modified>
</cp:coreProperties>
</file>