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35" r:id="rId2"/>
    <p:sldId id="336" r:id="rId3"/>
    <p:sldId id="339" r:id="rId4"/>
    <p:sldId id="341" r:id="rId5"/>
    <p:sldId id="342" r:id="rId6"/>
    <p:sldId id="37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76" r:id="rId16"/>
    <p:sldId id="374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2" r:id="rId25"/>
    <p:sldId id="35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9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0716-25DB-416C-B05C-1613EE531046}" type="datetime2">
              <a:rPr lang="en-US" smtClean="0"/>
              <a:pPr/>
              <a:t>Friday, January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3D55-D5EE-4576-B67E-BCC3988E022E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EDA6-1C53-49A8-A75F-4751A3AED7DA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7E75-0F4A-41BF-AE2A-4A1E557CB985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629A-1F15-498F-8639-353A037E920B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D3CB-5B57-4B1D-B788-BA733D6A7870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5E6-68B2-4DFD-BB78-2687CE33DEA9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A4B4E-9914-4111-A8C2-7D0A935B146A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28F7-BEDA-44A5-9D37-C61218C63DDD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F5D6-1A2B-4D0E-B21D-7F5681177C26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7244-930D-4C69-9DF1-13C8D3E9B4C5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1CF-4677-4769-9865-5B6E72A35D24}" type="datetime2">
              <a:rPr lang="en-US" smtClean="0"/>
              <a:pPr/>
              <a:t>Friday, January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4387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Graph, </a:t>
            </a:r>
            <a:r>
              <a:rPr lang="en-US" dirty="0" err="1" smtClean="0"/>
              <a:t>subgraph</a:t>
            </a:r>
            <a:r>
              <a:rPr lang="en-US" dirty="0" smtClean="0"/>
              <a:t>, induced </a:t>
            </a:r>
            <a:r>
              <a:rPr lang="en-US" dirty="0" err="1" smtClean="0"/>
              <a:t>subgraph</a:t>
            </a:r>
            <a:endParaRPr lang="en-US" dirty="0" smtClean="0"/>
          </a:p>
          <a:p>
            <a:r>
              <a:rPr lang="en-US" dirty="0" smtClean="0"/>
              <a:t>Walk, trail, path, cycle</a:t>
            </a:r>
          </a:p>
          <a:p>
            <a:r>
              <a:rPr lang="en-US" dirty="0" smtClean="0"/>
              <a:t>Component, cut vertex, cut edge</a:t>
            </a:r>
          </a:p>
          <a:p>
            <a:r>
              <a:rPr lang="en-US" dirty="0" smtClean="0"/>
              <a:t>Clique, independent set </a:t>
            </a:r>
          </a:p>
          <a:p>
            <a:r>
              <a:rPr lang="en-US" dirty="0" smtClean="0"/>
              <a:t>Chromatic number </a:t>
            </a:r>
          </a:p>
          <a:p>
            <a:r>
              <a:rPr lang="en-US" dirty="0" smtClean="0"/>
              <a:t>Isomorphism, </a:t>
            </a:r>
            <a:r>
              <a:rPr lang="en-US" dirty="0" err="1" smtClean="0"/>
              <a:t>automorphism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Bipartite graph</a:t>
            </a:r>
          </a:p>
          <a:p>
            <a:r>
              <a:rPr lang="en-US" dirty="0" smtClean="0"/>
              <a:t>Euler trail</a:t>
            </a:r>
          </a:p>
          <a:p>
            <a:r>
              <a:rPr lang="en-US" dirty="0" smtClean="0"/>
              <a:t>Vertex degree, even graph, regular graph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Graphic Sequence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01445"/>
            <a:ext cx="7154859" cy="4395167"/>
          </a:xfrm>
        </p:spPr>
        <p:txBody>
          <a:bodyPr/>
          <a:lstStyle/>
          <a:p>
            <a:pPr eaLnBrk="1" hangingPunct="1"/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i="1" dirty="0">
                <a:solidFill>
                  <a:schemeClr val="accent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graphic sequence</a:t>
            </a:r>
            <a:r>
              <a:rPr lang="en-US" altLang="zh-TW" sz="2684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list of nonnegative numbers that is the degree sequence of some </a:t>
            </a:r>
            <a:r>
              <a:rPr lang="en-US" altLang="zh-TW" sz="2684" b="1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graph. </a:t>
            </a:r>
          </a:p>
          <a:p>
            <a:pPr eaLnBrk="1" hangingPunct="1"/>
            <a:endParaRPr lang="en-US" altLang="zh-TW" sz="2684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684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graph “realizes” </a:t>
            </a:r>
            <a:r>
              <a:rPr lang="en-US" altLang="zh-TW" sz="2684" i="1" dirty="0">
                <a:ea typeface="新細明體" panose="02020500000000000000" pitchFamily="18" charset="-120"/>
              </a:rPr>
              <a:t>d.</a:t>
            </a:r>
            <a:endParaRPr lang="en-US" altLang="zh-TW" sz="2684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68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means: A simple graph with degree sequence </a:t>
            </a:r>
            <a:r>
              <a:rPr lang="en-US" altLang="zh-TW" sz="2684" i="1" dirty="0">
                <a:ea typeface="新細明體" panose="02020500000000000000" pitchFamily="18" charset="-120"/>
              </a:rPr>
              <a:t>d</a:t>
            </a:r>
            <a:r>
              <a:rPr lang="en-US" altLang="zh-TW" sz="2684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0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42020"/>
            <a:ext cx="7154859" cy="3347913"/>
          </a:xfrm>
        </p:spPr>
        <p:txBody>
          <a:bodyPr/>
          <a:lstStyle/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lists </a:t>
            </a:r>
            <a:r>
              <a:rPr lang="en-US" altLang="zh-TW" sz="2078" dirty="0">
                <a:ea typeface="新細明體" panose="02020500000000000000" pitchFamily="18" charset="-120"/>
              </a:rPr>
              <a:t>(2, 2, 1, 1)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</a:rPr>
              <a:t> (1, 0, 1)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graphic. The </a:t>
            </a:r>
            <a:r>
              <a:rPr lang="en-US" altLang="zh-TW" sz="2078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</a:t>
            </a:r>
            <a:r>
              <a:rPr lang="en-US" altLang="zh-TW" sz="2078" i="1" dirty="0">
                <a:ea typeface="新細明體" panose="02020500000000000000" pitchFamily="18" charset="-120"/>
              </a:rPr>
              <a:t>K</a:t>
            </a:r>
            <a:r>
              <a:rPr lang="en-US" altLang="zh-TW" sz="2078" i="1" baseline="-16000" dirty="0">
                <a:ea typeface="新細明體" panose="02020500000000000000" pitchFamily="18" charset="-120"/>
              </a:rPr>
              <a:t>2</a:t>
            </a:r>
            <a:r>
              <a:rPr lang="en-US" altLang="zh-TW" sz="2078" dirty="0">
                <a:ea typeface="新細明體" panose="02020500000000000000" pitchFamily="18" charset="-120"/>
              </a:rPr>
              <a:t>+</a:t>
            </a:r>
            <a:r>
              <a:rPr lang="en-US" altLang="zh-TW" sz="2078" i="1" dirty="0">
                <a:ea typeface="新細明體" panose="02020500000000000000" pitchFamily="18" charset="-120"/>
              </a:rPr>
              <a:t>K</a:t>
            </a:r>
            <a:r>
              <a:rPr lang="en-US" altLang="zh-TW" sz="2078" i="1" baseline="-16000" dirty="0">
                <a:ea typeface="新細明體" panose="02020500000000000000" pitchFamily="18" charset="-120"/>
              </a:rPr>
              <a:t>1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realizes</a:t>
            </a:r>
            <a:r>
              <a:rPr lang="en-US" altLang="zh-TW" sz="2078" dirty="0">
                <a:ea typeface="新細明體" panose="02020500000000000000" pitchFamily="18" charset="-120"/>
              </a:rPr>
              <a:t> 1, 0, 1.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a new vertex adjacent to vertices of degrees </a:t>
            </a:r>
            <a:r>
              <a:rPr lang="en-US" altLang="zh-TW" sz="2078" dirty="0">
                <a:ea typeface="新細明體" panose="02020500000000000000" pitchFamily="18" charset="-120"/>
              </a:rPr>
              <a:t>1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</a:rPr>
              <a:t> 0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graph with degree sequence 2, 2, 1, 1, as shown below.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Conversely, if a graph realizing 2, 2, 1, 1 has a vertex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neighbors of degrees 2 and 1, then deleting </a:t>
            </a:r>
            <a:r>
              <a:rPr lang="en-US" altLang="zh-TW" sz="2078" i="1" dirty="0">
                <a:ea typeface="新細明體" panose="02020500000000000000" pitchFamily="18" charset="-120"/>
              </a:rPr>
              <a:t>w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 a graph with degrees </a:t>
            </a:r>
            <a:r>
              <a:rPr lang="en-US" altLang="zh-TW" sz="2078" dirty="0">
                <a:ea typeface="新細明體" panose="02020500000000000000" pitchFamily="18" charset="-120"/>
              </a:rPr>
              <a:t>1, 0, 1. </a:t>
            </a:r>
            <a:endParaRPr lang="en-US" altLang="zh-TW" sz="2078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3615454" y="5284372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5" name="Oval 6"/>
          <p:cNvSpPr>
            <a:spLocks noChangeArrowheads="1"/>
          </p:cNvSpPr>
          <p:nvPr/>
        </p:nvSpPr>
        <p:spPr bwMode="auto">
          <a:xfrm>
            <a:off x="3615454" y="6023771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3682797" y="5443797"/>
            <a:ext cx="0" cy="57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47" name="Oval 8"/>
          <p:cNvSpPr>
            <a:spLocks noChangeArrowheads="1"/>
          </p:cNvSpPr>
          <p:nvPr/>
        </p:nvSpPr>
        <p:spPr bwMode="auto">
          <a:xfrm>
            <a:off x="4376843" y="6038889"/>
            <a:ext cx="147056" cy="1580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5018664" y="5792881"/>
            <a:ext cx="6019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49" name="Oval 10"/>
          <p:cNvSpPr>
            <a:spLocks noChangeArrowheads="1"/>
          </p:cNvSpPr>
          <p:nvPr/>
        </p:nvSpPr>
        <p:spPr bwMode="auto">
          <a:xfrm>
            <a:off x="5913365" y="5190916"/>
            <a:ext cx="147056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0" name="Oval 11"/>
          <p:cNvSpPr>
            <a:spLocks noChangeArrowheads="1"/>
          </p:cNvSpPr>
          <p:nvPr/>
        </p:nvSpPr>
        <p:spPr bwMode="auto">
          <a:xfrm>
            <a:off x="5925734" y="6018274"/>
            <a:ext cx="148430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1" name="Oval 12"/>
          <p:cNvSpPr>
            <a:spLocks noChangeArrowheads="1"/>
          </p:cNvSpPr>
          <p:nvPr/>
        </p:nvSpPr>
        <p:spPr bwMode="auto">
          <a:xfrm>
            <a:off x="6820435" y="5190916"/>
            <a:ext cx="147056" cy="1580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2" name="Oval 13"/>
          <p:cNvSpPr>
            <a:spLocks noChangeArrowheads="1"/>
          </p:cNvSpPr>
          <p:nvPr/>
        </p:nvSpPr>
        <p:spPr bwMode="auto">
          <a:xfrm>
            <a:off x="6821809" y="6003156"/>
            <a:ext cx="147055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5993077" y="5351714"/>
            <a:ext cx="0" cy="666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54" name="Line 15"/>
          <p:cNvSpPr>
            <a:spLocks noChangeShapeType="1"/>
          </p:cNvSpPr>
          <p:nvPr/>
        </p:nvSpPr>
        <p:spPr bwMode="auto">
          <a:xfrm>
            <a:off x="6060420" y="5263756"/>
            <a:ext cx="77513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4355" name="Line 16"/>
          <p:cNvSpPr>
            <a:spLocks noChangeShapeType="1"/>
          </p:cNvSpPr>
          <p:nvPr/>
        </p:nvSpPr>
        <p:spPr bwMode="auto">
          <a:xfrm>
            <a:off x="6901521" y="5336597"/>
            <a:ext cx="0" cy="666559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7016967" y="5181295"/>
          <a:ext cx="221270" cy="218522"/>
        </p:xfrm>
        <a:graphic>
          <a:graphicData uri="http://schemas.openxmlformats.org/presentationml/2006/ole">
            <p:oleObj spid="_x0000_s10257" name="Equation" r:id="rId3" imgW="152334" imgH="139639" progId="Equation.3">
              <p:embed/>
            </p:oleObj>
          </a:graphicData>
        </a:graphic>
      </p:graphicFrame>
      <p:sp>
        <p:nvSpPr>
          <p:cNvPr id="14356" name="文字方塊 19"/>
          <p:cNvSpPr txBox="1">
            <a:spLocks noChangeArrowheads="1"/>
          </p:cNvSpPr>
          <p:nvPr/>
        </p:nvSpPr>
        <p:spPr bwMode="auto">
          <a:xfrm>
            <a:off x="3126186" y="5623836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K</a:t>
            </a:r>
            <a:r>
              <a:rPr lang="en-US" altLang="zh-TW" sz="2511" baseline="-25000"/>
              <a:t>2</a:t>
            </a:r>
            <a:endParaRPr lang="zh-TW" altLang="en-US" sz="2511" baseline="-25000"/>
          </a:p>
        </p:txBody>
      </p:sp>
      <p:sp>
        <p:nvSpPr>
          <p:cNvPr id="14357" name="文字方塊 20"/>
          <p:cNvSpPr txBox="1">
            <a:spLocks noChangeArrowheads="1"/>
          </p:cNvSpPr>
          <p:nvPr/>
        </p:nvSpPr>
        <p:spPr bwMode="auto">
          <a:xfrm>
            <a:off x="4536267" y="5895957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/>
              <a:t>K</a:t>
            </a:r>
            <a:r>
              <a:rPr lang="en-US" altLang="zh-TW" sz="2511" baseline="-25000"/>
              <a:t>1</a:t>
            </a:r>
            <a:endParaRPr lang="zh-TW" altLang="en-US" sz="2511" baseline="-25000"/>
          </a:p>
        </p:txBody>
      </p:sp>
      <p:sp>
        <p:nvSpPr>
          <p:cNvPr id="14358" name="文字方塊 21"/>
          <p:cNvSpPr txBox="1">
            <a:spLocks noChangeArrowheads="1"/>
          </p:cNvSpPr>
          <p:nvPr/>
        </p:nvSpPr>
        <p:spPr bwMode="auto">
          <a:xfrm>
            <a:off x="3695166" y="5178547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59" name="文字方塊 22"/>
          <p:cNvSpPr txBox="1">
            <a:spLocks noChangeArrowheads="1"/>
          </p:cNvSpPr>
          <p:nvPr/>
        </p:nvSpPr>
        <p:spPr bwMode="auto">
          <a:xfrm>
            <a:off x="3744642" y="587946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0" name="文字方塊 23"/>
          <p:cNvSpPr txBox="1">
            <a:spLocks noChangeArrowheads="1"/>
          </p:cNvSpPr>
          <p:nvPr/>
        </p:nvSpPr>
        <p:spPr bwMode="auto">
          <a:xfrm>
            <a:off x="4255900" y="5615590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0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1" name="文字方塊 24"/>
          <p:cNvSpPr txBox="1">
            <a:spLocks noChangeArrowheads="1"/>
          </p:cNvSpPr>
          <p:nvPr/>
        </p:nvSpPr>
        <p:spPr bwMode="auto">
          <a:xfrm>
            <a:off x="5624751" y="5887711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2" name="文字方塊 25"/>
          <p:cNvSpPr txBox="1">
            <a:spLocks noChangeArrowheads="1"/>
          </p:cNvSpPr>
          <p:nvPr/>
        </p:nvSpPr>
        <p:spPr bwMode="auto">
          <a:xfrm>
            <a:off x="6556560" y="587946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1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3" name="文字方塊 26"/>
          <p:cNvSpPr txBox="1">
            <a:spLocks noChangeArrowheads="1"/>
          </p:cNvSpPr>
          <p:nvPr/>
        </p:nvSpPr>
        <p:spPr bwMode="auto">
          <a:xfrm>
            <a:off x="5558783" y="5054855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2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4" name="文字方塊 27"/>
          <p:cNvSpPr txBox="1">
            <a:spLocks noChangeArrowheads="1"/>
          </p:cNvSpPr>
          <p:nvPr/>
        </p:nvSpPr>
        <p:spPr bwMode="auto">
          <a:xfrm>
            <a:off x="6927634" y="4774488"/>
            <a:ext cx="519504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511" i="1">
                <a:solidFill>
                  <a:srgbClr val="FF0000"/>
                </a:solidFill>
              </a:rPr>
              <a:t>2</a:t>
            </a:r>
            <a:endParaRPr lang="zh-TW" altLang="en-US" sz="2511" baseline="-25000">
              <a:solidFill>
                <a:srgbClr val="FF0000"/>
              </a:solidFill>
            </a:endParaRPr>
          </a:p>
        </p:txBody>
      </p:sp>
      <p:sp>
        <p:nvSpPr>
          <p:cNvPr id="14365" name="橢圓 28"/>
          <p:cNvSpPr>
            <a:spLocks noChangeArrowheads="1"/>
          </p:cNvSpPr>
          <p:nvPr/>
        </p:nvSpPr>
        <p:spPr bwMode="auto">
          <a:xfrm>
            <a:off x="3126186" y="5170300"/>
            <a:ext cx="997777" cy="1302883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4366" name="橢圓 29"/>
          <p:cNvSpPr>
            <a:spLocks noChangeArrowheads="1"/>
          </p:cNvSpPr>
          <p:nvPr/>
        </p:nvSpPr>
        <p:spPr bwMode="auto">
          <a:xfrm>
            <a:off x="4181685" y="5632081"/>
            <a:ext cx="824609" cy="874086"/>
          </a:xfrm>
          <a:prstGeom prst="ellips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2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504911"/>
          </a:xfrm>
        </p:spPr>
        <p:txBody>
          <a:bodyPr/>
          <a:lstStyle/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to test 33333221, we seek a realization with a vertex 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degree 3 having three neighbors of degree 3.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24" dirty="0">
              <a:ea typeface="新細明體" panose="02020500000000000000" pitchFamily="18" charset="-120"/>
            </a:endParaRPr>
          </a:p>
        </p:txBody>
      </p:sp>
      <p:sp>
        <p:nvSpPr>
          <p:cNvPr id="111623" name="Text Box 18"/>
          <p:cNvSpPr txBox="1">
            <a:spLocks noChangeArrowheads="1"/>
          </p:cNvSpPr>
          <p:nvPr/>
        </p:nvSpPr>
        <p:spPr bwMode="auto">
          <a:xfrm>
            <a:off x="3703412" y="3620035"/>
            <a:ext cx="293560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3</a:t>
            </a:r>
            <a:r>
              <a:rPr lang="en-US" altLang="zh-TW" sz="2511"/>
              <a:t> </a:t>
            </a:r>
            <a:r>
              <a:rPr lang="en-US" altLang="zh-TW" sz="2511" u="sng"/>
              <a:t>3 3 3</a:t>
            </a:r>
            <a:r>
              <a:rPr lang="en-US" altLang="zh-TW" sz="2511"/>
              <a:t> 3 2 2 1</a:t>
            </a:r>
          </a:p>
        </p:txBody>
      </p:sp>
      <p:sp>
        <p:nvSpPr>
          <p:cNvPr id="111624" name="Text Box 19"/>
          <p:cNvSpPr txBox="1">
            <a:spLocks noChangeArrowheads="1"/>
          </p:cNvSpPr>
          <p:nvPr/>
        </p:nvSpPr>
        <p:spPr bwMode="auto">
          <a:xfrm>
            <a:off x="3662181" y="5030117"/>
            <a:ext cx="293560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/>
              <a:t>   </a:t>
            </a:r>
            <a:r>
              <a:rPr lang="en-US" altLang="zh-TW" sz="2511" u="sng"/>
              <a:t>2 2 2</a:t>
            </a:r>
            <a:r>
              <a:rPr lang="en-US" altLang="zh-TW" sz="2511"/>
              <a:t> 3 2 2 1</a:t>
            </a:r>
          </a:p>
        </p:txBody>
      </p:sp>
      <p:sp>
        <p:nvSpPr>
          <p:cNvPr id="111625" name="AutoShape 20"/>
          <p:cNvSpPr>
            <a:spLocks noChangeArrowheads="1"/>
          </p:cNvSpPr>
          <p:nvPr/>
        </p:nvSpPr>
        <p:spPr bwMode="auto">
          <a:xfrm>
            <a:off x="2153146" y="3966371"/>
            <a:ext cx="1286390" cy="634949"/>
          </a:xfrm>
          <a:prstGeom prst="wedgeRectCallout">
            <a:avLst>
              <a:gd name="adj1" fmla="val 76176"/>
              <a:gd name="adj2" fmla="val -450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731"/>
              <a:t>Delete this Vertex</a:t>
            </a:r>
          </a:p>
        </p:txBody>
      </p:sp>
      <p:sp>
        <p:nvSpPr>
          <p:cNvPr id="111626" name="AutoShape 21"/>
          <p:cNvSpPr>
            <a:spLocks noChangeArrowheads="1"/>
          </p:cNvSpPr>
          <p:nvPr/>
        </p:nvSpPr>
        <p:spPr bwMode="auto">
          <a:xfrm>
            <a:off x="1848041" y="4873441"/>
            <a:ext cx="1830632" cy="626703"/>
          </a:xfrm>
          <a:prstGeom prst="wedgeRectCallout">
            <a:avLst>
              <a:gd name="adj1" fmla="val 62088"/>
              <a:gd name="adj2" fmla="val 1294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731"/>
              <a:t>A new</a:t>
            </a:r>
          </a:p>
          <a:p>
            <a:pPr algn="ctr" eaLnBrk="1" hangingPunct="1"/>
            <a:r>
              <a:rPr lang="en-US" altLang="zh-TW" sz="1731"/>
              <a:t>degree sequence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22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381381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exists if and only if 2223221 is graphic. </a:t>
            </a:r>
            <a:r>
              <a:rPr lang="en-US" altLang="zh-TW" sz="155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next page)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reorder this and test 3222221.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continue deleting and reordering until we can tell whether the remaining list is realizable.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it is, then we insert vertices with the desired neighbors to walk back to a realization of the original list. </a:t>
            </a:r>
          </a:p>
          <a:p>
            <a:pPr marL="915283" lvl="1" indent="-273486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realization is not unique.</a:t>
            </a:r>
          </a:p>
          <a:p>
            <a:pPr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next theorem implies that this recursive test works.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078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9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4571" y="486521"/>
            <a:ext cx="7154859" cy="92218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Recursive condition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817" y="1752296"/>
            <a:ext cx="7146613" cy="14980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  3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333</a:t>
            </a:r>
            <a:r>
              <a:rPr lang="en-US" altLang="zh-TW" smtClean="0">
                <a:ea typeface="新細明體" panose="02020500000000000000" pitchFamily="18" charset="-120"/>
              </a:rPr>
              <a:t>3221          3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222</a:t>
            </a:r>
            <a:r>
              <a:rPr lang="en-US" altLang="zh-TW" smtClean="0">
                <a:ea typeface="新細明體" panose="02020500000000000000" pitchFamily="18" charset="-120"/>
              </a:rPr>
              <a:t>221            2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21</a:t>
            </a:r>
            <a:r>
              <a:rPr lang="en-US" altLang="zh-TW" smtClean="0">
                <a:ea typeface="新細明體" panose="02020500000000000000" pitchFamily="18" charset="-120"/>
              </a:rPr>
              <a:t>111             11100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     2223221            111221              10111 </a:t>
            </a:r>
          </a:p>
        </p:txBody>
      </p:sp>
      <p:sp>
        <p:nvSpPr>
          <p:cNvPr id="15373" name="Line 4"/>
          <p:cNvSpPr>
            <a:spLocks noChangeShapeType="1"/>
          </p:cNvSpPr>
          <p:nvPr/>
        </p:nvSpPr>
        <p:spPr bwMode="auto">
          <a:xfrm flipV="1">
            <a:off x="2712507" y="2102755"/>
            <a:ext cx="549739" cy="931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4" name="Line 5"/>
          <p:cNvSpPr>
            <a:spLocks noChangeShapeType="1"/>
          </p:cNvSpPr>
          <p:nvPr/>
        </p:nvSpPr>
        <p:spPr bwMode="auto">
          <a:xfrm flipV="1">
            <a:off x="4624225" y="2116497"/>
            <a:ext cx="747646" cy="963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5" name="Line 6"/>
          <p:cNvSpPr>
            <a:spLocks noChangeShapeType="1"/>
          </p:cNvSpPr>
          <p:nvPr/>
        </p:nvSpPr>
        <p:spPr bwMode="auto">
          <a:xfrm flipV="1">
            <a:off x="6544191" y="2098632"/>
            <a:ext cx="641820" cy="10225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6" name="Oval 21"/>
          <p:cNvSpPr>
            <a:spLocks noChangeArrowheads="1"/>
          </p:cNvSpPr>
          <p:nvPr/>
        </p:nvSpPr>
        <p:spPr bwMode="auto">
          <a:xfrm>
            <a:off x="894243" y="441853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2562703" y="4572460"/>
          <a:ext cx="233639" cy="233639"/>
        </p:xfrm>
        <a:graphic>
          <a:graphicData uri="http://schemas.openxmlformats.org/presentationml/2006/ole">
            <p:oleObj spid="_x0000_s11356" name="Equation" r:id="rId3" imgW="152334" imgH="139639" progId="Equation.3">
              <p:embed/>
            </p:oleObj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/>
        </p:nvGraphicFramePr>
        <p:xfrm>
          <a:off x="818654" y="4555967"/>
          <a:ext cx="170419" cy="226767"/>
        </p:xfrm>
        <a:graphic>
          <a:graphicData uri="http://schemas.openxmlformats.org/presentationml/2006/ole">
            <p:oleObj spid="_x0000_s11357" name="Equation" r:id="rId4" imgW="114201" imgH="139579" progId="Equation.3">
              <p:embed/>
            </p:oleObj>
          </a:graphicData>
        </a:graphic>
      </p:graphicFrame>
      <p:grpSp>
        <p:nvGrpSpPr>
          <p:cNvPr id="15377" name="Group 76"/>
          <p:cNvGrpSpPr>
            <a:grpSpLocks/>
          </p:cNvGrpSpPr>
          <p:nvPr/>
        </p:nvGrpSpPr>
        <p:grpSpPr bwMode="auto">
          <a:xfrm>
            <a:off x="1390383" y="3698374"/>
            <a:ext cx="1283642" cy="1474676"/>
            <a:chOff x="747" y="2691"/>
            <a:chExt cx="934" cy="1073"/>
          </a:xfrm>
        </p:grpSpPr>
        <p:sp>
          <p:nvSpPr>
            <p:cNvPr id="15416" name="Oval 15"/>
            <p:cNvSpPr>
              <a:spLocks noChangeArrowheads="1"/>
            </p:cNvSpPr>
            <p:nvPr/>
          </p:nvSpPr>
          <p:spPr bwMode="auto">
            <a:xfrm>
              <a:off x="767" y="2741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7" name="Oval 16"/>
            <p:cNvSpPr>
              <a:spLocks noChangeArrowheads="1"/>
            </p:cNvSpPr>
            <p:nvPr/>
          </p:nvSpPr>
          <p:spPr bwMode="auto">
            <a:xfrm>
              <a:off x="1204" y="2751"/>
              <a:ext cx="9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8" name="Oval 17"/>
            <p:cNvSpPr>
              <a:spLocks noChangeArrowheads="1"/>
            </p:cNvSpPr>
            <p:nvPr/>
          </p:nvSpPr>
          <p:spPr bwMode="auto">
            <a:xfrm>
              <a:off x="1213" y="3215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9" name="Oval 18"/>
            <p:cNvSpPr>
              <a:spLocks noChangeArrowheads="1"/>
            </p:cNvSpPr>
            <p:nvPr/>
          </p:nvSpPr>
          <p:spPr bwMode="auto">
            <a:xfrm>
              <a:off x="747" y="3215"/>
              <a:ext cx="97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0" name="Oval 19"/>
            <p:cNvSpPr>
              <a:spLocks noChangeArrowheads="1"/>
            </p:cNvSpPr>
            <p:nvPr/>
          </p:nvSpPr>
          <p:spPr bwMode="auto">
            <a:xfrm>
              <a:off x="766" y="3648"/>
              <a:ext cx="97" cy="10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1" name="Oval 20"/>
            <p:cNvSpPr>
              <a:spLocks noChangeArrowheads="1"/>
            </p:cNvSpPr>
            <p:nvPr/>
          </p:nvSpPr>
          <p:spPr bwMode="auto">
            <a:xfrm>
              <a:off x="1214" y="3659"/>
              <a:ext cx="98" cy="1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2" name="Oval 22"/>
            <p:cNvSpPr>
              <a:spLocks noChangeArrowheads="1"/>
            </p:cNvSpPr>
            <p:nvPr/>
          </p:nvSpPr>
          <p:spPr bwMode="auto">
            <a:xfrm>
              <a:off x="1583" y="3204"/>
              <a:ext cx="98" cy="10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23" name="Line 23"/>
            <p:cNvSpPr>
              <a:spLocks noChangeShapeType="1"/>
            </p:cNvSpPr>
            <p:nvPr/>
          </p:nvSpPr>
          <p:spPr bwMode="auto">
            <a:xfrm>
              <a:off x="854" y="2782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4" name="Line 24"/>
            <p:cNvSpPr>
              <a:spLocks noChangeShapeType="1"/>
            </p:cNvSpPr>
            <p:nvPr/>
          </p:nvSpPr>
          <p:spPr bwMode="auto">
            <a:xfrm>
              <a:off x="1252" y="2856"/>
              <a:ext cx="0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5" name="Line 25"/>
            <p:cNvSpPr>
              <a:spLocks noChangeShapeType="1"/>
            </p:cNvSpPr>
            <p:nvPr/>
          </p:nvSpPr>
          <p:spPr bwMode="auto">
            <a:xfrm>
              <a:off x="844" y="3269"/>
              <a:ext cx="3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6" name="Line 26"/>
            <p:cNvSpPr>
              <a:spLocks noChangeShapeType="1"/>
            </p:cNvSpPr>
            <p:nvPr/>
          </p:nvSpPr>
          <p:spPr bwMode="auto">
            <a:xfrm>
              <a:off x="854" y="37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1346" y="2691"/>
            <a:ext cx="140" cy="167"/>
          </p:xfrm>
          <a:graphic>
            <a:graphicData uri="http://schemas.openxmlformats.org/presentationml/2006/ole">
              <p:oleObj spid="_x0000_s11358" name="Equation" r:id="rId5" imgW="126835" imgH="139518" progId="Equation.3">
                <p:embed/>
              </p:oleObj>
            </a:graphicData>
          </a:graphic>
        </p:graphicFrame>
        <p:sp>
          <p:nvSpPr>
            <p:cNvPr id="15427" name="Line 30"/>
            <p:cNvSpPr>
              <a:spLocks noChangeShapeType="1"/>
            </p:cNvSpPr>
            <p:nvPr/>
          </p:nvSpPr>
          <p:spPr bwMode="auto">
            <a:xfrm>
              <a:off x="1301" y="3269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8" name="Line 31"/>
            <p:cNvSpPr>
              <a:spLocks noChangeShapeType="1"/>
            </p:cNvSpPr>
            <p:nvPr/>
          </p:nvSpPr>
          <p:spPr bwMode="auto">
            <a:xfrm>
              <a:off x="1301" y="2825"/>
              <a:ext cx="301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29" name="Line 32"/>
            <p:cNvSpPr>
              <a:spLocks noChangeShapeType="1"/>
            </p:cNvSpPr>
            <p:nvPr/>
          </p:nvSpPr>
          <p:spPr bwMode="auto">
            <a:xfrm flipH="1">
              <a:off x="844" y="3310"/>
              <a:ext cx="749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1030304" y="4492747"/>
            <a:ext cx="36145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79" name="Line 34"/>
          <p:cNvSpPr>
            <a:spLocks noChangeShapeType="1"/>
          </p:cNvSpPr>
          <p:nvPr/>
        </p:nvSpPr>
        <p:spPr bwMode="auto">
          <a:xfrm flipV="1">
            <a:off x="962961" y="3896279"/>
            <a:ext cx="454910" cy="53737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0" name="Line 35"/>
          <p:cNvSpPr>
            <a:spLocks noChangeShapeType="1"/>
          </p:cNvSpPr>
          <p:nvPr/>
        </p:nvSpPr>
        <p:spPr bwMode="auto">
          <a:xfrm>
            <a:off x="990447" y="4562838"/>
            <a:ext cx="439792" cy="4659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1" name="Oval 37"/>
          <p:cNvSpPr>
            <a:spLocks noChangeArrowheads="1"/>
          </p:cNvSpPr>
          <p:nvPr/>
        </p:nvSpPr>
        <p:spPr bwMode="auto">
          <a:xfrm>
            <a:off x="3747391" y="3746475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2" name="Oval 38"/>
          <p:cNvSpPr>
            <a:spLocks noChangeArrowheads="1"/>
          </p:cNvSpPr>
          <p:nvPr/>
        </p:nvSpPr>
        <p:spPr bwMode="auto">
          <a:xfrm>
            <a:off x="4347982" y="3760218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3" name="Oval 39"/>
          <p:cNvSpPr>
            <a:spLocks noChangeArrowheads="1"/>
          </p:cNvSpPr>
          <p:nvPr/>
        </p:nvSpPr>
        <p:spPr bwMode="auto">
          <a:xfrm>
            <a:off x="4361726" y="4397916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4" name="Oval 40"/>
          <p:cNvSpPr>
            <a:spLocks noChangeArrowheads="1"/>
          </p:cNvSpPr>
          <p:nvPr/>
        </p:nvSpPr>
        <p:spPr bwMode="auto">
          <a:xfrm>
            <a:off x="3719904" y="4397916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5" name="Oval 41"/>
          <p:cNvSpPr>
            <a:spLocks noChangeArrowheads="1"/>
          </p:cNvSpPr>
          <p:nvPr/>
        </p:nvSpPr>
        <p:spPr bwMode="auto">
          <a:xfrm>
            <a:off x="3746017" y="4993010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6" name="Oval 42"/>
          <p:cNvSpPr>
            <a:spLocks noChangeArrowheads="1"/>
          </p:cNvSpPr>
          <p:nvPr/>
        </p:nvSpPr>
        <p:spPr bwMode="auto">
          <a:xfrm>
            <a:off x="4363100" y="5008127"/>
            <a:ext cx="134686" cy="14430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7" name="Oval 43"/>
          <p:cNvSpPr>
            <a:spLocks noChangeArrowheads="1"/>
          </p:cNvSpPr>
          <p:nvPr/>
        </p:nvSpPr>
        <p:spPr bwMode="auto">
          <a:xfrm>
            <a:off x="3223765" y="4397916"/>
            <a:ext cx="134686" cy="1443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88" name="Line 44"/>
          <p:cNvSpPr>
            <a:spLocks noChangeShapeType="1"/>
          </p:cNvSpPr>
          <p:nvPr/>
        </p:nvSpPr>
        <p:spPr bwMode="auto">
          <a:xfrm>
            <a:off x="3866960" y="3802824"/>
            <a:ext cx="4823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89" name="Line 45"/>
          <p:cNvSpPr>
            <a:spLocks noChangeShapeType="1"/>
          </p:cNvSpPr>
          <p:nvPr/>
        </p:nvSpPr>
        <p:spPr bwMode="auto">
          <a:xfrm>
            <a:off x="4415324" y="3904525"/>
            <a:ext cx="0" cy="4933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0" name="Line 46"/>
          <p:cNvSpPr>
            <a:spLocks noChangeShapeType="1"/>
          </p:cNvSpPr>
          <p:nvPr/>
        </p:nvSpPr>
        <p:spPr bwMode="auto">
          <a:xfrm>
            <a:off x="3854590" y="4472131"/>
            <a:ext cx="52087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1" name="Line 47"/>
          <p:cNvSpPr>
            <a:spLocks noChangeShapeType="1"/>
          </p:cNvSpPr>
          <p:nvPr/>
        </p:nvSpPr>
        <p:spPr bwMode="auto">
          <a:xfrm>
            <a:off x="3866960" y="5080968"/>
            <a:ext cx="49613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544513" y="3677758"/>
          <a:ext cx="192409" cy="229517"/>
        </p:xfrm>
        <a:graphic>
          <a:graphicData uri="http://schemas.openxmlformats.org/presentationml/2006/ole">
            <p:oleObj spid="_x0000_s11359" name="Equation" r:id="rId6" imgW="126835" imgH="139518" progId="Equation.3">
              <p:embed/>
            </p:oleObj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3148175" y="4535351"/>
          <a:ext cx="170419" cy="226768"/>
        </p:xfrm>
        <a:graphic>
          <a:graphicData uri="http://schemas.openxmlformats.org/presentationml/2006/ole">
            <p:oleObj spid="_x0000_s11360" name="Equation" r:id="rId7" imgW="114201" imgH="139579" progId="Equation.3">
              <p:embed/>
            </p:oleObj>
          </a:graphicData>
        </a:graphic>
      </p:graphicFrame>
      <p:sp>
        <p:nvSpPr>
          <p:cNvPr id="15392" name="Line 50"/>
          <p:cNvSpPr>
            <a:spLocks noChangeShapeType="1"/>
          </p:cNvSpPr>
          <p:nvPr/>
        </p:nvSpPr>
        <p:spPr bwMode="auto">
          <a:xfrm>
            <a:off x="3359825" y="4472131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3" name="Line 51"/>
          <p:cNvSpPr>
            <a:spLocks noChangeShapeType="1"/>
          </p:cNvSpPr>
          <p:nvPr/>
        </p:nvSpPr>
        <p:spPr bwMode="auto">
          <a:xfrm flipV="1">
            <a:off x="3292482" y="3875664"/>
            <a:ext cx="454909" cy="5373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4" name="Line 52"/>
          <p:cNvSpPr>
            <a:spLocks noChangeShapeType="1"/>
          </p:cNvSpPr>
          <p:nvPr/>
        </p:nvSpPr>
        <p:spPr bwMode="auto">
          <a:xfrm>
            <a:off x="3319969" y="4542223"/>
            <a:ext cx="441165" cy="46590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5" name="Line 53"/>
          <p:cNvSpPr>
            <a:spLocks noChangeShapeType="1"/>
          </p:cNvSpPr>
          <p:nvPr/>
        </p:nvSpPr>
        <p:spPr bwMode="auto">
          <a:xfrm flipH="1" flipV="1">
            <a:off x="2812834" y="4477628"/>
            <a:ext cx="300983" cy="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396" name="Oval 55"/>
          <p:cNvSpPr>
            <a:spLocks noChangeArrowheads="1"/>
          </p:cNvSpPr>
          <p:nvPr/>
        </p:nvSpPr>
        <p:spPr bwMode="auto">
          <a:xfrm>
            <a:off x="5650865" y="3769840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7" name="Oval 56"/>
          <p:cNvSpPr>
            <a:spLocks noChangeArrowheads="1"/>
          </p:cNvSpPr>
          <p:nvPr/>
        </p:nvSpPr>
        <p:spPr bwMode="auto">
          <a:xfrm>
            <a:off x="6251455" y="3783583"/>
            <a:ext cx="134686" cy="14430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8" name="Oval 57"/>
          <p:cNvSpPr>
            <a:spLocks noChangeArrowheads="1"/>
          </p:cNvSpPr>
          <p:nvPr/>
        </p:nvSpPr>
        <p:spPr bwMode="auto">
          <a:xfrm>
            <a:off x="6265198" y="4421281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399" name="Oval 58"/>
          <p:cNvSpPr>
            <a:spLocks noChangeArrowheads="1"/>
          </p:cNvSpPr>
          <p:nvPr/>
        </p:nvSpPr>
        <p:spPr bwMode="auto">
          <a:xfrm>
            <a:off x="5623378" y="4421281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0" name="Oval 59"/>
          <p:cNvSpPr>
            <a:spLocks noChangeArrowheads="1"/>
          </p:cNvSpPr>
          <p:nvPr/>
        </p:nvSpPr>
        <p:spPr bwMode="auto">
          <a:xfrm>
            <a:off x="5649490" y="5016374"/>
            <a:ext cx="134686" cy="1456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1" name="Oval 60"/>
          <p:cNvSpPr>
            <a:spLocks noChangeArrowheads="1"/>
          </p:cNvSpPr>
          <p:nvPr/>
        </p:nvSpPr>
        <p:spPr bwMode="auto">
          <a:xfrm>
            <a:off x="6266573" y="5031492"/>
            <a:ext cx="134686" cy="14430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5402" name="Line 61"/>
          <p:cNvSpPr>
            <a:spLocks noChangeShapeType="1"/>
          </p:cNvSpPr>
          <p:nvPr/>
        </p:nvSpPr>
        <p:spPr bwMode="auto">
          <a:xfrm>
            <a:off x="5770432" y="3826187"/>
            <a:ext cx="4823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3" name="Line 62"/>
          <p:cNvSpPr>
            <a:spLocks noChangeShapeType="1"/>
          </p:cNvSpPr>
          <p:nvPr/>
        </p:nvSpPr>
        <p:spPr bwMode="auto">
          <a:xfrm>
            <a:off x="6318798" y="3927889"/>
            <a:ext cx="0" cy="493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4" name="Line 63"/>
          <p:cNvSpPr>
            <a:spLocks noChangeShapeType="1"/>
          </p:cNvSpPr>
          <p:nvPr/>
        </p:nvSpPr>
        <p:spPr bwMode="auto">
          <a:xfrm>
            <a:off x="5758063" y="4495495"/>
            <a:ext cx="52087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5405" name="Line 64"/>
          <p:cNvSpPr>
            <a:spLocks noChangeShapeType="1"/>
          </p:cNvSpPr>
          <p:nvPr/>
        </p:nvSpPr>
        <p:spPr bwMode="auto">
          <a:xfrm>
            <a:off x="5770432" y="5104331"/>
            <a:ext cx="49614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6447986" y="3701122"/>
          <a:ext cx="192409" cy="229516"/>
        </p:xfrm>
        <a:graphic>
          <a:graphicData uri="http://schemas.openxmlformats.org/presentationml/2006/ole">
            <p:oleObj spid="_x0000_s11361" name="Equation" r:id="rId8" imgW="126835" imgH="139518" progId="Equation.3">
              <p:embed/>
            </p:oleObj>
          </a:graphicData>
        </a:graphic>
      </p:graphicFrame>
      <p:sp>
        <p:nvSpPr>
          <p:cNvPr id="15406" name="Line 66"/>
          <p:cNvSpPr>
            <a:spLocks noChangeShapeType="1"/>
          </p:cNvSpPr>
          <p:nvPr/>
        </p:nvSpPr>
        <p:spPr bwMode="auto">
          <a:xfrm flipH="1">
            <a:off x="4824881" y="4462511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pSp>
        <p:nvGrpSpPr>
          <p:cNvPr id="15407" name="Group 67"/>
          <p:cNvGrpSpPr>
            <a:grpSpLocks/>
          </p:cNvGrpSpPr>
          <p:nvPr/>
        </p:nvGrpSpPr>
        <p:grpSpPr bwMode="auto">
          <a:xfrm>
            <a:off x="7313826" y="3775337"/>
            <a:ext cx="776507" cy="1405958"/>
            <a:chOff x="4620" y="2538"/>
            <a:chExt cx="532" cy="886"/>
          </a:xfrm>
        </p:grpSpPr>
        <p:sp>
          <p:nvSpPr>
            <p:cNvPr id="15409" name="Oval 68"/>
            <p:cNvSpPr>
              <a:spLocks noChangeArrowheads="1"/>
            </p:cNvSpPr>
            <p:nvPr/>
          </p:nvSpPr>
          <p:spPr bwMode="auto">
            <a:xfrm>
              <a:off x="4639" y="2538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0" name="Oval 69"/>
            <p:cNvSpPr>
              <a:spLocks noChangeArrowheads="1"/>
            </p:cNvSpPr>
            <p:nvPr/>
          </p:nvSpPr>
          <p:spPr bwMode="auto">
            <a:xfrm>
              <a:off x="5059" y="294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1" name="Oval 70"/>
            <p:cNvSpPr>
              <a:spLocks noChangeArrowheads="1"/>
            </p:cNvSpPr>
            <p:nvPr/>
          </p:nvSpPr>
          <p:spPr bwMode="auto">
            <a:xfrm>
              <a:off x="4620" y="2949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2" name="Oval 71"/>
            <p:cNvSpPr>
              <a:spLocks noChangeArrowheads="1"/>
            </p:cNvSpPr>
            <p:nvPr/>
          </p:nvSpPr>
          <p:spPr bwMode="auto">
            <a:xfrm>
              <a:off x="4638" y="3324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3" name="Oval 72"/>
            <p:cNvSpPr>
              <a:spLocks noChangeArrowheads="1"/>
            </p:cNvSpPr>
            <p:nvPr/>
          </p:nvSpPr>
          <p:spPr bwMode="auto">
            <a:xfrm>
              <a:off x="5060" y="3333"/>
              <a:ext cx="92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5414" name="Line 73"/>
            <p:cNvSpPr>
              <a:spLocks noChangeShapeType="1"/>
            </p:cNvSpPr>
            <p:nvPr/>
          </p:nvSpPr>
          <p:spPr bwMode="auto">
            <a:xfrm>
              <a:off x="4712" y="2995"/>
              <a:ext cx="35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5415" name="Line 74"/>
            <p:cNvSpPr>
              <a:spLocks noChangeShapeType="1"/>
            </p:cNvSpPr>
            <p:nvPr/>
          </p:nvSpPr>
          <p:spPr bwMode="auto">
            <a:xfrm>
              <a:off x="4721" y="3379"/>
              <a:ext cx="3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5408" name="Line 75"/>
          <p:cNvSpPr>
            <a:spLocks noChangeShapeType="1"/>
          </p:cNvSpPr>
          <p:nvPr/>
        </p:nvSpPr>
        <p:spPr bwMode="auto">
          <a:xfrm flipH="1">
            <a:off x="6721482" y="4506490"/>
            <a:ext cx="3614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3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418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Necessary and Sufficient Condition for a Sequence to be the Degree Sequence of a Simple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36575"/>
            <a:ext cx="7886700" cy="2640387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Proposition 14: </a:t>
            </a:r>
            <a:r>
              <a:rPr lang="en-US" altLang="zh-TW" dirty="0" smtClean="0">
                <a:ea typeface="新細明體" panose="02020500000000000000" pitchFamily="18" charset="-120"/>
              </a:rPr>
              <a:t>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&gt;1, an integer list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of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 if and only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graphic,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d’</a:t>
            </a:r>
            <a:r>
              <a:rPr lang="en-US" altLang="zh-TW" dirty="0" smtClean="0">
                <a:ea typeface="新細明體" panose="02020500000000000000" pitchFamily="18" charset="-120"/>
              </a:rPr>
              <a:t> is obtained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 by deleting its largest element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and subtracting 1 from its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dirty="0" smtClean="0">
                <a:ea typeface="新細明體" panose="02020500000000000000" pitchFamily="18" charset="-120"/>
              </a:rPr>
              <a:t> next largest elements. The only 1-element graphic sequence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=0.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01707"/>
            <a:ext cx="7142919" cy="968188"/>
          </a:xfrm>
        </p:spPr>
        <p:txBody>
          <a:bodyPr>
            <a:normAutofit fontScale="90000"/>
          </a:bodyPr>
          <a:lstStyle/>
          <a:p>
            <a:pPr marL="460391" indent="-460391" algn="ctr"/>
            <a:r>
              <a:rPr lang="en-US" altLang="zh-TW" sz="2800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simple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)(</a:t>
            </a:r>
            <a:r>
              <a:rPr lang="en-US" altLang="zh-TW" sz="28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2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8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connected.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651968"/>
            <a:ext cx="7154859" cy="41697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1/2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Choose </a:t>
            </a:r>
            <a:r>
              <a:rPr lang="en-US" altLang="zh-TW" sz="2424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u,v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424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424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suffices to show that </a:t>
            </a:r>
            <a:r>
              <a:rPr lang="en-US" altLang="zh-TW" sz="2424" i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u,v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have a common neighbor if they are not adjacent.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simple, we have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|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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 (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-1)/2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and similarly for </a:t>
            </a:r>
            <a:r>
              <a:rPr lang="en-US" altLang="zh-TW" i="1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Recall: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is the minimum degree,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               |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)| =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d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  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Hence: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|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</a:t>
            </a:r>
            <a:r>
              <a:rPr lang="en-US" altLang="zh-TW" sz="2337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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(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G </a:t>
            </a:r>
            <a:r>
              <a:rPr lang="en-US" altLang="zh-TW" sz="2337" dirty="0"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)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p:oleObj spid="_x0000_s59394" name="Equation" r:id="rId3" imgW="114151" imgH="215619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5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029" y="610211"/>
            <a:ext cx="6640853" cy="913942"/>
          </a:xfrm>
        </p:spPr>
        <p:txBody>
          <a:bodyPr/>
          <a:lstStyle/>
          <a:p>
            <a:pPr marL="460391" indent="-460391"/>
            <a:r>
              <a:rPr lang="en-US" altLang="zh-TW" sz="2400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simple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)(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1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 then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connected.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9167"/>
            <a:ext cx="7154859" cy="318024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731" dirty="0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not connected, we have 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|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u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v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)| </a:t>
            </a:r>
            <a:r>
              <a:rPr lang="en-US" altLang="zh-TW" sz="2424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24" b="1" i="1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TW" sz="2424" b="1" dirty="0">
                <a:ea typeface="Arial Unicode MS" panose="020B060402020202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- 2</a:t>
            </a:r>
          </a:p>
          <a:p>
            <a:pPr lvl="1" eaLnBrk="1" hangingPunct="1"/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u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altLang="zh-TW" sz="2337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337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are not in the </a:t>
            </a:r>
            <a:r>
              <a:rPr lang="en-US" altLang="zh-TW" sz="2337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</a:t>
            </a:r>
            <a:endParaRPr lang="en-US" altLang="zh-TW" sz="2337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p:oleObj spid="_x0000_s8224" name="Equation" r:id="rId3" imgW="114151" imgH="215619" progId="Equation.3">
              <p:embed/>
            </p:oleObj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6510477"/>
              </p:ext>
            </p:extLst>
          </p:nvPr>
        </p:nvGraphicFramePr>
        <p:xfrm>
          <a:off x="1585541" y="3476355"/>
          <a:ext cx="5702172" cy="1147581"/>
        </p:xfrm>
        <a:graphic>
          <a:graphicData uri="http://schemas.openxmlformats.org/presentationml/2006/ole">
            <p:oleObj spid="_x0000_s8225" name="Equation" r:id="rId4" imgW="4064000" imgH="736600" progId="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7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978079" y="453536"/>
            <a:ext cx="7154859" cy="913942"/>
          </a:xfrm>
        </p:spPr>
        <p:txBody>
          <a:bodyPr>
            <a:normAutofit fontScale="90000"/>
          </a:bodyPr>
          <a:lstStyle/>
          <a:p>
            <a:pPr marL="545597" indent="-545597"/>
            <a:r>
              <a:rPr lang="en-US" altLang="zh-TW" sz="2684" b="1" dirty="0" smtClean="0">
                <a:ea typeface="新細明體" panose="02020500000000000000" pitchFamily="18" charset="-120"/>
              </a:rPr>
              <a:t>Proposition 11 : </a:t>
            </a:r>
            <a:r>
              <a:rPr lang="en-US" altLang="zh-TW" sz="2684" dirty="0">
                <a:ea typeface="新細明體" panose="02020500000000000000" pitchFamily="18" charset="-120"/>
              </a:rPr>
              <a:t>Every </a:t>
            </a:r>
            <a:r>
              <a:rPr lang="en-US" altLang="zh-TW" sz="2684" dirty="0" err="1">
                <a:ea typeface="新細明體" panose="02020500000000000000" pitchFamily="18" charset="-120"/>
              </a:rPr>
              <a:t>loopless</a:t>
            </a:r>
            <a:r>
              <a:rPr lang="en-US" altLang="zh-TW" sz="2684" dirty="0">
                <a:ea typeface="新細明體" panose="02020500000000000000" pitchFamily="18" charset="-120"/>
              </a:rPr>
              <a:t> graph 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 has a bipartite </a:t>
            </a:r>
            <a:r>
              <a:rPr lang="en-US" altLang="zh-TW" sz="2684" dirty="0" err="1">
                <a:ea typeface="新細明體" panose="02020500000000000000" pitchFamily="18" charset="-120"/>
              </a:rPr>
              <a:t>subgraph</a:t>
            </a:r>
            <a:r>
              <a:rPr lang="en-US" altLang="zh-TW" sz="2684" dirty="0">
                <a:ea typeface="新細明體" panose="02020500000000000000" pitchFamily="18" charset="-120"/>
              </a:rPr>
              <a:t> with at least </a:t>
            </a:r>
            <a:r>
              <a:rPr lang="en-US" altLang="zh-TW" sz="2684" i="1" dirty="0">
                <a:ea typeface="新細明體" panose="02020500000000000000" pitchFamily="18" charset="-120"/>
              </a:rPr>
              <a:t>e</a:t>
            </a:r>
            <a:r>
              <a:rPr lang="en-US" altLang="zh-TW" sz="2684" dirty="0">
                <a:ea typeface="新細明體" panose="02020500000000000000" pitchFamily="18" charset="-120"/>
              </a:rPr>
              <a:t>(</a:t>
            </a:r>
            <a:r>
              <a:rPr lang="en-US" altLang="zh-TW" sz="2684" i="1" dirty="0">
                <a:ea typeface="新細明體" panose="02020500000000000000" pitchFamily="18" charset="-120"/>
              </a:rPr>
              <a:t>G</a:t>
            </a:r>
            <a:r>
              <a:rPr lang="en-US" altLang="zh-TW" sz="2684" dirty="0">
                <a:ea typeface="新細明體" panose="02020500000000000000" pitchFamily="18" charset="-120"/>
              </a:rPr>
              <a:t>)/2 edges. 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397714"/>
            <a:ext cx="7154859" cy="322834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z="2078" dirty="0">
                <a:ea typeface="新細明體" panose="02020500000000000000" pitchFamily="18" charset="-120"/>
              </a:rPr>
              <a:t> </a:t>
            </a:r>
            <a:r>
              <a:rPr lang="en-US" altLang="zh-TW" sz="2078" dirty="0" smtClean="0">
                <a:ea typeface="新細明體" panose="02020500000000000000" pitchFamily="18" charset="-120"/>
              </a:rPr>
              <a:t> (1/2)</a:t>
            </a:r>
            <a:endParaRPr lang="en-US" altLang="zh-TW" sz="2078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Partition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into two sets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Using the edges having one endpoint in each set yields a bipartite </a:t>
            </a:r>
            <a:r>
              <a:rPr lang="en-US" altLang="zh-TW" sz="2078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subgraph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bipartition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eaLnBrk="1" hangingPunct="1"/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contains fewer than half the edges of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incident to a vertex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then </a:t>
            </a:r>
            <a:r>
              <a:rPr lang="en-US" altLang="zh-TW" sz="2078" b="1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v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more edges to vertices in its own class than in the other class, as illustrated bellow. </a:t>
            </a:r>
            <a:endParaRPr lang="en-US" altLang="zh-TW" sz="2078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8311" name="Oval 4"/>
          <p:cNvSpPr>
            <a:spLocks noChangeArrowheads="1"/>
          </p:cNvSpPr>
          <p:nvPr/>
        </p:nvSpPr>
        <p:spPr bwMode="auto">
          <a:xfrm>
            <a:off x="1628145" y="4947656"/>
            <a:ext cx="827358" cy="11187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2" name="Oval 5"/>
          <p:cNvSpPr>
            <a:spLocks noChangeArrowheads="1"/>
          </p:cNvSpPr>
          <p:nvPr/>
        </p:nvSpPr>
        <p:spPr bwMode="auto">
          <a:xfrm>
            <a:off x="3051970" y="4894057"/>
            <a:ext cx="753143" cy="11517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3" name="Line 6"/>
          <p:cNvSpPr>
            <a:spLocks noChangeShapeType="1"/>
          </p:cNvSpPr>
          <p:nvPr/>
        </p:nvSpPr>
        <p:spPr bwMode="auto">
          <a:xfrm flipV="1">
            <a:off x="2092675" y="5137316"/>
            <a:ext cx="79712" cy="57172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4" name="Line 7"/>
          <p:cNvSpPr>
            <a:spLocks noChangeShapeType="1"/>
          </p:cNvSpPr>
          <p:nvPr/>
        </p:nvSpPr>
        <p:spPr bwMode="auto">
          <a:xfrm flipH="1" flipV="1">
            <a:off x="1957989" y="5159306"/>
            <a:ext cx="131937" cy="5497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5" name="Line 8"/>
          <p:cNvSpPr>
            <a:spLocks noChangeShapeType="1"/>
          </p:cNvSpPr>
          <p:nvPr/>
        </p:nvSpPr>
        <p:spPr bwMode="auto">
          <a:xfrm flipH="1" flipV="1">
            <a:off x="1793067" y="5302238"/>
            <a:ext cx="296859" cy="4123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6" name="Line 9"/>
          <p:cNvSpPr>
            <a:spLocks noChangeShapeType="1"/>
          </p:cNvSpPr>
          <p:nvPr/>
        </p:nvSpPr>
        <p:spPr bwMode="auto">
          <a:xfrm flipV="1">
            <a:off x="2095424" y="5230771"/>
            <a:ext cx="1181940" cy="48377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7" name="Line 10"/>
          <p:cNvSpPr>
            <a:spLocks noChangeShapeType="1"/>
          </p:cNvSpPr>
          <p:nvPr/>
        </p:nvSpPr>
        <p:spPr bwMode="auto">
          <a:xfrm flipV="1">
            <a:off x="2095424" y="5666440"/>
            <a:ext cx="1132463" cy="4810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18" name="Oval 11"/>
          <p:cNvSpPr>
            <a:spLocks noChangeArrowheads="1"/>
          </p:cNvSpPr>
          <p:nvPr/>
        </p:nvSpPr>
        <p:spPr bwMode="auto">
          <a:xfrm>
            <a:off x="5124488" y="4914672"/>
            <a:ext cx="802620" cy="1159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19" name="Oval 12"/>
          <p:cNvSpPr>
            <a:spLocks noChangeArrowheads="1"/>
          </p:cNvSpPr>
          <p:nvPr/>
        </p:nvSpPr>
        <p:spPr bwMode="auto">
          <a:xfrm>
            <a:off x="6548313" y="4861072"/>
            <a:ext cx="753143" cy="11929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98320" name="Line 13"/>
          <p:cNvSpPr>
            <a:spLocks noChangeShapeType="1"/>
          </p:cNvSpPr>
          <p:nvPr/>
        </p:nvSpPr>
        <p:spPr bwMode="auto">
          <a:xfrm flipH="1" flipV="1">
            <a:off x="5668730" y="5145562"/>
            <a:ext cx="1104976" cy="39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1" name="Line 14"/>
          <p:cNvSpPr>
            <a:spLocks noChangeShapeType="1"/>
          </p:cNvSpPr>
          <p:nvPr/>
        </p:nvSpPr>
        <p:spPr bwMode="auto">
          <a:xfrm flipH="1" flipV="1">
            <a:off x="5446086" y="5266505"/>
            <a:ext cx="1333118" cy="27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2" name="Line 15"/>
          <p:cNvSpPr>
            <a:spLocks noChangeShapeType="1"/>
          </p:cNvSpPr>
          <p:nvPr/>
        </p:nvSpPr>
        <p:spPr bwMode="auto">
          <a:xfrm flipH="1" flipV="1">
            <a:off x="5413102" y="5467160"/>
            <a:ext cx="1360605" cy="68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3" name="Line 16"/>
          <p:cNvSpPr>
            <a:spLocks noChangeShapeType="1"/>
          </p:cNvSpPr>
          <p:nvPr/>
        </p:nvSpPr>
        <p:spPr bwMode="auto">
          <a:xfrm flipH="1" flipV="1">
            <a:off x="6773707" y="5239018"/>
            <a:ext cx="5497" cy="29411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98324" name="Line 17"/>
          <p:cNvSpPr>
            <a:spLocks noChangeShapeType="1"/>
          </p:cNvSpPr>
          <p:nvPr/>
        </p:nvSpPr>
        <p:spPr bwMode="auto">
          <a:xfrm flipV="1">
            <a:off x="6770958" y="5229398"/>
            <a:ext cx="324346" cy="31197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504913"/>
            <a:ext cx="7154859" cy="4591699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24">
                <a:solidFill>
                  <a:srgbClr val="FF0000"/>
                </a:solidFill>
                <a:ea typeface="新細明體" panose="02020500000000000000" pitchFamily="18" charset="-120"/>
              </a:rPr>
              <a:t>Proof: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2/2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other class gains more edges of </a:t>
            </a:r>
            <a:r>
              <a:rPr lang="en-US" altLang="zh-TW" sz="2424" b="1" i="1">
                <a:ea typeface="新細明體" panose="02020500000000000000" pitchFamily="18" charset="-120"/>
              </a:rPr>
              <a:t>G</a:t>
            </a:r>
            <a:r>
              <a:rPr lang="en-US" altLang="zh-TW" sz="2424" i="1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 it loses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  <a:endParaRPr lang="en-US" altLang="zh-TW" sz="2424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Iterative improvement approach 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 it terminates, we have </a:t>
            </a:r>
            <a:r>
              <a:rPr lang="en-US" altLang="zh-TW" sz="2424" b="1" i="1">
                <a:ea typeface="新細明體" panose="02020500000000000000" pitchFamily="18" charset="-120"/>
              </a:rPr>
              <a:t>d</a:t>
            </a:r>
            <a:r>
              <a:rPr lang="en-US" altLang="zh-TW" sz="2424" b="1" i="1" baseline="-12000">
                <a:ea typeface="新細明體" panose="02020500000000000000" pitchFamily="18" charset="-120"/>
              </a:rPr>
              <a:t>H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</a:rPr>
              <a:t>)</a:t>
            </a:r>
            <a:r>
              <a:rPr lang="en-US" altLang="zh-TW" sz="2424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424" b="1" i="1" baseline="-1400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)/2</a:t>
            </a:r>
            <a:r>
              <a:rPr lang="en-US" altLang="zh-TW" sz="2424" b="1">
                <a:ea typeface="新細明體" panose="02020500000000000000" pitchFamily="18" charset="-120"/>
              </a:rPr>
              <a:t>  </a:t>
            </a:r>
            <a:r>
              <a:rPr lang="en-US" altLang="zh-TW" sz="2424">
                <a:ea typeface="新細明體" panose="02020500000000000000" pitchFamily="18" charset="-120"/>
              </a:rPr>
              <a:t>for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</a:t>
            </a:r>
            <a:r>
              <a:rPr lang="en-US" altLang="zh-TW" sz="2424">
                <a:ea typeface="新細明體" panose="02020500000000000000" pitchFamily="18" charset="-120"/>
              </a:rPr>
              <a:t>  </a:t>
            </a:r>
            <a:r>
              <a:rPr lang="en-US" altLang="zh-TW" sz="2424" b="1" i="1">
                <a:ea typeface="新細明體" panose="02020500000000000000" pitchFamily="18" charset="-120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424" b="1">
                <a:ea typeface="新細明體" panose="02020500000000000000" pitchFamily="18" charset="-120"/>
              </a:rPr>
              <a:t> 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Summing this and applying the degree-sum formula yields  </a:t>
            </a:r>
            <a:r>
              <a:rPr lang="en-US" altLang="zh-TW" sz="2424" b="1" i="1">
                <a:ea typeface="新細明體" panose="02020500000000000000" pitchFamily="18" charset="-120"/>
              </a:rPr>
              <a:t>e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H</a:t>
            </a:r>
            <a:r>
              <a:rPr lang="en-US" altLang="zh-TW" sz="2424" b="1">
                <a:ea typeface="新細明體" panose="02020500000000000000" pitchFamily="18" charset="-120"/>
              </a:rPr>
              <a:t>) </a:t>
            </a:r>
            <a:r>
              <a:rPr lang="en-US" altLang="zh-TW" sz="2424" b="1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24" b="1">
                <a:ea typeface="新細明體" panose="02020500000000000000" pitchFamily="18" charset="-120"/>
              </a:rPr>
              <a:t> </a:t>
            </a:r>
            <a:r>
              <a:rPr lang="en-US" altLang="zh-TW" sz="2424" b="1" i="1">
                <a:ea typeface="新細明體" panose="02020500000000000000" pitchFamily="18" charset="-120"/>
              </a:rPr>
              <a:t>e</a:t>
            </a:r>
            <a:r>
              <a:rPr lang="en-US" altLang="zh-TW" sz="2424" b="1">
                <a:ea typeface="新細明體" panose="02020500000000000000" pitchFamily="18" charset="-120"/>
              </a:rPr>
              <a:t>(</a:t>
            </a:r>
            <a:r>
              <a:rPr lang="en-US" altLang="zh-TW" sz="2424" b="1" i="1">
                <a:ea typeface="新細明體" panose="02020500000000000000" pitchFamily="18" charset="-120"/>
              </a:rPr>
              <a:t>G</a:t>
            </a:r>
            <a:r>
              <a:rPr lang="en-US" altLang="zh-TW" sz="2424" b="1">
                <a:ea typeface="新細明體" panose="02020500000000000000" pitchFamily="18" charset="-120"/>
              </a:rPr>
              <a:t>)/2</a:t>
            </a:r>
            <a:r>
              <a:rPr lang="en-US" altLang="zh-TW" sz="2424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9334" name="Rectangle 1031"/>
          <p:cNvSpPr>
            <a:spLocks noChangeArrowheads="1"/>
          </p:cNvSpPr>
          <p:nvPr/>
        </p:nvSpPr>
        <p:spPr bwMode="auto">
          <a:xfrm>
            <a:off x="1068786" y="527750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630238" indent="-630238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b="1" dirty="0" smtClean="0"/>
              <a:t>Proposition 11: </a:t>
            </a:r>
            <a:r>
              <a:rPr lang="en-US" altLang="zh-TW" sz="2684" dirty="0"/>
              <a:t>Every </a:t>
            </a:r>
            <a:r>
              <a:rPr lang="en-US" altLang="zh-TW" sz="2684" dirty="0" err="1"/>
              <a:t>loopless</a:t>
            </a:r>
            <a:r>
              <a:rPr lang="en-US" altLang="zh-TW" sz="2684" dirty="0"/>
              <a:t> graph </a:t>
            </a:r>
            <a:r>
              <a:rPr lang="en-US" altLang="zh-TW" sz="2684" i="1" dirty="0"/>
              <a:t>G</a:t>
            </a:r>
            <a:r>
              <a:rPr lang="en-US" altLang="zh-TW" sz="2684" dirty="0"/>
              <a:t> has a bipartite </a:t>
            </a:r>
            <a:r>
              <a:rPr lang="en-US" altLang="zh-TW" sz="2684" dirty="0" err="1"/>
              <a:t>subgraph</a:t>
            </a:r>
            <a:r>
              <a:rPr lang="en-US" altLang="zh-TW" sz="2684" dirty="0"/>
              <a:t> with at least </a:t>
            </a:r>
            <a:r>
              <a:rPr lang="en-US" altLang="zh-TW" sz="2684" i="1" dirty="0"/>
              <a:t>e</a:t>
            </a:r>
            <a:r>
              <a:rPr lang="en-US" altLang="zh-TW" sz="2684" dirty="0"/>
              <a:t>(</a:t>
            </a:r>
            <a:r>
              <a:rPr lang="en-US" altLang="zh-TW" sz="2684" i="1" dirty="0"/>
              <a:t>G</a:t>
            </a:r>
            <a:r>
              <a:rPr lang="en-US" altLang="zh-TW" sz="2684" dirty="0"/>
              <a:t>)/2 edges</a:t>
            </a:r>
            <a:r>
              <a:rPr lang="en-US" altLang="zh-TW" sz="2684" dirty="0">
                <a:solidFill>
                  <a:schemeClr val="tx2"/>
                </a:solidFill>
              </a:rPr>
              <a:t>. </a:t>
            </a:r>
            <a:endParaRPr lang="en-US" altLang="zh-TW" sz="1558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97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</a:rPr>
              <a:t>Induction</a:t>
            </a:r>
          </a:p>
          <a:p>
            <a:pPr lvl="1"/>
            <a:r>
              <a:rPr lang="en-US" sz="3200" dirty="0"/>
              <a:t>If </a:t>
            </a:r>
            <a:r>
              <a:rPr lang="en-US" sz="3200" i="1" dirty="0"/>
              <a:t>u </a:t>
            </a:r>
            <a:r>
              <a:rPr lang="en-US" sz="3200" dirty="0"/>
              <a:t>and </a:t>
            </a:r>
            <a:r>
              <a:rPr lang="en-US" sz="3200" i="1" dirty="0"/>
              <a:t>v </a:t>
            </a:r>
            <a:r>
              <a:rPr lang="en-US" sz="3200" dirty="0"/>
              <a:t>are distinct vertices in G, </a:t>
            </a:r>
            <a:r>
              <a:rPr lang="en-US" sz="3200" dirty="0" smtClean="0"/>
              <a:t>then every </a:t>
            </a:r>
            <a:r>
              <a:rPr lang="en-US" sz="3200" i="1" dirty="0" err="1"/>
              <a:t>u,v</a:t>
            </a:r>
            <a:r>
              <a:rPr lang="en-US" sz="3200" i="1" dirty="0"/>
              <a:t>-walk </a:t>
            </a:r>
            <a:r>
              <a:rPr lang="en-US" sz="3200" dirty="0"/>
              <a:t>in G contains a </a:t>
            </a:r>
            <a:r>
              <a:rPr lang="en-US" sz="3200" i="1" dirty="0" err="1" smtClean="0"/>
              <a:t>u,v</a:t>
            </a:r>
            <a:r>
              <a:rPr lang="en-US" sz="3200" i="1" dirty="0" smtClean="0"/>
              <a:t>-path</a:t>
            </a:r>
            <a:endParaRPr lang="en-US" sz="3200" i="1" dirty="0"/>
          </a:p>
          <a:p>
            <a:pPr lvl="1"/>
            <a:r>
              <a:rPr lang="en-US" sz="3200" dirty="0" smtClean="0"/>
              <a:t>A graph is bipartite if and only if it has no odd cycles</a:t>
            </a:r>
          </a:p>
          <a:p>
            <a:pPr lvl="1"/>
            <a:r>
              <a:rPr lang="en-US" sz="3200" dirty="0" smtClean="0"/>
              <a:t>An even connected graph has a </a:t>
            </a:r>
            <a:r>
              <a:rPr lang="en-US" sz="3200" dirty="0" err="1" smtClean="0"/>
              <a:t>Eulerian</a:t>
            </a:r>
            <a:r>
              <a:rPr lang="en-US" sz="3200" dirty="0" smtClean="0"/>
              <a:t> circuit (if and only if)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8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Line 13"/>
          <p:cNvSpPr>
            <a:spLocks noChangeShapeType="1"/>
          </p:cNvSpPr>
          <p:nvPr/>
        </p:nvSpPr>
        <p:spPr bwMode="auto">
          <a:xfrm>
            <a:off x="3884826" y="4601320"/>
            <a:ext cx="288613" cy="626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6" name="Line 14"/>
          <p:cNvSpPr>
            <a:spLocks noChangeShapeType="1"/>
          </p:cNvSpPr>
          <p:nvPr/>
        </p:nvSpPr>
        <p:spPr bwMode="auto">
          <a:xfrm flipH="1">
            <a:off x="3505505" y="5228023"/>
            <a:ext cx="676180" cy="2968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7" name="Line 15"/>
          <p:cNvSpPr>
            <a:spLocks noChangeShapeType="1"/>
          </p:cNvSpPr>
          <p:nvPr/>
        </p:nvSpPr>
        <p:spPr bwMode="auto">
          <a:xfrm flipH="1">
            <a:off x="4181685" y="5236269"/>
            <a:ext cx="8246" cy="758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8" name="Line 16"/>
          <p:cNvSpPr>
            <a:spLocks noChangeShapeType="1"/>
          </p:cNvSpPr>
          <p:nvPr/>
        </p:nvSpPr>
        <p:spPr bwMode="auto">
          <a:xfrm>
            <a:off x="4198177" y="5236269"/>
            <a:ext cx="1022515" cy="4205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09" name="Line 17"/>
          <p:cNvSpPr>
            <a:spLocks noChangeShapeType="1"/>
          </p:cNvSpPr>
          <p:nvPr/>
        </p:nvSpPr>
        <p:spPr bwMode="auto">
          <a:xfrm flipV="1">
            <a:off x="4198177" y="4667289"/>
            <a:ext cx="766887" cy="560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8983" indent="-278983"/>
            <a:r>
              <a:rPr lang="en-US" altLang="zh-TW" sz="2684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sz="2684" dirty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dirty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684" dirty="0">
                <a:ea typeface="新細明體" panose="02020500000000000000" pitchFamily="18" charset="-120"/>
              </a:rPr>
              <a:t>/</a:t>
            </a:r>
            <a:r>
              <a:rPr lang="en-US" altLang="zh-TW" sz="2251" dirty="0">
                <a:ea typeface="新細明體" panose="02020500000000000000" pitchFamily="18" charset="-120"/>
              </a:rPr>
              <a:t>4</a:t>
            </a:r>
            <a:r>
              <a:rPr lang="en-US" altLang="zh-TW" sz="2684" dirty="0">
                <a:ea typeface="新細明體" panose="02020500000000000000" pitchFamily="18" charset="-120"/>
              </a:rPr>
              <a:t>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   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102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570881"/>
            <a:ext cx="7154859" cy="457245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 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1/6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G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an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n</a:t>
            </a:r>
            <a:r>
              <a:rPr lang="en-US" altLang="zh-TW" sz="2078">
                <a:ea typeface="新細明體" panose="02020500000000000000" pitchFamily="18" charset="-120"/>
              </a:rPr>
              <a:t>-vertex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triangle-free simple graph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x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vertex of maximum degree and </a:t>
            </a:r>
            <a:r>
              <a:rPr lang="en-US" altLang="zh-TW" sz="2078" i="1">
                <a:ea typeface="新細明體" panose="02020500000000000000" pitchFamily="18" charset="-120"/>
              </a:rPr>
              <a:t>d</a:t>
            </a:r>
            <a:r>
              <a:rPr lang="en-US" altLang="zh-TW" sz="2078">
                <a:ea typeface="新細明體" panose="02020500000000000000" pitchFamily="18" charset="-120"/>
              </a:rPr>
              <a:t>(</a:t>
            </a:r>
            <a:r>
              <a:rPr lang="en-US" altLang="zh-TW" sz="2078" i="1">
                <a:ea typeface="新細明體" panose="02020500000000000000" pitchFamily="18" charset="-120"/>
              </a:rPr>
              <a:t>x</a:t>
            </a:r>
            <a:r>
              <a:rPr lang="en-US" altLang="zh-TW" sz="2078">
                <a:ea typeface="新細明體" panose="02020500000000000000" pitchFamily="18" charset="-120"/>
              </a:rPr>
              <a:t>)</a:t>
            </a:r>
            <a:r>
              <a:rPr lang="en-US" altLang="zh-TW" sz="2078" i="1">
                <a:ea typeface="新細明體" panose="02020500000000000000" pitchFamily="18" charset="-120"/>
              </a:rPr>
              <a:t>=k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 i="1">
                <a:ea typeface="新細明體" panose="02020500000000000000" pitchFamily="18" charset="-120"/>
              </a:rPr>
              <a:t>G</a:t>
            </a:r>
            <a:r>
              <a:rPr lang="en-US" altLang="zh-TW" sz="2078">
                <a:ea typeface="新細明體" panose="02020500000000000000" pitchFamily="18" charset="-120"/>
              </a:rPr>
              <a:t> </a:t>
            </a:r>
            <a:r>
              <a:rPr lang="en-US" altLang="zh-TW" sz="2078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triangles, there are no edges among neighbors of </a:t>
            </a:r>
            <a:r>
              <a:rPr lang="en-US" altLang="zh-TW" sz="2078" i="1">
                <a:ea typeface="新細明體" panose="02020500000000000000" pitchFamily="18" charset="-120"/>
              </a:rPr>
              <a:t>x</a:t>
            </a:r>
            <a:r>
              <a:rPr lang="en-US" altLang="zh-TW" sz="2078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102412" name="Oval 7"/>
          <p:cNvSpPr>
            <a:spLocks noChangeArrowheads="1"/>
          </p:cNvSpPr>
          <p:nvPr/>
        </p:nvSpPr>
        <p:spPr bwMode="auto">
          <a:xfrm>
            <a:off x="4074486" y="5129070"/>
            <a:ext cx="222644" cy="2226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3" name="Text Box 19"/>
          <p:cNvSpPr txBox="1">
            <a:spLocks noChangeArrowheads="1"/>
          </p:cNvSpPr>
          <p:nvPr/>
        </p:nvSpPr>
        <p:spPr bwMode="auto">
          <a:xfrm>
            <a:off x="6103025" y="4576582"/>
            <a:ext cx="1979062" cy="6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731"/>
              <a:t>No edges between neighbors of </a:t>
            </a:r>
            <a:r>
              <a:rPr lang="en-US" altLang="zh-TW" sz="1731" i="1"/>
              <a:t>x</a:t>
            </a:r>
            <a:endParaRPr lang="zh-TW" altLang="en-US" sz="1731" i="1"/>
          </a:p>
        </p:txBody>
      </p:sp>
      <p:sp>
        <p:nvSpPr>
          <p:cNvPr id="102414" name="Freeform 21"/>
          <p:cNvSpPr>
            <a:spLocks/>
          </p:cNvSpPr>
          <p:nvPr/>
        </p:nvSpPr>
        <p:spPr bwMode="auto">
          <a:xfrm>
            <a:off x="5204200" y="4536726"/>
            <a:ext cx="907070" cy="288613"/>
          </a:xfrm>
          <a:custGeom>
            <a:avLst/>
            <a:gdLst>
              <a:gd name="T0" fmla="*/ 0 w 660"/>
              <a:gd name="T1" fmla="*/ 2147483647 h 210"/>
              <a:gd name="T2" fmla="*/ 2147483647 w 660"/>
              <a:gd name="T3" fmla="*/ 2147483647 h 210"/>
              <a:gd name="T4" fmla="*/ 2147483647 w 660"/>
              <a:gd name="T5" fmla="*/ 2147483647 h 210"/>
              <a:gd name="T6" fmla="*/ 2147483647 w 660"/>
              <a:gd name="T7" fmla="*/ 2147483647 h 210"/>
              <a:gd name="T8" fmla="*/ 2147483647 w 660"/>
              <a:gd name="T9" fmla="*/ 2147483647 h 210"/>
              <a:gd name="T10" fmla="*/ 2147483647 w 660"/>
              <a:gd name="T11" fmla="*/ 2147483647 h 210"/>
              <a:gd name="T12" fmla="*/ 2147483647 w 660"/>
              <a:gd name="T13" fmla="*/ 2147483647 h 2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0"/>
              <a:gd name="T22" fmla="*/ 0 h 210"/>
              <a:gd name="T23" fmla="*/ 660 w 660"/>
              <a:gd name="T24" fmla="*/ 210 h 2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0" h="210">
                <a:moveTo>
                  <a:pt x="0" y="95"/>
                </a:moveTo>
                <a:cubicBezTo>
                  <a:pt x="104" y="55"/>
                  <a:pt x="215" y="22"/>
                  <a:pt x="276" y="11"/>
                </a:cubicBezTo>
                <a:cubicBezTo>
                  <a:pt x="337" y="0"/>
                  <a:pt x="369" y="7"/>
                  <a:pt x="366" y="29"/>
                </a:cubicBezTo>
                <a:cubicBezTo>
                  <a:pt x="363" y="51"/>
                  <a:pt x="267" y="114"/>
                  <a:pt x="258" y="143"/>
                </a:cubicBezTo>
                <a:cubicBezTo>
                  <a:pt x="249" y="172"/>
                  <a:pt x="275" y="196"/>
                  <a:pt x="312" y="203"/>
                </a:cubicBezTo>
                <a:cubicBezTo>
                  <a:pt x="349" y="210"/>
                  <a:pt x="422" y="192"/>
                  <a:pt x="480" y="185"/>
                </a:cubicBezTo>
                <a:cubicBezTo>
                  <a:pt x="538" y="178"/>
                  <a:pt x="623" y="166"/>
                  <a:pt x="660" y="1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5" name="Freeform 22"/>
          <p:cNvSpPr>
            <a:spLocks/>
          </p:cNvSpPr>
          <p:nvPr/>
        </p:nvSpPr>
        <p:spPr bwMode="auto">
          <a:xfrm>
            <a:off x="5327892" y="4815718"/>
            <a:ext cx="783379" cy="676180"/>
          </a:xfrm>
          <a:custGeom>
            <a:avLst/>
            <a:gdLst>
              <a:gd name="T0" fmla="*/ 0 w 570"/>
              <a:gd name="T1" fmla="*/ 2147483647 h 492"/>
              <a:gd name="T2" fmla="*/ 2147483647 w 570"/>
              <a:gd name="T3" fmla="*/ 2147483647 h 492"/>
              <a:gd name="T4" fmla="*/ 2147483647 w 570"/>
              <a:gd name="T5" fmla="*/ 2147483647 h 492"/>
              <a:gd name="T6" fmla="*/ 2147483647 w 570"/>
              <a:gd name="T7" fmla="*/ 2147483647 h 492"/>
              <a:gd name="T8" fmla="*/ 2147483647 w 570"/>
              <a:gd name="T9" fmla="*/ 2147483647 h 492"/>
              <a:gd name="T10" fmla="*/ 2147483647 w 570"/>
              <a:gd name="T11" fmla="*/ 2147483647 h 492"/>
              <a:gd name="T12" fmla="*/ 2147483647 w 570"/>
              <a:gd name="T13" fmla="*/ 0 h 4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0"/>
              <a:gd name="T22" fmla="*/ 0 h 492"/>
              <a:gd name="T23" fmla="*/ 570 w 570"/>
              <a:gd name="T24" fmla="*/ 492 h 4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0" h="492">
                <a:moveTo>
                  <a:pt x="0" y="492"/>
                </a:moveTo>
                <a:cubicBezTo>
                  <a:pt x="21" y="453"/>
                  <a:pt x="86" y="314"/>
                  <a:pt x="126" y="264"/>
                </a:cubicBezTo>
                <a:cubicBezTo>
                  <a:pt x="166" y="214"/>
                  <a:pt x="219" y="178"/>
                  <a:pt x="240" y="192"/>
                </a:cubicBezTo>
                <a:cubicBezTo>
                  <a:pt x="261" y="206"/>
                  <a:pt x="239" y="311"/>
                  <a:pt x="252" y="348"/>
                </a:cubicBezTo>
                <a:cubicBezTo>
                  <a:pt x="265" y="385"/>
                  <a:pt x="288" y="438"/>
                  <a:pt x="318" y="414"/>
                </a:cubicBezTo>
                <a:cubicBezTo>
                  <a:pt x="348" y="390"/>
                  <a:pt x="390" y="273"/>
                  <a:pt x="432" y="204"/>
                </a:cubicBezTo>
                <a:cubicBezTo>
                  <a:pt x="474" y="135"/>
                  <a:pt x="541" y="42"/>
                  <a:pt x="57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16" name="Line 23"/>
          <p:cNvSpPr>
            <a:spLocks noChangeShapeType="1"/>
          </p:cNvSpPr>
          <p:nvPr/>
        </p:nvSpPr>
        <p:spPr bwMode="auto">
          <a:xfrm flipH="1" flipV="1">
            <a:off x="3183908" y="4362184"/>
            <a:ext cx="618457" cy="206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7" name="Line 24"/>
          <p:cNvSpPr>
            <a:spLocks noChangeShapeType="1"/>
          </p:cNvSpPr>
          <p:nvPr/>
        </p:nvSpPr>
        <p:spPr bwMode="auto">
          <a:xfrm flipV="1">
            <a:off x="3926057" y="4081816"/>
            <a:ext cx="90707" cy="50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8" name="Line 25"/>
          <p:cNvSpPr>
            <a:spLocks noChangeShapeType="1"/>
          </p:cNvSpPr>
          <p:nvPr/>
        </p:nvSpPr>
        <p:spPr bwMode="auto">
          <a:xfrm flipV="1">
            <a:off x="4989802" y="4114801"/>
            <a:ext cx="90707" cy="50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19" name="Line 26"/>
          <p:cNvSpPr>
            <a:spLocks noChangeShapeType="1"/>
          </p:cNvSpPr>
          <p:nvPr/>
        </p:nvSpPr>
        <p:spPr bwMode="auto">
          <a:xfrm flipH="1" flipV="1">
            <a:off x="5228939" y="5681559"/>
            <a:ext cx="379320" cy="470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0" name="Line 27"/>
          <p:cNvSpPr>
            <a:spLocks noChangeShapeType="1"/>
          </p:cNvSpPr>
          <p:nvPr/>
        </p:nvSpPr>
        <p:spPr bwMode="auto">
          <a:xfrm flipH="1">
            <a:off x="3653936" y="5986664"/>
            <a:ext cx="486519" cy="115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1" name="Line 28"/>
          <p:cNvSpPr>
            <a:spLocks noChangeShapeType="1"/>
          </p:cNvSpPr>
          <p:nvPr/>
        </p:nvSpPr>
        <p:spPr bwMode="auto">
          <a:xfrm flipH="1">
            <a:off x="3027233" y="5516636"/>
            <a:ext cx="486519" cy="115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2422" name="Oval 8"/>
          <p:cNvSpPr>
            <a:spLocks noChangeArrowheads="1"/>
          </p:cNvSpPr>
          <p:nvPr/>
        </p:nvSpPr>
        <p:spPr bwMode="auto">
          <a:xfrm>
            <a:off x="3785873" y="4485875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3" name="Oval 9"/>
          <p:cNvSpPr>
            <a:spLocks noChangeArrowheads="1"/>
          </p:cNvSpPr>
          <p:nvPr/>
        </p:nvSpPr>
        <p:spPr bwMode="auto">
          <a:xfrm>
            <a:off x="4833127" y="4543598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4" name="Oval 10"/>
          <p:cNvSpPr>
            <a:spLocks noChangeArrowheads="1"/>
          </p:cNvSpPr>
          <p:nvPr/>
        </p:nvSpPr>
        <p:spPr bwMode="auto">
          <a:xfrm>
            <a:off x="5105248" y="5549621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5" name="Oval 11"/>
          <p:cNvSpPr>
            <a:spLocks noChangeArrowheads="1"/>
          </p:cNvSpPr>
          <p:nvPr/>
        </p:nvSpPr>
        <p:spPr bwMode="auto">
          <a:xfrm>
            <a:off x="3431291" y="5401191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2426" name="Oval 12"/>
          <p:cNvSpPr>
            <a:spLocks noChangeArrowheads="1"/>
          </p:cNvSpPr>
          <p:nvPr/>
        </p:nvSpPr>
        <p:spPr bwMode="auto">
          <a:xfrm>
            <a:off x="4074486" y="5879465"/>
            <a:ext cx="222644" cy="22264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0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8983" indent="-278983"/>
            <a:r>
              <a:rPr lang="en-US" altLang="zh-TW" sz="2684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sz="2684" dirty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dirty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sz="1905" dirty="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684" i="1" dirty="0">
                <a:ea typeface="新細明體" panose="02020500000000000000" pitchFamily="18" charset="-120"/>
              </a:rPr>
              <a:t>n</a:t>
            </a:r>
            <a:r>
              <a:rPr lang="en-US" altLang="zh-TW" sz="2684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684" dirty="0">
                <a:ea typeface="新細明體" panose="02020500000000000000" pitchFamily="18" charset="-120"/>
              </a:rPr>
              <a:t>/</a:t>
            </a:r>
            <a:r>
              <a:rPr lang="en-US" altLang="zh-TW" sz="2251" dirty="0">
                <a:ea typeface="新細明體" panose="02020500000000000000" pitchFamily="18" charset="-120"/>
              </a:rPr>
              <a:t>4</a:t>
            </a:r>
            <a:r>
              <a:rPr lang="en-US" altLang="zh-TW" sz="2684" dirty="0">
                <a:ea typeface="新細明體" panose="02020500000000000000" pitchFamily="18" charset="-120"/>
              </a:rPr>
              <a:t> </a:t>
            </a:r>
            <a:r>
              <a:rPr lang="en-US" altLang="zh-TW" sz="1905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endParaRPr lang="en-US" altLang="zh-TW" sz="1299" dirty="0">
              <a:ea typeface="新細明體" panose="02020500000000000000" pitchFamily="18" charset="-120"/>
            </a:endParaRP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587" y="1471929"/>
            <a:ext cx="7154859" cy="270059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 : </a:t>
            </a:r>
            <a:r>
              <a:rPr lang="en-US" altLang="zh-TW" sz="1731">
                <a:solidFill>
                  <a:srgbClr val="FF0000"/>
                </a:solidFill>
                <a:ea typeface="新細明體" panose="02020500000000000000" pitchFamily="18" charset="-120"/>
              </a:rPr>
              <a:t>2/6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summing the degrees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its nonneighbors counts at least one endpoint of every edge</a:t>
            </a:r>
            <a:r>
              <a:rPr lang="en-US" altLang="zh-TW" smtClean="0">
                <a:ea typeface="新細明體" panose="02020500000000000000" pitchFamily="18" charset="-120"/>
              </a:rPr>
              <a:t>: </a:t>
            </a:r>
            <a:r>
              <a:rPr lang="en-US" altLang="zh-TW" sz="2684">
                <a:ea typeface="新細明體" panose="02020500000000000000" pitchFamily="18" charset="-120"/>
                <a:sym typeface="Symbol" panose="05050102010706020507" pitchFamily="18" charset="2"/>
              </a:rPr>
              <a:t>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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baseline="-10000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 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sum over </a:t>
            </a:r>
            <a:r>
              <a:rPr lang="en-US" altLang="zh-TW" i="1" smtClean="0">
                <a:ea typeface="新細明體" panose="02020500000000000000" pitchFamily="18" charset="-120"/>
              </a:rPr>
              <a:t>n-k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vertices, each having degree at most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so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</a:p>
        </p:txBody>
      </p:sp>
      <p:grpSp>
        <p:nvGrpSpPr>
          <p:cNvPr id="103431" name="Group 21"/>
          <p:cNvGrpSpPr>
            <a:grpSpLocks/>
          </p:cNvGrpSpPr>
          <p:nvPr/>
        </p:nvGrpSpPr>
        <p:grpSpPr bwMode="auto">
          <a:xfrm>
            <a:off x="4725927" y="4510613"/>
            <a:ext cx="2020293" cy="1690449"/>
            <a:chOff x="2430" y="3162"/>
            <a:chExt cx="1878" cy="1506"/>
          </a:xfrm>
        </p:grpSpPr>
        <p:sp>
          <p:nvSpPr>
            <p:cNvPr id="103432" name="Line 4"/>
            <p:cNvSpPr>
              <a:spLocks noChangeShapeType="1"/>
            </p:cNvSpPr>
            <p:nvPr/>
          </p:nvSpPr>
          <p:spPr bwMode="auto">
            <a:xfrm>
              <a:off x="3054" y="3540"/>
              <a:ext cx="21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3" name="Line 5"/>
            <p:cNvSpPr>
              <a:spLocks noChangeShapeType="1"/>
            </p:cNvSpPr>
            <p:nvPr/>
          </p:nvSpPr>
          <p:spPr bwMode="auto">
            <a:xfrm flipH="1">
              <a:off x="2778" y="3996"/>
              <a:ext cx="4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4" name="Line 6"/>
            <p:cNvSpPr>
              <a:spLocks noChangeShapeType="1"/>
            </p:cNvSpPr>
            <p:nvPr/>
          </p:nvSpPr>
          <p:spPr bwMode="auto">
            <a:xfrm flipH="1">
              <a:off x="3270" y="4002"/>
              <a:ext cx="6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5" name="Line 7"/>
            <p:cNvSpPr>
              <a:spLocks noChangeShapeType="1"/>
            </p:cNvSpPr>
            <p:nvPr/>
          </p:nvSpPr>
          <p:spPr bwMode="auto">
            <a:xfrm>
              <a:off x="3282" y="4002"/>
              <a:ext cx="744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6" name="Line 8"/>
            <p:cNvSpPr>
              <a:spLocks noChangeShapeType="1"/>
            </p:cNvSpPr>
            <p:nvPr/>
          </p:nvSpPr>
          <p:spPr bwMode="auto">
            <a:xfrm flipV="1">
              <a:off x="3282" y="3588"/>
              <a:ext cx="55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7" name="Oval 9"/>
            <p:cNvSpPr>
              <a:spLocks noChangeArrowheads="1"/>
            </p:cNvSpPr>
            <p:nvPr/>
          </p:nvSpPr>
          <p:spPr bwMode="auto">
            <a:xfrm>
              <a:off x="3192" y="3924"/>
              <a:ext cx="162" cy="1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38" name="Line 10"/>
            <p:cNvSpPr>
              <a:spLocks noChangeShapeType="1"/>
            </p:cNvSpPr>
            <p:nvPr/>
          </p:nvSpPr>
          <p:spPr bwMode="auto">
            <a:xfrm flipH="1" flipV="1">
              <a:off x="2544" y="3366"/>
              <a:ext cx="45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39" name="Line 11"/>
            <p:cNvSpPr>
              <a:spLocks noChangeShapeType="1"/>
            </p:cNvSpPr>
            <p:nvPr/>
          </p:nvSpPr>
          <p:spPr bwMode="auto">
            <a:xfrm flipV="1">
              <a:off x="3084" y="3162"/>
              <a:ext cx="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0" name="Line 12"/>
            <p:cNvSpPr>
              <a:spLocks noChangeShapeType="1"/>
            </p:cNvSpPr>
            <p:nvPr/>
          </p:nvSpPr>
          <p:spPr bwMode="auto">
            <a:xfrm flipV="1">
              <a:off x="3858" y="3186"/>
              <a:ext cx="66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1" name="Line 13"/>
            <p:cNvSpPr>
              <a:spLocks noChangeShapeType="1"/>
            </p:cNvSpPr>
            <p:nvPr/>
          </p:nvSpPr>
          <p:spPr bwMode="auto">
            <a:xfrm flipH="1" flipV="1">
              <a:off x="4032" y="4326"/>
              <a:ext cx="276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2" name="Line 14"/>
            <p:cNvSpPr>
              <a:spLocks noChangeShapeType="1"/>
            </p:cNvSpPr>
            <p:nvPr/>
          </p:nvSpPr>
          <p:spPr bwMode="auto">
            <a:xfrm flipH="1">
              <a:off x="2886" y="4548"/>
              <a:ext cx="354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3" name="Line 15"/>
            <p:cNvSpPr>
              <a:spLocks noChangeShapeType="1"/>
            </p:cNvSpPr>
            <p:nvPr/>
          </p:nvSpPr>
          <p:spPr bwMode="auto">
            <a:xfrm flipH="1">
              <a:off x="2430" y="4206"/>
              <a:ext cx="354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3444" name="Oval 16"/>
            <p:cNvSpPr>
              <a:spLocks noChangeArrowheads="1"/>
            </p:cNvSpPr>
            <p:nvPr/>
          </p:nvSpPr>
          <p:spPr bwMode="auto">
            <a:xfrm>
              <a:off x="2982" y="3456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5" name="Oval 17"/>
            <p:cNvSpPr>
              <a:spLocks noChangeArrowheads="1"/>
            </p:cNvSpPr>
            <p:nvPr/>
          </p:nvSpPr>
          <p:spPr bwMode="auto">
            <a:xfrm>
              <a:off x="3744" y="3498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6" name="Oval 18"/>
            <p:cNvSpPr>
              <a:spLocks noChangeArrowheads="1"/>
            </p:cNvSpPr>
            <p:nvPr/>
          </p:nvSpPr>
          <p:spPr bwMode="auto">
            <a:xfrm>
              <a:off x="3942" y="4230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7" name="Oval 19"/>
            <p:cNvSpPr>
              <a:spLocks noChangeArrowheads="1"/>
            </p:cNvSpPr>
            <p:nvPr/>
          </p:nvSpPr>
          <p:spPr bwMode="auto">
            <a:xfrm>
              <a:off x="2724" y="4122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3448" name="Oval 20"/>
            <p:cNvSpPr>
              <a:spLocks noChangeArrowheads="1"/>
            </p:cNvSpPr>
            <p:nvPr/>
          </p:nvSpPr>
          <p:spPr bwMode="auto">
            <a:xfrm>
              <a:off x="3192" y="4470"/>
              <a:ext cx="162" cy="1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Line 25"/>
          <p:cNvSpPr>
            <a:spLocks noChangeShapeType="1"/>
          </p:cNvSpPr>
          <p:nvPr/>
        </p:nvSpPr>
        <p:spPr bwMode="auto">
          <a:xfrm>
            <a:off x="4299879" y="3794578"/>
            <a:ext cx="441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1413747" y="2604391"/>
            <a:ext cx="147056" cy="158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1426116" y="3416632"/>
            <a:ext cx="148430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1413747" y="3823439"/>
            <a:ext cx="147056" cy="1580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1413747" y="4184893"/>
            <a:ext cx="147056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1419244" y="4411660"/>
            <a:ext cx="148430" cy="15942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27" name="Oval 12"/>
          <p:cNvSpPr>
            <a:spLocks noChangeArrowheads="1"/>
          </p:cNvSpPr>
          <p:nvPr/>
        </p:nvSpPr>
        <p:spPr bwMode="auto">
          <a:xfrm>
            <a:off x="2269966" y="2748698"/>
            <a:ext cx="1829258" cy="18375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graphicFrame>
        <p:nvGraphicFramePr>
          <p:cNvPr id="13314" name="Object 0"/>
          <p:cNvGraphicFramePr>
            <a:graphicFrameLocks noChangeAspect="1"/>
          </p:cNvGraphicFramePr>
          <p:nvPr/>
        </p:nvGraphicFramePr>
        <p:xfrm>
          <a:off x="3281487" y="3680507"/>
          <a:ext cx="566232" cy="350459"/>
        </p:xfrm>
        <a:graphic>
          <a:graphicData uri="http://schemas.openxmlformats.org/presentationml/2006/ole">
            <p:oleObj spid="_x0000_s9274" name="Equation" r:id="rId3" imgW="355292" imgH="203024" progId="Equation.3">
              <p:embed/>
            </p:oleObj>
          </a:graphicData>
        </a:graphic>
      </p:graphicFrame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1547059" y="2660740"/>
            <a:ext cx="1711064" cy="233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29" name="Line 15"/>
          <p:cNvSpPr>
            <a:spLocks noChangeShapeType="1"/>
          </p:cNvSpPr>
          <p:nvPr/>
        </p:nvSpPr>
        <p:spPr bwMode="auto">
          <a:xfrm>
            <a:off x="1547059" y="2690976"/>
            <a:ext cx="1628603" cy="5909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>
            <a:off x="1560802" y="2704719"/>
            <a:ext cx="1291888" cy="794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493459" y="3560938"/>
            <a:ext cx="0" cy="26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493459" y="3981489"/>
            <a:ext cx="0" cy="203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1560802" y="3501841"/>
            <a:ext cx="1280893" cy="408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1547059" y="3831685"/>
            <a:ext cx="1372974" cy="427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560803" y="4039212"/>
            <a:ext cx="1623105" cy="4439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graphicFrame>
        <p:nvGraphicFramePr>
          <p:cNvPr id="13315" name="Object 1"/>
          <p:cNvGraphicFramePr>
            <a:graphicFrameLocks noChangeAspect="1"/>
          </p:cNvGraphicFramePr>
          <p:nvPr/>
        </p:nvGraphicFramePr>
        <p:xfrm>
          <a:off x="1167739" y="2537049"/>
          <a:ext cx="251505" cy="299608"/>
        </p:xfrm>
        <a:graphic>
          <a:graphicData uri="http://schemas.openxmlformats.org/presentationml/2006/ole">
            <p:oleObj spid="_x0000_s9275" name="Equation" r:id="rId4" imgW="126835" imgH="139518" progId="Equation.3">
              <p:embed/>
            </p:oleObj>
          </a:graphicData>
        </a:graphic>
      </p:graphicFrame>
      <p:grpSp>
        <p:nvGrpSpPr>
          <p:cNvPr id="13336" name="Group 38"/>
          <p:cNvGrpSpPr>
            <a:grpSpLocks/>
          </p:cNvGrpSpPr>
          <p:nvPr/>
        </p:nvGrpSpPr>
        <p:grpSpPr bwMode="auto">
          <a:xfrm>
            <a:off x="5461204" y="2227821"/>
            <a:ext cx="2519181" cy="2712964"/>
            <a:chOff x="3483" y="1710"/>
            <a:chExt cx="1724" cy="1709"/>
          </a:xfrm>
        </p:grpSpPr>
        <p:sp>
          <p:nvSpPr>
            <p:cNvPr id="13349" name="Oval 26"/>
            <p:cNvSpPr>
              <a:spLocks noChangeArrowheads="1"/>
            </p:cNvSpPr>
            <p:nvPr/>
          </p:nvSpPr>
          <p:spPr bwMode="auto">
            <a:xfrm>
              <a:off x="3529" y="1911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0" name="Oval 27"/>
            <p:cNvSpPr>
              <a:spLocks noChangeArrowheads="1"/>
            </p:cNvSpPr>
            <p:nvPr/>
          </p:nvSpPr>
          <p:spPr bwMode="auto">
            <a:xfrm>
              <a:off x="3529" y="2350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1" name="Oval 28"/>
            <p:cNvSpPr>
              <a:spLocks noChangeArrowheads="1"/>
            </p:cNvSpPr>
            <p:nvPr/>
          </p:nvSpPr>
          <p:spPr bwMode="auto">
            <a:xfrm>
              <a:off x="3529" y="2606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2" name="Oval 29"/>
            <p:cNvSpPr>
              <a:spLocks noChangeArrowheads="1"/>
            </p:cNvSpPr>
            <p:nvPr/>
          </p:nvSpPr>
          <p:spPr bwMode="auto">
            <a:xfrm>
              <a:off x="3530" y="2862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3" name="Oval 30"/>
            <p:cNvSpPr>
              <a:spLocks noChangeArrowheads="1"/>
            </p:cNvSpPr>
            <p:nvPr/>
          </p:nvSpPr>
          <p:spPr bwMode="auto">
            <a:xfrm>
              <a:off x="3530" y="3145"/>
              <a:ext cx="110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graphicFrame>
          <p:nvGraphicFramePr>
            <p:cNvPr id="13316" name="Object 2"/>
            <p:cNvGraphicFramePr>
              <a:graphicFrameLocks noChangeAspect="1"/>
            </p:cNvGraphicFramePr>
            <p:nvPr/>
          </p:nvGraphicFramePr>
          <p:xfrm>
            <a:off x="3507" y="1997"/>
            <a:ext cx="172" cy="189"/>
          </p:xfrm>
          <a:graphic>
            <a:graphicData uri="http://schemas.openxmlformats.org/presentationml/2006/ole">
              <p:oleObj spid="_x0000_s9276" name="Equation" r:id="rId5" imgW="126835" imgH="139518" progId="Equation.3">
                <p:embed/>
              </p:oleObj>
            </a:graphicData>
          </a:graphic>
        </p:graphicFrame>
        <p:sp>
          <p:nvSpPr>
            <p:cNvPr id="13354" name="Oval 34"/>
            <p:cNvSpPr>
              <a:spLocks noChangeArrowheads="1"/>
            </p:cNvSpPr>
            <p:nvPr/>
          </p:nvSpPr>
          <p:spPr bwMode="auto">
            <a:xfrm>
              <a:off x="3483" y="1710"/>
              <a:ext cx="210" cy="17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3355" name="Oval 35"/>
            <p:cNvSpPr>
              <a:spLocks noChangeArrowheads="1"/>
            </p:cNvSpPr>
            <p:nvPr/>
          </p:nvSpPr>
          <p:spPr bwMode="auto">
            <a:xfrm>
              <a:off x="3955" y="1924"/>
              <a:ext cx="1252" cy="13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graphicFrame>
          <p:nvGraphicFramePr>
            <p:cNvPr id="13317" name="Object 3"/>
            <p:cNvGraphicFramePr>
              <a:graphicFrameLocks noChangeAspect="1"/>
            </p:cNvGraphicFramePr>
            <p:nvPr/>
          </p:nvGraphicFramePr>
          <p:xfrm>
            <a:off x="4418" y="2465"/>
            <a:ext cx="388" cy="221"/>
          </p:xfrm>
          <a:graphic>
            <a:graphicData uri="http://schemas.openxmlformats.org/presentationml/2006/ole">
              <p:oleObj spid="_x0000_s9277" name="Equation" r:id="rId6" imgW="355292" imgH="203024" progId="Equation.3">
                <p:embed/>
              </p:oleObj>
            </a:graphicData>
          </a:graphic>
        </p:graphicFrame>
        <p:sp>
          <p:nvSpPr>
            <p:cNvPr id="13356" name="Line 37"/>
            <p:cNvSpPr>
              <a:spLocks noChangeShapeType="1"/>
            </p:cNvSpPr>
            <p:nvPr/>
          </p:nvSpPr>
          <p:spPr bwMode="auto">
            <a:xfrm>
              <a:off x="3657" y="2560"/>
              <a:ext cx="3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13337" name="Line 41"/>
          <p:cNvSpPr>
            <a:spLocks noChangeShapeType="1"/>
          </p:cNvSpPr>
          <p:nvPr/>
        </p:nvSpPr>
        <p:spPr bwMode="auto">
          <a:xfrm flipV="1">
            <a:off x="3150924" y="2886133"/>
            <a:ext cx="123691" cy="3875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3338" name="Text Box 43"/>
          <p:cNvSpPr txBox="1">
            <a:spLocks noChangeArrowheads="1"/>
          </p:cNvSpPr>
          <p:nvPr/>
        </p:nvSpPr>
        <p:spPr bwMode="auto">
          <a:xfrm>
            <a:off x="3299353" y="2209953"/>
            <a:ext cx="12863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>
                <a:solidFill>
                  <a:schemeClr val="accent2"/>
                </a:solidFill>
              </a:rPr>
              <a:t>Doesn’t exist</a:t>
            </a:r>
          </a:p>
        </p:txBody>
      </p:sp>
      <p:sp>
        <p:nvSpPr>
          <p:cNvPr id="13339" name="Text Box 44"/>
          <p:cNvSpPr txBox="1">
            <a:spLocks noChangeArrowheads="1"/>
          </p:cNvSpPr>
          <p:nvPr/>
        </p:nvSpPr>
        <p:spPr bwMode="auto">
          <a:xfrm>
            <a:off x="1699611" y="4741504"/>
            <a:ext cx="2886132" cy="6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1731" dirty="0">
                <a:sym typeface="Symbol" panose="05050102010706020507" pitchFamily="18" charset="2"/>
              </a:rPr>
              <a:t>  </a:t>
            </a:r>
            <a:r>
              <a:rPr lang="en-US" altLang="zh-TW" sz="1731" i="1" baseline="-25000" dirty="0" err="1">
                <a:sym typeface="Symbol" panose="05050102010706020507" pitchFamily="18" charset="2"/>
              </a:rPr>
              <a:t>v</a:t>
            </a:r>
            <a:r>
              <a:rPr lang="en-US" altLang="zh-TW" sz="1731" baseline="-25000" dirty="0" err="1">
                <a:sym typeface="Symbol" panose="05050102010706020507" pitchFamily="18" charset="2"/>
              </a:rPr>
              <a:t></a:t>
            </a:r>
            <a:r>
              <a:rPr lang="en-US" altLang="zh-TW" sz="1731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TW" sz="1731" baseline="-25000" dirty="0">
                <a:sym typeface="Symbol" panose="05050102010706020507" pitchFamily="18" charset="2"/>
              </a:rPr>
              <a:t>(</a:t>
            </a:r>
            <a:r>
              <a:rPr lang="en-US" altLang="zh-TW" sz="1731" i="1" baseline="-25000" dirty="0">
                <a:sym typeface="Symbol" panose="05050102010706020507" pitchFamily="18" charset="2"/>
              </a:rPr>
              <a:t>x</a:t>
            </a:r>
            <a:r>
              <a:rPr lang="en-US" altLang="zh-TW" sz="1731" baseline="-25000" dirty="0">
                <a:sym typeface="Symbol" panose="05050102010706020507" pitchFamily="18" charset="2"/>
              </a:rPr>
              <a:t>)</a:t>
            </a:r>
            <a:r>
              <a:rPr lang="en-US" altLang="zh-TW" sz="1731" dirty="0">
                <a:sym typeface="Symbol" panose="05050102010706020507" pitchFamily="18" charset="2"/>
              </a:rPr>
              <a:t> </a:t>
            </a:r>
            <a:r>
              <a:rPr lang="en-US" altLang="zh-TW" sz="1731" i="1" dirty="0">
                <a:sym typeface="Symbol" panose="05050102010706020507" pitchFamily="18" charset="2"/>
              </a:rPr>
              <a:t>d</a:t>
            </a:r>
            <a:r>
              <a:rPr lang="en-US" altLang="zh-TW" sz="1731" dirty="0">
                <a:sym typeface="Symbol" panose="05050102010706020507" pitchFamily="18" charset="2"/>
              </a:rPr>
              <a:t>(</a:t>
            </a:r>
            <a:r>
              <a:rPr lang="en-US" altLang="zh-TW" sz="1731" i="1" dirty="0">
                <a:sym typeface="Symbol" panose="05050102010706020507" pitchFamily="18" charset="2"/>
              </a:rPr>
              <a:t>v</a:t>
            </a:r>
            <a:r>
              <a:rPr lang="en-US" altLang="zh-TW" sz="1731" dirty="0">
                <a:sym typeface="Symbol" panose="05050102010706020507" pitchFamily="18" charset="2"/>
              </a:rPr>
              <a:t>) </a:t>
            </a:r>
            <a:r>
              <a:rPr lang="en-US" altLang="zh-TW" sz="1731" dirty="0"/>
              <a:t>counts at least one endpoint of every edge</a:t>
            </a:r>
            <a:endParaRPr lang="zh-TW" altLang="en-US" sz="1731" dirty="0"/>
          </a:p>
        </p:txBody>
      </p:sp>
      <p:sp>
        <p:nvSpPr>
          <p:cNvPr id="13340" name="Text Box 45"/>
          <p:cNvSpPr txBox="1">
            <a:spLocks noChangeArrowheads="1"/>
          </p:cNvSpPr>
          <p:nvPr/>
        </p:nvSpPr>
        <p:spPr bwMode="auto">
          <a:xfrm>
            <a:off x="5789674" y="5087840"/>
            <a:ext cx="192133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731"/>
              <a:t>At most</a:t>
            </a:r>
            <a:r>
              <a:rPr lang="en-US" altLang="zh-TW" sz="1731" i="1"/>
              <a:t> </a:t>
            </a:r>
            <a:r>
              <a:rPr lang="en-US" altLang="zh-TW" sz="1731"/>
              <a:t> </a:t>
            </a:r>
            <a:r>
              <a:rPr lang="en-US" altLang="zh-TW" sz="1731" i="1"/>
              <a:t>k</a:t>
            </a:r>
            <a:r>
              <a:rPr lang="en-US" altLang="zh-TW" sz="2511" i="1"/>
              <a:t> </a:t>
            </a:r>
            <a:r>
              <a:rPr lang="en-US" altLang="zh-TW" sz="1731"/>
              <a:t>vertices</a:t>
            </a:r>
          </a:p>
        </p:txBody>
      </p:sp>
      <p:sp>
        <p:nvSpPr>
          <p:cNvPr id="13341" name="Freeform 46"/>
          <p:cNvSpPr>
            <a:spLocks/>
          </p:cNvSpPr>
          <p:nvPr/>
        </p:nvSpPr>
        <p:spPr bwMode="auto">
          <a:xfrm>
            <a:off x="3266369" y="2523304"/>
            <a:ext cx="544242" cy="593719"/>
          </a:xfrm>
          <a:custGeom>
            <a:avLst/>
            <a:gdLst>
              <a:gd name="T0" fmla="*/ 0 w 396"/>
              <a:gd name="T1" fmla="*/ 2147483647 h 432"/>
              <a:gd name="T2" fmla="*/ 2147483647 w 396"/>
              <a:gd name="T3" fmla="*/ 2147483647 h 432"/>
              <a:gd name="T4" fmla="*/ 2147483647 w 396"/>
              <a:gd name="T5" fmla="*/ 2147483647 h 432"/>
              <a:gd name="T6" fmla="*/ 2147483647 w 396"/>
              <a:gd name="T7" fmla="*/ 2147483647 h 432"/>
              <a:gd name="T8" fmla="*/ 2147483647 w 396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6"/>
              <a:gd name="T16" fmla="*/ 0 h 432"/>
              <a:gd name="T17" fmla="*/ 396 w 39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6" h="432">
                <a:moveTo>
                  <a:pt x="0" y="432"/>
                </a:moveTo>
                <a:cubicBezTo>
                  <a:pt x="79" y="410"/>
                  <a:pt x="158" y="389"/>
                  <a:pt x="176" y="365"/>
                </a:cubicBezTo>
                <a:cubicBezTo>
                  <a:pt x="193" y="341"/>
                  <a:pt x="81" y="324"/>
                  <a:pt x="107" y="289"/>
                </a:cubicBezTo>
                <a:cubicBezTo>
                  <a:pt x="133" y="254"/>
                  <a:pt x="282" y="204"/>
                  <a:pt x="330" y="156"/>
                </a:cubicBezTo>
                <a:cubicBezTo>
                  <a:pt x="378" y="108"/>
                  <a:pt x="382" y="32"/>
                  <a:pt x="396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2" name="Freeform 49"/>
          <p:cNvSpPr>
            <a:spLocks/>
          </p:cNvSpPr>
          <p:nvPr/>
        </p:nvSpPr>
        <p:spPr bwMode="auto">
          <a:xfrm>
            <a:off x="5171216" y="1830633"/>
            <a:ext cx="164922" cy="643195"/>
          </a:xfrm>
          <a:custGeom>
            <a:avLst/>
            <a:gdLst>
              <a:gd name="T0" fmla="*/ 2147483647 w 222"/>
              <a:gd name="T1" fmla="*/ 2147483647 h 558"/>
              <a:gd name="T2" fmla="*/ 2147483647 w 222"/>
              <a:gd name="T3" fmla="*/ 2147483647 h 558"/>
              <a:gd name="T4" fmla="*/ 2147483647 w 222"/>
              <a:gd name="T5" fmla="*/ 2147483647 h 558"/>
              <a:gd name="T6" fmla="*/ 2147483647 w 222"/>
              <a:gd name="T7" fmla="*/ 2147483647 h 558"/>
              <a:gd name="T8" fmla="*/ 0 w 222"/>
              <a:gd name="T9" fmla="*/ 0 h 5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558"/>
              <a:gd name="T17" fmla="*/ 222 w 222"/>
              <a:gd name="T18" fmla="*/ 558 h 5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558">
                <a:moveTo>
                  <a:pt x="222" y="558"/>
                </a:moveTo>
                <a:cubicBezTo>
                  <a:pt x="195" y="524"/>
                  <a:pt x="63" y="391"/>
                  <a:pt x="60" y="354"/>
                </a:cubicBezTo>
                <a:cubicBezTo>
                  <a:pt x="57" y="317"/>
                  <a:pt x="200" y="371"/>
                  <a:pt x="204" y="336"/>
                </a:cubicBezTo>
                <a:cubicBezTo>
                  <a:pt x="208" y="301"/>
                  <a:pt x="118" y="200"/>
                  <a:pt x="84" y="144"/>
                </a:cubicBezTo>
                <a:cubicBezTo>
                  <a:pt x="50" y="88"/>
                  <a:pt x="18" y="30"/>
                  <a:pt x="0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3" name="Text Box 50"/>
          <p:cNvSpPr txBox="1">
            <a:spLocks noChangeArrowheads="1"/>
          </p:cNvSpPr>
          <p:nvPr/>
        </p:nvSpPr>
        <p:spPr bwMode="auto">
          <a:xfrm>
            <a:off x="4214669" y="1517282"/>
            <a:ext cx="2028539" cy="35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731"/>
              <a:t>At least </a:t>
            </a:r>
            <a:r>
              <a:rPr lang="en-US" altLang="zh-TW" sz="1731" i="1"/>
              <a:t>n</a:t>
            </a:r>
            <a:r>
              <a:rPr lang="en-US" altLang="zh-TW" sz="1731"/>
              <a:t>-</a:t>
            </a:r>
            <a:r>
              <a:rPr lang="en-US" altLang="zh-TW" sz="1731" i="1"/>
              <a:t>k</a:t>
            </a:r>
            <a:r>
              <a:rPr lang="en-US" altLang="zh-TW" sz="1731"/>
              <a:t> vertices</a:t>
            </a:r>
            <a:r>
              <a:rPr lang="en-US" altLang="zh-TW" sz="1731" i="1"/>
              <a:t> </a:t>
            </a:r>
          </a:p>
        </p:txBody>
      </p:sp>
      <p:sp>
        <p:nvSpPr>
          <p:cNvPr id="13344" name="Freeform 51"/>
          <p:cNvSpPr>
            <a:spLocks/>
          </p:cNvSpPr>
          <p:nvPr/>
        </p:nvSpPr>
        <p:spPr bwMode="auto">
          <a:xfrm>
            <a:off x="6611533" y="4378675"/>
            <a:ext cx="291362" cy="791625"/>
          </a:xfrm>
          <a:custGeom>
            <a:avLst/>
            <a:gdLst>
              <a:gd name="T0" fmla="*/ 2147483647 w 212"/>
              <a:gd name="T1" fmla="*/ 0 h 630"/>
              <a:gd name="T2" fmla="*/ 2147483647 w 212"/>
              <a:gd name="T3" fmla="*/ 2147483647 h 630"/>
              <a:gd name="T4" fmla="*/ 2147483647 w 212"/>
              <a:gd name="T5" fmla="*/ 2147483647 h 630"/>
              <a:gd name="T6" fmla="*/ 2147483647 w 212"/>
              <a:gd name="T7" fmla="*/ 2147483647 h 630"/>
              <a:gd name="T8" fmla="*/ 2147483647 w 212"/>
              <a:gd name="T9" fmla="*/ 2147483647 h 6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630"/>
              <a:gd name="T17" fmla="*/ 212 w 212"/>
              <a:gd name="T18" fmla="*/ 630 h 6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630">
                <a:moveTo>
                  <a:pt x="146" y="0"/>
                </a:moveTo>
                <a:cubicBezTo>
                  <a:pt x="123" y="50"/>
                  <a:pt x="0" y="254"/>
                  <a:pt x="8" y="300"/>
                </a:cubicBezTo>
                <a:cubicBezTo>
                  <a:pt x="16" y="346"/>
                  <a:pt x="176" y="250"/>
                  <a:pt x="194" y="276"/>
                </a:cubicBezTo>
                <a:cubicBezTo>
                  <a:pt x="212" y="302"/>
                  <a:pt x="129" y="397"/>
                  <a:pt x="116" y="456"/>
                </a:cubicBezTo>
                <a:cubicBezTo>
                  <a:pt x="103" y="515"/>
                  <a:pt x="116" y="594"/>
                  <a:pt x="116" y="63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5" name="Text Box 52"/>
          <p:cNvSpPr txBox="1">
            <a:spLocks noChangeArrowheads="1"/>
          </p:cNvSpPr>
          <p:nvPr/>
        </p:nvSpPr>
        <p:spPr bwMode="auto">
          <a:xfrm>
            <a:off x="3901318" y="2712965"/>
            <a:ext cx="128639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385">
                <a:solidFill>
                  <a:schemeClr val="accent2"/>
                </a:solidFill>
              </a:rPr>
              <a:t>No edges exist</a:t>
            </a:r>
          </a:p>
        </p:txBody>
      </p:sp>
      <p:sp>
        <p:nvSpPr>
          <p:cNvPr id="13346" name="Freeform 53"/>
          <p:cNvSpPr>
            <a:spLocks/>
          </p:cNvSpPr>
          <p:nvPr/>
        </p:nvSpPr>
        <p:spPr bwMode="auto">
          <a:xfrm>
            <a:off x="3868334" y="3026316"/>
            <a:ext cx="614334" cy="593719"/>
          </a:xfrm>
          <a:custGeom>
            <a:avLst/>
            <a:gdLst>
              <a:gd name="T0" fmla="*/ 0 w 447"/>
              <a:gd name="T1" fmla="*/ 2147483647 h 432"/>
              <a:gd name="T2" fmla="*/ 2147483647 w 447"/>
              <a:gd name="T3" fmla="*/ 2147483647 h 432"/>
              <a:gd name="T4" fmla="*/ 2147483647 w 447"/>
              <a:gd name="T5" fmla="*/ 2147483647 h 432"/>
              <a:gd name="T6" fmla="*/ 2147483647 w 447"/>
              <a:gd name="T7" fmla="*/ 2147483647 h 432"/>
              <a:gd name="T8" fmla="*/ 2147483647 w 447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7"/>
              <a:gd name="T16" fmla="*/ 0 h 432"/>
              <a:gd name="T17" fmla="*/ 447 w 447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7" h="432">
                <a:moveTo>
                  <a:pt x="0" y="432"/>
                </a:moveTo>
                <a:cubicBezTo>
                  <a:pt x="68" y="391"/>
                  <a:pt x="369" y="232"/>
                  <a:pt x="408" y="186"/>
                </a:cubicBezTo>
                <a:cubicBezTo>
                  <a:pt x="447" y="140"/>
                  <a:pt x="242" y="173"/>
                  <a:pt x="234" y="156"/>
                </a:cubicBezTo>
                <a:cubicBezTo>
                  <a:pt x="226" y="139"/>
                  <a:pt x="333" y="110"/>
                  <a:pt x="360" y="84"/>
                </a:cubicBezTo>
                <a:cubicBezTo>
                  <a:pt x="387" y="58"/>
                  <a:pt x="388" y="18"/>
                  <a:pt x="396" y="0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3347" name="Rectangle 54"/>
          <p:cNvSpPr>
            <a:spLocks noChangeArrowheads="1"/>
          </p:cNvSpPr>
          <p:nvPr/>
        </p:nvSpPr>
        <p:spPr bwMode="auto">
          <a:xfrm>
            <a:off x="991823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>
              <a:solidFill>
                <a:schemeClr val="tx2"/>
              </a:solidFill>
            </a:endParaRPr>
          </a:p>
        </p:txBody>
      </p:sp>
      <p:sp>
        <p:nvSpPr>
          <p:cNvPr id="13348" name="Text Box 55"/>
          <p:cNvSpPr txBox="1">
            <a:spLocks noChangeArrowheads="1"/>
          </p:cNvSpPr>
          <p:nvPr/>
        </p:nvSpPr>
        <p:spPr bwMode="auto">
          <a:xfrm>
            <a:off x="1312045" y="1682204"/>
            <a:ext cx="1731679" cy="4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511">
                <a:solidFill>
                  <a:srgbClr val="FF0000"/>
                </a:solidFill>
              </a:rPr>
              <a:t>Proof: </a:t>
            </a:r>
            <a:r>
              <a:rPr lang="en-US" altLang="zh-TW" sz="1731">
                <a:solidFill>
                  <a:srgbClr val="FF0000"/>
                </a:solidFill>
              </a:rPr>
              <a:t>3/6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8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1115" y="1465057"/>
            <a:ext cx="7365134" cy="2289665"/>
          </a:xfrm>
        </p:spPr>
        <p:txBody>
          <a:bodyPr/>
          <a:lstStyle/>
          <a:p>
            <a:pPr marL="1375" indent="10994"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4/6</a:t>
            </a:r>
          </a:p>
          <a:p>
            <a:pPr marL="927652" lvl="1" indent="-273486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counts the edges in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4000" smtClean="0">
                <a:ea typeface="新細明體" panose="02020500000000000000" pitchFamily="18" charset="-120"/>
              </a:rPr>
              <a:t>n-k</a:t>
            </a:r>
            <a:r>
              <a:rPr lang="en-US" altLang="zh-TW" baseline="-14000" smtClean="0">
                <a:ea typeface="新細明體" panose="02020500000000000000" pitchFamily="18" charset="-120"/>
              </a:rPr>
              <a:t>, </a:t>
            </a:r>
            <a:r>
              <a:rPr lang="en-US" altLang="zh-TW" i="1" baseline="-14000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now proved that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bounded by the size of some biclique with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1327573" lvl="2"/>
            <a:r>
              <a:rPr lang="en-US" altLang="zh-TW" i="1" smtClean="0">
                <a:ea typeface="新細明體" panose="02020500000000000000" pitchFamily="18" charset="-120"/>
              </a:rPr>
              <a:t>i.e.  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k = </a:t>
            </a:r>
            <a:r>
              <a:rPr lang="en-US" altLang="zh-TW" b="1" i="1" smtClean="0">
                <a:ea typeface="新細明體" panose="02020500000000000000" pitchFamily="18" charset="-120"/>
              </a:rPr>
              <a:t>|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edges in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4000" smtClean="0">
                <a:ea typeface="新細明體" panose="02020500000000000000" pitchFamily="18" charset="-120"/>
              </a:rPr>
              <a:t>n-k</a:t>
            </a:r>
            <a:r>
              <a:rPr lang="en-US" altLang="zh-TW" baseline="-14000" smtClean="0">
                <a:ea typeface="新細明體" panose="02020500000000000000" pitchFamily="18" charset="-120"/>
              </a:rPr>
              <a:t>, </a:t>
            </a:r>
            <a:r>
              <a:rPr lang="en-US" altLang="zh-TW" i="1" baseline="-14000" smtClean="0">
                <a:ea typeface="新細明體" panose="02020500000000000000" pitchFamily="18" charset="-120"/>
              </a:rPr>
              <a:t>k </a:t>
            </a:r>
            <a:r>
              <a:rPr lang="en-US" altLang="zh-TW" b="1" i="1" smtClean="0">
                <a:ea typeface="新細明體" panose="02020500000000000000" pitchFamily="18" charset="-120"/>
              </a:rPr>
              <a:t>|</a:t>
            </a:r>
          </a:p>
        </p:txBody>
      </p:sp>
      <p:sp>
        <p:nvSpPr>
          <p:cNvPr id="104454" name="Rectangle 1068"/>
          <p:cNvSpPr>
            <a:spLocks noChangeArrowheads="1"/>
          </p:cNvSpPr>
          <p:nvPr/>
        </p:nvSpPr>
        <p:spPr bwMode="auto">
          <a:xfrm>
            <a:off x="1066037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/>
          </a:p>
        </p:txBody>
      </p:sp>
      <p:grpSp>
        <p:nvGrpSpPr>
          <p:cNvPr id="104455" name="Group 1091"/>
          <p:cNvGrpSpPr>
            <a:grpSpLocks/>
          </p:cNvGrpSpPr>
          <p:nvPr/>
        </p:nvGrpSpPr>
        <p:grpSpPr bwMode="auto">
          <a:xfrm>
            <a:off x="2397781" y="4013099"/>
            <a:ext cx="2176968" cy="2237440"/>
            <a:chOff x="1480" y="2920"/>
            <a:chExt cx="1584" cy="1628"/>
          </a:xfrm>
        </p:grpSpPr>
        <p:sp>
          <p:nvSpPr>
            <p:cNvPr id="104456" name="Oval 1069"/>
            <p:cNvSpPr>
              <a:spLocks noChangeArrowheads="1"/>
            </p:cNvSpPr>
            <p:nvPr/>
          </p:nvSpPr>
          <p:spPr bwMode="auto">
            <a:xfrm>
              <a:off x="1688" y="2944"/>
              <a:ext cx="272" cy="12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57" name="Oval 1070"/>
            <p:cNvSpPr>
              <a:spLocks noChangeArrowheads="1"/>
            </p:cNvSpPr>
            <p:nvPr/>
          </p:nvSpPr>
          <p:spPr bwMode="auto">
            <a:xfrm>
              <a:off x="2608" y="2920"/>
              <a:ext cx="272" cy="12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58" name="Text Box 1071"/>
            <p:cNvSpPr txBox="1">
              <a:spLocks noChangeArrowheads="1"/>
            </p:cNvSpPr>
            <p:nvPr/>
          </p:nvSpPr>
          <p:spPr bwMode="auto">
            <a:xfrm>
              <a:off x="1480" y="4200"/>
              <a:ext cx="67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511" i="1"/>
                <a:t>n-k</a:t>
              </a:r>
            </a:p>
          </p:txBody>
        </p:sp>
        <p:sp>
          <p:nvSpPr>
            <p:cNvPr id="104459" name="Text Box 1072"/>
            <p:cNvSpPr txBox="1">
              <a:spLocks noChangeArrowheads="1"/>
            </p:cNvSpPr>
            <p:nvPr/>
          </p:nvSpPr>
          <p:spPr bwMode="auto">
            <a:xfrm>
              <a:off x="2600" y="4192"/>
              <a:ext cx="46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1008063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2511" i="1"/>
                <a:t>k</a:t>
              </a:r>
            </a:p>
          </p:txBody>
        </p:sp>
        <p:sp>
          <p:nvSpPr>
            <p:cNvPr id="104460" name="Oval 1073"/>
            <p:cNvSpPr>
              <a:spLocks noChangeArrowheads="1"/>
            </p:cNvSpPr>
            <p:nvPr/>
          </p:nvSpPr>
          <p:spPr bwMode="auto">
            <a:xfrm>
              <a:off x="1785" y="336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1" name="Oval 1074"/>
            <p:cNvSpPr>
              <a:spLocks noChangeArrowheads="1"/>
            </p:cNvSpPr>
            <p:nvPr/>
          </p:nvSpPr>
          <p:spPr bwMode="auto">
            <a:xfrm>
              <a:off x="1785" y="3477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2" name="Oval 1075"/>
            <p:cNvSpPr>
              <a:spLocks noChangeArrowheads="1"/>
            </p:cNvSpPr>
            <p:nvPr/>
          </p:nvSpPr>
          <p:spPr bwMode="auto">
            <a:xfrm>
              <a:off x="1782" y="358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3" name="Oval 1076"/>
            <p:cNvSpPr>
              <a:spLocks noChangeArrowheads="1"/>
            </p:cNvSpPr>
            <p:nvPr/>
          </p:nvSpPr>
          <p:spPr bwMode="auto">
            <a:xfrm>
              <a:off x="2703" y="318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4" name="Oval 1077"/>
            <p:cNvSpPr>
              <a:spLocks noChangeArrowheads="1"/>
            </p:cNvSpPr>
            <p:nvPr/>
          </p:nvSpPr>
          <p:spPr bwMode="auto">
            <a:xfrm>
              <a:off x="2703" y="329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5" name="Oval 1078"/>
            <p:cNvSpPr>
              <a:spLocks noChangeArrowheads="1"/>
            </p:cNvSpPr>
            <p:nvPr/>
          </p:nvSpPr>
          <p:spPr bwMode="auto">
            <a:xfrm>
              <a:off x="2700" y="3399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9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511"/>
            </a:p>
          </p:txBody>
        </p:sp>
        <p:sp>
          <p:nvSpPr>
            <p:cNvPr id="104466" name="Line 1080"/>
            <p:cNvSpPr>
              <a:spLocks noChangeShapeType="1"/>
            </p:cNvSpPr>
            <p:nvPr/>
          </p:nvSpPr>
          <p:spPr bwMode="auto">
            <a:xfrm flipV="1">
              <a:off x="1836" y="3216"/>
              <a:ext cx="864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7" name="Line 1081"/>
            <p:cNvSpPr>
              <a:spLocks noChangeShapeType="1"/>
            </p:cNvSpPr>
            <p:nvPr/>
          </p:nvSpPr>
          <p:spPr bwMode="auto">
            <a:xfrm flipV="1">
              <a:off x="1837" y="3321"/>
              <a:ext cx="866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8" name="Line 1082"/>
            <p:cNvSpPr>
              <a:spLocks noChangeShapeType="1"/>
            </p:cNvSpPr>
            <p:nvPr/>
          </p:nvSpPr>
          <p:spPr bwMode="auto">
            <a:xfrm flipV="1">
              <a:off x="1837" y="3429"/>
              <a:ext cx="86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69" name="Line 1083"/>
            <p:cNvSpPr>
              <a:spLocks noChangeShapeType="1"/>
            </p:cNvSpPr>
            <p:nvPr/>
          </p:nvSpPr>
          <p:spPr bwMode="auto">
            <a:xfrm flipV="1">
              <a:off x="1824" y="3621"/>
              <a:ext cx="86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0" name="Line 1084"/>
            <p:cNvSpPr>
              <a:spLocks noChangeShapeType="1"/>
            </p:cNvSpPr>
            <p:nvPr/>
          </p:nvSpPr>
          <p:spPr bwMode="auto">
            <a:xfrm flipH="1" flipV="1">
              <a:off x="1930" y="3334"/>
              <a:ext cx="7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1" name="Line 1085"/>
            <p:cNvSpPr>
              <a:spLocks noChangeShapeType="1"/>
            </p:cNvSpPr>
            <p:nvPr/>
          </p:nvSpPr>
          <p:spPr bwMode="auto">
            <a:xfrm flipV="1">
              <a:off x="1842" y="3384"/>
              <a:ext cx="70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2" name="Line 1086"/>
            <p:cNvSpPr>
              <a:spLocks noChangeShapeType="1"/>
            </p:cNvSpPr>
            <p:nvPr/>
          </p:nvSpPr>
          <p:spPr bwMode="auto">
            <a:xfrm flipV="1">
              <a:off x="1842" y="3480"/>
              <a:ext cx="78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3" name="Line 1087"/>
            <p:cNvSpPr>
              <a:spLocks noChangeShapeType="1"/>
            </p:cNvSpPr>
            <p:nvPr/>
          </p:nvSpPr>
          <p:spPr bwMode="auto">
            <a:xfrm>
              <a:off x="1846" y="3406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4" name="Line 1088"/>
            <p:cNvSpPr>
              <a:spLocks noChangeShapeType="1"/>
            </p:cNvSpPr>
            <p:nvPr/>
          </p:nvSpPr>
          <p:spPr bwMode="auto">
            <a:xfrm>
              <a:off x="1838" y="3508"/>
              <a:ext cx="82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5" name="Line 1089"/>
            <p:cNvSpPr>
              <a:spLocks noChangeShapeType="1"/>
            </p:cNvSpPr>
            <p:nvPr/>
          </p:nvSpPr>
          <p:spPr bwMode="auto">
            <a:xfrm>
              <a:off x="2638" y="3184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  <p:sp>
          <p:nvSpPr>
            <p:cNvPr id="104476" name="Line 1090"/>
            <p:cNvSpPr>
              <a:spLocks noChangeShapeType="1"/>
            </p:cNvSpPr>
            <p:nvPr/>
          </p:nvSpPr>
          <p:spPr bwMode="auto">
            <a:xfrm>
              <a:off x="2640" y="3294"/>
              <a:ext cx="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58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4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862633" y="1313878"/>
            <a:ext cx="7365134" cy="34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/>
          <a:lstStyle>
            <a:lvl1pPr marL="1588" indent="127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1563" indent="-31591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TW" sz="2511">
                <a:solidFill>
                  <a:srgbClr val="FF0000"/>
                </a:solidFill>
              </a:rPr>
              <a:t>Proof:</a:t>
            </a:r>
            <a:r>
              <a:rPr lang="en-US" altLang="zh-TW" sz="2511"/>
              <a:t> </a:t>
            </a:r>
            <a:r>
              <a:rPr lang="en-US" altLang="zh-TW" sz="2511">
                <a:solidFill>
                  <a:srgbClr val="FF0000"/>
                </a:solidFill>
              </a:rPr>
              <a:t>5/6</a:t>
            </a:r>
            <a:endParaRPr lang="en-US" altLang="zh-TW" sz="2511"/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a vertex of </a:t>
            </a:r>
            <a:r>
              <a:rPr lang="en-US" altLang="zh-TW" sz="2424" i="1"/>
              <a:t>K</a:t>
            </a:r>
            <a:r>
              <a:rPr lang="en-US" altLang="zh-TW" sz="2424" i="1" baseline="-12000"/>
              <a:t>n</a:t>
            </a:r>
            <a:r>
              <a:rPr lang="en-US" altLang="zh-TW" sz="2424" baseline="-12000"/>
              <a:t>-</a:t>
            </a:r>
            <a:r>
              <a:rPr lang="en-US" altLang="zh-TW" sz="2424" i="1" baseline="-12000"/>
              <a:t>k</a:t>
            </a:r>
            <a:r>
              <a:rPr lang="en-US" altLang="zh-TW" sz="2424" baseline="-12000"/>
              <a:t>,</a:t>
            </a:r>
            <a:r>
              <a:rPr lang="en-US" altLang="zh-TW" sz="2424" i="1" baseline="-12000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set of size</a:t>
            </a:r>
            <a:r>
              <a:rPr lang="en-US" altLang="zh-TW" sz="2424"/>
              <a:t> </a:t>
            </a:r>
            <a:r>
              <a:rPr lang="en-US" altLang="zh-TW" sz="2424" i="1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set of size </a:t>
            </a:r>
            <a:r>
              <a:rPr lang="en-US" altLang="zh-TW" sz="2424" i="1"/>
              <a:t>n-k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gains</a:t>
            </a:r>
            <a:r>
              <a:rPr lang="en-US" altLang="zh-TW" sz="2424"/>
              <a:t> </a:t>
            </a:r>
            <a:r>
              <a:rPr lang="en-US" altLang="zh-TW" sz="2424" i="1"/>
              <a:t>k-1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and loses </a:t>
            </a:r>
            <a:r>
              <a:rPr lang="en-US" altLang="zh-TW" sz="2424" i="1"/>
              <a:t>n-k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edges.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net gain is </a:t>
            </a:r>
            <a:r>
              <a:rPr lang="en-US" altLang="zh-TW" sz="2424" i="1"/>
              <a:t>2k-1-n</a:t>
            </a:r>
            <a:r>
              <a:rPr lang="en-US" altLang="zh-TW" sz="2424"/>
              <a:t>,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is positive for </a:t>
            </a:r>
            <a:r>
              <a:rPr lang="en-US" altLang="zh-TW" sz="2424"/>
              <a:t>2</a:t>
            </a:r>
            <a:r>
              <a:rPr lang="en-US" altLang="zh-TW" sz="2424" i="1"/>
              <a:t>k&gt;n+</a:t>
            </a:r>
            <a:r>
              <a:rPr lang="en-US" altLang="zh-TW" sz="2424"/>
              <a:t>1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negative for </a:t>
            </a:r>
            <a:r>
              <a:rPr lang="en-US" altLang="zh-TW" sz="2424"/>
              <a:t>2</a:t>
            </a:r>
            <a:r>
              <a:rPr lang="en-US" altLang="zh-TW" sz="2424" i="1"/>
              <a:t>k&lt;n+</a:t>
            </a:r>
            <a:r>
              <a:rPr lang="en-US" altLang="zh-TW" sz="2424"/>
              <a:t>1. 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Tx/>
              <a:buChar char="–"/>
            </a:pP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sz="2424"/>
              <a:t> </a:t>
            </a:r>
            <a:r>
              <a:rPr lang="en-US" altLang="zh-TW" sz="2424" i="1"/>
              <a:t>e</a:t>
            </a:r>
            <a:r>
              <a:rPr lang="en-US" altLang="zh-TW" sz="2424"/>
              <a:t>(</a:t>
            </a:r>
            <a:r>
              <a:rPr lang="en-US" altLang="zh-TW" sz="2424" i="1"/>
              <a:t>K</a:t>
            </a:r>
            <a:r>
              <a:rPr lang="en-US" altLang="zh-TW" sz="2424" i="1" baseline="-16000"/>
              <a:t>n-k</a:t>
            </a:r>
            <a:r>
              <a:rPr lang="en-US" altLang="zh-TW" sz="2424" baseline="-16000"/>
              <a:t>, </a:t>
            </a:r>
            <a:r>
              <a:rPr lang="en-US" altLang="zh-TW" sz="2424" i="1" baseline="-16000"/>
              <a:t>k</a:t>
            </a:r>
            <a:r>
              <a:rPr lang="en-US" altLang="zh-TW" sz="2424"/>
              <a:t>)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maximized when </a:t>
            </a:r>
            <a:r>
              <a:rPr lang="en-US" altLang="zh-TW" sz="2424" i="1"/>
              <a:t>k</a:t>
            </a:r>
            <a:r>
              <a:rPr lang="en-US" altLang="zh-TW" sz="2424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</a:t>
            </a:r>
            <a:r>
              <a:rPr lang="en-US" altLang="zh-TW" sz="2424"/>
              <a:t> </a:t>
            </a:r>
            <a:r>
              <a:rPr lang="en-US" altLang="zh-TW" sz="1731">
                <a:sym typeface="Symbol" panose="05050102010706020507" pitchFamily="18" charset="2"/>
              </a:rPr>
              <a:t></a:t>
            </a:r>
            <a:r>
              <a:rPr lang="en-US" altLang="zh-TW" sz="2424" i="1"/>
              <a:t>n</a:t>
            </a:r>
            <a:r>
              <a:rPr lang="en-US" altLang="zh-TW" sz="2424"/>
              <a:t>/</a:t>
            </a:r>
            <a:r>
              <a:rPr lang="en-US" altLang="zh-TW" sz="2251"/>
              <a:t>2 </a:t>
            </a:r>
            <a:r>
              <a:rPr lang="en-US" altLang="zh-TW" sz="1731">
                <a:sym typeface="Symbol" panose="05050102010706020507" pitchFamily="18" charset="2"/>
              </a:rPr>
              <a:t></a:t>
            </a:r>
            <a:r>
              <a:rPr lang="en-US" altLang="zh-TW" sz="2251"/>
              <a:t> </a:t>
            </a:r>
            <a:r>
              <a:rPr lang="en-US" altLang="zh-TW" sz="2424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</a:t>
            </a:r>
            <a:r>
              <a:rPr lang="en-US" altLang="zh-TW" sz="2424"/>
              <a:t> </a:t>
            </a:r>
            <a:r>
              <a:rPr lang="en-US" altLang="zh-TW" sz="1731">
                <a:sym typeface="Symbol" panose="05050102010706020507" pitchFamily="18" charset="2"/>
              </a:rPr>
              <a:t></a:t>
            </a:r>
            <a:r>
              <a:rPr lang="en-US" altLang="zh-TW" sz="2424" i="1"/>
              <a:t>n</a:t>
            </a:r>
            <a:r>
              <a:rPr lang="en-US" altLang="zh-TW" sz="2424"/>
              <a:t>/</a:t>
            </a:r>
            <a:r>
              <a:rPr lang="en-US" altLang="zh-TW" sz="2251"/>
              <a:t>2</a:t>
            </a:r>
            <a:r>
              <a:rPr lang="en-US" altLang="zh-TW" sz="1731">
                <a:sym typeface="Symbol" panose="05050102010706020507" pitchFamily="18" charset="2"/>
              </a:rPr>
              <a:t></a:t>
            </a:r>
            <a:r>
              <a:rPr lang="en-US" altLang="zh-TW" sz="2424"/>
              <a:t> . </a:t>
            </a:r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956090" y="382070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/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4547262" y="4649423"/>
            <a:ext cx="373823" cy="135098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0" name="Oval 8"/>
          <p:cNvSpPr>
            <a:spLocks noChangeArrowheads="1"/>
          </p:cNvSpPr>
          <p:nvPr/>
        </p:nvSpPr>
        <p:spPr bwMode="auto">
          <a:xfrm>
            <a:off x="5792422" y="4631556"/>
            <a:ext cx="373823" cy="12767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4244905" y="6106232"/>
            <a:ext cx="923562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n-k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5784175" y="6096611"/>
            <a:ext cx="637698" cy="41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k</a:t>
            </a:r>
          </a:p>
        </p:txBody>
      </p:sp>
      <p:sp>
        <p:nvSpPr>
          <p:cNvPr id="105483" name="Oval 11"/>
          <p:cNvSpPr>
            <a:spLocks noChangeArrowheads="1"/>
          </p:cNvSpPr>
          <p:nvPr/>
        </p:nvSpPr>
        <p:spPr bwMode="auto">
          <a:xfrm>
            <a:off x="4666830" y="5061727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4661333" y="5208782"/>
            <a:ext cx="76964" cy="673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4659958" y="5369581"/>
            <a:ext cx="76964" cy="673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5925734" y="4867943"/>
            <a:ext cx="76964" cy="6734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5925734" y="5027368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8" name="Oval 16"/>
          <p:cNvSpPr>
            <a:spLocks noChangeArrowheads="1"/>
          </p:cNvSpPr>
          <p:nvPr/>
        </p:nvSpPr>
        <p:spPr bwMode="auto">
          <a:xfrm>
            <a:off x="5921610" y="5199162"/>
            <a:ext cx="76964" cy="659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4734173" y="4909174"/>
            <a:ext cx="1192935" cy="47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4735548" y="5069974"/>
            <a:ext cx="1192935" cy="325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 flipV="1">
            <a:off x="4735548" y="5232146"/>
            <a:ext cx="1186062" cy="175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 flipV="1">
            <a:off x="4717681" y="5416309"/>
            <a:ext cx="1183315" cy="1099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 flipH="1" flipV="1">
            <a:off x="4846870" y="4965523"/>
            <a:ext cx="1069243" cy="2515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4745169" y="5076845"/>
            <a:ext cx="96204" cy="412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 flipV="1">
            <a:off x="4739671" y="5199162"/>
            <a:ext cx="107199" cy="2886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4742419" y="5108455"/>
            <a:ext cx="98953" cy="192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4734173" y="5254137"/>
            <a:ext cx="112697" cy="2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5605510" y="4841832"/>
            <a:ext cx="335341" cy="412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5499" name="Line 27"/>
          <p:cNvSpPr>
            <a:spLocks noChangeShapeType="1"/>
          </p:cNvSpPr>
          <p:nvPr/>
        </p:nvSpPr>
        <p:spPr bwMode="auto">
          <a:xfrm>
            <a:off x="5545039" y="4947656"/>
            <a:ext cx="393064" cy="989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6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2346" y="1498041"/>
            <a:ext cx="7365134" cy="4653545"/>
          </a:xfrm>
        </p:spPr>
        <p:txBody>
          <a:bodyPr/>
          <a:lstStyle/>
          <a:p>
            <a:pPr marL="1375" indent="10994">
              <a:buNone/>
            </a:pP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solidFill>
                  <a:srgbClr val="FF0000"/>
                </a:solidFill>
                <a:ea typeface="新細明體" panose="02020500000000000000" pitchFamily="18" charset="-120"/>
              </a:rPr>
              <a:t>6/6</a:t>
            </a:r>
          </a:p>
          <a:p>
            <a:pPr marL="927652" lvl="1" indent="-273486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product is then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even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-</a:t>
            </a:r>
            <a:r>
              <a:rPr lang="en-US" altLang="zh-TW" sz="2251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)/4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odd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 . 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marL="927652" lvl="1" indent="-273486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bound is best possible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marL="1327573" lvl="2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seen that a triangle-free graph with 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/4</a:t>
            </a:r>
            <a:r>
              <a:rPr lang="en-US" altLang="zh-TW" sz="1731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is: 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</a:t>
            </a:r>
            <a:r>
              <a:rPr lang="en-US" altLang="zh-TW" sz="2597" i="1" baseline="-14000">
                <a:ea typeface="新細明體" panose="02020500000000000000" pitchFamily="18" charset="-120"/>
              </a:rPr>
              <a:t>n</a:t>
            </a:r>
            <a:r>
              <a:rPr lang="en-US" altLang="zh-TW" sz="2597" baseline="-14000">
                <a:ea typeface="新細明體" panose="02020500000000000000" pitchFamily="18" charset="-120"/>
              </a:rPr>
              <a:t>/2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</a:t>
            </a:r>
            <a:r>
              <a:rPr lang="en-US" altLang="zh-TW" sz="2597" baseline="-14000">
                <a:ea typeface="新細明體" panose="02020500000000000000" pitchFamily="18" charset="-120"/>
                <a:sym typeface="Symbol" panose="05050102010706020507" pitchFamily="18" charset="2"/>
              </a:rPr>
              <a:t>,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</a:t>
            </a:r>
            <a:r>
              <a:rPr lang="en-US" altLang="zh-TW" sz="2597" i="1" baseline="-14000">
                <a:ea typeface="新細明體" panose="02020500000000000000" pitchFamily="18" charset="-120"/>
              </a:rPr>
              <a:t>n</a:t>
            </a:r>
            <a:r>
              <a:rPr lang="en-US" altLang="zh-TW" sz="2597" baseline="-14000">
                <a:ea typeface="新細明體" panose="02020500000000000000" pitchFamily="18" charset="-120"/>
              </a:rPr>
              <a:t>/2 </a:t>
            </a:r>
            <a:r>
              <a:rPr lang="en-US" altLang="zh-TW" sz="1731" baseline="-14000">
                <a:ea typeface="新細明體" panose="02020500000000000000" pitchFamily="18" charset="-120"/>
                <a:sym typeface="Symbol" panose="05050102010706020507" pitchFamily="18" charset="2"/>
              </a:rPr>
              <a:t></a:t>
            </a:r>
            <a:r>
              <a:rPr lang="en-US" altLang="zh-TW" sz="1991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06502" name="Rectangle 3"/>
          <p:cNvSpPr>
            <a:spLocks noChangeArrowheads="1"/>
          </p:cNvSpPr>
          <p:nvPr/>
        </p:nvSpPr>
        <p:spPr bwMode="auto">
          <a:xfrm>
            <a:off x="1066037" y="492017"/>
            <a:ext cx="7154859" cy="91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322263" indent="-322263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684" dirty="0" smtClean="0"/>
              <a:t>Proposition 12: </a:t>
            </a:r>
            <a:r>
              <a:rPr lang="en-US" altLang="zh-TW" sz="2684" dirty="0"/>
              <a:t>The maximum number of edges in an </a:t>
            </a:r>
            <a:r>
              <a:rPr lang="en-US" altLang="zh-TW" sz="2684" i="1" dirty="0"/>
              <a:t>n</a:t>
            </a:r>
            <a:r>
              <a:rPr lang="en-US" altLang="zh-TW" sz="2684" dirty="0"/>
              <a:t>-vertex triangle free simple graph is </a:t>
            </a:r>
            <a:r>
              <a:rPr lang="en-US" altLang="zh-TW" sz="1905" dirty="0">
                <a:sym typeface="Symbol" panose="05050102010706020507" pitchFamily="18" charset="2"/>
              </a:rPr>
              <a:t></a:t>
            </a:r>
            <a:r>
              <a:rPr lang="en-US" altLang="zh-TW" sz="2684" dirty="0">
                <a:sym typeface="Symbol" panose="05050102010706020507" pitchFamily="18" charset="2"/>
              </a:rPr>
              <a:t> </a:t>
            </a:r>
            <a:r>
              <a:rPr lang="en-US" altLang="zh-TW" sz="2684" i="1" dirty="0"/>
              <a:t>n</a:t>
            </a:r>
            <a:r>
              <a:rPr lang="en-US" altLang="zh-TW" sz="2684" baseline="30000" dirty="0"/>
              <a:t>2</a:t>
            </a:r>
            <a:r>
              <a:rPr lang="en-US" altLang="zh-TW" sz="2684" dirty="0"/>
              <a:t>/</a:t>
            </a:r>
            <a:r>
              <a:rPr lang="en-US" altLang="zh-TW" sz="2251" dirty="0"/>
              <a:t>4</a:t>
            </a:r>
            <a:r>
              <a:rPr lang="en-US" altLang="zh-TW" sz="2684" dirty="0"/>
              <a:t> </a:t>
            </a:r>
            <a:r>
              <a:rPr lang="en-US" altLang="zh-TW" sz="1905" dirty="0" smtClean="0">
                <a:sym typeface="Symbol" panose="05050102010706020507" pitchFamily="18" charset="2"/>
              </a:rPr>
              <a:t></a:t>
            </a:r>
            <a:endParaRPr lang="en-US" altLang="zh-TW" sz="1299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4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accent1">
                    <a:lumMod val="75000"/>
                  </a:schemeClr>
                </a:solidFill>
              </a:rPr>
              <a:t>Contrapositive</a:t>
            </a:r>
          </a:p>
          <a:p>
            <a:pPr lvl="1"/>
            <a:r>
              <a:rPr lang="en-US" sz="3200" dirty="0" smtClean="0"/>
              <a:t>An edge </a:t>
            </a:r>
            <a:r>
              <a:rPr lang="en-US" sz="3200" dirty="0"/>
              <a:t>of a graph is a cut-edge </a:t>
            </a:r>
            <a:r>
              <a:rPr lang="en-US" sz="3200" dirty="0" err="1"/>
              <a:t>iff</a:t>
            </a:r>
            <a:r>
              <a:rPr lang="en-US" sz="3200" dirty="0"/>
              <a:t> </a:t>
            </a:r>
            <a:r>
              <a:rPr lang="en-US" sz="3200" dirty="0" smtClean="0"/>
              <a:t>it belongs </a:t>
            </a:r>
            <a:r>
              <a:rPr lang="en-US" sz="3200" dirty="0"/>
              <a:t>to </a:t>
            </a:r>
            <a:r>
              <a:rPr lang="en-US" sz="3200" dirty="0" smtClean="0"/>
              <a:t>no cycle</a:t>
            </a:r>
          </a:p>
          <a:p>
            <a:pPr lvl="1"/>
            <a:r>
              <a:rPr lang="en-US" sz="3200" dirty="0"/>
              <a:t>A graph is connected </a:t>
            </a:r>
            <a:r>
              <a:rPr lang="en-US" sz="3200" dirty="0" err="1"/>
              <a:t>iff</a:t>
            </a:r>
            <a:r>
              <a:rPr lang="en-US" sz="3200" dirty="0"/>
              <a:t> for every </a:t>
            </a:r>
            <a:r>
              <a:rPr lang="en-US" sz="3200" dirty="0" smtClean="0"/>
              <a:t>partition of </a:t>
            </a:r>
            <a:r>
              <a:rPr lang="en-US" sz="3200" dirty="0"/>
              <a:t>its vertices into two non-empty </a:t>
            </a:r>
            <a:r>
              <a:rPr lang="en-US" sz="3200" dirty="0" smtClean="0"/>
              <a:t>sets, there </a:t>
            </a:r>
            <a:r>
              <a:rPr lang="en-US" sz="3200" dirty="0"/>
              <a:t>is an edge with endpoints in both sets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71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: Results and Proof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2792"/>
            <a:ext cx="7886700" cy="4351338"/>
          </a:xfrm>
        </p:spPr>
        <p:txBody>
          <a:bodyPr/>
          <a:lstStyle/>
          <a:p>
            <a:r>
              <a:rPr lang="en-US" sz="3600" i="1" dirty="0" err="1" smtClean="0">
                <a:solidFill>
                  <a:schemeClr val="accent1">
                    <a:lumMod val="75000"/>
                  </a:schemeClr>
                </a:solidFill>
              </a:rPr>
              <a:t>Extremality</a:t>
            </a:r>
            <a:endParaRPr lang="en-US" sz="3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3200" dirty="0" smtClean="0"/>
              <a:t>If G </a:t>
            </a:r>
            <a:r>
              <a:rPr lang="en-US" sz="3200" dirty="0"/>
              <a:t>is a simple graph in which every </a:t>
            </a:r>
            <a:r>
              <a:rPr lang="en-US" sz="3200" dirty="0" smtClean="0"/>
              <a:t>vertex degree </a:t>
            </a:r>
            <a:r>
              <a:rPr lang="en-US" sz="3200" dirty="0"/>
              <a:t>is at least </a:t>
            </a:r>
            <a:r>
              <a:rPr lang="en-US" sz="3200" i="1" dirty="0"/>
              <a:t>k</a:t>
            </a:r>
            <a:r>
              <a:rPr lang="en-US" sz="3200" dirty="0"/>
              <a:t>, then G contains a </a:t>
            </a:r>
            <a:r>
              <a:rPr lang="en-US" sz="3200" dirty="0" smtClean="0"/>
              <a:t>path of </a:t>
            </a:r>
            <a:r>
              <a:rPr lang="en-US" sz="3200" dirty="0"/>
              <a:t>length at least </a:t>
            </a:r>
            <a:r>
              <a:rPr lang="en-US" sz="3200" i="1" dirty="0" smtClean="0"/>
              <a:t>k</a:t>
            </a:r>
            <a:endParaRPr lang="en-US" i="1" dirty="0" smtClean="0"/>
          </a:p>
          <a:p>
            <a:pPr lvl="1"/>
            <a:r>
              <a:rPr lang="en-US" sz="3200" dirty="0"/>
              <a:t>If G is a nontrivial graph and has no </a:t>
            </a:r>
            <a:r>
              <a:rPr lang="en-US" sz="3200" dirty="0" smtClean="0"/>
              <a:t>cycle, then </a:t>
            </a:r>
            <a:r>
              <a:rPr lang="en-US" sz="3200" dirty="0"/>
              <a:t>G has a vertex of degree 1</a:t>
            </a:r>
            <a:endParaRPr lang="en-US" sz="3200" i="1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98898"/>
          </a:xfrm>
        </p:spPr>
        <p:txBody>
          <a:bodyPr>
            <a:normAutofit/>
          </a:bodyPr>
          <a:lstStyle/>
          <a:p>
            <a:pPr marL="545597" indent="-545597" algn="ctr"/>
            <a:r>
              <a:rPr lang="en-US" altLang="zh-TW" sz="2400" b="1" dirty="0" smtClean="0">
                <a:ea typeface="新細明體" panose="02020500000000000000" pitchFamily="18" charset="-120"/>
              </a:rPr>
              <a:t>Proposition 9 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The minimum number of edges in a connected graph with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vertices is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1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722" y="1344706"/>
            <a:ext cx="8092278" cy="4593904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</a:t>
            </a:r>
            <a:r>
              <a:rPr lang="en-US" altLang="zh-TW" sz="2424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very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</a:t>
            </a:r>
            <a:r>
              <a:rPr lang="en-US" altLang="zh-TW" sz="2424" i="1" dirty="0">
                <a:ea typeface="新細明體" panose="02020500000000000000" pitchFamily="18" charset="-120"/>
              </a:rPr>
              <a:t>n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and</a:t>
            </a:r>
            <a:r>
              <a:rPr lang="en-US" altLang="zh-TW" sz="2424" i="1" dirty="0">
                <a:ea typeface="新細明體" panose="02020500000000000000" pitchFamily="18" charset="-120"/>
              </a:rPr>
              <a:t> k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</a:t>
            </a:r>
            <a:r>
              <a:rPr lang="en-US" altLang="zh-TW" sz="2424" i="1" dirty="0">
                <a:ea typeface="新細明體" panose="02020500000000000000" pitchFamily="18" charset="-120"/>
              </a:rPr>
              <a:t>n-k </a:t>
            </a:r>
            <a:r>
              <a:rPr lang="en-US" altLang="zh-TW" sz="2424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components.</a:t>
            </a:r>
            <a:r>
              <a:rPr lang="en-US" altLang="zh-TW" sz="2424" i="1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-vertex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with fewer than </a:t>
            </a:r>
            <a:r>
              <a:rPr lang="en-US" altLang="zh-TW" sz="2424" i="1" dirty="0"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ea typeface="新細明體" panose="02020500000000000000" pitchFamily="18" charset="-120"/>
              </a:rPr>
              <a:t>-1 </a:t>
            </a:r>
            <a:r>
              <a:rPr lang="en-US" altLang="zh-TW" sz="2424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edges has at least two components and is disconnected. </a:t>
            </a:r>
          </a:p>
          <a:p>
            <a:pPr eaLnBrk="1" hangingPunct="1"/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contrapositive of this is that every connected </a:t>
            </a:r>
            <a:r>
              <a:rPr lang="en-US" altLang="zh-TW" sz="2424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-vertex 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 has at least </a:t>
            </a:r>
            <a:r>
              <a:rPr lang="en-US" altLang="zh-TW" sz="2424" i="1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-1 edges. This lower bound is achieved by the path </a:t>
            </a:r>
            <a:r>
              <a:rPr lang="en-US" altLang="zh-TW" sz="2424" i="1" dirty="0" err="1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424" i="1" baseline="-14000" dirty="0" err="1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24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.  </a:t>
            </a:r>
            <a:endParaRPr lang="en-US" altLang="zh-TW" sz="2424" b="1" dirty="0">
              <a:solidFill>
                <a:schemeClr val="accent1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5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01707"/>
            <a:ext cx="7142919" cy="968188"/>
          </a:xfrm>
        </p:spPr>
        <p:txBody>
          <a:bodyPr>
            <a:normAutofit/>
          </a:bodyPr>
          <a:lstStyle/>
          <a:p>
            <a:pPr marL="460391" indent="-460391" algn="ctr"/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Some More </a:t>
            </a:r>
            <a:r>
              <a:rPr lang="en-US" altLang="zh-TW" sz="2684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Extremality</a:t>
            </a:r>
            <a:r>
              <a:rPr lang="en-US" altLang="zh-TW" sz="2684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Results</a:t>
            </a:r>
            <a:endParaRPr lang="en-US" altLang="zh-TW" sz="2684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59" y="1651968"/>
            <a:ext cx="8955741" cy="41697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10: </a:t>
            </a:r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simple </a:t>
            </a:r>
            <a:r>
              <a:rPr lang="en-US" altLang="zh-TW" i="1" dirty="0" smtClean="0">
                <a:ea typeface="新細明體" panose="02020500000000000000" pitchFamily="18" charset="-120"/>
              </a:rPr>
              <a:t>n-</a:t>
            </a:r>
            <a:r>
              <a:rPr lang="en-US" altLang="zh-TW" dirty="0" smtClean="0">
                <a:ea typeface="新細明體" panose="02020500000000000000" pitchFamily="18" charset="-120"/>
              </a:rPr>
              <a:t>vertex graph with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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)(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)/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connected.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11: </a:t>
            </a:r>
            <a:r>
              <a:rPr lang="en-US" altLang="zh-TW" dirty="0" smtClean="0">
                <a:ea typeface="新細明體" panose="02020500000000000000" pitchFamily="18" charset="-120"/>
              </a:rPr>
              <a:t>Every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loopless</a:t>
            </a:r>
            <a:r>
              <a:rPr lang="en-US" altLang="zh-TW" dirty="0" smtClean="0">
                <a:ea typeface="新細明體" panose="02020500000000000000" pitchFamily="18" charset="-120"/>
              </a:rPr>
              <a:t>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has a bipartite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subgraph</a:t>
            </a:r>
            <a:r>
              <a:rPr lang="en-US" altLang="zh-TW" dirty="0" smtClean="0">
                <a:ea typeface="新細明體" panose="02020500000000000000" pitchFamily="18" charset="-120"/>
              </a:rPr>
              <a:t> with at least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)/2 edges.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Proposition 12: </a:t>
            </a:r>
            <a:r>
              <a:rPr lang="en-US" altLang="zh-TW" dirty="0" smtClean="0">
                <a:ea typeface="新細明體" panose="02020500000000000000" pitchFamily="18" charset="-120"/>
              </a:rPr>
              <a:t>The maximum number of edges in an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-vertex triangle free simple graph is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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/4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 </a:t>
            </a:r>
            <a:endParaRPr lang="en-US" altLang="zh-TW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514278" y="3320427"/>
          <a:ext cx="115445" cy="217147"/>
        </p:xfrm>
        <a:graphic>
          <a:graphicData uri="http://schemas.openxmlformats.org/presentationml/2006/ole">
            <p:oleObj spid="_x0000_s58370" name="Equation" r:id="rId3" imgW="114151" imgH="215619" progId="Equation.3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5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Degree sequence</a:t>
            </a:r>
            <a:endParaRPr lang="en-US" altLang="zh-TW" sz="1558" dirty="0">
              <a:ea typeface="新細明體" panose="02020500000000000000" pitchFamily="18" charset="-120"/>
            </a:endParaRP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4571" y="1752296"/>
            <a:ext cx="7154859" cy="1895226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altLang="zh-TW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Degree Sequence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a graph is the list of vertex degrees, usually written in non-increasing order</a:t>
            </a:r>
            <a:r>
              <a:rPr lang="en-US" altLang="zh-TW" smtClean="0">
                <a:ea typeface="新細明體" panose="02020500000000000000" pitchFamily="18" charset="-120"/>
              </a:rPr>
              <a:t>, as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i="1" smtClean="0">
                <a:ea typeface="新細明體" panose="02020500000000000000" pitchFamily="18" charset="-120"/>
              </a:rPr>
              <a:t>….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 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 n</a:t>
            </a:r>
            <a:r>
              <a:rPr lang="en-US" altLang="zh-TW" b="1" i="1" smtClean="0">
                <a:ea typeface="新細明體" panose="02020500000000000000" pitchFamily="18" charset="-120"/>
              </a:rPr>
              <a:t> .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527" name="Oval 5"/>
          <p:cNvSpPr>
            <a:spLocks noChangeArrowheads="1"/>
          </p:cNvSpPr>
          <p:nvPr/>
        </p:nvSpPr>
        <p:spPr bwMode="auto">
          <a:xfrm>
            <a:off x="2955767" y="4105181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28" name="Oval 6"/>
          <p:cNvSpPr>
            <a:spLocks noChangeArrowheads="1"/>
          </p:cNvSpPr>
          <p:nvPr/>
        </p:nvSpPr>
        <p:spPr bwMode="auto">
          <a:xfrm>
            <a:off x="2271341" y="4674161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29" name="Oval 7"/>
          <p:cNvSpPr>
            <a:spLocks noChangeArrowheads="1"/>
          </p:cNvSpPr>
          <p:nvPr/>
        </p:nvSpPr>
        <p:spPr bwMode="auto">
          <a:xfrm>
            <a:off x="3844970" y="4852826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0" name="Oval 8"/>
          <p:cNvSpPr>
            <a:spLocks noChangeArrowheads="1"/>
          </p:cNvSpPr>
          <p:nvPr/>
        </p:nvSpPr>
        <p:spPr bwMode="auto">
          <a:xfrm>
            <a:off x="2899418" y="5718666"/>
            <a:ext cx="87958" cy="10032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1" name="Line 9"/>
          <p:cNvSpPr>
            <a:spLocks noChangeShapeType="1"/>
          </p:cNvSpPr>
          <p:nvPr/>
        </p:nvSpPr>
        <p:spPr bwMode="auto">
          <a:xfrm>
            <a:off x="2360673" y="4731883"/>
            <a:ext cx="1484297" cy="175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2" name="Line 10"/>
          <p:cNvSpPr>
            <a:spLocks noChangeShapeType="1"/>
          </p:cNvSpPr>
          <p:nvPr/>
        </p:nvSpPr>
        <p:spPr bwMode="auto">
          <a:xfrm flipV="1">
            <a:off x="2972258" y="4943533"/>
            <a:ext cx="893327" cy="795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3" name="Line 11"/>
          <p:cNvSpPr>
            <a:spLocks noChangeShapeType="1"/>
          </p:cNvSpPr>
          <p:nvPr/>
        </p:nvSpPr>
        <p:spPr bwMode="auto">
          <a:xfrm>
            <a:off x="3034104" y="4180769"/>
            <a:ext cx="824609" cy="681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34" name="Freeform 20"/>
          <p:cNvSpPr>
            <a:spLocks/>
          </p:cNvSpPr>
          <p:nvPr/>
        </p:nvSpPr>
        <p:spPr bwMode="auto">
          <a:xfrm>
            <a:off x="2318068" y="4777237"/>
            <a:ext cx="585473" cy="979911"/>
          </a:xfrm>
          <a:custGeom>
            <a:avLst/>
            <a:gdLst>
              <a:gd name="T0" fmla="*/ 0 w 612"/>
              <a:gd name="T1" fmla="*/ 0 h 792"/>
              <a:gd name="T2" fmla="*/ 2147483647 w 612"/>
              <a:gd name="T3" fmla="*/ 2147483647 h 792"/>
              <a:gd name="T4" fmla="*/ 2147483647 w 612"/>
              <a:gd name="T5" fmla="*/ 2147483647 h 792"/>
              <a:gd name="T6" fmla="*/ 2147483647 w 612"/>
              <a:gd name="T7" fmla="*/ 2147483647 h 79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792"/>
              <a:gd name="T14" fmla="*/ 612 w 612"/>
              <a:gd name="T15" fmla="*/ 792 h 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792">
                <a:moveTo>
                  <a:pt x="0" y="0"/>
                </a:moveTo>
                <a:cubicBezTo>
                  <a:pt x="21" y="89"/>
                  <a:pt x="37" y="178"/>
                  <a:pt x="96" y="282"/>
                </a:cubicBezTo>
                <a:cubicBezTo>
                  <a:pt x="155" y="386"/>
                  <a:pt x="268" y="539"/>
                  <a:pt x="354" y="624"/>
                </a:cubicBezTo>
                <a:cubicBezTo>
                  <a:pt x="440" y="709"/>
                  <a:pt x="558" y="757"/>
                  <a:pt x="612" y="7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5" name="Freeform 21"/>
          <p:cNvSpPr>
            <a:spLocks/>
          </p:cNvSpPr>
          <p:nvPr/>
        </p:nvSpPr>
        <p:spPr bwMode="auto">
          <a:xfrm>
            <a:off x="2331812" y="4147785"/>
            <a:ext cx="623954" cy="530499"/>
          </a:xfrm>
          <a:custGeom>
            <a:avLst/>
            <a:gdLst>
              <a:gd name="T0" fmla="*/ 0 w 648"/>
              <a:gd name="T1" fmla="*/ 2147483647 h 444"/>
              <a:gd name="T2" fmla="*/ 2147483647 w 648"/>
              <a:gd name="T3" fmla="*/ 2147483647 h 444"/>
              <a:gd name="T4" fmla="*/ 2147483647 w 648"/>
              <a:gd name="T5" fmla="*/ 2147483647 h 444"/>
              <a:gd name="T6" fmla="*/ 2147483647 w 648"/>
              <a:gd name="T7" fmla="*/ 0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444"/>
              <a:gd name="T14" fmla="*/ 648 w 648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444">
                <a:moveTo>
                  <a:pt x="0" y="444"/>
                </a:moveTo>
                <a:cubicBezTo>
                  <a:pt x="22" y="408"/>
                  <a:pt x="75" y="290"/>
                  <a:pt x="132" y="228"/>
                </a:cubicBezTo>
                <a:cubicBezTo>
                  <a:pt x="189" y="166"/>
                  <a:pt x="256" y="110"/>
                  <a:pt x="342" y="72"/>
                </a:cubicBezTo>
                <a:cubicBezTo>
                  <a:pt x="428" y="34"/>
                  <a:pt x="584" y="15"/>
                  <a:pt x="6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6" name="Freeform 22"/>
          <p:cNvSpPr>
            <a:spLocks/>
          </p:cNvSpPr>
          <p:nvPr/>
        </p:nvSpPr>
        <p:spPr bwMode="auto">
          <a:xfrm>
            <a:off x="2355176" y="4201385"/>
            <a:ext cx="617082" cy="504386"/>
          </a:xfrm>
          <a:custGeom>
            <a:avLst/>
            <a:gdLst>
              <a:gd name="T0" fmla="*/ 0 w 648"/>
              <a:gd name="T1" fmla="*/ 2147483647 h 432"/>
              <a:gd name="T2" fmla="*/ 2147483647 w 648"/>
              <a:gd name="T3" fmla="*/ 2147483647 h 432"/>
              <a:gd name="T4" fmla="*/ 2147483647 w 648"/>
              <a:gd name="T5" fmla="*/ 2147483647 h 432"/>
              <a:gd name="T6" fmla="*/ 2147483647 w 648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432"/>
              <a:gd name="T14" fmla="*/ 648 w 64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432">
                <a:moveTo>
                  <a:pt x="0" y="432"/>
                </a:moveTo>
                <a:cubicBezTo>
                  <a:pt x="40" y="420"/>
                  <a:pt x="156" y="400"/>
                  <a:pt x="240" y="360"/>
                </a:cubicBezTo>
                <a:cubicBezTo>
                  <a:pt x="324" y="320"/>
                  <a:pt x="436" y="252"/>
                  <a:pt x="504" y="192"/>
                </a:cubicBezTo>
                <a:cubicBezTo>
                  <a:pt x="572" y="132"/>
                  <a:pt x="618" y="40"/>
                  <a:pt x="6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37" name="Text Box 23"/>
          <p:cNvSpPr txBox="1">
            <a:spLocks noChangeArrowheads="1"/>
          </p:cNvSpPr>
          <p:nvPr/>
        </p:nvSpPr>
        <p:spPr bwMode="auto">
          <a:xfrm>
            <a:off x="2976382" y="5757148"/>
            <a:ext cx="34908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07538" name="Text Box 24"/>
          <p:cNvSpPr txBox="1">
            <a:spLocks noChangeArrowheads="1"/>
          </p:cNvSpPr>
          <p:nvPr/>
        </p:nvSpPr>
        <p:spPr bwMode="auto">
          <a:xfrm>
            <a:off x="4022260" y="4720889"/>
            <a:ext cx="347711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07539" name="Text Box 25"/>
          <p:cNvSpPr txBox="1">
            <a:spLocks noChangeArrowheads="1"/>
          </p:cNvSpPr>
          <p:nvPr/>
        </p:nvSpPr>
        <p:spPr bwMode="auto">
          <a:xfrm>
            <a:off x="2844444" y="3694250"/>
            <a:ext cx="347710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540" name="Text Box 26"/>
          <p:cNvSpPr txBox="1">
            <a:spLocks noChangeArrowheads="1"/>
          </p:cNvSpPr>
          <p:nvPr/>
        </p:nvSpPr>
        <p:spPr bwMode="auto">
          <a:xfrm>
            <a:off x="1937374" y="4575208"/>
            <a:ext cx="347710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7541" name="Line 27"/>
          <p:cNvSpPr>
            <a:spLocks noChangeShapeType="1"/>
          </p:cNvSpPr>
          <p:nvPr/>
        </p:nvSpPr>
        <p:spPr bwMode="auto">
          <a:xfrm flipV="1">
            <a:off x="3035479" y="4079067"/>
            <a:ext cx="843850" cy="728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558"/>
          </a:p>
        </p:txBody>
      </p:sp>
      <p:sp>
        <p:nvSpPr>
          <p:cNvPr id="107542" name="Oval 28"/>
          <p:cNvSpPr>
            <a:spLocks noChangeArrowheads="1"/>
          </p:cNvSpPr>
          <p:nvPr/>
        </p:nvSpPr>
        <p:spPr bwMode="auto">
          <a:xfrm>
            <a:off x="3832601" y="4024094"/>
            <a:ext cx="86584" cy="1017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511"/>
          </a:p>
        </p:txBody>
      </p:sp>
      <p:sp>
        <p:nvSpPr>
          <p:cNvPr id="107543" name="Text Box 29"/>
          <p:cNvSpPr txBox="1">
            <a:spLocks noChangeArrowheads="1"/>
          </p:cNvSpPr>
          <p:nvPr/>
        </p:nvSpPr>
        <p:spPr bwMode="auto">
          <a:xfrm>
            <a:off x="3989276" y="3813819"/>
            <a:ext cx="349085" cy="40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544" name="Text Box 30"/>
          <p:cNvSpPr txBox="1">
            <a:spLocks noChangeArrowheads="1"/>
          </p:cNvSpPr>
          <p:nvPr/>
        </p:nvSpPr>
        <p:spPr bwMode="auto">
          <a:xfrm>
            <a:off x="4791896" y="3991109"/>
            <a:ext cx="2952101" cy="89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Degree sequence</a:t>
            </a:r>
            <a:r>
              <a:rPr lang="en-US" altLang="zh-TW" sz="2078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w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x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y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z</a:t>
            </a:r>
            <a:r>
              <a:rPr lang="en-US" altLang="zh-TW" sz="2078"/>
              <a:t>), </a:t>
            </a:r>
            <a:r>
              <a:rPr lang="en-US" altLang="zh-TW" sz="2078" i="1"/>
              <a:t>d</a:t>
            </a:r>
            <a:r>
              <a:rPr lang="en-US" altLang="zh-TW" sz="2078"/>
              <a:t>(</a:t>
            </a:r>
            <a:r>
              <a:rPr lang="en-US" altLang="zh-TW" sz="2078" i="1"/>
              <a:t>v</a:t>
            </a:r>
            <a:r>
              <a:rPr lang="en-US" altLang="zh-TW" sz="2078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34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443916"/>
            <a:ext cx="7520780" cy="1080238"/>
          </a:xfrm>
        </p:spPr>
        <p:txBody>
          <a:bodyPr>
            <a:noAutofit/>
          </a:bodyPr>
          <a:lstStyle/>
          <a:p>
            <a:pPr marL="364190" indent="-364190"/>
            <a:r>
              <a:rPr lang="en-US" altLang="zh-TW" sz="2800" b="1" dirty="0" smtClean="0">
                <a:ea typeface="新細明體" panose="02020500000000000000" pitchFamily="18" charset="-120"/>
              </a:rPr>
              <a:t>Proposition 13:</a:t>
            </a:r>
            <a:r>
              <a:rPr lang="en-US" altLang="zh-TW" sz="28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ea typeface="新細明體" panose="02020500000000000000" pitchFamily="18" charset="-120"/>
              </a:rPr>
              <a:t>The nonnegative integers </a:t>
            </a:r>
            <a:r>
              <a:rPr lang="en-US" altLang="zh-TW" sz="2800" b="1" i="1" dirty="0">
                <a:ea typeface="新細明體" panose="02020500000000000000" pitchFamily="18" charset="-120"/>
              </a:rPr>
              <a:t>d</a:t>
            </a:r>
            <a:r>
              <a:rPr lang="en-US" altLang="zh-TW" sz="2800" b="1" i="1" baseline="-25000" dirty="0">
                <a:ea typeface="新細明體" panose="02020500000000000000" pitchFamily="18" charset="-120"/>
              </a:rPr>
              <a:t>1 </a:t>
            </a:r>
            <a:r>
              <a:rPr lang="en-US" altLang="zh-TW" sz="2800" b="1" dirty="0">
                <a:ea typeface="新細明體" panose="02020500000000000000" pitchFamily="18" charset="-120"/>
              </a:rPr>
              <a:t>,…, </a:t>
            </a:r>
            <a:r>
              <a:rPr lang="en-US" altLang="zh-TW" sz="2800" b="1" i="1" dirty="0" err="1">
                <a:ea typeface="新細明體" panose="02020500000000000000" pitchFamily="18" charset="-120"/>
              </a:rPr>
              <a:t>d</a:t>
            </a:r>
            <a:r>
              <a:rPr lang="en-US" altLang="zh-TW" sz="2800" b="1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800" b="1" dirty="0">
                <a:ea typeface="新細明體" panose="02020500000000000000" pitchFamily="18" charset="-120"/>
              </a:rPr>
              <a:t> are the vertex degrees of some graph if and only if </a:t>
            </a:r>
            <a:r>
              <a:rPr lang="en-US" altLang="zh-TW" sz="2800" b="1" dirty="0">
                <a:ea typeface="新細明體" panose="02020500000000000000" pitchFamily="18" charset="-120"/>
                <a:sym typeface="Symbol" panose="05050102010706020507" pitchFamily="18" charset="2"/>
              </a:rPr>
              <a:t></a:t>
            </a:r>
            <a:r>
              <a:rPr lang="en-US" altLang="zh-TW" sz="2800" b="1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800" b="1" i="1" baseline="-16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b="1" dirty="0">
                <a:ea typeface="新細明體" panose="02020500000000000000" pitchFamily="18" charset="-120"/>
                <a:sym typeface="Symbol" panose="05050102010706020507" pitchFamily="18" charset="2"/>
              </a:rPr>
              <a:t> is even. </a:t>
            </a: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844" y="1634783"/>
            <a:ext cx="7154859" cy="4610939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251" b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</a:t>
            </a:r>
            <a:r>
              <a:rPr lang="en-US" altLang="zh-TW" sz="225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 sz="225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5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Necessity</a:t>
            </a:r>
            <a:r>
              <a:rPr lang="en-US" altLang="zh-TW" sz="225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endParaRPr lang="en-US" altLang="zh-TW" sz="225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When some graph 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these numbers as its vertex degrees, the degree-sum formula implies that 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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251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= 2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e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(</a:t>
            </a:r>
            <a:r>
              <a:rPr lang="en-US" altLang="zh-TW" sz="2251" i="1" dirty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), </a:t>
            </a:r>
            <a:r>
              <a:rPr lang="en-US" altLang="zh-TW" sz="225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which is even</a:t>
            </a: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251" dirty="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86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4571" y="1638224"/>
            <a:ext cx="7337647" cy="477723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078" b="1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Proof</a:t>
            </a:r>
            <a:r>
              <a:rPr lang="en-US" altLang="zh-TW" sz="2078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: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Sufficiency</a:t>
            </a:r>
            <a:endParaRPr lang="en-US" altLang="zh-TW" sz="1731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Suppose that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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even.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construct a graph with vertex set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,…,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) =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all 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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even, the number of odd values is even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First form an arbitrary pairing of the vertices in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{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: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is odd}.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 each resulting pair, form an edge having these two vertices as its endpoints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The remaining degree needed at each vertex is even and nonnegative; satisfy this for each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 err="1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 placing 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[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d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/2] </a:t>
            </a:r>
            <a:r>
              <a:rPr lang="en-US" altLang="zh-TW" sz="2078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loops at</a:t>
            </a:r>
            <a:r>
              <a:rPr lang="en-US" altLang="zh-TW" sz="2078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78" i="1" dirty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78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109574" name="Rectangle 1028"/>
          <p:cNvSpPr>
            <a:spLocks noChangeArrowheads="1"/>
          </p:cNvSpPr>
          <p:nvPr/>
        </p:nvSpPr>
        <p:spPr bwMode="auto">
          <a:xfrm>
            <a:off x="1002817" y="551115"/>
            <a:ext cx="7154859" cy="10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77" tIns="43638" rIns="87277" bIns="43638" anchor="ctr"/>
          <a:lstStyle>
            <a:lvl1pPr marL="420688" indent="-420688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1008063" eaLnBrk="0" hangingPunct="0"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51" dirty="0" smtClean="0"/>
              <a:t>Proposition 13: </a:t>
            </a:r>
            <a:r>
              <a:rPr lang="en-US" altLang="zh-TW" sz="2251" dirty="0"/>
              <a:t>The nonnegative integers </a:t>
            </a:r>
            <a:r>
              <a:rPr lang="en-US" altLang="zh-TW" sz="2251" i="1" dirty="0"/>
              <a:t>d</a:t>
            </a:r>
            <a:r>
              <a:rPr lang="en-US" altLang="zh-TW" sz="2251" i="1" baseline="-25000" dirty="0"/>
              <a:t>1 </a:t>
            </a:r>
            <a:r>
              <a:rPr lang="en-US" altLang="zh-TW" sz="2251" dirty="0"/>
              <a:t>,…, </a:t>
            </a:r>
            <a:r>
              <a:rPr lang="en-US" altLang="zh-TW" sz="2251" i="1" dirty="0" err="1"/>
              <a:t>d</a:t>
            </a:r>
            <a:r>
              <a:rPr lang="en-US" altLang="zh-TW" sz="2251" i="1" baseline="-25000" dirty="0" err="1"/>
              <a:t>n</a:t>
            </a:r>
            <a:r>
              <a:rPr lang="en-US" altLang="zh-TW" sz="2251" dirty="0"/>
              <a:t> are the vertex degrees of some graph if and only if </a:t>
            </a:r>
            <a:r>
              <a:rPr lang="en-US" altLang="zh-TW" sz="2251" dirty="0">
                <a:sym typeface="Symbol" panose="05050102010706020507" pitchFamily="18" charset="2"/>
              </a:rPr>
              <a:t></a:t>
            </a:r>
            <a:r>
              <a:rPr lang="en-US" altLang="zh-TW" sz="2251" i="1" dirty="0">
                <a:sym typeface="Symbol" panose="05050102010706020507" pitchFamily="18" charset="2"/>
              </a:rPr>
              <a:t>d</a:t>
            </a:r>
            <a:r>
              <a:rPr lang="en-US" altLang="zh-TW" sz="2251" i="1" baseline="-16000" dirty="0">
                <a:sym typeface="Symbol" panose="05050102010706020507" pitchFamily="18" charset="2"/>
              </a:rPr>
              <a:t>i</a:t>
            </a:r>
            <a:r>
              <a:rPr lang="en-US" altLang="zh-TW" sz="2251" dirty="0">
                <a:sym typeface="Symbol" panose="05050102010706020507" pitchFamily="18" charset="2"/>
              </a:rPr>
              <a:t> is even. </a:t>
            </a:r>
            <a:endParaRPr lang="en-US" altLang="zh-TW" sz="1299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5006</TotalTime>
  <Words>1701</Words>
  <Application>Microsoft Office PowerPoint</Application>
  <PresentationFormat>On-screen Show (4:3)</PresentationFormat>
  <Paragraphs>175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Recap : Definitions</vt:lpstr>
      <vt:lpstr>Recap : Results and Proof Techniques</vt:lpstr>
      <vt:lpstr>Recap : Results and Proof Techniques</vt:lpstr>
      <vt:lpstr>Recap : Results and Proof Techniques</vt:lpstr>
      <vt:lpstr>Proposition 9 : The minimum number of edges in a connected graph with n vertices is n-1</vt:lpstr>
      <vt:lpstr>Some More Extremality Results</vt:lpstr>
      <vt:lpstr>Degree sequence</vt:lpstr>
      <vt:lpstr>Proposition 13: The nonnegative integers d1 ,…, dn are the vertex degrees of some graph if and only if di is even. </vt:lpstr>
      <vt:lpstr>Slide 9</vt:lpstr>
      <vt:lpstr>Graphic Sequence</vt:lpstr>
      <vt:lpstr>Recursive condition</vt:lpstr>
      <vt:lpstr>Recursive condition</vt:lpstr>
      <vt:lpstr>Recursive condition</vt:lpstr>
      <vt:lpstr>Recursive condition</vt:lpstr>
      <vt:lpstr>Necessary and Sufficient Condition for a Sequence to be the Degree Sequence of a Simple Graph</vt:lpstr>
      <vt:lpstr>Proposition 10: If G is simple n-vertex graph with (G)(n-1)/2, then G is connected.</vt:lpstr>
      <vt:lpstr>Proposition 10: If G is simple n-vertex graph with (G)(n-1)/2, then G is connected.</vt:lpstr>
      <vt:lpstr>Proposition 11 : Every loopless graph G has a bipartite subgraph with at least e(G)/2 edges. </vt:lpstr>
      <vt:lpstr>Slide 19</vt:lpstr>
      <vt:lpstr>Proposition 12: The maximum number of edges in an n-vertex triangle free simple graph is  n2/4    </vt:lpstr>
      <vt:lpstr>Proposition 12: The maximum number of edges in an n-vertex triangle free simple graph is  n2/4 </vt:lpstr>
      <vt:lpstr>Slide 22</vt:lpstr>
      <vt:lpstr>Slide 23</vt:lpstr>
      <vt:lpstr>Slide 24</vt:lpstr>
      <vt:lpstr>Slide 25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72</cp:revision>
  <dcterms:created xsi:type="dcterms:W3CDTF">2013-08-04T06:42:48Z</dcterms:created>
  <dcterms:modified xsi:type="dcterms:W3CDTF">2015-01-16T03:19:16Z</dcterms:modified>
</cp:coreProperties>
</file>