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09" r:id="rId2"/>
    <p:sldId id="410" r:id="rId3"/>
    <p:sldId id="411" r:id="rId4"/>
    <p:sldId id="412" r:id="rId5"/>
    <p:sldId id="413" r:id="rId6"/>
    <p:sldId id="414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41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5.wmf"/><Relationship Id="rId11" Type="http://schemas.openxmlformats.org/officeDocument/2006/relationships/image" Target="../media/image12.wmf"/><Relationship Id="rId5" Type="http://schemas.openxmlformats.org/officeDocument/2006/relationships/image" Target="../media/image4.wmf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94DAC-EEC8-492F-9CC9-001C7A915E8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2A5DD-B7DC-490A-B0C8-C545B5B72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43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57E-B81C-4EA3-9075-891D10CBFD24}" type="datetime1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B5B2-F576-49EE-8FC2-FD6B9AAA558E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455-3E0A-42B0-8861-F54517CF1CB1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D5B-096E-4B6E-8089-CFE3017BCFD8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D31F-840E-484E-9073-22EE7CBE5A8E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1253-2C78-4CD3-B27B-D6AB80B4FED7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2B3E-8237-4F19-B3F9-3A0A101FA186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B7C-99A0-4BD7-9C6D-725DC20CCC5D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3019-777A-497B-AD71-312EF799E308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DCD-7914-495B-B5FE-9B7E42B4E8AC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9C4-7EEB-44A3-B5C4-13AC63BCAD36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32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8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9.bin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16.bin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7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3.bin"/><Relationship Id="rId30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418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Necessary and Sufficient Condition for a Sequence to be the Degree Sequence of a Simple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6575"/>
            <a:ext cx="7886700" cy="2640387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dirty="0" smtClean="0">
                <a:ea typeface="新細明體" panose="02020500000000000000" pitchFamily="18" charset="-120"/>
              </a:rPr>
              <a:t>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&gt;1, an integer list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of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graphic if and only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dirty="0" smtClean="0">
                <a:ea typeface="新細明體" panose="02020500000000000000" pitchFamily="18" charset="-120"/>
              </a:rPr>
              <a:t> is graphic,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dirty="0" smtClean="0">
                <a:ea typeface="新細明體" panose="02020500000000000000" pitchFamily="18" charset="-120"/>
              </a:rPr>
              <a:t> is obtained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 smtClean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 smtClean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=0.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61A054-D542-4CAE-A530-748F71801675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A86CC9-AF47-4C58-91CA-1BB5FEDA0D96}" type="slidenum">
              <a:rPr lang="zh-TW" altLang="en-US" sz="1299"/>
              <a:pPr eaLnBrk="1" hangingPunct="1"/>
              <a:t>10</a:t>
            </a:fld>
            <a:endParaRPr lang="en-US" altLang="zh-TW" sz="1299"/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292738"/>
            <a:ext cx="7410488" cy="887829"/>
          </a:xfrm>
        </p:spPr>
        <p:txBody>
          <a:bodyPr/>
          <a:lstStyle/>
          <a:p>
            <a:pPr eaLnBrk="1" hangingPunct="1"/>
            <a:r>
              <a:rPr lang="en-US" altLang="zh-TW" sz="3030" dirty="0">
                <a:ea typeface="新細明體" panose="02020500000000000000" pitchFamily="18" charset="-120"/>
              </a:rPr>
              <a:t>Loop and multiple edges in directed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graph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592" y="1372976"/>
            <a:ext cx="7363760" cy="35526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graph, a </a:t>
            </a:r>
            <a:r>
              <a:rPr lang="en-US" altLang="zh-TW" sz="2400" b="1" i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edge whose endpoints are equal. </a:t>
            </a:r>
            <a:endParaRPr lang="en-US" altLang="zh-TW" sz="24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400" b="1" i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Multiple edges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edges having the same ordered pair of endpoints. </a:t>
            </a:r>
          </a:p>
          <a:p>
            <a:pPr eaLnBrk="1" hangingPunct="1"/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sz="2400" b="1" i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</a:t>
            </a:r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each ordered pair is the head and tail of the most one edge; one loop may be present at each vertex. </a:t>
            </a:r>
            <a:endParaRPr lang="en-US" altLang="zh-TW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9815" name="Oval 4"/>
          <p:cNvSpPr>
            <a:spLocks noChangeArrowheads="1"/>
          </p:cNvSpPr>
          <p:nvPr/>
        </p:nvSpPr>
        <p:spPr bwMode="auto">
          <a:xfrm>
            <a:off x="3489014" y="5179922"/>
            <a:ext cx="123691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6" name="Freeform 5"/>
          <p:cNvSpPr>
            <a:spLocks/>
          </p:cNvSpPr>
          <p:nvPr/>
        </p:nvSpPr>
        <p:spPr bwMode="auto">
          <a:xfrm>
            <a:off x="3247128" y="4718140"/>
            <a:ext cx="333967" cy="518129"/>
          </a:xfrm>
          <a:custGeom>
            <a:avLst/>
            <a:gdLst>
              <a:gd name="T0" fmla="*/ 2147483647 w 229"/>
              <a:gd name="T1" fmla="*/ 2147483647 h 327"/>
              <a:gd name="T2" fmla="*/ 2147483647 w 229"/>
              <a:gd name="T3" fmla="*/ 2147483647 h 327"/>
              <a:gd name="T4" fmla="*/ 2147483647 w 229"/>
              <a:gd name="T5" fmla="*/ 2147483647 h 327"/>
              <a:gd name="T6" fmla="*/ 2147483647 w 229"/>
              <a:gd name="T7" fmla="*/ 2147483647 h 327"/>
              <a:gd name="T8" fmla="*/ 2147483647 w 229"/>
              <a:gd name="T9" fmla="*/ 2147483647 h 327"/>
              <a:gd name="T10" fmla="*/ 2147483647 w 229"/>
              <a:gd name="T11" fmla="*/ 2147483647 h 327"/>
              <a:gd name="T12" fmla="*/ 2147483647 w 229"/>
              <a:gd name="T13" fmla="*/ 2147483647 h 3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9"/>
              <a:gd name="T22" fmla="*/ 0 h 327"/>
              <a:gd name="T23" fmla="*/ 229 w 229"/>
              <a:gd name="T24" fmla="*/ 327 h 3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9" h="327">
                <a:moveTo>
                  <a:pt x="142" y="327"/>
                </a:moveTo>
                <a:cubicBezTo>
                  <a:pt x="110" y="309"/>
                  <a:pt x="79" y="291"/>
                  <a:pt x="58" y="249"/>
                </a:cubicBezTo>
                <a:cubicBezTo>
                  <a:pt x="37" y="207"/>
                  <a:pt x="0" y="116"/>
                  <a:pt x="16" y="75"/>
                </a:cubicBezTo>
                <a:cubicBezTo>
                  <a:pt x="32" y="34"/>
                  <a:pt x="122" y="6"/>
                  <a:pt x="154" y="3"/>
                </a:cubicBezTo>
                <a:cubicBezTo>
                  <a:pt x="186" y="0"/>
                  <a:pt x="196" y="33"/>
                  <a:pt x="208" y="57"/>
                </a:cubicBezTo>
                <a:cubicBezTo>
                  <a:pt x="220" y="81"/>
                  <a:pt x="223" y="108"/>
                  <a:pt x="226" y="147"/>
                </a:cubicBezTo>
                <a:cubicBezTo>
                  <a:pt x="229" y="186"/>
                  <a:pt x="226" y="261"/>
                  <a:pt x="226" y="29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7" name="Oval 6"/>
          <p:cNvSpPr>
            <a:spLocks noChangeArrowheads="1"/>
          </p:cNvSpPr>
          <p:nvPr/>
        </p:nvSpPr>
        <p:spPr bwMode="auto">
          <a:xfrm>
            <a:off x="4769906" y="4731884"/>
            <a:ext cx="122317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8" name="Oval 7"/>
          <p:cNvSpPr>
            <a:spLocks noChangeArrowheads="1"/>
          </p:cNvSpPr>
          <p:nvPr/>
        </p:nvSpPr>
        <p:spPr bwMode="auto">
          <a:xfrm>
            <a:off x="5540916" y="4722263"/>
            <a:ext cx="122317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9" name="Freeform 10"/>
          <p:cNvSpPr>
            <a:spLocks/>
          </p:cNvSpPr>
          <p:nvPr/>
        </p:nvSpPr>
        <p:spPr bwMode="auto">
          <a:xfrm>
            <a:off x="4866110" y="4580706"/>
            <a:ext cx="710539" cy="151178"/>
          </a:xfrm>
          <a:custGeom>
            <a:avLst/>
            <a:gdLst>
              <a:gd name="T0" fmla="*/ 0 w 486"/>
              <a:gd name="T1" fmla="*/ 2147483647 h 95"/>
              <a:gd name="T2" fmla="*/ 2147483647 w 486"/>
              <a:gd name="T3" fmla="*/ 2147483647 h 95"/>
              <a:gd name="T4" fmla="*/ 2147483647 w 486"/>
              <a:gd name="T5" fmla="*/ 2147483647 h 95"/>
              <a:gd name="T6" fmla="*/ 2147483647 w 486"/>
              <a:gd name="T7" fmla="*/ 2147483647 h 95"/>
              <a:gd name="T8" fmla="*/ 0 60000 65536"/>
              <a:gd name="T9" fmla="*/ 0 60000 65536"/>
              <a:gd name="T10" fmla="*/ 0 60000 65536"/>
              <a:gd name="T11" fmla="*/ 0 60000 65536"/>
              <a:gd name="T12" fmla="*/ 0 w 486"/>
              <a:gd name="T13" fmla="*/ 0 h 95"/>
              <a:gd name="T14" fmla="*/ 486 w 486"/>
              <a:gd name="T15" fmla="*/ 95 h 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6" h="95">
                <a:moveTo>
                  <a:pt x="0" y="95"/>
                </a:moveTo>
                <a:cubicBezTo>
                  <a:pt x="29" y="82"/>
                  <a:pt x="114" y="31"/>
                  <a:pt x="174" y="17"/>
                </a:cubicBezTo>
                <a:cubicBezTo>
                  <a:pt x="234" y="3"/>
                  <a:pt x="308" y="0"/>
                  <a:pt x="360" y="11"/>
                </a:cubicBezTo>
                <a:cubicBezTo>
                  <a:pt x="412" y="22"/>
                  <a:pt x="460" y="68"/>
                  <a:pt x="486" y="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20" name="Freeform 11"/>
          <p:cNvSpPr>
            <a:spLocks/>
          </p:cNvSpPr>
          <p:nvPr/>
        </p:nvSpPr>
        <p:spPr bwMode="auto">
          <a:xfrm>
            <a:off x="4883978" y="4836334"/>
            <a:ext cx="666559" cy="89332"/>
          </a:xfrm>
          <a:custGeom>
            <a:avLst/>
            <a:gdLst>
              <a:gd name="T0" fmla="*/ 0 w 456"/>
              <a:gd name="T1" fmla="*/ 2147483647 h 56"/>
              <a:gd name="T2" fmla="*/ 2147483647 w 456"/>
              <a:gd name="T3" fmla="*/ 2147483647 h 56"/>
              <a:gd name="T4" fmla="*/ 2147483647 w 456"/>
              <a:gd name="T5" fmla="*/ 2147483647 h 56"/>
              <a:gd name="T6" fmla="*/ 2147483647 w 456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6"/>
              <a:gd name="T14" fmla="*/ 456 w 456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6">
                <a:moveTo>
                  <a:pt x="0" y="6"/>
                </a:moveTo>
                <a:cubicBezTo>
                  <a:pt x="39" y="23"/>
                  <a:pt x="79" y="41"/>
                  <a:pt x="132" y="48"/>
                </a:cubicBezTo>
                <a:cubicBezTo>
                  <a:pt x="185" y="55"/>
                  <a:pt x="264" y="56"/>
                  <a:pt x="318" y="48"/>
                </a:cubicBezTo>
                <a:cubicBezTo>
                  <a:pt x="372" y="40"/>
                  <a:pt x="414" y="20"/>
                  <a:pt x="4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21" name="Text Box 15"/>
          <p:cNvSpPr txBox="1">
            <a:spLocks noChangeArrowheads="1"/>
          </p:cNvSpPr>
          <p:nvPr/>
        </p:nvSpPr>
        <p:spPr bwMode="auto">
          <a:xfrm>
            <a:off x="3208646" y="5313233"/>
            <a:ext cx="728405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1731" b="1" i="1"/>
              <a:t>Loop</a:t>
            </a:r>
            <a:r>
              <a:rPr lang="en-US" altLang="zh-TW" sz="1905" b="1"/>
              <a:t> </a:t>
            </a:r>
            <a:endParaRPr lang="zh-TW" altLang="en-US" sz="1905" b="1"/>
          </a:p>
        </p:txBody>
      </p:sp>
      <p:sp>
        <p:nvSpPr>
          <p:cNvPr id="119822" name="Text Box 17"/>
          <p:cNvSpPr txBox="1">
            <a:spLocks noChangeArrowheads="1"/>
          </p:cNvSpPr>
          <p:nvPr/>
        </p:nvSpPr>
        <p:spPr bwMode="auto">
          <a:xfrm>
            <a:off x="4664082" y="5027368"/>
            <a:ext cx="1437569" cy="64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1731" b="1" i="1"/>
              <a:t>Multiple edges</a:t>
            </a:r>
            <a:r>
              <a:rPr lang="en-US" altLang="zh-TW" sz="1905" b="1"/>
              <a:t> </a:t>
            </a:r>
            <a:endParaRPr lang="zh-TW" altLang="en-US" sz="1905" b="1"/>
          </a:p>
        </p:txBody>
      </p:sp>
    </p:spTree>
    <p:extLst>
      <p:ext uri="{BB962C8B-B14F-4D97-AF65-F5344CB8AC3E}">
        <p14:creationId xmlns="" xmlns:p14="http://schemas.microsoft.com/office/powerpoint/2010/main" val="8581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B13EAA-01D5-4CB8-ABA4-F085B8C60033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7FAED2-5D68-4CAF-819F-D1248A05ED4A}" type="slidenum">
              <a:rPr lang="zh-TW" altLang="en-US" sz="1299"/>
              <a:pPr eaLnBrk="1" hangingPunct="1"/>
              <a:t>11</a:t>
            </a:fld>
            <a:endParaRPr lang="en-US" altLang="zh-TW" sz="1299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292738"/>
            <a:ext cx="7410488" cy="887829"/>
          </a:xfrm>
        </p:spPr>
        <p:txBody>
          <a:bodyPr/>
          <a:lstStyle/>
          <a:p>
            <a:pPr eaLnBrk="1" hangingPunct="1"/>
            <a:r>
              <a:rPr lang="en-US" altLang="zh-TW" sz="3030" dirty="0">
                <a:ea typeface="新細明體" panose="02020500000000000000" pitchFamily="18" charset="-120"/>
              </a:rPr>
              <a:t>E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dges </a:t>
            </a:r>
            <a:r>
              <a:rPr lang="en-US" altLang="zh-TW" sz="3030" dirty="0">
                <a:ea typeface="新細明體" panose="02020500000000000000" pitchFamily="18" charset="-120"/>
              </a:rPr>
              <a:t>in directed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graph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592" y="1389467"/>
            <a:ext cx="7154859" cy="2802297"/>
          </a:xfrm>
        </p:spPr>
        <p:txBody>
          <a:bodyPr/>
          <a:lstStyle/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digraph, we write 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uv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edge with tail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u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head </a:t>
            </a:r>
            <a:r>
              <a:rPr lang="en-US" altLang="zh-TW" sz="2424" i="1" dirty="0">
                <a:ea typeface="新細明體" panose="02020500000000000000" pitchFamily="18" charset="-120"/>
              </a:rPr>
              <a:t>v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there is an edge </a:t>
            </a:r>
            <a:r>
              <a:rPr lang="en-US" altLang="zh-TW" sz="2337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 sz="2337" i="1" dirty="0">
                <a:ea typeface="新細明體" panose="02020500000000000000" pitchFamily="18" charset="-120"/>
              </a:rPr>
              <a:t>u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sz="2337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successor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</a:t>
            </a:r>
            <a:r>
              <a:rPr lang="en-US" altLang="zh-TW" sz="2337" i="1" dirty="0">
                <a:ea typeface="新細明體" panose="02020500000000000000" pitchFamily="18" charset="-120"/>
              </a:rPr>
              <a:t>u,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u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sz="2337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predecessor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write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u</a:t>
            </a:r>
            <a:r>
              <a:rPr lang="en-US" altLang="zh-TW" sz="2337" dirty="0" err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“there is an edge from </a:t>
            </a:r>
            <a:r>
              <a:rPr lang="en-US" altLang="zh-TW" sz="2337" i="1" dirty="0">
                <a:ea typeface="新細明體" panose="02020500000000000000" pitchFamily="18" charset="-120"/>
              </a:rPr>
              <a:t>u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”.</a:t>
            </a:r>
            <a:endParaRPr lang="en-US" altLang="zh-TW" sz="2337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0839" name="Oval 6"/>
          <p:cNvSpPr>
            <a:spLocks noChangeArrowheads="1"/>
          </p:cNvSpPr>
          <p:nvPr/>
        </p:nvSpPr>
        <p:spPr bwMode="auto">
          <a:xfrm>
            <a:off x="3702038" y="4972395"/>
            <a:ext cx="123691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0840" name="Oval 7"/>
          <p:cNvSpPr>
            <a:spLocks noChangeArrowheads="1"/>
          </p:cNvSpPr>
          <p:nvPr/>
        </p:nvSpPr>
        <p:spPr bwMode="auto">
          <a:xfrm>
            <a:off x="4570626" y="4962775"/>
            <a:ext cx="122317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0841" name="Line 8"/>
          <p:cNvSpPr>
            <a:spLocks noChangeShapeType="1"/>
          </p:cNvSpPr>
          <p:nvPr/>
        </p:nvSpPr>
        <p:spPr bwMode="auto">
          <a:xfrm flipV="1">
            <a:off x="3833975" y="5019122"/>
            <a:ext cx="736651" cy="96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3273241" y="4505115"/>
            <a:ext cx="1087109" cy="3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baseline="-16000"/>
              <a:t>Predecessor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4316372" y="5028743"/>
            <a:ext cx="1087110" cy="3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baseline="-16000"/>
              <a:t>Successor</a:t>
            </a:r>
          </a:p>
        </p:txBody>
      </p:sp>
    </p:spTree>
    <p:extLst>
      <p:ext uri="{BB962C8B-B14F-4D97-AF65-F5344CB8AC3E}">
        <p14:creationId xmlns="" xmlns:p14="http://schemas.microsoft.com/office/powerpoint/2010/main" val="33611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E67B36-C953-4848-BB71-EB882E4C803E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706128-A061-4D0E-BEBF-4D25C7CD309C}" type="slidenum">
              <a:rPr lang="zh-TW" altLang="en-US" sz="1299"/>
              <a:pPr eaLnBrk="1" hangingPunct="1"/>
              <a:t>12</a:t>
            </a:fld>
            <a:endParaRPr lang="en-US" altLang="zh-TW" sz="1299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610211"/>
            <a:ext cx="7154859" cy="78200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Path and Cycle in Digraph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422452"/>
            <a:ext cx="7154859" cy="3173371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a </a:t>
            </a:r>
            <a:r>
              <a:rPr lang="en-US" altLang="zh-TW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it is a simple digraph whose vertices can be linearly ordered so that there is an edge with tail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head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and only 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immediately follows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vertex ordering.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cycle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defined similarly using an ordering of the vertices on the cycle.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21863" name="Group 17"/>
          <p:cNvGrpSpPr>
            <a:grpSpLocks/>
          </p:cNvGrpSpPr>
          <p:nvPr/>
        </p:nvGrpSpPr>
        <p:grpSpPr bwMode="auto">
          <a:xfrm>
            <a:off x="4845496" y="4840457"/>
            <a:ext cx="1657465" cy="1230043"/>
            <a:chOff x="2841" y="3876"/>
            <a:chExt cx="912" cy="631"/>
          </a:xfrm>
        </p:grpSpPr>
        <p:sp>
          <p:nvSpPr>
            <p:cNvPr id="121864" name="Oval 5"/>
            <p:cNvSpPr>
              <a:spLocks noChangeArrowheads="1"/>
            </p:cNvSpPr>
            <p:nvPr/>
          </p:nvSpPr>
          <p:spPr bwMode="auto">
            <a:xfrm>
              <a:off x="2847" y="3932"/>
              <a:ext cx="64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5" name="Oval 6"/>
            <p:cNvSpPr>
              <a:spLocks noChangeArrowheads="1"/>
            </p:cNvSpPr>
            <p:nvPr/>
          </p:nvSpPr>
          <p:spPr bwMode="auto">
            <a:xfrm>
              <a:off x="2841" y="4417"/>
              <a:ext cx="64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6" name="Oval 7"/>
            <p:cNvSpPr>
              <a:spLocks noChangeArrowheads="1"/>
            </p:cNvSpPr>
            <p:nvPr/>
          </p:nvSpPr>
          <p:spPr bwMode="auto">
            <a:xfrm>
              <a:off x="3351" y="4437"/>
              <a:ext cx="64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7" name="Oval 8"/>
            <p:cNvSpPr>
              <a:spLocks noChangeArrowheads="1"/>
            </p:cNvSpPr>
            <p:nvPr/>
          </p:nvSpPr>
          <p:spPr bwMode="auto">
            <a:xfrm>
              <a:off x="3689" y="4167"/>
              <a:ext cx="64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8" name="Oval 9"/>
            <p:cNvSpPr>
              <a:spLocks noChangeArrowheads="1"/>
            </p:cNvSpPr>
            <p:nvPr/>
          </p:nvSpPr>
          <p:spPr bwMode="auto">
            <a:xfrm>
              <a:off x="3358" y="3876"/>
              <a:ext cx="63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9" name="Line 10"/>
            <p:cNvSpPr>
              <a:spLocks noChangeShapeType="1"/>
            </p:cNvSpPr>
            <p:nvPr/>
          </p:nvSpPr>
          <p:spPr bwMode="auto">
            <a:xfrm flipV="1">
              <a:off x="2898" y="4209"/>
              <a:ext cx="798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0" name="Line 11"/>
            <p:cNvSpPr>
              <a:spLocks noChangeShapeType="1"/>
            </p:cNvSpPr>
            <p:nvPr/>
          </p:nvSpPr>
          <p:spPr bwMode="auto">
            <a:xfrm>
              <a:off x="2911" y="4479"/>
              <a:ext cx="43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1" name="Line 12"/>
            <p:cNvSpPr>
              <a:spLocks noChangeShapeType="1"/>
            </p:cNvSpPr>
            <p:nvPr/>
          </p:nvSpPr>
          <p:spPr bwMode="auto">
            <a:xfrm flipH="1">
              <a:off x="2917" y="3904"/>
              <a:ext cx="428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2" name="Line 13"/>
            <p:cNvSpPr>
              <a:spLocks noChangeShapeType="1"/>
            </p:cNvSpPr>
            <p:nvPr/>
          </p:nvSpPr>
          <p:spPr bwMode="auto">
            <a:xfrm flipH="1">
              <a:off x="2866" y="4008"/>
              <a:ext cx="7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3" name="Line 14"/>
            <p:cNvSpPr>
              <a:spLocks noChangeShapeType="1"/>
            </p:cNvSpPr>
            <p:nvPr/>
          </p:nvSpPr>
          <p:spPr bwMode="auto">
            <a:xfrm flipH="1">
              <a:off x="3415" y="4236"/>
              <a:ext cx="306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4" name="Line 15"/>
            <p:cNvSpPr>
              <a:spLocks noChangeShapeType="1"/>
            </p:cNvSpPr>
            <p:nvPr/>
          </p:nvSpPr>
          <p:spPr bwMode="auto">
            <a:xfrm flipH="1" flipV="1">
              <a:off x="3415" y="3925"/>
              <a:ext cx="306" cy="2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5" name="Line 16"/>
            <p:cNvSpPr>
              <a:spLocks noChangeShapeType="1"/>
            </p:cNvSpPr>
            <p:nvPr/>
          </p:nvSpPr>
          <p:spPr bwMode="auto">
            <a:xfrm flipH="1">
              <a:off x="2892" y="3938"/>
              <a:ext cx="478" cy="4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="" xmlns:p14="http://schemas.microsoft.com/office/powerpoint/2010/main" val="20968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3A9B9F-3B1B-45D4-B746-8262886816F2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28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CF5E6A-E469-4142-ACB7-D5FD2D6E40E8}" type="slidenum">
              <a:rPr lang="zh-TW" altLang="en-US" sz="1299"/>
              <a:pPr eaLnBrk="1" hangingPunct="1"/>
              <a:t>13</a:t>
            </a:fld>
            <a:endParaRPr lang="en-US" altLang="zh-TW" sz="1299"/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80696"/>
            <a:ext cx="7154859" cy="97853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Underlying graph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20750"/>
            <a:ext cx="7154859" cy="2909496"/>
          </a:xfrm>
        </p:spPr>
        <p:txBody>
          <a:bodyPr/>
          <a:lstStyle/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underlying graph</a:t>
            </a:r>
            <a:r>
              <a:rPr lang="en-US" altLang="zh-TW" sz="2424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digraph</a:t>
            </a:r>
            <a:r>
              <a:rPr lang="en-US" altLang="zh-TW" sz="2424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</a:rPr>
              <a:t>D</a:t>
            </a:r>
            <a:r>
              <a:rPr lang="en-US" altLang="zh-TW" sz="2424">
                <a:ea typeface="新細明體" panose="02020500000000000000" pitchFamily="18" charset="-120"/>
              </a:rPr>
              <a:t>: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graph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obtained by treating the edges of </a:t>
            </a:r>
            <a:r>
              <a:rPr lang="en-US" altLang="zh-TW" sz="2337" i="1">
                <a:ea typeface="新細明體" panose="02020500000000000000" pitchFamily="18" charset="-120"/>
              </a:rPr>
              <a:t>D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unordered pairs</a:t>
            </a:r>
            <a:r>
              <a:rPr lang="en-US" altLang="zh-TW" sz="2337">
                <a:ea typeface="新細明體" panose="02020500000000000000" pitchFamily="18" charset="-120"/>
              </a:rPr>
              <a:t>;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vertex set and edges set remain the same, and the endpoints of an edge are the same in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in </a:t>
            </a:r>
            <a:r>
              <a:rPr lang="en-US" altLang="zh-TW" sz="2337" i="1">
                <a:ea typeface="新細明體" panose="02020500000000000000" pitchFamily="18" charset="-120"/>
              </a:rPr>
              <a:t>D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in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become an unordered pair</a:t>
            </a:r>
            <a:r>
              <a:rPr lang="en-US" altLang="zh-TW" sz="2337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122887" name="Group 30"/>
          <p:cNvGrpSpPr>
            <a:grpSpLocks/>
          </p:cNvGrpSpPr>
          <p:nvPr/>
        </p:nvGrpSpPr>
        <p:grpSpPr bwMode="auto">
          <a:xfrm>
            <a:off x="2577820" y="4568336"/>
            <a:ext cx="1253406" cy="867214"/>
            <a:chOff x="1470" y="3018"/>
            <a:chExt cx="858" cy="546"/>
          </a:xfrm>
        </p:grpSpPr>
        <p:sp>
          <p:nvSpPr>
            <p:cNvPr id="122902" name="Oval 4"/>
            <p:cNvSpPr>
              <a:spLocks noChangeArrowheads="1"/>
            </p:cNvSpPr>
            <p:nvPr/>
          </p:nvSpPr>
          <p:spPr bwMode="auto">
            <a:xfrm>
              <a:off x="1476" y="306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3" name="Oval 5"/>
            <p:cNvSpPr>
              <a:spLocks noChangeArrowheads="1"/>
            </p:cNvSpPr>
            <p:nvPr/>
          </p:nvSpPr>
          <p:spPr bwMode="auto">
            <a:xfrm>
              <a:off x="1470" y="348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4" name="Oval 6"/>
            <p:cNvSpPr>
              <a:spLocks noChangeArrowheads="1"/>
            </p:cNvSpPr>
            <p:nvPr/>
          </p:nvSpPr>
          <p:spPr bwMode="auto">
            <a:xfrm>
              <a:off x="1950" y="3504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5" name="Oval 7"/>
            <p:cNvSpPr>
              <a:spLocks noChangeArrowheads="1"/>
            </p:cNvSpPr>
            <p:nvPr/>
          </p:nvSpPr>
          <p:spPr bwMode="auto">
            <a:xfrm>
              <a:off x="2268" y="3270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6" name="Oval 8"/>
            <p:cNvSpPr>
              <a:spLocks noChangeArrowheads="1"/>
            </p:cNvSpPr>
            <p:nvPr/>
          </p:nvSpPr>
          <p:spPr bwMode="auto">
            <a:xfrm>
              <a:off x="1956" y="3018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7" name="Line 9"/>
            <p:cNvSpPr>
              <a:spLocks noChangeShapeType="1"/>
            </p:cNvSpPr>
            <p:nvPr/>
          </p:nvSpPr>
          <p:spPr bwMode="auto">
            <a:xfrm flipV="1">
              <a:off x="1524" y="3306"/>
              <a:ext cx="75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08" name="Line 10"/>
            <p:cNvSpPr>
              <a:spLocks noChangeShapeType="1"/>
            </p:cNvSpPr>
            <p:nvPr/>
          </p:nvSpPr>
          <p:spPr bwMode="auto">
            <a:xfrm>
              <a:off x="1536" y="35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09" name="Line 11"/>
            <p:cNvSpPr>
              <a:spLocks noChangeShapeType="1"/>
            </p:cNvSpPr>
            <p:nvPr/>
          </p:nvSpPr>
          <p:spPr bwMode="auto">
            <a:xfrm flipH="1">
              <a:off x="1542" y="3042"/>
              <a:ext cx="40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0" name="Line 12"/>
            <p:cNvSpPr>
              <a:spLocks noChangeShapeType="1"/>
            </p:cNvSpPr>
            <p:nvPr/>
          </p:nvSpPr>
          <p:spPr bwMode="auto">
            <a:xfrm flipH="1">
              <a:off x="1494" y="3132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1" name="Line 13"/>
            <p:cNvSpPr>
              <a:spLocks noChangeShapeType="1"/>
            </p:cNvSpPr>
            <p:nvPr/>
          </p:nvSpPr>
          <p:spPr bwMode="auto">
            <a:xfrm flipH="1">
              <a:off x="2010" y="3330"/>
              <a:ext cx="2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2" name="Line 14"/>
            <p:cNvSpPr>
              <a:spLocks noChangeShapeType="1"/>
            </p:cNvSpPr>
            <p:nvPr/>
          </p:nvSpPr>
          <p:spPr bwMode="auto">
            <a:xfrm flipH="1" flipV="1">
              <a:off x="2010" y="3060"/>
              <a:ext cx="28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3" name="Line 15"/>
            <p:cNvSpPr>
              <a:spLocks noChangeShapeType="1"/>
            </p:cNvSpPr>
            <p:nvPr/>
          </p:nvSpPr>
          <p:spPr bwMode="auto">
            <a:xfrm flipH="1">
              <a:off x="1518" y="3072"/>
              <a:ext cx="45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22888" name="Oval 16"/>
          <p:cNvSpPr>
            <a:spLocks noChangeArrowheads="1"/>
          </p:cNvSpPr>
          <p:nvPr/>
        </p:nvSpPr>
        <p:spPr bwMode="auto">
          <a:xfrm>
            <a:off x="5392486" y="4663167"/>
            <a:ext cx="86584" cy="962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89" name="Oval 17"/>
          <p:cNvSpPr>
            <a:spLocks noChangeArrowheads="1"/>
          </p:cNvSpPr>
          <p:nvPr/>
        </p:nvSpPr>
        <p:spPr bwMode="auto">
          <a:xfrm>
            <a:off x="5382866" y="5331100"/>
            <a:ext cx="87958" cy="948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0" name="Oval 18"/>
          <p:cNvSpPr>
            <a:spLocks noChangeArrowheads="1"/>
          </p:cNvSpPr>
          <p:nvPr/>
        </p:nvSpPr>
        <p:spPr bwMode="auto">
          <a:xfrm>
            <a:off x="6085158" y="5358587"/>
            <a:ext cx="86584" cy="962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1" name="Oval 19"/>
          <p:cNvSpPr>
            <a:spLocks noChangeArrowheads="1"/>
          </p:cNvSpPr>
          <p:nvPr/>
        </p:nvSpPr>
        <p:spPr bwMode="auto">
          <a:xfrm>
            <a:off x="6549688" y="4987513"/>
            <a:ext cx="86584" cy="948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2" name="Oval 20"/>
          <p:cNvSpPr>
            <a:spLocks noChangeArrowheads="1"/>
          </p:cNvSpPr>
          <p:nvPr/>
        </p:nvSpPr>
        <p:spPr bwMode="auto">
          <a:xfrm>
            <a:off x="6093405" y="4587577"/>
            <a:ext cx="87958" cy="948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3" name="Line 21"/>
          <p:cNvSpPr>
            <a:spLocks noChangeShapeType="1"/>
          </p:cNvSpPr>
          <p:nvPr/>
        </p:nvSpPr>
        <p:spPr bwMode="auto">
          <a:xfrm flipV="1">
            <a:off x="5462578" y="5045235"/>
            <a:ext cx="1095356" cy="322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4" name="Line 22"/>
          <p:cNvSpPr>
            <a:spLocks noChangeShapeType="1"/>
          </p:cNvSpPr>
          <p:nvPr/>
        </p:nvSpPr>
        <p:spPr bwMode="auto">
          <a:xfrm>
            <a:off x="5479071" y="5416309"/>
            <a:ext cx="5964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5" name="Line 23"/>
          <p:cNvSpPr>
            <a:spLocks noChangeShapeType="1"/>
          </p:cNvSpPr>
          <p:nvPr/>
        </p:nvSpPr>
        <p:spPr bwMode="auto">
          <a:xfrm flipH="1">
            <a:off x="5488691" y="4626058"/>
            <a:ext cx="586846" cy="85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6" name="Line 24"/>
          <p:cNvSpPr>
            <a:spLocks noChangeShapeType="1"/>
          </p:cNvSpPr>
          <p:nvPr/>
        </p:nvSpPr>
        <p:spPr bwMode="auto">
          <a:xfrm flipH="1">
            <a:off x="5418599" y="4768991"/>
            <a:ext cx="8246" cy="5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7" name="Line 25"/>
          <p:cNvSpPr>
            <a:spLocks noChangeShapeType="1"/>
          </p:cNvSpPr>
          <p:nvPr/>
        </p:nvSpPr>
        <p:spPr bwMode="auto">
          <a:xfrm flipH="1">
            <a:off x="6171743" y="5082343"/>
            <a:ext cx="421925" cy="295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8" name="Line 26"/>
          <p:cNvSpPr>
            <a:spLocks noChangeShapeType="1"/>
          </p:cNvSpPr>
          <p:nvPr/>
        </p:nvSpPr>
        <p:spPr bwMode="auto">
          <a:xfrm flipH="1" flipV="1">
            <a:off x="6171743" y="4653546"/>
            <a:ext cx="421925" cy="3339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9" name="Line 27"/>
          <p:cNvSpPr>
            <a:spLocks noChangeShapeType="1"/>
          </p:cNvSpPr>
          <p:nvPr/>
        </p:nvSpPr>
        <p:spPr bwMode="auto">
          <a:xfrm flipH="1">
            <a:off x="5452958" y="4672786"/>
            <a:ext cx="658313" cy="676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900" name="Text Box 28"/>
          <p:cNvSpPr txBox="1">
            <a:spLocks noChangeArrowheads="1"/>
          </p:cNvSpPr>
          <p:nvPr/>
        </p:nvSpPr>
        <p:spPr bwMode="auto">
          <a:xfrm>
            <a:off x="4822132" y="5568862"/>
            <a:ext cx="2322649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>
                <a:solidFill>
                  <a:srgbClr val="FF0000"/>
                </a:solidFill>
              </a:rPr>
              <a:t>The underlying Graph</a:t>
            </a:r>
          </a:p>
        </p:txBody>
      </p:sp>
      <p:sp>
        <p:nvSpPr>
          <p:cNvPr id="122901" name="Text Box 29"/>
          <p:cNvSpPr txBox="1">
            <a:spLocks noChangeArrowheads="1"/>
          </p:cNvSpPr>
          <p:nvPr/>
        </p:nvSpPr>
        <p:spPr bwMode="auto">
          <a:xfrm>
            <a:off x="2515974" y="5568862"/>
            <a:ext cx="1727557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>
                <a:solidFill>
                  <a:srgbClr val="FF0000"/>
                </a:solidFill>
              </a:rPr>
              <a:t>A digraph</a:t>
            </a:r>
          </a:p>
        </p:txBody>
      </p:sp>
    </p:spTree>
    <p:extLst>
      <p:ext uri="{BB962C8B-B14F-4D97-AF65-F5344CB8AC3E}">
        <p14:creationId xmlns="" xmlns:p14="http://schemas.microsoft.com/office/powerpoint/2010/main" val="2898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52E751-A76F-4F64-8E0F-ADAF58A69D2C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39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5EBDB2-9F83-43D2-8740-4FA1EBCAE429}" type="slidenum">
              <a:rPr lang="zh-TW" altLang="en-US" sz="1299"/>
              <a:pPr eaLnBrk="1" hangingPunct="1"/>
              <a:t>14</a:t>
            </a:fld>
            <a:endParaRPr lang="en-US" altLang="zh-TW" sz="1299"/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80696"/>
            <a:ext cx="7154859" cy="97853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Underlying graph</a:t>
            </a: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452687"/>
            <a:ext cx="7154859" cy="298371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Most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methods of graph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theory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arise in the study of ordinary graphs.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Digraphs can be a useful additional tool, especially in applications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comparing a digraph with a graph, we usually use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graph and </a:t>
            </a:r>
            <a:r>
              <a:rPr lang="en-US" altLang="zh-TW" sz="2424" i="1" dirty="0">
                <a:ea typeface="新細明體" panose="02020500000000000000" pitchFamily="18" charset="-120"/>
              </a:rPr>
              <a:t>D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digraph. When discussing a single digraph, we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 use D or </a:t>
            </a:r>
            <a:r>
              <a:rPr lang="en-US" altLang="zh-TW" sz="2424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</a:rPr>
              <a:t>.</a:t>
            </a:r>
            <a:endParaRPr lang="en-US" altLang="zh-TW" sz="2424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63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EA630B-D1D7-459C-8E2C-1C28B43E42B3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49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55D5EF2-6A9C-4AE0-8D54-27F25DF3EB88}" type="slidenum">
              <a:rPr lang="zh-TW" altLang="en-US" sz="1299"/>
              <a:pPr eaLnBrk="1" hangingPunct="1"/>
              <a:t>15</a:t>
            </a:fld>
            <a:endParaRPr lang="en-US" altLang="zh-TW" sz="1299"/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030" dirty="0">
                <a:ea typeface="新細明體" panose="02020500000000000000" pitchFamily="18" charset="-120"/>
              </a:rPr>
              <a:t>Adjacency Matrix and Incidence Matrix</a:t>
            </a:r>
            <a:br>
              <a:rPr lang="en-US" altLang="zh-TW" sz="3030" dirty="0">
                <a:ea typeface="新細明體" panose="02020500000000000000" pitchFamily="18" charset="-120"/>
              </a:rPr>
            </a:br>
            <a:r>
              <a:rPr lang="en-US" altLang="zh-TW" sz="3030" dirty="0">
                <a:ea typeface="新細明體" panose="02020500000000000000" pitchFamily="18" charset="-120"/>
              </a:rPr>
              <a:t> of a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Digraph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841627"/>
            <a:ext cx="7154859" cy="4254984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adjacency matrix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digraph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entry in position </a:t>
            </a:r>
            <a:r>
              <a:rPr lang="en-US" altLang="zh-TW" i="1" smtClean="0">
                <a:ea typeface="新細明體" panose="02020500000000000000" pitchFamily="18" charset="-120"/>
              </a:rPr>
              <a:t>i, 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from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incidence matrix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loopless digraph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i,j</a:t>
            </a:r>
            <a:r>
              <a:rPr lang="en-US" altLang="zh-TW" smtClean="0">
                <a:ea typeface="新細明體" panose="02020500000000000000" pitchFamily="18" charset="-120"/>
              </a:rPr>
              <a:t>=+1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tail of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i,j</a:t>
            </a:r>
            <a:r>
              <a:rPr lang="en-US" altLang="zh-TW" i="1" smtClean="0">
                <a:ea typeface="新細明體" panose="02020500000000000000" pitchFamily="18" charset="-120"/>
              </a:rPr>
              <a:t>= </a:t>
            </a:r>
            <a:r>
              <a:rPr lang="en-US" altLang="zh-TW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head of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b="1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1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338ABC3-D3CE-4A73-A108-ABABC9AB5483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235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2F3D28-6DBB-4843-BFA5-6B95043CD89E}" type="slidenum">
              <a:rPr lang="zh-TW" altLang="en-US" sz="1299"/>
              <a:pPr eaLnBrk="1" hangingPunct="1"/>
              <a:t>16</a:t>
            </a:fld>
            <a:endParaRPr lang="en-US" altLang="zh-TW" sz="1299"/>
          </a:p>
        </p:txBody>
      </p:sp>
      <p:sp>
        <p:nvSpPr>
          <p:cNvPr id="235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adjacency matrix</a:t>
            </a:r>
          </a:p>
        </p:txBody>
      </p:sp>
      <p:grpSp>
        <p:nvGrpSpPr>
          <p:cNvPr id="23590" name="Group 1078"/>
          <p:cNvGrpSpPr>
            <a:grpSpLocks/>
          </p:cNvGrpSpPr>
          <p:nvPr/>
        </p:nvGrpSpPr>
        <p:grpSpPr bwMode="auto">
          <a:xfrm>
            <a:off x="242888" y="2243138"/>
            <a:ext cx="8572500" cy="3793002"/>
            <a:chOff x="488" y="2412"/>
            <a:chExt cx="4375" cy="1390"/>
          </a:xfrm>
        </p:grpSpPr>
        <p:graphicFrame>
          <p:nvGraphicFramePr>
            <p:cNvPr id="23554" name="Object 1024"/>
            <p:cNvGraphicFramePr>
              <a:graphicFrameLocks noChangeAspect="1"/>
            </p:cNvGraphicFramePr>
            <p:nvPr/>
          </p:nvGraphicFramePr>
          <p:xfrm>
            <a:off x="652" y="2544"/>
            <a:ext cx="869" cy="882"/>
          </p:xfrm>
          <a:graphic>
            <a:graphicData uri="http://schemas.openxmlformats.org/presentationml/2006/ole">
              <p:oleObj spid="_x0000_s19737" name="Equation" r:id="rId3" imgW="901700" imgH="914400" progId="Equation.3">
                <p:embed/>
              </p:oleObj>
            </a:graphicData>
          </a:graphic>
        </p:graphicFrame>
        <p:graphicFrame>
          <p:nvGraphicFramePr>
            <p:cNvPr id="23555" name="Object 1025"/>
            <p:cNvGraphicFramePr>
              <a:graphicFrameLocks noChangeAspect="1"/>
            </p:cNvGraphicFramePr>
            <p:nvPr/>
          </p:nvGraphicFramePr>
          <p:xfrm>
            <a:off x="3400" y="2584"/>
            <a:ext cx="1463" cy="864"/>
          </p:xfrm>
          <a:graphic>
            <a:graphicData uri="http://schemas.openxmlformats.org/presentationml/2006/ole">
              <p:oleObj spid="_x0000_s19738" name="Equation" r:id="rId4" imgW="1549400" imgH="914400" progId="Equation.3">
                <p:embed/>
              </p:oleObj>
            </a:graphicData>
          </a:graphic>
        </p:graphicFrame>
        <p:graphicFrame>
          <p:nvGraphicFramePr>
            <p:cNvPr id="23556" name="Object 1026"/>
            <p:cNvGraphicFramePr>
              <a:graphicFrameLocks noChangeAspect="1"/>
            </p:cNvGraphicFramePr>
            <p:nvPr/>
          </p:nvGraphicFramePr>
          <p:xfrm>
            <a:off x="696" y="2428"/>
            <a:ext cx="131" cy="120"/>
          </p:xfrm>
          <a:graphic>
            <a:graphicData uri="http://schemas.openxmlformats.org/presentationml/2006/ole">
              <p:oleObj spid="_x0000_s19739" name="Equation" r:id="rId5" imgW="152334" imgH="139639" progId="Equation.3">
                <p:embed/>
              </p:oleObj>
            </a:graphicData>
          </a:graphic>
        </p:graphicFrame>
        <p:graphicFrame>
          <p:nvGraphicFramePr>
            <p:cNvPr id="23557" name="Object 1027"/>
            <p:cNvGraphicFramePr>
              <a:graphicFrameLocks noChangeAspect="1"/>
            </p:cNvGraphicFramePr>
            <p:nvPr/>
          </p:nvGraphicFramePr>
          <p:xfrm>
            <a:off x="896" y="2420"/>
            <a:ext cx="120" cy="132"/>
          </p:xfrm>
          <a:graphic>
            <a:graphicData uri="http://schemas.openxmlformats.org/presentationml/2006/ole">
              <p:oleObj spid="_x0000_s19740" name="Equation" r:id="rId6" imgW="126835" imgH="139518" progId="Equation.3">
                <p:embed/>
              </p:oleObj>
            </a:graphicData>
          </a:graphic>
        </p:graphicFrame>
        <p:graphicFrame>
          <p:nvGraphicFramePr>
            <p:cNvPr id="23558" name="Object 1028"/>
            <p:cNvGraphicFramePr>
              <a:graphicFrameLocks noChangeAspect="1"/>
            </p:cNvGraphicFramePr>
            <p:nvPr/>
          </p:nvGraphicFramePr>
          <p:xfrm>
            <a:off x="1116" y="2436"/>
            <a:ext cx="121" cy="143"/>
          </p:xfrm>
          <a:graphic>
            <a:graphicData uri="http://schemas.openxmlformats.org/presentationml/2006/ole">
              <p:oleObj spid="_x0000_s19741" name="Equation" r:id="rId7" imgW="139579" imgH="164957" progId="Equation.3">
                <p:embed/>
              </p:oleObj>
            </a:graphicData>
          </a:graphic>
        </p:graphicFrame>
        <p:graphicFrame>
          <p:nvGraphicFramePr>
            <p:cNvPr id="23559" name="Object 1029"/>
            <p:cNvGraphicFramePr>
              <a:graphicFrameLocks noChangeAspect="1"/>
            </p:cNvGraphicFramePr>
            <p:nvPr/>
          </p:nvGraphicFramePr>
          <p:xfrm>
            <a:off x="1344" y="2432"/>
            <a:ext cx="112" cy="112"/>
          </p:xfrm>
          <a:graphic>
            <a:graphicData uri="http://schemas.openxmlformats.org/presentationml/2006/ole">
              <p:oleObj spid="_x0000_s19742" name="Equation" r:id="rId8" imgW="126725" imgH="126725" progId="Equation.3">
                <p:embed/>
              </p:oleObj>
            </a:graphicData>
          </a:graphic>
        </p:graphicFrame>
        <p:graphicFrame>
          <p:nvGraphicFramePr>
            <p:cNvPr id="23560" name="Object 1030"/>
            <p:cNvGraphicFramePr>
              <a:graphicFrameLocks noChangeAspect="1"/>
            </p:cNvGraphicFramePr>
            <p:nvPr/>
          </p:nvGraphicFramePr>
          <p:xfrm>
            <a:off x="488" y="2580"/>
            <a:ext cx="131" cy="120"/>
          </p:xfrm>
          <a:graphic>
            <a:graphicData uri="http://schemas.openxmlformats.org/presentationml/2006/ole">
              <p:oleObj spid="_x0000_s19743" name="Equation" r:id="rId9" imgW="152334" imgH="139639" progId="Equation.3">
                <p:embed/>
              </p:oleObj>
            </a:graphicData>
          </a:graphic>
        </p:graphicFrame>
        <p:graphicFrame>
          <p:nvGraphicFramePr>
            <p:cNvPr id="23561" name="Object 1031"/>
            <p:cNvGraphicFramePr>
              <a:graphicFrameLocks noChangeAspect="1"/>
            </p:cNvGraphicFramePr>
            <p:nvPr/>
          </p:nvGraphicFramePr>
          <p:xfrm>
            <a:off x="496" y="2796"/>
            <a:ext cx="120" cy="132"/>
          </p:xfrm>
          <a:graphic>
            <a:graphicData uri="http://schemas.openxmlformats.org/presentationml/2006/ole">
              <p:oleObj spid="_x0000_s19744" name="Equation" r:id="rId10" imgW="126835" imgH="139518" progId="Equation.3">
                <p:embed/>
              </p:oleObj>
            </a:graphicData>
          </a:graphic>
        </p:graphicFrame>
        <p:graphicFrame>
          <p:nvGraphicFramePr>
            <p:cNvPr id="23562" name="Object 1032"/>
            <p:cNvGraphicFramePr>
              <a:graphicFrameLocks noChangeAspect="1"/>
            </p:cNvGraphicFramePr>
            <p:nvPr/>
          </p:nvGraphicFramePr>
          <p:xfrm>
            <a:off x="492" y="2996"/>
            <a:ext cx="121" cy="143"/>
          </p:xfrm>
          <a:graphic>
            <a:graphicData uri="http://schemas.openxmlformats.org/presentationml/2006/ole">
              <p:oleObj spid="_x0000_s19745" name="Equation" r:id="rId11" imgW="139579" imgH="164957" progId="Equation.3">
                <p:embed/>
              </p:oleObj>
            </a:graphicData>
          </a:graphic>
        </p:graphicFrame>
        <p:graphicFrame>
          <p:nvGraphicFramePr>
            <p:cNvPr id="23563" name="Object 1033"/>
            <p:cNvGraphicFramePr>
              <a:graphicFrameLocks noChangeAspect="1"/>
            </p:cNvGraphicFramePr>
            <p:nvPr/>
          </p:nvGraphicFramePr>
          <p:xfrm>
            <a:off x="496" y="3224"/>
            <a:ext cx="112" cy="112"/>
          </p:xfrm>
          <a:graphic>
            <a:graphicData uri="http://schemas.openxmlformats.org/presentationml/2006/ole">
              <p:oleObj spid="_x0000_s19746" name="Equation" r:id="rId12" imgW="126725" imgH="126725" progId="Equation.3">
                <p:embed/>
              </p:oleObj>
            </a:graphicData>
          </a:graphic>
        </p:graphicFrame>
        <p:graphicFrame>
          <p:nvGraphicFramePr>
            <p:cNvPr id="23564" name="Object 1034"/>
            <p:cNvGraphicFramePr>
              <a:graphicFrameLocks noChangeAspect="1"/>
            </p:cNvGraphicFramePr>
            <p:nvPr/>
          </p:nvGraphicFramePr>
          <p:xfrm>
            <a:off x="3288" y="2636"/>
            <a:ext cx="131" cy="120"/>
          </p:xfrm>
          <a:graphic>
            <a:graphicData uri="http://schemas.openxmlformats.org/presentationml/2006/ole">
              <p:oleObj spid="_x0000_s19747" name="Equation" r:id="rId13" imgW="152334" imgH="139639" progId="Equation.3">
                <p:embed/>
              </p:oleObj>
            </a:graphicData>
          </a:graphic>
        </p:graphicFrame>
        <p:graphicFrame>
          <p:nvGraphicFramePr>
            <p:cNvPr id="23565" name="Object 1035"/>
            <p:cNvGraphicFramePr>
              <a:graphicFrameLocks noChangeAspect="1"/>
            </p:cNvGraphicFramePr>
            <p:nvPr/>
          </p:nvGraphicFramePr>
          <p:xfrm>
            <a:off x="3296" y="2852"/>
            <a:ext cx="120" cy="132"/>
          </p:xfrm>
          <a:graphic>
            <a:graphicData uri="http://schemas.openxmlformats.org/presentationml/2006/ole">
              <p:oleObj spid="_x0000_s19748" name="Equation" r:id="rId14" imgW="126835" imgH="139518" progId="Equation.3">
                <p:embed/>
              </p:oleObj>
            </a:graphicData>
          </a:graphic>
        </p:graphicFrame>
        <p:graphicFrame>
          <p:nvGraphicFramePr>
            <p:cNvPr id="23566" name="Object 1036"/>
            <p:cNvGraphicFramePr>
              <a:graphicFrameLocks noChangeAspect="1"/>
            </p:cNvGraphicFramePr>
            <p:nvPr/>
          </p:nvGraphicFramePr>
          <p:xfrm>
            <a:off x="3292" y="3052"/>
            <a:ext cx="121" cy="143"/>
          </p:xfrm>
          <a:graphic>
            <a:graphicData uri="http://schemas.openxmlformats.org/presentationml/2006/ole">
              <p:oleObj spid="_x0000_s19749" name="Equation" r:id="rId15" imgW="139579" imgH="164957" progId="Equation.3">
                <p:embed/>
              </p:oleObj>
            </a:graphicData>
          </a:graphic>
        </p:graphicFrame>
        <p:graphicFrame>
          <p:nvGraphicFramePr>
            <p:cNvPr id="23567" name="Object 1037"/>
            <p:cNvGraphicFramePr>
              <a:graphicFrameLocks noChangeAspect="1"/>
            </p:cNvGraphicFramePr>
            <p:nvPr/>
          </p:nvGraphicFramePr>
          <p:xfrm>
            <a:off x="3296" y="3280"/>
            <a:ext cx="112" cy="112"/>
          </p:xfrm>
          <a:graphic>
            <a:graphicData uri="http://schemas.openxmlformats.org/presentationml/2006/ole">
              <p:oleObj spid="_x0000_s19750" name="Equation" r:id="rId16" imgW="126725" imgH="126725" progId="Equation.3">
                <p:embed/>
              </p:oleObj>
            </a:graphicData>
          </a:graphic>
        </p:graphicFrame>
        <p:graphicFrame>
          <p:nvGraphicFramePr>
            <p:cNvPr id="23568" name="Object 1038"/>
            <p:cNvGraphicFramePr>
              <a:graphicFrameLocks noChangeAspect="1"/>
            </p:cNvGraphicFramePr>
            <p:nvPr/>
          </p:nvGraphicFramePr>
          <p:xfrm>
            <a:off x="3496" y="2452"/>
            <a:ext cx="128" cy="140"/>
          </p:xfrm>
          <a:graphic>
            <a:graphicData uri="http://schemas.openxmlformats.org/presentationml/2006/ole">
              <p:oleObj spid="_x0000_s19751" name="Equation" r:id="rId17" imgW="126835" imgH="139518" progId="Equation.3">
                <p:embed/>
              </p:oleObj>
            </a:graphicData>
          </a:graphic>
        </p:graphicFrame>
        <p:graphicFrame>
          <p:nvGraphicFramePr>
            <p:cNvPr id="23569" name="Object 1039"/>
            <p:cNvGraphicFramePr>
              <a:graphicFrameLocks noChangeAspect="1"/>
            </p:cNvGraphicFramePr>
            <p:nvPr/>
          </p:nvGraphicFramePr>
          <p:xfrm>
            <a:off x="3776" y="2424"/>
            <a:ext cx="120" cy="168"/>
          </p:xfrm>
          <a:graphic>
            <a:graphicData uri="http://schemas.openxmlformats.org/presentationml/2006/ole">
              <p:oleObj spid="_x0000_s19752" name="Equation" r:id="rId18" imgW="126725" imgH="177415" progId="Equation.3">
                <p:embed/>
              </p:oleObj>
            </a:graphicData>
          </a:graphic>
        </p:graphicFrame>
        <p:graphicFrame>
          <p:nvGraphicFramePr>
            <p:cNvPr id="23570" name="Object 1040"/>
            <p:cNvGraphicFramePr>
              <a:graphicFrameLocks noChangeAspect="1"/>
            </p:cNvGraphicFramePr>
            <p:nvPr/>
          </p:nvGraphicFramePr>
          <p:xfrm>
            <a:off x="4052" y="2444"/>
            <a:ext cx="121" cy="148"/>
          </p:xfrm>
          <a:graphic>
            <a:graphicData uri="http://schemas.openxmlformats.org/presentationml/2006/ole">
              <p:oleObj spid="_x0000_s19753" name="Equation" r:id="rId19" imgW="114201" imgH="139579" progId="Equation.3">
                <p:embed/>
              </p:oleObj>
            </a:graphicData>
          </a:graphic>
        </p:graphicFrame>
        <p:graphicFrame>
          <p:nvGraphicFramePr>
            <p:cNvPr id="23571" name="Object 1041"/>
            <p:cNvGraphicFramePr>
              <a:graphicFrameLocks noChangeAspect="1"/>
            </p:cNvGraphicFramePr>
            <p:nvPr/>
          </p:nvGraphicFramePr>
          <p:xfrm>
            <a:off x="4332" y="2440"/>
            <a:ext cx="128" cy="163"/>
          </p:xfrm>
          <a:graphic>
            <a:graphicData uri="http://schemas.openxmlformats.org/presentationml/2006/ole">
              <p:oleObj spid="_x0000_s19754" name="Equation" r:id="rId20" imgW="139579" imgH="177646" progId="Equation.3">
                <p:embed/>
              </p:oleObj>
            </a:graphicData>
          </a:graphic>
        </p:graphicFrame>
        <p:graphicFrame>
          <p:nvGraphicFramePr>
            <p:cNvPr id="23572" name="Object 1042"/>
            <p:cNvGraphicFramePr>
              <a:graphicFrameLocks noChangeAspect="1"/>
            </p:cNvGraphicFramePr>
            <p:nvPr/>
          </p:nvGraphicFramePr>
          <p:xfrm>
            <a:off x="4620" y="2460"/>
            <a:ext cx="112" cy="137"/>
          </p:xfrm>
          <a:graphic>
            <a:graphicData uri="http://schemas.openxmlformats.org/presentationml/2006/ole">
              <p:oleObj spid="_x0000_s19755" name="Equation" r:id="rId21" imgW="114201" imgH="139579" progId="Equation.3">
                <p:embed/>
              </p:oleObj>
            </a:graphicData>
          </a:graphic>
        </p:graphicFrame>
        <p:graphicFrame>
          <p:nvGraphicFramePr>
            <p:cNvPr id="23573" name="Object 1043"/>
            <p:cNvGraphicFramePr>
              <a:graphicFrameLocks noChangeAspect="1"/>
            </p:cNvGraphicFramePr>
            <p:nvPr/>
          </p:nvGraphicFramePr>
          <p:xfrm>
            <a:off x="900" y="3624"/>
            <a:ext cx="324" cy="178"/>
          </p:xfrm>
          <a:graphic>
            <a:graphicData uri="http://schemas.openxmlformats.org/presentationml/2006/ole">
              <p:oleObj spid="_x0000_s19756" name="Equation" r:id="rId22" imgW="368140" imgH="203112" progId="Equation.3">
                <p:embed/>
              </p:oleObj>
            </a:graphicData>
          </a:graphic>
        </p:graphicFrame>
        <p:graphicFrame>
          <p:nvGraphicFramePr>
            <p:cNvPr id="23574" name="Object 1044"/>
            <p:cNvGraphicFramePr>
              <a:graphicFrameLocks noChangeAspect="1"/>
            </p:cNvGraphicFramePr>
            <p:nvPr/>
          </p:nvGraphicFramePr>
          <p:xfrm>
            <a:off x="2356" y="3632"/>
            <a:ext cx="144" cy="155"/>
          </p:xfrm>
          <a:graphic>
            <a:graphicData uri="http://schemas.openxmlformats.org/presentationml/2006/ole">
              <p:oleObj spid="_x0000_s19757" name="Equation" r:id="rId23" imgW="164814" imgH="177492" progId="Equation.3">
                <p:embed/>
              </p:oleObj>
            </a:graphicData>
          </a:graphic>
        </p:graphicFrame>
        <p:graphicFrame>
          <p:nvGraphicFramePr>
            <p:cNvPr id="23575" name="Object 1045"/>
            <p:cNvGraphicFramePr>
              <a:graphicFrameLocks noChangeAspect="1"/>
            </p:cNvGraphicFramePr>
            <p:nvPr/>
          </p:nvGraphicFramePr>
          <p:xfrm>
            <a:off x="3996" y="3624"/>
            <a:ext cx="363" cy="176"/>
          </p:xfrm>
          <a:graphic>
            <a:graphicData uri="http://schemas.openxmlformats.org/presentationml/2006/ole">
              <p:oleObj spid="_x0000_s19758" name="Equation" r:id="rId24" imgW="418918" imgH="203112" progId="Equation.3">
                <p:embed/>
              </p:oleObj>
            </a:graphicData>
          </a:graphic>
        </p:graphicFrame>
        <p:sp>
          <p:nvSpPr>
            <p:cNvPr id="23591" name="Oval 1055"/>
            <p:cNvSpPr>
              <a:spLocks noChangeArrowheads="1"/>
            </p:cNvSpPr>
            <p:nvPr/>
          </p:nvSpPr>
          <p:spPr bwMode="auto">
            <a:xfrm>
              <a:off x="1840" y="252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2" name="Oval 1056"/>
            <p:cNvSpPr>
              <a:spLocks noChangeArrowheads="1"/>
            </p:cNvSpPr>
            <p:nvPr/>
          </p:nvSpPr>
          <p:spPr bwMode="auto">
            <a:xfrm>
              <a:off x="1840" y="326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3" name="Oval 1057"/>
            <p:cNvSpPr>
              <a:spLocks noChangeArrowheads="1"/>
            </p:cNvSpPr>
            <p:nvPr/>
          </p:nvSpPr>
          <p:spPr bwMode="auto">
            <a:xfrm>
              <a:off x="2336" y="312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4" name="Oval 1058"/>
            <p:cNvSpPr>
              <a:spLocks noChangeArrowheads="1"/>
            </p:cNvSpPr>
            <p:nvPr/>
          </p:nvSpPr>
          <p:spPr bwMode="auto">
            <a:xfrm>
              <a:off x="2888" y="312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5" name="Line 1060"/>
            <p:cNvSpPr>
              <a:spLocks noChangeShapeType="1"/>
            </p:cNvSpPr>
            <p:nvPr/>
          </p:nvSpPr>
          <p:spPr bwMode="auto">
            <a:xfrm flipV="1">
              <a:off x="1880" y="2608"/>
              <a:ext cx="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23576" name="Object 1046"/>
            <p:cNvGraphicFramePr>
              <a:graphicFrameLocks noChangeAspect="1"/>
            </p:cNvGraphicFramePr>
            <p:nvPr/>
          </p:nvGraphicFramePr>
          <p:xfrm>
            <a:off x="1752" y="2860"/>
            <a:ext cx="128" cy="140"/>
          </p:xfrm>
          <a:graphic>
            <a:graphicData uri="http://schemas.openxmlformats.org/presentationml/2006/ole">
              <p:oleObj spid="_x0000_s19759" name="Equation" r:id="rId25" imgW="126835" imgH="139518" progId="Equation.3">
                <p:embed/>
              </p:oleObj>
            </a:graphicData>
          </a:graphic>
        </p:graphicFrame>
        <p:sp>
          <p:nvSpPr>
            <p:cNvPr id="23596" name="Line 1062"/>
            <p:cNvSpPr>
              <a:spLocks noChangeShapeType="1"/>
            </p:cNvSpPr>
            <p:nvPr/>
          </p:nvSpPr>
          <p:spPr bwMode="auto">
            <a:xfrm>
              <a:off x="1912" y="2568"/>
              <a:ext cx="44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23577" name="Object 1047"/>
            <p:cNvGraphicFramePr>
              <a:graphicFrameLocks noChangeAspect="1"/>
            </p:cNvGraphicFramePr>
            <p:nvPr/>
          </p:nvGraphicFramePr>
          <p:xfrm>
            <a:off x="2152" y="2736"/>
            <a:ext cx="120" cy="168"/>
          </p:xfrm>
          <a:graphic>
            <a:graphicData uri="http://schemas.openxmlformats.org/presentationml/2006/ole">
              <p:oleObj spid="_x0000_s19760" name="Equation" r:id="rId26" imgW="126725" imgH="177415" progId="Equation.3">
                <p:embed/>
              </p:oleObj>
            </a:graphicData>
          </a:graphic>
        </p:graphicFrame>
        <p:sp>
          <p:nvSpPr>
            <p:cNvPr id="23597" name="Line 1064"/>
            <p:cNvSpPr>
              <a:spLocks noChangeShapeType="1"/>
            </p:cNvSpPr>
            <p:nvPr/>
          </p:nvSpPr>
          <p:spPr bwMode="auto">
            <a:xfrm>
              <a:off x="240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23578" name="Object 1048"/>
            <p:cNvGraphicFramePr>
              <a:graphicFrameLocks noChangeAspect="1"/>
            </p:cNvGraphicFramePr>
            <p:nvPr/>
          </p:nvGraphicFramePr>
          <p:xfrm>
            <a:off x="2572" y="3028"/>
            <a:ext cx="112" cy="137"/>
          </p:xfrm>
          <a:graphic>
            <a:graphicData uri="http://schemas.openxmlformats.org/presentationml/2006/ole">
              <p:oleObj spid="_x0000_s19761" name="Equation" r:id="rId27" imgW="114201" imgH="139579" progId="Equation.3">
                <p:embed/>
              </p:oleObj>
            </a:graphicData>
          </a:graphic>
        </p:graphicFrame>
        <p:cxnSp>
          <p:nvCxnSpPr>
            <p:cNvPr id="23598" name="AutoShape 1067"/>
            <p:cNvCxnSpPr>
              <a:cxnSpLocks noChangeShapeType="1"/>
              <a:stCxn id="23592" idx="5"/>
              <a:endCxn id="23593" idx="5"/>
            </p:cNvCxnSpPr>
            <p:nvPr/>
          </p:nvCxnSpPr>
          <p:spPr bwMode="auto">
            <a:xfrm rot="5400000" flipH="1" flipV="1">
              <a:off x="2088" y="3016"/>
              <a:ext cx="136" cy="496"/>
            </a:xfrm>
            <a:prstGeom prst="curvedConnector3">
              <a:avLst>
                <a:gd name="adj1" fmla="val -19856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9" name="AutoShape 1071"/>
            <p:cNvCxnSpPr>
              <a:cxnSpLocks noChangeShapeType="1"/>
              <a:stCxn id="23592" idx="7"/>
              <a:endCxn id="23596" idx="1"/>
            </p:cNvCxnSpPr>
            <p:nvPr/>
          </p:nvCxnSpPr>
          <p:spPr bwMode="auto">
            <a:xfrm rot="-5400000">
              <a:off x="2056" y="2980"/>
              <a:ext cx="148" cy="444"/>
            </a:xfrm>
            <a:prstGeom prst="curvedConnector3">
              <a:avLst>
                <a:gd name="adj1" fmla="val 103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3579" name="Object 1049"/>
            <p:cNvGraphicFramePr>
              <a:graphicFrameLocks noChangeAspect="1"/>
            </p:cNvGraphicFramePr>
            <p:nvPr/>
          </p:nvGraphicFramePr>
          <p:xfrm>
            <a:off x="2012" y="3004"/>
            <a:ext cx="121" cy="148"/>
          </p:xfrm>
          <a:graphic>
            <a:graphicData uri="http://schemas.openxmlformats.org/presentationml/2006/ole">
              <p:oleObj spid="_x0000_s19762" name="Equation" r:id="rId28" imgW="114201" imgH="139579" progId="Equation.3">
                <p:embed/>
              </p:oleObj>
            </a:graphicData>
          </a:graphic>
        </p:graphicFrame>
        <p:graphicFrame>
          <p:nvGraphicFramePr>
            <p:cNvPr id="23580" name="Object 1050"/>
            <p:cNvGraphicFramePr>
              <a:graphicFrameLocks noChangeAspect="1"/>
            </p:cNvGraphicFramePr>
            <p:nvPr/>
          </p:nvGraphicFramePr>
          <p:xfrm>
            <a:off x="2180" y="3328"/>
            <a:ext cx="128" cy="163"/>
          </p:xfrm>
          <a:graphic>
            <a:graphicData uri="http://schemas.openxmlformats.org/presentationml/2006/ole">
              <p:oleObj spid="_x0000_s19763" name="Equation" r:id="rId29" imgW="139579" imgH="177646" progId="Equation.3">
                <p:embed/>
              </p:oleObj>
            </a:graphicData>
          </a:graphic>
        </p:graphicFrame>
        <p:graphicFrame>
          <p:nvGraphicFramePr>
            <p:cNvPr id="23581" name="Object 1051"/>
            <p:cNvGraphicFramePr>
              <a:graphicFrameLocks noChangeAspect="1"/>
            </p:cNvGraphicFramePr>
            <p:nvPr/>
          </p:nvGraphicFramePr>
          <p:xfrm>
            <a:off x="1808" y="2412"/>
            <a:ext cx="131" cy="120"/>
          </p:xfrm>
          <a:graphic>
            <a:graphicData uri="http://schemas.openxmlformats.org/presentationml/2006/ole">
              <p:oleObj spid="_x0000_s19764" name="Equation" r:id="rId30" imgW="152334" imgH="139639" progId="Equation.3">
                <p:embed/>
              </p:oleObj>
            </a:graphicData>
          </a:graphic>
        </p:graphicFrame>
        <p:graphicFrame>
          <p:nvGraphicFramePr>
            <p:cNvPr id="23582" name="Object 1052"/>
            <p:cNvGraphicFramePr>
              <a:graphicFrameLocks noChangeAspect="1"/>
            </p:cNvGraphicFramePr>
            <p:nvPr/>
          </p:nvGraphicFramePr>
          <p:xfrm>
            <a:off x="1720" y="3260"/>
            <a:ext cx="120" cy="132"/>
          </p:xfrm>
          <a:graphic>
            <a:graphicData uri="http://schemas.openxmlformats.org/presentationml/2006/ole">
              <p:oleObj spid="_x0000_s19765" name="Equation" r:id="rId31" imgW="126835" imgH="139518" progId="Equation.3">
                <p:embed/>
              </p:oleObj>
            </a:graphicData>
          </a:graphic>
        </p:graphicFrame>
        <p:graphicFrame>
          <p:nvGraphicFramePr>
            <p:cNvPr id="23583" name="Object 1053"/>
            <p:cNvGraphicFramePr>
              <a:graphicFrameLocks noChangeAspect="1"/>
            </p:cNvGraphicFramePr>
            <p:nvPr/>
          </p:nvGraphicFramePr>
          <p:xfrm>
            <a:off x="2388" y="3172"/>
            <a:ext cx="121" cy="143"/>
          </p:xfrm>
          <a:graphic>
            <a:graphicData uri="http://schemas.openxmlformats.org/presentationml/2006/ole">
              <p:oleObj spid="_x0000_s19766" name="Equation" r:id="rId32" imgW="139579" imgH="164957" progId="Equation.3">
                <p:embed/>
              </p:oleObj>
            </a:graphicData>
          </a:graphic>
        </p:graphicFrame>
        <p:graphicFrame>
          <p:nvGraphicFramePr>
            <p:cNvPr id="23584" name="Object 1054"/>
            <p:cNvGraphicFramePr>
              <a:graphicFrameLocks noChangeAspect="1"/>
            </p:cNvGraphicFramePr>
            <p:nvPr/>
          </p:nvGraphicFramePr>
          <p:xfrm>
            <a:off x="2968" y="3112"/>
            <a:ext cx="112" cy="112"/>
          </p:xfrm>
          <a:graphic>
            <a:graphicData uri="http://schemas.openxmlformats.org/presentationml/2006/ole">
              <p:oleObj spid="_x0000_s19767" name="Equation" r:id="rId33" imgW="126725" imgH="126725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1399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604BE9F-9267-493A-8DC4-7729536BC861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59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C9D65E-ACAF-4AE0-9859-0FE515F57CA8}" type="slidenum">
              <a:rPr lang="zh-TW" altLang="en-US" sz="1299"/>
              <a:pPr eaLnBrk="1" hangingPunct="1"/>
              <a:t>17</a:t>
            </a:fld>
            <a:endParaRPr lang="en-US" altLang="zh-TW" sz="1299"/>
          </a:p>
        </p:txBody>
      </p:sp>
      <p:sp>
        <p:nvSpPr>
          <p:cNvPr id="1259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Connected Digraph</a:t>
            </a:r>
          </a:p>
        </p:txBody>
      </p:sp>
      <p:sp>
        <p:nvSpPr>
          <p:cNvPr id="1259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6908850" cy="2222321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define connected digraphs, two options come to mind. We could require only that the underlying graph be connected.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this does not capture the most useful sense of connection for digraphs.</a:t>
            </a:r>
          </a:p>
        </p:txBody>
      </p:sp>
    </p:spTree>
    <p:extLst>
      <p:ext uri="{BB962C8B-B14F-4D97-AF65-F5344CB8AC3E}">
        <p14:creationId xmlns="" xmlns:p14="http://schemas.microsoft.com/office/powerpoint/2010/main" val="9269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5674CA-B096-403B-AB62-46F1188E4E2C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69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6846B6-5D72-4483-A097-544CE92780C0}" type="slidenum">
              <a:rPr lang="zh-TW" altLang="en-US" sz="1299"/>
              <a:pPr eaLnBrk="1" hangingPunct="1"/>
              <a:t>18</a:t>
            </a:fld>
            <a:endParaRPr lang="en-US" altLang="zh-TW" sz="1299"/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title"/>
          </p:nvPr>
        </p:nvSpPr>
        <p:spPr>
          <a:xfrm>
            <a:off x="875003" y="610211"/>
            <a:ext cx="7363760" cy="9139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117" dirty="0">
                <a:ea typeface="新細明體" panose="02020500000000000000" pitchFamily="18" charset="-120"/>
              </a:rPr>
              <a:t>Weakly and strongly connected  </a:t>
            </a:r>
            <a:r>
              <a:rPr lang="en-US" altLang="zh-TW" sz="3117" dirty="0" smtClean="0">
                <a:ea typeface="新細明體" panose="02020500000000000000" pitchFamily="18" charset="-120"/>
              </a:rPr>
              <a:t>digraphs</a:t>
            </a:r>
            <a:endParaRPr lang="en-US" altLang="zh-TW" sz="3463" dirty="0">
              <a:ea typeface="新細明體" panose="02020500000000000000" pitchFamily="18" charset="-120"/>
            </a:endParaRP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09036"/>
            <a:ext cx="7154859" cy="255354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b="1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weakly connected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its underlying graph is connected.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b="1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strongly connected</a:t>
            </a:r>
            <a:r>
              <a:rPr lang="en-US" altLang="zh-TW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strong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for each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ordered pair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u,v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vertices, there is a path from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126983" name="Group 59"/>
          <p:cNvGrpSpPr>
            <a:grpSpLocks/>
          </p:cNvGrpSpPr>
          <p:nvPr/>
        </p:nvGrpSpPr>
        <p:grpSpPr bwMode="auto">
          <a:xfrm>
            <a:off x="3205898" y="4503742"/>
            <a:ext cx="3295688" cy="1793525"/>
            <a:chOff x="2199" y="3247"/>
            <a:chExt cx="1793" cy="704"/>
          </a:xfrm>
        </p:grpSpPr>
        <p:sp>
          <p:nvSpPr>
            <p:cNvPr id="126984" name="Oval 21"/>
            <p:cNvSpPr>
              <a:spLocks noChangeArrowheads="1"/>
            </p:cNvSpPr>
            <p:nvPr/>
          </p:nvSpPr>
          <p:spPr bwMode="auto">
            <a:xfrm>
              <a:off x="2199" y="3575"/>
              <a:ext cx="53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85" name="Oval 5"/>
            <p:cNvSpPr>
              <a:spLocks noChangeArrowheads="1"/>
            </p:cNvSpPr>
            <p:nvPr/>
          </p:nvSpPr>
          <p:spPr bwMode="auto">
            <a:xfrm>
              <a:off x="2521" y="3247"/>
              <a:ext cx="58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86" name="Line 6"/>
            <p:cNvSpPr>
              <a:spLocks noChangeShapeType="1"/>
            </p:cNvSpPr>
            <p:nvPr/>
          </p:nvSpPr>
          <p:spPr bwMode="auto">
            <a:xfrm flipV="1">
              <a:off x="2585" y="3275"/>
              <a:ext cx="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87" name="Line 7"/>
            <p:cNvSpPr>
              <a:spLocks noChangeShapeType="1"/>
            </p:cNvSpPr>
            <p:nvPr/>
          </p:nvSpPr>
          <p:spPr bwMode="auto">
            <a:xfrm>
              <a:off x="2591" y="3929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88" name="Line 8"/>
            <p:cNvSpPr>
              <a:spLocks noChangeShapeType="1"/>
            </p:cNvSpPr>
            <p:nvPr/>
          </p:nvSpPr>
          <p:spPr bwMode="auto">
            <a:xfrm>
              <a:off x="3588" y="3308"/>
              <a:ext cx="0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89" name="Line 9"/>
            <p:cNvSpPr>
              <a:spLocks noChangeShapeType="1"/>
            </p:cNvSpPr>
            <p:nvPr/>
          </p:nvSpPr>
          <p:spPr bwMode="auto">
            <a:xfrm>
              <a:off x="2550" y="3293"/>
              <a:ext cx="0" cy="5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0" name="Oval 10"/>
            <p:cNvSpPr>
              <a:spLocks noChangeArrowheads="1"/>
            </p:cNvSpPr>
            <p:nvPr/>
          </p:nvSpPr>
          <p:spPr bwMode="auto">
            <a:xfrm>
              <a:off x="2527" y="3896"/>
              <a:ext cx="58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1" name="Oval 11"/>
            <p:cNvSpPr>
              <a:spLocks noChangeArrowheads="1"/>
            </p:cNvSpPr>
            <p:nvPr/>
          </p:nvSpPr>
          <p:spPr bwMode="auto">
            <a:xfrm>
              <a:off x="3558" y="3896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2" name="Oval 12"/>
            <p:cNvSpPr>
              <a:spLocks noChangeArrowheads="1"/>
            </p:cNvSpPr>
            <p:nvPr/>
          </p:nvSpPr>
          <p:spPr bwMode="auto">
            <a:xfrm>
              <a:off x="3558" y="3247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3" name="Oval 13"/>
            <p:cNvSpPr>
              <a:spLocks noChangeArrowheads="1"/>
            </p:cNvSpPr>
            <p:nvPr/>
          </p:nvSpPr>
          <p:spPr bwMode="auto">
            <a:xfrm>
              <a:off x="2867" y="3569"/>
              <a:ext cx="58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4" name="Oval 14"/>
            <p:cNvSpPr>
              <a:spLocks noChangeArrowheads="1"/>
            </p:cNvSpPr>
            <p:nvPr/>
          </p:nvSpPr>
          <p:spPr bwMode="auto">
            <a:xfrm>
              <a:off x="3212" y="3574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5" name="Line 15"/>
            <p:cNvSpPr>
              <a:spLocks noChangeShapeType="1"/>
            </p:cNvSpPr>
            <p:nvPr/>
          </p:nvSpPr>
          <p:spPr bwMode="auto">
            <a:xfrm>
              <a:off x="2568" y="3291"/>
              <a:ext cx="304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6" name="Line 16"/>
            <p:cNvSpPr>
              <a:spLocks noChangeShapeType="1"/>
            </p:cNvSpPr>
            <p:nvPr/>
          </p:nvSpPr>
          <p:spPr bwMode="auto">
            <a:xfrm flipH="1">
              <a:off x="2579" y="3618"/>
              <a:ext cx="29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7" name="Line 17"/>
            <p:cNvSpPr>
              <a:spLocks noChangeShapeType="1"/>
            </p:cNvSpPr>
            <p:nvPr/>
          </p:nvSpPr>
          <p:spPr bwMode="auto">
            <a:xfrm flipH="1">
              <a:off x="3265" y="3291"/>
              <a:ext cx="29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8" name="Line 18"/>
            <p:cNvSpPr>
              <a:spLocks noChangeShapeType="1"/>
            </p:cNvSpPr>
            <p:nvPr/>
          </p:nvSpPr>
          <p:spPr bwMode="auto">
            <a:xfrm flipH="1" flipV="1">
              <a:off x="3265" y="3624"/>
              <a:ext cx="29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126999" name="AutoShape 19"/>
            <p:cNvCxnSpPr>
              <a:cxnSpLocks noChangeShapeType="1"/>
              <a:stCxn id="126993" idx="0"/>
              <a:endCxn id="126994" idx="1"/>
            </p:cNvCxnSpPr>
            <p:nvPr/>
          </p:nvCxnSpPr>
          <p:spPr bwMode="auto">
            <a:xfrm rot="5400000" flipV="1">
              <a:off x="3052" y="3413"/>
              <a:ext cx="13" cy="325"/>
            </a:xfrm>
            <a:prstGeom prst="curvedConnector3">
              <a:avLst>
                <a:gd name="adj1" fmla="val -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00" name="AutoShape 20"/>
            <p:cNvCxnSpPr>
              <a:cxnSpLocks noChangeShapeType="1"/>
              <a:stCxn id="126994" idx="3"/>
              <a:endCxn id="126993" idx="4"/>
            </p:cNvCxnSpPr>
            <p:nvPr/>
          </p:nvCxnSpPr>
          <p:spPr bwMode="auto">
            <a:xfrm rot="5400000">
              <a:off x="3057" y="3460"/>
              <a:ext cx="3" cy="325"/>
            </a:xfrm>
            <a:prstGeom prst="curvedConnector3">
              <a:avLst>
                <a:gd name="adj1" fmla="val 2474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01" name="Oval 22"/>
            <p:cNvSpPr>
              <a:spLocks noChangeArrowheads="1"/>
            </p:cNvSpPr>
            <p:nvPr/>
          </p:nvSpPr>
          <p:spPr bwMode="auto">
            <a:xfrm>
              <a:off x="3933" y="3580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7002" name="Line 23"/>
            <p:cNvSpPr>
              <a:spLocks noChangeShapeType="1"/>
            </p:cNvSpPr>
            <p:nvPr/>
          </p:nvSpPr>
          <p:spPr bwMode="auto">
            <a:xfrm flipH="1">
              <a:off x="2243" y="3286"/>
              <a:ext cx="29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7003" name="Line 24"/>
            <p:cNvSpPr>
              <a:spLocks noChangeShapeType="1"/>
            </p:cNvSpPr>
            <p:nvPr/>
          </p:nvSpPr>
          <p:spPr bwMode="auto">
            <a:xfrm flipH="1" flipV="1">
              <a:off x="2216" y="3624"/>
              <a:ext cx="31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7004" name="Line 25"/>
            <p:cNvSpPr>
              <a:spLocks noChangeShapeType="1"/>
            </p:cNvSpPr>
            <p:nvPr/>
          </p:nvSpPr>
          <p:spPr bwMode="auto">
            <a:xfrm>
              <a:off x="3617" y="3275"/>
              <a:ext cx="328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7005" name="Line 26"/>
            <p:cNvSpPr>
              <a:spLocks noChangeShapeType="1"/>
            </p:cNvSpPr>
            <p:nvPr/>
          </p:nvSpPr>
          <p:spPr bwMode="auto">
            <a:xfrm flipV="1">
              <a:off x="3617" y="3624"/>
              <a:ext cx="334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="" xmlns:p14="http://schemas.microsoft.com/office/powerpoint/2010/main" val="1910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CD3553-79F5-4188-AFDF-C1BB36AF0E41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80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693EBF-EC1D-4C77-BC38-EB3B79CDA5AE}" type="slidenum">
              <a:rPr lang="zh-TW" altLang="en-US" sz="1299"/>
              <a:pPr eaLnBrk="1" hangingPunct="1"/>
              <a:t>19</a:t>
            </a:fld>
            <a:endParaRPr lang="en-US" altLang="zh-TW" sz="1299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Digraph</a:t>
            </a:r>
          </a:p>
        </p:txBody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 trail</a:t>
            </a:r>
            <a:r>
              <a:rPr lang="en-US" altLang="zh-TW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digraph (or graph) is a trail containing all edges.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 circuit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closed trail containing all edges.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 has an Eulerian circuit.</a:t>
            </a:r>
            <a:endParaRPr lang="en-US" altLang="zh-TW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8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anose="02020500000000000000" pitchFamily="18" charset="-120"/>
              </a:rPr>
              <a:t>2-</a:t>
            </a:r>
            <a:r>
              <a:rPr lang="en-US" altLang="zh-TW" dirty="0" smtClean="0">
                <a:ea typeface="新細明體" panose="02020500000000000000" pitchFamily="18" charset="-120"/>
              </a:rPr>
              <a:t>switch</a:t>
            </a:r>
          </a:p>
        </p:txBody>
      </p:sp>
      <p:sp>
        <p:nvSpPr>
          <p:cNvPr id="22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1676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2-switch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the replacement of a pair of edges </a:t>
            </a:r>
            <a:r>
              <a:rPr lang="en-US" altLang="zh-TW" b="1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zw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simple graph by the edges </a:t>
            </a:r>
            <a:r>
              <a:rPr lang="en-US" altLang="zh-TW" b="1" i="1" smtClean="0">
                <a:ea typeface="新細明體" panose="02020500000000000000" pitchFamily="18" charset="-120"/>
              </a:rPr>
              <a:t>yz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wx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that </a:t>
            </a:r>
            <a:r>
              <a:rPr lang="en-US" altLang="zh-TW" b="1" i="1" smtClean="0">
                <a:ea typeface="新細明體" panose="02020500000000000000" pitchFamily="18" charset="-120"/>
              </a:rPr>
              <a:t>yz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wx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did not appear in the graph originally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2543" name="Oval 6"/>
          <p:cNvSpPr>
            <a:spLocks noChangeArrowheads="1"/>
          </p:cNvSpPr>
          <p:nvPr/>
        </p:nvSpPr>
        <p:spPr bwMode="auto">
          <a:xfrm>
            <a:off x="2495360" y="4112052"/>
            <a:ext cx="13468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4" name="Oval 7"/>
          <p:cNvSpPr>
            <a:spLocks noChangeArrowheads="1"/>
          </p:cNvSpPr>
          <p:nvPr/>
        </p:nvSpPr>
        <p:spPr bwMode="auto">
          <a:xfrm>
            <a:off x="2495360" y="4998508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5" name="Oval 8"/>
          <p:cNvSpPr>
            <a:spLocks noChangeArrowheads="1"/>
          </p:cNvSpPr>
          <p:nvPr/>
        </p:nvSpPr>
        <p:spPr bwMode="auto">
          <a:xfrm>
            <a:off x="3365322" y="4999881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6" name="Oval 9"/>
          <p:cNvSpPr>
            <a:spLocks noChangeArrowheads="1"/>
          </p:cNvSpPr>
          <p:nvPr/>
        </p:nvSpPr>
        <p:spPr bwMode="auto">
          <a:xfrm>
            <a:off x="3365322" y="4098308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7" name="Line 10"/>
          <p:cNvSpPr>
            <a:spLocks noChangeShapeType="1"/>
          </p:cNvSpPr>
          <p:nvPr/>
        </p:nvSpPr>
        <p:spPr bwMode="auto">
          <a:xfrm>
            <a:off x="2562702" y="4257733"/>
            <a:ext cx="0" cy="742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48" name="Line 11"/>
          <p:cNvSpPr>
            <a:spLocks noChangeShapeType="1"/>
          </p:cNvSpPr>
          <p:nvPr/>
        </p:nvSpPr>
        <p:spPr bwMode="auto">
          <a:xfrm>
            <a:off x="3431291" y="4242616"/>
            <a:ext cx="0" cy="7861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49" name="Line 12"/>
          <p:cNvSpPr>
            <a:spLocks noChangeShapeType="1"/>
          </p:cNvSpPr>
          <p:nvPr/>
        </p:nvSpPr>
        <p:spPr bwMode="auto">
          <a:xfrm>
            <a:off x="2630046" y="4186267"/>
            <a:ext cx="74902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0" name="Line 13"/>
          <p:cNvSpPr>
            <a:spLocks noChangeShapeType="1"/>
          </p:cNvSpPr>
          <p:nvPr/>
        </p:nvSpPr>
        <p:spPr bwMode="auto">
          <a:xfrm>
            <a:off x="2630046" y="5071347"/>
            <a:ext cx="74902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1" name="Oval 15"/>
          <p:cNvSpPr>
            <a:spLocks noChangeArrowheads="1"/>
          </p:cNvSpPr>
          <p:nvPr/>
        </p:nvSpPr>
        <p:spPr bwMode="auto">
          <a:xfrm rot="-5400000">
            <a:off x="5388364" y="5091963"/>
            <a:ext cx="145681" cy="131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2" name="Oval 16"/>
          <p:cNvSpPr>
            <a:spLocks noChangeArrowheads="1"/>
          </p:cNvSpPr>
          <p:nvPr/>
        </p:nvSpPr>
        <p:spPr bwMode="auto">
          <a:xfrm rot="-5400000">
            <a:off x="6204039" y="5091276"/>
            <a:ext cx="145681" cy="133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3" name="Oval 17"/>
          <p:cNvSpPr>
            <a:spLocks noChangeArrowheads="1"/>
          </p:cNvSpPr>
          <p:nvPr/>
        </p:nvSpPr>
        <p:spPr bwMode="auto">
          <a:xfrm rot="-5400000">
            <a:off x="6205414" y="4145724"/>
            <a:ext cx="145681" cy="1333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4" name="Oval 18"/>
          <p:cNvSpPr>
            <a:spLocks noChangeArrowheads="1"/>
          </p:cNvSpPr>
          <p:nvPr/>
        </p:nvSpPr>
        <p:spPr bwMode="auto">
          <a:xfrm rot="-5400000">
            <a:off x="5376681" y="4145724"/>
            <a:ext cx="145681" cy="133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5" name="Line 19"/>
          <p:cNvSpPr>
            <a:spLocks noChangeShapeType="1"/>
          </p:cNvSpPr>
          <p:nvPr/>
        </p:nvSpPr>
        <p:spPr bwMode="auto">
          <a:xfrm rot="-5400000">
            <a:off x="5868699" y="4816406"/>
            <a:ext cx="0" cy="683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6" name="Line 20"/>
          <p:cNvSpPr>
            <a:spLocks noChangeShapeType="1"/>
          </p:cNvSpPr>
          <p:nvPr/>
        </p:nvSpPr>
        <p:spPr bwMode="auto">
          <a:xfrm rot="-5400000">
            <a:off x="5863201" y="3866731"/>
            <a:ext cx="0" cy="6940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7" name="Line 21"/>
          <p:cNvSpPr>
            <a:spLocks noChangeShapeType="1"/>
          </p:cNvSpPr>
          <p:nvPr/>
        </p:nvSpPr>
        <p:spPr bwMode="auto">
          <a:xfrm rot="-5400000">
            <a:off x="5063330" y="4684468"/>
            <a:ext cx="80124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8" name="Line 22"/>
          <p:cNvSpPr>
            <a:spLocks noChangeShapeType="1"/>
          </p:cNvSpPr>
          <p:nvPr/>
        </p:nvSpPr>
        <p:spPr bwMode="auto">
          <a:xfrm rot="5400000" flipH="1">
            <a:off x="5875571" y="4683094"/>
            <a:ext cx="801245" cy="274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3454656" y="5163430"/>
          <a:ext cx="233639" cy="232264"/>
        </p:xfrm>
        <a:graphic>
          <a:graphicData uri="http://schemas.openxmlformats.org/presentationml/2006/ole">
            <p:oleObj spid="_x0000_s43010" name="Equation" r:id="rId3" imgW="152334" imgH="139639" progId="Equation.3">
              <p:embed/>
            </p:oleObj>
          </a:graphicData>
        </a:graphic>
      </p:graphicFrame>
      <p:graphicFrame>
        <p:nvGraphicFramePr>
          <p:cNvPr id="22531" name="Object 1"/>
          <p:cNvGraphicFramePr>
            <a:graphicFrameLocks noChangeAspect="1"/>
          </p:cNvGraphicFramePr>
          <p:nvPr/>
        </p:nvGraphicFramePr>
        <p:xfrm>
          <a:off x="2357925" y="5166178"/>
          <a:ext cx="214398" cy="257003"/>
        </p:xfrm>
        <a:graphic>
          <a:graphicData uri="http://schemas.openxmlformats.org/presentationml/2006/ole">
            <p:oleObj spid="_x0000_s43011" name="Equation" r:id="rId4" imgW="126835" imgH="139518" progId="Equation.3">
              <p:embed/>
            </p:oleObj>
          </a:graphicData>
        </a:graphic>
      </p:graphicFrame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2378539" y="3867417"/>
          <a:ext cx="181414" cy="230891"/>
        </p:xfrm>
        <a:graphic>
          <a:graphicData uri="http://schemas.openxmlformats.org/presentationml/2006/ole">
            <p:oleObj spid="_x0000_s43012" name="Equation" r:id="rId5" imgW="139579" imgH="164957" progId="Equation.3">
              <p:embed/>
            </p:oleObj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3425794" y="3820690"/>
          <a:ext cx="224019" cy="243260"/>
        </p:xfrm>
        <a:graphic>
          <a:graphicData uri="http://schemas.openxmlformats.org/presentationml/2006/ole">
            <p:oleObj spid="_x0000_s43013" name="Equation" r:id="rId6" imgW="126725" imgH="126725" progId="Equation.3">
              <p:embed/>
            </p:oleObj>
          </a:graphicData>
        </a:graphic>
      </p:graphicFrame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5244057" y="3874291"/>
          <a:ext cx="181414" cy="232264"/>
        </p:xfrm>
        <a:graphic>
          <a:graphicData uri="http://schemas.openxmlformats.org/presentationml/2006/ole">
            <p:oleObj spid="_x0000_s43014" name="Equation" r:id="rId7" imgW="139579" imgH="164957" progId="Equation.3">
              <p:embed/>
            </p:oleObj>
          </a:graphicData>
        </a:graphic>
      </p:graphicFrame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6292685" y="3828936"/>
          <a:ext cx="222644" cy="243260"/>
        </p:xfrm>
        <a:graphic>
          <a:graphicData uri="http://schemas.openxmlformats.org/presentationml/2006/ole">
            <p:oleObj spid="_x0000_s43015" name="Equation" r:id="rId8" imgW="126725" imgH="126725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6294060" y="5243142"/>
          <a:ext cx="233639" cy="233639"/>
        </p:xfrm>
        <a:graphic>
          <a:graphicData uri="http://schemas.openxmlformats.org/presentationml/2006/ole">
            <p:oleObj spid="_x0000_s43016" name="Equation" r:id="rId9" imgW="152334" imgH="139639" progId="Equation.3">
              <p:embed/>
            </p:oleObj>
          </a:graphicData>
        </a:graphic>
      </p:graphicFrame>
      <p:graphicFrame>
        <p:nvGraphicFramePr>
          <p:cNvPr id="22537" name="Object 7"/>
          <p:cNvGraphicFramePr>
            <a:graphicFrameLocks noChangeAspect="1"/>
          </p:cNvGraphicFramePr>
          <p:nvPr/>
        </p:nvGraphicFramePr>
        <p:xfrm>
          <a:off x="5197330" y="5247264"/>
          <a:ext cx="215772" cy="257004"/>
        </p:xfrm>
        <a:graphic>
          <a:graphicData uri="http://schemas.openxmlformats.org/presentationml/2006/ole">
            <p:oleObj spid="_x0000_s43017" name="Equation" r:id="rId10" imgW="126835" imgH="139518" progId="Equation.3">
              <p:embed/>
            </p:oleObj>
          </a:graphicData>
        </a:graphic>
      </p:graphicFrame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3898570" y="4649423"/>
            <a:ext cx="11626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5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D2C856-A9D1-4FBF-8A24-DD325F8F39F1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29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0FCD98-5E05-4998-BCCD-FBC33AF05CD0}" type="slidenum">
              <a:rPr lang="zh-TW" altLang="en-US" sz="1299"/>
              <a:pPr eaLnBrk="1" hangingPunct="1"/>
              <a:t>20</a:t>
            </a:fld>
            <a:endParaRPr lang="en-US" altLang="zh-TW" sz="1299"/>
          </a:p>
        </p:txBody>
      </p:sp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03012"/>
            <a:ext cx="7189218" cy="1583250"/>
          </a:xfrm>
        </p:spPr>
        <p:txBody>
          <a:bodyPr/>
          <a:lstStyle/>
          <a:p>
            <a:pPr marL="364190" indent="-364190">
              <a:lnSpc>
                <a:spcPct val="80000"/>
              </a:lnSpc>
            </a:pPr>
            <a:r>
              <a:rPr lang="en-US" altLang="zh-TW" sz="2684" b="1" dirty="0" smtClean="0">
                <a:ea typeface="新細明體" panose="02020500000000000000" pitchFamily="18" charset="-120"/>
              </a:rPr>
              <a:t>Proposition 16.</a:t>
            </a:r>
            <a:r>
              <a:rPr lang="en-US" altLang="zh-TW" sz="2684" dirty="0" smtClean="0">
                <a:ea typeface="新細明體" panose="02020500000000000000" pitchFamily="18" charset="-120"/>
              </a:rPr>
              <a:t> </a:t>
            </a:r>
            <a:r>
              <a:rPr lang="en-US" altLang="zh-TW" sz="2684" dirty="0">
                <a:ea typeface="新細明體" panose="02020500000000000000" pitchFamily="18" charset="-120"/>
              </a:rPr>
              <a:t>If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684" dirty="0">
                <a:ea typeface="新細明體" panose="02020500000000000000" pitchFamily="18" charset="-120"/>
              </a:rPr>
              <a:t>is a digraph with 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684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684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)1, then </a:t>
            </a:r>
            <a:r>
              <a:rPr lang="en-US" altLang="zh-TW" sz="2684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 contains a cycle. The same conclusion holds when   </a:t>
            </a:r>
            <a:r>
              <a:rPr lang="en-US" altLang="zh-TW" sz="2684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684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) 1.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618" y="2043658"/>
            <a:ext cx="7253812" cy="42618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Proof.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</a:rPr>
              <a:t>P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maximal path in </a:t>
            </a:r>
            <a:r>
              <a:rPr lang="en-US" altLang="zh-TW" sz="2424" i="1">
                <a:ea typeface="新細明體" panose="02020500000000000000" pitchFamily="18" charset="-120"/>
              </a:rPr>
              <a:t>G</a:t>
            </a:r>
            <a:r>
              <a:rPr lang="en-US" altLang="zh-TW" sz="2424">
                <a:ea typeface="新細明體" panose="02020500000000000000" pitchFamily="18" charset="-120"/>
              </a:rPr>
              <a:t>,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</a:rPr>
              <a:t>u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last vertex of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</a:rPr>
              <a:t>P</a:t>
            </a:r>
            <a:r>
              <a:rPr lang="en-US" altLang="zh-TW" sz="2424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</a:rPr>
              <a:t>P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cannot be extended, every successor of </a:t>
            </a:r>
            <a:r>
              <a:rPr lang="en-US" altLang="zh-TW" sz="2424" i="1">
                <a:ea typeface="新細明體" panose="02020500000000000000" pitchFamily="18" charset="-120"/>
              </a:rPr>
              <a:t>u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already be a vertex of </a:t>
            </a:r>
            <a:r>
              <a:rPr lang="en-US" altLang="zh-TW" sz="2424" i="1">
                <a:ea typeface="新細明體" panose="02020500000000000000" pitchFamily="18" charset="-120"/>
              </a:rPr>
              <a:t>P</a:t>
            </a:r>
            <a:r>
              <a:rPr lang="en-US" altLang="zh-TW" sz="2424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24" baseline="3000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)1, 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successor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on 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edge 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uv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completes a cycle with the portion of 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41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Proposition 17:  A digraph is </a:t>
            </a:r>
            <a:r>
              <a:rPr lang="en-US" altLang="zh-TW" sz="2400" i="1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)=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300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vertex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 underlying graph has at most one nontrivial component.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Sketch of Proof: </a:t>
            </a:r>
          </a:p>
          <a:p>
            <a:r>
              <a:rPr lang="en-US" dirty="0" smtClean="0"/>
              <a:t>Induct on the number of edges in the digraph G.</a:t>
            </a:r>
          </a:p>
          <a:p>
            <a:r>
              <a:rPr lang="en-US" dirty="0" smtClean="0"/>
              <a:t>Use Proposition 16 and mimic the proof of Theorem 1.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610211"/>
            <a:ext cx="7154859" cy="1157202"/>
          </a:xfrm>
        </p:spPr>
        <p:txBody>
          <a:bodyPr>
            <a:normAutofit/>
          </a:bodyPr>
          <a:lstStyle/>
          <a:p>
            <a:pPr marL="364190" indent="-364190"/>
            <a:r>
              <a:rPr lang="en-US" altLang="zh-TW" sz="28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Graphs with the Same Degree Sequence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124634"/>
            <a:ext cx="7154859" cy="37651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dirty="0" smtClean="0">
                <a:ea typeface="新細明體" panose="02020500000000000000" pitchFamily="18" charset="-120"/>
              </a:rPr>
              <a:t>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G</a:t>
            </a:r>
            <a:r>
              <a:rPr lang="en-US" altLang="zh-TW" i="1" dirty="0" smtClean="0">
                <a:ea typeface="新細明體" panose="02020500000000000000" pitchFamily="18" charset="-120"/>
              </a:rPr>
              <a:t>(v)=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H</a:t>
            </a:r>
            <a:r>
              <a:rPr lang="en-US" altLang="zh-TW" i="1" dirty="0" smtClean="0">
                <a:ea typeface="新細明體" panose="02020500000000000000" pitchFamily="18" charset="-120"/>
              </a:rPr>
              <a:t>(v) </a:t>
            </a:r>
            <a:r>
              <a:rPr lang="en-US" altLang="zh-TW" dirty="0" smtClean="0">
                <a:ea typeface="新細明體" panose="02020500000000000000" pitchFamily="18" charset="-120"/>
              </a:rPr>
              <a:t>for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every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into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610211"/>
            <a:ext cx="7154859" cy="1157202"/>
          </a:xfrm>
        </p:spPr>
        <p:txBody>
          <a:bodyPr>
            <a:normAutofit fontScale="90000"/>
          </a:bodyPr>
          <a:lstStyle/>
          <a:p>
            <a:pPr marL="364190" indent="-364190"/>
            <a:r>
              <a:rPr lang="en-US" altLang="zh-TW" sz="2078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If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and </a:t>
            </a:r>
            <a:r>
              <a:rPr lang="en-US" altLang="zh-TW" sz="2078" i="1" dirty="0">
                <a:ea typeface="新細明體" panose="02020500000000000000" pitchFamily="18" charset="-120"/>
              </a:rPr>
              <a:t>H</a:t>
            </a:r>
            <a:r>
              <a:rPr lang="en-US" altLang="zh-TW" sz="2078" dirty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sz="2078" i="1" dirty="0">
                <a:ea typeface="新細明體" panose="02020500000000000000" pitchFamily="18" charset="-120"/>
              </a:rPr>
              <a:t>V</a:t>
            </a:r>
            <a:r>
              <a:rPr lang="en-US" altLang="zh-TW" sz="2078" dirty="0">
                <a:ea typeface="新細明體" panose="02020500000000000000" pitchFamily="18" charset="-120"/>
              </a:rPr>
              <a:t>, then 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78" i="1" baseline="-25000" dirty="0" err="1">
                <a:ea typeface="新細明體" panose="02020500000000000000" pitchFamily="18" charset="-120"/>
              </a:rPr>
              <a:t>G</a:t>
            </a:r>
            <a:r>
              <a:rPr lang="en-US" altLang="zh-TW" sz="2078" i="1" dirty="0">
                <a:ea typeface="新細明體" panose="02020500000000000000" pitchFamily="18" charset="-120"/>
              </a:rPr>
              <a:t>(v)=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78" i="1" baseline="-25000" dirty="0" err="1">
                <a:ea typeface="新細明體" panose="02020500000000000000" pitchFamily="18" charset="-120"/>
              </a:rPr>
              <a:t>H</a:t>
            </a:r>
            <a:r>
              <a:rPr lang="en-US" altLang="zh-TW" sz="2078" i="1" dirty="0">
                <a:ea typeface="新細明體" panose="02020500000000000000" pitchFamily="18" charset="-120"/>
              </a:rPr>
              <a:t>(v) </a:t>
            </a:r>
            <a:r>
              <a:rPr lang="en-US" altLang="zh-TW" sz="2078" dirty="0">
                <a:ea typeface="新細明體" panose="02020500000000000000" pitchFamily="18" charset="-120"/>
              </a:rPr>
              <a:t>for</a:t>
            </a:r>
            <a:r>
              <a:rPr lang="en-US" altLang="zh-TW" sz="2078" i="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every 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v</a:t>
            </a:r>
            <a:r>
              <a:rPr lang="en-US" altLang="zh-TW" sz="2078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V</a:t>
            </a:r>
            <a:r>
              <a:rPr lang="en-US" altLang="zh-TW" sz="2078" dirty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into </a:t>
            </a:r>
            <a:r>
              <a:rPr lang="en-US" altLang="zh-TW" sz="2078" i="1" dirty="0">
                <a:ea typeface="新細明體" panose="02020500000000000000" pitchFamily="18" charset="-120"/>
              </a:rPr>
              <a:t>H</a:t>
            </a:r>
            <a:r>
              <a:rPr lang="en-US" altLang="zh-TW" sz="2078" dirty="0">
                <a:ea typeface="新細明體" panose="02020500000000000000" pitchFamily="18" charset="-120"/>
              </a:rPr>
              <a:t>.    </a:t>
            </a:r>
            <a:r>
              <a:rPr lang="en-US" altLang="zh-TW" sz="1558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858120"/>
            <a:ext cx="7154859" cy="359529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(1/3)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2-switch preserves vertex degrees, so the condition is sufficient.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Conversely, when 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err="1">
                <a:ea typeface="新細明體" panose="02020500000000000000" pitchFamily="18" charset="-120"/>
              </a:rPr>
              <a:t>G</a:t>
            </a:r>
            <a:r>
              <a:rPr lang="en-US" altLang="zh-TW" sz="2424" i="1" dirty="0">
                <a:ea typeface="新細明體" panose="02020500000000000000" pitchFamily="18" charset="-120"/>
              </a:rPr>
              <a:t>(v)=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err="1">
                <a:ea typeface="新細明體" panose="02020500000000000000" pitchFamily="18" charset="-120"/>
              </a:rPr>
              <a:t>H</a:t>
            </a:r>
            <a:r>
              <a:rPr lang="en-US" altLang="zh-TW" sz="2424" i="1" dirty="0">
                <a:ea typeface="新細明體" panose="02020500000000000000" pitchFamily="18" charset="-120"/>
              </a:rPr>
              <a:t>(v)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 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v</a:t>
            </a:r>
            <a:r>
              <a:rPr lang="en-US" altLang="zh-TW" sz="2424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V</a:t>
            </a:r>
            <a:r>
              <a:rPr lang="en-US" altLang="zh-TW" sz="2424" dirty="0">
                <a:ea typeface="新細明體" panose="02020500000000000000" pitchFamily="18" charset="-120"/>
              </a:rPr>
              <a:t> ,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obtain an appropriate sequence of 2-switches by induction on the number of vertices</a:t>
            </a:r>
            <a:r>
              <a:rPr lang="en-US" altLang="zh-TW" sz="2424" dirty="0">
                <a:ea typeface="新細明體" panose="02020500000000000000" pitchFamily="18" charset="-120"/>
              </a:rPr>
              <a:t>,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&lt;3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for each </a:t>
            </a:r>
            <a:r>
              <a:rPr lang="en-US" altLang="zh-TW" sz="2424" i="1" dirty="0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24" i="1" dirty="0">
                <a:ea typeface="新細明體" panose="02020500000000000000" pitchFamily="18" charset="-120"/>
              </a:rPr>
              <a:t>,…..,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at most one simple graph with </a:t>
            </a:r>
            <a:r>
              <a:rPr lang="en-US" altLang="zh-TW" sz="2424" i="1" dirty="0">
                <a:ea typeface="新細明體" panose="02020500000000000000" pitchFamily="18" charset="-120"/>
              </a:rPr>
              <a:t>d(v</a:t>
            </a:r>
            <a:r>
              <a:rPr lang="en-US" altLang="zh-TW" sz="2424" i="1" baseline="-14000" dirty="0">
                <a:ea typeface="新細明體" panose="02020500000000000000" pitchFamily="18" charset="-120"/>
              </a:rPr>
              <a:t>i</a:t>
            </a:r>
            <a:r>
              <a:rPr lang="en-US" altLang="zh-TW" sz="2424" i="1" dirty="0">
                <a:ea typeface="新細明體" panose="02020500000000000000" pitchFamily="18" charset="-120"/>
              </a:rPr>
              <a:t>)=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err="1">
                <a:ea typeface="新細明體" panose="02020500000000000000" pitchFamily="18" charset="-120"/>
              </a:rPr>
              <a:t>i</a:t>
            </a:r>
            <a:r>
              <a:rPr lang="en-US" altLang="zh-TW" sz="2424" i="1" dirty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we can use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=3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basis step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4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01706"/>
            <a:ext cx="9144000" cy="1371599"/>
          </a:xfrm>
        </p:spPr>
        <p:txBody>
          <a:bodyPr>
            <a:normAutofit fontScale="90000"/>
          </a:bodyPr>
          <a:lstStyle/>
          <a:p>
            <a:pPr marL="364190" indent="-364190"/>
            <a:r>
              <a:rPr lang="en-US" altLang="zh-TW" sz="28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and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800" i="1" baseline="-25000" dirty="0" err="1" smtClean="0">
                <a:ea typeface="新細明體" panose="02020500000000000000" pitchFamily="18" charset="-120"/>
              </a:rPr>
              <a:t>G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(v)=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800" i="1" baseline="-25000" dirty="0" err="1" smtClean="0">
                <a:ea typeface="新細明體" panose="02020500000000000000" pitchFamily="18" charset="-120"/>
              </a:rPr>
              <a:t>H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(v)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for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every 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into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 </a:t>
            </a:r>
            <a:endParaRPr lang="en-US" altLang="zh-TW" sz="2251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1146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9833" y="1896035"/>
            <a:ext cx="7154859" cy="4423221"/>
          </a:xfrm>
        </p:spPr>
        <p:txBody>
          <a:bodyPr/>
          <a:lstStyle/>
          <a:p>
            <a:pPr marL="365563" indent="-365563">
              <a:buNone/>
            </a:pPr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(2/3)</a:t>
            </a:r>
          </a:p>
          <a:p>
            <a:pPr marL="365563" indent="-365563"/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4</a:t>
            </a:r>
            <a:r>
              <a:rPr lang="en-US" altLang="zh-TW" sz="2251" dirty="0">
                <a:ea typeface="新細明體" panose="02020500000000000000" pitchFamily="18" charset="-120"/>
              </a:rPr>
              <a:t> 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let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vertex of maximum degree</a:t>
            </a:r>
            <a:r>
              <a:rPr lang="en-US" altLang="zh-TW" sz="2251" dirty="0">
                <a:ea typeface="新細明體" panose="02020500000000000000" pitchFamily="18" charset="-120"/>
              </a:rPr>
              <a:t>,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 </a:t>
            </a:r>
          </a:p>
          <a:p>
            <a:pPr marL="365563" indent="-365563"/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S</a:t>
            </a:r>
            <a:r>
              <a:rPr lang="en-US" altLang="zh-TW" sz="2251" b="1" dirty="0">
                <a:ea typeface="新細明體" panose="02020500000000000000" pitchFamily="18" charset="-120"/>
              </a:rPr>
              <a:t>={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251" b="1" dirty="0">
                <a:ea typeface="新細明體" panose="02020500000000000000" pitchFamily="18" charset="-120"/>
              </a:rPr>
              <a:t>,…..,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251" b="1" dirty="0">
                <a:ea typeface="新細明體" panose="02020500000000000000" pitchFamily="18" charset="-120"/>
              </a:rPr>
              <a:t>}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fixed set of vertices with the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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highest degrees other than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</a:p>
          <a:p>
            <a:pPr marL="365563" indent="-365563"/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ome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of 2-switches transforms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G*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i="1" baseline="-25000" dirty="0">
                <a:ea typeface="新細明體" panose="02020500000000000000" pitchFamily="18" charset="-120"/>
              </a:rPr>
              <a:t>G*</a:t>
            </a:r>
            <a:r>
              <a:rPr lang="en-US" altLang="zh-TW" sz="2251" dirty="0">
                <a:ea typeface="新細明體" panose="02020500000000000000" pitchFamily="18" charset="-120"/>
              </a:rPr>
              <a:t>(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)</a:t>
            </a:r>
            <a:r>
              <a:rPr lang="en-US" altLang="zh-TW" sz="2251" i="1" dirty="0">
                <a:ea typeface="新細明體" panose="02020500000000000000" pitchFamily="18" charset="-120"/>
              </a:rPr>
              <a:t>=S</a:t>
            </a:r>
            <a:r>
              <a:rPr lang="en-US" altLang="zh-TW" sz="2251" dirty="0">
                <a:ea typeface="新細明體" panose="02020500000000000000" pitchFamily="18" charset="-120"/>
              </a:rPr>
              <a:t>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some such sequence transforms </a:t>
            </a:r>
            <a:r>
              <a:rPr lang="en-US" altLang="zh-TW" sz="2251" i="1" dirty="0">
                <a:ea typeface="新細明體" panose="02020500000000000000" pitchFamily="18" charset="-120"/>
              </a:rPr>
              <a:t>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graph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H*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i="1" baseline="-25000" dirty="0">
                <a:ea typeface="新細明體" panose="02020500000000000000" pitchFamily="18" charset="-120"/>
              </a:rPr>
              <a:t>H*</a:t>
            </a:r>
            <a:r>
              <a:rPr lang="en-US" altLang="zh-TW" sz="2251" dirty="0">
                <a:ea typeface="新細明體" panose="02020500000000000000" pitchFamily="18" charset="-120"/>
              </a:rPr>
              <a:t>(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)</a:t>
            </a:r>
            <a:r>
              <a:rPr lang="en-US" altLang="zh-TW" sz="2251" i="1" dirty="0">
                <a:ea typeface="新細明體" panose="02020500000000000000" pitchFamily="18" charset="-120"/>
              </a:rPr>
              <a:t>=S</a:t>
            </a:r>
            <a:endParaRPr lang="en-US" altLang="zh-TW" sz="2251" dirty="0">
              <a:ea typeface="新細明體" panose="02020500000000000000" pitchFamily="18" charset="-120"/>
            </a:endParaRPr>
          </a:p>
          <a:p>
            <a:pPr marL="365563" indent="-365563"/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N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G*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w</a:t>
            </a:r>
            <a:r>
              <a:rPr lang="en-US" altLang="zh-TW" sz="2251" b="1" dirty="0">
                <a:ea typeface="新細明體" panose="02020500000000000000" pitchFamily="18" charset="-120"/>
              </a:rPr>
              <a:t>)</a:t>
            </a:r>
            <a:r>
              <a:rPr lang="en-US" altLang="zh-TW" sz="2251" b="1" i="1" dirty="0">
                <a:ea typeface="新細明體" panose="02020500000000000000" pitchFamily="18" charset="-120"/>
              </a:rPr>
              <a:t>=N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H*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w</a:t>
            </a:r>
            <a:r>
              <a:rPr lang="en-US" altLang="zh-TW" sz="2251" b="1" dirty="0">
                <a:ea typeface="新細明體" panose="02020500000000000000" pitchFamily="18" charset="-120"/>
              </a:rPr>
              <a:t>)</a:t>
            </a:r>
            <a:r>
              <a:rPr lang="en-US" altLang="zh-TW" sz="2251" dirty="0">
                <a:ea typeface="新細明體" panose="02020500000000000000" pitchFamily="18" charset="-120"/>
              </a:rPr>
              <a:t>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deleting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leaves simple graphs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G’=G*-w</a:t>
            </a:r>
            <a:r>
              <a:rPr lang="en-US" altLang="zh-TW" sz="2251" b="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H’=H*-w</a:t>
            </a:r>
            <a:r>
              <a:rPr lang="en-US" altLang="zh-TW" sz="2251" b="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b="1" i="1" baseline="-25000" dirty="0" err="1">
                <a:ea typeface="新細明體" panose="02020500000000000000" pitchFamily="18" charset="-120"/>
              </a:rPr>
              <a:t>G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’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dirty="0">
                <a:ea typeface="新細明體" panose="02020500000000000000" pitchFamily="18" charset="-120"/>
              </a:rPr>
              <a:t>)</a:t>
            </a:r>
            <a:r>
              <a:rPr lang="en-US" altLang="zh-TW" sz="2251" b="1" i="1" dirty="0">
                <a:ea typeface="新細明體" panose="02020500000000000000" pitchFamily="18" charset="-120"/>
              </a:rPr>
              <a:t>=</a:t>
            </a:r>
            <a:r>
              <a:rPr lang="en-US" altLang="zh-TW" sz="2251" b="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b="1" i="1" baseline="-25000" dirty="0" err="1">
                <a:ea typeface="新細明體" panose="02020500000000000000" pitchFamily="18" charset="-120"/>
              </a:rPr>
              <a:t>H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’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dirty="0">
                <a:ea typeface="新細明體" panose="02020500000000000000" pitchFamily="18" charset="-120"/>
              </a:rPr>
              <a:t>)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vertex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endParaRPr lang="en-US" altLang="zh-TW" sz="2251" b="1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35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9" y="242047"/>
            <a:ext cx="8162364" cy="1559859"/>
          </a:xfrm>
        </p:spPr>
        <p:txBody>
          <a:bodyPr>
            <a:normAutofit/>
          </a:bodyPr>
          <a:lstStyle/>
          <a:p>
            <a:pPr marL="364190" indent="-364190"/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G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(v)=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H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(v)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every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into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endParaRPr lang="en-US" altLang="zh-TW" sz="2251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837329"/>
            <a:ext cx="7154859" cy="3092824"/>
          </a:xfrm>
        </p:spPr>
        <p:txBody>
          <a:bodyPr>
            <a:normAutofit/>
          </a:bodyPr>
          <a:lstStyle/>
          <a:p>
            <a:pPr marL="461764" indent="-461764">
              <a:buNone/>
            </a:pPr>
            <a:r>
              <a:rPr lang="en-US" altLang="zh-TW" sz="216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(3/3):</a:t>
            </a:r>
          </a:p>
          <a:p>
            <a:pPr marL="461764" indent="-461764"/>
            <a:r>
              <a:rPr lang="en-US" altLang="zh-TW" sz="216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induction hypothesis, some sequence of 2-switches transforms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G’</a:t>
            </a:r>
            <a:r>
              <a:rPr lang="en-US" altLang="zh-TW" sz="2164" dirty="0">
                <a:ea typeface="新細明體" panose="02020500000000000000" pitchFamily="18" charset="-120"/>
              </a:rPr>
              <a:t> to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H’</a:t>
            </a:r>
            <a:r>
              <a:rPr lang="en-US" altLang="zh-TW" sz="2164" i="1" dirty="0">
                <a:ea typeface="新細明體" panose="02020500000000000000" pitchFamily="18" charset="-120"/>
              </a:rPr>
              <a:t>. 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these do not involve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w</a:t>
            </a:r>
            <a:r>
              <a:rPr lang="en-US" altLang="zh-TW" sz="2164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w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the same neighbors in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applying this sequence transforms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dirty="0">
                <a:ea typeface="新細明體" panose="02020500000000000000" pitchFamily="18" charset="-120"/>
              </a:rPr>
              <a:t> to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i="1" dirty="0">
                <a:ea typeface="新細明體" panose="02020500000000000000" pitchFamily="18" charset="-120"/>
              </a:rPr>
              <a:t>.</a:t>
            </a:r>
          </a:p>
          <a:p>
            <a:pPr marL="461764" indent="-461764"/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we can transform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</a:t>
            </a:r>
            <a:r>
              <a:rPr lang="en-US" altLang="zh-TW" sz="2164" i="1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i="1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transforming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</a:t>
            </a:r>
            <a:r>
              <a:rPr lang="en-US" altLang="zh-TW" sz="2164" i="1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i="1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i="1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(in reverse order) the transformation of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79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9E95A4-6454-4A6A-A879-43EE08D1D9F2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167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34B75C8-73EB-4439-8F90-9ED199B3D022}" type="slidenum">
              <a:rPr lang="zh-TW" altLang="en-US" sz="1299"/>
              <a:pPr eaLnBrk="1" hangingPunct="1"/>
              <a:t>7</a:t>
            </a:fld>
            <a:endParaRPr lang="en-US" altLang="zh-TW" sz="1299"/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Directed Graph 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32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directed graph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or </a:t>
            </a:r>
            <a:r>
              <a:rPr lang="en-US" altLang="zh-TW" sz="32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digraph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3200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triple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set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 set</a:t>
            </a:r>
            <a:r>
              <a:rPr lang="en-US" altLang="zh-TW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function assigning each edge 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ordered pair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vertices.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2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76AFFF-C24B-43A7-BD53-3C4E77A02835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F6649F-A4CC-4F59-9F19-15B595A70414}" type="slidenum">
              <a:rPr lang="zh-TW" altLang="en-US" sz="1299"/>
              <a:pPr eaLnBrk="1" hangingPunct="1"/>
              <a:t>8</a:t>
            </a:fld>
            <a:endParaRPr lang="en-US" altLang="zh-TW" sz="1299"/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Directed Graph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21405"/>
            <a:ext cx="7154859" cy="2472453"/>
          </a:xfrm>
        </p:spPr>
        <p:txBody>
          <a:bodyPr/>
          <a:lstStyle/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with graphs, we 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each vertex a point in the plane and 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edge a curve joining its endpoints.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drawing a digraph, we give the curve a direction from the tail to the head.</a:t>
            </a:r>
          </a:p>
        </p:txBody>
      </p:sp>
      <p:grpSp>
        <p:nvGrpSpPr>
          <p:cNvPr id="117767" name="Group 4"/>
          <p:cNvGrpSpPr>
            <a:grpSpLocks/>
          </p:cNvGrpSpPr>
          <p:nvPr/>
        </p:nvGrpSpPr>
        <p:grpSpPr bwMode="auto">
          <a:xfrm>
            <a:off x="3208647" y="4303087"/>
            <a:ext cx="2267675" cy="1502163"/>
            <a:chOff x="1470" y="3018"/>
            <a:chExt cx="858" cy="546"/>
          </a:xfrm>
        </p:grpSpPr>
        <p:sp>
          <p:nvSpPr>
            <p:cNvPr id="117768" name="Oval 5"/>
            <p:cNvSpPr>
              <a:spLocks noChangeArrowheads="1"/>
            </p:cNvSpPr>
            <p:nvPr/>
          </p:nvSpPr>
          <p:spPr bwMode="auto">
            <a:xfrm>
              <a:off x="1476" y="306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69" name="Oval 6"/>
            <p:cNvSpPr>
              <a:spLocks noChangeArrowheads="1"/>
            </p:cNvSpPr>
            <p:nvPr/>
          </p:nvSpPr>
          <p:spPr bwMode="auto">
            <a:xfrm>
              <a:off x="1470" y="348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0" name="Oval 7"/>
            <p:cNvSpPr>
              <a:spLocks noChangeArrowheads="1"/>
            </p:cNvSpPr>
            <p:nvPr/>
          </p:nvSpPr>
          <p:spPr bwMode="auto">
            <a:xfrm>
              <a:off x="1950" y="3504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1" name="Oval 8"/>
            <p:cNvSpPr>
              <a:spLocks noChangeArrowheads="1"/>
            </p:cNvSpPr>
            <p:nvPr/>
          </p:nvSpPr>
          <p:spPr bwMode="auto">
            <a:xfrm>
              <a:off x="2268" y="3270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2" name="Oval 9"/>
            <p:cNvSpPr>
              <a:spLocks noChangeArrowheads="1"/>
            </p:cNvSpPr>
            <p:nvPr/>
          </p:nvSpPr>
          <p:spPr bwMode="auto">
            <a:xfrm>
              <a:off x="1956" y="3018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3" name="Line 10"/>
            <p:cNvSpPr>
              <a:spLocks noChangeShapeType="1"/>
            </p:cNvSpPr>
            <p:nvPr/>
          </p:nvSpPr>
          <p:spPr bwMode="auto">
            <a:xfrm flipV="1">
              <a:off x="1524" y="3306"/>
              <a:ext cx="75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4" name="Line 11"/>
            <p:cNvSpPr>
              <a:spLocks noChangeShapeType="1"/>
            </p:cNvSpPr>
            <p:nvPr/>
          </p:nvSpPr>
          <p:spPr bwMode="auto">
            <a:xfrm>
              <a:off x="1536" y="35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5" name="Line 12"/>
            <p:cNvSpPr>
              <a:spLocks noChangeShapeType="1"/>
            </p:cNvSpPr>
            <p:nvPr/>
          </p:nvSpPr>
          <p:spPr bwMode="auto">
            <a:xfrm flipH="1">
              <a:off x="1542" y="3042"/>
              <a:ext cx="40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6" name="Line 13"/>
            <p:cNvSpPr>
              <a:spLocks noChangeShapeType="1"/>
            </p:cNvSpPr>
            <p:nvPr/>
          </p:nvSpPr>
          <p:spPr bwMode="auto">
            <a:xfrm flipH="1">
              <a:off x="1494" y="3132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7" name="Line 14"/>
            <p:cNvSpPr>
              <a:spLocks noChangeShapeType="1"/>
            </p:cNvSpPr>
            <p:nvPr/>
          </p:nvSpPr>
          <p:spPr bwMode="auto">
            <a:xfrm flipH="1">
              <a:off x="2010" y="3330"/>
              <a:ext cx="2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8" name="Line 15"/>
            <p:cNvSpPr>
              <a:spLocks noChangeShapeType="1"/>
            </p:cNvSpPr>
            <p:nvPr/>
          </p:nvSpPr>
          <p:spPr bwMode="auto">
            <a:xfrm flipH="1" flipV="1">
              <a:off x="2010" y="3060"/>
              <a:ext cx="28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9" name="Line 16"/>
            <p:cNvSpPr>
              <a:spLocks noChangeShapeType="1"/>
            </p:cNvSpPr>
            <p:nvPr/>
          </p:nvSpPr>
          <p:spPr bwMode="auto">
            <a:xfrm flipH="1">
              <a:off x="1518" y="3072"/>
              <a:ext cx="45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="" xmlns:p14="http://schemas.microsoft.com/office/powerpoint/2010/main" val="35072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3FD039-3C91-4493-AC70-17183A18C3D7}" type="datetime1">
              <a:rPr lang="en-US" altLang="zh-TW" sz="1299" smtClean="0"/>
              <a:pPr eaLnBrk="1" hangingPunct="1"/>
              <a:t>1/20/2015</a:t>
            </a:fld>
            <a:endParaRPr lang="en-US" altLang="zh-TW" sz="1299"/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6C0AD88-27A7-4901-A3E3-391F7343C758}" type="slidenum">
              <a:rPr lang="zh-TW" altLang="en-US" sz="1299"/>
              <a:pPr eaLnBrk="1" hangingPunct="1"/>
              <a:t>9</a:t>
            </a:fld>
            <a:endParaRPr lang="en-US" altLang="zh-TW" sz="1299"/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Directed Graph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21405"/>
            <a:ext cx="7154859" cy="2398238"/>
          </a:xfrm>
        </p:spPr>
        <p:txBody>
          <a:bodyPr/>
          <a:lstStyle/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a digraph models a relation, each ordered pair is the (head, tail) pair for at most one edge. 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setting as with simple graphs, we ignore the technicality of a function assigning endpoints to edges and simply treat an edge as an ordered pair of vertices.</a:t>
            </a:r>
          </a:p>
        </p:txBody>
      </p:sp>
      <p:grpSp>
        <p:nvGrpSpPr>
          <p:cNvPr id="118791" name="Group 4"/>
          <p:cNvGrpSpPr>
            <a:grpSpLocks/>
          </p:cNvGrpSpPr>
          <p:nvPr/>
        </p:nvGrpSpPr>
        <p:grpSpPr bwMode="auto">
          <a:xfrm>
            <a:off x="3521998" y="4030966"/>
            <a:ext cx="2284168" cy="1601116"/>
            <a:chOff x="1470" y="3018"/>
            <a:chExt cx="858" cy="546"/>
          </a:xfrm>
        </p:grpSpPr>
        <p:sp>
          <p:nvSpPr>
            <p:cNvPr id="118792" name="Oval 5"/>
            <p:cNvSpPr>
              <a:spLocks noChangeArrowheads="1"/>
            </p:cNvSpPr>
            <p:nvPr/>
          </p:nvSpPr>
          <p:spPr bwMode="auto">
            <a:xfrm>
              <a:off x="1476" y="306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3" name="Oval 6"/>
            <p:cNvSpPr>
              <a:spLocks noChangeArrowheads="1"/>
            </p:cNvSpPr>
            <p:nvPr/>
          </p:nvSpPr>
          <p:spPr bwMode="auto">
            <a:xfrm>
              <a:off x="1470" y="348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4" name="Oval 7"/>
            <p:cNvSpPr>
              <a:spLocks noChangeArrowheads="1"/>
            </p:cNvSpPr>
            <p:nvPr/>
          </p:nvSpPr>
          <p:spPr bwMode="auto">
            <a:xfrm>
              <a:off x="1950" y="3504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5" name="Oval 8"/>
            <p:cNvSpPr>
              <a:spLocks noChangeArrowheads="1"/>
            </p:cNvSpPr>
            <p:nvPr/>
          </p:nvSpPr>
          <p:spPr bwMode="auto">
            <a:xfrm>
              <a:off x="2268" y="3270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6" name="Oval 9"/>
            <p:cNvSpPr>
              <a:spLocks noChangeArrowheads="1"/>
            </p:cNvSpPr>
            <p:nvPr/>
          </p:nvSpPr>
          <p:spPr bwMode="auto">
            <a:xfrm>
              <a:off x="1956" y="3018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7" name="Line 10"/>
            <p:cNvSpPr>
              <a:spLocks noChangeShapeType="1"/>
            </p:cNvSpPr>
            <p:nvPr/>
          </p:nvSpPr>
          <p:spPr bwMode="auto">
            <a:xfrm flipV="1">
              <a:off x="1524" y="3306"/>
              <a:ext cx="75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798" name="Line 11"/>
            <p:cNvSpPr>
              <a:spLocks noChangeShapeType="1"/>
            </p:cNvSpPr>
            <p:nvPr/>
          </p:nvSpPr>
          <p:spPr bwMode="auto">
            <a:xfrm>
              <a:off x="1536" y="35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799" name="Line 12"/>
            <p:cNvSpPr>
              <a:spLocks noChangeShapeType="1"/>
            </p:cNvSpPr>
            <p:nvPr/>
          </p:nvSpPr>
          <p:spPr bwMode="auto">
            <a:xfrm flipH="1">
              <a:off x="1542" y="3042"/>
              <a:ext cx="40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0" name="Line 13"/>
            <p:cNvSpPr>
              <a:spLocks noChangeShapeType="1"/>
            </p:cNvSpPr>
            <p:nvPr/>
          </p:nvSpPr>
          <p:spPr bwMode="auto">
            <a:xfrm flipH="1">
              <a:off x="1494" y="3132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1" name="Line 14"/>
            <p:cNvSpPr>
              <a:spLocks noChangeShapeType="1"/>
            </p:cNvSpPr>
            <p:nvPr/>
          </p:nvSpPr>
          <p:spPr bwMode="auto">
            <a:xfrm flipH="1">
              <a:off x="2010" y="3330"/>
              <a:ext cx="2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2" name="Line 15"/>
            <p:cNvSpPr>
              <a:spLocks noChangeShapeType="1"/>
            </p:cNvSpPr>
            <p:nvPr/>
          </p:nvSpPr>
          <p:spPr bwMode="auto">
            <a:xfrm flipH="1" flipV="1">
              <a:off x="2010" y="3060"/>
              <a:ext cx="28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3" name="Line 16"/>
            <p:cNvSpPr>
              <a:spLocks noChangeShapeType="1"/>
            </p:cNvSpPr>
            <p:nvPr/>
          </p:nvSpPr>
          <p:spPr bwMode="auto">
            <a:xfrm flipH="1">
              <a:off x="1518" y="3072"/>
              <a:ext cx="45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="" xmlns:p14="http://schemas.microsoft.com/office/powerpoint/2010/main" val="42417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6434</TotalTime>
  <Words>1404</Words>
  <Application>Microsoft Office PowerPoint</Application>
  <PresentationFormat>On-screen Show (4:3)</PresentationFormat>
  <Paragraphs>122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Necessary and Sufficient Condition for a Sequence to be the Degree Sequence of a Simple Graph</vt:lpstr>
      <vt:lpstr>2-switch</vt:lpstr>
      <vt:lpstr>Graphs with the Same Degree Sequence</vt:lpstr>
      <vt:lpstr>Proposition 15: If G and H are two simple graphs with vertex set V, then dG(v)=dH(v) for every vV if and only if there is a sequence of 2-switches that transforms G into H.     </vt:lpstr>
      <vt:lpstr>Proposition 15: If G and H are two simple graphs with vertex set V, then dG(v)=dH(v) for every vV if and only if there is a sequence of 2-switches that transforms G into H. </vt:lpstr>
      <vt:lpstr>Proposition 15: If G and H are two simple graphs with vertex set V, then dG(v)=dH(v) for every vV if and only if there is a sequence of 2-switches that transforms G into H. </vt:lpstr>
      <vt:lpstr>Directed Graph </vt:lpstr>
      <vt:lpstr>Directed Graph</vt:lpstr>
      <vt:lpstr>Directed Graph</vt:lpstr>
      <vt:lpstr>Loop and multiple edges in directed graph</vt:lpstr>
      <vt:lpstr>Edges in directed graph</vt:lpstr>
      <vt:lpstr>Path and Cycle in Digraph</vt:lpstr>
      <vt:lpstr>Underlying graph</vt:lpstr>
      <vt:lpstr>Underlying graph</vt:lpstr>
      <vt:lpstr>Adjacency Matrix and Incidence Matrix  of a Digraph</vt:lpstr>
      <vt:lpstr>Example of adjacency matrix</vt:lpstr>
      <vt:lpstr>Connected Digraph</vt:lpstr>
      <vt:lpstr>Weakly and strongly connected  digraphs</vt:lpstr>
      <vt:lpstr>Eulerian Digraph</vt:lpstr>
      <vt:lpstr>Proposition 16. If G is a digraph with +(G)1, then G contains a cycle. The same conclusion holds when   -(G) 1. </vt:lpstr>
      <vt:lpstr>Proposition 17:  A digraph is Eulerian if and only if d+(v)=d-(v) for each vertex v and the underlying graph has at most one nontrivial component.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87</cp:revision>
  <dcterms:created xsi:type="dcterms:W3CDTF">2013-08-04T06:42:48Z</dcterms:created>
  <dcterms:modified xsi:type="dcterms:W3CDTF">2015-01-20T10:13:28Z</dcterms:modified>
</cp:coreProperties>
</file>