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88" r:id="rId2"/>
    <p:sldId id="389" r:id="rId3"/>
    <p:sldId id="390" r:id="rId4"/>
    <p:sldId id="391" r:id="rId5"/>
    <p:sldId id="392" r:id="rId6"/>
    <p:sldId id="393" r:id="rId7"/>
    <p:sldId id="401" r:id="rId8"/>
    <p:sldId id="402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4" r:id="rId17"/>
    <p:sldId id="40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9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94DAC-EEC8-492F-9CC9-001C7A915E8E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2A5DD-B7DC-490A-B0C8-C545B5B723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957E-B81C-4EA3-9075-891D10CBFD24}" type="datetime1">
              <a:rPr lang="en-US" smtClean="0"/>
              <a:pPr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B5B2-F576-49EE-8FC2-FD6B9AAA558E}" type="datetime1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9455-3E0A-42B0-8861-F54517CF1CB1}" type="datetime1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292E-4DED-4D44-8DE5-60A44B2E21AC}" type="datetime1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0D5B-096E-4B6E-8089-CFE3017BCFD8}" type="datetime1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D31F-840E-484E-9073-22EE7CBE5A8E}" type="datetime1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1253-2C78-4CD3-B27B-D6AB80B4FED7}" type="datetime1">
              <a:rPr lang="en-US" smtClean="0"/>
              <a:pPr/>
              <a:t>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2B3E-8237-4F19-B3F9-3A0A101FA186}" type="datetime1">
              <a:rPr lang="en-US" smtClean="0"/>
              <a:pPr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7B7C-99A0-4BD7-9C6D-725DC20CCC5D}" type="datetime1">
              <a:rPr lang="en-US" smtClean="0"/>
              <a:pPr/>
              <a:t>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3019-777A-497B-AD71-312EF799E308}" type="datetime1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1DCD-7914-495B-B5FE-9B7E42B4E8AC}" type="datetime1">
              <a:rPr lang="en-US" smtClean="0"/>
              <a:pPr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E9C4-7EEB-44A3-B5C4-13AC63BCAD36}" type="datetime1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F18B5E-065C-4501-9B5B-D80A28DBEA98}" type="datetime1">
              <a:rPr lang="en-US" altLang="zh-TW" sz="1299" smtClean="0"/>
              <a:pPr eaLnBrk="1" hangingPunct="1"/>
              <a:t>1/23/2015</a:t>
            </a:fld>
            <a:endParaRPr lang="en-US" altLang="zh-TW" sz="1299"/>
          </a:p>
        </p:txBody>
      </p:sp>
      <p:sp>
        <p:nvSpPr>
          <p:cNvPr id="1310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EC2483D-D55E-4E6E-8448-47DAFC5F9A53}" type="slidenum">
              <a:rPr lang="zh-TW" altLang="en-US" sz="1299"/>
              <a:pPr eaLnBrk="1" hangingPunct="1"/>
              <a:t>1</a:t>
            </a:fld>
            <a:endParaRPr lang="en-US" altLang="zh-TW" sz="1299"/>
          </a:p>
        </p:txBody>
      </p:sp>
      <p:sp>
        <p:nvSpPr>
          <p:cNvPr id="131077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511258"/>
            <a:ext cx="7154859" cy="91394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De </a:t>
            </a:r>
            <a:r>
              <a:rPr lang="en-US" altLang="zh-TW" dirty="0" err="1" smtClean="0">
                <a:ea typeface="新細明體" panose="02020500000000000000" pitchFamily="18" charset="-120"/>
              </a:rPr>
              <a:t>Bruijn</a:t>
            </a:r>
            <a:r>
              <a:rPr lang="en-US" altLang="zh-TW" dirty="0" smtClean="0">
                <a:ea typeface="新細明體" panose="02020500000000000000" pitchFamily="18" charset="-120"/>
              </a:rPr>
              <a:t> cycles</a:t>
            </a:r>
          </a:p>
        </p:txBody>
      </p:sp>
      <p:sp>
        <p:nvSpPr>
          <p:cNvPr id="131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339991"/>
            <a:ext cx="7154859" cy="2057400"/>
          </a:xfrm>
        </p:spPr>
        <p:txBody>
          <a:bodyPr/>
          <a:lstStyle/>
          <a:p>
            <a:pPr eaLnBrk="1" hangingPunct="1"/>
            <a:r>
              <a:rPr lang="en-US" altLang="zh-TW" sz="2078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Application:</a:t>
            </a:r>
          </a:p>
          <a:p>
            <a:pPr lvl="1" eaLnBrk="1" hangingPunct="1"/>
            <a:r>
              <a:rPr lang="en-US" altLang="zh-TW" sz="199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2</a:t>
            </a:r>
            <a:r>
              <a:rPr lang="en-US" altLang="zh-TW" sz="1991" i="1" baseline="300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sz="199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binary strings of length </a:t>
            </a:r>
            <a:r>
              <a:rPr lang="en-US" altLang="zh-TW" sz="199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sz="199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lvl="1" eaLnBrk="1" hangingPunct="1"/>
            <a:r>
              <a:rPr lang="en-US" altLang="zh-TW" sz="199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there a cyclic arrangement of 2</a:t>
            </a:r>
            <a:r>
              <a:rPr lang="en-US" altLang="zh-TW" sz="1991" i="1" baseline="300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sz="199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binary digits such that the 2</a:t>
            </a:r>
            <a:r>
              <a:rPr lang="en-US" altLang="zh-TW" sz="1991" i="1" baseline="300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sz="199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strings of </a:t>
            </a:r>
            <a:r>
              <a:rPr lang="en-US" altLang="zh-TW" sz="199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sz="199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consecutive digitals are all distinct? </a:t>
            </a:r>
          </a:p>
          <a:p>
            <a:pPr lvl="1"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  <a:r>
              <a:rPr lang="en-US" altLang="zh-TW" sz="2078">
                <a:ea typeface="新細明體" panose="02020500000000000000" pitchFamily="18" charset="-120"/>
              </a:rPr>
              <a:t> 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</a:t>
            </a:r>
            <a:r>
              <a:rPr lang="en-US" altLang="zh-TW" sz="2078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=4, (0000111101100101) works</a:t>
            </a:r>
            <a:r>
              <a:rPr lang="en-US" altLang="zh-TW" sz="2078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31079" name="Text Box 4"/>
          <p:cNvSpPr txBox="1">
            <a:spLocks noChangeArrowheads="1"/>
          </p:cNvSpPr>
          <p:nvPr/>
        </p:nvSpPr>
        <p:spPr bwMode="auto">
          <a:xfrm>
            <a:off x="1848041" y="3603543"/>
            <a:ext cx="6258784" cy="46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24">
                <a:solidFill>
                  <a:srgbClr val="FF0000"/>
                </a:solidFill>
              </a:rPr>
              <a:t>0000  0001 0011 0111 1111 1110 1101  1011  …</a:t>
            </a:r>
          </a:p>
        </p:txBody>
      </p:sp>
      <p:grpSp>
        <p:nvGrpSpPr>
          <p:cNvPr id="131080" name="Group 12"/>
          <p:cNvGrpSpPr>
            <a:grpSpLocks/>
          </p:cNvGrpSpPr>
          <p:nvPr/>
        </p:nvGrpSpPr>
        <p:grpSpPr bwMode="auto">
          <a:xfrm>
            <a:off x="3343332" y="4274225"/>
            <a:ext cx="2583776" cy="2245686"/>
            <a:chOff x="434" y="2450"/>
            <a:chExt cx="1880" cy="1700"/>
          </a:xfrm>
        </p:grpSpPr>
        <p:sp>
          <p:nvSpPr>
            <p:cNvPr id="131081" name="Oval 13"/>
            <p:cNvSpPr>
              <a:spLocks noChangeArrowheads="1"/>
            </p:cNvSpPr>
            <p:nvPr/>
          </p:nvSpPr>
          <p:spPr bwMode="auto">
            <a:xfrm>
              <a:off x="1991" y="2672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82" name="Oval 14"/>
            <p:cNvSpPr>
              <a:spLocks noChangeArrowheads="1"/>
            </p:cNvSpPr>
            <p:nvPr/>
          </p:nvSpPr>
          <p:spPr bwMode="auto">
            <a:xfrm>
              <a:off x="2169" y="2940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83" name="Oval 15"/>
            <p:cNvSpPr>
              <a:spLocks noChangeArrowheads="1"/>
            </p:cNvSpPr>
            <p:nvPr/>
          </p:nvSpPr>
          <p:spPr bwMode="auto">
            <a:xfrm>
              <a:off x="2229" y="3254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84" name="Oval 16"/>
            <p:cNvSpPr>
              <a:spLocks noChangeArrowheads="1"/>
            </p:cNvSpPr>
            <p:nvPr/>
          </p:nvSpPr>
          <p:spPr bwMode="auto">
            <a:xfrm>
              <a:off x="2186" y="3549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85" name="Oval 17"/>
            <p:cNvSpPr>
              <a:spLocks noChangeArrowheads="1"/>
            </p:cNvSpPr>
            <p:nvPr/>
          </p:nvSpPr>
          <p:spPr bwMode="auto">
            <a:xfrm>
              <a:off x="2033" y="3799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86" name="Oval 18"/>
            <p:cNvSpPr>
              <a:spLocks noChangeArrowheads="1"/>
            </p:cNvSpPr>
            <p:nvPr/>
          </p:nvSpPr>
          <p:spPr bwMode="auto">
            <a:xfrm>
              <a:off x="1795" y="3974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87" name="Oval 19"/>
            <p:cNvSpPr>
              <a:spLocks noChangeArrowheads="1"/>
            </p:cNvSpPr>
            <p:nvPr/>
          </p:nvSpPr>
          <p:spPr bwMode="auto">
            <a:xfrm>
              <a:off x="1489" y="4058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88" name="Oval 20"/>
            <p:cNvSpPr>
              <a:spLocks noChangeArrowheads="1"/>
            </p:cNvSpPr>
            <p:nvPr/>
          </p:nvSpPr>
          <p:spPr bwMode="auto">
            <a:xfrm>
              <a:off x="1174" y="3965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89" name="Oval 21"/>
            <p:cNvSpPr>
              <a:spLocks noChangeArrowheads="1"/>
            </p:cNvSpPr>
            <p:nvPr/>
          </p:nvSpPr>
          <p:spPr bwMode="auto">
            <a:xfrm>
              <a:off x="919" y="3780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90" name="Oval 22"/>
            <p:cNvSpPr>
              <a:spLocks noChangeArrowheads="1"/>
            </p:cNvSpPr>
            <p:nvPr/>
          </p:nvSpPr>
          <p:spPr bwMode="auto">
            <a:xfrm>
              <a:off x="791" y="3559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91" name="Oval 23"/>
            <p:cNvSpPr>
              <a:spLocks noChangeArrowheads="1"/>
            </p:cNvSpPr>
            <p:nvPr/>
          </p:nvSpPr>
          <p:spPr bwMode="auto">
            <a:xfrm>
              <a:off x="749" y="3282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92" name="Oval 24"/>
            <p:cNvSpPr>
              <a:spLocks noChangeArrowheads="1"/>
            </p:cNvSpPr>
            <p:nvPr/>
          </p:nvSpPr>
          <p:spPr bwMode="auto">
            <a:xfrm>
              <a:off x="808" y="2958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93" name="Oval 25"/>
            <p:cNvSpPr>
              <a:spLocks noChangeArrowheads="1"/>
            </p:cNvSpPr>
            <p:nvPr/>
          </p:nvSpPr>
          <p:spPr bwMode="auto">
            <a:xfrm>
              <a:off x="936" y="2718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94" name="Oval 26"/>
            <p:cNvSpPr>
              <a:spLocks noChangeArrowheads="1"/>
            </p:cNvSpPr>
            <p:nvPr/>
          </p:nvSpPr>
          <p:spPr bwMode="auto">
            <a:xfrm>
              <a:off x="1200" y="2505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95" name="Oval 27"/>
            <p:cNvSpPr>
              <a:spLocks noChangeArrowheads="1"/>
            </p:cNvSpPr>
            <p:nvPr/>
          </p:nvSpPr>
          <p:spPr bwMode="auto">
            <a:xfrm>
              <a:off x="1761" y="2515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96" name="Oval 28"/>
            <p:cNvSpPr>
              <a:spLocks noChangeArrowheads="1"/>
            </p:cNvSpPr>
            <p:nvPr/>
          </p:nvSpPr>
          <p:spPr bwMode="auto">
            <a:xfrm>
              <a:off x="774" y="2505"/>
              <a:ext cx="1506" cy="16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1097" name="Line 29"/>
            <p:cNvSpPr>
              <a:spLocks noChangeShapeType="1"/>
            </p:cNvSpPr>
            <p:nvPr/>
          </p:nvSpPr>
          <p:spPr bwMode="auto">
            <a:xfrm flipH="1">
              <a:off x="434" y="3328"/>
              <a:ext cx="357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1098" name="Line 30"/>
            <p:cNvSpPr>
              <a:spLocks noChangeShapeType="1"/>
            </p:cNvSpPr>
            <p:nvPr/>
          </p:nvSpPr>
          <p:spPr bwMode="auto">
            <a:xfrm flipH="1" flipV="1">
              <a:off x="434" y="3577"/>
              <a:ext cx="400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1099" name="Line 31"/>
            <p:cNvSpPr>
              <a:spLocks noChangeShapeType="1"/>
            </p:cNvSpPr>
            <p:nvPr/>
          </p:nvSpPr>
          <p:spPr bwMode="auto">
            <a:xfrm flipH="1">
              <a:off x="434" y="2995"/>
              <a:ext cx="408" cy="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1100" name="Line 32"/>
            <p:cNvSpPr>
              <a:spLocks noChangeShapeType="1"/>
            </p:cNvSpPr>
            <p:nvPr/>
          </p:nvSpPr>
          <p:spPr bwMode="auto">
            <a:xfrm flipH="1" flipV="1">
              <a:off x="434" y="3577"/>
              <a:ext cx="519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1101" name="Text Box 33"/>
            <p:cNvSpPr txBox="1">
              <a:spLocks noChangeArrowheads="1"/>
            </p:cNvSpPr>
            <p:nvPr/>
          </p:nvSpPr>
          <p:spPr bwMode="auto">
            <a:xfrm>
              <a:off x="1453" y="2488"/>
              <a:ext cx="16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1102" name="Text Box 34"/>
            <p:cNvSpPr txBox="1">
              <a:spLocks noChangeArrowheads="1"/>
            </p:cNvSpPr>
            <p:nvPr/>
          </p:nvSpPr>
          <p:spPr bwMode="auto">
            <a:xfrm>
              <a:off x="1691" y="2560"/>
              <a:ext cx="18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1103" name="Text Box 35"/>
            <p:cNvSpPr txBox="1">
              <a:spLocks noChangeArrowheads="1"/>
            </p:cNvSpPr>
            <p:nvPr/>
          </p:nvSpPr>
          <p:spPr bwMode="auto">
            <a:xfrm>
              <a:off x="1887" y="2717"/>
              <a:ext cx="18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1104" name="Text Box 36"/>
            <p:cNvSpPr txBox="1">
              <a:spLocks noChangeArrowheads="1"/>
            </p:cNvSpPr>
            <p:nvPr/>
          </p:nvSpPr>
          <p:spPr bwMode="auto">
            <a:xfrm>
              <a:off x="2031" y="2939"/>
              <a:ext cx="18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1105" name="Text Box 37"/>
            <p:cNvSpPr txBox="1">
              <a:spLocks noChangeArrowheads="1"/>
            </p:cNvSpPr>
            <p:nvPr/>
          </p:nvSpPr>
          <p:spPr bwMode="auto">
            <a:xfrm>
              <a:off x="2064" y="3197"/>
              <a:ext cx="15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1106" name="Text Box 38"/>
            <p:cNvSpPr txBox="1">
              <a:spLocks noChangeArrowheads="1"/>
            </p:cNvSpPr>
            <p:nvPr/>
          </p:nvSpPr>
          <p:spPr bwMode="auto">
            <a:xfrm>
              <a:off x="2015" y="3465"/>
              <a:ext cx="17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1107" name="Text Box 39"/>
            <p:cNvSpPr txBox="1">
              <a:spLocks noChangeArrowheads="1"/>
            </p:cNvSpPr>
            <p:nvPr/>
          </p:nvSpPr>
          <p:spPr bwMode="auto">
            <a:xfrm>
              <a:off x="1885" y="3659"/>
              <a:ext cx="167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1108" name="Text Box 40"/>
            <p:cNvSpPr txBox="1">
              <a:spLocks noChangeArrowheads="1"/>
            </p:cNvSpPr>
            <p:nvPr/>
          </p:nvSpPr>
          <p:spPr bwMode="auto">
            <a:xfrm>
              <a:off x="1725" y="3789"/>
              <a:ext cx="13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1109" name="Text Box 41"/>
            <p:cNvSpPr txBox="1">
              <a:spLocks noChangeArrowheads="1"/>
            </p:cNvSpPr>
            <p:nvPr/>
          </p:nvSpPr>
          <p:spPr bwMode="auto">
            <a:xfrm>
              <a:off x="1444" y="3862"/>
              <a:ext cx="18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1110" name="Text Box 42"/>
            <p:cNvSpPr txBox="1">
              <a:spLocks noChangeArrowheads="1"/>
            </p:cNvSpPr>
            <p:nvPr/>
          </p:nvSpPr>
          <p:spPr bwMode="auto">
            <a:xfrm>
              <a:off x="849" y="3474"/>
              <a:ext cx="18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1111" name="Text Box 43"/>
            <p:cNvSpPr txBox="1">
              <a:spLocks noChangeArrowheads="1"/>
            </p:cNvSpPr>
            <p:nvPr/>
          </p:nvSpPr>
          <p:spPr bwMode="auto">
            <a:xfrm>
              <a:off x="1172" y="3798"/>
              <a:ext cx="13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1112" name="Text Box 44"/>
            <p:cNvSpPr txBox="1">
              <a:spLocks noChangeArrowheads="1"/>
            </p:cNvSpPr>
            <p:nvPr/>
          </p:nvSpPr>
          <p:spPr bwMode="auto">
            <a:xfrm>
              <a:off x="951" y="3659"/>
              <a:ext cx="13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1113" name="Text Box 45"/>
            <p:cNvSpPr txBox="1">
              <a:spLocks noChangeArrowheads="1"/>
            </p:cNvSpPr>
            <p:nvPr/>
          </p:nvSpPr>
          <p:spPr bwMode="auto">
            <a:xfrm>
              <a:off x="815" y="3209"/>
              <a:ext cx="16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1114" name="Text Box 46"/>
            <p:cNvSpPr txBox="1">
              <a:spLocks noChangeArrowheads="1"/>
            </p:cNvSpPr>
            <p:nvPr/>
          </p:nvSpPr>
          <p:spPr bwMode="auto">
            <a:xfrm>
              <a:off x="959" y="2729"/>
              <a:ext cx="16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1115" name="Text Box 47"/>
            <p:cNvSpPr txBox="1">
              <a:spLocks noChangeArrowheads="1"/>
            </p:cNvSpPr>
            <p:nvPr/>
          </p:nvSpPr>
          <p:spPr bwMode="auto">
            <a:xfrm>
              <a:off x="840" y="2966"/>
              <a:ext cx="16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1116" name="Text Box 48"/>
            <p:cNvSpPr txBox="1">
              <a:spLocks noChangeArrowheads="1"/>
            </p:cNvSpPr>
            <p:nvPr/>
          </p:nvSpPr>
          <p:spPr bwMode="auto">
            <a:xfrm>
              <a:off x="1180" y="2541"/>
              <a:ext cx="13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1117" name="Oval 49"/>
            <p:cNvSpPr>
              <a:spLocks noChangeArrowheads="1"/>
            </p:cNvSpPr>
            <p:nvPr/>
          </p:nvSpPr>
          <p:spPr bwMode="auto">
            <a:xfrm>
              <a:off x="1497" y="2450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</p:spTree>
    <p:extLst>
      <p:ext uri="{BB962C8B-B14F-4D97-AF65-F5344CB8AC3E}">
        <p14:creationId xmlns:p14="http://schemas.microsoft.com/office/powerpoint/2010/main" xmlns="" val="26982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201194B-C031-4409-A7A5-680453F559C7}" type="datetime1">
              <a:rPr lang="en-US" altLang="zh-TW" sz="1299" smtClean="0"/>
              <a:pPr eaLnBrk="1" hangingPunct="1"/>
              <a:t>1/23/2015</a:t>
            </a:fld>
            <a:endParaRPr lang="en-US" altLang="zh-TW" sz="1299"/>
          </a:p>
        </p:txBody>
      </p:sp>
      <p:sp>
        <p:nvSpPr>
          <p:cNvPr id="1382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5D585BE-C34C-4CB4-9AE6-905EE3B4A860}" type="slidenum">
              <a:rPr lang="zh-TW" altLang="en-US" sz="1299"/>
              <a:pPr eaLnBrk="1" hangingPunct="1"/>
              <a:t>10</a:t>
            </a:fld>
            <a:endParaRPr lang="en-US" altLang="zh-TW" sz="1299"/>
          </a:p>
        </p:txBody>
      </p:sp>
      <p:sp>
        <p:nvSpPr>
          <p:cNvPr id="138245" name="Rectangle 2"/>
          <p:cNvSpPr>
            <a:spLocks noGrp="1" noChangeArrowheads="1"/>
          </p:cNvSpPr>
          <p:nvPr>
            <p:ph type="title"/>
          </p:nvPr>
        </p:nvSpPr>
        <p:spPr>
          <a:xfrm>
            <a:off x="758183" y="122319"/>
            <a:ext cx="7598774" cy="711400"/>
          </a:xfrm>
        </p:spPr>
        <p:txBody>
          <a:bodyPr/>
          <a:lstStyle/>
          <a:p>
            <a:pPr marL="364190" indent="-364190"/>
            <a:r>
              <a:rPr lang="en-US" altLang="zh-TW" sz="2511" b="1" dirty="0" smtClean="0">
                <a:ea typeface="新細明體" panose="02020500000000000000" pitchFamily="18" charset="-120"/>
              </a:rPr>
              <a:t>Lemma 18.1</a:t>
            </a:r>
            <a:r>
              <a:rPr lang="en-US" altLang="zh-TW" sz="2511" dirty="0" smtClean="0">
                <a:ea typeface="新細明體" panose="02020500000000000000" pitchFamily="18" charset="-120"/>
              </a:rPr>
              <a:t> </a:t>
            </a:r>
            <a:r>
              <a:rPr lang="en-US" altLang="zh-TW" sz="2511" dirty="0">
                <a:ea typeface="新細明體" panose="02020500000000000000" pitchFamily="18" charset="-120"/>
              </a:rPr>
              <a:t>The digraph </a:t>
            </a:r>
            <a:r>
              <a:rPr lang="en-US" altLang="zh-TW" sz="2511" i="1" dirty="0" err="1">
                <a:ea typeface="新細明體" panose="02020500000000000000" pitchFamily="18" charset="-120"/>
              </a:rPr>
              <a:t>D</a:t>
            </a:r>
            <a:r>
              <a:rPr lang="en-US" altLang="zh-TW" sz="2511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511" dirty="0">
                <a:ea typeface="新細明體" panose="02020500000000000000" pitchFamily="18" charset="-120"/>
              </a:rPr>
              <a:t> is </a:t>
            </a:r>
            <a:r>
              <a:rPr lang="en-US" altLang="zh-TW" sz="2511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511" dirty="0">
                <a:ea typeface="新細明體" panose="02020500000000000000" pitchFamily="18" charset="-120"/>
              </a:rPr>
              <a:t> </a:t>
            </a:r>
            <a:r>
              <a:rPr lang="en-US" altLang="zh-TW" sz="1299" dirty="0">
                <a:ea typeface="新細明體" panose="02020500000000000000" pitchFamily="18" charset="-120"/>
              </a:rPr>
              <a:t>1.4.26</a:t>
            </a:r>
            <a:endParaRPr lang="en-US" altLang="zh-TW" sz="1299" b="1" dirty="0">
              <a:ea typeface="新細明體" panose="02020500000000000000" pitchFamily="18" charset="-120"/>
            </a:endParaRPr>
          </a:p>
        </p:txBody>
      </p:sp>
      <p:sp>
        <p:nvSpPr>
          <p:cNvPr id="138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895" y="900953"/>
            <a:ext cx="7516313" cy="328394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1731" dirty="0">
                <a:solidFill>
                  <a:srgbClr val="FF0000"/>
                </a:solidFill>
                <a:ea typeface="新細明體" panose="02020500000000000000" pitchFamily="18" charset="-120"/>
              </a:rPr>
              <a:t>2/2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Also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strongly connected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because we can reach the vertex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b=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,…..,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n-1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any vertex by successively follows the edges labeled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,…..,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n-1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satisfies the conditions for the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hypothesis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en-US" altLang="zh-TW" b="1" dirty="0" smtClean="0">
              <a:ea typeface="新細明體" panose="02020500000000000000" pitchFamily="18" charset="-120"/>
            </a:endParaRPr>
          </a:p>
        </p:txBody>
      </p:sp>
      <p:sp>
        <p:nvSpPr>
          <p:cNvPr id="138247" name="Oval 5"/>
          <p:cNvSpPr>
            <a:spLocks noChangeArrowheads="1"/>
          </p:cNvSpPr>
          <p:nvPr/>
        </p:nvSpPr>
        <p:spPr bwMode="auto">
          <a:xfrm>
            <a:off x="4111594" y="4814345"/>
            <a:ext cx="109948" cy="11681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48" name="Line 6"/>
          <p:cNvSpPr>
            <a:spLocks noChangeShapeType="1"/>
          </p:cNvSpPr>
          <p:nvPr/>
        </p:nvSpPr>
        <p:spPr bwMode="auto">
          <a:xfrm flipV="1">
            <a:off x="4233910" y="4872067"/>
            <a:ext cx="180452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49" name="Line 7"/>
          <p:cNvSpPr>
            <a:spLocks noChangeShapeType="1"/>
          </p:cNvSpPr>
          <p:nvPr/>
        </p:nvSpPr>
        <p:spPr bwMode="auto">
          <a:xfrm>
            <a:off x="4243532" y="6268405"/>
            <a:ext cx="18045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50" name="Line 8"/>
          <p:cNvSpPr>
            <a:spLocks noChangeShapeType="1"/>
          </p:cNvSpPr>
          <p:nvPr/>
        </p:nvSpPr>
        <p:spPr bwMode="auto">
          <a:xfrm>
            <a:off x="6114019" y="4943533"/>
            <a:ext cx="0" cy="12534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51" name="Line 9"/>
          <p:cNvSpPr>
            <a:spLocks noChangeShapeType="1"/>
          </p:cNvSpPr>
          <p:nvPr/>
        </p:nvSpPr>
        <p:spPr bwMode="auto">
          <a:xfrm>
            <a:off x="4167941" y="4943533"/>
            <a:ext cx="0" cy="124241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52" name="Oval 10"/>
          <p:cNvSpPr>
            <a:spLocks noChangeArrowheads="1"/>
          </p:cNvSpPr>
          <p:nvPr/>
        </p:nvSpPr>
        <p:spPr bwMode="auto">
          <a:xfrm>
            <a:off x="4123962" y="6196940"/>
            <a:ext cx="109948" cy="1181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53" name="Oval 11"/>
          <p:cNvSpPr>
            <a:spLocks noChangeArrowheads="1"/>
          </p:cNvSpPr>
          <p:nvPr/>
        </p:nvSpPr>
        <p:spPr bwMode="auto">
          <a:xfrm>
            <a:off x="6060420" y="6196940"/>
            <a:ext cx="109948" cy="1181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54" name="Oval 12"/>
          <p:cNvSpPr>
            <a:spLocks noChangeArrowheads="1"/>
          </p:cNvSpPr>
          <p:nvPr/>
        </p:nvSpPr>
        <p:spPr bwMode="auto">
          <a:xfrm>
            <a:off x="6060420" y="4814345"/>
            <a:ext cx="109948" cy="11681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55" name="Oval 13"/>
          <p:cNvSpPr>
            <a:spLocks noChangeArrowheads="1"/>
          </p:cNvSpPr>
          <p:nvPr/>
        </p:nvSpPr>
        <p:spPr bwMode="auto">
          <a:xfrm>
            <a:off x="4761660" y="5498770"/>
            <a:ext cx="109948" cy="11956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56" name="Oval 14"/>
          <p:cNvSpPr>
            <a:spLocks noChangeArrowheads="1"/>
          </p:cNvSpPr>
          <p:nvPr/>
        </p:nvSpPr>
        <p:spPr bwMode="auto">
          <a:xfrm>
            <a:off x="5410353" y="5509765"/>
            <a:ext cx="109948" cy="11956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57" name="Line 15"/>
          <p:cNvSpPr>
            <a:spLocks noChangeShapeType="1"/>
          </p:cNvSpPr>
          <p:nvPr/>
        </p:nvSpPr>
        <p:spPr bwMode="auto">
          <a:xfrm>
            <a:off x="4199552" y="4907800"/>
            <a:ext cx="573103" cy="601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58" name="Line 16"/>
          <p:cNvSpPr>
            <a:spLocks noChangeShapeType="1"/>
          </p:cNvSpPr>
          <p:nvPr/>
        </p:nvSpPr>
        <p:spPr bwMode="auto">
          <a:xfrm flipH="1">
            <a:off x="4221542" y="5604595"/>
            <a:ext cx="562108" cy="60334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59" name="Line 17"/>
          <p:cNvSpPr>
            <a:spLocks noChangeShapeType="1"/>
          </p:cNvSpPr>
          <p:nvPr/>
        </p:nvSpPr>
        <p:spPr bwMode="auto">
          <a:xfrm flipH="1">
            <a:off x="5510681" y="4907800"/>
            <a:ext cx="559359" cy="60196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60" name="Line 18"/>
          <p:cNvSpPr>
            <a:spLocks noChangeShapeType="1"/>
          </p:cNvSpPr>
          <p:nvPr/>
        </p:nvSpPr>
        <p:spPr bwMode="auto">
          <a:xfrm flipH="1" flipV="1">
            <a:off x="5510681" y="5618338"/>
            <a:ext cx="559359" cy="60334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cxnSp>
        <p:nvCxnSpPr>
          <p:cNvPr id="138261" name="AutoShape 19"/>
          <p:cNvCxnSpPr>
            <a:cxnSpLocks noChangeShapeType="1"/>
            <a:stCxn id="138255" idx="0"/>
            <a:endCxn id="138256" idx="1"/>
          </p:cNvCxnSpPr>
          <p:nvPr/>
        </p:nvCxnSpPr>
        <p:spPr bwMode="auto">
          <a:xfrm rot="5400000" flipV="1">
            <a:off x="5106621" y="5208783"/>
            <a:ext cx="30236" cy="610211"/>
          </a:xfrm>
          <a:prstGeom prst="curvedConnector3">
            <a:avLst>
              <a:gd name="adj1" fmla="val -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8262" name="AutoShape 20"/>
          <p:cNvCxnSpPr>
            <a:cxnSpLocks noChangeShapeType="1"/>
            <a:stCxn id="138256" idx="3"/>
            <a:endCxn id="138255" idx="4"/>
          </p:cNvCxnSpPr>
          <p:nvPr/>
        </p:nvCxnSpPr>
        <p:spPr bwMode="auto">
          <a:xfrm rot="5400000">
            <a:off x="5118304" y="5309797"/>
            <a:ext cx="6871" cy="610211"/>
          </a:xfrm>
          <a:prstGeom prst="curvedConnector3">
            <a:avLst>
              <a:gd name="adj1" fmla="val 2474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8263" name="Oval 21"/>
          <p:cNvSpPr>
            <a:spLocks noChangeArrowheads="1"/>
          </p:cNvSpPr>
          <p:nvPr/>
        </p:nvSpPr>
        <p:spPr bwMode="auto">
          <a:xfrm>
            <a:off x="3464275" y="5509765"/>
            <a:ext cx="109948" cy="11956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64" name="Oval 22"/>
          <p:cNvSpPr>
            <a:spLocks noChangeArrowheads="1"/>
          </p:cNvSpPr>
          <p:nvPr/>
        </p:nvSpPr>
        <p:spPr bwMode="auto">
          <a:xfrm>
            <a:off x="6764087" y="5523509"/>
            <a:ext cx="109948" cy="1181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65" name="Line 23"/>
          <p:cNvSpPr>
            <a:spLocks noChangeShapeType="1"/>
          </p:cNvSpPr>
          <p:nvPr/>
        </p:nvSpPr>
        <p:spPr bwMode="auto">
          <a:xfrm flipH="1">
            <a:off x="3561854" y="4895431"/>
            <a:ext cx="571729" cy="6143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66" name="Line 24"/>
          <p:cNvSpPr>
            <a:spLocks noChangeShapeType="1"/>
          </p:cNvSpPr>
          <p:nvPr/>
        </p:nvSpPr>
        <p:spPr bwMode="auto">
          <a:xfrm flipH="1" flipV="1">
            <a:off x="3539865" y="5618338"/>
            <a:ext cx="584098" cy="6143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67" name="Line 25"/>
          <p:cNvSpPr>
            <a:spLocks noChangeShapeType="1"/>
          </p:cNvSpPr>
          <p:nvPr/>
        </p:nvSpPr>
        <p:spPr bwMode="auto">
          <a:xfrm>
            <a:off x="6170368" y="4872067"/>
            <a:ext cx="615708" cy="6624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68" name="Line 26"/>
          <p:cNvSpPr>
            <a:spLocks noChangeShapeType="1"/>
          </p:cNvSpPr>
          <p:nvPr/>
        </p:nvSpPr>
        <p:spPr bwMode="auto">
          <a:xfrm flipV="1">
            <a:off x="6170368" y="5618338"/>
            <a:ext cx="626703" cy="6376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69" name="Oval 27"/>
          <p:cNvSpPr>
            <a:spLocks noChangeArrowheads="1"/>
          </p:cNvSpPr>
          <p:nvPr/>
        </p:nvSpPr>
        <p:spPr bwMode="auto">
          <a:xfrm>
            <a:off x="3221016" y="5403940"/>
            <a:ext cx="296859" cy="3312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70" name="Oval 28"/>
          <p:cNvSpPr>
            <a:spLocks noChangeArrowheads="1"/>
          </p:cNvSpPr>
          <p:nvPr/>
        </p:nvSpPr>
        <p:spPr bwMode="auto">
          <a:xfrm>
            <a:off x="6830056" y="5416309"/>
            <a:ext cx="296859" cy="3312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8271" name="Line 29"/>
          <p:cNvSpPr>
            <a:spLocks noChangeShapeType="1"/>
          </p:cNvSpPr>
          <p:nvPr/>
        </p:nvSpPr>
        <p:spPr bwMode="auto">
          <a:xfrm flipV="1">
            <a:off x="3297979" y="5498770"/>
            <a:ext cx="0" cy="142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72" name="Line 30"/>
          <p:cNvSpPr>
            <a:spLocks noChangeShapeType="1"/>
          </p:cNvSpPr>
          <p:nvPr/>
        </p:nvSpPr>
        <p:spPr bwMode="auto">
          <a:xfrm>
            <a:off x="7060946" y="5523509"/>
            <a:ext cx="0" cy="1291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8273" name="Text Box 31"/>
          <p:cNvSpPr txBox="1">
            <a:spLocks noChangeArrowheads="1"/>
          </p:cNvSpPr>
          <p:nvPr/>
        </p:nvSpPr>
        <p:spPr bwMode="auto">
          <a:xfrm>
            <a:off x="3036853" y="5414935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8274" name="Text Box 32"/>
          <p:cNvSpPr txBox="1">
            <a:spLocks noChangeArrowheads="1"/>
          </p:cNvSpPr>
          <p:nvPr/>
        </p:nvSpPr>
        <p:spPr bwMode="auto">
          <a:xfrm>
            <a:off x="3652561" y="5851978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8275" name="Text Box 33"/>
          <p:cNvSpPr txBox="1">
            <a:spLocks noChangeArrowheads="1"/>
          </p:cNvSpPr>
          <p:nvPr/>
        </p:nvSpPr>
        <p:spPr bwMode="auto">
          <a:xfrm>
            <a:off x="4456555" y="5816245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8276" name="Text Box 34"/>
          <p:cNvSpPr txBox="1">
            <a:spLocks noChangeArrowheads="1"/>
          </p:cNvSpPr>
          <p:nvPr/>
        </p:nvSpPr>
        <p:spPr bwMode="auto">
          <a:xfrm>
            <a:off x="4478544" y="5058979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8277" name="Text Box 35"/>
          <p:cNvSpPr txBox="1">
            <a:spLocks noChangeArrowheads="1"/>
          </p:cNvSpPr>
          <p:nvPr/>
        </p:nvSpPr>
        <p:spPr bwMode="auto">
          <a:xfrm>
            <a:off x="4995300" y="6218929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8278" name="Text Box 36"/>
          <p:cNvSpPr txBox="1">
            <a:spLocks noChangeArrowheads="1"/>
          </p:cNvSpPr>
          <p:nvPr/>
        </p:nvSpPr>
        <p:spPr bwMode="auto">
          <a:xfrm>
            <a:off x="4995300" y="5722789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8279" name="Text Box 37"/>
          <p:cNvSpPr txBox="1">
            <a:spLocks noChangeArrowheads="1"/>
          </p:cNvSpPr>
          <p:nvPr/>
        </p:nvSpPr>
        <p:spPr bwMode="auto">
          <a:xfrm>
            <a:off x="6050799" y="5438299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8280" name="Text Box 38"/>
          <p:cNvSpPr txBox="1">
            <a:spLocks noChangeArrowheads="1"/>
          </p:cNvSpPr>
          <p:nvPr/>
        </p:nvSpPr>
        <p:spPr bwMode="auto">
          <a:xfrm>
            <a:off x="6458981" y="5851978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8281" name="Text Box 39"/>
          <p:cNvSpPr txBox="1">
            <a:spLocks noChangeArrowheads="1"/>
          </p:cNvSpPr>
          <p:nvPr/>
        </p:nvSpPr>
        <p:spPr bwMode="auto">
          <a:xfrm>
            <a:off x="3633320" y="5058979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38282" name="Text Box 40"/>
          <p:cNvSpPr txBox="1">
            <a:spLocks noChangeArrowheads="1"/>
          </p:cNvSpPr>
          <p:nvPr/>
        </p:nvSpPr>
        <p:spPr bwMode="auto">
          <a:xfrm>
            <a:off x="3974159" y="5391571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283" name="Text Box 42"/>
          <p:cNvSpPr txBox="1">
            <a:spLocks noChangeArrowheads="1"/>
          </p:cNvSpPr>
          <p:nvPr/>
        </p:nvSpPr>
        <p:spPr bwMode="auto">
          <a:xfrm>
            <a:off x="5053022" y="5131819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38284" name="Text Box 43"/>
          <p:cNvSpPr txBox="1">
            <a:spLocks noChangeArrowheads="1"/>
          </p:cNvSpPr>
          <p:nvPr/>
        </p:nvSpPr>
        <p:spPr bwMode="auto">
          <a:xfrm>
            <a:off x="5580772" y="5047984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8285" name="Text Box 44"/>
          <p:cNvSpPr txBox="1">
            <a:spLocks noChangeArrowheads="1"/>
          </p:cNvSpPr>
          <p:nvPr/>
        </p:nvSpPr>
        <p:spPr bwMode="auto">
          <a:xfrm>
            <a:off x="6441115" y="5001256"/>
            <a:ext cx="21714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38286" name="Text Box 45"/>
          <p:cNvSpPr txBox="1">
            <a:spLocks noChangeArrowheads="1"/>
          </p:cNvSpPr>
          <p:nvPr/>
        </p:nvSpPr>
        <p:spPr bwMode="auto">
          <a:xfrm>
            <a:off x="7088433" y="5414935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38287" name="Text Box 46"/>
          <p:cNvSpPr txBox="1">
            <a:spLocks noChangeArrowheads="1"/>
          </p:cNvSpPr>
          <p:nvPr/>
        </p:nvSpPr>
        <p:spPr bwMode="auto">
          <a:xfrm>
            <a:off x="5580772" y="5805250"/>
            <a:ext cx="25700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8288" name="Text Box 47"/>
          <p:cNvSpPr txBox="1">
            <a:spLocks noChangeArrowheads="1"/>
          </p:cNvSpPr>
          <p:nvPr/>
        </p:nvSpPr>
        <p:spPr bwMode="auto">
          <a:xfrm>
            <a:off x="3998898" y="4571084"/>
            <a:ext cx="440755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/>
              <a:t>0</a:t>
            </a:r>
            <a:r>
              <a:rPr lang="zh-TW" altLang="en-US" sz="1385" b="1"/>
              <a:t>01</a:t>
            </a:r>
          </a:p>
        </p:txBody>
      </p:sp>
      <p:sp>
        <p:nvSpPr>
          <p:cNvPr id="138289" name="Text Box 48"/>
          <p:cNvSpPr txBox="1">
            <a:spLocks noChangeArrowheads="1"/>
          </p:cNvSpPr>
          <p:nvPr/>
        </p:nvSpPr>
        <p:spPr bwMode="auto">
          <a:xfrm>
            <a:off x="3548111" y="5438299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000</a:t>
            </a:r>
          </a:p>
        </p:txBody>
      </p:sp>
      <p:sp>
        <p:nvSpPr>
          <p:cNvPr id="138290" name="Text Box 49"/>
          <p:cNvSpPr txBox="1">
            <a:spLocks noChangeArrowheads="1"/>
          </p:cNvSpPr>
          <p:nvPr/>
        </p:nvSpPr>
        <p:spPr bwMode="auto">
          <a:xfrm>
            <a:off x="3967287" y="6265657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100</a:t>
            </a:r>
          </a:p>
        </p:txBody>
      </p:sp>
      <p:sp>
        <p:nvSpPr>
          <p:cNvPr id="138291" name="Text Box 50"/>
          <p:cNvSpPr txBox="1">
            <a:spLocks noChangeArrowheads="1"/>
          </p:cNvSpPr>
          <p:nvPr/>
        </p:nvSpPr>
        <p:spPr bwMode="auto">
          <a:xfrm>
            <a:off x="4429068" y="5438299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010</a:t>
            </a:r>
          </a:p>
        </p:txBody>
      </p:sp>
      <p:sp>
        <p:nvSpPr>
          <p:cNvPr id="138292" name="Text Box 51"/>
          <p:cNvSpPr txBox="1">
            <a:spLocks noChangeArrowheads="1"/>
          </p:cNvSpPr>
          <p:nvPr/>
        </p:nvSpPr>
        <p:spPr bwMode="auto">
          <a:xfrm>
            <a:off x="5495563" y="5414935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101</a:t>
            </a:r>
          </a:p>
        </p:txBody>
      </p:sp>
      <p:sp>
        <p:nvSpPr>
          <p:cNvPr id="138293" name="Text Box 52"/>
          <p:cNvSpPr txBox="1">
            <a:spLocks noChangeArrowheads="1"/>
          </p:cNvSpPr>
          <p:nvPr/>
        </p:nvSpPr>
        <p:spPr bwMode="auto">
          <a:xfrm>
            <a:off x="5935354" y="4558715"/>
            <a:ext cx="440755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 b="1">
                <a:solidFill>
                  <a:srgbClr val="FF0000"/>
                </a:solidFill>
              </a:rPr>
              <a:t>01</a:t>
            </a:r>
            <a:r>
              <a:rPr lang="zh-TW" altLang="en-US" sz="1385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294" name="Text Box 53"/>
          <p:cNvSpPr txBox="1">
            <a:spLocks noChangeArrowheads="1"/>
          </p:cNvSpPr>
          <p:nvPr/>
        </p:nvSpPr>
        <p:spPr bwMode="auto">
          <a:xfrm>
            <a:off x="5935354" y="6254662"/>
            <a:ext cx="42017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110</a:t>
            </a:r>
          </a:p>
        </p:txBody>
      </p:sp>
      <p:sp>
        <p:nvSpPr>
          <p:cNvPr id="138295" name="Text Box 54"/>
          <p:cNvSpPr txBox="1">
            <a:spLocks noChangeArrowheads="1"/>
          </p:cNvSpPr>
          <p:nvPr/>
        </p:nvSpPr>
        <p:spPr bwMode="auto">
          <a:xfrm>
            <a:off x="6431494" y="5450668"/>
            <a:ext cx="414016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111</a:t>
            </a:r>
          </a:p>
        </p:txBody>
      </p:sp>
      <p:sp>
        <p:nvSpPr>
          <p:cNvPr id="138296" name="Text Box 55"/>
          <p:cNvSpPr txBox="1">
            <a:spLocks noChangeArrowheads="1"/>
          </p:cNvSpPr>
          <p:nvPr/>
        </p:nvSpPr>
        <p:spPr bwMode="auto">
          <a:xfrm>
            <a:off x="3662182" y="4505116"/>
            <a:ext cx="29548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a</a:t>
            </a:r>
          </a:p>
        </p:txBody>
      </p:sp>
      <p:sp>
        <p:nvSpPr>
          <p:cNvPr id="138297" name="Text Box 56"/>
          <p:cNvSpPr txBox="1">
            <a:spLocks noChangeArrowheads="1"/>
          </p:cNvSpPr>
          <p:nvPr/>
        </p:nvSpPr>
        <p:spPr bwMode="auto">
          <a:xfrm>
            <a:off x="6302305" y="4516111"/>
            <a:ext cx="26387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b</a:t>
            </a:r>
          </a:p>
        </p:txBody>
      </p:sp>
      <p:sp>
        <p:nvSpPr>
          <p:cNvPr id="138298" name="Text Box 58"/>
          <p:cNvSpPr txBox="1">
            <a:spLocks noChangeArrowheads="1"/>
          </p:cNvSpPr>
          <p:nvPr/>
        </p:nvSpPr>
        <p:spPr bwMode="auto">
          <a:xfrm>
            <a:off x="5039279" y="4613690"/>
            <a:ext cx="21714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299" name="Text Box 59"/>
          <p:cNvSpPr txBox="1">
            <a:spLocks noChangeArrowheads="1"/>
          </p:cNvSpPr>
          <p:nvPr/>
        </p:nvSpPr>
        <p:spPr bwMode="auto">
          <a:xfrm>
            <a:off x="4140455" y="5347592"/>
            <a:ext cx="21714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8486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6B7F041-AAD2-4F3A-BF26-61BC2D0A3C1C}" type="datetime1">
              <a:rPr lang="en-US" altLang="zh-TW" sz="1299" smtClean="0"/>
              <a:pPr eaLnBrk="1" hangingPunct="1"/>
              <a:t>1/23/2015</a:t>
            </a:fld>
            <a:endParaRPr lang="en-US" altLang="zh-TW" sz="1299"/>
          </a:p>
        </p:txBody>
      </p:sp>
      <p:sp>
        <p:nvSpPr>
          <p:cNvPr id="1392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3C337F7-16CC-4D5A-85E2-30CB5EA4A5BB}" type="slidenum">
              <a:rPr lang="zh-TW" altLang="en-US" sz="1299"/>
              <a:pPr eaLnBrk="1" hangingPunct="1"/>
              <a:t>11</a:t>
            </a:fld>
            <a:endParaRPr lang="en-US" altLang="zh-TW" sz="1299"/>
          </a:p>
        </p:txBody>
      </p:sp>
      <p:sp>
        <p:nvSpPr>
          <p:cNvPr id="139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812" y="222646"/>
            <a:ext cx="8969188" cy="906908"/>
          </a:xfrm>
        </p:spPr>
        <p:txBody>
          <a:bodyPr>
            <a:normAutofit fontScale="90000"/>
          </a:bodyPr>
          <a:lstStyle/>
          <a:p>
            <a:pPr marL="364190" indent="-364190">
              <a:lnSpc>
                <a:spcPct val="95000"/>
              </a:lnSpc>
            </a:pPr>
            <a:r>
              <a:rPr lang="en-US" altLang="zh-TW" sz="2078" b="1" dirty="0" smtClean="0">
                <a:ea typeface="新細明體" panose="02020500000000000000" pitchFamily="18" charset="-120"/>
              </a:rPr>
              <a:t>Lemma 18.2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ea typeface="新細明體" panose="02020500000000000000" pitchFamily="18" charset="-120"/>
              </a:rPr>
              <a:t>The labels on the edges in any </a:t>
            </a:r>
            <a:r>
              <a:rPr lang="en-US" altLang="zh-TW" sz="2078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078" dirty="0">
                <a:ea typeface="新細明體" panose="02020500000000000000" pitchFamily="18" charset="-120"/>
              </a:rPr>
              <a:t> circuit of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078" i="1" dirty="0" err="1">
                <a:ea typeface="新細明體" panose="02020500000000000000" pitchFamily="18" charset="-120"/>
              </a:rPr>
              <a:t>D</a:t>
            </a:r>
            <a:r>
              <a:rPr lang="en-US" altLang="zh-TW" sz="2251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ea typeface="新細明體" panose="02020500000000000000" pitchFamily="18" charset="-120"/>
              </a:rPr>
              <a:t>form a cyclic arrangement in which the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ea typeface="新細明體" panose="02020500000000000000" pitchFamily="18" charset="-120"/>
              </a:rPr>
              <a:t>2</a:t>
            </a:r>
            <a:r>
              <a:rPr lang="en-US" altLang="zh-TW" sz="2251" i="1" baseline="30000" dirty="0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ea typeface="新細明體" panose="02020500000000000000" pitchFamily="18" charset="-120"/>
              </a:rPr>
              <a:t>consecutive segments of length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078" i="1" dirty="0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ea typeface="新細明體" panose="02020500000000000000" pitchFamily="18" charset="-120"/>
              </a:rPr>
              <a:t>are distinct</a:t>
            </a:r>
            <a:r>
              <a:rPr lang="en-US" altLang="zh-TW" sz="2251" dirty="0">
                <a:ea typeface="新細明體" panose="02020500000000000000" pitchFamily="18" charset="-120"/>
              </a:rPr>
              <a:t>.</a:t>
            </a:r>
            <a:r>
              <a:rPr lang="en-US" altLang="zh-TW" sz="2511" dirty="0">
                <a:ea typeface="新細明體" panose="02020500000000000000" pitchFamily="18" charset="-120"/>
              </a:rPr>
              <a:t>     </a:t>
            </a:r>
            <a:endParaRPr lang="en-US" altLang="zh-TW" sz="2511" b="1" dirty="0">
              <a:ea typeface="新細明體" panose="02020500000000000000" pitchFamily="18" charset="-120"/>
            </a:endParaRPr>
          </a:p>
        </p:txBody>
      </p:sp>
      <p:sp>
        <p:nvSpPr>
          <p:cNvPr id="139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6070"/>
            <a:ext cx="9143999" cy="2715929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 </a:t>
            </a:r>
            <a:r>
              <a:rPr lang="en-US" altLang="zh-TW" sz="173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1/4</a:t>
            </a:r>
            <a:endParaRPr lang="en-US" altLang="zh-TW" sz="173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an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circuit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Arrival at vertex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=(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,…..,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n-1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must be along an edge with label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n-1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because the label on an edge entering a vertex agrees with the last entry of the name of the vertex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</p:txBody>
      </p:sp>
      <p:sp>
        <p:nvSpPr>
          <p:cNvPr id="139271" name="Oval 5"/>
          <p:cNvSpPr>
            <a:spLocks noChangeArrowheads="1"/>
          </p:cNvSpPr>
          <p:nvPr/>
        </p:nvSpPr>
        <p:spPr bwMode="auto">
          <a:xfrm>
            <a:off x="4154198" y="4671412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72" name="Line 6"/>
          <p:cNvSpPr>
            <a:spLocks noChangeShapeType="1"/>
          </p:cNvSpPr>
          <p:nvPr/>
        </p:nvSpPr>
        <p:spPr bwMode="auto">
          <a:xfrm flipV="1">
            <a:off x="4283387" y="4734632"/>
            <a:ext cx="191721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73" name="Line 7"/>
          <p:cNvSpPr>
            <a:spLocks noChangeShapeType="1"/>
          </p:cNvSpPr>
          <p:nvPr/>
        </p:nvSpPr>
        <p:spPr bwMode="auto">
          <a:xfrm>
            <a:off x="4294382" y="6232672"/>
            <a:ext cx="1917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74" name="Line 8"/>
          <p:cNvSpPr>
            <a:spLocks noChangeShapeType="1"/>
          </p:cNvSpPr>
          <p:nvPr/>
        </p:nvSpPr>
        <p:spPr bwMode="auto">
          <a:xfrm>
            <a:off x="6281690" y="4810221"/>
            <a:ext cx="0" cy="134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75" name="Line 9"/>
          <p:cNvSpPr>
            <a:spLocks noChangeShapeType="1"/>
          </p:cNvSpPr>
          <p:nvPr/>
        </p:nvSpPr>
        <p:spPr bwMode="auto">
          <a:xfrm>
            <a:off x="4213295" y="4810221"/>
            <a:ext cx="0" cy="13331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76" name="Oval 10"/>
          <p:cNvSpPr>
            <a:spLocks noChangeArrowheads="1"/>
          </p:cNvSpPr>
          <p:nvPr/>
        </p:nvSpPr>
        <p:spPr bwMode="auto">
          <a:xfrm>
            <a:off x="4166568" y="6155709"/>
            <a:ext cx="116819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77" name="Oval 11"/>
          <p:cNvSpPr>
            <a:spLocks noChangeArrowheads="1"/>
          </p:cNvSpPr>
          <p:nvPr/>
        </p:nvSpPr>
        <p:spPr bwMode="auto">
          <a:xfrm>
            <a:off x="6223967" y="6155709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78" name="Oval 12"/>
          <p:cNvSpPr>
            <a:spLocks noChangeArrowheads="1"/>
          </p:cNvSpPr>
          <p:nvPr/>
        </p:nvSpPr>
        <p:spPr bwMode="auto">
          <a:xfrm>
            <a:off x="6223967" y="4671412"/>
            <a:ext cx="116820" cy="1264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79" name="Oval 13"/>
          <p:cNvSpPr>
            <a:spLocks noChangeArrowheads="1"/>
          </p:cNvSpPr>
          <p:nvPr/>
        </p:nvSpPr>
        <p:spPr bwMode="auto">
          <a:xfrm>
            <a:off x="4844121" y="5406688"/>
            <a:ext cx="116820" cy="12781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80" name="Oval 14"/>
          <p:cNvSpPr>
            <a:spLocks noChangeArrowheads="1"/>
          </p:cNvSpPr>
          <p:nvPr/>
        </p:nvSpPr>
        <p:spPr bwMode="auto">
          <a:xfrm>
            <a:off x="5534044" y="5419058"/>
            <a:ext cx="116820" cy="12781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81" name="Line 15"/>
          <p:cNvSpPr>
            <a:spLocks noChangeShapeType="1"/>
          </p:cNvSpPr>
          <p:nvPr/>
        </p:nvSpPr>
        <p:spPr bwMode="auto">
          <a:xfrm>
            <a:off x="4247654" y="4771739"/>
            <a:ext cx="608837" cy="647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82" name="Line 16"/>
          <p:cNvSpPr>
            <a:spLocks noChangeShapeType="1"/>
          </p:cNvSpPr>
          <p:nvPr/>
        </p:nvSpPr>
        <p:spPr bwMode="auto">
          <a:xfrm flipH="1">
            <a:off x="4271019" y="5520759"/>
            <a:ext cx="596467" cy="6473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83" name="Line 17"/>
          <p:cNvSpPr>
            <a:spLocks noChangeShapeType="1"/>
          </p:cNvSpPr>
          <p:nvPr/>
        </p:nvSpPr>
        <p:spPr bwMode="auto">
          <a:xfrm flipH="1">
            <a:off x="5639870" y="4771739"/>
            <a:ext cx="595093" cy="647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84" name="Line 18"/>
          <p:cNvSpPr>
            <a:spLocks noChangeShapeType="1"/>
          </p:cNvSpPr>
          <p:nvPr/>
        </p:nvSpPr>
        <p:spPr bwMode="auto">
          <a:xfrm flipH="1" flipV="1">
            <a:off x="5639870" y="5534503"/>
            <a:ext cx="595093" cy="6473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cxnSp>
        <p:nvCxnSpPr>
          <p:cNvPr id="139285" name="AutoShape 19"/>
          <p:cNvCxnSpPr>
            <a:cxnSpLocks noChangeShapeType="1"/>
            <a:stCxn id="139279" idx="0"/>
            <a:endCxn id="139280" idx="1"/>
          </p:cNvCxnSpPr>
          <p:nvPr/>
        </p:nvCxnSpPr>
        <p:spPr bwMode="auto">
          <a:xfrm rot="5400000" flipV="1">
            <a:off x="5211760" y="5098147"/>
            <a:ext cx="31610" cy="648693"/>
          </a:xfrm>
          <a:prstGeom prst="curvedConnector3">
            <a:avLst>
              <a:gd name="adj1" fmla="val -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9286" name="AutoShape 20"/>
          <p:cNvCxnSpPr>
            <a:cxnSpLocks noChangeShapeType="1"/>
            <a:stCxn id="139280" idx="3"/>
            <a:endCxn id="139279" idx="4"/>
          </p:cNvCxnSpPr>
          <p:nvPr/>
        </p:nvCxnSpPr>
        <p:spPr bwMode="auto">
          <a:xfrm rot="5400000">
            <a:off x="5224129" y="5206720"/>
            <a:ext cx="6872" cy="648693"/>
          </a:xfrm>
          <a:prstGeom prst="curvedConnector3">
            <a:avLst>
              <a:gd name="adj1" fmla="val 2474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9287" name="Oval 21"/>
          <p:cNvSpPr>
            <a:spLocks noChangeArrowheads="1"/>
          </p:cNvSpPr>
          <p:nvPr/>
        </p:nvSpPr>
        <p:spPr bwMode="auto">
          <a:xfrm>
            <a:off x="3465650" y="5419058"/>
            <a:ext cx="116819" cy="12781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88" name="Oval 22"/>
          <p:cNvSpPr>
            <a:spLocks noChangeArrowheads="1"/>
          </p:cNvSpPr>
          <p:nvPr/>
        </p:nvSpPr>
        <p:spPr bwMode="auto">
          <a:xfrm>
            <a:off x="6971613" y="5432801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89" name="Line 23"/>
          <p:cNvSpPr>
            <a:spLocks noChangeShapeType="1"/>
          </p:cNvSpPr>
          <p:nvPr/>
        </p:nvSpPr>
        <p:spPr bwMode="auto">
          <a:xfrm flipH="1">
            <a:off x="3570101" y="4759371"/>
            <a:ext cx="607462" cy="65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90" name="Line 24"/>
          <p:cNvSpPr>
            <a:spLocks noChangeShapeType="1"/>
          </p:cNvSpPr>
          <p:nvPr/>
        </p:nvSpPr>
        <p:spPr bwMode="auto">
          <a:xfrm flipH="1" flipV="1">
            <a:off x="3546736" y="5534503"/>
            <a:ext cx="619832" cy="65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91" name="Line 25"/>
          <p:cNvSpPr>
            <a:spLocks noChangeShapeType="1"/>
          </p:cNvSpPr>
          <p:nvPr/>
        </p:nvSpPr>
        <p:spPr bwMode="auto">
          <a:xfrm>
            <a:off x="6332542" y="4759370"/>
            <a:ext cx="662436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92" name="Line 26"/>
          <p:cNvSpPr>
            <a:spLocks noChangeShapeType="1"/>
          </p:cNvSpPr>
          <p:nvPr/>
        </p:nvSpPr>
        <p:spPr bwMode="auto">
          <a:xfrm flipV="1">
            <a:off x="6340787" y="5534503"/>
            <a:ext cx="666559" cy="684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93" name="Oval 27"/>
          <p:cNvSpPr>
            <a:spLocks noChangeArrowheads="1"/>
          </p:cNvSpPr>
          <p:nvPr/>
        </p:nvSpPr>
        <p:spPr bwMode="auto">
          <a:xfrm>
            <a:off x="3207273" y="5304987"/>
            <a:ext cx="316100" cy="3559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94" name="Oval 28"/>
          <p:cNvSpPr>
            <a:spLocks noChangeArrowheads="1"/>
          </p:cNvSpPr>
          <p:nvPr/>
        </p:nvSpPr>
        <p:spPr bwMode="auto">
          <a:xfrm>
            <a:off x="7041706" y="5318730"/>
            <a:ext cx="316100" cy="35458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295" name="Line 29"/>
          <p:cNvSpPr>
            <a:spLocks noChangeShapeType="1"/>
          </p:cNvSpPr>
          <p:nvPr/>
        </p:nvSpPr>
        <p:spPr bwMode="auto">
          <a:xfrm flipV="1">
            <a:off x="3289733" y="5406689"/>
            <a:ext cx="0" cy="1525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96" name="Line 30"/>
          <p:cNvSpPr>
            <a:spLocks noChangeShapeType="1"/>
          </p:cNvSpPr>
          <p:nvPr/>
        </p:nvSpPr>
        <p:spPr bwMode="auto">
          <a:xfrm>
            <a:off x="7287713" y="5432802"/>
            <a:ext cx="0" cy="138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9297" name="Text Box 31"/>
          <p:cNvSpPr txBox="1">
            <a:spLocks noChangeArrowheads="1"/>
          </p:cNvSpPr>
          <p:nvPr/>
        </p:nvSpPr>
        <p:spPr bwMode="auto">
          <a:xfrm>
            <a:off x="3012115" y="5315982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9298" name="Text Box 32"/>
          <p:cNvSpPr txBox="1">
            <a:spLocks noChangeArrowheads="1"/>
          </p:cNvSpPr>
          <p:nvPr/>
        </p:nvSpPr>
        <p:spPr bwMode="auto">
          <a:xfrm>
            <a:off x="3666305" y="5786009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9299" name="Text Box 33"/>
          <p:cNvSpPr txBox="1">
            <a:spLocks noChangeArrowheads="1"/>
          </p:cNvSpPr>
          <p:nvPr/>
        </p:nvSpPr>
        <p:spPr bwMode="auto">
          <a:xfrm>
            <a:off x="4519775" y="5747527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9300" name="Text Box 34"/>
          <p:cNvSpPr txBox="1">
            <a:spLocks noChangeArrowheads="1"/>
          </p:cNvSpPr>
          <p:nvPr/>
        </p:nvSpPr>
        <p:spPr bwMode="auto">
          <a:xfrm>
            <a:off x="4543139" y="4935288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9301" name="Text Box 35"/>
          <p:cNvSpPr txBox="1">
            <a:spLocks noChangeArrowheads="1"/>
          </p:cNvSpPr>
          <p:nvPr/>
        </p:nvSpPr>
        <p:spPr bwMode="auto">
          <a:xfrm>
            <a:off x="5092879" y="6179073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9302" name="Text Box 36"/>
          <p:cNvSpPr txBox="1">
            <a:spLocks noChangeArrowheads="1"/>
          </p:cNvSpPr>
          <p:nvPr/>
        </p:nvSpPr>
        <p:spPr bwMode="auto">
          <a:xfrm>
            <a:off x="5092879" y="5647200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9303" name="Text Box 37"/>
          <p:cNvSpPr txBox="1">
            <a:spLocks noChangeArrowheads="1"/>
          </p:cNvSpPr>
          <p:nvPr/>
        </p:nvSpPr>
        <p:spPr bwMode="auto">
          <a:xfrm>
            <a:off x="6214348" y="5342095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39304" name="Text Box 38"/>
          <p:cNvSpPr txBox="1">
            <a:spLocks noChangeArrowheads="1"/>
          </p:cNvSpPr>
          <p:nvPr/>
        </p:nvSpPr>
        <p:spPr bwMode="auto">
          <a:xfrm>
            <a:off x="6647267" y="5786008"/>
            <a:ext cx="228142" cy="28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39305" name="Text Box 39"/>
          <p:cNvSpPr txBox="1">
            <a:spLocks noChangeArrowheads="1"/>
          </p:cNvSpPr>
          <p:nvPr/>
        </p:nvSpPr>
        <p:spPr bwMode="auto">
          <a:xfrm>
            <a:off x="3649813" y="4935288"/>
            <a:ext cx="180039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39306" name="Text Box 40"/>
          <p:cNvSpPr txBox="1">
            <a:spLocks noChangeArrowheads="1"/>
          </p:cNvSpPr>
          <p:nvPr/>
        </p:nvSpPr>
        <p:spPr bwMode="auto">
          <a:xfrm>
            <a:off x="4011266" y="5291243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9307" name="Text Box 41"/>
          <p:cNvSpPr txBox="1">
            <a:spLocks noChangeArrowheads="1"/>
          </p:cNvSpPr>
          <p:nvPr/>
        </p:nvSpPr>
        <p:spPr bwMode="auto">
          <a:xfrm>
            <a:off x="5134109" y="4491372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9308" name="Text Box 42"/>
          <p:cNvSpPr txBox="1">
            <a:spLocks noChangeArrowheads="1"/>
          </p:cNvSpPr>
          <p:nvPr/>
        </p:nvSpPr>
        <p:spPr bwMode="auto">
          <a:xfrm>
            <a:off x="5157473" y="5012251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39309" name="Text Box 43"/>
          <p:cNvSpPr txBox="1">
            <a:spLocks noChangeArrowheads="1"/>
          </p:cNvSpPr>
          <p:nvPr/>
        </p:nvSpPr>
        <p:spPr bwMode="auto">
          <a:xfrm>
            <a:off x="5718207" y="4922918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9310" name="Text Box 44"/>
          <p:cNvSpPr txBox="1">
            <a:spLocks noChangeArrowheads="1"/>
          </p:cNvSpPr>
          <p:nvPr/>
        </p:nvSpPr>
        <p:spPr bwMode="auto">
          <a:xfrm>
            <a:off x="6629400" y="4872067"/>
            <a:ext cx="230891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39311" name="Text Box 45"/>
          <p:cNvSpPr txBox="1">
            <a:spLocks noChangeArrowheads="1"/>
          </p:cNvSpPr>
          <p:nvPr/>
        </p:nvSpPr>
        <p:spPr bwMode="auto">
          <a:xfrm>
            <a:off x="7319323" y="5315982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39312" name="Text Box 46"/>
          <p:cNvSpPr txBox="1">
            <a:spLocks noChangeArrowheads="1"/>
          </p:cNvSpPr>
          <p:nvPr/>
        </p:nvSpPr>
        <p:spPr bwMode="auto">
          <a:xfrm>
            <a:off x="5715459" y="5735158"/>
            <a:ext cx="272121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39313" name="Text Box 47"/>
          <p:cNvSpPr txBox="1">
            <a:spLocks noChangeArrowheads="1"/>
          </p:cNvSpPr>
          <p:nvPr/>
        </p:nvSpPr>
        <p:spPr bwMode="auto">
          <a:xfrm>
            <a:off x="4034631" y="4410286"/>
            <a:ext cx="440755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/>
              <a:t>0</a:t>
            </a:r>
            <a:r>
              <a:rPr lang="zh-TW" altLang="en-US" sz="1385" b="1"/>
              <a:t>01</a:t>
            </a:r>
          </a:p>
        </p:txBody>
      </p:sp>
      <p:sp>
        <p:nvSpPr>
          <p:cNvPr id="139314" name="Text Box 48"/>
          <p:cNvSpPr txBox="1">
            <a:spLocks noChangeArrowheads="1"/>
          </p:cNvSpPr>
          <p:nvPr/>
        </p:nvSpPr>
        <p:spPr bwMode="auto">
          <a:xfrm>
            <a:off x="3554983" y="5342095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000</a:t>
            </a:r>
          </a:p>
        </p:txBody>
      </p:sp>
      <p:sp>
        <p:nvSpPr>
          <p:cNvPr id="139315" name="Text Box 49"/>
          <p:cNvSpPr txBox="1">
            <a:spLocks noChangeArrowheads="1"/>
          </p:cNvSpPr>
          <p:nvPr/>
        </p:nvSpPr>
        <p:spPr bwMode="auto">
          <a:xfrm>
            <a:off x="4000272" y="6229924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100</a:t>
            </a:r>
          </a:p>
        </p:txBody>
      </p:sp>
      <p:sp>
        <p:nvSpPr>
          <p:cNvPr id="139316" name="Text Box 50"/>
          <p:cNvSpPr txBox="1">
            <a:spLocks noChangeArrowheads="1"/>
          </p:cNvSpPr>
          <p:nvPr/>
        </p:nvSpPr>
        <p:spPr bwMode="auto">
          <a:xfrm>
            <a:off x="4490914" y="5342095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010</a:t>
            </a:r>
          </a:p>
        </p:txBody>
      </p:sp>
      <p:sp>
        <p:nvSpPr>
          <p:cNvPr id="139317" name="Text Box 51"/>
          <p:cNvSpPr txBox="1">
            <a:spLocks noChangeArrowheads="1"/>
          </p:cNvSpPr>
          <p:nvPr/>
        </p:nvSpPr>
        <p:spPr bwMode="auto">
          <a:xfrm>
            <a:off x="5624752" y="5315982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101</a:t>
            </a:r>
          </a:p>
        </p:txBody>
      </p:sp>
      <p:sp>
        <p:nvSpPr>
          <p:cNvPr id="139318" name="Text Box 52"/>
          <p:cNvSpPr txBox="1">
            <a:spLocks noChangeArrowheads="1"/>
          </p:cNvSpPr>
          <p:nvPr/>
        </p:nvSpPr>
        <p:spPr bwMode="auto">
          <a:xfrm>
            <a:off x="6092030" y="4397916"/>
            <a:ext cx="440755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 b="1">
                <a:solidFill>
                  <a:srgbClr val="FF0000"/>
                </a:solidFill>
              </a:rPr>
              <a:t>01</a:t>
            </a:r>
            <a:r>
              <a:rPr lang="zh-TW" altLang="en-US" sz="1385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9319" name="Text Box 53"/>
          <p:cNvSpPr txBox="1">
            <a:spLocks noChangeArrowheads="1"/>
          </p:cNvSpPr>
          <p:nvPr/>
        </p:nvSpPr>
        <p:spPr bwMode="auto">
          <a:xfrm>
            <a:off x="6092030" y="6217554"/>
            <a:ext cx="42017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110</a:t>
            </a:r>
          </a:p>
        </p:txBody>
      </p:sp>
      <p:sp>
        <p:nvSpPr>
          <p:cNvPr id="139320" name="Text Box 54"/>
          <p:cNvSpPr txBox="1">
            <a:spLocks noChangeArrowheads="1"/>
          </p:cNvSpPr>
          <p:nvPr/>
        </p:nvSpPr>
        <p:spPr bwMode="auto">
          <a:xfrm>
            <a:off x="6618406" y="5354463"/>
            <a:ext cx="414016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111</a:t>
            </a:r>
          </a:p>
        </p:txBody>
      </p:sp>
      <p:sp>
        <p:nvSpPr>
          <p:cNvPr id="139321" name="Text Box 55"/>
          <p:cNvSpPr txBox="1">
            <a:spLocks noChangeArrowheads="1"/>
          </p:cNvSpPr>
          <p:nvPr/>
        </p:nvSpPr>
        <p:spPr bwMode="auto">
          <a:xfrm>
            <a:off x="3807862" y="4356686"/>
            <a:ext cx="31472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a</a:t>
            </a:r>
          </a:p>
        </p:txBody>
      </p:sp>
      <p:sp>
        <p:nvSpPr>
          <p:cNvPr id="139322" name="Oval 57"/>
          <p:cNvSpPr>
            <a:spLocks noChangeArrowheads="1"/>
          </p:cNvSpPr>
          <p:nvPr/>
        </p:nvSpPr>
        <p:spPr bwMode="auto">
          <a:xfrm>
            <a:off x="5162970" y="4477629"/>
            <a:ext cx="189660" cy="321598"/>
          </a:xfrm>
          <a:prstGeom prst="ellipse">
            <a:avLst/>
          </a:pr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9323" name="Text Box 56"/>
          <p:cNvSpPr txBox="1">
            <a:spLocks noChangeArrowheads="1"/>
          </p:cNvSpPr>
          <p:nvPr/>
        </p:nvSpPr>
        <p:spPr bwMode="auto">
          <a:xfrm>
            <a:off x="6480971" y="4352564"/>
            <a:ext cx="280367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b</a:t>
            </a:r>
          </a:p>
        </p:txBody>
      </p:sp>
      <p:sp>
        <p:nvSpPr>
          <p:cNvPr id="139324" name="Oval 58"/>
          <p:cNvSpPr>
            <a:spLocks noChangeArrowheads="1"/>
          </p:cNvSpPr>
          <p:nvPr/>
        </p:nvSpPr>
        <p:spPr bwMode="auto">
          <a:xfrm>
            <a:off x="6350407" y="4395168"/>
            <a:ext cx="148430" cy="321598"/>
          </a:xfrm>
          <a:prstGeom prst="ellipse">
            <a:avLst/>
          </a:pr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</p:spTree>
    <p:extLst>
      <p:ext uri="{BB962C8B-B14F-4D97-AF65-F5344CB8AC3E}">
        <p14:creationId xmlns:p14="http://schemas.microsoft.com/office/powerpoint/2010/main" xmlns="" val="8320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80D017-13B1-474E-A361-132E108B8A51}" type="datetime1">
              <a:rPr lang="en-US" altLang="zh-TW" sz="1299" smtClean="0"/>
              <a:pPr eaLnBrk="1" hangingPunct="1"/>
              <a:t>1/23/2015</a:t>
            </a:fld>
            <a:endParaRPr lang="en-US" altLang="zh-TW" sz="1299"/>
          </a:p>
        </p:txBody>
      </p:sp>
      <p:sp>
        <p:nvSpPr>
          <p:cNvPr id="140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55633A0-24E8-464F-9D24-CDE22B4CC965}" type="slidenum">
              <a:rPr lang="zh-TW" altLang="en-US" sz="1299"/>
              <a:pPr eaLnBrk="1" hangingPunct="1"/>
              <a:t>12</a:t>
            </a:fld>
            <a:endParaRPr lang="en-US" altLang="zh-TW" sz="1299"/>
          </a:p>
        </p:txBody>
      </p:sp>
      <p:sp>
        <p:nvSpPr>
          <p:cNvPr id="1402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260"/>
            <a:ext cx="9144000" cy="1290916"/>
          </a:xfrm>
        </p:spPr>
        <p:txBody>
          <a:bodyPr/>
          <a:lstStyle/>
          <a:p>
            <a:pPr marL="364190" indent="-364190">
              <a:lnSpc>
                <a:spcPct val="95000"/>
              </a:lnSpc>
            </a:pPr>
            <a:r>
              <a:rPr lang="en-US" altLang="zh-TW" sz="2078" b="1" dirty="0" smtClean="0">
                <a:ea typeface="新細明體" panose="02020500000000000000" pitchFamily="18" charset="-120"/>
              </a:rPr>
              <a:t>Lemma 18.2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 The labels on the edges in any </a:t>
            </a:r>
            <a:r>
              <a:rPr lang="en-US" altLang="zh-TW" sz="2078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 circuit of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sz="2251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form a cyclic arrangement in which the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2</a:t>
            </a:r>
            <a:r>
              <a:rPr lang="en-US" altLang="zh-TW" sz="2251" i="1" baseline="30000" dirty="0" smtClean="0">
                <a:ea typeface="新細明體" panose="02020500000000000000" pitchFamily="18" charset="-120"/>
              </a:rPr>
              <a:t>n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consecutive segments of length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are distinct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.</a:t>
            </a:r>
            <a:r>
              <a:rPr lang="en-US" altLang="zh-TW" sz="2511" dirty="0" smtClean="0">
                <a:ea typeface="新細明體" panose="02020500000000000000" pitchFamily="18" charset="-120"/>
              </a:rPr>
              <a:t> </a:t>
            </a:r>
            <a:endParaRPr lang="en-US" altLang="zh-TW" sz="2511" b="1" dirty="0">
              <a:ea typeface="新細明體" panose="02020500000000000000" pitchFamily="18" charset="-120"/>
            </a:endParaRPr>
          </a:p>
        </p:txBody>
      </p:sp>
      <p:sp>
        <p:nvSpPr>
          <p:cNvPr id="140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387" y="1702819"/>
            <a:ext cx="7410488" cy="265386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 </a:t>
            </a:r>
            <a:r>
              <a:rPr lang="en-US" altLang="zh-TW" sz="173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2/4</a:t>
            </a:r>
            <a:endParaRPr lang="en-US" altLang="zh-TW" sz="173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successive earlier labels </a:t>
            </a:r>
            <a:r>
              <a:rPr lang="en-US" altLang="zh-TW" sz="2078" dirty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(looking backward)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must have been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n-2</a:t>
            </a:r>
            <a:r>
              <a:rPr lang="en-US" altLang="zh-TW" dirty="0" smtClean="0">
                <a:ea typeface="新細明體" panose="02020500000000000000" pitchFamily="18" charset="-120"/>
              </a:rPr>
              <a:t>,…..,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order.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because we delete the front and shift the reset to obtain the reset of the name at the head </a:t>
            </a:r>
            <a:endParaRPr lang="en-US" altLang="zh-TW" sz="2337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0295" name="Oval 4"/>
          <p:cNvSpPr>
            <a:spLocks noChangeArrowheads="1"/>
          </p:cNvSpPr>
          <p:nvPr/>
        </p:nvSpPr>
        <p:spPr bwMode="auto">
          <a:xfrm>
            <a:off x="4154198" y="4671412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296" name="Line 5"/>
          <p:cNvSpPr>
            <a:spLocks noChangeShapeType="1"/>
          </p:cNvSpPr>
          <p:nvPr/>
        </p:nvSpPr>
        <p:spPr bwMode="auto">
          <a:xfrm flipV="1">
            <a:off x="4283387" y="4734632"/>
            <a:ext cx="191721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297" name="Line 6"/>
          <p:cNvSpPr>
            <a:spLocks noChangeShapeType="1"/>
          </p:cNvSpPr>
          <p:nvPr/>
        </p:nvSpPr>
        <p:spPr bwMode="auto">
          <a:xfrm>
            <a:off x="4294382" y="6232672"/>
            <a:ext cx="1917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298" name="Line 7"/>
          <p:cNvSpPr>
            <a:spLocks noChangeShapeType="1"/>
          </p:cNvSpPr>
          <p:nvPr/>
        </p:nvSpPr>
        <p:spPr bwMode="auto">
          <a:xfrm>
            <a:off x="6281690" y="4810221"/>
            <a:ext cx="0" cy="134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299" name="Line 8"/>
          <p:cNvSpPr>
            <a:spLocks noChangeShapeType="1"/>
          </p:cNvSpPr>
          <p:nvPr/>
        </p:nvSpPr>
        <p:spPr bwMode="auto">
          <a:xfrm>
            <a:off x="4213295" y="4810221"/>
            <a:ext cx="0" cy="13331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00" name="Oval 9"/>
          <p:cNvSpPr>
            <a:spLocks noChangeArrowheads="1"/>
          </p:cNvSpPr>
          <p:nvPr/>
        </p:nvSpPr>
        <p:spPr bwMode="auto">
          <a:xfrm>
            <a:off x="4166568" y="6155709"/>
            <a:ext cx="116819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01" name="Oval 10"/>
          <p:cNvSpPr>
            <a:spLocks noChangeArrowheads="1"/>
          </p:cNvSpPr>
          <p:nvPr/>
        </p:nvSpPr>
        <p:spPr bwMode="auto">
          <a:xfrm>
            <a:off x="6223967" y="6155709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02" name="Oval 11"/>
          <p:cNvSpPr>
            <a:spLocks noChangeArrowheads="1"/>
          </p:cNvSpPr>
          <p:nvPr/>
        </p:nvSpPr>
        <p:spPr bwMode="auto">
          <a:xfrm>
            <a:off x="6223967" y="4671412"/>
            <a:ext cx="116820" cy="1264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03" name="Oval 12"/>
          <p:cNvSpPr>
            <a:spLocks noChangeArrowheads="1"/>
          </p:cNvSpPr>
          <p:nvPr/>
        </p:nvSpPr>
        <p:spPr bwMode="auto">
          <a:xfrm>
            <a:off x="4844121" y="5406688"/>
            <a:ext cx="116820" cy="12781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04" name="Oval 13"/>
          <p:cNvSpPr>
            <a:spLocks noChangeArrowheads="1"/>
          </p:cNvSpPr>
          <p:nvPr/>
        </p:nvSpPr>
        <p:spPr bwMode="auto">
          <a:xfrm>
            <a:off x="5534044" y="5419058"/>
            <a:ext cx="116820" cy="12781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05" name="Line 14"/>
          <p:cNvSpPr>
            <a:spLocks noChangeShapeType="1"/>
          </p:cNvSpPr>
          <p:nvPr/>
        </p:nvSpPr>
        <p:spPr bwMode="auto">
          <a:xfrm>
            <a:off x="4247654" y="4771739"/>
            <a:ext cx="608837" cy="647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06" name="Line 15"/>
          <p:cNvSpPr>
            <a:spLocks noChangeShapeType="1"/>
          </p:cNvSpPr>
          <p:nvPr/>
        </p:nvSpPr>
        <p:spPr bwMode="auto">
          <a:xfrm flipH="1">
            <a:off x="4271019" y="5520759"/>
            <a:ext cx="596467" cy="6473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07" name="Line 16"/>
          <p:cNvSpPr>
            <a:spLocks noChangeShapeType="1"/>
          </p:cNvSpPr>
          <p:nvPr/>
        </p:nvSpPr>
        <p:spPr bwMode="auto">
          <a:xfrm flipH="1">
            <a:off x="5639870" y="4771739"/>
            <a:ext cx="595093" cy="647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08" name="Line 17"/>
          <p:cNvSpPr>
            <a:spLocks noChangeShapeType="1"/>
          </p:cNvSpPr>
          <p:nvPr/>
        </p:nvSpPr>
        <p:spPr bwMode="auto">
          <a:xfrm flipH="1" flipV="1">
            <a:off x="5639870" y="5534503"/>
            <a:ext cx="595093" cy="6473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cxnSp>
        <p:nvCxnSpPr>
          <p:cNvPr id="140309" name="AutoShape 18"/>
          <p:cNvCxnSpPr>
            <a:cxnSpLocks noChangeShapeType="1"/>
            <a:stCxn id="140303" idx="0"/>
            <a:endCxn id="140304" idx="1"/>
          </p:cNvCxnSpPr>
          <p:nvPr/>
        </p:nvCxnSpPr>
        <p:spPr bwMode="auto">
          <a:xfrm rot="5400000" flipV="1">
            <a:off x="5211760" y="5098147"/>
            <a:ext cx="31610" cy="648693"/>
          </a:xfrm>
          <a:prstGeom prst="curvedConnector3">
            <a:avLst>
              <a:gd name="adj1" fmla="val -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0310" name="AutoShape 19"/>
          <p:cNvCxnSpPr>
            <a:cxnSpLocks noChangeShapeType="1"/>
            <a:stCxn id="140304" idx="3"/>
            <a:endCxn id="140303" idx="4"/>
          </p:cNvCxnSpPr>
          <p:nvPr/>
        </p:nvCxnSpPr>
        <p:spPr bwMode="auto">
          <a:xfrm rot="5400000">
            <a:off x="5224129" y="5206720"/>
            <a:ext cx="6872" cy="648693"/>
          </a:xfrm>
          <a:prstGeom prst="curvedConnector3">
            <a:avLst>
              <a:gd name="adj1" fmla="val 2474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0311" name="Oval 20"/>
          <p:cNvSpPr>
            <a:spLocks noChangeArrowheads="1"/>
          </p:cNvSpPr>
          <p:nvPr/>
        </p:nvSpPr>
        <p:spPr bwMode="auto">
          <a:xfrm>
            <a:off x="3465650" y="5419058"/>
            <a:ext cx="116819" cy="12781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12" name="Oval 21"/>
          <p:cNvSpPr>
            <a:spLocks noChangeArrowheads="1"/>
          </p:cNvSpPr>
          <p:nvPr/>
        </p:nvSpPr>
        <p:spPr bwMode="auto">
          <a:xfrm>
            <a:off x="6971613" y="5432801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13" name="Line 22"/>
          <p:cNvSpPr>
            <a:spLocks noChangeShapeType="1"/>
          </p:cNvSpPr>
          <p:nvPr/>
        </p:nvSpPr>
        <p:spPr bwMode="auto">
          <a:xfrm flipH="1">
            <a:off x="3570101" y="4759371"/>
            <a:ext cx="607462" cy="65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14" name="Line 23"/>
          <p:cNvSpPr>
            <a:spLocks noChangeShapeType="1"/>
          </p:cNvSpPr>
          <p:nvPr/>
        </p:nvSpPr>
        <p:spPr bwMode="auto">
          <a:xfrm flipH="1" flipV="1">
            <a:off x="3546736" y="5534503"/>
            <a:ext cx="619832" cy="65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15" name="Line 24"/>
          <p:cNvSpPr>
            <a:spLocks noChangeShapeType="1"/>
          </p:cNvSpPr>
          <p:nvPr/>
        </p:nvSpPr>
        <p:spPr bwMode="auto">
          <a:xfrm>
            <a:off x="6332542" y="4759370"/>
            <a:ext cx="662436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16" name="Line 25"/>
          <p:cNvSpPr>
            <a:spLocks noChangeShapeType="1"/>
          </p:cNvSpPr>
          <p:nvPr/>
        </p:nvSpPr>
        <p:spPr bwMode="auto">
          <a:xfrm flipV="1">
            <a:off x="6340787" y="5534503"/>
            <a:ext cx="666559" cy="684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17" name="Oval 26"/>
          <p:cNvSpPr>
            <a:spLocks noChangeArrowheads="1"/>
          </p:cNvSpPr>
          <p:nvPr/>
        </p:nvSpPr>
        <p:spPr bwMode="auto">
          <a:xfrm>
            <a:off x="3207273" y="5304987"/>
            <a:ext cx="316100" cy="3559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18" name="Oval 27"/>
          <p:cNvSpPr>
            <a:spLocks noChangeArrowheads="1"/>
          </p:cNvSpPr>
          <p:nvPr/>
        </p:nvSpPr>
        <p:spPr bwMode="auto">
          <a:xfrm>
            <a:off x="7041706" y="5318730"/>
            <a:ext cx="316100" cy="35458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19" name="Line 28"/>
          <p:cNvSpPr>
            <a:spLocks noChangeShapeType="1"/>
          </p:cNvSpPr>
          <p:nvPr/>
        </p:nvSpPr>
        <p:spPr bwMode="auto">
          <a:xfrm flipV="1">
            <a:off x="3289733" y="5406689"/>
            <a:ext cx="0" cy="1525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20" name="Line 29"/>
          <p:cNvSpPr>
            <a:spLocks noChangeShapeType="1"/>
          </p:cNvSpPr>
          <p:nvPr/>
        </p:nvSpPr>
        <p:spPr bwMode="auto">
          <a:xfrm>
            <a:off x="7287713" y="5432802"/>
            <a:ext cx="0" cy="138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0321" name="Text Box 30"/>
          <p:cNvSpPr txBox="1">
            <a:spLocks noChangeArrowheads="1"/>
          </p:cNvSpPr>
          <p:nvPr/>
        </p:nvSpPr>
        <p:spPr bwMode="auto">
          <a:xfrm>
            <a:off x="3012115" y="5315982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0322" name="Text Box 31"/>
          <p:cNvSpPr txBox="1">
            <a:spLocks noChangeArrowheads="1"/>
          </p:cNvSpPr>
          <p:nvPr/>
        </p:nvSpPr>
        <p:spPr bwMode="auto">
          <a:xfrm>
            <a:off x="3666305" y="5786009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0323" name="Text Box 32"/>
          <p:cNvSpPr txBox="1">
            <a:spLocks noChangeArrowheads="1"/>
          </p:cNvSpPr>
          <p:nvPr/>
        </p:nvSpPr>
        <p:spPr bwMode="auto">
          <a:xfrm>
            <a:off x="4519775" y="5747527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0324" name="Text Box 33"/>
          <p:cNvSpPr txBox="1">
            <a:spLocks noChangeArrowheads="1"/>
          </p:cNvSpPr>
          <p:nvPr/>
        </p:nvSpPr>
        <p:spPr bwMode="auto">
          <a:xfrm>
            <a:off x="4543139" y="4935288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0325" name="Text Box 34"/>
          <p:cNvSpPr txBox="1">
            <a:spLocks noChangeArrowheads="1"/>
          </p:cNvSpPr>
          <p:nvPr/>
        </p:nvSpPr>
        <p:spPr bwMode="auto">
          <a:xfrm>
            <a:off x="5092879" y="6179073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0326" name="Text Box 35"/>
          <p:cNvSpPr txBox="1">
            <a:spLocks noChangeArrowheads="1"/>
          </p:cNvSpPr>
          <p:nvPr/>
        </p:nvSpPr>
        <p:spPr bwMode="auto">
          <a:xfrm>
            <a:off x="5092879" y="5647200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0327" name="Text Box 36"/>
          <p:cNvSpPr txBox="1">
            <a:spLocks noChangeArrowheads="1"/>
          </p:cNvSpPr>
          <p:nvPr/>
        </p:nvSpPr>
        <p:spPr bwMode="auto">
          <a:xfrm>
            <a:off x="6214348" y="5342095"/>
            <a:ext cx="22814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0328" name="Text Box 37"/>
          <p:cNvSpPr txBox="1">
            <a:spLocks noChangeArrowheads="1"/>
          </p:cNvSpPr>
          <p:nvPr/>
        </p:nvSpPr>
        <p:spPr bwMode="auto">
          <a:xfrm>
            <a:off x="6647267" y="5786008"/>
            <a:ext cx="228142" cy="28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40329" name="Text Box 38"/>
          <p:cNvSpPr txBox="1">
            <a:spLocks noChangeArrowheads="1"/>
          </p:cNvSpPr>
          <p:nvPr/>
        </p:nvSpPr>
        <p:spPr bwMode="auto">
          <a:xfrm>
            <a:off x="3649813" y="4935288"/>
            <a:ext cx="180039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40330" name="Text Box 39"/>
          <p:cNvSpPr txBox="1">
            <a:spLocks noChangeArrowheads="1"/>
          </p:cNvSpPr>
          <p:nvPr/>
        </p:nvSpPr>
        <p:spPr bwMode="auto">
          <a:xfrm>
            <a:off x="4011266" y="5291243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0331" name="Text Box 40"/>
          <p:cNvSpPr txBox="1">
            <a:spLocks noChangeArrowheads="1"/>
          </p:cNvSpPr>
          <p:nvPr/>
        </p:nvSpPr>
        <p:spPr bwMode="auto">
          <a:xfrm>
            <a:off x="5134109" y="4491372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0332" name="Text Box 41"/>
          <p:cNvSpPr txBox="1">
            <a:spLocks noChangeArrowheads="1"/>
          </p:cNvSpPr>
          <p:nvPr/>
        </p:nvSpPr>
        <p:spPr bwMode="auto">
          <a:xfrm>
            <a:off x="5157473" y="5012251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40333" name="Text Box 42"/>
          <p:cNvSpPr txBox="1">
            <a:spLocks noChangeArrowheads="1"/>
          </p:cNvSpPr>
          <p:nvPr/>
        </p:nvSpPr>
        <p:spPr bwMode="auto">
          <a:xfrm>
            <a:off x="5718207" y="4922918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40334" name="Text Box 43"/>
          <p:cNvSpPr txBox="1">
            <a:spLocks noChangeArrowheads="1"/>
          </p:cNvSpPr>
          <p:nvPr/>
        </p:nvSpPr>
        <p:spPr bwMode="auto">
          <a:xfrm>
            <a:off x="6629400" y="4872067"/>
            <a:ext cx="230891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40335" name="Text Box 44"/>
          <p:cNvSpPr txBox="1">
            <a:spLocks noChangeArrowheads="1"/>
          </p:cNvSpPr>
          <p:nvPr/>
        </p:nvSpPr>
        <p:spPr bwMode="auto">
          <a:xfrm>
            <a:off x="7319323" y="5315982"/>
            <a:ext cx="18141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40336" name="Text Box 45"/>
          <p:cNvSpPr txBox="1">
            <a:spLocks noChangeArrowheads="1"/>
          </p:cNvSpPr>
          <p:nvPr/>
        </p:nvSpPr>
        <p:spPr bwMode="auto">
          <a:xfrm>
            <a:off x="5715459" y="5735158"/>
            <a:ext cx="272121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40337" name="Text Box 46"/>
          <p:cNvSpPr txBox="1">
            <a:spLocks noChangeArrowheads="1"/>
          </p:cNvSpPr>
          <p:nvPr/>
        </p:nvSpPr>
        <p:spPr bwMode="auto">
          <a:xfrm>
            <a:off x="4034631" y="4410286"/>
            <a:ext cx="440755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/>
              <a:t>0</a:t>
            </a:r>
            <a:r>
              <a:rPr lang="zh-TW" altLang="en-US" sz="1385" b="1"/>
              <a:t>01</a:t>
            </a:r>
          </a:p>
        </p:txBody>
      </p:sp>
      <p:sp>
        <p:nvSpPr>
          <p:cNvPr id="140338" name="Text Box 47"/>
          <p:cNvSpPr txBox="1">
            <a:spLocks noChangeArrowheads="1"/>
          </p:cNvSpPr>
          <p:nvPr/>
        </p:nvSpPr>
        <p:spPr bwMode="auto">
          <a:xfrm>
            <a:off x="3554983" y="5342095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000</a:t>
            </a:r>
          </a:p>
        </p:txBody>
      </p:sp>
      <p:sp>
        <p:nvSpPr>
          <p:cNvPr id="140339" name="Text Box 48"/>
          <p:cNvSpPr txBox="1">
            <a:spLocks noChangeArrowheads="1"/>
          </p:cNvSpPr>
          <p:nvPr/>
        </p:nvSpPr>
        <p:spPr bwMode="auto">
          <a:xfrm>
            <a:off x="4000272" y="6229924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100</a:t>
            </a:r>
          </a:p>
        </p:txBody>
      </p:sp>
      <p:sp>
        <p:nvSpPr>
          <p:cNvPr id="140340" name="Text Box 49"/>
          <p:cNvSpPr txBox="1">
            <a:spLocks noChangeArrowheads="1"/>
          </p:cNvSpPr>
          <p:nvPr/>
        </p:nvSpPr>
        <p:spPr bwMode="auto">
          <a:xfrm>
            <a:off x="4490914" y="5342095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010</a:t>
            </a:r>
          </a:p>
        </p:txBody>
      </p:sp>
      <p:sp>
        <p:nvSpPr>
          <p:cNvPr id="140341" name="Text Box 50"/>
          <p:cNvSpPr txBox="1">
            <a:spLocks noChangeArrowheads="1"/>
          </p:cNvSpPr>
          <p:nvPr/>
        </p:nvSpPr>
        <p:spPr bwMode="auto">
          <a:xfrm>
            <a:off x="5624752" y="5315982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101</a:t>
            </a:r>
          </a:p>
        </p:txBody>
      </p:sp>
      <p:sp>
        <p:nvSpPr>
          <p:cNvPr id="140342" name="Text Box 51"/>
          <p:cNvSpPr txBox="1">
            <a:spLocks noChangeArrowheads="1"/>
          </p:cNvSpPr>
          <p:nvPr/>
        </p:nvSpPr>
        <p:spPr bwMode="auto">
          <a:xfrm>
            <a:off x="6092030" y="4397916"/>
            <a:ext cx="530523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 b="1">
                <a:solidFill>
                  <a:srgbClr val="FF0000"/>
                </a:solidFill>
              </a:rPr>
              <a:t>0 1 </a:t>
            </a:r>
            <a:r>
              <a:rPr lang="zh-TW" altLang="en-US" sz="1385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0343" name="Text Box 52"/>
          <p:cNvSpPr txBox="1">
            <a:spLocks noChangeArrowheads="1"/>
          </p:cNvSpPr>
          <p:nvPr/>
        </p:nvSpPr>
        <p:spPr bwMode="auto">
          <a:xfrm>
            <a:off x="6092030" y="6217554"/>
            <a:ext cx="42017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110</a:t>
            </a:r>
          </a:p>
        </p:txBody>
      </p:sp>
      <p:sp>
        <p:nvSpPr>
          <p:cNvPr id="140344" name="Text Box 53"/>
          <p:cNvSpPr txBox="1">
            <a:spLocks noChangeArrowheads="1"/>
          </p:cNvSpPr>
          <p:nvPr/>
        </p:nvSpPr>
        <p:spPr bwMode="auto">
          <a:xfrm>
            <a:off x="6618406" y="5354463"/>
            <a:ext cx="414016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111</a:t>
            </a:r>
          </a:p>
        </p:txBody>
      </p:sp>
      <p:sp>
        <p:nvSpPr>
          <p:cNvPr id="140345" name="Text Box 54"/>
          <p:cNvSpPr txBox="1">
            <a:spLocks noChangeArrowheads="1"/>
          </p:cNvSpPr>
          <p:nvPr/>
        </p:nvSpPr>
        <p:spPr bwMode="auto">
          <a:xfrm>
            <a:off x="3675925" y="4340194"/>
            <a:ext cx="314726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a</a:t>
            </a:r>
          </a:p>
        </p:txBody>
      </p:sp>
      <p:sp>
        <p:nvSpPr>
          <p:cNvPr id="140346" name="Oval 55"/>
          <p:cNvSpPr>
            <a:spLocks noChangeArrowheads="1"/>
          </p:cNvSpPr>
          <p:nvPr/>
        </p:nvSpPr>
        <p:spPr bwMode="auto">
          <a:xfrm>
            <a:off x="5162970" y="4477629"/>
            <a:ext cx="189660" cy="321598"/>
          </a:xfrm>
          <a:prstGeom prst="ellipse">
            <a:avLst/>
          </a:pr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47" name="Text Box 56"/>
          <p:cNvSpPr txBox="1">
            <a:spLocks noChangeArrowheads="1"/>
          </p:cNvSpPr>
          <p:nvPr/>
        </p:nvSpPr>
        <p:spPr bwMode="auto">
          <a:xfrm>
            <a:off x="6480971" y="4352564"/>
            <a:ext cx="280367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b</a:t>
            </a:r>
          </a:p>
        </p:txBody>
      </p:sp>
      <p:sp>
        <p:nvSpPr>
          <p:cNvPr id="140348" name="Oval 57"/>
          <p:cNvSpPr>
            <a:spLocks noChangeArrowheads="1"/>
          </p:cNvSpPr>
          <p:nvPr/>
        </p:nvSpPr>
        <p:spPr bwMode="auto">
          <a:xfrm>
            <a:off x="6416376" y="4395168"/>
            <a:ext cx="148430" cy="321598"/>
          </a:xfrm>
          <a:prstGeom prst="ellipse">
            <a:avLst/>
          </a:pr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49" name="Oval 58"/>
          <p:cNvSpPr>
            <a:spLocks noChangeArrowheads="1"/>
          </p:cNvSpPr>
          <p:nvPr/>
        </p:nvSpPr>
        <p:spPr bwMode="auto">
          <a:xfrm>
            <a:off x="4049748" y="5269254"/>
            <a:ext cx="189660" cy="32159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50" name="Oval 59"/>
          <p:cNvSpPr>
            <a:spLocks noChangeArrowheads="1"/>
          </p:cNvSpPr>
          <p:nvPr/>
        </p:nvSpPr>
        <p:spPr bwMode="auto">
          <a:xfrm>
            <a:off x="4552760" y="5714543"/>
            <a:ext cx="189660" cy="32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51" name="Oval 60"/>
          <p:cNvSpPr>
            <a:spLocks noChangeArrowheads="1"/>
          </p:cNvSpPr>
          <p:nvPr/>
        </p:nvSpPr>
        <p:spPr bwMode="auto">
          <a:xfrm>
            <a:off x="6111271" y="4386922"/>
            <a:ext cx="189660" cy="32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0352" name="Oval 61"/>
          <p:cNvSpPr>
            <a:spLocks noChangeArrowheads="1"/>
          </p:cNvSpPr>
          <p:nvPr/>
        </p:nvSpPr>
        <p:spPr bwMode="auto">
          <a:xfrm>
            <a:off x="6251455" y="4386922"/>
            <a:ext cx="189660" cy="32159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</p:spTree>
    <p:extLst>
      <p:ext uri="{BB962C8B-B14F-4D97-AF65-F5344CB8AC3E}">
        <p14:creationId xmlns:p14="http://schemas.microsoft.com/office/powerpoint/2010/main" xmlns="" val="33399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C2E212E-294F-47D5-85BC-2CFADA11C610}" type="datetime1">
              <a:rPr lang="en-US" altLang="zh-TW" sz="1299" smtClean="0"/>
              <a:pPr eaLnBrk="1" hangingPunct="1"/>
              <a:t>1/23/2015</a:t>
            </a:fld>
            <a:endParaRPr lang="en-US" altLang="zh-TW" sz="1299"/>
          </a:p>
        </p:txBody>
      </p:sp>
      <p:sp>
        <p:nvSpPr>
          <p:cNvPr id="1413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381C1E1-D5C7-43B6-9697-F2A933A4796E}" type="slidenum">
              <a:rPr lang="zh-TW" altLang="en-US" sz="1299"/>
              <a:pPr eaLnBrk="1" hangingPunct="1"/>
              <a:t>13</a:t>
            </a:fld>
            <a:endParaRPr lang="en-US" altLang="zh-TW" sz="1299"/>
          </a:p>
        </p:txBody>
      </p:sp>
      <p:sp>
        <p:nvSpPr>
          <p:cNvPr id="1413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59859"/>
          </a:xfrm>
        </p:spPr>
        <p:txBody>
          <a:bodyPr/>
          <a:lstStyle/>
          <a:p>
            <a:pPr marL="364190" indent="-364190">
              <a:lnSpc>
                <a:spcPct val="95000"/>
              </a:lnSpc>
            </a:pPr>
            <a:r>
              <a:rPr lang="en-US" altLang="zh-TW" sz="2078" b="1" dirty="0" smtClean="0">
                <a:ea typeface="新細明體" panose="02020500000000000000" pitchFamily="18" charset="-120"/>
              </a:rPr>
              <a:t>Lemma 18.2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 The labels on the edges in any </a:t>
            </a:r>
            <a:r>
              <a:rPr lang="en-US" altLang="zh-TW" sz="2078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 circuit of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sz="2251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form a cyclic arrangement in which the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2</a:t>
            </a:r>
            <a:r>
              <a:rPr lang="en-US" altLang="zh-TW" sz="2251" i="1" baseline="30000" dirty="0" smtClean="0">
                <a:ea typeface="新細明體" panose="02020500000000000000" pitchFamily="18" charset="-120"/>
              </a:rPr>
              <a:t>n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consecutive segments of length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are distinct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.</a:t>
            </a:r>
            <a:r>
              <a:rPr lang="en-US" altLang="zh-TW" sz="2511" dirty="0" smtClean="0">
                <a:ea typeface="新細明體" panose="02020500000000000000" pitchFamily="18" charset="-120"/>
              </a:rPr>
              <a:t> </a:t>
            </a:r>
            <a:endParaRPr lang="en-US" altLang="zh-TW" sz="2511" b="1" dirty="0">
              <a:ea typeface="新細明體" panose="02020500000000000000" pitchFamily="18" charset="-120"/>
            </a:endParaRPr>
          </a:p>
        </p:txBody>
      </p:sp>
      <p:sp>
        <p:nvSpPr>
          <p:cNvPr id="141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79" y="1719311"/>
            <a:ext cx="7410488" cy="215910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 </a:t>
            </a:r>
            <a:r>
              <a:rPr lang="en-US" altLang="zh-TW" sz="173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3/4</a:t>
            </a:r>
            <a:endParaRPr lang="en-US" altLang="zh-TW" sz="173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C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next uses an edge with label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a</a:t>
            </a:r>
            <a:r>
              <a:rPr lang="en-US" altLang="zh-TW" sz="2424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,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the list consisting of the </a:t>
            </a:r>
            <a:r>
              <a:rPr lang="en-US" altLang="zh-TW" sz="2424" i="1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most recent edge labels at that time is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i="1" dirty="0">
                <a:ea typeface="新細明體" panose="02020500000000000000" pitchFamily="18" charset="-120"/>
              </a:rPr>
              <a:t>a</a:t>
            </a:r>
            <a:r>
              <a:rPr lang="en-US" altLang="zh-TW" sz="2424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424" dirty="0">
                <a:ea typeface="新細明體" panose="02020500000000000000" pitchFamily="18" charset="-120"/>
              </a:rPr>
              <a:t>,…..</a:t>
            </a:r>
            <a:r>
              <a:rPr lang="en-US" altLang="zh-TW" sz="2424" i="1" dirty="0">
                <a:ea typeface="新細明體" panose="02020500000000000000" pitchFamily="18" charset="-120"/>
              </a:rPr>
              <a:t>a</a:t>
            </a:r>
            <a:r>
              <a:rPr lang="en-US" altLang="zh-TW" sz="2424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41319" name="Oval 5"/>
          <p:cNvSpPr>
            <a:spLocks noChangeArrowheads="1"/>
          </p:cNvSpPr>
          <p:nvPr/>
        </p:nvSpPr>
        <p:spPr bwMode="auto">
          <a:xfrm>
            <a:off x="3468398" y="4294841"/>
            <a:ext cx="109948" cy="11681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20" name="Line 6"/>
          <p:cNvSpPr>
            <a:spLocks noChangeShapeType="1"/>
          </p:cNvSpPr>
          <p:nvPr/>
        </p:nvSpPr>
        <p:spPr bwMode="auto">
          <a:xfrm flipV="1">
            <a:off x="3590715" y="4352563"/>
            <a:ext cx="180452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21" name="Line 7"/>
          <p:cNvSpPr>
            <a:spLocks noChangeShapeType="1"/>
          </p:cNvSpPr>
          <p:nvPr/>
        </p:nvSpPr>
        <p:spPr bwMode="auto">
          <a:xfrm>
            <a:off x="3600337" y="5748901"/>
            <a:ext cx="18045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22" name="Line 8"/>
          <p:cNvSpPr>
            <a:spLocks noChangeShapeType="1"/>
          </p:cNvSpPr>
          <p:nvPr/>
        </p:nvSpPr>
        <p:spPr bwMode="auto">
          <a:xfrm>
            <a:off x="5470824" y="4424029"/>
            <a:ext cx="0" cy="1253406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23" name="Line 9"/>
          <p:cNvSpPr>
            <a:spLocks noChangeShapeType="1"/>
          </p:cNvSpPr>
          <p:nvPr/>
        </p:nvSpPr>
        <p:spPr bwMode="auto">
          <a:xfrm>
            <a:off x="3524746" y="4424029"/>
            <a:ext cx="0" cy="124241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24" name="Oval 10"/>
          <p:cNvSpPr>
            <a:spLocks noChangeArrowheads="1"/>
          </p:cNvSpPr>
          <p:nvPr/>
        </p:nvSpPr>
        <p:spPr bwMode="auto">
          <a:xfrm>
            <a:off x="3480767" y="5677436"/>
            <a:ext cx="109948" cy="1181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25" name="Oval 11"/>
          <p:cNvSpPr>
            <a:spLocks noChangeArrowheads="1"/>
          </p:cNvSpPr>
          <p:nvPr/>
        </p:nvSpPr>
        <p:spPr bwMode="auto">
          <a:xfrm>
            <a:off x="5417225" y="5677436"/>
            <a:ext cx="109948" cy="1181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26" name="Oval 12"/>
          <p:cNvSpPr>
            <a:spLocks noChangeArrowheads="1"/>
          </p:cNvSpPr>
          <p:nvPr/>
        </p:nvSpPr>
        <p:spPr bwMode="auto">
          <a:xfrm>
            <a:off x="5417225" y="4294841"/>
            <a:ext cx="109948" cy="11681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27" name="Oval 13"/>
          <p:cNvSpPr>
            <a:spLocks noChangeArrowheads="1"/>
          </p:cNvSpPr>
          <p:nvPr/>
        </p:nvSpPr>
        <p:spPr bwMode="auto">
          <a:xfrm>
            <a:off x="4118465" y="4979266"/>
            <a:ext cx="109948" cy="11956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28" name="Oval 14"/>
          <p:cNvSpPr>
            <a:spLocks noChangeArrowheads="1"/>
          </p:cNvSpPr>
          <p:nvPr/>
        </p:nvSpPr>
        <p:spPr bwMode="auto">
          <a:xfrm>
            <a:off x="4767157" y="4990261"/>
            <a:ext cx="109948" cy="11956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29" name="Line 15"/>
          <p:cNvSpPr>
            <a:spLocks noChangeShapeType="1"/>
          </p:cNvSpPr>
          <p:nvPr/>
        </p:nvSpPr>
        <p:spPr bwMode="auto">
          <a:xfrm>
            <a:off x="3556357" y="4388297"/>
            <a:ext cx="573103" cy="601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30" name="Line 16"/>
          <p:cNvSpPr>
            <a:spLocks noChangeShapeType="1"/>
          </p:cNvSpPr>
          <p:nvPr/>
        </p:nvSpPr>
        <p:spPr bwMode="auto">
          <a:xfrm flipH="1">
            <a:off x="3578347" y="5085091"/>
            <a:ext cx="562108" cy="60334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31" name="Line 17"/>
          <p:cNvSpPr>
            <a:spLocks noChangeShapeType="1"/>
          </p:cNvSpPr>
          <p:nvPr/>
        </p:nvSpPr>
        <p:spPr bwMode="auto">
          <a:xfrm flipH="1">
            <a:off x="4867486" y="4388297"/>
            <a:ext cx="559359" cy="60196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32" name="Line 18"/>
          <p:cNvSpPr>
            <a:spLocks noChangeShapeType="1"/>
          </p:cNvSpPr>
          <p:nvPr/>
        </p:nvSpPr>
        <p:spPr bwMode="auto">
          <a:xfrm flipH="1" flipV="1">
            <a:off x="4867486" y="5098834"/>
            <a:ext cx="559359" cy="60334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cxnSp>
        <p:nvCxnSpPr>
          <p:cNvPr id="141333" name="AutoShape 19"/>
          <p:cNvCxnSpPr>
            <a:cxnSpLocks noChangeShapeType="1"/>
            <a:stCxn id="141327" idx="0"/>
            <a:endCxn id="141328" idx="1"/>
          </p:cNvCxnSpPr>
          <p:nvPr/>
        </p:nvCxnSpPr>
        <p:spPr bwMode="auto">
          <a:xfrm rot="5400000" flipV="1">
            <a:off x="4463426" y="4689279"/>
            <a:ext cx="30236" cy="610211"/>
          </a:xfrm>
          <a:prstGeom prst="curvedConnector3">
            <a:avLst>
              <a:gd name="adj1" fmla="val -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1334" name="AutoShape 20"/>
          <p:cNvCxnSpPr>
            <a:cxnSpLocks noChangeShapeType="1"/>
            <a:stCxn id="141328" idx="3"/>
            <a:endCxn id="141327" idx="4"/>
          </p:cNvCxnSpPr>
          <p:nvPr/>
        </p:nvCxnSpPr>
        <p:spPr bwMode="auto">
          <a:xfrm rot="5400000">
            <a:off x="4475109" y="4790293"/>
            <a:ext cx="6871" cy="610211"/>
          </a:xfrm>
          <a:prstGeom prst="curvedConnector3">
            <a:avLst>
              <a:gd name="adj1" fmla="val 2474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1335" name="Oval 21"/>
          <p:cNvSpPr>
            <a:spLocks noChangeArrowheads="1"/>
          </p:cNvSpPr>
          <p:nvPr/>
        </p:nvSpPr>
        <p:spPr bwMode="auto">
          <a:xfrm>
            <a:off x="2821080" y="4990261"/>
            <a:ext cx="109948" cy="11956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36" name="Oval 22"/>
          <p:cNvSpPr>
            <a:spLocks noChangeArrowheads="1"/>
          </p:cNvSpPr>
          <p:nvPr/>
        </p:nvSpPr>
        <p:spPr bwMode="auto">
          <a:xfrm>
            <a:off x="6120891" y="5004005"/>
            <a:ext cx="109948" cy="1181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37" name="Line 23"/>
          <p:cNvSpPr>
            <a:spLocks noChangeShapeType="1"/>
          </p:cNvSpPr>
          <p:nvPr/>
        </p:nvSpPr>
        <p:spPr bwMode="auto">
          <a:xfrm flipH="1">
            <a:off x="2918659" y="4375927"/>
            <a:ext cx="571729" cy="6143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38" name="Line 24"/>
          <p:cNvSpPr>
            <a:spLocks noChangeShapeType="1"/>
          </p:cNvSpPr>
          <p:nvPr/>
        </p:nvSpPr>
        <p:spPr bwMode="auto">
          <a:xfrm flipH="1" flipV="1">
            <a:off x="2896670" y="5098835"/>
            <a:ext cx="584098" cy="6143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39" name="Line 25"/>
          <p:cNvSpPr>
            <a:spLocks noChangeShapeType="1"/>
          </p:cNvSpPr>
          <p:nvPr/>
        </p:nvSpPr>
        <p:spPr bwMode="auto">
          <a:xfrm>
            <a:off x="5510681" y="4385548"/>
            <a:ext cx="632200" cy="629452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40" name="Line 26"/>
          <p:cNvSpPr>
            <a:spLocks noChangeShapeType="1"/>
          </p:cNvSpPr>
          <p:nvPr/>
        </p:nvSpPr>
        <p:spPr bwMode="auto">
          <a:xfrm flipV="1">
            <a:off x="5527173" y="5098834"/>
            <a:ext cx="626703" cy="6376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41" name="Oval 27"/>
          <p:cNvSpPr>
            <a:spLocks noChangeArrowheads="1"/>
          </p:cNvSpPr>
          <p:nvPr/>
        </p:nvSpPr>
        <p:spPr bwMode="auto">
          <a:xfrm>
            <a:off x="2577821" y="4884436"/>
            <a:ext cx="296859" cy="3312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42" name="Oval 28"/>
          <p:cNvSpPr>
            <a:spLocks noChangeArrowheads="1"/>
          </p:cNvSpPr>
          <p:nvPr/>
        </p:nvSpPr>
        <p:spPr bwMode="auto">
          <a:xfrm>
            <a:off x="6186860" y="4896806"/>
            <a:ext cx="296859" cy="33121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1343" name="Line 29"/>
          <p:cNvSpPr>
            <a:spLocks noChangeShapeType="1"/>
          </p:cNvSpPr>
          <p:nvPr/>
        </p:nvSpPr>
        <p:spPr bwMode="auto">
          <a:xfrm flipV="1">
            <a:off x="2654784" y="4979266"/>
            <a:ext cx="0" cy="142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44" name="Line 30"/>
          <p:cNvSpPr>
            <a:spLocks noChangeShapeType="1"/>
          </p:cNvSpPr>
          <p:nvPr/>
        </p:nvSpPr>
        <p:spPr bwMode="auto">
          <a:xfrm>
            <a:off x="6417751" y="5004005"/>
            <a:ext cx="0" cy="1291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1345" name="Text Box 31"/>
          <p:cNvSpPr txBox="1">
            <a:spLocks noChangeArrowheads="1"/>
          </p:cNvSpPr>
          <p:nvPr/>
        </p:nvSpPr>
        <p:spPr bwMode="auto">
          <a:xfrm>
            <a:off x="2393658" y="4895431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1346" name="Text Box 32"/>
          <p:cNvSpPr txBox="1">
            <a:spLocks noChangeArrowheads="1"/>
          </p:cNvSpPr>
          <p:nvPr/>
        </p:nvSpPr>
        <p:spPr bwMode="auto">
          <a:xfrm>
            <a:off x="3009366" y="5332474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1347" name="Text Box 33"/>
          <p:cNvSpPr txBox="1">
            <a:spLocks noChangeArrowheads="1"/>
          </p:cNvSpPr>
          <p:nvPr/>
        </p:nvSpPr>
        <p:spPr bwMode="auto">
          <a:xfrm>
            <a:off x="3491762" y="4892682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1348" name="Text Box 34"/>
          <p:cNvSpPr txBox="1">
            <a:spLocks noChangeArrowheads="1"/>
          </p:cNvSpPr>
          <p:nvPr/>
        </p:nvSpPr>
        <p:spPr bwMode="auto">
          <a:xfrm>
            <a:off x="3835349" y="4539475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1349" name="Text Box 35"/>
          <p:cNvSpPr txBox="1">
            <a:spLocks noChangeArrowheads="1"/>
          </p:cNvSpPr>
          <p:nvPr/>
        </p:nvSpPr>
        <p:spPr bwMode="auto">
          <a:xfrm>
            <a:off x="4352104" y="5699425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1350" name="Text Box 36"/>
          <p:cNvSpPr txBox="1">
            <a:spLocks noChangeArrowheads="1"/>
          </p:cNvSpPr>
          <p:nvPr/>
        </p:nvSpPr>
        <p:spPr bwMode="auto">
          <a:xfrm>
            <a:off x="4352104" y="5203285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</a:t>
            </a:r>
          </a:p>
        </p:txBody>
      </p:sp>
      <p:sp>
        <p:nvSpPr>
          <p:cNvPr id="141351" name="Text Box 37"/>
          <p:cNvSpPr txBox="1">
            <a:spLocks noChangeArrowheads="1"/>
          </p:cNvSpPr>
          <p:nvPr/>
        </p:nvSpPr>
        <p:spPr bwMode="auto">
          <a:xfrm>
            <a:off x="5448835" y="4918795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1352" name="Text Box 38"/>
          <p:cNvSpPr txBox="1">
            <a:spLocks noChangeArrowheads="1"/>
          </p:cNvSpPr>
          <p:nvPr/>
        </p:nvSpPr>
        <p:spPr bwMode="auto">
          <a:xfrm>
            <a:off x="5815786" y="5332474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41353" name="Text Box 39"/>
          <p:cNvSpPr txBox="1">
            <a:spLocks noChangeArrowheads="1"/>
          </p:cNvSpPr>
          <p:nvPr/>
        </p:nvSpPr>
        <p:spPr bwMode="auto">
          <a:xfrm>
            <a:off x="2990125" y="4539475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41354" name="Text Box 40"/>
          <p:cNvSpPr txBox="1">
            <a:spLocks noChangeArrowheads="1"/>
          </p:cNvSpPr>
          <p:nvPr/>
        </p:nvSpPr>
        <p:spPr bwMode="auto">
          <a:xfrm>
            <a:off x="3330963" y="4872067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1355" name="Text Box 41"/>
          <p:cNvSpPr txBox="1">
            <a:spLocks noChangeArrowheads="1"/>
          </p:cNvSpPr>
          <p:nvPr/>
        </p:nvSpPr>
        <p:spPr bwMode="auto">
          <a:xfrm>
            <a:off x="4387837" y="4127170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1356" name="Text Box 42"/>
          <p:cNvSpPr txBox="1">
            <a:spLocks noChangeArrowheads="1"/>
          </p:cNvSpPr>
          <p:nvPr/>
        </p:nvSpPr>
        <p:spPr bwMode="auto">
          <a:xfrm>
            <a:off x="4409827" y="4612315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41357" name="Text Box 43"/>
          <p:cNvSpPr txBox="1">
            <a:spLocks noChangeArrowheads="1"/>
          </p:cNvSpPr>
          <p:nvPr/>
        </p:nvSpPr>
        <p:spPr bwMode="auto">
          <a:xfrm>
            <a:off x="4937577" y="4528480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41358" name="Text Box 44"/>
          <p:cNvSpPr txBox="1">
            <a:spLocks noChangeArrowheads="1"/>
          </p:cNvSpPr>
          <p:nvPr/>
        </p:nvSpPr>
        <p:spPr bwMode="auto">
          <a:xfrm>
            <a:off x="5797920" y="4481752"/>
            <a:ext cx="21714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41359" name="Text Box 45"/>
          <p:cNvSpPr txBox="1">
            <a:spLocks noChangeArrowheads="1"/>
          </p:cNvSpPr>
          <p:nvPr/>
        </p:nvSpPr>
        <p:spPr bwMode="auto">
          <a:xfrm>
            <a:off x="6445238" y="4895431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  <p:sp>
        <p:nvSpPr>
          <p:cNvPr id="141360" name="Text Box 46"/>
          <p:cNvSpPr txBox="1">
            <a:spLocks noChangeArrowheads="1"/>
          </p:cNvSpPr>
          <p:nvPr/>
        </p:nvSpPr>
        <p:spPr bwMode="auto">
          <a:xfrm>
            <a:off x="4937577" y="5285746"/>
            <a:ext cx="257004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41361" name="Text Box 47"/>
          <p:cNvSpPr txBox="1">
            <a:spLocks noChangeArrowheads="1"/>
          </p:cNvSpPr>
          <p:nvPr/>
        </p:nvSpPr>
        <p:spPr bwMode="auto">
          <a:xfrm>
            <a:off x="3355702" y="4051580"/>
            <a:ext cx="440755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/>
              <a:t>0</a:t>
            </a:r>
            <a:r>
              <a:rPr lang="zh-TW" altLang="en-US" sz="1385" b="1"/>
              <a:t>01</a:t>
            </a:r>
          </a:p>
        </p:txBody>
      </p:sp>
      <p:sp>
        <p:nvSpPr>
          <p:cNvPr id="141362" name="Text Box 48"/>
          <p:cNvSpPr txBox="1">
            <a:spLocks noChangeArrowheads="1"/>
          </p:cNvSpPr>
          <p:nvPr/>
        </p:nvSpPr>
        <p:spPr bwMode="auto">
          <a:xfrm>
            <a:off x="2904916" y="4918795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000</a:t>
            </a:r>
          </a:p>
        </p:txBody>
      </p:sp>
      <p:sp>
        <p:nvSpPr>
          <p:cNvPr id="141363" name="Text Box 49"/>
          <p:cNvSpPr txBox="1">
            <a:spLocks noChangeArrowheads="1"/>
          </p:cNvSpPr>
          <p:nvPr/>
        </p:nvSpPr>
        <p:spPr bwMode="auto">
          <a:xfrm>
            <a:off x="3324092" y="5746153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100</a:t>
            </a:r>
          </a:p>
        </p:txBody>
      </p:sp>
      <p:sp>
        <p:nvSpPr>
          <p:cNvPr id="141364" name="Text Box 50"/>
          <p:cNvSpPr txBox="1">
            <a:spLocks noChangeArrowheads="1"/>
          </p:cNvSpPr>
          <p:nvPr/>
        </p:nvSpPr>
        <p:spPr bwMode="auto">
          <a:xfrm>
            <a:off x="3785873" y="4918795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010</a:t>
            </a:r>
          </a:p>
        </p:txBody>
      </p:sp>
      <p:sp>
        <p:nvSpPr>
          <p:cNvPr id="141365" name="Text Box 51"/>
          <p:cNvSpPr txBox="1">
            <a:spLocks noChangeArrowheads="1"/>
          </p:cNvSpPr>
          <p:nvPr/>
        </p:nvSpPr>
        <p:spPr bwMode="auto">
          <a:xfrm>
            <a:off x="4852368" y="4895431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101</a:t>
            </a:r>
          </a:p>
        </p:txBody>
      </p:sp>
      <p:sp>
        <p:nvSpPr>
          <p:cNvPr id="141366" name="Text Box 52"/>
          <p:cNvSpPr txBox="1">
            <a:spLocks noChangeArrowheads="1"/>
          </p:cNvSpPr>
          <p:nvPr/>
        </p:nvSpPr>
        <p:spPr bwMode="auto">
          <a:xfrm>
            <a:off x="5292159" y="4039211"/>
            <a:ext cx="440755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 b="1">
                <a:solidFill>
                  <a:srgbClr val="FF0000"/>
                </a:solidFill>
              </a:rPr>
              <a:t>01</a:t>
            </a:r>
            <a:r>
              <a:rPr lang="zh-TW" altLang="en-US" sz="1385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1367" name="Text Box 53"/>
          <p:cNvSpPr txBox="1">
            <a:spLocks noChangeArrowheads="1"/>
          </p:cNvSpPr>
          <p:nvPr/>
        </p:nvSpPr>
        <p:spPr bwMode="auto">
          <a:xfrm>
            <a:off x="5292159" y="5735158"/>
            <a:ext cx="42017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110</a:t>
            </a:r>
          </a:p>
        </p:txBody>
      </p:sp>
      <p:sp>
        <p:nvSpPr>
          <p:cNvPr id="141368" name="Text Box 54"/>
          <p:cNvSpPr txBox="1">
            <a:spLocks noChangeArrowheads="1"/>
          </p:cNvSpPr>
          <p:nvPr/>
        </p:nvSpPr>
        <p:spPr bwMode="auto">
          <a:xfrm>
            <a:off x="5788299" y="4931164"/>
            <a:ext cx="414016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111</a:t>
            </a:r>
          </a:p>
        </p:txBody>
      </p:sp>
      <p:sp>
        <p:nvSpPr>
          <p:cNvPr id="141369" name="Text Box 55"/>
          <p:cNvSpPr txBox="1">
            <a:spLocks noChangeArrowheads="1"/>
          </p:cNvSpPr>
          <p:nvPr/>
        </p:nvSpPr>
        <p:spPr bwMode="auto">
          <a:xfrm>
            <a:off x="3018987" y="3985612"/>
            <a:ext cx="29548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a</a:t>
            </a:r>
          </a:p>
        </p:txBody>
      </p:sp>
      <p:sp>
        <p:nvSpPr>
          <p:cNvPr id="141370" name="Text Box 56"/>
          <p:cNvSpPr txBox="1">
            <a:spLocks noChangeArrowheads="1"/>
          </p:cNvSpPr>
          <p:nvPr/>
        </p:nvSpPr>
        <p:spPr bwMode="auto">
          <a:xfrm>
            <a:off x="5659110" y="3996607"/>
            <a:ext cx="263875" cy="35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b</a:t>
            </a:r>
          </a:p>
        </p:txBody>
      </p:sp>
      <p:sp>
        <p:nvSpPr>
          <p:cNvPr id="141371" name="Text Box 57"/>
          <p:cNvSpPr txBox="1">
            <a:spLocks noChangeArrowheads="1"/>
          </p:cNvSpPr>
          <p:nvPr/>
        </p:nvSpPr>
        <p:spPr bwMode="auto">
          <a:xfrm>
            <a:off x="3838098" y="5272003"/>
            <a:ext cx="214398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1372" name="Text Box 67"/>
          <p:cNvSpPr txBox="1">
            <a:spLocks noChangeArrowheads="1"/>
          </p:cNvSpPr>
          <p:nvPr/>
        </p:nvSpPr>
        <p:spPr bwMode="auto">
          <a:xfrm>
            <a:off x="6445238" y="4895431"/>
            <a:ext cx="17591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7193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8BD5D9-4C25-4B05-9842-B7F03B053BE9}" type="datetime1">
              <a:rPr lang="en-US" altLang="zh-TW" sz="1299" smtClean="0"/>
              <a:pPr eaLnBrk="1" hangingPunct="1"/>
              <a:t>1/23/2015</a:t>
            </a:fld>
            <a:endParaRPr lang="en-US" altLang="zh-TW" sz="1299"/>
          </a:p>
        </p:txBody>
      </p:sp>
      <p:sp>
        <p:nvSpPr>
          <p:cNvPr id="1423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FB8B07F-64E5-4BE3-B961-B51123B5AD11}" type="slidenum">
              <a:rPr lang="zh-TW" altLang="en-US" sz="1299"/>
              <a:pPr eaLnBrk="1" hangingPunct="1"/>
              <a:t>14</a:t>
            </a:fld>
            <a:endParaRPr lang="en-US" altLang="zh-TW" sz="1299"/>
          </a:p>
        </p:txBody>
      </p:sp>
      <p:sp>
        <p:nvSpPr>
          <p:cNvPr id="1423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1599742"/>
          </a:xfrm>
        </p:spPr>
        <p:txBody>
          <a:bodyPr/>
          <a:lstStyle/>
          <a:p>
            <a:pPr marL="364190" indent="-364190"/>
            <a:r>
              <a:rPr lang="en-US" altLang="zh-TW" sz="2400" b="1" dirty="0" smtClean="0">
                <a:ea typeface="新細明體" panose="02020500000000000000" pitchFamily="18" charset="-120"/>
              </a:rPr>
              <a:t>Lemma 18.2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The labels on the edges in any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circuit of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form a cyclic arrangement in which the 2</a:t>
            </a:r>
            <a:r>
              <a:rPr lang="en-US" altLang="zh-TW" sz="2400" i="1" baseline="30000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consecutive segments of length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are distinct.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endParaRPr lang="en-US" altLang="zh-TW" sz="2511" b="1" dirty="0">
              <a:ea typeface="新細明體" panose="02020500000000000000" pitchFamily="18" charset="-120"/>
            </a:endParaRPr>
          </a:p>
        </p:txBody>
      </p:sp>
      <p:sp>
        <p:nvSpPr>
          <p:cNvPr id="142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325" y="1586753"/>
            <a:ext cx="7154859" cy="274244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24" dirty="0">
                <a:solidFill>
                  <a:srgbClr val="FF0000"/>
                </a:solidFill>
                <a:ea typeface="新細明體" panose="02020500000000000000" pitchFamily="18" charset="-120"/>
              </a:rPr>
              <a:t>Proof: </a:t>
            </a:r>
            <a:r>
              <a:rPr lang="en-US" altLang="zh-TW" sz="173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4/4</a:t>
            </a:r>
            <a:endParaRPr lang="en-US" altLang="zh-TW" sz="1731" i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sz="2337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zh-TW" sz="2337" b="1" i="1" baseline="30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n-1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vertex labels are distinct, and 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two out-going edges have distinct labels, and 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traverse each edge exactly once</a:t>
            </a:r>
          </a:p>
        </p:txBody>
      </p:sp>
      <p:sp>
        <p:nvSpPr>
          <p:cNvPr id="142343" name="Text Box 5"/>
          <p:cNvSpPr txBox="1">
            <a:spLocks noChangeArrowheads="1"/>
          </p:cNvSpPr>
          <p:nvPr/>
        </p:nvSpPr>
        <p:spPr bwMode="auto">
          <a:xfrm>
            <a:off x="3884826" y="5236270"/>
            <a:ext cx="1030762" cy="105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>
                <a:solidFill>
                  <a:srgbClr val="FF0000"/>
                </a:solidFill>
              </a:rPr>
              <a:t>011  0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511">
                <a:solidFill>
                  <a:schemeClr val="accent2"/>
                </a:solidFill>
              </a:rPr>
              <a:t>011  1</a:t>
            </a:r>
          </a:p>
        </p:txBody>
      </p:sp>
      <p:sp>
        <p:nvSpPr>
          <p:cNvPr id="142344" name="AutoShape 6"/>
          <p:cNvSpPr>
            <a:spLocks noChangeArrowheads="1"/>
          </p:cNvSpPr>
          <p:nvPr/>
        </p:nvSpPr>
        <p:spPr bwMode="auto">
          <a:xfrm>
            <a:off x="1394506" y="4733258"/>
            <a:ext cx="1904847" cy="750394"/>
          </a:xfrm>
          <a:prstGeom prst="wedgeRoundRectCallout">
            <a:avLst>
              <a:gd name="adj1" fmla="val 81384"/>
              <a:gd name="adj2" fmla="val 5019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78"/>
              <a:t>Distinct  vertex label </a:t>
            </a:r>
          </a:p>
        </p:txBody>
      </p:sp>
      <p:sp>
        <p:nvSpPr>
          <p:cNvPr id="142345" name="Rectangle 7"/>
          <p:cNvSpPr>
            <a:spLocks noChangeArrowheads="1"/>
          </p:cNvSpPr>
          <p:nvPr/>
        </p:nvSpPr>
        <p:spPr bwMode="auto">
          <a:xfrm>
            <a:off x="3893072" y="5293992"/>
            <a:ext cx="593719" cy="371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2346" name="Rectangle 8"/>
          <p:cNvSpPr>
            <a:spLocks noChangeArrowheads="1"/>
          </p:cNvSpPr>
          <p:nvPr/>
        </p:nvSpPr>
        <p:spPr bwMode="auto">
          <a:xfrm>
            <a:off x="3893072" y="5879465"/>
            <a:ext cx="593719" cy="371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2347" name="AutoShape 9"/>
          <p:cNvSpPr>
            <a:spLocks noChangeArrowheads="1"/>
          </p:cNvSpPr>
          <p:nvPr/>
        </p:nvSpPr>
        <p:spPr bwMode="auto">
          <a:xfrm>
            <a:off x="5129986" y="5640328"/>
            <a:ext cx="2242937" cy="816363"/>
          </a:xfrm>
          <a:prstGeom prst="wedgeRoundRectCallout">
            <a:avLst>
              <a:gd name="adj1" fmla="val -64398"/>
              <a:gd name="adj2" fmla="val 656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078"/>
              <a:t>Distinct labels on</a:t>
            </a:r>
          </a:p>
          <a:p>
            <a:pPr algn="ctr" eaLnBrk="1" hangingPunct="1"/>
            <a:r>
              <a:rPr lang="en-US" altLang="zh-TW" sz="2078"/>
              <a:t>out-going</a:t>
            </a:r>
            <a:r>
              <a:rPr lang="en-US" altLang="zh-TW" sz="2511"/>
              <a:t> </a:t>
            </a:r>
            <a:r>
              <a:rPr lang="en-US" altLang="zh-TW" sz="2078"/>
              <a:t>edges</a:t>
            </a:r>
          </a:p>
        </p:txBody>
      </p:sp>
      <p:sp>
        <p:nvSpPr>
          <p:cNvPr id="142348" name="Rectangle 10"/>
          <p:cNvSpPr>
            <a:spLocks noChangeArrowheads="1"/>
          </p:cNvSpPr>
          <p:nvPr/>
        </p:nvSpPr>
        <p:spPr bwMode="auto">
          <a:xfrm>
            <a:off x="4577498" y="5293992"/>
            <a:ext cx="214398" cy="371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2349" name="Rectangle 11"/>
          <p:cNvSpPr>
            <a:spLocks noChangeArrowheads="1"/>
          </p:cNvSpPr>
          <p:nvPr/>
        </p:nvSpPr>
        <p:spPr bwMode="auto">
          <a:xfrm>
            <a:off x="4585744" y="5879465"/>
            <a:ext cx="214398" cy="371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</p:spTree>
    <p:extLst>
      <p:ext uri="{BB962C8B-B14F-4D97-AF65-F5344CB8AC3E}">
        <p14:creationId xmlns:p14="http://schemas.microsoft.com/office/powerpoint/2010/main" xmlns="" val="42392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7C9315-F41F-48A9-93AF-E49D25DC4B17}" type="datetime1">
              <a:rPr lang="en-US" altLang="zh-TW" sz="1299" smtClean="0"/>
              <a:pPr eaLnBrk="1" hangingPunct="1"/>
              <a:t>1/23/2015</a:t>
            </a:fld>
            <a:endParaRPr lang="en-US" altLang="zh-TW" sz="1299"/>
          </a:p>
        </p:txBody>
      </p:sp>
      <p:sp>
        <p:nvSpPr>
          <p:cNvPr id="1433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F835A36-DF09-4169-A09C-CD5226253144}" type="slidenum">
              <a:rPr lang="zh-TW" altLang="en-US" sz="1299"/>
              <a:pPr eaLnBrk="1" hangingPunct="1"/>
              <a:t>15</a:t>
            </a:fld>
            <a:endParaRPr lang="en-US" altLang="zh-TW" sz="1299"/>
          </a:p>
        </p:txBody>
      </p:sp>
      <p:sp>
        <p:nvSpPr>
          <p:cNvPr id="14336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317475"/>
            <a:ext cx="7154859" cy="1599742"/>
          </a:xfrm>
        </p:spPr>
        <p:txBody>
          <a:bodyPr/>
          <a:lstStyle/>
          <a:p>
            <a:pPr marL="364190" indent="-364190"/>
            <a:r>
              <a:rPr lang="en-US" altLang="zh-TW" sz="2251" b="1" dirty="0" smtClean="0">
                <a:ea typeface="新細明體" panose="02020500000000000000" pitchFamily="18" charset="-120"/>
              </a:rPr>
              <a:t>Proposition 18: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The labels on the edges in any </a:t>
            </a:r>
            <a:r>
              <a:rPr lang="en-US" altLang="zh-TW" sz="2251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251" dirty="0">
                <a:ea typeface="新細明體" panose="02020500000000000000" pitchFamily="18" charset="-120"/>
              </a:rPr>
              <a:t> circuit of </a:t>
            </a:r>
            <a:r>
              <a:rPr lang="en-US" altLang="zh-TW" sz="2251" i="1" dirty="0" err="1">
                <a:ea typeface="新細明體" panose="02020500000000000000" pitchFamily="18" charset="-120"/>
              </a:rPr>
              <a:t>D</a:t>
            </a:r>
            <a:r>
              <a:rPr lang="en-US" altLang="zh-TW" sz="2251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form a cyclic arrangement in which the 2</a:t>
            </a:r>
            <a:r>
              <a:rPr lang="en-US" altLang="zh-TW" sz="2251" i="1" baseline="30000" dirty="0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consecutive segments of length </a:t>
            </a:r>
            <a:r>
              <a:rPr lang="en-US" altLang="zh-TW" sz="2251" i="1" dirty="0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are distinct.</a:t>
            </a:r>
            <a:r>
              <a:rPr lang="en-US" altLang="zh-TW" sz="2511" dirty="0">
                <a:ea typeface="新細明體" panose="02020500000000000000" pitchFamily="18" charset="-120"/>
              </a:rPr>
              <a:t> </a:t>
            </a:r>
            <a:r>
              <a:rPr lang="en-US" altLang="zh-TW" sz="1558" dirty="0">
                <a:ea typeface="新細明體" panose="02020500000000000000" pitchFamily="18" charset="-120"/>
              </a:rPr>
              <a:t>1.4.26</a:t>
            </a:r>
            <a:endParaRPr lang="en-US" altLang="zh-TW" sz="2511" b="1" dirty="0">
              <a:ea typeface="新細明體" panose="02020500000000000000" pitchFamily="18" charset="-120"/>
            </a:endParaRPr>
          </a:p>
        </p:txBody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2649071"/>
            <a:ext cx="7154859" cy="376639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24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 (completed) : </a:t>
            </a:r>
            <a:endParaRPr lang="en-US" altLang="zh-TW" sz="1731" i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2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Lemmas 18.1 and 18.2, we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have shown that the </a:t>
            </a:r>
            <a:r>
              <a:rPr lang="en-US" altLang="zh-TW" sz="2424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zh-TW" sz="2424" b="1" i="1" baseline="30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strings of length </a:t>
            </a:r>
            <a:r>
              <a:rPr lang="en-US" altLang="zh-TW" sz="2424" b="1" i="1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circular arrangement given by the edge labels along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b="1" i="1" dirty="0">
                <a:ea typeface="新細明體" panose="02020500000000000000" pitchFamily="18" charset="-120"/>
              </a:rPr>
              <a:t>C</a:t>
            </a:r>
            <a:r>
              <a:rPr lang="en-US" altLang="zh-TW" sz="2424" dirty="0">
                <a:ea typeface="新細明體" panose="02020500000000000000" pitchFamily="18" charset="-12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distinct</a:t>
            </a:r>
            <a:r>
              <a:rPr lang="en-US" altLang="zh-TW" sz="2424" dirty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459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Let </a:t>
            </a:r>
            <a:r>
              <a:rPr lang="en-US" dirty="0"/>
              <a:t>P and Q be paths of maximum length in a </a:t>
            </a:r>
            <a:r>
              <a:rPr lang="en-US" dirty="0" smtClean="0"/>
              <a:t>connected graph </a:t>
            </a:r>
            <a:r>
              <a:rPr lang="en-US" dirty="0"/>
              <a:t>G. Prove that P and Q have a common </a:t>
            </a:r>
            <a:r>
              <a:rPr lang="en-US" dirty="0" smtClean="0"/>
              <a:t>vertex.</a:t>
            </a:r>
          </a:p>
          <a:p>
            <a:pPr marL="514350" indent="-514350"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every vertex of a </a:t>
            </a:r>
            <a:r>
              <a:rPr lang="en-US" dirty="0" err="1"/>
              <a:t>loopless</a:t>
            </a:r>
            <a:r>
              <a:rPr lang="en-US" dirty="0"/>
              <a:t> graph G has degree </a:t>
            </a:r>
            <a:r>
              <a:rPr lang="en-US" dirty="0" smtClean="0"/>
              <a:t>at least </a:t>
            </a:r>
            <a:r>
              <a:rPr lang="en-US" dirty="0"/>
              <a:t>3, </a:t>
            </a:r>
            <a:r>
              <a:rPr lang="en-US" dirty="0" smtClean="0"/>
              <a:t>then prove </a:t>
            </a:r>
            <a:r>
              <a:rPr lang="en-US" dirty="0"/>
              <a:t>that G has a cycle of even </a:t>
            </a:r>
            <a:r>
              <a:rPr lang="en-US" dirty="0" smtClean="0"/>
              <a:t>length.</a:t>
            </a:r>
          </a:p>
          <a:p>
            <a:pPr marL="514350" indent="-514350">
              <a:buAutoNum type="arabicPeriod"/>
            </a:pPr>
            <a:r>
              <a:rPr lang="en-US" dirty="0" smtClean="0"/>
              <a:t>Suppose </a:t>
            </a:r>
            <a:r>
              <a:rPr lang="en-US" dirty="0"/>
              <a:t>that G is a graph and D is an orientation of G that </a:t>
            </a:r>
            <a:r>
              <a:rPr lang="en-US" dirty="0" smtClean="0"/>
              <a:t>is strongly </a:t>
            </a:r>
            <a:r>
              <a:rPr lang="en-US" dirty="0"/>
              <a:t>connected. Prove that if G has an odd cycle, then </a:t>
            </a:r>
            <a:r>
              <a:rPr lang="en-US" dirty="0" smtClean="0"/>
              <a:t>D has </a:t>
            </a:r>
            <a:r>
              <a:rPr lang="en-US" dirty="0"/>
              <a:t>an odd </a:t>
            </a:r>
            <a:r>
              <a:rPr lang="en-US" dirty="0" smtClean="0"/>
              <a:t>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292E-4DED-4D44-8DE5-60A44B2E21AC}" type="datetime1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59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Prove or disprove</a:t>
            </a:r>
          </a:p>
          <a:p>
            <a:pPr marL="914400" lvl="1" indent="-457200">
              <a:buAutoNum type="arabicPeriod"/>
            </a:pPr>
            <a:r>
              <a:rPr lang="en-US" dirty="0"/>
              <a:t>Every </a:t>
            </a:r>
            <a:r>
              <a:rPr lang="en-US" dirty="0" err="1"/>
              <a:t>Eulerian</a:t>
            </a:r>
            <a:r>
              <a:rPr lang="en-US" dirty="0"/>
              <a:t> bipartite graph has an even number of edges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D is an orientation of a simple graph with 10 vertices, then the vertices of D cannot have distinct </a:t>
            </a:r>
            <a:r>
              <a:rPr lang="en-US" dirty="0" err="1" smtClean="0"/>
              <a:t>outdegrees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r>
              <a:rPr lang="en-US" dirty="0"/>
              <a:t>Prove that there is an n-vertex tournament with     </a:t>
            </a:r>
            <a:r>
              <a:rPr lang="en-US" dirty="0" err="1"/>
              <a:t>indegree</a:t>
            </a:r>
            <a:r>
              <a:rPr lang="en-US" dirty="0"/>
              <a:t> equal to </a:t>
            </a:r>
            <a:r>
              <a:rPr lang="en-US" dirty="0" err="1"/>
              <a:t>outdegree</a:t>
            </a:r>
            <a:r>
              <a:rPr lang="en-US" dirty="0"/>
              <a:t> at every vertex if and only if n is </a:t>
            </a:r>
            <a:r>
              <a:rPr lang="en-US" dirty="0" smtClean="0"/>
              <a:t>odd.</a:t>
            </a:r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r>
              <a:rPr lang="en-US" dirty="0" smtClean="0"/>
              <a:t>Create </a:t>
            </a:r>
            <a:r>
              <a:rPr lang="en-US" dirty="0"/>
              <a:t>an example of a graph in which every vertex is a </a:t>
            </a:r>
            <a:r>
              <a:rPr lang="en-US" dirty="0" smtClean="0"/>
              <a:t>king. Can </a:t>
            </a:r>
            <a:r>
              <a:rPr lang="en-US" dirty="0"/>
              <a:t>you generalize this into a class of graphs for which </a:t>
            </a:r>
            <a:r>
              <a:rPr lang="en-US" dirty="0" smtClean="0"/>
              <a:t>every vertex </a:t>
            </a:r>
            <a:r>
              <a:rPr lang="en-US" dirty="0"/>
              <a:t>becomes a king?</a:t>
            </a:r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292E-4DED-4D44-8DE5-60A44B2E21AC}" type="datetime1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59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051613-35BE-483B-8FB3-A187A921F639}" type="datetime1">
              <a:rPr lang="en-US" altLang="zh-TW" sz="1299" smtClean="0"/>
              <a:pPr eaLnBrk="1" hangingPunct="1"/>
              <a:t>1/23/2015</a:t>
            </a:fld>
            <a:endParaRPr lang="en-US" altLang="zh-TW" sz="1299"/>
          </a:p>
        </p:txBody>
      </p:sp>
      <p:sp>
        <p:nvSpPr>
          <p:cNvPr id="1321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C38FFD-D88F-47D8-9061-46C198B85BA5}" type="slidenum">
              <a:rPr lang="zh-TW" altLang="en-US" sz="1299"/>
              <a:pPr eaLnBrk="1" hangingPunct="1"/>
              <a:t>2</a:t>
            </a:fld>
            <a:endParaRPr lang="en-US" altLang="zh-TW" sz="1299"/>
          </a:p>
        </p:txBody>
      </p:sp>
      <p:sp>
        <p:nvSpPr>
          <p:cNvPr id="132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De </a:t>
            </a:r>
            <a:r>
              <a:rPr lang="en-US" altLang="zh-TW" dirty="0" err="1" smtClean="0">
                <a:ea typeface="新細明體" panose="02020500000000000000" pitchFamily="18" charset="-120"/>
              </a:rPr>
              <a:t>Bruijn</a:t>
            </a:r>
            <a:r>
              <a:rPr lang="en-US" altLang="zh-TW" dirty="0" smtClean="0">
                <a:ea typeface="新細明體" panose="02020500000000000000" pitchFamily="18" charset="-120"/>
              </a:rPr>
              <a:t> cycles</a:t>
            </a:r>
          </a:p>
        </p:txBody>
      </p:sp>
      <p:sp>
        <p:nvSpPr>
          <p:cNvPr id="131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5"/>
            <a:ext cx="7154859" cy="440753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78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We can use such an arrangement to keep track of the position of a rotating drum. </a:t>
            </a:r>
          </a:p>
          <a:p>
            <a:pPr lvl="1" eaLnBrk="1" hangingPunct="1">
              <a:defRPr/>
            </a:pPr>
            <a:r>
              <a:rPr lang="en-US" altLang="zh-TW" sz="2078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One drum has </a:t>
            </a:r>
            <a:r>
              <a:rPr lang="en-US" altLang="zh-TW" sz="2078" b="1" dirty="0">
                <a:ea typeface="Arial Unicode MS" pitchFamily="34" charset="-120"/>
                <a:cs typeface="Times New Roman" pitchFamily="18" charset="0"/>
              </a:rPr>
              <a:t>2</a:t>
            </a:r>
            <a:r>
              <a:rPr lang="en-US" altLang="zh-TW" sz="2078" b="1" i="1" baseline="30000" dirty="0">
                <a:ea typeface="Arial Unicode MS" pitchFamily="34" charset="-120"/>
                <a:cs typeface="Times New Roman" pitchFamily="18" charset="0"/>
              </a:rPr>
              <a:t>n</a:t>
            </a:r>
            <a:r>
              <a:rPr lang="en-US" altLang="zh-TW" sz="2078" i="1" baseline="30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078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rotational positions. </a:t>
            </a:r>
          </a:p>
          <a:p>
            <a:pPr lvl="1" eaLnBrk="1" hangingPunct="1">
              <a:defRPr/>
            </a:pPr>
            <a:r>
              <a:rPr lang="en-US" altLang="zh-TW" sz="2078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band around the circumference is split into </a:t>
            </a:r>
            <a:r>
              <a:rPr lang="en-US" altLang="zh-TW" sz="2078" b="1" dirty="0">
                <a:ea typeface="Arial Unicode MS" pitchFamily="34" charset="-120"/>
                <a:cs typeface="Times New Roman" pitchFamily="18" charset="0"/>
              </a:rPr>
              <a:t>2</a:t>
            </a:r>
            <a:r>
              <a:rPr lang="en-US" altLang="zh-TW" sz="2078" b="1" i="1" baseline="30000" dirty="0">
                <a:ea typeface="Arial Unicode MS" pitchFamily="34" charset="-120"/>
                <a:cs typeface="Times New Roman" pitchFamily="18" charset="0"/>
              </a:rPr>
              <a:t>n</a:t>
            </a:r>
            <a:r>
              <a:rPr lang="en-US" altLang="zh-TW" sz="2078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portions that can be coded 0 or 1. </a:t>
            </a:r>
          </a:p>
          <a:p>
            <a:pPr lvl="1" eaLnBrk="1" hangingPunct="1">
              <a:defRPr/>
            </a:pPr>
            <a:r>
              <a:rPr lang="en-US" altLang="zh-TW" sz="2078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Sensors read </a:t>
            </a:r>
            <a:r>
              <a:rPr lang="en-US" altLang="zh-TW" sz="2078" b="1" i="1" dirty="0">
                <a:cs typeface="Times New Roman" pitchFamily="18" charset="0"/>
              </a:rPr>
              <a:t>n</a:t>
            </a:r>
            <a:r>
              <a:rPr lang="en-US" altLang="zh-TW" sz="2078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consecutive portions. </a:t>
            </a:r>
          </a:p>
          <a:p>
            <a:pPr lvl="1" eaLnBrk="1" hangingPunct="1">
              <a:defRPr/>
            </a:pPr>
            <a:r>
              <a:rPr lang="en-US" altLang="zh-TW" sz="2078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If the coding has the property specified above, then the position of the drum is determined by the string read by the sensors.</a:t>
            </a:r>
          </a:p>
        </p:txBody>
      </p:sp>
    </p:spTree>
    <p:extLst>
      <p:ext uri="{BB962C8B-B14F-4D97-AF65-F5344CB8AC3E}">
        <p14:creationId xmlns:p14="http://schemas.microsoft.com/office/powerpoint/2010/main" xmlns="" val="2087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A5E166E-9534-4BEA-BFC6-D3B4885C3010}" type="datetime1">
              <a:rPr lang="en-US" altLang="zh-TW" sz="1299" smtClean="0"/>
              <a:pPr eaLnBrk="1" hangingPunct="1"/>
              <a:t>1/23/2015</a:t>
            </a:fld>
            <a:endParaRPr lang="en-US" altLang="zh-TW" sz="1299"/>
          </a:p>
        </p:txBody>
      </p:sp>
      <p:sp>
        <p:nvSpPr>
          <p:cNvPr id="1331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E48F6A-9DF8-4C48-88CA-49F2CAA6B109}" type="slidenum">
              <a:rPr lang="zh-TW" altLang="en-US" sz="1299"/>
              <a:pPr eaLnBrk="1" hangingPunct="1"/>
              <a:t>3</a:t>
            </a:fld>
            <a:endParaRPr lang="en-US" altLang="zh-TW" sz="1299"/>
          </a:p>
        </p:txBody>
      </p:sp>
      <p:sp>
        <p:nvSpPr>
          <p:cNvPr id="13312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De </a:t>
            </a:r>
            <a:r>
              <a:rPr lang="en-US" altLang="zh-TW" dirty="0" err="1" smtClean="0">
                <a:ea typeface="新細明體" panose="02020500000000000000" pitchFamily="18" charset="-120"/>
              </a:rPr>
              <a:t>Bruijn</a:t>
            </a:r>
            <a:r>
              <a:rPr lang="en-US" altLang="zh-TW" dirty="0" smtClean="0">
                <a:ea typeface="新細明體" panose="02020500000000000000" pitchFamily="18" charset="-120"/>
              </a:rPr>
              <a:t> cycles</a:t>
            </a:r>
          </a:p>
        </p:txBody>
      </p:sp>
      <p:sp>
        <p:nvSpPr>
          <p:cNvPr id="13312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599742"/>
            <a:ext cx="7154859" cy="463430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obtain such a circular arrangement,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 a digraph </a:t>
            </a:r>
            <a:r>
              <a:rPr lang="en-US" altLang="zh-TW" b="1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b="1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whose vertices are the binary</a:t>
            </a:r>
            <a:r>
              <a:rPr lang="en-US" altLang="zh-TW" dirty="0" smtClean="0">
                <a:ea typeface="新細明體" panose="02020500000000000000" pitchFamily="18" charset="-120"/>
              </a:rPr>
              <a:t> (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-1)-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tuples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Put an edge from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 last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n</a:t>
            </a:r>
            <a:r>
              <a:rPr lang="en-US" altLang="zh-TW" b="1" dirty="0" smtClean="0">
                <a:ea typeface="新細明體" panose="02020500000000000000" pitchFamily="18" charset="-120"/>
              </a:rPr>
              <a:t>-2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entries of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agree with the first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n</a:t>
            </a:r>
            <a:r>
              <a:rPr lang="en-US" altLang="zh-TW" b="1" dirty="0" smtClean="0">
                <a:ea typeface="新細明體" panose="02020500000000000000" pitchFamily="18" charset="-120"/>
              </a:rPr>
              <a:t>-2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entries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Label the edge with the last entry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2073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6791D8-437A-4F0E-A8C9-4C51E7D18439}" type="datetime1">
              <a:rPr lang="en-US" altLang="zh-TW" sz="1299" smtClean="0"/>
              <a:pPr eaLnBrk="1" hangingPunct="1"/>
              <a:t>1/23/2015</a:t>
            </a:fld>
            <a:endParaRPr lang="en-US" altLang="zh-TW" sz="1299"/>
          </a:p>
        </p:txBody>
      </p:sp>
      <p:sp>
        <p:nvSpPr>
          <p:cNvPr id="134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8789CF-924D-4A3D-9B37-E0CC4A7D0D14}" type="slidenum">
              <a:rPr lang="zh-TW" altLang="en-US" sz="1299"/>
              <a:pPr eaLnBrk="1" hangingPunct="1"/>
              <a:t>4</a:t>
            </a:fld>
            <a:endParaRPr lang="en-US" altLang="zh-TW" sz="1299"/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De </a:t>
            </a:r>
            <a:r>
              <a:rPr lang="en-US" altLang="zh-TW" dirty="0" err="1" smtClean="0">
                <a:ea typeface="新細明體" panose="02020500000000000000" pitchFamily="18" charset="-120"/>
              </a:rPr>
              <a:t>Bruijn</a:t>
            </a:r>
            <a:r>
              <a:rPr lang="en-US" altLang="zh-TW" dirty="0" smtClean="0">
                <a:ea typeface="新細明體" panose="02020500000000000000" pitchFamily="18" charset="-120"/>
              </a:rPr>
              <a:t> cycles</a:t>
            </a:r>
          </a:p>
        </p:txBody>
      </p:sp>
      <p:grpSp>
        <p:nvGrpSpPr>
          <p:cNvPr id="134150" name="Group 110"/>
          <p:cNvGrpSpPr>
            <a:grpSpLocks/>
          </p:cNvGrpSpPr>
          <p:nvPr/>
        </p:nvGrpSpPr>
        <p:grpSpPr bwMode="auto">
          <a:xfrm>
            <a:off x="943719" y="3738229"/>
            <a:ext cx="2583776" cy="2336393"/>
            <a:chOff x="434" y="2450"/>
            <a:chExt cx="1880" cy="1700"/>
          </a:xfrm>
        </p:grpSpPr>
        <p:sp>
          <p:nvSpPr>
            <p:cNvPr id="134206" name="Oval 5"/>
            <p:cNvSpPr>
              <a:spLocks noChangeArrowheads="1"/>
            </p:cNvSpPr>
            <p:nvPr/>
          </p:nvSpPr>
          <p:spPr bwMode="auto">
            <a:xfrm>
              <a:off x="1991" y="2672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07" name="Oval 6"/>
            <p:cNvSpPr>
              <a:spLocks noChangeArrowheads="1"/>
            </p:cNvSpPr>
            <p:nvPr/>
          </p:nvSpPr>
          <p:spPr bwMode="auto">
            <a:xfrm>
              <a:off x="2169" y="2940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08" name="Oval 7"/>
            <p:cNvSpPr>
              <a:spLocks noChangeArrowheads="1"/>
            </p:cNvSpPr>
            <p:nvPr/>
          </p:nvSpPr>
          <p:spPr bwMode="auto">
            <a:xfrm>
              <a:off x="2229" y="3254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09" name="Oval 8"/>
            <p:cNvSpPr>
              <a:spLocks noChangeArrowheads="1"/>
            </p:cNvSpPr>
            <p:nvPr/>
          </p:nvSpPr>
          <p:spPr bwMode="auto">
            <a:xfrm>
              <a:off x="2186" y="3549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0" name="Oval 9"/>
            <p:cNvSpPr>
              <a:spLocks noChangeArrowheads="1"/>
            </p:cNvSpPr>
            <p:nvPr/>
          </p:nvSpPr>
          <p:spPr bwMode="auto">
            <a:xfrm>
              <a:off x="2033" y="3799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1" name="Oval 10"/>
            <p:cNvSpPr>
              <a:spLocks noChangeArrowheads="1"/>
            </p:cNvSpPr>
            <p:nvPr/>
          </p:nvSpPr>
          <p:spPr bwMode="auto">
            <a:xfrm>
              <a:off x="1795" y="3974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2" name="Oval 11"/>
            <p:cNvSpPr>
              <a:spLocks noChangeArrowheads="1"/>
            </p:cNvSpPr>
            <p:nvPr/>
          </p:nvSpPr>
          <p:spPr bwMode="auto">
            <a:xfrm>
              <a:off x="1489" y="4058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3" name="Oval 12"/>
            <p:cNvSpPr>
              <a:spLocks noChangeArrowheads="1"/>
            </p:cNvSpPr>
            <p:nvPr/>
          </p:nvSpPr>
          <p:spPr bwMode="auto">
            <a:xfrm>
              <a:off x="1174" y="3965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4" name="Oval 13"/>
            <p:cNvSpPr>
              <a:spLocks noChangeArrowheads="1"/>
            </p:cNvSpPr>
            <p:nvPr/>
          </p:nvSpPr>
          <p:spPr bwMode="auto">
            <a:xfrm>
              <a:off x="919" y="3780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5" name="Oval 14"/>
            <p:cNvSpPr>
              <a:spLocks noChangeArrowheads="1"/>
            </p:cNvSpPr>
            <p:nvPr/>
          </p:nvSpPr>
          <p:spPr bwMode="auto">
            <a:xfrm>
              <a:off x="791" y="3559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6" name="Oval 15"/>
            <p:cNvSpPr>
              <a:spLocks noChangeArrowheads="1"/>
            </p:cNvSpPr>
            <p:nvPr/>
          </p:nvSpPr>
          <p:spPr bwMode="auto">
            <a:xfrm>
              <a:off x="749" y="3282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7" name="Oval 16"/>
            <p:cNvSpPr>
              <a:spLocks noChangeArrowheads="1"/>
            </p:cNvSpPr>
            <p:nvPr/>
          </p:nvSpPr>
          <p:spPr bwMode="auto">
            <a:xfrm>
              <a:off x="808" y="2958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8" name="Oval 17"/>
            <p:cNvSpPr>
              <a:spLocks noChangeArrowheads="1"/>
            </p:cNvSpPr>
            <p:nvPr/>
          </p:nvSpPr>
          <p:spPr bwMode="auto">
            <a:xfrm>
              <a:off x="936" y="2718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19" name="Oval 18"/>
            <p:cNvSpPr>
              <a:spLocks noChangeArrowheads="1"/>
            </p:cNvSpPr>
            <p:nvPr/>
          </p:nvSpPr>
          <p:spPr bwMode="auto">
            <a:xfrm>
              <a:off x="1200" y="2505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20" name="Oval 19"/>
            <p:cNvSpPr>
              <a:spLocks noChangeArrowheads="1"/>
            </p:cNvSpPr>
            <p:nvPr/>
          </p:nvSpPr>
          <p:spPr bwMode="auto">
            <a:xfrm>
              <a:off x="1761" y="2515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21" name="Oval 23"/>
            <p:cNvSpPr>
              <a:spLocks noChangeArrowheads="1"/>
            </p:cNvSpPr>
            <p:nvPr/>
          </p:nvSpPr>
          <p:spPr bwMode="auto">
            <a:xfrm>
              <a:off x="774" y="2505"/>
              <a:ext cx="1506" cy="16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222" name="Line 24"/>
            <p:cNvSpPr>
              <a:spLocks noChangeShapeType="1"/>
            </p:cNvSpPr>
            <p:nvPr/>
          </p:nvSpPr>
          <p:spPr bwMode="auto">
            <a:xfrm flipH="1">
              <a:off x="434" y="3328"/>
              <a:ext cx="357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223" name="Line 25"/>
            <p:cNvSpPr>
              <a:spLocks noChangeShapeType="1"/>
            </p:cNvSpPr>
            <p:nvPr/>
          </p:nvSpPr>
          <p:spPr bwMode="auto">
            <a:xfrm flipH="1" flipV="1">
              <a:off x="434" y="3577"/>
              <a:ext cx="400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224" name="Line 26"/>
            <p:cNvSpPr>
              <a:spLocks noChangeShapeType="1"/>
            </p:cNvSpPr>
            <p:nvPr/>
          </p:nvSpPr>
          <p:spPr bwMode="auto">
            <a:xfrm flipH="1">
              <a:off x="434" y="2995"/>
              <a:ext cx="408" cy="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225" name="Line 27"/>
            <p:cNvSpPr>
              <a:spLocks noChangeShapeType="1"/>
            </p:cNvSpPr>
            <p:nvPr/>
          </p:nvSpPr>
          <p:spPr bwMode="auto">
            <a:xfrm flipH="1" flipV="1">
              <a:off x="434" y="3577"/>
              <a:ext cx="519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226" name="Text Box 28"/>
            <p:cNvSpPr txBox="1">
              <a:spLocks noChangeArrowheads="1"/>
            </p:cNvSpPr>
            <p:nvPr/>
          </p:nvSpPr>
          <p:spPr bwMode="auto">
            <a:xfrm>
              <a:off x="1453" y="2489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227" name="Text Box 29"/>
            <p:cNvSpPr txBox="1">
              <a:spLocks noChangeArrowheads="1"/>
            </p:cNvSpPr>
            <p:nvPr/>
          </p:nvSpPr>
          <p:spPr bwMode="auto">
            <a:xfrm>
              <a:off x="1691" y="2560"/>
              <a:ext cx="18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228" name="Text Box 30"/>
            <p:cNvSpPr txBox="1">
              <a:spLocks noChangeArrowheads="1"/>
            </p:cNvSpPr>
            <p:nvPr/>
          </p:nvSpPr>
          <p:spPr bwMode="auto">
            <a:xfrm>
              <a:off x="1887" y="2717"/>
              <a:ext cx="18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229" name="Text Box 31"/>
            <p:cNvSpPr txBox="1">
              <a:spLocks noChangeArrowheads="1"/>
            </p:cNvSpPr>
            <p:nvPr/>
          </p:nvSpPr>
          <p:spPr bwMode="auto">
            <a:xfrm>
              <a:off x="2031" y="2939"/>
              <a:ext cx="18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230" name="Text Box 32"/>
            <p:cNvSpPr txBox="1">
              <a:spLocks noChangeArrowheads="1"/>
            </p:cNvSpPr>
            <p:nvPr/>
          </p:nvSpPr>
          <p:spPr bwMode="auto">
            <a:xfrm>
              <a:off x="2064" y="3197"/>
              <a:ext cx="15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231" name="Text Box 33"/>
            <p:cNvSpPr txBox="1">
              <a:spLocks noChangeArrowheads="1"/>
            </p:cNvSpPr>
            <p:nvPr/>
          </p:nvSpPr>
          <p:spPr bwMode="auto">
            <a:xfrm>
              <a:off x="2015" y="3465"/>
              <a:ext cx="17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232" name="Text Box 34"/>
            <p:cNvSpPr txBox="1">
              <a:spLocks noChangeArrowheads="1"/>
            </p:cNvSpPr>
            <p:nvPr/>
          </p:nvSpPr>
          <p:spPr bwMode="auto">
            <a:xfrm>
              <a:off x="1885" y="3659"/>
              <a:ext cx="16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233" name="Text Box 35"/>
            <p:cNvSpPr txBox="1">
              <a:spLocks noChangeArrowheads="1"/>
            </p:cNvSpPr>
            <p:nvPr/>
          </p:nvSpPr>
          <p:spPr bwMode="auto">
            <a:xfrm>
              <a:off x="1725" y="3789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234" name="Text Box 36"/>
            <p:cNvSpPr txBox="1">
              <a:spLocks noChangeArrowheads="1"/>
            </p:cNvSpPr>
            <p:nvPr/>
          </p:nvSpPr>
          <p:spPr bwMode="auto">
            <a:xfrm>
              <a:off x="1444" y="3862"/>
              <a:ext cx="18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235" name="Text Box 37"/>
            <p:cNvSpPr txBox="1">
              <a:spLocks noChangeArrowheads="1"/>
            </p:cNvSpPr>
            <p:nvPr/>
          </p:nvSpPr>
          <p:spPr bwMode="auto">
            <a:xfrm>
              <a:off x="849" y="3474"/>
              <a:ext cx="18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236" name="Text Box 38"/>
            <p:cNvSpPr txBox="1">
              <a:spLocks noChangeArrowheads="1"/>
            </p:cNvSpPr>
            <p:nvPr/>
          </p:nvSpPr>
          <p:spPr bwMode="auto">
            <a:xfrm>
              <a:off x="1172" y="3798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237" name="Text Box 39"/>
            <p:cNvSpPr txBox="1">
              <a:spLocks noChangeArrowheads="1"/>
            </p:cNvSpPr>
            <p:nvPr/>
          </p:nvSpPr>
          <p:spPr bwMode="auto">
            <a:xfrm>
              <a:off x="951" y="3659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238" name="Text Box 40"/>
            <p:cNvSpPr txBox="1">
              <a:spLocks noChangeArrowheads="1"/>
            </p:cNvSpPr>
            <p:nvPr/>
          </p:nvSpPr>
          <p:spPr bwMode="auto">
            <a:xfrm>
              <a:off x="815" y="3210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239" name="Text Box 41"/>
            <p:cNvSpPr txBox="1">
              <a:spLocks noChangeArrowheads="1"/>
            </p:cNvSpPr>
            <p:nvPr/>
          </p:nvSpPr>
          <p:spPr bwMode="auto">
            <a:xfrm>
              <a:off x="959" y="2729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240" name="Text Box 42"/>
            <p:cNvSpPr txBox="1">
              <a:spLocks noChangeArrowheads="1"/>
            </p:cNvSpPr>
            <p:nvPr/>
          </p:nvSpPr>
          <p:spPr bwMode="auto">
            <a:xfrm>
              <a:off x="840" y="2966"/>
              <a:ext cx="16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241" name="Text Box 43"/>
            <p:cNvSpPr txBox="1">
              <a:spLocks noChangeArrowheads="1"/>
            </p:cNvSpPr>
            <p:nvPr/>
          </p:nvSpPr>
          <p:spPr bwMode="auto">
            <a:xfrm>
              <a:off x="1180" y="2541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242" name="Oval 100"/>
            <p:cNvSpPr>
              <a:spLocks noChangeArrowheads="1"/>
            </p:cNvSpPr>
            <p:nvPr/>
          </p:nvSpPr>
          <p:spPr bwMode="auto">
            <a:xfrm>
              <a:off x="1497" y="2450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grpSp>
        <p:nvGrpSpPr>
          <p:cNvPr id="134151" name="Group 109"/>
          <p:cNvGrpSpPr>
            <a:grpSpLocks/>
          </p:cNvGrpSpPr>
          <p:nvPr/>
        </p:nvGrpSpPr>
        <p:grpSpPr bwMode="auto">
          <a:xfrm>
            <a:off x="3927431" y="3738229"/>
            <a:ext cx="4488623" cy="2178343"/>
            <a:chOff x="2605" y="2450"/>
            <a:chExt cx="3266" cy="1585"/>
          </a:xfrm>
        </p:grpSpPr>
        <p:sp>
          <p:nvSpPr>
            <p:cNvPr id="134154" name="Oval 4"/>
            <p:cNvSpPr>
              <a:spLocks noChangeArrowheads="1"/>
            </p:cNvSpPr>
            <p:nvPr/>
          </p:nvSpPr>
          <p:spPr bwMode="auto">
            <a:xfrm>
              <a:off x="3436" y="2691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55" name="Line 44"/>
            <p:cNvSpPr>
              <a:spLocks noChangeShapeType="1"/>
            </p:cNvSpPr>
            <p:nvPr/>
          </p:nvSpPr>
          <p:spPr bwMode="auto">
            <a:xfrm flipV="1">
              <a:off x="3530" y="2737"/>
              <a:ext cx="13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56" name="Line 45"/>
            <p:cNvSpPr>
              <a:spLocks noChangeShapeType="1"/>
            </p:cNvSpPr>
            <p:nvPr/>
          </p:nvSpPr>
          <p:spPr bwMode="auto">
            <a:xfrm>
              <a:off x="3538" y="3827"/>
              <a:ext cx="1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57" name="Line 47"/>
            <p:cNvSpPr>
              <a:spLocks noChangeShapeType="1"/>
            </p:cNvSpPr>
            <p:nvPr/>
          </p:nvSpPr>
          <p:spPr bwMode="auto">
            <a:xfrm>
              <a:off x="4984" y="2792"/>
              <a:ext cx="0" cy="9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58" name="Line 48"/>
            <p:cNvSpPr>
              <a:spLocks noChangeShapeType="1"/>
            </p:cNvSpPr>
            <p:nvPr/>
          </p:nvSpPr>
          <p:spPr bwMode="auto">
            <a:xfrm>
              <a:off x="3479" y="2792"/>
              <a:ext cx="0" cy="9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59" name="Oval 50"/>
            <p:cNvSpPr>
              <a:spLocks noChangeArrowheads="1"/>
            </p:cNvSpPr>
            <p:nvPr/>
          </p:nvSpPr>
          <p:spPr bwMode="auto">
            <a:xfrm>
              <a:off x="3445" y="3771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60" name="Oval 51"/>
            <p:cNvSpPr>
              <a:spLocks noChangeArrowheads="1"/>
            </p:cNvSpPr>
            <p:nvPr/>
          </p:nvSpPr>
          <p:spPr bwMode="auto">
            <a:xfrm>
              <a:off x="4942" y="3771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61" name="Oval 52"/>
            <p:cNvSpPr>
              <a:spLocks noChangeArrowheads="1"/>
            </p:cNvSpPr>
            <p:nvPr/>
          </p:nvSpPr>
          <p:spPr bwMode="auto">
            <a:xfrm>
              <a:off x="4942" y="2691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62" name="Oval 53"/>
            <p:cNvSpPr>
              <a:spLocks noChangeArrowheads="1"/>
            </p:cNvSpPr>
            <p:nvPr/>
          </p:nvSpPr>
          <p:spPr bwMode="auto">
            <a:xfrm>
              <a:off x="3938" y="3226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63" name="Oval 54"/>
            <p:cNvSpPr>
              <a:spLocks noChangeArrowheads="1"/>
            </p:cNvSpPr>
            <p:nvPr/>
          </p:nvSpPr>
          <p:spPr bwMode="auto">
            <a:xfrm>
              <a:off x="4440" y="3235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64" name="Line 55"/>
            <p:cNvSpPr>
              <a:spLocks noChangeShapeType="1"/>
            </p:cNvSpPr>
            <p:nvPr/>
          </p:nvSpPr>
          <p:spPr bwMode="auto">
            <a:xfrm>
              <a:off x="3504" y="2764"/>
              <a:ext cx="443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65" name="Line 56"/>
            <p:cNvSpPr>
              <a:spLocks noChangeShapeType="1"/>
            </p:cNvSpPr>
            <p:nvPr/>
          </p:nvSpPr>
          <p:spPr bwMode="auto">
            <a:xfrm flipH="1">
              <a:off x="3521" y="3309"/>
              <a:ext cx="434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66" name="Line 57"/>
            <p:cNvSpPr>
              <a:spLocks noChangeShapeType="1"/>
            </p:cNvSpPr>
            <p:nvPr/>
          </p:nvSpPr>
          <p:spPr bwMode="auto">
            <a:xfrm flipH="1">
              <a:off x="4517" y="2764"/>
              <a:ext cx="433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67" name="Line 59"/>
            <p:cNvSpPr>
              <a:spLocks noChangeShapeType="1"/>
            </p:cNvSpPr>
            <p:nvPr/>
          </p:nvSpPr>
          <p:spPr bwMode="auto">
            <a:xfrm flipH="1" flipV="1">
              <a:off x="4517" y="3319"/>
              <a:ext cx="433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cxnSp>
          <p:nvCxnSpPr>
            <p:cNvPr id="134168" name="AutoShape 61"/>
            <p:cNvCxnSpPr>
              <a:cxnSpLocks noChangeShapeType="1"/>
              <a:stCxn id="134162" idx="0"/>
              <a:endCxn id="134163" idx="1"/>
            </p:cNvCxnSpPr>
            <p:nvPr/>
          </p:nvCxnSpPr>
          <p:spPr bwMode="auto">
            <a:xfrm rot="5400000" flipV="1">
              <a:off x="4205" y="3002"/>
              <a:ext cx="23" cy="472"/>
            </a:xfrm>
            <a:prstGeom prst="curvedConnector3">
              <a:avLst>
                <a:gd name="adj1" fmla="val -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4169" name="AutoShape 62"/>
            <p:cNvCxnSpPr>
              <a:cxnSpLocks noChangeShapeType="1"/>
              <a:stCxn id="134163" idx="3"/>
              <a:endCxn id="134162" idx="4"/>
            </p:cNvCxnSpPr>
            <p:nvPr/>
          </p:nvCxnSpPr>
          <p:spPr bwMode="auto">
            <a:xfrm rot="5400000">
              <a:off x="4214" y="3081"/>
              <a:ext cx="5" cy="472"/>
            </a:xfrm>
            <a:prstGeom prst="curvedConnector3">
              <a:avLst>
                <a:gd name="adj1" fmla="val 2474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4170" name="Oval 63"/>
            <p:cNvSpPr>
              <a:spLocks noChangeArrowheads="1"/>
            </p:cNvSpPr>
            <p:nvPr/>
          </p:nvSpPr>
          <p:spPr bwMode="auto">
            <a:xfrm>
              <a:off x="2935" y="3235"/>
              <a:ext cx="85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71" name="Oval 64"/>
            <p:cNvSpPr>
              <a:spLocks noChangeArrowheads="1"/>
            </p:cNvSpPr>
            <p:nvPr/>
          </p:nvSpPr>
          <p:spPr bwMode="auto">
            <a:xfrm>
              <a:off x="5486" y="3245"/>
              <a:ext cx="85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72" name="Line 65"/>
            <p:cNvSpPr>
              <a:spLocks noChangeShapeType="1"/>
            </p:cNvSpPr>
            <p:nvPr/>
          </p:nvSpPr>
          <p:spPr bwMode="auto">
            <a:xfrm flipH="1">
              <a:off x="3011" y="2755"/>
              <a:ext cx="44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73" name="Line 66"/>
            <p:cNvSpPr>
              <a:spLocks noChangeShapeType="1"/>
            </p:cNvSpPr>
            <p:nvPr/>
          </p:nvSpPr>
          <p:spPr bwMode="auto">
            <a:xfrm flipH="1" flipV="1">
              <a:off x="2994" y="3319"/>
              <a:ext cx="451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74" name="Line 67"/>
            <p:cNvSpPr>
              <a:spLocks noChangeShapeType="1"/>
            </p:cNvSpPr>
            <p:nvPr/>
          </p:nvSpPr>
          <p:spPr bwMode="auto">
            <a:xfrm>
              <a:off x="5027" y="2737"/>
              <a:ext cx="476" cy="5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75" name="Line 68"/>
            <p:cNvSpPr>
              <a:spLocks noChangeShapeType="1"/>
            </p:cNvSpPr>
            <p:nvPr/>
          </p:nvSpPr>
          <p:spPr bwMode="auto">
            <a:xfrm flipV="1">
              <a:off x="5027" y="3319"/>
              <a:ext cx="485" cy="4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76" name="Oval 69"/>
            <p:cNvSpPr>
              <a:spLocks noChangeArrowheads="1"/>
            </p:cNvSpPr>
            <p:nvPr/>
          </p:nvSpPr>
          <p:spPr bwMode="auto">
            <a:xfrm>
              <a:off x="2747" y="3152"/>
              <a:ext cx="230" cy="2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77" name="Oval 70"/>
            <p:cNvSpPr>
              <a:spLocks noChangeArrowheads="1"/>
            </p:cNvSpPr>
            <p:nvPr/>
          </p:nvSpPr>
          <p:spPr bwMode="auto">
            <a:xfrm>
              <a:off x="5537" y="3162"/>
              <a:ext cx="230" cy="2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4178" name="Line 71"/>
            <p:cNvSpPr>
              <a:spLocks noChangeShapeType="1"/>
            </p:cNvSpPr>
            <p:nvPr/>
          </p:nvSpPr>
          <p:spPr bwMode="auto">
            <a:xfrm flipV="1">
              <a:off x="2807" y="322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79" name="Line 72"/>
            <p:cNvSpPr>
              <a:spLocks noChangeShapeType="1"/>
            </p:cNvSpPr>
            <p:nvPr/>
          </p:nvSpPr>
          <p:spPr bwMode="auto">
            <a:xfrm>
              <a:off x="5716" y="3245"/>
              <a:ext cx="0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34180" name="Text Box 74"/>
            <p:cNvSpPr txBox="1">
              <a:spLocks noChangeArrowheads="1"/>
            </p:cNvSpPr>
            <p:nvPr/>
          </p:nvSpPr>
          <p:spPr bwMode="auto">
            <a:xfrm>
              <a:off x="2605" y="3160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181" name="Text Box 76"/>
            <p:cNvSpPr txBox="1">
              <a:spLocks noChangeArrowheads="1"/>
            </p:cNvSpPr>
            <p:nvPr/>
          </p:nvSpPr>
          <p:spPr bwMode="auto">
            <a:xfrm>
              <a:off x="3081" y="3502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182" name="Text Box 78"/>
            <p:cNvSpPr txBox="1">
              <a:spLocks noChangeArrowheads="1"/>
            </p:cNvSpPr>
            <p:nvPr/>
          </p:nvSpPr>
          <p:spPr bwMode="auto">
            <a:xfrm>
              <a:off x="3702" y="3474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183" name="Text Box 79"/>
            <p:cNvSpPr txBox="1">
              <a:spLocks noChangeArrowheads="1"/>
            </p:cNvSpPr>
            <p:nvPr/>
          </p:nvSpPr>
          <p:spPr bwMode="auto">
            <a:xfrm>
              <a:off x="3719" y="2883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184" name="Text Box 80"/>
            <p:cNvSpPr txBox="1">
              <a:spLocks noChangeArrowheads="1"/>
            </p:cNvSpPr>
            <p:nvPr/>
          </p:nvSpPr>
          <p:spPr bwMode="auto">
            <a:xfrm>
              <a:off x="4119" y="3788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185" name="Text Box 81"/>
            <p:cNvSpPr txBox="1">
              <a:spLocks noChangeArrowheads="1"/>
            </p:cNvSpPr>
            <p:nvPr/>
          </p:nvSpPr>
          <p:spPr bwMode="auto">
            <a:xfrm>
              <a:off x="4119" y="3401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186" name="Text Box 82"/>
            <p:cNvSpPr txBox="1">
              <a:spLocks noChangeArrowheads="1"/>
            </p:cNvSpPr>
            <p:nvPr/>
          </p:nvSpPr>
          <p:spPr bwMode="auto">
            <a:xfrm>
              <a:off x="4935" y="3179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187" name="Text Box 83"/>
            <p:cNvSpPr txBox="1">
              <a:spLocks noChangeArrowheads="1"/>
            </p:cNvSpPr>
            <p:nvPr/>
          </p:nvSpPr>
          <p:spPr bwMode="auto">
            <a:xfrm>
              <a:off x="5250" y="3502"/>
              <a:ext cx="16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</a:p>
          </p:txBody>
        </p:sp>
        <p:sp>
          <p:nvSpPr>
            <p:cNvPr id="134188" name="Text Box 84"/>
            <p:cNvSpPr txBox="1">
              <a:spLocks noChangeArrowheads="1"/>
            </p:cNvSpPr>
            <p:nvPr/>
          </p:nvSpPr>
          <p:spPr bwMode="auto">
            <a:xfrm>
              <a:off x="3069" y="2883"/>
              <a:ext cx="13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189" name="Text Box 85"/>
            <p:cNvSpPr txBox="1">
              <a:spLocks noChangeArrowheads="1"/>
            </p:cNvSpPr>
            <p:nvPr/>
          </p:nvSpPr>
          <p:spPr bwMode="auto">
            <a:xfrm>
              <a:off x="3332" y="3142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190" name="Text Box 86"/>
            <p:cNvSpPr txBox="1">
              <a:spLocks noChangeArrowheads="1"/>
            </p:cNvSpPr>
            <p:nvPr/>
          </p:nvSpPr>
          <p:spPr bwMode="auto">
            <a:xfrm>
              <a:off x="4149" y="2560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 b="1"/>
                <a:t>1</a:t>
              </a:r>
            </a:p>
          </p:txBody>
        </p:sp>
        <p:sp>
          <p:nvSpPr>
            <p:cNvPr id="134191" name="Text Box 87"/>
            <p:cNvSpPr txBox="1">
              <a:spLocks noChangeArrowheads="1"/>
            </p:cNvSpPr>
            <p:nvPr/>
          </p:nvSpPr>
          <p:spPr bwMode="auto">
            <a:xfrm>
              <a:off x="4166" y="2939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192" name="Text Box 88"/>
            <p:cNvSpPr txBox="1">
              <a:spLocks noChangeArrowheads="1"/>
            </p:cNvSpPr>
            <p:nvPr/>
          </p:nvSpPr>
          <p:spPr bwMode="auto">
            <a:xfrm>
              <a:off x="4574" y="2874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193" name="Text Box 89"/>
            <p:cNvSpPr txBox="1">
              <a:spLocks noChangeArrowheads="1"/>
            </p:cNvSpPr>
            <p:nvPr/>
          </p:nvSpPr>
          <p:spPr bwMode="auto">
            <a:xfrm>
              <a:off x="5237" y="2837"/>
              <a:ext cx="16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194" name="Text Box 90"/>
            <p:cNvSpPr txBox="1">
              <a:spLocks noChangeArrowheads="1"/>
            </p:cNvSpPr>
            <p:nvPr/>
          </p:nvSpPr>
          <p:spPr bwMode="auto">
            <a:xfrm>
              <a:off x="5739" y="3160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195" name="Text Box 91"/>
            <p:cNvSpPr txBox="1">
              <a:spLocks noChangeArrowheads="1"/>
            </p:cNvSpPr>
            <p:nvPr/>
          </p:nvSpPr>
          <p:spPr bwMode="auto">
            <a:xfrm>
              <a:off x="4608" y="3465"/>
              <a:ext cx="1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</a:t>
              </a:r>
            </a:p>
          </p:txBody>
        </p:sp>
        <p:sp>
          <p:nvSpPr>
            <p:cNvPr id="134196" name="Text Box 92"/>
            <p:cNvSpPr txBox="1">
              <a:spLocks noChangeArrowheads="1"/>
            </p:cNvSpPr>
            <p:nvPr/>
          </p:nvSpPr>
          <p:spPr bwMode="auto">
            <a:xfrm>
              <a:off x="3349" y="2486"/>
              <a:ext cx="33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</a:t>
              </a:r>
              <a:r>
                <a:rPr lang="zh-TW" altLang="en-US" sz="1558" b="1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134197" name="Text Box 93"/>
            <p:cNvSpPr txBox="1">
              <a:spLocks noChangeArrowheads="1"/>
            </p:cNvSpPr>
            <p:nvPr/>
          </p:nvSpPr>
          <p:spPr bwMode="auto">
            <a:xfrm>
              <a:off x="3000" y="3179"/>
              <a:ext cx="3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000</a:t>
              </a:r>
            </a:p>
          </p:txBody>
        </p:sp>
        <p:sp>
          <p:nvSpPr>
            <p:cNvPr id="134198" name="Text Box 94"/>
            <p:cNvSpPr txBox="1">
              <a:spLocks noChangeArrowheads="1"/>
            </p:cNvSpPr>
            <p:nvPr/>
          </p:nvSpPr>
          <p:spPr bwMode="auto">
            <a:xfrm>
              <a:off x="3324" y="3825"/>
              <a:ext cx="3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100</a:t>
              </a:r>
            </a:p>
          </p:txBody>
        </p:sp>
        <p:sp>
          <p:nvSpPr>
            <p:cNvPr id="134199" name="Text Box 95"/>
            <p:cNvSpPr txBox="1">
              <a:spLocks noChangeArrowheads="1"/>
            </p:cNvSpPr>
            <p:nvPr/>
          </p:nvSpPr>
          <p:spPr bwMode="auto">
            <a:xfrm>
              <a:off x="3681" y="3179"/>
              <a:ext cx="3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010</a:t>
              </a:r>
            </a:p>
          </p:txBody>
        </p:sp>
        <p:sp>
          <p:nvSpPr>
            <p:cNvPr id="134200" name="Text Box 96"/>
            <p:cNvSpPr txBox="1">
              <a:spLocks noChangeArrowheads="1"/>
            </p:cNvSpPr>
            <p:nvPr/>
          </p:nvSpPr>
          <p:spPr bwMode="auto">
            <a:xfrm>
              <a:off x="4506" y="3160"/>
              <a:ext cx="31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101</a:t>
              </a:r>
            </a:p>
          </p:txBody>
        </p:sp>
        <p:sp>
          <p:nvSpPr>
            <p:cNvPr id="134201" name="Text Box 97"/>
            <p:cNvSpPr txBox="1">
              <a:spLocks noChangeArrowheads="1"/>
            </p:cNvSpPr>
            <p:nvPr/>
          </p:nvSpPr>
          <p:spPr bwMode="auto">
            <a:xfrm>
              <a:off x="4846" y="2477"/>
              <a:ext cx="33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558" b="1">
                  <a:solidFill>
                    <a:srgbClr val="FF0000"/>
                  </a:solidFill>
                </a:rPr>
                <a:t>01</a:t>
              </a:r>
              <a:r>
                <a:rPr lang="zh-TW" altLang="en-US" sz="1299"/>
                <a:t>1</a:t>
              </a:r>
            </a:p>
          </p:txBody>
        </p:sp>
        <p:sp>
          <p:nvSpPr>
            <p:cNvPr id="134202" name="Text Box 98"/>
            <p:cNvSpPr txBox="1">
              <a:spLocks noChangeArrowheads="1"/>
            </p:cNvSpPr>
            <p:nvPr/>
          </p:nvSpPr>
          <p:spPr bwMode="auto">
            <a:xfrm>
              <a:off x="4846" y="3816"/>
              <a:ext cx="3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110</a:t>
              </a:r>
            </a:p>
          </p:txBody>
        </p:sp>
        <p:sp>
          <p:nvSpPr>
            <p:cNvPr id="134203" name="Text Box 99"/>
            <p:cNvSpPr txBox="1">
              <a:spLocks noChangeArrowheads="1"/>
            </p:cNvSpPr>
            <p:nvPr/>
          </p:nvSpPr>
          <p:spPr bwMode="auto">
            <a:xfrm>
              <a:off x="5229" y="3188"/>
              <a:ext cx="30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99"/>
                <a:t>111</a:t>
              </a:r>
            </a:p>
          </p:txBody>
        </p:sp>
        <p:sp>
          <p:nvSpPr>
            <p:cNvPr id="134204" name="Text Box 105"/>
            <p:cNvSpPr txBox="1">
              <a:spLocks noChangeArrowheads="1"/>
            </p:cNvSpPr>
            <p:nvPr/>
          </p:nvSpPr>
          <p:spPr bwMode="auto">
            <a:xfrm>
              <a:off x="3088" y="2450"/>
              <a:ext cx="2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a</a:t>
              </a:r>
            </a:p>
          </p:txBody>
        </p:sp>
        <p:sp>
          <p:nvSpPr>
            <p:cNvPr id="134205" name="Text Box 106"/>
            <p:cNvSpPr txBox="1">
              <a:spLocks noChangeArrowheads="1"/>
            </p:cNvSpPr>
            <p:nvPr/>
          </p:nvSpPr>
          <p:spPr bwMode="auto">
            <a:xfrm>
              <a:off x="5129" y="2459"/>
              <a:ext cx="20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77" tIns="43638" rIns="87277" bIns="43638"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731"/>
                <a:t>b</a:t>
              </a:r>
            </a:p>
          </p:txBody>
        </p:sp>
      </p:grpSp>
      <p:sp>
        <p:nvSpPr>
          <p:cNvPr id="134152" name="AutoShape 108"/>
          <p:cNvSpPr>
            <a:spLocks noChangeArrowheads="1"/>
          </p:cNvSpPr>
          <p:nvPr/>
        </p:nvSpPr>
        <p:spPr bwMode="auto">
          <a:xfrm>
            <a:off x="4262772" y="2339143"/>
            <a:ext cx="3848176" cy="1041756"/>
          </a:xfrm>
          <a:prstGeom prst="wedgeRoundRectCallout">
            <a:avLst>
              <a:gd name="adj1" fmla="val -3037"/>
              <a:gd name="adj2" fmla="val 10290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7277" tIns="43638" rIns="87277" bIns="43638"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731"/>
              <a:t>Put an edge from </a:t>
            </a:r>
            <a:r>
              <a:rPr lang="en-US" altLang="zh-TW" sz="1731" i="1"/>
              <a:t>a</a:t>
            </a:r>
            <a:r>
              <a:rPr lang="en-US" altLang="zh-TW" sz="1731"/>
              <a:t> to </a:t>
            </a:r>
            <a:r>
              <a:rPr lang="en-US" altLang="zh-TW" sz="1731" i="1"/>
              <a:t>b</a:t>
            </a:r>
            <a:r>
              <a:rPr lang="en-US" altLang="zh-TW" sz="1731"/>
              <a:t> if the last </a:t>
            </a:r>
            <a:r>
              <a:rPr lang="en-US" altLang="zh-TW" sz="1731" i="1"/>
              <a:t>n</a:t>
            </a:r>
            <a:r>
              <a:rPr lang="en-US" altLang="zh-TW" sz="1731"/>
              <a:t>-2 entries of </a:t>
            </a:r>
            <a:r>
              <a:rPr lang="en-US" altLang="zh-TW" sz="1731" i="1"/>
              <a:t>a</a:t>
            </a:r>
            <a:r>
              <a:rPr lang="en-US" altLang="zh-TW" sz="1731"/>
              <a:t> agree with the first </a:t>
            </a:r>
            <a:r>
              <a:rPr lang="en-US" altLang="zh-TW" sz="1731" i="1"/>
              <a:t>n</a:t>
            </a:r>
            <a:r>
              <a:rPr lang="en-US" altLang="zh-TW" sz="1731"/>
              <a:t>-2 entries of </a:t>
            </a:r>
            <a:r>
              <a:rPr lang="en-US" altLang="zh-TW" sz="1731" i="1"/>
              <a:t>b</a:t>
            </a:r>
            <a:r>
              <a:rPr lang="en-US" altLang="zh-TW" sz="1731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731"/>
              <a:t>Label the edge with the last entry of </a:t>
            </a:r>
            <a:r>
              <a:rPr lang="en-US" altLang="zh-TW" sz="1731" i="1"/>
              <a:t>b</a:t>
            </a:r>
            <a:r>
              <a:rPr lang="en-US" altLang="zh-TW" sz="1731"/>
              <a:t>. </a:t>
            </a:r>
            <a:endParaRPr lang="en-US" altLang="zh-TW" sz="1731" baseline="-16000"/>
          </a:p>
        </p:txBody>
      </p:sp>
      <p:sp>
        <p:nvSpPr>
          <p:cNvPr id="2" name="TextBox 1"/>
          <p:cNvSpPr txBox="1"/>
          <p:nvPr/>
        </p:nvSpPr>
        <p:spPr>
          <a:xfrm>
            <a:off x="713970" y="2057400"/>
            <a:ext cx="2748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D4 Example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4606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708E745-16A6-495A-BDFE-5733F1A41AA0}" type="datetime1">
              <a:rPr lang="en-US" altLang="zh-TW" sz="1299" smtClean="0"/>
              <a:pPr eaLnBrk="1" hangingPunct="1"/>
              <a:t>1/23/2015</a:t>
            </a:fld>
            <a:endParaRPr lang="en-US" altLang="zh-TW" sz="1299"/>
          </a:p>
        </p:txBody>
      </p:sp>
      <p:sp>
        <p:nvSpPr>
          <p:cNvPr id="1351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1715960-806B-433A-AA9F-6949AC1A39E9}" type="slidenum">
              <a:rPr lang="zh-TW" altLang="en-US" sz="1299"/>
              <a:pPr eaLnBrk="1" hangingPunct="1"/>
              <a:t>5</a:t>
            </a:fld>
            <a:endParaRPr lang="en-US" altLang="zh-TW" sz="1299"/>
          </a:p>
        </p:txBody>
      </p:sp>
      <p:sp>
        <p:nvSpPr>
          <p:cNvPr id="135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De </a:t>
            </a:r>
            <a:r>
              <a:rPr lang="en-US" altLang="zh-TW" dirty="0" err="1" smtClean="0">
                <a:ea typeface="新細明體" panose="02020500000000000000" pitchFamily="18" charset="-120"/>
              </a:rPr>
              <a:t>Bruijn</a:t>
            </a:r>
            <a:r>
              <a:rPr lang="en-US" altLang="zh-TW" dirty="0" smtClean="0">
                <a:ea typeface="新細明體" panose="02020500000000000000" pitchFamily="18" charset="-120"/>
              </a:rPr>
              <a:t> cycles</a:t>
            </a:r>
          </a:p>
        </p:txBody>
      </p:sp>
      <p:sp>
        <p:nvSpPr>
          <p:cNvPr id="99" name="Rectangle 1027"/>
          <p:cNvSpPr txBox="1">
            <a:spLocks noChangeArrowheads="1"/>
          </p:cNvSpPr>
          <p:nvPr/>
        </p:nvSpPr>
        <p:spPr bwMode="auto">
          <a:xfrm>
            <a:off x="628650" y="1566759"/>
            <a:ext cx="7667835" cy="155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77" tIns="43638" rIns="87277" bIns="43638"/>
          <a:lstStyle/>
          <a:p>
            <a:pPr defTabSz="872680"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TW" sz="3200" i="1" kern="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We next prove that </a:t>
            </a:r>
            <a:r>
              <a:rPr lang="en-US" altLang="zh-TW" sz="3200" b="1" i="1" kern="0" dirty="0" err="1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D</a:t>
            </a:r>
            <a:r>
              <a:rPr lang="en-US" altLang="zh-TW" sz="3200" b="1" i="1" kern="0" baseline="-25000" dirty="0" err="1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n</a:t>
            </a:r>
            <a:r>
              <a:rPr lang="en-US" altLang="zh-TW" sz="3200" i="1" kern="0" dirty="0">
                <a:solidFill>
                  <a:schemeClr val="accent1">
                    <a:lumMod val="50000"/>
                  </a:schemeClr>
                </a:solidFill>
                <a:ea typeface="新細明體" charset="-120"/>
              </a:rPr>
              <a:t> </a:t>
            </a:r>
            <a:r>
              <a:rPr lang="en-US" altLang="zh-TW" sz="3200" i="1" kern="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is </a:t>
            </a:r>
            <a:r>
              <a:rPr lang="en-US" altLang="zh-TW" sz="3200" i="1" kern="0" dirty="0" err="1">
                <a:solidFill>
                  <a:schemeClr val="accent1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Eulerian</a:t>
            </a:r>
            <a:r>
              <a:rPr lang="en-US" altLang="zh-TW" sz="3200" i="1" kern="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and show how an </a:t>
            </a:r>
            <a:r>
              <a:rPr lang="en-US" altLang="zh-TW" sz="3200" i="1" kern="0" dirty="0" err="1">
                <a:solidFill>
                  <a:schemeClr val="accent1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Eulerian</a:t>
            </a:r>
            <a:r>
              <a:rPr lang="en-US" altLang="zh-TW" sz="3200" i="1" kern="0" dirty="0">
                <a:solidFill>
                  <a:schemeClr val="accent1">
                    <a:lumMod val="5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circuit yields the desired circular arrangement</a:t>
            </a:r>
            <a:r>
              <a:rPr lang="en-US" altLang="zh-TW" sz="1558" kern="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0134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62BFC0D-372F-4725-AC78-409ED9D7FE53}" type="datetime1">
              <a:rPr lang="en-US" altLang="zh-TW" sz="1299" smtClean="0"/>
              <a:pPr eaLnBrk="1" hangingPunct="1"/>
              <a:t>1/23/2015</a:t>
            </a:fld>
            <a:endParaRPr lang="en-US" altLang="zh-TW" sz="1299"/>
          </a:p>
        </p:txBody>
      </p:sp>
      <p:sp>
        <p:nvSpPr>
          <p:cNvPr id="136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4AC956-1918-4D1B-A811-997701456834}" type="slidenum">
              <a:rPr lang="zh-TW" altLang="en-US" sz="1299"/>
              <a:pPr eaLnBrk="1" hangingPunct="1"/>
              <a:t>6</a:t>
            </a:fld>
            <a:endParaRPr lang="en-US" altLang="zh-TW" sz="1299"/>
          </a:p>
        </p:txBody>
      </p:sp>
      <p:sp>
        <p:nvSpPr>
          <p:cNvPr id="1361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4296" y="610211"/>
            <a:ext cx="7726588" cy="1941955"/>
          </a:xfrm>
        </p:spPr>
        <p:txBody>
          <a:bodyPr/>
          <a:lstStyle/>
          <a:p>
            <a:pPr marL="364190" indent="-364190"/>
            <a:r>
              <a:rPr lang="en-US" altLang="zh-TW" sz="2251" b="1" dirty="0" smtClean="0">
                <a:ea typeface="新細明體" panose="02020500000000000000" pitchFamily="18" charset="-120"/>
              </a:rPr>
              <a:t>Proposition 18.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 </a:t>
            </a:r>
            <a:r>
              <a:rPr lang="en-US" altLang="zh-TW" sz="2251" dirty="0">
                <a:ea typeface="新細明體" panose="02020500000000000000" pitchFamily="18" charset="-120"/>
              </a:rPr>
              <a:t>The digraph </a:t>
            </a:r>
            <a:r>
              <a:rPr lang="en-US" altLang="zh-TW" sz="2251" i="1" dirty="0" err="1">
                <a:ea typeface="新細明體" panose="02020500000000000000" pitchFamily="18" charset="-120"/>
              </a:rPr>
              <a:t>D</a:t>
            </a:r>
            <a:r>
              <a:rPr lang="en-US" altLang="zh-TW" sz="2251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of </a:t>
            </a:r>
            <a:r>
              <a:rPr lang="en-US" altLang="zh-TW" sz="2251" dirty="0" smtClean="0">
                <a:ea typeface="新細明體" panose="02020500000000000000" pitchFamily="18" charset="-120"/>
              </a:rPr>
              <a:t>constructed by the earlier discussed principle </a:t>
            </a:r>
            <a:r>
              <a:rPr lang="en-US" altLang="zh-TW" sz="2251" dirty="0">
                <a:ea typeface="新細明體" panose="02020500000000000000" pitchFamily="18" charset="-120"/>
              </a:rPr>
              <a:t>is </a:t>
            </a:r>
            <a:r>
              <a:rPr lang="en-US" altLang="zh-TW" sz="2251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251" dirty="0">
                <a:ea typeface="新細明體" panose="02020500000000000000" pitchFamily="18" charset="-120"/>
              </a:rPr>
              <a:t>, and the edge labels on the edges in any </a:t>
            </a:r>
            <a:r>
              <a:rPr lang="en-US" altLang="zh-TW" sz="2251" dirty="0" err="1">
                <a:ea typeface="新細明體" panose="02020500000000000000" pitchFamily="18" charset="-120"/>
              </a:rPr>
              <a:t>Eulerian</a:t>
            </a:r>
            <a:r>
              <a:rPr lang="en-US" altLang="zh-TW" sz="2251" dirty="0">
                <a:ea typeface="新細明體" panose="02020500000000000000" pitchFamily="18" charset="-120"/>
              </a:rPr>
              <a:t> circuit of </a:t>
            </a:r>
            <a:r>
              <a:rPr lang="en-US" altLang="zh-TW" sz="2251" i="1" dirty="0" err="1">
                <a:ea typeface="新細明體" panose="02020500000000000000" pitchFamily="18" charset="-120"/>
              </a:rPr>
              <a:t>D</a:t>
            </a:r>
            <a:r>
              <a:rPr lang="en-US" altLang="zh-TW" sz="2251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form a cyclic arrangement in which the 2</a:t>
            </a:r>
            <a:r>
              <a:rPr lang="en-US" altLang="zh-TW" sz="2251" i="1" baseline="30000" dirty="0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consecutive segments of length </a:t>
            </a:r>
            <a:r>
              <a:rPr lang="en-US" altLang="zh-TW" sz="2251" i="1" dirty="0">
                <a:ea typeface="新細明體" panose="02020500000000000000" pitchFamily="18" charset="-120"/>
              </a:rPr>
              <a:t>n</a:t>
            </a:r>
            <a:r>
              <a:rPr lang="en-US" altLang="zh-TW" sz="2251" dirty="0">
                <a:ea typeface="新細明體" panose="02020500000000000000" pitchFamily="18" charset="-120"/>
              </a:rPr>
              <a:t> are distinct.     </a:t>
            </a:r>
            <a:endParaRPr lang="zh-TW" altLang="en-US" sz="1558" dirty="0">
              <a:ea typeface="新細明體" panose="02020500000000000000" pitchFamily="18" charset="-120"/>
            </a:endParaRPr>
          </a:p>
        </p:txBody>
      </p:sp>
      <p:sp>
        <p:nvSpPr>
          <p:cNvPr id="13619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2515059"/>
            <a:ext cx="7154859" cy="3581553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show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Lemma 18.1: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Eulerian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en-US" altLang="zh-TW" b="1" dirty="0" smtClean="0">
                <a:ea typeface="新細明體" panose="02020500000000000000" pitchFamily="18" charset="-120"/>
              </a:rPr>
              <a:t>Lemma 18.2</a:t>
            </a:r>
            <a:r>
              <a:rPr lang="en-US" altLang="zh-TW" dirty="0" smtClean="0">
                <a:ea typeface="新細明體" panose="02020500000000000000" pitchFamily="18" charset="-120"/>
              </a:rPr>
              <a:t> The labels on the edges in any </a:t>
            </a:r>
            <a:r>
              <a:rPr lang="en-US" altLang="zh-TW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dirty="0" smtClean="0">
                <a:ea typeface="新細明體" panose="02020500000000000000" pitchFamily="18" charset="-120"/>
              </a:rPr>
              <a:t> circuit of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form a cyclic arrangement in which the 2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consecutive segments of length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are distinct.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5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Orientation, Tournament, 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orientation</a:t>
            </a:r>
            <a:r>
              <a:rPr lang="en-US" dirty="0"/>
              <a:t> of an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undirected graph</a:t>
            </a:r>
            <a:r>
              <a:rPr lang="en-US" dirty="0"/>
              <a:t> is an assignment of a direction to each edge, turning the initial graph into a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directed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graph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tournament</a:t>
            </a:r>
            <a:r>
              <a:rPr lang="en-US" dirty="0"/>
              <a:t> is an orientation of a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complete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graph</a:t>
            </a:r>
          </a:p>
          <a:p>
            <a:r>
              <a:rPr lang="en-US" dirty="0"/>
              <a:t>In a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digraph</a:t>
            </a:r>
            <a:r>
              <a:rPr lang="en-US" dirty="0"/>
              <a:t>,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king</a:t>
            </a:r>
            <a:r>
              <a:rPr lang="en-US" dirty="0"/>
              <a:t> </a:t>
            </a:r>
            <a:r>
              <a:rPr lang="en-US" dirty="0" smtClean="0"/>
              <a:t>is a vertex </a:t>
            </a:r>
            <a:r>
              <a:rPr lang="en-US" dirty="0"/>
              <a:t>from which every vertex is reachable </a:t>
            </a:r>
            <a:r>
              <a:rPr lang="en-US" dirty="0" smtClean="0"/>
              <a:t>by a </a:t>
            </a:r>
            <a:r>
              <a:rPr lang="en-US" dirty="0"/>
              <a:t>path of length at most 2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292E-4DED-4D44-8DE5-60A44B2E21AC}" type="datetime1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23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365126"/>
            <a:ext cx="85296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Proposition 19: </a:t>
            </a:r>
            <a:r>
              <a:rPr lang="en-US" altLang="zh-TW" sz="4000" b="1" dirty="0" smtClean="0"/>
              <a:t> </a:t>
            </a:r>
            <a:r>
              <a:rPr lang="en-US" sz="4000" dirty="0" smtClean="0"/>
              <a:t>Every</a:t>
            </a:r>
            <a:r>
              <a:rPr lang="en-US" sz="4000" dirty="0"/>
              <a:t> </a:t>
            </a:r>
            <a:r>
              <a:rPr lang="en-US" sz="4000" dirty="0" smtClean="0"/>
              <a:t>tournament </a:t>
            </a:r>
            <a:r>
              <a:rPr lang="en-US" sz="4000" dirty="0"/>
              <a:t>has a </a:t>
            </a:r>
            <a:r>
              <a:rPr lang="en-US" sz="4000" dirty="0" smtClean="0"/>
              <a:t>king.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: By contradiction.</a:t>
            </a:r>
          </a:p>
          <a:p>
            <a:r>
              <a:rPr lang="en-US" dirty="0" smtClean="0"/>
              <a:t>Let x be a vertex with maximum </a:t>
            </a:r>
            <a:r>
              <a:rPr lang="en-US" dirty="0" err="1" smtClean="0"/>
              <a:t>outdegree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there is a vertex y that can not be reached by a length 2 path, we have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y-&gt;x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y-&gt;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succ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(x), for all 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succ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(x)</a:t>
            </a:r>
          </a:p>
          <a:p>
            <a:r>
              <a:rPr lang="en-US" dirty="0" smtClean="0"/>
              <a:t>Thus, </a:t>
            </a:r>
            <a:r>
              <a:rPr lang="en-US" dirty="0" err="1" smtClean="0"/>
              <a:t>outdegree</a:t>
            </a:r>
            <a:r>
              <a:rPr lang="en-US" dirty="0" smtClean="0"/>
              <a:t>(y) &gt; </a:t>
            </a:r>
            <a:r>
              <a:rPr lang="en-US" dirty="0" err="1" smtClean="0"/>
              <a:t>outdegree</a:t>
            </a:r>
            <a:r>
              <a:rPr lang="en-US" dirty="0" smtClean="0"/>
              <a:t>(x).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292E-4DED-4D44-8DE5-60A44B2E21AC}" type="datetime1">
              <a:rPr lang="en-US" smtClean="0"/>
              <a:pPr/>
              <a:t>1/23/2015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87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943D1A9-9E01-4CD4-A1C6-CBD1F6B953AF}" type="datetime1">
              <a:rPr lang="en-US" altLang="zh-TW" sz="1299" smtClean="0"/>
              <a:pPr eaLnBrk="1" hangingPunct="1"/>
              <a:t>1/23/2015</a:t>
            </a:fld>
            <a:endParaRPr lang="en-US" altLang="zh-TW" sz="1299"/>
          </a:p>
        </p:txBody>
      </p:sp>
      <p:sp>
        <p:nvSpPr>
          <p:cNvPr id="1372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43172" indent="-247374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89495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385293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781091" indent="-197899" defTabSz="872680" eaLnBrk="0" hangingPunct="0"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176889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572687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68485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64283" indent="-197899" defTabSz="872680" eaLnBrk="0" fontAlgn="base" hangingPunct="0">
              <a:spcBef>
                <a:spcPct val="0"/>
              </a:spcBef>
              <a:spcAft>
                <a:spcPct val="0"/>
              </a:spcAft>
              <a:defRPr sz="251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A038982-A397-4ED4-8CE9-99B53A6F4102}" type="slidenum">
              <a:rPr lang="zh-TW" altLang="en-US" sz="1299"/>
              <a:pPr eaLnBrk="1" hangingPunct="1"/>
              <a:t>9</a:t>
            </a:fld>
            <a:endParaRPr lang="en-US" altLang="zh-TW" sz="1299"/>
          </a:p>
        </p:txBody>
      </p:sp>
      <p:sp>
        <p:nvSpPr>
          <p:cNvPr id="137221" name="Rectangle 2"/>
          <p:cNvSpPr>
            <a:spLocks noGrp="1" noChangeArrowheads="1"/>
          </p:cNvSpPr>
          <p:nvPr>
            <p:ph type="title"/>
          </p:nvPr>
        </p:nvSpPr>
        <p:spPr>
          <a:xfrm>
            <a:off x="807660" y="363071"/>
            <a:ext cx="7598774" cy="806822"/>
          </a:xfrm>
        </p:spPr>
        <p:txBody>
          <a:bodyPr>
            <a:normAutofit/>
          </a:bodyPr>
          <a:lstStyle/>
          <a:p>
            <a:pPr marL="364190" indent="-364190"/>
            <a:r>
              <a:rPr lang="en-US" altLang="zh-TW" sz="2400" b="1" dirty="0" smtClean="0">
                <a:ea typeface="新細明體" panose="02020500000000000000" pitchFamily="18" charset="-120"/>
              </a:rPr>
              <a:t>Proof of Proposition 18 follows in remaining slides; last two slides have this week’s problem set </a:t>
            </a:r>
            <a:endParaRPr lang="en-US" altLang="zh-TW" sz="2400" b="1" dirty="0">
              <a:ea typeface="新細明體" panose="02020500000000000000" pitchFamily="18" charset="-120"/>
            </a:endParaRPr>
          </a:p>
        </p:txBody>
      </p:sp>
      <p:sp>
        <p:nvSpPr>
          <p:cNvPr id="137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98494"/>
            <a:ext cx="9144000" cy="294307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sz="2400" b="1" dirty="0" smtClean="0">
                <a:ea typeface="新細明體" panose="02020500000000000000" pitchFamily="18" charset="-120"/>
              </a:rPr>
              <a:t>Lemma </a:t>
            </a:r>
            <a:r>
              <a:rPr lang="en-US" altLang="zh-TW" sz="2400" b="1" dirty="0" smtClean="0">
                <a:ea typeface="新細明體" panose="02020500000000000000" pitchFamily="18" charset="-120"/>
              </a:rPr>
              <a:t>18.1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The digraph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sz="2400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Eulerian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</a:p>
          <a:p>
            <a:pPr>
              <a:buNone/>
            </a:pPr>
            <a:r>
              <a:rPr lang="en-US" altLang="zh-TW" sz="2078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</a:t>
            </a:r>
            <a:r>
              <a:rPr lang="en-US" altLang="zh-TW" sz="2078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:</a:t>
            </a:r>
            <a:r>
              <a:rPr lang="en-US" altLang="zh-TW" sz="2078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1/2</a:t>
            </a:r>
            <a:endParaRPr lang="en-US" altLang="zh-TW" sz="2078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Every vertex has out-degree 2</a:t>
            </a:r>
          </a:p>
          <a:p>
            <a:pPr lvl="1" eaLnBrk="1" hangingPunct="1"/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because we can append a 0 or a 1 to its name to obtain the name of a successor vertex. 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Similarly, every vertex has in-degree 2,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lvl="1" eaLnBrk="1" hangingPunct="1"/>
            <a:r>
              <a:rPr lang="en-US" altLang="zh-TW" sz="199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because the same argument applies when moving in reverse and putting a 0 or a 1 on the front of the name. </a:t>
            </a:r>
            <a:endParaRPr lang="en-US" altLang="zh-TW" sz="1991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7223" name="Oval 5"/>
          <p:cNvSpPr>
            <a:spLocks noChangeArrowheads="1"/>
          </p:cNvSpPr>
          <p:nvPr/>
        </p:nvSpPr>
        <p:spPr bwMode="auto">
          <a:xfrm>
            <a:off x="4088229" y="4663166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24" name="Line 6"/>
          <p:cNvSpPr>
            <a:spLocks noChangeShapeType="1"/>
          </p:cNvSpPr>
          <p:nvPr/>
        </p:nvSpPr>
        <p:spPr bwMode="auto">
          <a:xfrm flipV="1">
            <a:off x="4217418" y="4726386"/>
            <a:ext cx="191721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25" name="Line 7"/>
          <p:cNvSpPr>
            <a:spLocks noChangeShapeType="1"/>
          </p:cNvSpPr>
          <p:nvPr/>
        </p:nvSpPr>
        <p:spPr bwMode="auto">
          <a:xfrm>
            <a:off x="4228413" y="6224426"/>
            <a:ext cx="191721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26" name="Line 8"/>
          <p:cNvSpPr>
            <a:spLocks noChangeShapeType="1"/>
          </p:cNvSpPr>
          <p:nvPr/>
        </p:nvSpPr>
        <p:spPr bwMode="auto">
          <a:xfrm>
            <a:off x="6215721" y="4801975"/>
            <a:ext cx="0" cy="13454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27" name="Line 9"/>
          <p:cNvSpPr>
            <a:spLocks noChangeShapeType="1"/>
          </p:cNvSpPr>
          <p:nvPr/>
        </p:nvSpPr>
        <p:spPr bwMode="auto">
          <a:xfrm>
            <a:off x="4147327" y="4801975"/>
            <a:ext cx="0" cy="133311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28" name="Oval 10"/>
          <p:cNvSpPr>
            <a:spLocks noChangeArrowheads="1"/>
          </p:cNvSpPr>
          <p:nvPr/>
        </p:nvSpPr>
        <p:spPr bwMode="auto">
          <a:xfrm>
            <a:off x="4100599" y="6147463"/>
            <a:ext cx="116819" cy="12644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29" name="Oval 11"/>
          <p:cNvSpPr>
            <a:spLocks noChangeArrowheads="1"/>
          </p:cNvSpPr>
          <p:nvPr/>
        </p:nvSpPr>
        <p:spPr bwMode="auto">
          <a:xfrm>
            <a:off x="6157998" y="6147463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30" name="Oval 12"/>
          <p:cNvSpPr>
            <a:spLocks noChangeArrowheads="1"/>
          </p:cNvSpPr>
          <p:nvPr/>
        </p:nvSpPr>
        <p:spPr bwMode="auto">
          <a:xfrm>
            <a:off x="6157998" y="4663166"/>
            <a:ext cx="116820" cy="12644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31" name="Oval 13"/>
          <p:cNvSpPr>
            <a:spLocks noChangeArrowheads="1"/>
          </p:cNvSpPr>
          <p:nvPr/>
        </p:nvSpPr>
        <p:spPr bwMode="auto">
          <a:xfrm>
            <a:off x="4778152" y="5398442"/>
            <a:ext cx="116820" cy="12781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32" name="Oval 14"/>
          <p:cNvSpPr>
            <a:spLocks noChangeArrowheads="1"/>
          </p:cNvSpPr>
          <p:nvPr/>
        </p:nvSpPr>
        <p:spPr bwMode="auto">
          <a:xfrm>
            <a:off x="5468075" y="5410812"/>
            <a:ext cx="116820" cy="12781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33" name="Line 15"/>
          <p:cNvSpPr>
            <a:spLocks noChangeShapeType="1"/>
          </p:cNvSpPr>
          <p:nvPr/>
        </p:nvSpPr>
        <p:spPr bwMode="auto">
          <a:xfrm>
            <a:off x="4181685" y="4763493"/>
            <a:ext cx="608837" cy="6473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34" name="Line 16"/>
          <p:cNvSpPr>
            <a:spLocks noChangeShapeType="1"/>
          </p:cNvSpPr>
          <p:nvPr/>
        </p:nvSpPr>
        <p:spPr bwMode="auto">
          <a:xfrm flipH="1">
            <a:off x="4205050" y="5512513"/>
            <a:ext cx="596467" cy="64731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35" name="Line 17"/>
          <p:cNvSpPr>
            <a:spLocks noChangeShapeType="1"/>
          </p:cNvSpPr>
          <p:nvPr/>
        </p:nvSpPr>
        <p:spPr bwMode="auto">
          <a:xfrm flipH="1">
            <a:off x="5573901" y="4763493"/>
            <a:ext cx="595093" cy="647319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36" name="Line 18"/>
          <p:cNvSpPr>
            <a:spLocks noChangeShapeType="1"/>
          </p:cNvSpPr>
          <p:nvPr/>
        </p:nvSpPr>
        <p:spPr bwMode="auto">
          <a:xfrm flipH="1" flipV="1">
            <a:off x="5573901" y="5526257"/>
            <a:ext cx="595093" cy="64731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cxnSp>
        <p:nvCxnSpPr>
          <p:cNvPr id="137237" name="AutoShape 19"/>
          <p:cNvCxnSpPr>
            <a:cxnSpLocks noChangeShapeType="1"/>
            <a:stCxn id="137231" idx="0"/>
            <a:endCxn id="137232" idx="1"/>
          </p:cNvCxnSpPr>
          <p:nvPr/>
        </p:nvCxnSpPr>
        <p:spPr bwMode="auto">
          <a:xfrm rot="5400000" flipV="1">
            <a:off x="5145791" y="5089901"/>
            <a:ext cx="31610" cy="648693"/>
          </a:xfrm>
          <a:prstGeom prst="curvedConnector3">
            <a:avLst>
              <a:gd name="adj1" fmla="val -400005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7238" name="AutoShape 20"/>
          <p:cNvCxnSpPr>
            <a:cxnSpLocks noChangeShapeType="1"/>
            <a:stCxn id="137232" idx="3"/>
            <a:endCxn id="137231" idx="4"/>
          </p:cNvCxnSpPr>
          <p:nvPr/>
        </p:nvCxnSpPr>
        <p:spPr bwMode="auto">
          <a:xfrm rot="5400000">
            <a:off x="5158160" y="5198474"/>
            <a:ext cx="6872" cy="648693"/>
          </a:xfrm>
          <a:prstGeom prst="curvedConnector3">
            <a:avLst>
              <a:gd name="adj1" fmla="val 2474995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7239" name="Oval 22"/>
          <p:cNvSpPr>
            <a:spLocks noChangeArrowheads="1"/>
          </p:cNvSpPr>
          <p:nvPr/>
        </p:nvSpPr>
        <p:spPr bwMode="auto">
          <a:xfrm>
            <a:off x="6905644" y="5424555"/>
            <a:ext cx="116820" cy="126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40" name="Line 23"/>
          <p:cNvSpPr>
            <a:spLocks noChangeShapeType="1"/>
          </p:cNvSpPr>
          <p:nvPr/>
        </p:nvSpPr>
        <p:spPr bwMode="auto">
          <a:xfrm flipH="1">
            <a:off x="3504132" y="4751125"/>
            <a:ext cx="607462" cy="659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41" name="Line 24"/>
          <p:cNvSpPr>
            <a:spLocks noChangeShapeType="1"/>
          </p:cNvSpPr>
          <p:nvPr/>
        </p:nvSpPr>
        <p:spPr bwMode="auto">
          <a:xfrm flipH="1" flipV="1">
            <a:off x="3480767" y="5526257"/>
            <a:ext cx="619832" cy="659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42" name="Line 25"/>
          <p:cNvSpPr>
            <a:spLocks noChangeShapeType="1"/>
          </p:cNvSpPr>
          <p:nvPr/>
        </p:nvSpPr>
        <p:spPr bwMode="auto">
          <a:xfrm>
            <a:off x="6258326" y="4767617"/>
            <a:ext cx="670682" cy="6693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43" name="Oval 27"/>
          <p:cNvSpPr>
            <a:spLocks noChangeArrowheads="1"/>
          </p:cNvSpPr>
          <p:nvPr/>
        </p:nvSpPr>
        <p:spPr bwMode="auto">
          <a:xfrm>
            <a:off x="3141304" y="5296741"/>
            <a:ext cx="316100" cy="3559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44" name="Line 26"/>
          <p:cNvSpPr>
            <a:spLocks noChangeShapeType="1"/>
          </p:cNvSpPr>
          <p:nvPr/>
        </p:nvSpPr>
        <p:spPr bwMode="auto">
          <a:xfrm flipV="1">
            <a:off x="6274819" y="5526257"/>
            <a:ext cx="666559" cy="68442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45" name="Oval 28"/>
          <p:cNvSpPr>
            <a:spLocks noChangeArrowheads="1"/>
          </p:cNvSpPr>
          <p:nvPr/>
        </p:nvSpPr>
        <p:spPr bwMode="auto">
          <a:xfrm>
            <a:off x="6975737" y="5310484"/>
            <a:ext cx="316100" cy="3545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7246" name="Line 29"/>
          <p:cNvSpPr>
            <a:spLocks noChangeShapeType="1"/>
          </p:cNvSpPr>
          <p:nvPr/>
        </p:nvSpPr>
        <p:spPr bwMode="auto">
          <a:xfrm flipV="1">
            <a:off x="3223764" y="5398443"/>
            <a:ext cx="0" cy="1525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47" name="Line 30"/>
          <p:cNvSpPr>
            <a:spLocks noChangeShapeType="1"/>
          </p:cNvSpPr>
          <p:nvPr/>
        </p:nvSpPr>
        <p:spPr bwMode="auto">
          <a:xfrm>
            <a:off x="7221744" y="5424556"/>
            <a:ext cx="0" cy="138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7248" name="Text Box 47"/>
          <p:cNvSpPr txBox="1">
            <a:spLocks noChangeArrowheads="1"/>
          </p:cNvSpPr>
          <p:nvPr/>
        </p:nvSpPr>
        <p:spPr bwMode="auto">
          <a:xfrm>
            <a:off x="3968662" y="4413035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0</a:t>
            </a:r>
            <a:r>
              <a:rPr lang="zh-TW" altLang="en-US" sz="1299" b="1" u="sng"/>
              <a:t>01</a:t>
            </a:r>
          </a:p>
        </p:txBody>
      </p:sp>
      <p:sp>
        <p:nvSpPr>
          <p:cNvPr id="137249" name="Text Box 51"/>
          <p:cNvSpPr txBox="1">
            <a:spLocks noChangeArrowheads="1"/>
          </p:cNvSpPr>
          <p:nvPr/>
        </p:nvSpPr>
        <p:spPr bwMode="auto">
          <a:xfrm>
            <a:off x="5558783" y="5307736"/>
            <a:ext cx="426327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>
                <a:solidFill>
                  <a:schemeClr val="accent2"/>
                </a:solidFill>
              </a:rPr>
              <a:t>1</a:t>
            </a:r>
            <a:r>
              <a:rPr lang="zh-TW" altLang="en-US" sz="1299" u="sng"/>
              <a:t>01</a:t>
            </a:r>
          </a:p>
        </p:txBody>
      </p:sp>
      <p:sp>
        <p:nvSpPr>
          <p:cNvPr id="137250" name="Text Box 52"/>
          <p:cNvSpPr txBox="1">
            <a:spLocks noChangeArrowheads="1"/>
          </p:cNvSpPr>
          <p:nvPr/>
        </p:nvSpPr>
        <p:spPr bwMode="auto">
          <a:xfrm>
            <a:off x="6026061" y="4389670"/>
            <a:ext cx="430944" cy="3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85" b="1"/>
              <a:t>011</a:t>
            </a:r>
          </a:p>
        </p:txBody>
      </p:sp>
      <p:sp>
        <p:nvSpPr>
          <p:cNvPr id="137251" name="Text Box 53"/>
          <p:cNvSpPr txBox="1">
            <a:spLocks noChangeArrowheads="1"/>
          </p:cNvSpPr>
          <p:nvPr/>
        </p:nvSpPr>
        <p:spPr bwMode="auto">
          <a:xfrm>
            <a:off x="6026061" y="6209308"/>
            <a:ext cx="420172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 u="sng"/>
              <a:t>11</a:t>
            </a:r>
            <a:r>
              <a:rPr lang="zh-TW" altLang="en-US" sz="1299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7252" name="Text Box 54"/>
          <p:cNvSpPr txBox="1">
            <a:spLocks noChangeArrowheads="1"/>
          </p:cNvSpPr>
          <p:nvPr/>
        </p:nvSpPr>
        <p:spPr bwMode="auto">
          <a:xfrm>
            <a:off x="6552437" y="5346217"/>
            <a:ext cx="414016" cy="2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299" u="sng"/>
              <a:t>11</a:t>
            </a:r>
            <a:r>
              <a:rPr lang="zh-TW" altLang="en-US" sz="1299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253" name="Oval 21"/>
          <p:cNvSpPr>
            <a:spLocks noChangeArrowheads="1"/>
          </p:cNvSpPr>
          <p:nvPr/>
        </p:nvSpPr>
        <p:spPr bwMode="auto">
          <a:xfrm>
            <a:off x="3399682" y="5410812"/>
            <a:ext cx="116819" cy="1278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</p:spTree>
    <p:extLst>
      <p:ext uri="{BB962C8B-B14F-4D97-AF65-F5344CB8AC3E}">
        <p14:creationId xmlns:p14="http://schemas.microsoft.com/office/powerpoint/2010/main" xmlns="" val="30120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6441</TotalTime>
  <Words>1306</Words>
  <Application>Microsoft Office PowerPoint</Application>
  <PresentationFormat>On-screen Show (4:3)</PresentationFormat>
  <Paragraphs>295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 Bruijn cycles</vt:lpstr>
      <vt:lpstr>De Bruijn cycles</vt:lpstr>
      <vt:lpstr>De Bruijn cycles</vt:lpstr>
      <vt:lpstr>De Bruijn cycles</vt:lpstr>
      <vt:lpstr>De Bruijn cycles</vt:lpstr>
      <vt:lpstr>Proposition 18. The digraph Dn of constructed by the earlier discussed principle is Eulerian, and the edge labels on the edges in any Eulerian circuit of Dn form a cyclic arrangement in which the 2n consecutive segments of length n are distinct.     </vt:lpstr>
      <vt:lpstr>Orientation, Tournament, King</vt:lpstr>
      <vt:lpstr> Proposition 19:  Every tournament has a king. </vt:lpstr>
      <vt:lpstr>Proof of Proposition 18 follows in remaining slides; last two slides have this week’s problem set </vt:lpstr>
      <vt:lpstr>Lemma 18.1 The digraph Dn is Eulerian 1.4.26</vt:lpstr>
      <vt:lpstr>Lemma 18.2 The labels on the edges in any Eulerian circuit of Dn form a cyclic arrangement in which the 2n consecutive segments of length n are distinct.     </vt:lpstr>
      <vt:lpstr>Lemma 18.2 The labels on the edges in any Eulerian circuit of Dn form a cyclic arrangement in which the 2n consecutive segments of length n are distinct. </vt:lpstr>
      <vt:lpstr>Lemma 18.2 The labels on the edges in any Eulerian circuit of Dn form a cyclic arrangement in which the 2n consecutive segments of length n are distinct. </vt:lpstr>
      <vt:lpstr>Lemma 18.2 The labels on the edges in any Eulerian circuit of Dn form a cyclic arrangement in which the 2n consecutive segments of length n are distinct. </vt:lpstr>
      <vt:lpstr>Proposition 18: The labels on the edges in any Eulerian circuit of Dn form a cyclic arrangement in which the 2n consecutive segments of length n are distinct. 1.4.26</vt:lpstr>
      <vt:lpstr>Homework</vt:lpstr>
      <vt:lpstr>Homework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89</cp:revision>
  <dcterms:created xsi:type="dcterms:W3CDTF">2013-08-04T06:42:48Z</dcterms:created>
  <dcterms:modified xsi:type="dcterms:W3CDTF">2015-01-23T03:23:53Z</dcterms:modified>
</cp:coreProperties>
</file>