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409" r:id="rId2"/>
    <p:sldId id="410" r:id="rId3"/>
    <p:sldId id="411" r:id="rId4"/>
    <p:sldId id="412" r:id="rId5"/>
    <p:sldId id="413" r:id="rId6"/>
    <p:sldId id="414" r:id="rId7"/>
    <p:sldId id="425" r:id="rId8"/>
    <p:sldId id="423" r:id="rId9"/>
    <p:sldId id="424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33" r:id="rId18"/>
    <p:sldId id="438" r:id="rId19"/>
    <p:sldId id="415" r:id="rId20"/>
    <p:sldId id="416" r:id="rId21"/>
    <p:sldId id="417" r:id="rId22"/>
    <p:sldId id="419" r:id="rId23"/>
    <p:sldId id="418" r:id="rId24"/>
    <p:sldId id="439" r:id="rId25"/>
    <p:sldId id="434" r:id="rId26"/>
    <p:sldId id="435" r:id="rId27"/>
    <p:sldId id="436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353" autoAdjust="0"/>
    <p:restoredTop sz="94660"/>
  </p:normalViewPr>
  <p:slideViewPr>
    <p:cSldViewPr snapToGrid="0">
      <p:cViewPr varScale="1">
        <p:scale>
          <a:sx n="71" d="100"/>
          <a:sy n="71" d="100"/>
        </p:scale>
        <p:origin x="-191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54C64F-40E7-4E3D-9DF6-1B4C36936861}" type="datetimeFigureOut">
              <a:rPr lang="en-US"/>
              <a:pPr>
                <a:defRPr/>
              </a:pPr>
              <a:t>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37DD2A9-3671-4B53-B884-E0B2A3370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14FF418-D38D-4446-8522-C5E0B7CCAE12}" type="datetimeFigureOut">
              <a:rPr lang="en-US"/>
              <a:pPr>
                <a:defRPr/>
              </a:pPr>
              <a:t>1/27/2015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9F25E2B-FF9B-45FD-ACC7-769CE9FBFA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138858-BEF5-4FED-B87E-DAF34D93785A}" type="slidenum">
              <a:rPr lang="en-US" smtClean="0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138" y="5718175"/>
            <a:ext cx="190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7A627-6D04-496C-9FA7-4659E4DB67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F6A12-3B70-471F-A219-703B391EE8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DC2B8-A9FD-4A5E-91D8-751E92B79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86468-4743-4386-B613-C241763B47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B28C6-4702-433B-81F3-4488A31FB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6E386-7B0E-48E5-AD7A-2A4EEF8F9D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85AED-E556-4476-BF7A-B4DFBCD4E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4BB62-917E-411F-A691-AFD02788FA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7002B-8C11-4DD0-B28C-FC3DABB12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E3EB4-484D-479A-9013-F7A1D52ED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F407F-6FE0-4464-BCFF-5D95FFAEDC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Ch. 2.   Trees and Distance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545A44C-3ABB-4D02-96D9-FA695ABF37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10243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33FEF0C-B661-43A5-BFF0-DF361B358E73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2228850" y="609600"/>
            <a:ext cx="4562475" cy="695325"/>
          </a:xfrm>
        </p:spPr>
        <p:txBody>
          <a:bodyPr/>
          <a:lstStyle/>
          <a:p>
            <a:pPr eaLnBrk="1" hangingPunct="1"/>
            <a:r>
              <a:rPr lang="en-US" altLang="zh-TW" smtClean="0"/>
              <a:t>Tree : Basics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552575"/>
            <a:ext cx="7977187" cy="20383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graph with no cycle is </a:t>
            </a:r>
            <a:r>
              <a:rPr lang="en-US" altLang="zh-TW" i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acyclic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i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forest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an acyclic graph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i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tree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a </a:t>
            </a:r>
            <a:r>
              <a:rPr lang="en-US" altLang="zh-TW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connected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acyclic graph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i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leaf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a vertex of degree 1</a:t>
            </a:r>
          </a:p>
        </p:txBody>
      </p:sp>
      <p:sp>
        <p:nvSpPr>
          <p:cNvPr id="10246" name="Oval 4"/>
          <p:cNvSpPr>
            <a:spLocks noChangeArrowheads="1"/>
          </p:cNvSpPr>
          <p:nvPr/>
        </p:nvSpPr>
        <p:spPr bwMode="auto">
          <a:xfrm>
            <a:off x="2552700" y="4457700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0247" name="Oval 5"/>
          <p:cNvSpPr>
            <a:spLocks noChangeArrowheads="1"/>
          </p:cNvSpPr>
          <p:nvPr/>
        </p:nvSpPr>
        <p:spPr bwMode="auto">
          <a:xfrm>
            <a:off x="2524125" y="5133975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0248" name="Oval 6"/>
          <p:cNvSpPr>
            <a:spLocks noChangeArrowheads="1"/>
          </p:cNvSpPr>
          <p:nvPr/>
        </p:nvSpPr>
        <p:spPr bwMode="auto">
          <a:xfrm>
            <a:off x="3219450" y="5153025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0249" name="Oval 7"/>
          <p:cNvSpPr>
            <a:spLocks noChangeArrowheads="1"/>
          </p:cNvSpPr>
          <p:nvPr/>
        </p:nvSpPr>
        <p:spPr bwMode="auto">
          <a:xfrm>
            <a:off x="3267075" y="4448175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0250" name="Oval 8"/>
          <p:cNvSpPr>
            <a:spLocks noChangeArrowheads="1"/>
          </p:cNvSpPr>
          <p:nvPr/>
        </p:nvSpPr>
        <p:spPr bwMode="auto">
          <a:xfrm>
            <a:off x="3933825" y="4848225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0251" name="Line 9"/>
          <p:cNvSpPr>
            <a:spLocks noChangeShapeType="1"/>
          </p:cNvSpPr>
          <p:nvPr/>
        </p:nvSpPr>
        <p:spPr bwMode="auto">
          <a:xfrm>
            <a:off x="2667000" y="4505325"/>
            <a:ext cx="600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2" name="Line 10"/>
          <p:cNvSpPr>
            <a:spLocks noChangeShapeType="1"/>
          </p:cNvSpPr>
          <p:nvPr/>
        </p:nvSpPr>
        <p:spPr bwMode="auto">
          <a:xfrm>
            <a:off x="3381375" y="4533900"/>
            <a:ext cx="55245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3" name="Line 11"/>
          <p:cNvSpPr>
            <a:spLocks noChangeShapeType="1"/>
          </p:cNvSpPr>
          <p:nvPr/>
        </p:nvSpPr>
        <p:spPr bwMode="auto">
          <a:xfrm flipV="1">
            <a:off x="3343275" y="4943475"/>
            <a:ext cx="600075" cy="257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4" name="Line 12"/>
          <p:cNvSpPr>
            <a:spLocks noChangeShapeType="1"/>
          </p:cNvSpPr>
          <p:nvPr/>
        </p:nvSpPr>
        <p:spPr bwMode="auto">
          <a:xfrm flipV="1">
            <a:off x="2628900" y="4543425"/>
            <a:ext cx="657225" cy="619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5" name="Oval 13"/>
          <p:cNvSpPr>
            <a:spLocks noChangeArrowheads="1"/>
          </p:cNvSpPr>
          <p:nvPr/>
        </p:nvSpPr>
        <p:spPr bwMode="auto">
          <a:xfrm>
            <a:off x="2200275" y="4162425"/>
            <a:ext cx="2000250" cy="1504950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0256" name="Oval 14"/>
          <p:cNvSpPr>
            <a:spLocks noChangeArrowheads="1"/>
          </p:cNvSpPr>
          <p:nvPr/>
        </p:nvSpPr>
        <p:spPr bwMode="auto">
          <a:xfrm>
            <a:off x="4914900" y="4467225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0257" name="Oval 15"/>
          <p:cNvSpPr>
            <a:spLocks noChangeArrowheads="1"/>
          </p:cNvSpPr>
          <p:nvPr/>
        </p:nvSpPr>
        <p:spPr bwMode="auto">
          <a:xfrm>
            <a:off x="5476875" y="5114925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0258" name="Oval 17"/>
          <p:cNvSpPr>
            <a:spLocks noChangeArrowheads="1"/>
          </p:cNvSpPr>
          <p:nvPr/>
        </p:nvSpPr>
        <p:spPr bwMode="auto">
          <a:xfrm>
            <a:off x="5629275" y="4457700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0259" name="Oval 18"/>
          <p:cNvSpPr>
            <a:spLocks noChangeArrowheads="1"/>
          </p:cNvSpPr>
          <p:nvPr/>
        </p:nvSpPr>
        <p:spPr bwMode="auto">
          <a:xfrm>
            <a:off x="6296025" y="4857750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0260" name="Line 19"/>
          <p:cNvSpPr>
            <a:spLocks noChangeShapeType="1"/>
          </p:cNvSpPr>
          <p:nvPr/>
        </p:nvSpPr>
        <p:spPr bwMode="auto">
          <a:xfrm>
            <a:off x="5029200" y="4514850"/>
            <a:ext cx="600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1" name="Line 20"/>
          <p:cNvSpPr>
            <a:spLocks noChangeShapeType="1"/>
          </p:cNvSpPr>
          <p:nvPr/>
        </p:nvSpPr>
        <p:spPr bwMode="auto">
          <a:xfrm>
            <a:off x="5743575" y="4543425"/>
            <a:ext cx="55245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 flipV="1">
            <a:off x="5534025" y="4552950"/>
            <a:ext cx="114300" cy="571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3" name="Oval 23"/>
          <p:cNvSpPr>
            <a:spLocks noChangeArrowheads="1"/>
          </p:cNvSpPr>
          <p:nvPr/>
        </p:nvSpPr>
        <p:spPr bwMode="auto">
          <a:xfrm>
            <a:off x="4562475" y="4171950"/>
            <a:ext cx="2000250" cy="1504950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0264" name="Oval 24"/>
          <p:cNvSpPr>
            <a:spLocks noChangeArrowheads="1"/>
          </p:cNvSpPr>
          <p:nvPr/>
        </p:nvSpPr>
        <p:spPr bwMode="auto">
          <a:xfrm>
            <a:off x="1657350" y="3752850"/>
            <a:ext cx="5181600" cy="2619375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2943225" y="5295900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tree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5248275" y="5219700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tree</a:t>
            </a:r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3867150" y="5886450"/>
            <a:ext cx="1104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forest</a:t>
            </a:r>
          </a:p>
        </p:txBody>
      </p:sp>
      <p:sp>
        <p:nvSpPr>
          <p:cNvPr id="10268" name="Freeform 28"/>
          <p:cNvSpPr>
            <a:spLocks/>
          </p:cNvSpPr>
          <p:nvPr/>
        </p:nvSpPr>
        <p:spPr bwMode="auto">
          <a:xfrm>
            <a:off x="6372225" y="4246563"/>
            <a:ext cx="1038225" cy="611187"/>
          </a:xfrm>
          <a:custGeom>
            <a:avLst/>
            <a:gdLst>
              <a:gd name="T0" fmla="*/ 0 w 654"/>
              <a:gd name="T1" fmla="*/ 2147483647 h 385"/>
              <a:gd name="T2" fmla="*/ 2147483647 w 654"/>
              <a:gd name="T3" fmla="*/ 2147483647 h 385"/>
              <a:gd name="T4" fmla="*/ 2147483647 w 654"/>
              <a:gd name="T5" fmla="*/ 2147483647 h 385"/>
              <a:gd name="T6" fmla="*/ 2147483647 w 654"/>
              <a:gd name="T7" fmla="*/ 2147483647 h 385"/>
              <a:gd name="T8" fmla="*/ 2147483647 w 654"/>
              <a:gd name="T9" fmla="*/ 2147483647 h 3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4"/>
              <a:gd name="T16" fmla="*/ 0 h 385"/>
              <a:gd name="T17" fmla="*/ 654 w 654"/>
              <a:gd name="T18" fmla="*/ 385 h 3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4" h="385">
                <a:moveTo>
                  <a:pt x="0" y="385"/>
                </a:moveTo>
                <a:cubicBezTo>
                  <a:pt x="51" y="327"/>
                  <a:pt x="248" y="74"/>
                  <a:pt x="312" y="37"/>
                </a:cubicBezTo>
                <a:cubicBezTo>
                  <a:pt x="376" y="0"/>
                  <a:pt x="349" y="159"/>
                  <a:pt x="384" y="163"/>
                </a:cubicBezTo>
                <a:cubicBezTo>
                  <a:pt x="419" y="167"/>
                  <a:pt x="477" y="86"/>
                  <a:pt x="522" y="61"/>
                </a:cubicBezTo>
                <a:cubicBezTo>
                  <a:pt x="567" y="36"/>
                  <a:pt x="626" y="23"/>
                  <a:pt x="654" y="13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 type="stealth" w="med" len="lg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7353300" y="4076700"/>
            <a:ext cx="714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leaf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1028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423B994-DF25-4E8F-805B-589DFC00EA6B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Distance in trees and Graphs</a:t>
            </a:r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43100"/>
            <a:ext cx="7772400" cy="21240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Assume </a:t>
            </a:r>
            <a:r>
              <a:rPr lang="en-US" altLang="zh-TW" sz="2400" i="1" dirty="0" smtClean="0"/>
              <a:t>G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a</a:t>
            </a:r>
            <a:r>
              <a:rPr lang="en-US" altLang="zh-TW" sz="2400" dirty="0" smtClean="0"/>
              <a:t> </a:t>
            </a:r>
            <a:r>
              <a:rPr lang="en-US" altLang="zh-TW" sz="2400" i="1" dirty="0" smtClean="0"/>
              <a:t>u, v</a:t>
            </a:r>
            <a:r>
              <a:rPr lang="en-US" altLang="zh-TW" sz="2400" dirty="0" smtClean="0"/>
              <a:t>-path</a:t>
            </a:r>
            <a:endParaRPr lang="en-US" altLang="zh-TW" sz="24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Then the </a:t>
            </a:r>
            <a:r>
              <a:rPr lang="en-US" altLang="zh-TW" sz="2400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distance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from </a:t>
            </a:r>
            <a:r>
              <a:rPr lang="en-US" altLang="zh-TW" sz="2400" i="1" dirty="0" smtClean="0"/>
              <a:t>u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</a:t>
            </a:r>
            <a:r>
              <a:rPr lang="en-US" altLang="zh-TW" sz="2400" dirty="0" smtClean="0"/>
              <a:t> </a:t>
            </a:r>
            <a:r>
              <a:rPr lang="en-US" altLang="zh-TW" sz="2400" i="1" dirty="0" smtClean="0"/>
              <a:t>v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written</a:t>
            </a:r>
            <a:r>
              <a:rPr lang="en-US" altLang="zh-TW" sz="2400" dirty="0" smtClean="0"/>
              <a:t> </a:t>
            </a:r>
            <a:r>
              <a:rPr lang="en-US" altLang="zh-TW" sz="2400" i="1" dirty="0" err="1" smtClean="0"/>
              <a:t>d</a:t>
            </a:r>
            <a:r>
              <a:rPr lang="en-US" altLang="zh-TW" sz="2400" i="1" baseline="-25000" dirty="0" err="1" smtClean="0"/>
              <a:t>G</a:t>
            </a:r>
            <a:r>
              <a:rPr lang="en-US" altLang="zh-TW" sz="2400" dirty="0" smtClean="0"/>
              <a:t>(</a:t>
            </a:r>
            <a:r>
              <a:rPr lang="en-US" altLang="zh-TW" sz="2400" i="1" dirty="0" err="1" smtClean="0"/>
              <a:t>u,v</a:t>
            </a:r>
            <a:r>
              <a:rPr lang="en-US" altLang="zh-TW" sz="2400" dirty="0" smtClean="0"/>
              <a:t>)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 </a:t>
            </a:r>
            <a:r>
              <a:rPr lang="en-US" altLang="zh-TW" sz="2400" i="1" dirty="0" smtClean="0"/>
              <a:t>d</a:t>
            </a:r>
            <a:r>
              <a:rPr lang="en-US" altLang="zh-TW" sz="2400" dirty="0" smtClean="0"/>
              <a:t>(</a:t>
            </a:r>
            <a:r>
              <a:rPr lang="en-US" altLang="zh-TW" sz="2400" i="1" dirty="0" err="1" smtClean="0"/>
              <a:t>u,v</a:t>
            </a:r>
            <a:r>
              <a:rPr lang="en-US" altLang="zh-TW" sz="2400" dirty="0" smtClean="0"/>
              <a:t>)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is the </a:t>
            </a:r>
            <a:r>
              <a:rPr lang="en-US" altLang="zh-TW" sz="2400" i="1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least length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a </a:t>
            </a:r>
            <a:r>
              <a:rPr lang="en-US" altLang="zh-TW" sz="2400" i="1" dirty="0" err="1" smtClean="0"/>
              <a:t>u,v</a:t>
            </a:r>
            <a:r>
              <a:rPr lang="en-US" altLang="zh-TW" sz="2400" dirty="0" smtClean="0"/>
              <a:t>-path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</a:t>
            </a:r>
            <a:r>
              <a:rPr lang="en-US" altLang="zh-TW" sz="2400" i="1" dirty="0" smtClean="0"/>
              <a:t>G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no such path, then </a:t>
            </a:r>
            <a:r>
              <a:rPr lang="en-US" altLang="zh-TW" sz="2400" i="1" dirty="0" smtClean="0"/>
              <a:t>d</a:t>
            </a:r>
            <a:r>
              <a:rPr lang="en-US" altLang="zh-TW" sz="2400" dirty="0" smtClean="0"/>
              <a:t>(</a:t>
            </a:r>
            <a:r>
              <a:rPr lang="en-US" altLang="zh-TW" sz="2400" i="1" dirty="0" err="1" smtClean="0"/>
              <a:t>u,v</a:t>
            </a:r>
            <a:r>
              <a:rPr lang="en-US" altLang="zh-TW" sz="2400" dirty="0" smtClean="0"/>
              <a:t>)= </a:t>
            </a:r>
            <a:r>
              <a:rPr lang="zh-TW" altLang="en-US" sz="2400" dirty="0" smtClean="0">
                <a:sym typeface="Symbol" panose="05050102010706020507" pitchFamily="18" charset="2"/>
              </a:rPr>
              <a:t></a:t>
            </a:r>
            <a:endParaRPr lang="zh-TW" altLang="en-US" sz="2400" dirty="0" smtClean="0"/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026" name="Equation" r:id="rId3" imgW="114151" imgH="21561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205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3625DCA-7D39-43BB-87C5-A4498CAB5923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Distance in trees and Graphs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</a:t>
            </a:r>
            <a:r>
              <a:rPr lang="en-US" altLang="zh-TW" sz="2400" b="1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diameter</a:t>
            </a:r>
            <a:r>
              <a:rPr lang="en-US" altLang="zh-TW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altLang="zh-TW" sz="2400" smtClean="0">
                <a:ea typeface="Arial Unicode MS" pitchFamily="34" charset="-128"/>
                <a:cs typeface="Times New Roman" pitchFamily="18" charset="0"/>
              </a:rPr>
              <a:t>diam</a:t>
            </a:r>
            <a:r>
              <a:rPr lang="en-US" altLang="zh-TW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sz="2400" i="1" smtClean="0"/>
              <a:t>G</a:t>
            </a:r>
            <a:r>
              <a:rPr lang="en-US" altLang="zh-TW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 is </a:t>
            </a:r>
            <a:r>
              <a:rPr lang="en-US" altLang="zh-TW" sz="2400" smtClean="0">
                <a:ea typeface="Arial Unicode MS" pitchFamily="34" charset="-128"/>
                <a:cs typeface="Arial Unicode MS" pitchFamily="34" charset="-128"/>
              </a:rPr>
              <a:t>max</a:t>
            </a:r>
            <a:r>
              <a:rPr lang="en-US" altLang="zh-TW" sz="2400" i="1" baseline="-18000" smtClean="0"/>
              <a:t>u,v</a:t>
            </a:r>
            <a:r>
              <a:rPr lang="en-US" altLang="zh-TW" sz="2400" baseline="-18000" smtClean="0">
                <a:sym typeface="Symbol" pitchFamily="18" charset="2"/>
              </a:rPr>
              <a:t></a:t>
            </a:r>
            <a:r>
              <a:rPr lang="en-US" altLang="zh-TW" sz="2400" i="1" baseline="-18000" smtClean="0">
                <a:sym typeface="Symbol" pitchFamily="18" charset="2"/>
              </a:rPr>
              <a:t>V</a:t>
            </a:r>
            <a:r>
              <a:rPr lang="en-US" altLang="zh-TW" sz="2400" baseline="-18000" smtClean="0">
                <a:sym typeface="Symbol" pitchFamily="18" charset="2"/>
              </a:rPr>
              <a:t>(</a:t>
            </a:r>
            <a:r>
              <a:rPr lang="en-US" altLang="zh-TW" sz="2400" i="1" baseline="-18000" smtClean="0">
                <a:sym typeface="Symbol" pitchFamily="18" charset="2"/>
              </a:rPr>
              <a:t>G</a:t>
            </a:r>
            <a:r>
              <a:rPr lang="en-US" altLang="zh-TW" sz="2400" baseline="-18000" smtClean="0">
                <a:sym typeface="Symbol" pitchFamily="18" charset="2"/>
              </a:rPr>
              <a:t>)</a:t>
            </a:r>
            <a:r>
              <a:rPr lang="en-US" altLang="zh-TW" sz="2400" baseline="-25000" smtClean="0">
                <a:sym typeface="Symbol" pitchFamily="18" charset="2"/>
              </a:rPr>
              <a:t> </a:t>
            </a:r>
            <a:r>
              <a:rPr lang="en-US" altLang="zh-TW" sz="2400" i="1" smtClean="0">
                <a:sym typeface="Symbol" pitchFamily="18" charset="2"/>
              </a:rPr>
              <a:t>d</a:t>
            </a:r>
            <a:r>
              <a:rPr lang="en-US" altLang="zh-TW" sz="2400" smtClean="0">
                <a:sym typeface="Symbol" pitchFamily="18" charset="2"/>
              </a:rPr>
              <a:t>(</a:t>
            </a:r>
            <a:r>
              <a:rPr lang="en-US" altLang="zh-TW" sz="2400" i="1" smtClean="0">
                <a:sym typeface="Symbol" pitchFamily="18" charset="2"/>
              </a:rPr>
              <a:t>u,v</a:t>
            </a:r>
            <a:r>
              <a:rPr lang="en-US" altLang="zh-TW" sz="2400" smtClean="0">
                <a:sym typeface="Symbol" pitchFamily="18" charset="2"/>
              </a:rPr>
              <a:t>)</a:t>
            </a:r>
          </a:p>
          <a:p>
            <a:pPr lvl="1"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Upper bound of distance between every pair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The </a:t>
            </a:r>
            <a:r>
              <a:rPr lang="en-US" altLang="zh-TW" sz="2400" b="1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eccentricity</a:t>
            </a:r>
            <a:r>
              <a:rPr lang="en-US" altLang="zh-TW" sz="24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en-US" altLang="zh-TW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of a vertex </a:t>
            </a:r>
            <a:r>
              <a:rPr lang="en-US" altLang="zh-TW" sz="2400" i="1" smtClean="0">
                <a:sym typeface="Symbol" pitchFamily="18" charset="2"/>
              </a:rPr>
              <a:t>u</a:t>
            </a:r>
            <a:r>
              <a:rPr lang="en-US" altLang="zh-TW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is 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2200" smtClean="0">
                <a:sym typeface="Symbol" pitchFamily="18" charset="2"/>
              </a:rPr>
              <a:t>(</a:t>
            </a:r>
            <a:r>
              <a:rPr lang="en-US" altLang="zh-TW" sz="2200" i="1" smtClean="0">
                <a:sym typeface="Symbol" pitchFamily="18" charset="2"/>
              </a:rPr>
              <a:t>u</a:t>
            </a: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)  = </a:t>
            </a:r>
            <a:r>
              <a:rPr lang="en-US" altLang="zh-TW" sz="2200" smtClean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max</a:t>
            </a:r>
            <a:r>
              <a:rPr lang="en-US" altLang="zh-TW" sz="2200" i="1" baseline="-25000" smtClean="0"/>
              <a:t>v</a:t>
            </a:r>
            <a:r>
              <a:rPr lang="en-US" altLang="zh-TW" sz="2200" baseline="-25000" smtClean="0">
                <a:sym typeface="Symbol" pitchFamily="18" charset="2"/>
              </a:rPr>
              <a:t></a:t>
            </a:r>
            <a:r>
              <a:rPr lang="en-US" altLang="zh-TW" sz="2200" i="1" baseline="-25000" smtClean="0">
                <a:sym typeface="Symbol" pitchFamily="18" charset="2"/>
              </a:rPr>
              <a:t>V</a:t>
            </a:r>
            <a:r>
              <a:rPr lang="en-US" altLang="zh-TW" sz="2200" baseline="-25000" smtClean="0">
                <a:sym typeface="Symbol" pitchFamily="18" charset="2"/>
              </a:rPr>
              <a:t>(</a:t>
            </a:r>
            <a:r>
              <a:rPr lang="en-US" altLang="zh-TW" sz="2200" i="1" baseline="-25000" smtClean="0">
                <a:sym typeface="Symbol" pitchFamily="18" charset="2"/>
              </a:rPr>
              <a:t>G</a:t>
            </a:r>
            <a:r>
              <a:rPr lang="en-US" altLang="zh-TW" sz="2200" baseline="-25000" smtClean="0">
                <a:sym typeface="Symbol" pitchFamily="18" charset="2"/>
              </a:rPr>
              <a:t>) </a:t>
            </a:r>
            <a:r>
              <a:rPr lang="en-US" altLang="zh-TW" sz="2200" i="1" smtClean="0">
                <a:sym typeface="Symbol" pitchFamily="18" charset="2"/>
              </a:rPr>
              <a:t>d</a:t>
            </a:r>
            <a:r>
              <a:rPr lang="en-US" altLang="zh-TW" sz="2200" smtClean="0">
                <a:sym typeface="Symbol" pitchFamily="18" charset="2"/>
              </a:rPr>
              <a:t>(</a:t>
            </a:r>
            <a:r>
              <a:rPr lang="en-US" altLang="zh-TW" sz="2200" i="1" smtClean="0">
                <a:sym typeface="Symbol" pitchFamily="18" charset="2"/>
              </a:rPr>
              <a:t>u,v</a:t>
            </a:r>
            <a:r>
              <a:rPr lang="en-US" altLang="zh-TW" sz="2200" smtClean="0">
                <a:sym typeface="Symbol" pitchFamily="18" charset="2"/>
              </a:rPr>
              <a:t>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Upper bound of the distance from </a:t>
            </a:r>
            <a:r>
              <a:rPr lang="en-US" altLang="zh-TW" i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u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to the others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The </a:t>
            </a:r>
            <a:r>
              <a:rPr lang="en-US" altLang="zh-TW" sz="2400" b="1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radius</a:t>
            </a:r>
            <a:r>
              <a:rPr lang="en-US" altLang="zh-TW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of a graph </a:t>
            </a:r>
            <a:r>
              <a:rPr lang="en-US" altLang="zh-TW" sz="2400" i="1" smtClean="0">
                <a:sym typeface="Symbol" pitchFamily="18" charset="2"/>
              </a:rPr>
              <a:t>G </a:t>
            </a:r>
            <a:r>
              <a:rPr lang="en-US" altLang="zh-TW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is </a:t>
            </a:r>
            <a:r>
              <a:rPr lang="en-US" altLang="zh-TW" sz="2400" i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rad</a:t>
            </a:r>
            <a:r>
              <a:rPr lang="en-US" altLang="zh-TW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 </a:t>
            </a:r>
            <a:r>
              <a:rPr lang="en-US" altLang="zh-TW" sz="2400" i="1" smtClean="0">
                <a:sym typeface="Symbol" pitchFamily="18" charset="2"/>
              </a:rPr>
              <a:t>G = </a:t>
            </a:r>
            <a:r>
              <a:rPr lang="en-US" altLang="zh-TW" sz="2400" smtClean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min</a:t>
            </a:r>
            <a:r>
              <a:rPr lang="en-US" altLang="zh-TW" sz="2400" i="1" baseline="-25000" smtClean="0">
                <a:sym typeface="Symbol" pitchFamily="18" charset="2"/>
              </a:rPr>
              <a:t>uV</a:t>
            </a:r>
            <a:r>
              <a:rPr lang="en-US" altLang="zh-TW" sz="2400" baseline="-25000" smtClean="0">
                <a:sym typeface="Symbol" pitchFamily="18" charset="2"/>
              </a:rPr>
              <a:t>(</a:t>
            </a:r>
            <a:r>
              <a:rPr lang="en-US" altLang="zh-TW" sz="2400" i="1" baseline="-25000" smtClean="0">
                <a:sym typeface="Symbol" pitchFamily="18" charset="2"/>
              </a:rPr>
              <a:t>G</a:t>
            </a:r>
            <a:r>
              <a:rPr lang="en-US" altLang="zh-TW" sz="2400" baseline="-25000" smtClean="0">
                <a:sym typeface="Symbol" pitchFamily="18" charset="2"/>
              </a:rPr>
              <a:t>)</a:t>
            </a:r>
            <a:r>
              <a:rPr lang="en-US" altLang="zh-TW" sz="2400" smtClean="0">
                <a:sym typeface="Symbol" pitchFamily="18" charset="2"/>
              </a:rPr>
              <a:t> (</a:t>
            </a:r>
            <a:r>
              <a:rPr lang="en-US" altLang="zh-TW" sz="2400" i="1" smtClean="0">
                <a:sym typeface="Symbol" pitchFamily="18" charset="2"/>
              </a:rPr>
              <a:t>u</a:t>
            </a:r>
            <a:r>
              <a:rPr lang="en-US" altLang="zh-TW" sz="2400" smtClean="0">
                <a:sym typeface="Symbol" pitchFamily="18" charset="2"/>
              </a:rPr>
              <a:t>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Lower bound of the eccentricity</a:t>
            </a:r>
          </a:p>
          <a:p>
            <a:pPr lvl="1" eaLnBrk="1" hangingPunct="1">
              <a:lnSpc>
                <a:spcPct val="120000"/>
              </a:lnSpc>
            </a:pPr>
            <a:endParaRPr lang="en-US" altLang="zh-TW" sz="2000" smtClean="0">
              <a:sym typeface="Symbol" pitchFamily="18" charset="2"/>
            </a:endParaRPr>
          </a:p>
        </p:txBody>
      </p:sp>
      <p:graphicFrame>
        <p:nvGraphicFramePr>
          <p:cNvPr id="2050" name="Object 8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2050" name="Equation" r:id="rId3" imgW="114151" imgH="21561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307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846DCE4-0A5E-4914-885F-7CA31FC52E91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077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/>
              <a:t>Distance, Diameter, </a:t>
            </a:r>
            <a:r>
              <a:rPr lang="en-US" altLang="zh-TW" sz="3200" smtClean="0">
                <a:sym typeface="Symbol" pitchFamily="18" charset="2"/>
              </a:rPr>
              <a:t>Eccentricity,</a:t>
            </a:r>
            <a:r>
              <a:rPr lang="en-US" altLang="zh-TW" sz="3200" smtClean="0"/>
              <a:t> and R</a:t>
            </a:r>
            <a:r>
              <a:rPr lang="en-US" altLang="zh-TW" sz="3200" smtClean="0">
                <a:sym typeface="Symbol" pitchFamily="18" charset="2"/>
              </a:rPr>
              <a:t>adius</a:t>
            </a:r>
            <a:endParaRPr lang="en-US" altLang="zh-TW" sz="3200" smtClean="0"/>
          </a:p>
        </p:txBody>
      </p:sp>
      <p:graphicFrame>
        <p:nvGraphicFramePr>
          <p:cNvPr id="3074" name="Object 8"/>
          <p:cNvGraphicFramePr>
            <a:graphicFrameLocks noChangeAspect="1"/>
          </p:cNvGraphicFramePr>
          <p:nvPr/>
        </p:nvGraphicFramePr>
        <p:xfrm>
          <a:off x="4448175" y="2787650"/>
          <a:ext cx="114300" cy="215900"/>
        </p:xfrm>
        <a:graphic>
          <a:graphicData uri="http://schemas.openxmlformats.org/presentationml/2006/ole">
            <p:oleObj spid="_x0000_s3074" name="Equation" r:id="rId3" imgW="114151" imgH="215619" progId="Equation.3">
              <p:embed/>
            </p:oleObj>
          </a:graphicData>
        </a:graphic>
      </p:graphicFrame>
      <p:sp>
        <p:nvSpPr>
          <p:cNvPr id="3078" name="Oval 2053"/>
          <p:cNvSpPr>
            <a:spLocks noChangeArrowheads="1"/>
          </p:cNvSpPr>
          <p:nvPr/>
        </p:nvSpPr>
        <p:spPr bwMode="auto">
          <a:xfrm>
            <a:off x="1790700" y="2266950"/>
            <a:ext cx="190500" cy="18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079" name="Oval 2054"/>
          <p:cNvSpPr>
            <a:spLocks noChangeArrowheads="1"/>
          </p:cNvSpPr>
          <p:nvPr/>
        </p:nvSpPr>
        <p:spPr bwMode="auto">
          <a:xfrm>
            <a:off x="3838575" y="2400300"/>
            <a:ext cx="190500" cy="18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080" name="Oval 2055"/>
          <p:cNvSpPr>
            <a:spLocks noChangeArrowheads="1"/>
          </p:cNvSpPr>
          <p:nvPr/>
        </p:nvSpPr>
        <p:spPr bwMode="auto">
          <a:xfrm>
            <a:off x="4848225" y="3190875"/>
            <a:ext cx="190500" cy="18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081" name="Oval 2056"/>
          <p:cNvSpPr>
            <a:spLocks noChangeArrowheads="1"/>
          </p:cNvSpPr>
          <p:nvPr/>
        </p:nvSpPr>
        <p:spPr bwMode="auto">
          <a:xfrm>
            <a:off x="3943350" y="4019550"/>
            <a:ext cx="190500" cy="18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082" name="Oval 2057"/>
          <p:cNvSpPr>
            <a:spLocks noChangeArrowheads="1"/>
          </p:cNvSpPr>
          <p:nvPr/>
        </p:nvSpPr>
        <p:spPr bwMode="auto">
          <a:xfrm>
            <a:off x="1876425" y="4105275"/>
            <a:ext cx="190500" cy="18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083" name="Oval 2058"/>
          <p:cNvSpPr>
            <a:spLocks noChangeArrowheads="1"/>
          </p:cNvSpPr>
          <p:nvPr/>
        </p:nvSpPr>
        <p:spPr bwMode="auto">
          <a:xfrm>
            <a:off x="3324225" y="3286125"/>
            <a:ext cx="190500" cy="18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084" name="Oval 2059"/>
          <p:cNvSpPr>
            <a:spLocks noChangeArrowheads="1"/>
          </p:cNvSpPr>
          <p:nvPr/>
        </p:nvSpPr>
        <p:spPr bwMode="auto">
          <a:xfrm>
            <a:off x="2428875" y="3248025"/>
            <a:ext cx="190500" cy="18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3085" name="Line 2060"/>
          <p:cNvSpPr>
            <a:spLocks noChangeShapeType="1"/>
          </p:cNvSpPr>
          <p:nvPr/>
        </p:nvSpPr>
        <p:spPr bwMode="auto">
          <a:xfrm flipV="1">
            <a:off x="2038350" y="3419475"/>
            <a:ext cx="43815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6" name="Line 2061"/>
          <p:cNvSpPr>
            <a:spLocks noChangeShapeType="1"/>
          </p:cNvSpPr>
          <p:nvPr/>
        </p:nvSpPr>
        <p:spPr bwMode="auto">
          <a:xfrm>
            <a:off x="1952625" y="2428875"/>
            <a:ext cx="523875" cy="828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7" name="Line 2062"/>
          <p:cNvSpPr>
            <a:spLocks noChangeShapeType="1"/>
          </p:cNvSpPr>
          <p:nvPr/>
        </p:nvSpPr>
        <p:spPr bwMode="auto">
          <a:xfrm>
            <a:off x="1857375" y="2457450"/>
            <a:ext cx="85725" cy="164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8" name="Line 2063"/>
          <p:cNvSpPr>
            <a:spLocks noChangeShapeType="1"/>
          </p:cNvSpPr>
          <p:nvPr/>
        </p:nvSpPr>
        <p:spPr bwMode="auto">
          <a:xfrm flipV="1">
            <a:off x="2076450" y="3419475"/>
            <a:ext cx="1285875" cy="78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9" name="Line 2064"/>
          <p:cNvSpPr>
            <a:spLocks noChangeShapeType="1"/>
          </p:cNvSpPr>
          <p:nvPr/>
        </p:nvSpPr>
        <p:spPr bwMode="auto">
          <a:xfrm>
            <a:off x="2609850" y="3371850"/>
            <a:ext cx="7239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0" name="Line 2066"/>
          <p:cNvSpPr>
            <a:spLocks noChangeShapeType="1"/>
          </p:cNvSpPr>
          <p:nvPr/>
        </p:nvSpPr>
        <p:spPr bwMode="auto">
          <a:xfrm>
            <a:off x="3467100" y="3448050"/>
            <a:ext cx="533400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Line 2067"/>
          <p:cNvSpPr>
            <a:spLocks noChangeShapeType="1"/>
          </p:cNvSpPr>
          <p:nvPr/>
        </p:nvSpPr>
        <p:spPr bwMode="auto">
          <a:xfrm flipV="1">
            <a:off x="3533775" y="3276600"/>
            <a:ext cx="1323975" cy="85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2068"/>
          <p:cNvSpPr>
            <a:spLocks noChangeShapeType="1"/>
          </p:cNvSpPr>
          <p:nvPr/>
        </p:nvSpPr>
        <p:spPr bwMode="auto">
          <a:xfrm flipV="1">
            <a:off x="4143375" y="3381375"/>
            <a:ext cx="76200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3" name="Line 2069"/>
          <p:cNvSpPr>
            <a:spLocks noChangeShapeType="1"/>
          </p:cNvSpPr>
          <p:nvPr/>
        </p:nvSpPr>
        <p:spPr bwMode="auto">
          <a:xfrm>
            <a:off x="4019550" y="2552700"/>
            <a:ext cx="8763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4" name="Line 2070"/>
          <p:cNvSpPr>
            <a:spLocks noChangeShapeType="1"/>
          </p:cNvSpPr>
          <p:nvPr/>
        </p:nvSpPr>
        <p:spPr bwMode="auto">
          <a:xfrm flipV="1">
            <a:off x="2571750" y="2552700"/>
            <a:ext cx="1285875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Text Box 2071"/>
          <p:cNvSpPr txBox="1">
            <a:spLocks noChangeArrowheads="1"/>
          </p:cNvSpPr>
          <p:nvPr/>
        </p:nvSpPr>
        <p:spPr bwMode="auto">
          <a:xfrm>
            <a:off x="1552575" y="1895475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a</a:t>
            </a:r>
          </a:p>
        </p:txBody>
      </p:sp>
      <p:sp>
        <p:nvSpPr>
          <p:cNvPr id="3096" name="Text Box 2072"/>
          <p:cNvSpPr txBox="1">
            <a:spLocks noChangeArrowheads="1"/>
          </p:cNvSpPr>
          <p:nvPr/>
        </p:nvSpPr>
        <p:spPr bwMode="auto">
          <a:xfrm>
            <a:off x="3705225" y="2019300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b</a:t>
            </a:r>
          </a:p>
        </p:txBody>
      </p:sp>
      <p:sp>
        <p:nvSpPr>
          <p:cNvPr id="3097" name="Text Box 2073"/>
          <p:cNvSpPr txBox="1">
            <a:spLocks noChangeArrowheads="1"/>
          </p:cNvSpPr>
          <p:nvPr/>
        </p:nvSpPr>
        <p:spPr bwMode="auto">
          <a:xfrm>
            <a:off x="5038725" y="3581400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c</a:t>
            </a:r>
          </a:p>
        </p:txBody>
      </p:sp>
      <p:sp>
        <p:nvSpPr>
          <p:cNvPr id="3098" name="Text Box 2074"/>
          <p:cNvSpPr txBox="1">
            <a:spLocks noChangeArrowheads="1"/>
          </p:cNvSpPr>
          <p:nvPr/>
        </p:nvSpPr>
        <p:spPr bwMode="auto">
          <a:xfrm>
            <a:off x="4029075" y="4067175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d</a:t>
            </a:r>
          </a:p>
        </p:txBody>
      </p:sp>
      <p:sp>
        <p:nvSpPr>
          <p:cNvPr id="3099" name="Text Box 2075"/>
          <p:cNvSpPr txBox="1">
            <a:spLocks noChangeArrowheads="1"/>
          </p:cNvSpPr>
          <p:nvPr/>
        </p:nvSpPr>
        <p:spPr bwMode="auto">
          <a:xfrm>
            <a:off x="3209925" y="3429000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e</a:t>
            </a:r>
          </a:p>
        </p:txBody>
      </p:sp>
      <p:sp>
        <p:nvSpPr>
          <p:cNvPr id="3100" name="Text Box 2076"/>
          <p:cNvSpPr txBox="1">
            <a:spLocks noChangeArrowheads="1"/>
          </p:cNvSpPr>
          <p:nvPr/>
        </p:nvSpPr>
        <p:spPr bwMode="auto">
          <a:xfrm>
            <a:off x="2428875" y="2800350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f</a:t>
            </a:r>
          </a:p>
        </p:txBody>
      </p:sp>
      <p:sp>
        <p:nvSpPr>
          <p:cNvPr id="3101" name="Text Box 2077"/>
          <p:cNvSpPr txBox="1">
            <a:spLocks noChangeArrowheads="1"/>
          </p:cNvSpPr>
          <p:nvPr/>
        </p:nvSpPr>
        <p:spPr bwMode="auto">
          <a:xfrm>
            <a:off x="1552575" y="3943350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g</a:t>
            </a:r>
          </a:p>
        </p:txBody>
      </p:sp>
      <p:sp>
        <p:nvSpPr>
          <p:cNvPr id="3102" name="Text Box 2078"/>
          <p:cNvSpPr txBox="1">
            <a:spLocks noChangeArrowheads="1"/>
          </p:cNvSpPr>
          <p:nvPr/>
        </p:nvSpPr>
        <p:spPr bwMode="auto">
          <a:xfrm>
            <a:off x="1123950" y="4724400"/>
            <a:ext cx="19050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altLang="zh-TW" sz="2000">
                <a:latin typeface="Times New Roman" pitchFamily="18" charset="0"/>
              </a:rPr>
              <a:t>Distance(f,c) : 2</a:t>
            </a:r>
          </a:p>
          <a:p>
            <a:pPr>
              <a:spcBef>
                <a:spcPct val="5000"/>
              </a:spcBef>
            </a:pPr>
            <a:r>
              <a:rPr lang="en-US" altLang="zh-TW" sz="2000">
                <a:latin typeface="Times New Roman" pitchFamily="18" charset="0"/>
              </a:rPr>
              <a:t>Distance(g,c): 2</a:t>
            </a:r>
          </a:p>
          <a:p>
            <a:pPr>
              <a:spcBef>
                <a:spcPct val="5000"/>
              </a:spcBef>
            </a:pPr>
            <a:r>
              <a:rPr lang="en-US" altLang="zh-TW" sz="2000">
                <a:latin typeface="Times New Roman" pitchFamily="18" charset="0"/>
              </a:rPr>
              <a:t>Distance(a,c): 3</a:t>
            </a:r>
          </a:p>
        </p:txBody>
      </p:sp>
      <p:sp>
        <p:nvSpPr>
          <p:cNvPr id="3103" name="Text Box 2079"/>
          <p:cNvSpPr txBox="1">
            <a:spLocks noChangeArrowheads="1"/>
          </p:cNvSpPr>
          <p:nvPr/>
        </p:nvSpPr>
        <p:spPr bwMode="auto">
          <a:xfrm>
            <a:off x="4781550" y="4772025"/>
            <a:ext cx="2200275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altLang="zh-TW" sz="2000">
                <a:latin typeface="Times New Roman" pitchFamily="18" charset="0"/>
              </a:rPr>
              <a:t>Eccentricity(f):2</a:t>
            </a:r>
          </a:p>
          <a:p>
            <a:pPr>
              <a:spcBef>
                <a:spcPct val="5000"/>
              </a:spcBef>
            </a:pPr>
            <a:r>
              <a:rPr lang="en-US" altLang="zh-TW" sz="2000">
                <a:latin typeface="Times New Roman" pitchFamily="18" charset="0"/>
              </a:rPr>
              <a:t>Eccentricity(a): 3</a:t>
            </a:r>
          </a:p>
        </p:txBody>
      </p:sp>
      <p:sp>
        <p:nvSpPr>
          <p:cNvPr id="3104" name="Text Box 2080"/>
          <p:cNvSpPr txBox="1">
            <a:spLocks noChangeArrowheads="1"/>
          </p:cNvSpPr>
          <p:nvPr/>
        </p:nvSpPr>
        <p:spPr bwMode="auto">
          <a:xfrm>
            <a:off x="3181350" y="4752975"/>
            <a:ext cx="1571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altLang="zh-TW" sz="2000">
                <a:latin typeface="Times New Roman" pitchFamily="18" charset="0"/>
              </a:rPr>
              <a:t>Diameter: 3</a:t>
            </a:r>
          </a:p>
        </p:txBody>
      </p:sp>
      <p:sp>
        <p:nvSpPr>
          <p:cNvPr id="3105" name="Text Box 2081"/>
          <p:cNvSpPr txBox="1">
            <a:spLocks noChangeArrowheads="1"/>
          </p:cNvSpPr>
          <p:nvPr/>
        </p:nvSpPr>
        <p:spPr bwMode="auto">
          <a:xfrm>
            <a:off x="7172325" y="4724400"/>
            <a:ext cx="1333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altLang="zh-TW" sz="2000">
                <a:latin typeface="Times New Roman" pitchFamily="18" charset="0"/>
              </a:rPr>
              <a:t>Radius: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手繪多邊形 46"/>
          <p:cNvSpPr/>
          <p:nvPr/>
        </p:nvSpPr>
        <p:spPr bwMode="auto">
          <a:xfrm>
            <a:off x="490538" y="4360863"/>
            <a:ext cx="3697287" cy="1806575"/>
          </a:xfrm>
          <a:custGeom>
            <a:avLst/>
            <a:gdLst>
              <a:gd name="connsiteX0" fmla="*/ 252412 w 5145087"/>
              <a:gd name="connsiteY0" fmla="*/ 430212 h 1946274"/>
              <a:gd name="connsiteX1" fmla="*/ 604837 w 5145087"/>
              <a:gd name="connsiteY1" fmla="*/ 58737 h 1946274"/>
              <a:gd name="connsiteX2" fmla="*/ 1938337 w 5145087"/>
              <a:gd name="connsiteY2" fmla="*/ 77787 h 1946274"/>
              <a:gd name="connsiteX3" fmla="*/ 3405187 w 5145087"/>
              <a:gd name="connsiteY3" fmla="*/ 125412 h 1946274"/>
              <a:gd name="connsiteX4" fmla="*/ 4633912 w 5145087"/>
              <a:gd name="connsiteY4" fmla="*/ 401637 h 1946274"/>
              <a:gd name="connsiteX5" fmla="*/ 4891087 w 5145087"/>
              <a:gd name="connsiteY5" fmla="*/ 1401762 h 1946274"/>
              <a:gd name="connsiteX6" fmla="*/ 3109912 w 5145087"/>
              <a:gd name="connsiteY6" fmla="*/ 1887537 h 1946274"/>
              <a:gd name="connsiteX7" fmla="*/ 1081087 w 5145087"/>
              <a:gd name="connsiteY7" fmla="*/ 1754187 h 1946274"/>
              <a:gd name="connsiteX8" fmla="*/ 138112 w 5145087"/>
              <a:gd name="connsiteY8" fmla="*/ 1373187 h 1946274"/>
              <a:gd name="connsiteX9" fmla="*/ 252412 w 5145087"/>
              <a:gd name="connsiteY9" fmla="*/ 430212 h 1946274"/>
              <a:gd name="connsiteX0" fmla="*/ 252412 w 4752975"/>
              <a:gd name="connsiteY0" fmla="*/ 430212 h 1917699"/>
              <a:gd name="connsiteX1" fmla="*/ 604837 w 4752975"/>
              <a:gd name="connsiteY1" fmla="*/ 58737 h 1917699"/>
              <a:gd name="connsiteX2" fmla="*/ 1938337 w 4752975"/>
              <a:gd name="connsiteY2" fmla="*/ 77787 h 1917699"/>
              <a:gd name="connsiteX3" fmla="*/ 3405187 w 4752975"/>
              <a:gd name="connsiteY3" fmla="*/ 125412 h 1917699"/>
              <a:gd name="connsiteX4" fmla="*/ 4633912 w 4752975"/>
              <a:gd name="connsiteY4" fmla="*/ 401637 h 1917699"/>
              <a:gd name="connsiteX5" fmla="*/ 4119562 w 4752975"/>
              <a:gd name="connsiteY5" fmla="*/ 1573212 h 1917699"/>
              <a:gd name="connsiteX6" fmla="*/ 3109912 w 4752975"/>
              <a:gd name="connsiteY6" fmla="*/ 1887537 h 1917699"/>
              <a:gd name="connsiteX7" fmla="*/ 1081087 w 4752975"/>
              <a:gd name="connsiteY7" fmla="*/ 1754187 h 1917699"/>
              <a:gd name="connsiteX8" fmla="*/ 138112 w 4752975"/>
              <a:gd name="connsiteY8" fmla="*/ 1373187 h 1917699"/>
              <a:gd name="connsiteX9" fmla="*/ 252412 w 4752975"/>
              <a:gd name="connsiteY9" fmla="*/ 430212 h 1917699"/>
              <a:gd name="connsiteX0" fmla="*/ 252412 w 4294187"/>
              <a:gd name="connsiteY0" fmla="*/ 430212 h 1917699"/>
              <a:gd name="connsiteX1" fmla="*/ 604837 w 4294187"/>
              <a:gd name="connsiteY1" fmla="*/ 58737 h 1917699"/>
              <a:gd name="connsiteX2" fmla="*/ 1938337 w 4294187"/>
              <a:gd name="connsiteY2" fmla="*/ 77787 h 1917699"/>
              <a:gd name="connsiteX3" fmla="*/ 3405187 w 4294187"/>
              <a:gd name="connsiteY3" fmla="*/ 125412 h 1917699"/>
              <a:gd name="connsiteX4" fmla="*/ 4157662 w 4294187"/>
              <a:gd name="connsiteY4" fmla="*/ 468312 h 1917699"/>
              <a:gd name="connsiteX5" fmla="*/ 4119562 w 4294187"/>
              <a:gd name="connsiteY5" fmla="*/ 1573212 h 1917699"/>
              <a:gd name="connsiteX6" fmla="*/ 3109912 w 4294187"/>
              <a:gd name="connsiteY6" fmla="*/ 1887537 h 1917699"/>
              <a:gd name="connsiteX7" fmla="*/ 1081087 w 4294187"/>
              <a:gd name="connsiteY7" fmla="*/ 1754187 h 1917699"/>
              <a:gd name="connsiteX8" fmla="*/ 138112 w 4294187"/>
              <a:gd name="connsiteY8" fmla="*/ 1373187 h 1917699"/>
              <a:gd name="connsiteX9" fmla="*/ 252412 w 4294187"/>
              <a:gd name="connsiteY9" fmla="*/ 430212 h 1917699"/>
              <a:gd name="connsiteX0" fmla="*/ 252412 w 4200525"/>
              <a:gd name="connsiteY0" fmla="*/ 430212 h 1954212"/>
              <a:gd name="connsiteX1" fmla="*/ 604837 w 4200525"/>
              <a:gd name="connsiteY1" fmla="*/ 58737 h 1954212"/>
              <a:gd name="connsiteX2" fmla="*/ 1938337 w 4200525"/>
              <a:gd name="connsiteY2" fmla="*/ 77787 h 1954212"/>
              <a:gd name="connsiteX3" fmla="*/ 3405187 w 4200525"/>
              <a:gd name="connsiteY3" fmla="*/ 125412 h 1954212"/>
              <a:gd name="connsiteX4" fmla="*/ 4157662 w 4200525"/>
              <a:gd name="connsiteY4" fmla="*/ 468312 h 1954212"/>
              <a:gd name="connsiteX5" fmla="*/ 3662362 w 4200525"/>
              <a:gd name="connsiteY5" fmla="*/ 1354137 h 1954212"/>
              <a:gd name="connsiteX6" fmla="*/ 3109912 w 4200525"/>
              <a:gd name="connsiteY6" fmla="*/ 1887537 h 1954212"/>
              <a:gd name="connsiteX7" fmla="*/ 1081087 w 4200525"/>
              <a:gd name="connsiteY7" fmla="*/ 1754187 h 1954212"/>
              <a:gd name="connsiteX8" fmla="*/ 138112 w 4200525"/>
              <a:gd name="connsiteY8" fmla="*/ 1373187 h 1954212"/>
              <a:gd name="connsiteX9" fmla="*/ 252412 w 4200525"/>
              <a:gd name="connsiteY9" fmla="*/ 430212 h 1954212"/>
              <a:gd name="connsiteX0" fmla="*/ 252412 w 3698874"/>
              <a:gd name="connsiteY0" fmla="*/ 430212 h 1954212"/>
              <a:gd name="connsiteX1" fmla="*/ 604837 w 3698874"/>
              <a:gd name="connsiteY1" fmla="*/ 58737 h 1954212"/>
              <a:gd name="connsiteX2" fmla="*/ 1938337 w 3698874"/>
              <a:gd name="connsiteY2" fmla="*/ 77787 h 1954212"/>
              <a:gd name="connsiteX3" fmla="*/ 3405187 w 3698874"/>
              <a:gd name="connsiteY3" fmla="*/ 125412 h 1954212"/>
              <a:gd name="connsiteX4" fmla="*/ 3328987 w 3698874"/>
              <a:gd name="connsiteY4" fmla="*/ 830262 h 1954212"/>
              <a:gd name="connsiteX5" fmla="*/ 3662362 w 3698874"/>
              <a:gd name="connsiteY5" fmla="*/ 1354137 h 1954212"/>
              <a:gd name="connsiteX6" fmla="*/ 3109912 w 3698874"/>
              <a:gd name="connsiteY6" fmla="*/ 1887537 h 1954212"/>
              <a:gd name="connsiteX7" fmla="*/ 1081087 w 3698874"/>
              <a:gd name="connsiteY7" fmla="*/ 1754187 h 1954212"/>
              <a:gd name="connsiteX8" fmla="*/ 138112 w 3698874"/>
              <a:gd name="connsiteY8" fmla="*/ 1373187 h 1954212"/>
              <a:gd name="connsiteX9" fmla="*/ 252412 w 3698874"/>
              <a:gd name="connsiteY9" fmla="*/ 430212 h 1954212"/>
              <a:gd name="connsiteX0" fmla="*/ 252412 w 3698874"/>
              <a:gd name="connsiteY0" fmla="*/ 430212 h 1954212"/>
              <a:gd name="connsiteX1" fmla="*/ 604837 w 3698874"/>
              <a:gd name="connsiteY1" fmla="*/ 58737 h 1954212"/>
              <a:gd name="connsiteX2" fmla="*/ 1938337 w 3698874"/>
              <a:gd name="connsiteY2" fmla="*/ 77787 h 1954212"/>
              <a:gd name="connsiteX3" fmla="*/ 2909887 w 3698874"/>
              <a:gd name="connsiteY3" fmla="*/ 192087 h 1954212"/>
              <a:gd name="connsiteX4" fmla="*/ 3328987 w 3698874"/>
              <a:gd name="connsiteY4" fmla="*/ 830262 h 1954212"/>
              <a:gd name="connsiteX5" fmla="*/ 3662362 w 3698874"/>
              <a:gd name="connsiteY5" fmla="*/ 1354137 h 1954212"/>
              <a:gd name="connsiteX6" fmla="*/ 3109912 w 3698874"/>
              <a:gd name="connsiteY6" fmla="*/ 1887537 h 1954212"/>
              <a:gd name="connsiteX7" fmla="*/ 1081087 w 3698874"/>
              <a:gd name="connsiteY7" fmla="*/ 1754187 h 1954212"/>
              <a:gd name="connsiteX8" fmla="*/ 138112 w 3698874"/>
              <a:gd name="connsiteY8" fmla="*/ 1373187 h 1954212"/>
              <a:gd name="connsiteX9" fmla="*/ 252412 w 3698874"/>
              <a:gd name="connsiteY9" fmla="*/ 430212 h 1954212"/>
              <a:gd name="connsiteX0" fmla="*/ 252412 w 3697287"/>
              <a:gd name="connsiteY0" fmla="*/ 430212 h 1806575"/>
              <a:gd name="connsiteX1" fmla="*/ 604837 w 3697287"/>
              <a:gd name="connsiteY1" fmla="*/ 58737 h 1806575"/>
              <a:gd name="connsiteX2" fmla="*/ 1938337 w 3697287"/>
              <a:gd name="connsiteY2" fmla="*/ 77787 h 1806575"/>
              <a:gd name="connsiteX3" fmla="*/ 2909887 w 3697287"/>
              <a:gd name="connsiteY3" fmla="*/ 192087 h 1806575"/>
              <a:gd name="connsiteX4" fmla="*/ 3328987 w 3697287"/>
              <a:gd name="connsiteY4" fmla="*/ 830262 h 1806575"/>
              <a:gd name="connsiteX5" fmla="*/ 3662362 w 3697287"/>
              <a:gd name="connsiteY5" fmla="*/ 1354137 h 1806575"/>
              <a:gd name="connsiteX6" fmla="*/ 3119437 w 3697287"/>
              <a:gd name="connsiteY6" fmla="*/ 1687512 h 1806575"/>
              <a:gd name="connsiteX7" fmla="*/ 1081087 w 3697287"/>
              <a:gd name="connsiteY7" fmla="*/ 1754187 h 1806575"/>
              <a:gd name="connsiteX8" fmla="*/ 138112 w 3697287"/>
              <a:gd name="connsiteY8" fmla="*/ 1373187 h 1806575"/>
              <a:gd name="connsiteX9" fmla="*/ 252412 w 3697287"/>
              <a:gd name="connsiteY9" fmla="*/ 430212 h 180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97287" h="1806575">
                <a:moveTo>
                  <a:pt x="252412" y="430212"/>
                </a:moveTo>
                <a:cubicBezTo>
                  <a:pt x="330200" y="211137"/>
                  <a:pt x="323850" y="117475"/>
                  <a:pt x="604837" y="58737"/>
                </a:cubicBezTo>
                <a:cubicBezTo>
                  <a:pt x="885825" y="0"/>
                  <a:pt x="1938337" y="77787"/>
                  <a:pt x="1938337" y="77787"/>
                </a:cubicBezTo>
                <a:cubicBezTo>
                  <a:pt x="2405062" y="88900"/>
                  <a:pt x="2678112" y="66675"/>
                  <a:pt x="2909887" y="192087"/>
                </a:cubicBezTo>
                <a:cubicBezTo>
                  <a:pt x="3141662" y="317499"/>
                  <a:pt x="3203575" y="636587"/>
                  <a:pt x="3328987" y="830262"/>
                </a:cubicBezTo>
                <a:cubicBezTo>
                  <a:pt x="3454399" y="1023937"/>
                  <a:pt x="3697287" y="1211262"/>
                  <a:pt x="3662362" y="1354137"/>
                </a:cubicBezTo>
                <a:cubicBezTo>
                  <a:pt x="3627437" y="1497012"/>
                  <a:pt x="3549650" y="1620837"/>
                  <a:pt x="3119437" y="1687512"/>
                </a:cubicBezTo>
                <a:cubicBezTo>
                  <a:pt x="2689225" y="1754187"/>
                  <a:pt x="1577975" y="1806575"/>
                  <a:pt x="1081087" y="1754187"/>
                </a:cubicBezTo>
                <a:cubicBezTo>
                  <a:pt x="584199" y="1701799"/>
                  <a:pt x="276224" y="1593849"/>
                  <a:pt x="138112" y="1373187"/>
                </a:cubicBezTo>
                <a:cubicBezTo>
                  <a:pt x="0" y="1152525"/>
                  <a:pt x="174624" y="649287"/>
                  <a:pt x="252412" y="430212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cs typeface="+mn-cs"/>
            </a:endParaRPr>
          </a:p>
        </p:txBody>
      </p:sp>
      <p:sp>
        <p:nvSpPr>
          <p:cNvPr id="19459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1946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B664800-CF0D-425C-A2B3-45878DE02CFA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215900"/>
            <a:ext cx="8902700" cy="14747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2800" dirty="0" smtClean="0">
                <a:latin typeface="+mn-lt"/>
              </a:rPr>
              <a:t>Proposition 21:  If </a:t>
            </a:r>
            <a:r>
              <a:rPr lang="en-US" altLang="zh-TW" sz="2800" i="1" dirty="0" smtClean="0">
                <a:latin typeface="+mn-lt"/>
              </a:rPr>
              <a:t>G</a:t>
            </a:r>
            <a:r>
              <a:rPr lang="en-US" altLang="zh-TW" sz="2800" dirty="0" smtClean="0">
                <a:latin typeface="+mn-lt"/>
              </a:rPr>
              <a:t> is a simple graph, then </a:t>
            </a:r>
            <a:r>
              <a:rPr lang="en-US" altLang="zh-TW" sz="2800" dirty="0" err="1" smtClean="0">
                <a:latin typeface="+mn-lt"/>
              </a:rPr>
              <a:t>diam</a:t>
            </a:r>
            <a:r>
              <a:rPr lang="en-US" altLang="zh-TW" sz="2800" dirty="0" smtClean="0">
                <a:latin typeface="+mn-lt"/>
              </a:rPr>
              <a:t> </a:t>
            </a:r>
            <a:r>
              <a:rPr lang="en-US" altLang="zh-TW" sz="2800" i="1" dirty="0" smtClean="0">
                <a:latin typeface="+mn-lt"/>
              </a:rPr>
              <a:t>G </a:t>
            </a:r>
            <a:r>
              <a:rPr lang="en-US" altLang="zh-TW" sz="2800" dirty="0" smtClean="0">
                <a:latin typeface="+mn-lt"/>
                <a:sym typeface="Symbol" panose="05050102010706020507" pitchFamily="18" charset="2"/>
              </a:rPr>
              <a:t>3  </a:t>
            </a:r>
            <a:r>
              <a:rPr lang="en-US" altLang="zh-TW" sz="2800" dirty="0" err="1" smtClean="0">
                <a:latin typeface="+mn-lt"/>
                <a:sym typeface="Symbol" panose="05050102010706020507" pitchFamily="18" charset="2"/>
              </a:rPr>
              <a:t>diam</a:t>
            </a:r>
            <a:r>
              <a:rPr lang="en-US" altLang="zh-TW" sz="2800" dirty="0" smtClean="0">
                <a:latin typeface="+mn-lt"/>
                <a:sym typeface="Symbol" panose="05050102010706020507" pitchFamily="18" charset="2"/>
              </a:rPr>
              <a:t> ( </a:t>
            </a:r>
            <a:r>
              <a:rPr lang="en-US" altLang="zh-TW" sz="2800" dirty="0" smtClean="0">
                <a:latin typeface="+mn-lt"/>
                <a:sym typeface="Symbol"/>
              </a:rPr>
              <a:t></a:t>
            </a:r>
            <a:r>
              <a:rPr lang="en-US" altLang="zh-TW" sz="2800" dirty="0" smtClean="0">
                <a:latin typeface="+mn-lt"/>
                <a:sym typeface="Symbol" panose="05050102010706020507" pitchFamily="18" charset="2"/>
              </a:rPr>
              <a:t>G  )        3</a:t>
            </a:r>
            <a:endParaRPr lang="en-US" altLang="zh-TW" sz="2800" dirty="0" smtClean="0">
              <a:latin typeface="+mn-lt"/>
            </a:endParaRP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733550"/>
            <a:ext cx="7772400" cy="26574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b="1" smtClean="0"/>
              <a:t>Proof:</a:t>
            </a:r>
            <a:r>
              <a:rPr lang="en-US" altLang="zh-TW" smtClean="0"/>
              <a:t> </a:t>
            </a:r>
            <a:r>
              <a:rPr lang="en-US" altLang="zh-TW" smtClean="0">
                <a:solidFill>
                  <a:srgbClr val="FF0000"/>
                </a:solidFill>
              </a:rPr>
              <a:t>1/3</a:t>
            </a:r>
          </a:p>
          <a:p>
            <a:pPr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Since </a:t>
            </a:r>
            <a:r>
              <a:rPr lang="en-US" altLang="zh-TW" i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diam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b="1" i="1" smtClean="0"/>
              <a:t>G</a:t>
            </a:r>
            <a:r>
              <a:rPr lang="en-US" altLang="zh-TW" i="1" smtClean="0"/>
              <a:t> </a:t>
            </a:r>
            <a:r>
              <a:rPr lang="en-US" altLang="zh-TW" smtClean="0"/>
              <a:t>&gt; 2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there exist nonadjacent vertices </a:t>
            </a:r>
            <a:r>
              <a:rPr lang="en-US" altLang="zh-TW" b="1" i="1" smtClean="0"/>
              <a:t>u</a:t>
            </a:r>
            <a:r>
              <a:rPr lang="en-US" altLang="zh-TW" i="1" smtClean="0"/>
              <a:t>, </a:t>
            </a:r>
            <a:r>
              <a:rPr lang="en-US" altLang="zh-TW" b="1" i="1" smtClean="0"/>
              <a:t>v</a:t>
            </a:r>
            <a:r>
              <a:rPr lang="en-US" altLang="zh-TW" smtClean="0">
                <a:sym typeface="Symbol" pitchFamily="18" charset="2"/>
              </a:rPr>
              <a:t></a:t>
            </a:r>
            <a:r>
              <a:rPr lang="en-US" altLang="zh-TW" i="1" smtClean="0">
                <a:sym typeface="Symbol" pitchFamily="18" charset="2"/>
              </a:rPr>
              <a:t>V</a:t>
            </a:r>
            <a:r>
              <a:rPr lang="en-US" altLang="zh-TW" smtClean="0">
                <a:sym typeface="Symbol" pitchFamily="18" charset="2"/>
              </a:rPr>
              <a:t>(</a:t>
            </a:r>
            <a:r>
              <a:rPr lang="en-US" altLang="zh-TW" b="1" i="1" smtClean="0">
                <a:sym typeface="Symbol" pitchFamily="18" charset="2"/>
              </a:rPr>
              <a:t>G</a:t>
            </a:r>
            <a:r>
              <a:rPr lang="en-US" altLang="zh-TW" smtClean="0">
                <a:sym typeface="Symbol" pitchFamily="18" charset="2"/>
              </a:rPr>
              <a:t>)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with no common neighbor </a:t>
            </a:r>
          </a:p>
          <a:p>
            <a:pPr lvl="1"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If any pair of  nonadjacent vertices has a common neighbor, the distance of every pair is less than or equal to </a:t>
            </a:r>
            <a:r>
              <a:rPr lang="en-US" altLang="zh-TW" smtClean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2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 and </a:t>
            </a:r>
            <a:r>
              <a:rPr lang="en-US" altLang="zh-TW" i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diam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b="1" i="1" smtClean="0"/>
              <a:t>G</a:t>
            </a:r>
            <a:r>
              <a:rPr lang="en-US" altLang="zh-TW" i="1" smtClean="0"/>
              <a:t> </a:t>
            </a:r>
            <a:r>
              <a:rPr lang="en-US" altLang="zh-TW" smtClean="0"/>
              <a:t>= 2</a:t>
            </a:r>
            <a:endParaRPr lang="en-US" altLang="zh-TW" smtClean="0">
              <a:sym typeface="Symbol" pitchFamily="18" charset="2"/>
            </a:endParaRPr>
          </a:p>
        </p:txBody>
      </p:sp>
      <p:sp>
        <p:nvSpPr>
          <p:cNvPr id="19463" name="Oval 14"/>
          <p:cNvSpPr>
            <a:spLocks noChangeArrowheads="1"/>
          </p:cNvSpPr>
          <p:nvPr/>
        </p:nvSpPr>
        <p:spPr bwMode="auto">
          <a:xfrm>
            <a:off x="3105150" y="4972050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9464" name="Oval 15"/>
          <p:cNvSpPr>
            <a:spLocks noChangeArrowheads="1"/>
          </p:cNvSpPr>
          <p:nvPr/>
        </p:nvSpPr>
        <p:spPr bwMode="auto">
          <a:xfrm>
            <a:off x="1200150" y="5410200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9465" name="Oval 16"/>
          <p:cNvSpPr>
            <a:spLocks noChangeArrowheads="1"/>
          </p:cNvSpPr>
          <p:nvPr/>
        </p:nvSpPr>
        <p:spPr bwMode="auto">
          <a:xfrm>
            <a:off x="2000250" y="5391150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9466" name="Oval 20"/>
          <p:cNvSpPr>
            <a:spLocks noChangeArrowheads="1"/>
          </p:cNvSpPr>
          <p:nvPr/>
        </p:nvSpPr>
        <p:spPr bwMode="auto">
          <a:xfrm>
            <a:off x="2752725" y="5695950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9467" name="Oval 21"/>
          <p:cNvSpPr>
            <a:spLocks noChangeArrowheads="1"/>
          </p:cNvSpPr>
          <p:nvPr/>
        </p:nvSpPr>
        <p:spPr bwMode="auto">
          <a:xfrm>
            <a:off x="3552825" y="5724525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9468" name="Line 24"/>
          <p:cNvSpPr>
            <a:spLocks noChangeShapeType="1"/>
          </p:cNvSpPr>
          <p:nvPr/>
        </p:nvSpPr>
        <p:spPr bwMode="auto">
          <a:xfrm flipV="1">
            <a:off x="1285875" y="5457825"/>
            <a:ext cx="714375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9" name="Line 25"/>
          <p:cNvSpPr>
            <a:spLocks noChangeShapeType="1"/>
          </p:cNvSpPr>
          <p:nvPr/>
        </p:nvSpPr>
        <p:spPr bwMode="auto">
          <a:xfrm flipH="1">
            <a:off x="2828925" y="5105400"/>
            <a:ext cx="285750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0" name="Line 26"/>
          <p:cNvSpPr>
            <a:spLocks noChangeShapeType="1"/>
          </p:cNvSpPr>
          <p:nvPr/>
        </p:nvSpPr>
        <p:spPr bwMode="auto">
          <a:xfrm>
            <a:off x="3181350" y="5114925"/>
            <a:ext cx="390525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Text Box 33"/>
          <p:cNvSpPr txBox="1">
            <a:spLocks noChangeArrowheads="1"/>
          </p:cNvSpPr>
          <p:nvPr/>
        </p:nvSpPr>
        <p:spPr bwMode="auto">
          <a:xfrm>
            <a:off x="5095875" y="5219700"/>
            <a:ext cx="35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u</a:t>
            </a:r>
          </a:p>
        </p:txBody>
      </p:sp>
      <p:sp>
        <p:nvSpPr>
          <p:cNvPr id="19472" name="Text Box 34"/>
          <p:cNvSpPr txBox="1">
            <a:spLocks noChangeArrowheads="1"/>
          </p:cNvSpPr>
          <p:nvPr/>
        </p:nvSpPr>
        <p:spPr bwMode="auto">
          <a:xfrm>
            <a:off x="6410325" y="5267325"/>
            <a:ext cx="35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v</a:t>
            </a:r>
          </a:p>
        </p:txBody>
      </p:sp>
      <p:sp>
        <p:nvSpPr>
          <p:cNvPr id="19473" name="文字方塊 35"/>
          <p:cNvSpPr txBox="1">
            <a:spLocks noChangeArrowheads="1"/>
          </p:cNvSpPr>
          <p:nvPr/>
        </p:nvSpPr>
        <p:spPr bwMode="auto">
          <a:xfrm>
            <a:off x="847725" y="4495800"/>
            <a:ext cx="25241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>
                <a:latin typeface="Times New Roman" pitchFamily="18" charset="0"/>
              </a:rPr>
              <a:t>Not every pair  is of this kind </a:t>
            </a:r>
            <a:endParaRPr lang="zh-TW" altLang="en-US" sz="2000">
              <a:latin typeface="Times New Roman" pitchFamily="18" charset="0"/>
            </a:endParaRPr>
          </a:p>
        </p:txBody>
      </p:sp>
      <p:sp>
        <p:nvSpPr>
          <p:cNvPr id="19474" name="Oval 14"/>
          <p:cNvSpPr>
            <a:spLocks noChangeArrowheads="1"/>
          </p:cNvSpPr>
          <p:nvPr/>
        </p:nvSpPr>
        <p:spPr bwMode="auto">
          <a:xfrm>
            <a:off x="5781675" y="4791075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9475" name="Oval 15"/>
          <p:cNvSpPr>
            <a:spLocks noChangeArrowheads="1"/>
          </p:cNvSpPr>
          <p:nvPr/>
        </p:nvSpPr>
        <p:spPr bwMode="auto">
          <a:xfrm>
            <a:off x="6362700" y="4676775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9476" name="Oval 16"/>
          <p:cNvSpPr>
            <a:spLocks noChangeArrowheads="1"/>
          </p:cNvSpPr>
          <p:nvPr/>
        </p:nvSpPr>
        <p:spPr bwMode="auto">
          <a:xfrm>
            <a:off x="6943725" y="4914900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9477" name="Oval 20"/>
          <p:cNvSpPr>
            <a:spLocks noChangeArrowheads="1"/>
          </p:cNvSpPr>
          <p:nvPr/>
        </p:nvSpPr>
        <p:spPr bwMode="auto">
          <a:xfrm>
            <a:off x="5486400" y="5362575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9478" name="Oval 21"/>
          <p:cNvSpPr>
            <a:spLocks noChangeArrowheads="1"/>
          </p:cNvSpPr>
          <p:nvPr/>
        </p:nvSpPr>
        <p:spPr bwMode="auto">
          <a:xfrm>
            <a:off x="6229350" y="5334000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9479" name="Line 24"/>
          <p:cNvSpPr>
            <a:spLocks noChangeShapeType="1"/>
          </p:cNvSpPr>
          <p:nvPr/>
        </p:nvSpPr>
        <p:spPr bwMode="auto">
          <a:xfrm flipV="1">
            <a:off x="5800725" y="4752975"/>
            <a:ext cx="60960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0" name="Line 25"/>
          <p:cNvSpPr>
            <a:spLocks noChangeShapeType="1"/>
          </p:cNvSpPr>
          <p:nvPr/>
        </p:nvSpPr>
        <p:spPr bwMode="auto">
          <a:xfrm flipH="1">
            <a:off x="5543550" y="4924425"/>
            <a:ext cx="24765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1" name="Line 26"/>
          <p:cNvSpPr>
            <a:spLocks noChangeShapeType="1"/>
          </p:cNvSpPr>
          <p:nvPr/>
        </p:nvSpPr>
        <p:spPr bwMode="auto">
          <a:xfrm flipH="1">
            <a:off x="6286500" y="4772025"/>
            <a:ext cx="123825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2" name="文字方塊 47"/>
          <p:cNvSpPr txBox="1">
            <a:spLocks noChangeArrowheads="1"/>
          </p:cNvSpPr>
          <p:nvPr/>
        </p:nvSpPr>
        <p:spPr bwMode="auto">
          <a:xfrm>
            <a:off x="4781550" y="5676900"/>
            <a:ext cx="3543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>
                <a:latin typeface="Times New Roman" pitchFamily="18" charset="0"/>
              </a:rPr>
              <a:t>A pair  (</a:t>
            </a:r>
            <a:r>
              <a:rPr lang="en-US" altLang="zh-TW" sz="2000" i="1">
                <a:latin typeface="Times New Roman" pitchFamily="18" charset="0"/>
              </a:rPr>
              <a:t>u, v</a:t>
            </a:r>
            <a:r>
              <a:rPr lang="en-US" altLang="zh-TW" sz="2000">
                <a:latin typeface="Times New Roman" pitchFamily="18" charset="0"/>
              </a:rPr>
              <a:t>)</a:t>
            </a:r>
            <a:r>
              <a:rPr lang="en-US" altLang="zh-TW" sz="2000" i="1">
                <a:latin typeface="Times New Roman" pitchFamily="18" charset="0"/>
              </a:rPr>
              <a:t> </a:t>
            </a:r>
            <a:r>
              <a:rPr lang="en-US" altLang="zh-TW" sz="2000">
                <a:latin typeface="Times New Roman" pitchFamily="18" charset="0"/>
              </a:rPr>
              <a:t>of this kind  exists</a:t>
            </a:r>
            <a:endParaRPr lang="zh-TW" altLang="en-US" sz="20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410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A68CF33-CF8D-4B4C-8109-EC1A8000F146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7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31913"/>
            <a:ext cx="9144000" cy="263525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TW" b="1" dirty="0" smtClean="0"/>
              <a:t>Proof: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2/3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Hence every </a:t>
            </a:r>
            <a:r>
              <a:rPr lang="en-US" altLang="zh-TW" i="1" dirty="0" smtClean="0">
                <a:sym typeface="Symbol" panose="05050102010706020507" pitchFamily="18" charset="2"/>
              </a:rPr>
              <a:t>x </a:t>
            </a:r>
            <a:r>
              <a:rPr lang="en-US" altLang="zh-TW" dirty="0" smtClean="0">
                <a:sym typeface="Symbol" panose="05050102010706020507" pitchFamily="18" charset="2"/>
              </a:rPr>
              <a:t></a:t>
            </a:r>
            <a:r>
              <a:rPr lang="en-US" altLang="zh-TW" i="1" dirty="0" smtClean="0">
                <a:sym typeface="Symbol" panose="05050102010706020507" pitchFamily="18" charset="2"/>
              </a:rPr>
              <a:t>V </a:t>
            </a:r>
            <a:r>
              <a:rPr lang="en-US" altLang="zh-TW" dirty="0" smtClean="0">
                <a:sym typeface="Symbol" panose="05050102010706020507" pitchFamily="18" charset="2"/>
              </a:rPr>
              <a:t>( </a:t>
            </a:r>
            <a:r>
              <a:rPr lang="en-US" altLang="zh-TW" dirty="0" smtClean="0">
                <a:sym typeface="Symbol"/>
              </a:rPr>
              <a:t>G</a:t>
            </a:r>
            <a:r>
              <a:rPr lang="en-US" altLang="zh-TW" dirty="0" smtClean="0">
                <a:sym typeface="Symbol" panose="05050102010706020507" pitchFamily="18" charset="2"/>
              </a:rPr>
              <a:t> )  - {</a:t>
            </a:r>
            <a:r>
              <a:rPr lang="en-US" altLang="zh-TW" i="1" dirty="0" err="1" smtClean="0">
                <a:sym typeface="Symbol" panose="05050102010706020507" pitchFamily="18" charset="2"/>
              </a:rPr>
              <a:t>u</a:t>
            </a:r>
            <a:r>
              <a:rPr lang="en-US" altLang="zh-TW" dirty="0" err="1" smtClean="0">
                <a:sym typeface="Symbol" panose="05050102010706020507" pitchFamily="18" charset="2"/>
              </a:rPr>
              <a:t>,</a:t>
            </a:r>
            <a:r>
              <a:rPr lang="en-US" altLang="zh-TW" i="1" dirty="0" err="1" smtClean="0">
                <a:sym typeface="Symbol" panose="05050102010706020507" pitchFamily="18" charset="2"/>
              </a:rPr>
              <a:t>v</a:t>
            </a:r>
            <a:r>
              <a:rPr lang="en-US" altLang="zh-TW" dirty="0" smtClean="0">
                <a:sym typeface="Symbol" panose="05050102010706020507" pitchFamily="18" charset="2"/>
              </a:rPr>
              <a:t>}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has at least one of </a:t>
            </a:r>
            <a:r>
              <a:rPr lang="en-US" altLang="zh-TW" dirty="0" smtClean="0">
                <a:sym typeface="Symbol" panose="05050102010706020507" pitchFamily="18" charset="2"/>
              </a:rPr>
              <a:t>{</a:t>
            </a:r>
            <a:r>
              <a:rPr lang="en-US" altLang="zh-TW" b="1" i="1" dirty="0" err="1" smtClean="0">
                <a:sym typeface="Symbol" panose="05050102010706020507" pitchFamily="18" charset="2"/>
              </a:rPr>
              <a:t>u</a:t>
            </a:r>
            <a:r>
              <a:rPr lang="en-US" altLang="zh-TW" i="1" dirty="0" err="1" smtClean="0">
                <a:sym typeface="Symbol" panose="05050102010706020507" pitchFamily="18" charset="2"/>
              </a:rPr>
              <a:t>,</a:t>
            </a:r>
            <a:r>
              <a:rPr lang="en-US" altLang="zh-TW" b="1" i="1" dirty="0" err="1" smtClean="0">
                <a:sym typeface="Symbol" panose="05050102010706020507" pitchFamily="18" charset="2"/>
              </a:rPr>
              <a:t>v</a:t>
            </a:r>
            <a:r>
              <a:rPr lang="en-US" altLang="zh-TW" dirty="0" smtClean="0">
                <a:sym typeface="Symbol" panose="05050102010706020507" pitchFamily="18" charset="2"/>
              </a:rPr>
              <a:t>}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as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 non-neighbor</a:t>
            </a:r>
            <a:endParaRPr lang="en-US" altLang="zh-TW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Symbol" panose="05050102010706020507" pitchFamily="18" charset="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Either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  <a:r>
              <a:rPr lang="en-US" altLang="zh-TW" b="1" i="1" dirty="0" smtClean="0">
                <a:sym typeface="Symbol" panose="05050102010706020507" pitchFamily="18" charset="2"/>
              </a:rPr>
              <a:t>u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or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  <a:r>
              <a:rPr lang="en-US" altLang="zh-TW" b="1" i="1" dirty="0" smtClean="0">
                <a:sym typeface="Symbol" panose="05050102010706020507" pitchFamily="18" charset="2"/>
              </a:rPr>
              <a:t>v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not adjacent to </a:t>
            </a:r>
            <a:r>
              <a:rPr lang="en-US" altLang="zh-TW" b="1" i="1" dirty="0" smtClean="0">
                <a:sym typeface="Symbol" panose="05050102010706020507" pitchFamily="18" charset="2"/>
              </a:rPr>
              <a:t>x in G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Equivalently, this makes </a:t>
            </a:r>
            <a:r>
              <a:rPr lang="en-US" altLang="zh-TW" b="1" i="1" dirty="0" smtClean="0">
                <a:ea typeface="Arial Unicode MS" panose="020B060402020202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adjacent to at least one of </a:t>
            </a:r>
            <a:r>
              <a:rPr lang="en-US" altLang="zh-TW" dirty="0" smtClean="0">
                <a:sym typeface="Symbol" panose="05050102010706020507" pitchFamily="18" charset="2"/>
              </a:rPr>
              <a:t>{</a:t>
            </a:r>
            <a:r>
              <a:rPr lang="en-US" altLang="zh-TW" b="1" i="1" dirty="0" err="1" smtClean="0">
                <a:sym typeface="Symbol" panose="05050102010706020507" pitchFamily="18" charset="2"/>
              </a:rPr>
              <a:t>u</a:t>
            </a:r>
            <a:r>
              <a:rPr lang="en-US" altLang="zh-TW" i="1" dirty="0" err="1" smtClean="0">
                <a:sym typeface="Symbol" panose="05050102010706020507" pitchFamily="18" charset="2"/>
              </a:rPr>
              <a:t>,</a:t>
            </a:r>
            <a:r>
              <a:rPr lang="en-US" altLang="zh-TW" b="1" i="1" dirty="0" err="1" smtClean="0">
                <a:sym typeface="Symbol" panose="05050102010706020507" pitchFamily="18" charset="2"/>
              </a:rPr>
              <a:t>v</a:t>
            </a:r>
            <a:r>
              <a:rPr lang="en-US" altLang="zh-TW" dirty="0" smtClean="0">
                <a:sym typeface="Symbol" panose="05050102010706020507" pitchFamily="18" charset="2"/>
              </a:rPr>
              <a:t>}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in</a:t>
            </a:r>
            <a:r>
              <a:rPr lang="en-US" altLang="zh-TW" dirty="0" smtClean="0">
                <a:sym typeface="Symbol" panose="05050102010706020507" pitchFamily="18" charset="2"/>
              </a:rPr>
              <a:t>  </a:t>
            </a:r>
            <a:r>
              <a:rPr lang="en-US" altLang="zh-TW" dirty="0" smtClean="0">
                <a:sym typeface="Symbol"/>
              </a:rPr>
              <a:t></a:t>
            </a:r>
            <a:r>
              <a:rPr lang="en-US" altLang="zh-TW" dirty="0" smtClean="0">
                <a:sym typeface="Symbol" panose="05050102010706020507" pitchFamily="18" charset="2"/>
              </a:rPr>
              <a:t>G  </a:t>
            </a:r>
            <a:endParaRPr lang="en-US" altLang="zh-TW" i="1" dirty="0" smtClean="0">
              <a:sym typeface="Symbol" panose="05050102010706020507" pitchFamily="18" charset="2"/>
            </a:endParaRPr>
          </a:p>
        </p:txBody>
      </p:sp>
      <p:sp>
        <p:nvSpPr>
          <p:cNvPr id="4102" name="Oval 11"/>
          <p:cNvSpPr>
            <a:spLocks noChangeArrowheads="1"/>
          </p:cNvSpPr>
          <p:nvPr/>
        </p:nvSpPr>
        <p:spPr bwMode="auto">
          <a:xfrm>
            <a:off x="1695450" y="4705350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4103" name="Oval 12"/>
          <p:cNvSpPr>
            <a:spLocks noChangeArrowheads="1"/>
          </p:cNvSpPr>
          <p:nvPr/>
        </p:nvSpPr>
        <p:spPr bwMode="auto">
          <a:xfrm>
            <a:off x="1981200" y="4705350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4104" name="Oval 13"/>
          <p:cNvSpPr>
            <a:spLocks noChangeArrowheads="1"/>
          </p:cNvSpPr>
          <p:nvPr/>
        </p:nvSpPr>
        <p:spPr bwMode="auto">
          <a:xfrm>
            <a:off x="2276475" y="4714875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4105" name="Oval 14"/>
          <p:cNvSpPr>
            <a:spLocks noChangeArrowheads="1"/>
          </p:cNvSpPr>
          <p:nvPr/>
        </p:nvSpPr>
        <p:spPr bwMode="auto">
          <a:xfrm>
            <a:off x="2962275" y="4743450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4106" name="Oval 15"/>
          <p:cNvSpPr>
            <a:spLocks noChangeArrowheads="1"/>
          </p:cNvSpPr>
          <p:nvPr/>
        </p:nvSpPr>
        <p:spPr bwMode="auto">
          <a:xfrm>
            <a:off x="3390900" y="4762500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4107" name="Oval 16"/>
          <p:cNvSpPr>
            <a:spLocks noChangeArrowheads="1"/>
          </p:cNvSpPr>
          <p:nvPr/>
        </p:nvSpPr>
        <p:spPr bwMode="auto">
          <a:xfrm>
            <a:off x="4171950" y="4772025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4108" name="Oval 17"/>
          <p:cNvSpPr>
            <a:spLocks noChangeArrowheads="1"/>
          </p:cNvSpPr>
          <p:nvPr/>
        </p:nvSpPr>
        <p:spPr bwMode="auto">
          <a:xfrm>
            <a:off x="4781550" y="4772025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4109" name="Oval 18"/>
          <p:cNvSpPr>
            <a:spLocks noChangeArrowheads="1"/>
          </p:cNvSpPr>
          <p:nvPr/>
        </p:nvSpPr>
        <p:spPr bwMode="auto">
          <a:xfrm>
            <a:off x="5191125" y="4781550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4110" name="Oval 19"/>
          <p:cNvSpPr>
            <a:spLocks noChangeArrowheads="1"/>
          </p:cNvSpPr>
          <p:nvPr/>
        </p:nvSpPr>
        <p:spPr bwMode="auto">
          <a:xfrm>
            <a:off x="4438650" y="4752975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4111" name="Oval 20"/>
          <p:cNvSpPr>
            <a:spLocks noChangeArrowheads="1"/>
          </p:cNvSpPr>
          <p:nvPr/>
        </p:nvSpPr>
        <p:spPr bwMode="auto">
          <a:xfrm>
            <a:off x="2609850" y="5467350"/>
            <a:ext cx="114300" cy="1333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4112" name="Oval 21"/>
          <p:cNvSpPr>
            <a:spLocks noChangeArrowheads="1"/>
          </p:cNvSpPr>
          <p:nvPr/>
        </p:nvSpPr>
        <p:spPr bwMode="auto">
          <a:xfrm>
            <a:off x="3409950" y="5495925"/>
            <a:ext cx="114300" cy="1333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4113" name="Line 22"/>
          <p:cNvSpPr>
            <a:spLocks noChangeShapeType="1"/>
          </p:cNvSpPr>
          <p:nvPr/>
        </p:nvSpPr>
        <p:spPr bwMode="auto">
          <a:xfrm>
            <a:off x="1781175" y="4819650"/>
            <a:ext cx="84772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4" name="Line 23"/>
          <p:cNvSpPr>
            <a:spLocks noChangeShapeType="1"/>
          </p:cNvSpPr>
          <p:nvPr/>
        </p:nvSpPr>
        <p:spPr bwMode="auto">
          <a:xfrm>
            <a:off x="2066925" y="4819650"/>
            <a:ext cx="571500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5" name="Line 24"/>
          <p:cNvSpPr>
            <a:spLocks noChangeShapeType="1"/>
          </p:cNvSpPr>
          <p:nvPr/>
        </p:nvSpPr>
        <p:spPr bwMode="auto">
          <a:xfrm>
            <a:off x="2371725" y="4829175"/>
            <a:ext cx="2762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6" name="Line 25"/>
          <p:cNvSpPr>
            <a:spLocks noChangeShapeType="1"/>
          </p:cNvSpPr>
          <p:nvPr/>
        </p:nvSpPr>
        <p:spPr bwMode="auto">
          <a:xfrm flipH="1">
            <a:off x="2686050" y="4876800"/>
            <a:ext cx="285750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7" name="Line 26"/>
          <p:cNvSpPr>
            <a:spLocks noChangeShapeType="1"/>
          </p:cNvSpPr>
          <p:nvPr/>
        </p:nvSpPr>
        <p:spPr bwMode="auto">
          <a:xfrm>
            <a:off x="3038475" y="4886325"/>
            <a:ext cx="390525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8" name="Line 27"/>
          <p:cNvSpPr>
            <a:spLocks noChangeShapeType="1"/>
          </p:cNvSpPr>
          <p:nvPr/>
        </p:nvSpPr>
        <p:spPr bwMode="auto">
          <a:xfrm flipV="1">
            <a:off x="2724150" y="4886325"/>
            <a:ext cx="685800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9" name="Line 28"/>
          <p:cNvSpPr>
            <a:spLocks noChangeShapeType="1"/>
          </p:cNvSpPr>
          <p:nvPr/>
        </p:nvSpPr>
        <p:spPr bwMode="auto">
          <a:xfrm>
            <a:off x="3448050" y="4895850"/>
            <a:ext cx="381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0" name="Line 29"/>
          <p:cNvSpPr>
            <a:spLocks noChangeShapeType="1"/>
          </p:cNvSpPr>
          <p:nvPr/>
        </p:nvSpPr>
        <p:spPr bwMode="auto">
          <a:xfrm flipH="1">
            <a:off x="3505200" y="4886325"/>
            <a:ext cx="685800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1" name="Line 30"/>
          <p:cNvSpPr>
            <a:spLocks noChangeShapeType="1"/>
          </p:cNvSpPr>
          <p:nvPr/>
        </p:nvSpPr>
        <p:spPr bwMode="auto">
          <a:xfrm flipH="1">
            <a:off x="3514725" y="4867275"/>
            <a:ext cx="952500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2" name="Line 31"/>
          <p:cNvSpPr>
            <a:spLocks noChangeShapeType="1"/>
          </p:cNvSpPr>
          <p:nvPr/>
        </p:nvSpPr>
        <p:spPr bwMode="auto">
          <a:xfrm flipH="1">
            <a:off x="3533775" y="4886325"/>
            <a:ext cx="12668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3" name="Line 32"/>
          <p:cNvSpPr>
            <a:spLocks noChangeShapeType="1"/>
          </p:cNvSpPr>
          <p:nvPr/>
        </p:nvSpPr>
        <p:spPr bwMode="auto">
          <a:xfrm flipH="1">
            <a:off x="3524250" y="4886325"/>
            <a:ext cx="1685925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4" name="Text Box 33"/>
          <p:cNvSpPr txBox="1">
            <a:spLocks noChangeArrowheads="1"/>
          </p:cNvSpPr>
          <p:nvPr/>
        </p:nvSpPr>
        <p:spPr bwMode="auto">
          <a:xfrm>
            <a:off x="2085975" y="5381625"/>
            <a:ext cx="35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u</a:t>
            </a:r>
          </a:p>
        </p:txBody>
      </p:sp>
      <p:sp>
        <p:nvSpPr>
          <p:cNvPr id="4125" name="Text Box 34"/>
          <p:cNvSpPr txBox="1">
            <a:spLocks noChangeArrowheads="1"/>
          </p:cNvSpPr>
          <p:nvPr/>
        </p:nvSpPr>
        <p:spPr bwMode="auto">
          <a:xfrm>
            <a:off x="3629025" y="5419725"/>
            <a:ext cx="35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v</a:t>
            </a:r>
          </a:p>
        </p:txBody>
      </p:sp>
      <p:sp>
        <p:nvSpPr>
          <p:cNvPr id="4126" name="Line 35"/>
          <p:cNvSpPr>
            <a:spLocks noChangeShapeType="1"/>
          </p:cNvSpPr>
          <p:nvPr/>
        </p:nvSpPr>
        <p:spPr bwMode="auto">
          <a:xfrm>
            <a:off x="2724150" y="5543550"/>
            <a:ext cx="6858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098" name="Object 31"/>
          <p:cNvGraphicFramePr>
            <a:graphicFrameLocks noChangeAspect="1"/>
          </p:cNvGraphicFramePr>
          <p:nvPr/>
        </p:nvGraphicFramePr>
        <p:xfrm>
          <a:off x="1174750" y="5072063"/>
          <a:ext cx="365125" cy="387350"/>
        </p:xfrm>
        <a:graphic>
          <a:graphicData uri="http://schemas.openxmlformats.org/presentationml/2006/ole">
            <p:oleObj spid="_x0000_s4098" name="Equation" r:id="rId3" imgW="164885" imgH="215619" progId="">
              <p:embed/>
            </p:oleObj>
          </a:graphicData>
        </a:graphic>
      </p:graphicFrame>
      <p:sp>
        <p:nvSpPr>
          <p:cNvPr id="4127" name="文字方塊 34"/>
          <p:cNvSpPr txBox="1">
            <a:spLocks noChangeArrowheads="1"/>
          </p:cNvSpPr>
          <p:nvPr/>
        </p:nvSpPr>
        <p:spPr bwMode="auto">
          <a:xfrm>
            <a:off x="5781675" y="4067175"/>
            <a:ext cx="24098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Everyone of  these vertices </a:t>
            </a:r>
            <a:r>
              <a:rPr lang="en-US" altLang="zh-TW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has at least one of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{</a:t>
            </a:r>
            <a:r>
              <a:rPr lang="en-US" altLang="zh-TW" b="1" i="1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TW" i="1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TW" b="1" i="1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} </a:t>
            </a:r>
            <a:r>
              <a:rPr lang="en-US" altLang="zh-TW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as </a:t>
            </a:r>
            <a:r>
              <a:rPr lang="en-US" altLang="zh-TW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 nonneighbor</a:t>
            </a:r>
            <a:r>
              <a:rPr lang="en-US" altLang="zh-TW">
                <a:latin typeface="Times New Roman" pitchFamily="18" charset="0"/>
              </a:rPr>
              <a:t> </a:t>
            </a:r>
            <a:endParaRPr lang="zh-TW" altLang="en-US">
              <a:latin typeface="Times New Roman" pitchFamily="18" charset="0"/>
            </a:endParaRPr>
          </a:p>
        </p:txBody>
      </p:sp>
      <p:sp>
        <p:nvSpPr>
          <p:cNvPr id="4128" name="手繪多邊形 35"/>
          <p:cNvSpPr>
            <a:spLocks/>
          </p:cNvSpPr>
          <p:nvPr/>
        </p:nvSpPr>
        <p:spPr bwMode="auto">
          <a:xfrm>
            <a:off x="4924425" y="4229100"/>
            <a:ext cx="869950" cy="361950"/>
          </a:xfrm>
          <a:custGeom>
            <a:avLst/>
            <a:gdLst>
              <a:gd name="T0" fmla="*/ 0 w 869950"/>
              <a:gd name="T1" fmla="*/ 361950 h 361950"/>
              <a:gd name="T2" fmla="*/ 304800 w 869950"/>
              <a:gd name="T3" fmla="*/ 133350 h 361950"/>
              <a:gd name="T4" fmla="*/ 314325 w 869950"/>
              <a:gd name="T5" fmla="*/ 304800 h 361950"/>
              <a:gd name="T6" fmla="*/ 781050 w 869950"/>
              <a:gd name="T7" fmla="*/ 47625 h 361950"/>
              <a:gd name="T8" fmla="*/ 847725 w 869950"/>
              <a:gd name="T9" fmla="*/ 19050 h 3619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9950"/>
              <a:gd name="T16" fmla="*/ 0 h 361950"/>
              <a:gd name="T17" fmla="*/ 869950 w 869950"/>
              <a:gd name="T18" fmla="*/ 361950 h 3619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9950" h="361950">
                <a:moveTo>
                  <a:pt x="0" y="361950"/>
                </a:moveTo>
                <a:cubicBezTo>
                  <a:pt x="126206" y="252412"/>
                  <a:pt x="252413" y="142875"/>
                  <a:pt x="304800" y="133350"/>
                </a:cubicBezTo>
                <a:cubicBezTo>
                  <a:pt x="357187" y="123825"/>
                  <a:pt x="234950" y="319087"/>
                  <a:pt x="314325" y="304800"/>
                </a:cubicBezTo>
                <a:cubicBezTo>
                  <a:pt x="393700" y="290513"/>
                  <a:pt x="692150" y="95250"/>
                  <a:pt x="781050" y="47625"/>
                </a:cubicBezTo>
                <a:cubicBezTo>
                  <a:pt x="869950" y="0"/>
                  <a:pt x="858837" y="9525"/>
                  <a:pt x="847725" y="19050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 type="triangle" w="med" len="lg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04925"/>
          </a:xfrm>
        </p:spPr>
        <p:txBody>
          <a:bodyPr/>
          <a:lstStyle/>
          <a:p>
            <a:pPr eaLnBrk="1" hangingPunct="1"/>
            <a:r>
              <a:rPr lang="en-US" altLang="zh-TW" sz="3200" smtClean="0"/>
              <a:t>Proposition 21:  If </a:t>
            </a:r>
            <a:r>
              <a:rPr lang="en-US" altLang="zh-TW" sz="3200" i="1" smtClean="0"/>
              <a:t>G</a:t>
            </a:r>
            <a:r>
              <a:rPr lang="en-US" altLang="zh-TW" sz="3200" smtClean="0"/>
              <a:t> is a simple graph, then diam </a:t>
            </a:r>
            <a:r>
              <a:rPr lang="en-US" altLang="zh-TW" sz="3200" i="1" smtClean="0"/>
              <a:t>G </a:t>
            </a:r>
            <a:r>
              <a:rPr lang="en-US" altLang="zh-TW" sz="3200" smtClean="0">
                <a:sym typeface="Symbol" pitchFamily="18" charset="2"/>
              </a:rPr>
              <a:t>3  diam ( G  )        3</a:t>
            </a:r>
            <a:endParaRPr lang="en-US" altLang="zh-TW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5127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54CCD07-C7FD-4A7B-A80B-0A8377B4470B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1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381125"/>
            <a:ext cx="7772400" cy="18669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b="1" smtClean="0"/>
              <a:t>Proof:</a:t>
            </a:r>
            <a:r>
              <a:rPr lang="en-US" altLang="zh-TW" smtClean="0"/>
              <a:t> </a:t>
            </a:r>
            <a:r>
              <a:rPr lang="en-US" altLang="zh-TW" smtClean="0">
                <a:solidFill>
                  <a:srgbClr val="FF0000"/>
                </a:solidFill>
              </a:rPr>
              <a:t>3/3</a:t>
            </a:r>
          </a:p>
          <a:p>
            <a:pPr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Since</a:t>
            </a:r>
            <a:r>
              <a:rPr lang="en-US" altLang="zh-TW" i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also </a:t>
            </a:r>
            <a:r>
              <a:rPr lang="en-US" altLang="zh-TW" i="1" smtClean="0">
                <a:sym typeface="Symbol" pitchFamily="18" charset="2"/>
              </a:rPr>
              <a:t>u v </a:t>
            </a:r>
            <a:r>
              <a:rPr lang="en-US" altLang="zh-TW" smtClean="0">
                <a:sym typeface="Symbol" pitchFamily="18" charset="2"/>
              </a:rPr>
              <a:t> </a:t>
            </a:r>
            <a:r>
              <a:rPr lang="en-US" altLang="zh-TW" i="1" smtClean="0">
                <a:sym typeface="Symbol" pitchFamily="18" charset="2"/>
              </a:rPr>
              <a:t>E</a:t>
            </a:r>
            <a:r>
              <a:rPr lang="en-US" altLang="zh-TW" smtClean="0">
                <a:sym typeface="Symbol" pitchFamily="18" charset="2"/>
              </a:rPr>
              <a:t>(    )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,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for every pair </a:t>
            </a:r>
            <a:r>
              <a:rPr lang="en-US" altLang="zh-TW" b="1" i="1" smtClean="0">
                <a:ea typeface="Arial Unicode MS" pitchFamily="34" charset="-128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TW" i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, </a:t>
            </a:r>
            <a:r>
              <a:rPr lang="en-US" altLang="zh-TW" b="1" i="1" smtClean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y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there is an </a:t>
            </a:r>
            <a:r>
              <a:rPr lang="en-US" altLang="zh-TW" b="1" i="1" smtClean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x</a:t>
            </a:r>
            <a:r>
              <a:rPr lang="en-US" altLang="zh-TW" i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, </a:t>
            </a:r>
            <a:r>
              <a:rPr lang="en-US" altLang="zh-TW" b="1" i="1" smtClean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y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-path of length at most 3 </a:t>
            </a:r>
            <a:r>
              <a:rPr lang="en-US" altLang="zh-TW" smtClean="0">
                <a:sym typeface="Symbol" pitchFamily="18" charset="2"/>
              </a:rPr>
              <a:t>in     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through</a:t>
            </a:r>
            <a:r>
              <a:rPr lang="en-US" altLang="zh-TW" smtClean="0">
                <a:sym typeface="Symbol" pitchFamily="18" charset="2"/>
              </a:rPr>
              <a:t> {</a:t>
            </a:r>
            <a:r>
              <a:rPr lang="en-US" altLang="zh-TW" i="1" smtClean="0">
                <a:sym typeface="Symbol" pitchFamily="18" charset="2"/>
              </a:rPr>
              <a:t>u,v</a:t>
            </a:r>
            <a:r>
              <a:rPr lang="en-US" altLang="zh-TW" smtClean="0">
                <a:sym typeface="Symbol" pitchFamily="18" charset="2"/>
              </a:rPr>
              <a:t>}.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Hence diam      </a:t>
            </a:r>
            <a:r>
              <a:rPr lang="en-US" altLang="zh-TW" smtClean="0">
                <a:sym typeface="Symbol" pitchFamily="18" charset="2"/>
              </a:rPr>
              <a:t> 3</a:t>
            </a:r>
          </a:p>
        </p:txBody>
      </p:sp>
      <p:sp>
        <p:nvSpPr>
          <p:cNvPr id="5129" name="Oval 11"/>
          <p:cNvSpPr>
            <a:spLocks noChangeArrowheads="1"/>
          </p:cNvSpPr>
          <p:nvPr/>
        </p:nvSpPr>
        <p:spPr bwMode="auto">
          <a:xfrm>
            <a:off x="2905125" y="3800475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5130" name="Oval 12"/>
          <p:cNvSpPr>
            <a:spLocks noChangeArrowheads="1"/>
          </p:cNvSpPr>
          <p:nvPr/>
        </p:nvSpPr>
        <p:spPr bwMode="auto">
          <a:xfrm>
            <a:off x="3190875" y="3800475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5131" name="Oval 13"/>
          <p:cNvSpPr>
            <a:spLocks noChangeArrowheads="1"/>
          </p:cNvSpPr>
          <p:nvPr/>
        </p:nvSpPr>
        <p:spPr bwMode="auto">
          <a:xfrm>
            <a:off x="3486150" y="3810000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5132" name="Oval 14"/>
          <p:cNvSpPr>
            <a:spLocks noChangeArrowheads="1"/>
          </p:cNvSpPr>
          <p:nvPr/>
        </p:nvSpPr>
        <p:spPr bwMode="auto">
          <a:xfrm>
            <a:off x="4171950" y="3838575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5133" name="Oval 15"/>
          <p:cNvSpPr>
            <a:spLocks noChangeArrowheads="1"/>
          </p:cNvSpPr>
          <p:nvPr/>
        </p:nvSpPr>
        <p:spPr bwMode="auto">
          <a:xfrm>
            <a:off x="4600575" y="3857625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5134" name="Oval 16"/>
          <p:cNvSpPr>
            <a:spLocks noChangeArrowheads="1"/>
          </p:cNvSpPr>
          <p:nvPr/>
        </p:nvSpPr>
        <p:spPr bwMode="auto">
          <a:xfrm>
            <a:off x="5381625" y="3867150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5135" name="Oval 17"/>
          <p:cNvSpPr>
            <a:spLocks noChangeArrowheads="1"/>
          </p:cNvSpPr>
          <p:nvPr/>
        </p:nvSpPr>
        <p:spPr bwMode="auto">
          <a:xfrm>
            <a:off x="5991225" y="3867150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5136" name="Oval 18"/>
          <p:cNvSpPr>
            <a:spLocks noChangeArrowheads="1"/>
          </p:cNvSpPr>
          <p:nvPr/>
        </p:nvSpPr>
        <p:spPr bwMode="auto">
          <a:xfrm>
            <a:off x="6400800" y="3876675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5137" name="Oval 19"/>
          <p:cNvSpPr>
            <a:spLocks noChangeArrowheads="1"/>
          </p:cNvSpPr>
          <p:nvPr/>
        </p:nvSpPr>
        <p:spPr bwMode="auto">
          <a:xfrm>
            <a:off x="5648325" y="3848100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5138" name="Oval 20"/>
          <p:cNvSpPr>
            <a:spLocks noChangeArrowheads="1"/>
          </p:cNvSpPr>
          <p:nvPr/>
        </p:nvSpPr>
        <p:spPr bwMode="auto">
          <a:xfrm>
            <a:off x="3819525" y="4562475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5139" name="Oval 21"/>
          <p:cNvSpPr>
            <a:spLocks noChangeArrowheads="1"/>
          </p:cNvSpPr>
          <p:nvPr/>
        </p:nvSpPr>
        <p:spPr bwMode="auto">
          <a:xfrm>
            <a:off x="4619625" y="4591050"/>
            <a:ext cx="114300" cy="1333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5140" name="Line 22"/>
          <p:cNvSpPr>
            <a:spLocks noChangeShapeType="1"/>
          </p:cNvSpPr>
          <p:nvPr/>
        </p:nvSpPr>
        <p:spPr bwMode="auto">
          <a:xfrm>
            <a:off x="2990850" y="3914775"/>
            <a:ext cx="84772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1" name="Line 23"/>
          <p:cNvSpPr>
            <a:spLocks noChangeShapeType="1"/>
          </p:cNvSpPr>
          <p:nvPr/>
        </p:nvSpPr>
        <p:spPr bwMode="auto">
          <a:xfrm>
            <a:off x="3276600" y="3914775"/>
            <a:ext cx="571500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Line 24"/>
          <p:cNvSpPr>
            <a:spLocks noChangeShapeType="1"/>
          </p:cNvSpPr>
          <p:nvPr/>
        </p:nvSpPr>
        <p:spPr bwMode="auto">
          <a:xfrm>
            <a:off x="3581400" y="3924300"/>
            <a:ext cx="2762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3" name="Line 25"/>
          <p:cNvSpPr>
            <a:spLocks noChangeShapeType="1"/>
          </p:cNvSpPr>
          <p:nvPr/>
        </p:nvSpPr>
        <p:spPr bwMode="auto">
          <a:xfrm flipH="1">
            <a:off x="3895725" y="3971925"/>
            <a:ext cx="285750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4" name="Line 26"/>
          <p:cNvSpPr>
            <a:spLocks noChangeShapeType="1"/>
          </p:cNvSpPr>
          <p:nvPr/>
        </p:nvSpPr>
        <p:spPr bwMode="auto">
          <a:xfrm>
            <a:off x="4248150" y="3981450"/>
            <a:ext cx="390525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5" name="Line 27"/>
          <p:cNvSpPr>
            <a:spLocks noChangeShapeType="1"/>
          </p:cNvSpPr>
          <p:nvPr/>
        </p:nvSpPr>
        <p:spPr bwMode="auto">
          <a:xfrm flipV="1">
            <a:off x="3933825" y="3981450"/>
            <a:ext cx="685800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6" name="Line 28"/>
          <p:cNvSpPr>
            <a:spLocks noChangeShapeType="1"/>
          </p:cNvSpPr>
          <p:nvPr/>
        </p:nvSpPr>
        <p:spPr bwMode="auto">
          <a:xfrm>
            <a:off x="4657725" y="3990975"/>
            <a:ext cx="381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7" name="Line 29"/>
          <p:cNvSpPr>
            <a:spLocks noChangeShapeType="1"/>
          </p:cNvSpPr>
          <p:nvPr/>
        </p:nvSpPr>
        <p:spPr bwMode="auto">
          <a:xfrm flipH="1">
            <a:off x="4714875" y="3981450"/>
            <a:ext cx="685800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8" name="Line 30"/>
          <p:cNvSpPr>
            <a:spLocks noChangeShapeType="1"/>
          </p:cNvSpPr>
          <p:nvPr/>
        </p:nvSpPr>
        <p:spPr bwMode="auto">
          <a:xfrm flipH="1">
            <a:off x="4724400" y="3962400"/>
            <a:ext cx="952500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9" name="Line 31"/>
          <p:cNvSpPr>
            <a:spLocks noChangeShapeType="1"/>
          </p:cNvSpPr>
          <p:nvPr/>
        </p:nvSpPr>
        <p:spPr bwMode="auto">
          <a:xfrm flipH="1">
            <a:off x="4743450" y="3981450"/>
            <a:ext cx="12668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50" name="Line 32"/>
          <p:cNvSpPr>
            <a:spLocks noChangeShapeType="1"/>
          </p:cNvSpPr>
          <p:nvPr/>
        </p:nvSpPr>
        <p:spPr bwMode="auto">
          <a:xfrm flipH="1">
            <a:off x="4733925" y="3981450"/>
            <a:ext cx="1685925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51" name="Text Box 33"/>
          <p:cNvSpPr txBox="1">
            <a:spLocks noChangeArrowheads="1"/>
          </p:cNvSpPr>
          <p:nvPr/>
        </p:nvSpPr>
        <p:spPr bwMode="auto">
          <a:xfrm>
            <a:off x="3295650" y="4476750"/>
            <a:ext cx="35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u</a:t>
            </a:r>
          </a:p>
        </p:txBody>
      </p:sp>
      <p:sp>
        <p:nvSpPr>
          <p:cNvPr id="5152" name="Text Box 34"/>
          <p:cNvSpPr txBox="1">
            <a:spLocks noChangeArrowheads="1"/>
          </p:cNvSpPr>
          <p:nvPr/>
        </p:nvSpPr>
        <p:spPr bwMode="auto">
          <a:xfrm>
            <a:off x="4838700" y="4514850"/>
            <a:ext cx="35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v</a:t>
            </a:r>
          </a:p>
        </p:txBody>
      </p:sp>
      <p:sp>
        <p:nvSpPr>
          <p:cNvPr id="5153" name="Line 35"/>
          <p:cNvSpPr>
            <a:spLocks noChangeShapeType="1"/>
          </p:cNvSpPr>
          <p:nvPr/>
        </p:nvSpPr>
        <p:spPr bwMode="auto">
          <a:xfrm>
            <a:off x="3933825" y="4638675"/>
            <a:ext cx="6858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122" name="Object 37"/>
          <p:cNvGraphicFramePr>
            <a:graphicFrameLocks noChangeAspect="1"/>
          </p:cNvGraphicFramePr>
          <p:nvPr/>
        </p:nvGraphicFramePr>
        <p:xfrm>
          <a:off x="2384425" y="4167188"/>
          <a:ext cx="365125" cy="387350"/>
        </p:xfrm>
        <a:graphic>
          <a:graphicData uri="http://schemas.openxmlformats.org/presentationml/2006/ole">
            <p:oleObj spid="_x0000_s5122" name="Equation" r:id="rId3" imgW="164885" imgH="215619" progId="">
              <p:embed/>
            </p:oleObj>
          </a:graphicData>
        </a:graphic>
      </p:graphicFrame>
      <p:graphicFrame>
        <p:nvGraphicFramePr>
          <p:cNvPr id="5123" name="Object 38"/>
          <p:cNvGraphicFramePr>
            <a:graphicFrameLocks noChangeAspect="1"/>
          </p:cNvGraphicFramePr>
          <p:nvPr/>
        </p:nvGraphicFramePr>
        <p:xfrm>
          <a:off x="6626225" y="2309813"/>
          <a:ext cx="422275" cy="411162"/>
        </p:xfrm>
        <a:graphic>
          <a:graphicData uri="http://schemas.openxmlformats.org/presentationml/2006/ole">
            <p:oleObj spid="_x0000_s5123" name="Equation" r:id="rId4" imgW="190500" imgH="228600" progId="">
              <p:embed/>
            </p:oleObj>
          </a:graphicData>
        </a:graphic>
      </p:graphicFrame>
      <p:graphicFrame>
        <p:nvGraphicFramePr>
          <p:cNvPr id="5124" name="Object 39"/>
          <p:cNvGraphicFramePr>
            <a:graphicFrameLocks noChangeAspect="1"/>
          </p:cNvGraphicFramePr>
          <p:nvPr/>
        </p:nvGraphicFramePr>
        <p:xfrm>
          <a:off x="3930650" y="2667000"/>
          <a:ext cx="422275" cy="411163"/>
        </p:xfrm>
        <a:graphic>
          <a:graphicData uri="http://schemas.openxmlformats.org/presentationml/2006/ole">
            <p:oleObj spid="_x0000_s5124" name="Equation" r:id="rId5" imgW="190500" imgH="228600" progId="">
              <p:embed/>
            </p:oleObj>
          </a:graphicData>
        </a:graphic>
      </p:graphicFrame>
      <p:graphicFrame>
        <p:nvGraphicFramePr>
          <p:cNvPr id="5125" name="Object 40"/>
          <p:cNvGraphicFramePr>
            <a:graphicFrameLocks noChangeAspect="1"/>
          </p:cNvGraphicFramePr>
          <p:nvPr/>
        </p:nvGraphicFramePr>
        <p:xfrm>
          <a:off x="3963988" y="1928813"/>
          <a:ext cx="422275" cy="411162"/>
        </p:xfrm>
        <a:graphic>
          <a:graphicData uri="http://schemas.openxmlformats.org/presentationml/2006/ole">
            <p:oleObj spid="_x0000_s5125" name="Equation" r:id="rId6" imgW="190500" imgH="228600" progId="">
              <p:embed/>
            </p:oleObj>
          </a:graphicData>
        </a:graphic>
      </p:graphicFrame>
      <p:sp>
        <p:nvSpPr>
          <p:cNvPr id="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23963"/>
          </a:xfrm>
        </p:spPr>
        <p:txBody>
          <a:bodyPr/>
          <a:lstStyle/>
          <a:p>
            <a:pPr eaLnBrk="1" hangingPunct="1"/>
            <a:r>
              <a:rPr lang="en-US" altLang="zh-TW" sz="3200" smtClean="0"/>
              <a:t>Proposition 21:  If </a:t>
            </a:r>
            <a:r>
              <a:rPr lang="en-US" altLang="zh-TW" sz="3200" i="1" smtClean="0"/>
              <a:t>G</a:t>
            </a:r>
            <a:r>
              <a:rPr lang="en-US" altLang="zh-TW" sz="3200" smtClean="0"/>
              <a:t> is a simple graph, then diam </a:t>
            </a:r>
            <a:r>
              <a:rPr lang="en-US" altLang="zh-TW" sz="3200" i="1" smtClean="0"/>
              <a:t>G </a:t>
            </a:r>
            <a:r>
              <a:rPr lang="en-US" altLang="zh-TW" sz="3200" smtClean="0">
                <a:sym typeface="Symbol" pitchFamily="18" charset="2"/>
              </a:rPr>
              <a:t>3  diam ( G  )        3</a:t>
            </a:r>
            <a:endParaRPr lang="en-US" altLang="zh-TW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20483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C4141AA-2F1F-41C4-84EB-4631A540F738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191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zh-TW" smtClean="0"/>
              <a:t>Center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2100"/>
            <a:ext cx="7772400" cy="2006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TW" b="1" dirty="0" smtClean="0"/>
              <a:t>Definition:</a:t>
            </a:r>
            <a:r>
              <a:rPr lang="en-US" altLang="zh-TW" dirty="0" smtClean="0"/>
              <a:t> </a:t>
            </a:r>
            <a:r>
              <a:rPr lang="en-US" altLang="zh-TW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The </a:t>
            </a:r>
            <a:r>
              <a:rPr lang="en-US" altLang="zh-TW" i="1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center </a:t>
            </a:r>
            <a:r>
              <a:rPr lang="en-US" altLang="zh-TW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of a graph </a:t>
            </a:r>
            <a:r>
              <a:rPr lang="en-US" altLang="zh-TW" i="1" dirty="0" smtClean="0">
                <a:cs typeface="Times New Roman" panose="02020603050405020304" pitchFamily="18" charset="0"/>
              </a:rPr>
              <a:t>G</a:t>
            </a:r>
            <a:r>
              <a:rPr lang="en-US" altLang="zh-TW" dirty="0" smtClean="0"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is the </a:t>
            </a:r>
            <a:r>
              <a:rPr lang="en-US" altLang="zh-TW" dirty="0" err="1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subgraph</a:t>
            </a:r>
            <a:r>
              <a:rPr lang="en-US" altLang="zh-TW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 induced by the vertices of minimum eccentricity.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i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Condition for center(G) = G?</a:t>
            </a:r>
            <a:endParaRPr lang="en-US" altLang="zh-TW" b="1" i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0486" name="Line 4"/>
          <p:cNvSpPr>
            <a:spLocks noChangeShapeType="1"/>
          </p:cNvSpPr>
          <p:nvPr/>
        </p:nvSpPr>
        <p:spPr bwMode="auto">
          <a:xfrm>
            <a:off x="1473200" y="4470400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Line 5"/>
          <p:cNvSpPr>
            <a:spLocks noChangeShapeType="1"/>
          </p:cNvSpPr>
          <p:nvPr/>
        </p:nvSpPr>
        <p:spPr bwMode="auto">
          <a:xfrm>
            <a:off x="1943100" y="4470400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Line 6"/>
          <p:cNvSpPr>
            <a:spLocks noChangeShapeType="1"/>
          </p:cNvSpPr>
          <p:nvPr/>
        </p:nvSpPr>
        <p:spPr bwMode="auto">
          <a:xfrm>
            <a:off x="3098800" y="4495800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Line 7"/>
          <p:cNvSpPr>
            <a:spLocks noChangeShapeType="1"/>
          </p:cNvSpPr>
          <p:nvPr/>
        </p:nvSpPr>
        <p:spPr bwMode="auto">
          <a:xfrm>
            <a:off x="3568700" y="449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Line 8"/>
          <p:cNvSpPr>
            <a:spLocks noChangeShapeType="1"/>
          </p:cNvSpPr>
          <p:nvPr/>
        </p:nvSpPr>
        <p:spPr bwMode="auto">
          <a:xfrm>
            <a:off x="3581400" y="4508500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1" name="Text Box 9"/>
          <p:cNvSpPr txBox="1">
            <a:spLocks noChangeArrowheads="1"/>
          </p:cNvSpPr>
          <p:nvPr/>
        </p:nvSpPr>
        <p:spPr bwMode="auto">
          <a:xfrm>
            <a:off x="2247900" y="3683000"/>
            <a:ext cx="154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</a:rPr>
              <a:t>Center</a:t>
            </a:r>
          </a:p>
        </p:txBody>
      </p:sp>
      <p:sp>
        <p:nvSpPr>
          <p:cNvPr id="20492" name="Line 10"/>
          <p:cNvSpPr>
            <a:spLocks noChangeShapeType="1"/>
          </p:cNvSpPr>
          <p:nvPr/>
        </p:nvSpPr>
        <p:spPr bwMode="auto">
          <a:xfrm flipH="1">
            <a:off x="2095500" y="4076700"/>
            <a:ext cx="3810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3" name="Line 11"/>
          <p:cNvSpPr>
            <a:spLocks noChangeShapeType="1"/>
          </p:cNvSpPr>
          <p:nvPr/>
        </p:nvSpPr>
        <p:spPr bwMode="auto">
          <a:xfrm>
            <a:off x="2984500" y="4051300"/>
            <a:ext cx="4445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4" name="Line 12"/>
          <p:cNvSpPr>
            <a:spLocks noChangeShapeType="1"/>
          </p:cNvSpPr>
          <p:nvPr/>
        </p:nvSpPr>
        <p:spPr bwMode="auto">
          <a:xfrm>
            <a:off x="1435100" y="5600700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5" name="Line 13"/>
          <p:cNvSpPr>
            <a:spLocks noChangeShapeType="1"/>
          </p:cNvSpPr>
          <p:nvPr/>
        </p:nvSpPr>
        <p:spPr bwMode="auto">
          <a:xfrm>
            <a:off x="1905000" y="5600700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6" name="Line 15"/>
          <p:cNvSpPr>
            <a:spLocks noChangeShapeType="1"/>
          </p:cNvSpPr>
          <p:nvPr/>
        </p:nvSpPr>
        <p:spPr bwMode="auto">
          <a:xfrm>
            <a:off x="2463800" y="5613400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7" name="Line 16"/>
          <p:cNvSpPr>
            <a:spLocks noChangeShapeType="1"/>
          </p:cNvSpPr>
          <p:nvPr/>
        </p:nvSpPr>
        <p:spPr bwMode="auto">
          <a:xfrm flipV="1">
            <a:off x="5086350" y="4010025"/>
            <a:ext cx="546100" cy="698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8" name="Line 17"/>
          <p:cNvSpPr>
            <a:spLocks noChangeShapeType="1"/>
          </p:cNvSpPr>
          <p:nvPr/>
        </p:nvSpPr>
        <p:spPr bwMode="auto">
          <a:xfrm flipH="1" flipV="1">
            <a:off x="5632450" y="3997325"/>
            <a:ext cx="41910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9" name="Line 18"/>
          <p:cNvSpPr>
            <a:spLocks noChangeShapeType="1"/>
          </p:cNvSpPr>
          <p:nvPr/>
        </p:nvSpPr>
        <p:spPr bwMode="auto">
          <a:xfrm flipH="1" flipV="1">
            <a:off x="5086350" y="4721225"/>
            <a:ext cx="965200" cy="2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00" name="Oval 19"/>
          <p:cNvSpPr>
            <a:spLocks noChangeArrowheads="1"/>
          </p:cNvSpPr>
          <p:nvPr/>
        </p:nvSpPr>
        <p:spPr bwMode="auto">
          <a:xfrm>
            <a:off x="1739900" y="5334000"/>
            <a:ext cx="901700" cy="584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0501" name="Oval 20"/>
          <p:cNvSpPr>
            <a:spLocks noChangeArrowheads="1"/>
          </p:cNvSpPr>
          <p:nvPr/>
        </p:nvSpPr>
        <p:spPr bwMode="auto">
          <a:xfrm>
            <a:off x="4756150" y="3819525"/>
            <a:ext cx="1574800" cy="12827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0502" name="Oval 19"/>
          <p:cNvSpPr>
            <a:spLocks noChangeArrowheads="1"/>
          </p:cNvSpPr>
          <p:nvPr/>
        </p:nvSpPr>
        <p:spPr bwMode="auto">
          <a:xfrm>
            <a:off x="1711325" y="4191000"/>
            <a:ext cx="508000" cy="584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0503" name="Oval 19"/>
          <p:cNvSpPr>
            <a:spLocks noChangeArrowheads="1"/>
          </p:cNvSpPr>
          <p:nvPr/>
        </p:nvSpPr>
        <p:spPr bwMode="auto">
          <a:xfrm>
            <a:off x="3321050" y="4229100"/>
            <a:ext cx="508000" cy="584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0504" name="文字方塊 24"/>
          <p:cNvSpPr txBox="1">
            <a:spLocks noChangeArrowheads="1"/>
          </p:cNvSpPr>
          <p:nvPr/>
        </p:nvSpPr>
        <p:spPr bwMode="auto">
          <a:xfrm>
            <a:off x="4086225" y="5353050"/>
            <a:ext cx="41719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Recall: The </a:t>
            </a:r>
            <a:r>
              <a:rPr lang="en-US" altLang="zh-TW" sz="1600" b="1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eccentricity</a:t>
            </a:r>
            <a:r>
              <a:rPr lang="en-US" altLang="zh-TW" sz="16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en-US" altLang="zh-TW" sz="160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of a vertex </a:t>
            </a:r>
            <a:r>
              <a:rPr lang="en-US" altLang="zh-TW" sz="1600" i="1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TW" sz="160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is </a:t>
            </a:r>
          </a:p>
          <a:p>
            <a:r>
              <a:rPr lang="en-US" altLang="zh-TW" sz="160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      the upper bound of the distance </a:t>
            </a:r>
          </a:p>
          <a:p>
            <a:r>
              <a:rPr lang="en-US" altLang="zh-TW" sz="160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      from </a:t>
            </a:r>
            <a:r>
              <a:rPr lang="en-US" altLang="zh-TW" sz="1600" i="1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u</a:t>
            </a:r>
            <a:r>
              <a:rPr lang="en-US" altLang="zh-TW" sz="160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to the others</a:t>
            </a:r>
            <a:endParaRPr lang="zh-TW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21507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42F1C81-891F-41F9-9CD7-1B8C5443267C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295275"/>
            <a:ext cx="8301037" cy="10572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200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Proposition 22 : The center of a tree is a vertex or an edge</a:t>
            </a:r>
            <a:r>
              <a:rPr lang="en-US" altLang="zh-TW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endParaRPr lang="en-US" altLang="zh-TW" b="1" dirty="0" smtClean="0">
              <a:cs typeface="Times New Roman" panose="02020603050405020304" pitchFamily="18" charset="0"/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2450"/>
            <a:ext cx="7772400" cy="36639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Remark: So we see that a tree is at the opposite extreme: vertices in trees are not close to each other.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  <a:sym typeface="Symbol" pitchFamily="18" charset="2"/>
            </a:endParaRPr>
          </a:p>
          <a:p>
            <a:pPr eaLnBrk="1" hangingPunct="1"/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The remaining slides contain proofs of Propositions 19 and 22.</a:t>
            </a:r>
            <a:endParaRPr lang="en-US" altLang="zh-TW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25603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D80638F-394A-490D-AC64-70306B9FAF15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609600"/>
            <a:ext cx="8121650" cy="3111500"/>
          </a:xfrm>
        </p:spPr>
        <p:txBody>
          <a:bodyPr rtlCol="0">
            <a:normAutofit/>
          </a:bodyPr>
          <a:lstStyle/>
          <a:p>
            <a:pPr marL="381000" indent="-381000" eaLnBrk="1" fontAlgn="auto" hangingPunct="1">
              <a:spcAft>
                <a:spcPts val="0"/>
              </a:spcAft>
              <a:defRPr/>
            </a:pPr>
            <a:r>
              <a:rPr lang="en-US" altLang="zh-TW" sz="2800" b="1" dirty="0" smtClean="0"/>
              <a:t>Proposition 19.</a:t>
            </a:r>
            <a:r>
              <a:rPr lang="en-US" altLang="zh-TW" sz="2800" dirty="0" smtClean="0"/>
              <a:t> 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an </a:t>
            </a:r>
            <a:r>
              <a:rPr lang="en-US" altLang="zh-TW" sz="2800" b="1" i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altLang="zh-TW" sz="2800" b="1" dirty="0" smtClean="0">
                <a:solidFill>
                  <a:schemeClr val="accent2">
                    <a:lumMod val="75000"/>
                  </a:schemeClr>
                </a:solidFill>
              </a:rPr>
              <a:t>-vertex</a:t>
            </a:r>
            <a:r>
              <a:rPr lang="en-US" altLang="zh-TW" sz="2800" dirty="0" smtClean="0"/>
              <a:t> 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graph</a:t>
            </a:r>
            <a:r>
              <a:rPr lang="en-US" altLang="zh-TW" sz="2800" dirty="0" smtClean="0"/>
              <a:t> </a:t>
            </a:r>
            <a:r>
              <a:rPr lang="en-US" altLang="zh-TW" sz="2800" b="1" i="1" dirty="0" smtClean="0"/>
              <a:t>G</a:t>
            </a:r>
            <a:r>
              <a:rPr lang="en-US" altLang="zh-TW" sz="2800" dirty="0" smtClean="0"/>
              <a:t> 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(with </a:t>
            </a:r>
            <a:r>
              <a:rPr lang="en-US" altLang="zh-TW" sz="2800" i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sym typeface="Symbol" panose="05050102010706020507" pitchFamily="18" charset="2"/>
              </a:rPr>
              <a:t>1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), the following are equivalent (and characterize the trees with </a:t>
            </a:r>
            <a:r>
              <a:rPr lang="en-US" altLang="zh-TW" sz="2800" i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altLang="zh-TW" sz="2800" dirty="0" smtClean="0"/>
              <a:t> </a:t>
            </a:r>
            <a:r>
              <a:rPr lang="en-US" altLang="zh-TW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vertices)</a:t>
            </a:r>
            <a:r>
              <a:rPr lang="en-US" altLang="zh-TW" sz="2800" dirty="0" smtClean="0">
                <a:sym typeface="Symbol" panose="05050102010706020507" pitchFamily="18" charset="2"/>
              </a:rPr>
              <a:t> 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A)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b="1" i="1" dirty="0" smtClean="0">
                <a:solidFill>
                  <a:schemeClr val="accent3">
                    <a:lumMod val="75000"/>
                  </a:schemeClr>
                </a:solidFill>
              </a:rPr>
              <a:t>G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connected and has no cycles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B) </a:t>
            </a:r>
            <a:r>
              <a:rPr lang="en-US" altLang="zh-TW" sz="2400" b="1" i="1" dirty="0" smtClean="0">
                <a:solidFill>
                  <a:schemeClr val="accent3">
                    <a:lumMod val="75000"/>
                  </a:schemeClr>
                </a:solidFill>
              </a:rPr>
              <a:t>G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connected and has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b="1" i="1" dirty="0" smtClean="0">
                <a:solidFill>
                  <a:schemeClr val="accent3">
                    <a:lumMod val="75000"/>
                  </a:schemeClr>
                </a:solidFill>
              </a:rPr>
              <a:t>n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-1 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edges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C) </a:t>
            </a:r>
            <a:r>
              <a:rPr lang="en-US" altLang="zh-TW" sz="2400" b="1" i="1" dirty="0" smtClean="0">
                <a:solidFill>
                  <a:schemeClr val="accent3">
                    <a:lumMod val="75000"/>
                  </a:schemeClr>
                </a:solidFill>
              </a:rPr>
              <a:t>G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b="1" i="1" dirty="0" smtClean="0">
                <a:solidFill>
                  <a:schemeClr val="accent3">
                    <a:lumMod val="75000"/>
                  </a:schemeClr>
                </a:solidFill>
              </a:rPr>
              <a:t>n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-1 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edges and no cycles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D) For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b="1" i="1" dirty="0" smtClean="0">
                <a:solidFill>
                  <a:schemeClr val="accent3">
                    <a:lumMod val="75000"/>
                  </a:schemeClr>
                </a:solidFill>
              </a:rPr>
              <a:t>u</a:t>
            </a:r>
            <a:r>
              <a:rPr lang="en-US" altLang="zh-TW" sz="2400" i="1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altLang="zh-TW" sz="2400" b="1" i="1" dirty="0" err="1" smtClean="0">
                <a:solidFill>
                  <a:schemeClr val="accent3">
                    <a:lumMod val="75000"/>
                  </a:schemeClr>
                </a:solidFill>
              </a:rPr>
              <a:t>v</a:t>
            </a:r>
            <a:r>
              <a:rPr lang="en-US" altLang="zh-TW" sz="2400" dirty="0" err="1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altLang="zh-TW" sz="2400" b="1" i="1" dirty="0" err="1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V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(</a:t>
            </a:r>
            <a:r>
              <a:rPr lang="en-US" altLang="zh-TW" sz="2400" b="1" i="1" dirty="0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), </a:t>
            </a:r>
            <a:r>
              <a:rPr lang="en-US" altLang="zh-TW" sz="2400" b="1" i="1" dirty="0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has exactly one </a:t>
            </a:r>
            <a:r>
              <a:rPr lang="en-US" altLang="zh-TW" sz="2400" b="1" i="1" dirty="0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u</a:t>
            </a:r>
            <a:r>
              <a:rPr lang="en-US" altLang="zh-TW" sz="2400" i="1" dirty="0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, </a:t>
            </a:r>
            <a:r>
              <a:rPr lang="en-US" altLang="zh-TW" sz="2400" b="1" i="1" dirty="0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v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-path</a:t>
            </a:r>
            <a:endParaRPr lang="en-US" altLang="zh-TW" sz="24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924300"/>
            <a:ext cx="7772400" cy="21717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TW" b="1" dirty="0" smtClean="0"/>
              <a:t>Proof: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We first demonstrate the equivalence of </a:t>
            </a:r>
            <a:r>
              <a:rPr lang="en-US" altLang="zh-TW" dirty="0" smtClean="0">
                <a:latin typeface="+mj-lt"/>
                <a:ea typeface="Arial Unicode MS" pitchFamily="34" charset="-120"/>
                <a:cs typeface="Arial Unicode MS" pitchFamily="34" charset="-120"/>
              </a:rPr>
              <a:t>A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 </a:t>
            </a:r>
            <a:r>
              <a:rPr lang="en-US" altLang="zh-TW" dirty="0" smtClean="0">
                <a:latin typeface="+mj-lt"/>
                <a:ea typeface="Arial Unicode MS" pitchFamily="34" charset="-120"/>
                <a:cs typeface="Arial Unicode MS" pitchFamily="34" charset="-120"/>
              </a:rPr>
              <a:t>B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 and </a:t>
            </a:r>
            <a:r>
              <a:rPr lang="en-US" altLang="zh-TW" dirty="0" smtClean="0">
                <a:latin typeface="+mj-lt"/>
                <a:ea typeface="Arial Unicode MS" pitchFamily="34" charset="-120"/>
                <a:cs typeface="Arial Unicode MS" pitchFamily="34" charset="-120"/>
              </a:rPr>
              <a:t>C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by proving that </a:t>
            </a:r>
            <a:r>
              <a:rPr lang="en-US" altLang="zh-TW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any two of {</a:t>
            </a:r>
            <a:r>
              <a:rPr lang="en-US" altLang="zh-TW" dirty="0" smtClean="0">
                <a:solidFill>
                  <a:srgbClr val="00B05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connected, acyclic,</a:t>
            </a:r>
            <a:r>
              <a:rPr lang="en-US" altLang="zh-TW" dirty="0" smtClean="0">
                <a:solidFill>
                  <a:srgbClr val="00B050"/>
                </a:solidFill>
              </a:rPr>
              <a:t> </a:t>
            </a:r>
            <a:r>
              <a:rPr lang="en-US" altLang="zh-TW" i="1" dirty="0" smtClean="0">
                <a:solidFill>
                  <a:srgbClr val="00B050"/>
                </a:solidFill>
              </a:rPr>
              <a:t>n</a:t>
            </a:r>
            <a:r>
              <a:rPr lang="en-US" altLang="zh-TW" dirty="0" smtClean="0">
                <a:solidFill>
                  <a:srgbClr val="00B050"/>
                </a:solidFill>
              </a:rPr>
              <a:t>-1 </a:t>
            </a:r>
            <a:r>
              <a:rPr lang="en-US" altLang="zh-TW" dirty="0" smtClean="0">
                <a:solidFill>
                  <a:srgbClr val="00B05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edges</a:t>
            </a:r>
            <a:r>
              <a:rPr lang="en-US" altLang="zh-TW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} together imply the third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26627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C045FB-9AFA-40BC-B9A0-3D755E91CE4B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843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97800" cy="8001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200" dirty="0" smtClean="0"/>
              <a:t>A</a:t>
            </a:r>
            <a:r>
              <a:rPr lang="en-US" altLang="zh-TW" sz="3200" dirty="0" smtClean="0">
                <a:sym typeface="Symbol" panose="05050102010706020507" pitchFamily="18" charset="2"/>
              </a:rPr>
              <a:t>{B,C}. </a:t>
            </a:r>
            <a:r>
              <a:rPr lang="en-US" altLang="zh-TW" sz="3200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connected, acyclic </a:t>
            </a:r>
            <a:r>
              <a:rPr lang="en-US" altLang="zh-TW" sz="32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</a:t>
            </a:r>
            <a:r>
              <a:rPr lang="en-US" altLang="zh-TW" sz="3200" dirty="0" smtClean="0">
                <a:solidFill>
                  <a:schemeClr val="accent2"/>
                </a:solidFill>
              </a:rPr>
              <a:t> </a:t>
            </a:r>
            <a:r>
              <a:rPr lang="en-US" altLang="zh-TW" sz="3200" i="1" dirty="0" smtClean="0">
                <a:solidFill>
                  <a:schemeClr val="accent2"/>
                </a:solidFill>
              </a:rPr>
              <a:t>n</a:t>
            </a:r>
            <a:r>
              <a:rPr lang="en-US" altLang="zh-TW" sz="3200" dirty="0" smtClean="0">
                <a:solidFill>
                  <a:schemeClr val="accent2"/>
                </a:solidFill>
              </a:rPr>
              <a:t>-1 </a:t>
            </a:r>
            <a:r>
              <a:rPr lang="en-US" altLang="zh-TW" sz="3200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edges</a:t>
            </a:r>
            <a:r>
              <a:rPr lang="en-US" altLang="zh-TW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/>
            </a:r>
            <a:br>
              <a:rPr lang="en-US" altLang="zh-TW" dirty="0" smtClean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</a:br>
            <a:endParaRPr lang="en-US" altLang="zh-TW" sz="2000" dirty="0" smtClean="0">
              <a:sym typeface="Symbol" panose="05050102010706020507" pitchFamily="18" charset="2"/>
            </a:endParaRPr>
          </a:p>
        </p:txBody>
      </p:sp>
      <p:sp>
        <p:nvSpPr>
          <p:cNvPr id="1946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574800"/>
            <a:ext cx="7772400" cy="46990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Symbol" pitchFamily="18" charset="2"/>
              </a:rPr>
              <a:t>We use </a:t>
            </a:r>
            <a:r>
              <a:rPr lang="en-US" altLang="zh-TW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Symbol" pitchFamily="18" charset="2"/>
              </a:rPr>
              <a:t>induction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Symbol" pitchFamily="18" charset="2"/>
              </a:rPr>
              <a:t> on </a:t>
            </a:r>
            <a:r>
              <a:rPr lang="en-US" altLang="zh-TW" b="1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. </a:t>
            </a:r>
          </a:p>
          <a:p>
            <a:pPr marL="482600"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Symbol" pitchFamily="18" charset="2"/>
              </a:rPr>
              <a:t>For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b="1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=1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Symbol" pitchFamily="18" charset="2"/>
              </a:rPr>
              <a:t>, an acyclic </a:t>
            </a:r>
            <a:r>
              <a:rPr lang="en-US" altLang="zh-TW" dirty="0" smtClean="0">
                <a:sym typeface="Symbol" pitchFamily="18" charset="2"/>
              </a:rPr>
              <a:t>1-vertex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Symbol" pitchFamily="18" charset="2"/>
              </a:rPr>
              <a:t>graph has no edge </a:t>
            </a:r>
          </a:p>
          <a:p>
            <a:pPr marL="482600"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Symbol" pitchFamily="18" charset="2"/>
              </a:rPr>
              <a:t>For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 </a:t>
            </a:r>
            <a:r>
              <a:rPr lang="en-US" altLang="zh-TW" dirty="0" smtClean="0">
                <a:sym typeface="Symbol" pitchFamily="18" charset="2"/>
              </a:rPr>
              <a:t>&gt;1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Symbol" pitchFamily="18" charset="2"/>
              </a:rPr>
              <a:t>, we suppose that implication holds for graphs with fewer than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b="1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Symbol" pitchFamily="18" charset="2"/>
              </a:rPr>
              <a:t>vertices</a:t>
            </a:r>
            <a:r>
              <a:rPr lang="en-US" altLang="zh-TW" dirty="0" smtClean="0">
                <a:sym typeface="Symbol" pitchFamily="18" charset="2"/>
              </a:rPr>
              <a:t> </a:t>
            </a:r>
          </a:p>
          <a:p>
            <a:pPr marL="958850" lvl="1"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Symbol" pitchFamily="18" charset="2"/>
              </a:rPr>
              <a:t>Given </a:t>
            </a:r>
            <a:r>
              <a:rPr lang="en-US" altLang="zh-TW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Symbol" pitchFamily="18" charset="2"/>
              </a:rPr>
              <a:t>an acyclic connected graph </a:t>
            </a:r>
            <a:r>
              <a:rPr lang="en-US" altLang="zh-TW" b="1" i="1" dirty="0" smtClean="0">
                <a:solidFill>
                  <a:srgbClr val="0070C0"/>
                </a:solidFill>
                <a:sym typeface="Symbol" pitchFamily="18" charset="2"/>
              </a:rPr>
              <a:t>G, </a:t>
            </a:r>
            <a:r>
              <a:rPr lang="en-US" altLang="zh-TW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18" charset="2"/>
              </a:rPr>
              <a:t>we have</a:t>
            </a:r>
            <a:r>
              <a:rPr lang="en-US" altLang="zh-TW" dirty="0" smtClean="0">
                <a:solidFill>
                  <a:srgbClr val="0070C0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Symbol" pitchFamily="18" charset="2"/>
              </a:rPr>
              <a:t>a </a:t>
            </a:r>
            <a:r>
              <a:rPr lang="en-US" altLang="zh-TW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Symbol" pitchFamily="18" charset="2"/>
              </a:rPr>
              <a:t>leaf </a:t>
            </a:r>
            <a:r>
              <a:rPr lang="en-US" altLang="zh-TW" i="1" dirty="0">
                <a:solidFill>
                  <a:srgbClr val="0070C0"/>
                </a:solidFill>
                <a:sym typeface="Symbol" pitchFamily="18" charset="2"/>
              </a:rPr>
              <a:t>v</a:t>
            </a:r>
            <a:r>
              <a:rPr lang="en-US" altLang="zh-TW" dirty="0">
                <a:solidFill>
                  <a:srgbClr val="0070C0"/>
                </a:solidFill>
                <a:sym typeface="Symbol" pitchFamily="18" charset="2"/>
              </a:rPr>
              <a:t> </a:t>
            </a:r>
            <a:endParaRPr lang="en-US" altLang="zh-TW" dirty="0" smtClean="0">
              <a:solidFill>
                <a:srgbClr val="0070C0"/>
              </a:solidFill>
              <a:sym typeface="Symbol" pitchFamily="18" charset="2"/>
            </a:endParaRPr>
          </a:p>
          <a:p>
            <a:pPr marL="958850" lvl="1" eaLnBrk="1" fontAlgn="auto" hangingPunct="1">
              <a:spcAft>
                <a:spcPts val="0"/>
              </a:spcAft>
              <a:defRPr/>
            </a:pPr>
            <a:r>
              <a:rPr lang="en-US" altLang="zh-TW" b="1" i="1" dirty="0" smtClean="0">
                <a:solidFill>
                  <a:srgbClr val="0070C0"/>
                </a:solidFill>
                <a:sym typeface="Symbol" pitchFamily="18" charset="2"/>
              </a:rPr>
              <a:t>G</a:t>
            </a:r>
            <a:r>
              <a:rPr lang="en-US" altLang="zh-TW" i="1" dirty="0">
                <a:solidFill>
                  <a:srgbClr val="0070C0"/>
                </a:solidFill>
                <a:sym typeface="Symbol" pitchFamily="18" charset="2"/>
              </a:rPr>
              <a:t>’</a:t>
            </a:r>
            <a:r>
              <a:rPr lang="en-US" altLang="zh-TW" dirty="0">
                <a:solidFill>
                  <a:srgbClr val="0070C0"/>
                </a:solidFill>
                <a:sym typeface="Symbol" pitchFamily="18" charset="2"/>
              </a:rPr>
              <a:t>=</a:t>
            </a:r>
            <a:r>
              <a:rPr lang="en-US" altLang="zh-TW" b="1" i="1" dirty="0">
                <a:solidFill>
                  <a:srgbClr val="0070C0"/>
                </a:solidFill>
                <a:sym typeface="Symbol" pitchFamily="18" charset="2"/>
              </a:rPr>
              <a:t>G-v</a:t>
            </a:r>
            <a:r>
              <a:rPr lang="en-US" altLang="zh-TW" dirty="0">
                <a:solidFill>
                  <a:srgbClr val="0070C0"/>
                </a:solidFill>
                <a:sym typeface="Symbol" pitchFamily="18" charset="2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Symbol" pitchFamily="18" charset="2"/>
              </a:rPr>
              <a:t>also is acyclic and connected</a:t>
            </a:r>
            <a:r>
              <a:rPr lang="en-US" altLang="zh-TW" dirty="0">
                <a:sym typeface="Symbol" pitchFamily="18" charset="2"/>
              </a:rPr>
              <a:t> </a:t>
            </a:r>
            <a:endParaRPr lang="en-US" altLang="zh-TW" b="1" i="1" dirty="0" smtClean="0">
              <a:solidFill>
                <a:srgbClr val="0070C0"/>
              </a:solidFill>
              <a:sym typeface="Symbol" pitchFamily="18" charset="2"/>
            </a:endParaRPr>
          </a:p>
          <a:p>
            <a:pPr marL="958850" lvl="1"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Symbol" pitchFamily="18" charset="2"/>
              </a:rPr>
              <a:t>Applying the induction hypothesis to </a:t>
            </a:r>
            <a:r>
              <a:rPr lang="en-US" altLang="zh-TW" b="1" i="1" dirty="0" smtClean="0">
                <a:sym typeface="Symbol" pitchFamily="18" charset="2"/>
              </a:rPr>
              <a:t>G</a:t>
            </a:r>
            <a:r>
              <a:rPr lang="en-US" altLang="zh-TW" i="1" dirty="0" smtClean="0">
                <a:sym typeface="Symbol" pitchFamily="18" charset="2"/>
              </a:rPr>
              <a:t>’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Symbol" pitchFamily="18" charset="2"/>
              </a:rPr>
              <a:t>yields </a:t>
            </a:r>
            <a:r>
              <a:rPr lang="en-US" altLang="zh-TW" b="1" i="1" dirty="0" smtClean="0">
                <a:sym typeface="Symbol" pitchFamily="18" charset="2"/>
              </a:rPr>
              <a:t>e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b="1" i="1" dirty="0" smtClean="0">
                <a:sym typeface="Symbol" pitchFamily="18" charset="2"/>
              </a:rPr>
              <a:t>G</a:t>
            </a:r>
            <a:r>
              <a:rPr lang="en-US" altLang="zh-TW" i="1" dirty="0" smtClean="0">
                <a:sym typeface="Symbol" pitchFamily="18" charset="2"/>
              </a:rPr>
              <a:t>’</a:t>
            </a:r>
            <a:r>
              <a:rPr lang="en-US" altLang="zh-TW" dirty="0" smtClean="0">
                <a:sym typeface="Symbol" pitchFamily="18" charset="2"/>
              </a:rPr>
              <a:t>)=</a:t>
            </a:r>
            <a:r>
              <a:rPr lang="en-US" altLang="zh-TW" sz="2800" b="1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-2</a:t>
            </a:r>
          </a:p>
          <a:p>
            <a:pPr marL="958850" lvl="1"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Symbol" pitchFamily="18" charset="2"/>
              </a:rPr>
              <a:t>Since only one edge is incident to </a:t>
            </a:r>
            <a:r>
              <a:rPr lang="en-US" altLang="zh-TW" b="1" i="1" dirty="0" smtClean="0">
                <a:sym typeface="Symbol" pitchFamily="18" charset="2"/>
              </a:rPr>
              <a:t>v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Symbol" pitchFamily="18" charset="2"/>
              </a:rPr>
              <a:t>, we have   </a:t>
            </a:r>
            <a:r>
              <a:rPr lang="en-US" altLang="zh-TW" b="1" i="1" dirty="0" smtClean="0">
                <a:sym typeface="Symbol" pitchFamily="18" charset="2"/>
              </a:rPr>
              <a:t>e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b="1" i="1" dirty="0" smtClean="0">
                <a:sym typeface="Symbol" pitchFamily="18" charset="2"/>
              </a:rPr>
              <a:t>G</a:t>
            </a:r>
            <a:r>
              <a:rPr lang="en-US" altLang="zh-TW" dirty="0" smtClean="0">
                <a:sym typeface="Symbol" pitchFamily="18" charset="2"/>
              </a:rPr>
              <a:t>)=</a:t>
            </a:r>
            <a:r>
              <a:rPr lang="en-US" altLang="zh-TW" sz="2800" b="1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11267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854B7D7-6E79-437D-BD01-DE48D95289D6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26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95325"/>
          </a:xfrm>
        </p:spPr>
        <p:txBody>
          <a:bodyPr/>
          <a:lstStyle/>
          <a:p>
            <a:pPr eaLnBrk="1" hangingPunct="1"/>
            <a:r>
              <a:rPr lang="en-US" altLang="zh-TW" smtClean="0"/>
              <a:t>Spanning Subgraph</a:t>
            </a:r>
          </a:p>
        </p:txBody>
      </p:sp>
      <p:sp>
        <p:nvSpPr>
          <p:cNvPr id="1331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199231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i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spanning </a:t>
            </a:r>
            <a:r>
              <a:rPr lang="en-US" altLang="zh-TW" i="1" dirty="0" err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subgraph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</a:t>
            </a:r>
            <a:r>
              <a:rPr lang="en-US" altLang="zh-TW" dirty="0" smtClean="0"/>
              <a:t>G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subgraph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with vertex set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V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G</a:t>
            </a:r>
            <a:r>
              <a:rPr lang="en-US" altLang="zh-TW" dirty="0" smtClean="0"/>
              <a:t>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TW" dirty="0" smtClean="0"/>
              <a:t>What is an 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</a:rPr>
              <a:t>induced</a:t>
            </a:r>
            <a:r>
              <a:rPr lang="en-US" altLang="zh-TW" dirty="0" smtClean="0"/>
              <a:t> spanning </a:t>
            </a:r>
            <a:r>
              <a:rPr lang="en-US" altLang="zh-TW" dirty="0" err="1" smtClean="0"/>
              <a:t>subgraph</a:t>
            </a:r>
            <a:r>
              <a:rPr lang="en-US" altLang="zh-TW" dirty="0" smtClean="0"/>
              <a:t>?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i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spanning tree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spanning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subgraph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that is a tree</a:t>
            </a:r>
          </a:p>
        </p:txBody>
      </p:sp>
      <p:sp>
        <p:nvSpPr>
          <p:cNvPr id="11270" name="Oval 1028"/>
          <p:cNvSpPr>
            <a:spLocks noChangeArrowheads="1"/>
          </p:cNvSpPr>
          <p:nvPr/>
        </p:nvSpPr>
        <p:spPr bwMode="auto">
          <a:xfrm>
            <a:off x="3362325" y="4467225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1271" name="Oval 1029"/>
          <p:cNvSpPr>
            <a:spLocks noChangeArrowheads="1"/>
          </p:cNvSpPr>
          <p:nvPr/>
        </p:nvSpPr>
        <p:spPr bwMode="auto">
          <a:xfrm>
            <a:off x="3333750" y="5143500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1272" name="Oval 1030"/>
          <p:cNvSpPr>
            <a:spLocks noChangeArrowheads="1"/>
          </p:cNvSpPr>
          <p:nvPr/>
        </p:nvSpPr>
        <p:spPr bwMode="auto">
          <a:xfrm>
            <a:off x="4029075" y="5162550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1273" name="Oval 1031"/>
          <p:cNvSpPr>
            <a:spLocks noChangeArrowheads="1"/>
          </p:cNvSpPr>
          <p:nvPr/>
        </p:nvSpPr>
        <p:spPr bwMode="auto">
          <a:xfrm>
            <a:off x="4076700" y="4457700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1274" name="Oval 1032"/>
          <p:cNvSpPr>
            <a:spLocks noChangeArrowheads="1"/>
          </p:cNvSpPr>
          <p:nvPr/>
        </p:nvSpPr>
        <p:spPr bwMode="auto">
          <a:xfrm>
            <a:off x="4743450" y="4857750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1275" name="Line 1033"/>
          <p:cNvSpPr>
            <a:spLocks noChangeShapeType="1"/>
          </p:cNvSpPr>
          <p:nvPr/>
        </p:nvSpPr>
        <p:spPr bwMode="auto">
          <a:xfrm>
            <a:off x="3476625" y="4514850"/>
            <a:ext cx="600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6" name="Line 1034"/>
          <p:cNvSpPr>
            <a:spLocks noChangeShapeType="1"/>
          </p:cNvSpPr>
          <p:nvPr/>
        </p:nvSpPr>
        <p:spPr bwMode="auto">
          <a:xfrm>
            <a:off x="4191000" y="4543425"/>
            <a:ext cx="55245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Oval 1038"/>
          <p:cNvSpPr>
            <a:spLocks noChangeArrowheads="1"/>
          </p:cNvSpPr>
          <p:nvPr/>
        </p:nvSpPr>
        <p:spPr bwMode="auto">
          <a:xfrm>
            <a:off x="5562600" y="4410075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1278" name="Oval 1039"/>
          <p:cNvSpPr>
            <a:spLocks noChangeArrowheads="1"/>
          </p:cNvSpPr>
          <p:nvPr/>
        </p:nvSpPr>
        <p:spPr bwMode="auto">
          <a:xfrm>
            <a:off x="5534025" y="5086350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1279" name="Oval 1040"/>
          <p:cNvSpPr>
            <a:spLocks noChangeArrowheads="1"/>
          </p:cNvSpPr>
          <p:nvPr/>
        </p:nvSpPr>
        <p:spPr bwMode="auto">
          <a:xfrm>
            <a:off x="6229350" y="5105400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1280" name="Oval 1041"/>
          <p:cNvSpPr>
            <a:spLocks noChangeArrowheads="1"/>
          </p:cNvSpPr>
          <p:nvPr/>
        </p:nvSpPr>
        <p:spPr bwMode="auto">
          <a:xfrm>
            <a:off x="6276975" y="4400550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1281" name="Oval 1042"/>
          <p:cNvSpPr>
            <a:spLocks noChangeArrowheads="1"/>
          </p:cNvSpPr>
          <p:nvPr/>
        </p:nvSpPr>
        <p:spPr bwMode="auto">
          <a:xfrm>
            <a:off x="6943725" y="4800600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1282" name="Line 1043"/>
          <p:cNvSpPr>
            <a:spLocks noChangeShapeType="1"/>
          </p:cNvSpPr>
          <p:nvPr/>
        </p:nvSpPr>
        <p:spPr bwMode="auto">
          <a:xfrm>
            <a:off x="5676900" y="4457700"/>
            <a:ext cx="600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3" name="Line 1044"/>
          <p:cNvSpPr>
            <a:spLocks noChangeShapeType="1"/>
          </p:cNvSpPr>
          <p:nvPr/>
        </p:nvSpPr>
        <p:spPr bwMode="auto">
          <a:xfrm>
            <a:off x="6391275" y="4486275"/>
            <a:ext cx="55245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4" name="Line 1045"/>
          <p:cNvSpPr>
            <a:spLocks noChangeShapeType="1"/>
          </p:cNvSpPr>
          <p:nvPr/>
        </p:nvSpPr>
        <p:spPr bwMode="auto">
          <a:xfrm flipV="1">
            <a:off x="6353175" y="4895850"/>
            <a:ext cx="600075" cy="257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5" name="Line 1046"/>
          <p:cNvSpPr>
            <a:spLocks noChangeShapeType="1"/>
          </p:cNvSpPr>
          <p:nvPr/>
        </p:nvSpPr>
        <p:spPr bwMode="auto">
          <a:xfrm flipV="1">
            <a:off x="5638800" y="4495800"/>
            <a:ext cx="657225" cy="619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6" name="Text Box 1047"/>
          <p:cNvSpPr txBox="1">
            <a:spLocks noChangeArrowheads="1"/>
          </p:cNvSpPr>
          <p:nvPr/>
        </p:nvSpPr>
        <p:spPr bwMode="auto">
          <a:xfrm>
            <a:off x="2914650" y="5410200"/>
            <a:ext cx="2266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</a:rPr>
              <a:t>Spanning subgraph</a:t>
            </a:r>
          </a:p>
        </p:txBody>
      </p:sp>
      <p:sp>
        <p:nvSpPr>
          <p:cNvPr id="11287" name="Line 1048"/>
          <p:cNvSpPr>
            <a:spLocks noChangeShapeType="1"/>
          </p:cNvSpPr>
          <p:nvPr/>
        </p:nvSpPr>
        <p:spPr bwMode="auto">
          <a:xfrm flipH="1">
            <a:off x="3381375" y="4572000"/>
            <a:ext cx="28575" cy="571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8" name="Line 1049"/>
          <p:cNvSpPr>
            <a:spLocks noChangeShapeType="1"/>
          </p:cNvSpPr>
          <p:nvPr/>
        </p:nvSpPr>
        <p:spPr bwMode="auto">
          <a:xfrm flipV="1">
            <a:off x="3448050" y="5219700"/>
            <a:ext cx="571500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9" name="Oval 1051"/>
          <p:cNvSpPr>
            <a:spLocks noChangeArrowheads="1"/>
          </p:cNvSpPr>
          <p:nvPr/>
        </p:nvSpPr>
        <p:spPr bwMode="auto">
          <a:xfrm>
            <a:off x="1247775" y="4467225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1290" name="Oval 1052"/>
          <p:cNvSpPr>
            <a:spLocks noChangeArrowheads="1"/>
          </p:cNvSpPr>
          <p:nvPr/>
        </p:nvSpPr>
        <p:spPr bwMode="auto">
          <a:xfrm>
            <a:off x="1219200" y="5143500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1291" name="Oval 1053"/>
          <p:cNvSpPr>
            <a:spLocks noChangeArrowheads="1"/>
          </p:cNvSpPr>
          <p:nvPr/>
        </p:nvSpPr>
        <p:spPr bwMode="auto">
          <a:xfrm>
            <a:off x="1914525" y="5162550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1292" name="Oval 1054"/>
          <p:cNvSpPr>
            <a:spLocks noChangeArrowheads="1"/>
          </p:cNvSpPr>
          <p:nvPr/>
        </p:nvSpPr>
        <p:spPr bwMode="auto">
          <a:xfrm>
            <a:off x="1962150" y="4457700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1293" name="Oval 1055"/>
          <p:cNvSpPr>
            <a:spLocks noChangeArrowheads="1"/>
          </p:cNvSpPr>
          <p:nvPr/>
        </p:nvSpPr>
        <p:spPr bwMode="auto">
          <a:xfrm>
            <a:off x="2628900" y="4857750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1294" name="Line 1056"/>
          <p:cNvSpPr>
            <a:spLocks noChangeShapeType="1"/>
          </p:cNvSpPr>
          <p:nvPr/>
        </p:nvSpPr>
        <p:spPr bwMode="auto">
          <a:xfrm>
            <a:off x="1362075" y="4514850"/>
            <a:ext cx="600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5" name="Line 1057"/>
          <p:cNvSpPr>
            <a:spLocks noChangeShapeType="1"/>
          </p:cNvSpPr>
          <p:nvPr/>
        </p:nvSpPr>
        <p:spPr bwMode="auto">
          <a:xfrm>
            <a:off x="2076450" y="4543425"/>
            <a:ext cx="55245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6" name="Line 1058"/>
          <p:cNvSpPr>
            <a:spLocks noChangeShapeType="1"/>
          </p:cNvSpPr>
          <p:nvPr/>
        </p:nvSpPr>
        <p:spPr bwMode="auto">
          <a:xfrm flipV="1">
            <a:off x="4138613" y="4943475"/>
            <a:ext cx="633412" cy="266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7" name="Line 1059"/>
          <p:cNvSpPr>
            <a:spLocks noChangeShapeType="1"/>
          </p:cNvSpPr>
          <p:nvPr/>
        </p:nvSpPr>
        <p:spPr bwMode="auto">
          <a:xfrm flipV="1">
            <a:off x="1323975" y="4552950"/>
            <a:ext cx="657225" cy="619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8" name="Line 1060"/>
          <p:cNvSpPr>
            <a:spLocks noChangeShapeType="1"/>
          </p:cNvSpPr>
          <p:nvPr/>
        </p:nvSpPr>
        <p:spPr bwMode="auto">
          <a:xfrm flipH="1">
            <a:off x="1266825" y="4572000"/>
            <a:ext cx="28575" cy="571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9" name="Line 1061"/>
          <p:cNvSpPr>
            <a:spLocks noChangeShapeType="1"/>
          </p:cNvSpPr>
          <p:nvPr/>
        </p:nvSpPr>
        <p:spPr bwMode="auto">
          <a:xfrm flipV="1">
            <a:off x="1333500" y="5219700"/>
            <a:ext cx="571500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0" name="Line 1062"/>
          <p:cNvSpPr>
            <a:spLocks noChangeShapeType="1"/>
          </p:cNvSpPr>
          <p:nvPr/>
        </p:nvSpPr>
        <p:spPr bwMode="auto">
          <a:xfrm>
            <a:off x="1352550" y="4572000"/>
            <a:ext cx="600075" cy="590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1" name="Text Box 1063"/>
          <p:cNvSpPr txBox="1">
            <a:spLocks noChangeArrowheads="1"/>
          </p:cNvSpPr>
          <p:nvPr/>
        </p:nvSpPr>
        <p:spPr bwMode="auto">
          <a:xfrm>
            <a:off x="5553075" y="5353050"/>
            <a:ext cx="164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</a:rPr>
              <a:t>Spanning tree</a:t>
            </a:r>
          </a:p>
        </p:txBody>
      </p:sp>
      <p:sp>
        <p:nvSpPr>
          <p:cNvPr id="11302" name="Line 1064"/>
          <p:cNvSpPr>
            <a:spLocks noChangeShapeType="1"/>
          </p:cNvSpPr>
          <p:nvPr/>
        </p:nvSpPr>
        <p:spPr bwMode="auto">
          <a:xfrm flipV="1">
            <a:off x="2028825" y="4924425"/>
            <a:ext cx="628650" cy="280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6148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02749F0-9D26-4CC7-AECE-705625D192C5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14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97800" cy="800100"/>
          </a:xfrm>
        </p:spPr>
        <p:txBody>
          <a:bodyPr/>
          <a:lstStyle/>
          <a:p>
            <a:pPr eaLnBrk="1" hangingPunct="1"/>
            <a:r>
              <a:rPr lang="en-US" altLang="zh-TW" sz="2800" i="1" smtClean="0"/>
              <a:t>B</a:t>
            </a:r>
            <a:r>
              <a:rPr lang="en-US" altLang="zh-TW" sz="2800" smtClean="0">
                <a:sym typeface="Symbol" pitchFamily="18" charset="2"/>
              </a:rPr>
              <a:t>{</a:t>
            </a:r>
            <a:r>
              <a:rPr lang="en-US" altLang="zh-TW" sz="2800" i="1" smtClean="0">
                <a:sym typeface="Symbol" pitchFamily="18" charset="2"/>
              </a:rPr>
              <a:t>A</a:t>
            </a:r>
            <a:r>
              <a:rPr lang="en-US" altLang="zh-TW" sz="2800" smtClean="0">
                <a:sym typeface="Symbol" pitchFamily="18" charset="2"/>
              </a:rPr>
              <a:t>, </a:t>
            </a:r>
            <a:r>
              <a:rPr lang="en-US" altLang="zh-TW" sz="2800" i="1" smtClean="0">
                <a:sym typeface="Symbol" pitchFamily="18" charset="2"/>
              </a:rPr>
              <a:t>C</a:t>
            </a:r>
            <a:r>
              <a:rPr lang="en-US" altLang="zh-TW" sz="2800" smtClean="0">
                <a:ea typeface="Arial Unicode MS" pitchFamily="34" charset="-128"/>
                <a:cs typeface="Times New Roman" pitchFamily="18" charset="0"/>
                <a:sym typeface="Symbol" pitchFamily="18" charset="2"/>
              </a:rPr>
              <a:t>}</a:t>
            </a:r>
            <a:r>
              <a:rPr lang="en-US" altLang="zh-TW" sz="2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en-US" altLang="zh-TW" sz="2800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Connected and</a:t>
            </a:r>
            <a:r>
              <a:rPr lang="en-US" altLang="zh-TW" sz="2800" smtClean="0">
                <a:solidFill>
                  <a:schemeClr val="accent2"/>
                </a:solidFill>
              </a:rPr>
              <a:t> </a:t>
            </a:r>
            <a:r>
              <a:rPr lang="en-US" altLang="zh-TW" sz="2800" i="1" smtClean="0">
                <a:solidFill>
                  <a:schemeClr val="accent2"/>
                </a:solidFill>
              </a:rPr>
              <a:t>n</a:t>
            </a:r>
            <a:r>
              <a:rPr lang="en-US" altLang="zh-TW" sz="2800" smtClean="0">
                <a:solidFill>
                  <a:schemeClr val="accent2"/>
                </a:solidFill>
              </a:rPr>
              <a:t>-1 </a:t>
            </a:r>
            <a:r>
              <a:rPr lang="en-US" altLang="zh-TW" sz="2800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edges</a:t>
            </a:r>
            <a:r>
              <a:rPr lang="en-US" altLang="zh-TW" sz="2800" smtClean="0">
                <a:solidFill>
                  <a:schemeClr val="accent2"/>
                </a:solidFill>
              </a:rPr>
              <a:t> </a:t>
            </a:r>
            <a:r>
              <a:rPr lang="en-US" altLang="zh-TW" sz="2800" smtClean="0">
                <a:solidFill>
                  <a:schemeClr val="accent2"/>
                </a:solidFill>
                <a:sym typeface="Symbol" pitchFamily="18" charset="2"/>
              </a:rPr>
              <a:t> </a:t>
            </a:r>
            <a:r>
              <a:rPr lang="en-US" altLang="zh-TW" sz="2800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acyclic</a:t>
            </a:r>
            <a:br>
              <a:rPr lang="en-US" altLang="zh-TW" sz="2800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</a:br>
            <a:endParaRPr lang="en-US" altLang="zh-TW" sz="1800" smtClean="0">
              <a:sym typeface="Symbol" pitchFamily="18" charset="2"/>
            </a:endParaRPr>
          </a:p>
        </p:txBody>
      </p:sp>
      <p:sp>
        <p:nvSpPr>
          <p:cNvPr id="10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648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If </a:t>
            </a:r>
            <a:r>
              <a:rPr lang="en-US" altLang="zh-TW" b="1" i="1" dirty="0" smtClean="0">
                <a:solidFill>
                  <a:srgbClr val="7030A0"/>
                </a:solidFill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solidFill>
                  <a:srgbClr val="7030A0"/>
                </a:solidFill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not acyclic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, delete edges from cycles of </a:t>
            </a:r>
            <a:r>
              <a:rPr lang="en-US" altLang="zh-TW" b="1" i="1" dirty="0" smtClean="0"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one by one until the resulting graph </a:t>
            </a:r>
            <a:r>
              <a:rPr lang="en-US" altLang="zh-TW" b="1" i="1" dirty="0" smtClean="0">
                <a:sym typeface="Symbol" panose="05050102010706020507" pitchFamily="18" charset="2"/>
              </a:rPr>
              <a:t>G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’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is acyclic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Since no edge of a cycle is a cut-edge</a:t>
            </a:r>
            <a:r>
              <a:rPr lang="en-US" altLang="zh-TW" dirty="0" smtClean="0">
                <a:sym typeface="Symbol" panose="05050102010706020507" pitchFamily="18" charset="2"/>
              </a:rPr>
              <a:t>, </a:t>
            </a:r>
            <a:r>
              <a:rPr lang="en-US" altLang="zh-TW" b="1" i="1" dirty="0" smtClean="0">
                <a:sym typeface="Symbol" panose="05050102010706020507" pitchFamily="18" charset="2"/>
              </a:rPr>
              <a:t>G</a:t>
            </a:r>
            <a:r>
              <a:rPr lang="en-US" altLang="zh-TW" i="1" dirty="0" smtClean="0">
                <a:sym typeface="Symbol" panose="05050102010706020507" pitchFamily="18" charset="2"/>
              </a:rPr>
              <a:t>’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connected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Now the preceding paragraph implies that 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b="1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altLang="zh-TW" b="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  </a:t>
            </a:r>
            <a:r>
              <a:rPr lang="en-US" altLang="zh-TW" b="1" i="1" dirty="0" smtClean="0">
                <a:sym typeface="Symbol" panose="05050102010706020507" pitchFamily="18" charset="2"/>
              </a:rPr>
              <a:t>e</a:t>
            </a:r>
            <a:r>
              <a:rPr lang="en-US" altLang="zh-TW" dirty="0" smtClean="0">
                <a:sym typeface="Symbol" panose="05050102010706020507" pitchFamily="18" charset="2"/>
              </a:rPr>
              <a:t>(</a:t>
            </a:r>
            <a:r>
              <a:rPr lang="en-US" altLang="zh-TW" b="1" i="1" dirty="0" smtClean="0">
                <a:sym typeface="Symbol" panose="05050102010706020507" pitchFamily="18" charset="2"/>
              </a:rPr>
              <a:t>G</a:t>
            </a:r>
            <a:r>
              <a:rPr lang="en-US" altLang="zh-TW" i="1" dirty="0" smtClean="0">
                <a:sym typeface="Symbol" panose="05050102010706020507" pitchFamily="18" charset="2"/>
              </a:rPr>
              <a:t>’</a:t>
            </a:r>
            <a:r>
              <a:rPr lang="en-US" altLang="zh-TW" dirty="0" smtClean="0">
                <a:sym typeface="Symbol" panose="05050102010706020507" pitchFamily="18" charset="2"/>
              </a:rPr>
              <a:t>) = </a:t>
            </a:r>
            <a:r>
              <a:rPr lang="en-US" altLang="zh-TW" b="1" i="1" dirty="0" smtClean="0">
                <a:sym typeface="Symbol" panose="05050102010706020507" pitchFamily="18" charset="2"/>
              </a:rPr>
              <a:t>n</a:t>
            </a:r>
            <a:r>
              <a:rPr lang="en-US" altLang="zh-TW" dirty="0" smtClean="0">
                <a:sym typeface="Symbol" panose="05050102010706020507" pitchFamily="18" charset="2"/>
              </a:rPr>
              <a:t>-1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Since we are given </a:t>
            </a:r>
            <a:r>
              <a:rPr lang="en-US" altLang="zh-TW" b="1" i="1" dirty="0" smtClean="0">
                <a:sym typeface="Symbol" panose="05050102010706020507" pitchFamily="18" charset="2"/>
              </a:rPr>
              <a:t>e</a:t>
            </a:r>
            <a:r>
              <a:rPr lang="en-US" altLang="zh-TW" dirty="0" smtClean="0">
                <a:sym typeface="Symbol" panose="05050102010706020507" pitchFamily="18" charset="2"/>
              </a:rPr>
              <a:t>(</a:t>
            </a:r>
            <a:r>
              <a:rPr lang="en-US" altLang="zh-TW" b="1" i="1" dirty="0" smtClean="0"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sym typeface="Symbol" panose="05050102010706020507" pitchFamily="18" charset="2"/>
              </a:rPr>
              <a:t>)=</a:t>
            </a:r>
            <a:r>
              <a:rPr lang="en-US" altLang="zh-TW" b="1" i="1" dirty="0" smtClean="0">
                <a:sym typeface="Symbol" panose="05050102010706020507" pitchFamily="18" charset="2"/>
              </a:rPr>
              <a:t>n</a:t>
            </a:r>
            <a:r>
              <a:rPr lang="en-US" altLang="zh-TW" dirty="0" smtClean="0">
                <a:sym typeface="Symbol" panose="05050102010706020507" pitchFamily="18" charset="2"/>
              </a:rPr>
              <a:t>-1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, </a:t>
            </a:r>
            <a:r>
              <a:rPr lang="en-US" altLang="zh-TW" i="1" dirty="0" smtClean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no edges were deleted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Thus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  <a:r>
              <a:rPr lang="en-US" altLang="zh-TW" b="1" i="1" dirty="0" smtClean="0">
                <a:sym typeface="Symbol" panose="05050102010706020507" pitchFamily="18" charset="2"/>
              </a:rPr>
              <a:t>G</a:t>
            </a:r>
            <a:r>
              <a:rPr lang="en-US" altLang="zh-TW" i="1" dirty="0" smtClean="0">
                <a:sym typeface="Symbol" panose="05050102010706020507" pitchFamily="18" charset="2"/>
              </a:rPr>
              <a:t>’</a:t>
            </a:r>
            <a:r>
              <a:rPr lang="en-US" altLang="zh-TW" dirty="0" smtClean="0">
                <a:sym typeface="Symbol" panose="05050102010706020507" pitchFamily="18" charset="2"/>
              </a:rPr>
              <a:t>=</a:t>
            </a:r>
            <a:r>
              <a:rPr lang="en-US" altLang="zh-TW" b="1" i="1" dirty="0" smtClean="0"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, and </a:t>
            </a:r>
            <a:r>
              <a:rPr lang="en-US" altLang="zh-TW" b="1" i="1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is acyclic</a:t>
            </a:r>
          </a:p>
        </p:txBody>
      </p:sp>
      <p:graphicFrame>
        <p:nvGraphicFramePr>
          <p:cNvPr id="6146" name="Object 9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6146" name="Equation" r:id="rId3" imgW="114151" imgH="21561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27651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73097E2-C852-4CCB-B192-9A105D20E316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765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400" smtClean="0">
                <a:sym typeface="Symbol" pitchFamily="18" charset="2"/>
              </a:rPr>
              <a:t>C{A, B}  </a:t>
            </a:r>
            <a:r>
              <a:rPr lang="en-US" altLang="zh-TW" sz="2800" i="1" smtClean="0">
                <a:solidFill>
                  <a:schemeClr val="accent2"/>
                </a:solidFill>
              </a:rPr>
              <a:t>n</a:t>
            </a:r>
            <a:r>
              <a:rPr lang="en-US" altLang="zh-TW" sz="2800" smtClean="0">
                <a:solidFill>
                  <a:schemeClr val="accent2"/>
                </a:solidFill>
              </a:rPr>
              <a:t>-1 </a:t>
            </a:r>
            <a:r>
              <a:rPr lang="en-US" altLang="zh-TW" sz="2800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edges and no cycles </a:t>
            </a:r>
            <a:r>
              <a:rPr lang="en-US" altLang="zh-TW" sz="2800" smtClean="0">
                <a:solidFill>
                  <a:schemeClr val="accent2"/>
                </a:solidFill>
                <a:sym typeface="Symbol" pitchFamily="18" charset="2"/>
              </a:rPr>
              <a:t> </a:t>
            </a:r>
            <a:r>
              <a:rPr lang="en-US" altLang="zh-TW" sz="2800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connected</a:t>
            </a:r>
            <a:r>
              <a:rPr lang="en-US" altLang="zh-TW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/>
            </a:r>
            <a:br>
              <a:rPr lang="en-US" altLang="zh-TW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</a:br>
            <a:r>
              <a:rPr lang="en-US" altLang="zh-TW" sz="1600" smtClean="0">
                <a:sym typeface="Symbol" pitchFamily="18" charset="2"/>
              </a:rPr>
              <a:t/>
            </a:r>
            <a:br>
              <a:rPr lang="en-US" altLang="zh-TW" sz="1600" smtClean="0">
                <a:sym typeface="Symbol" pitchFamily="18" charset="2"/>
              </a:rPr>
            </a:br>
            <a:endParaRPr lang="zh-TW" altLang="en-US" sz="1600" smtClean="0">
              <a:sym typeface="Symbol" pitchFamily="18" charset="2"/>
            </a:endParaRPr>
          </a:p>
        </p:txBody>
      </p:sp>
      <p:sp>
        <p:nvSpPr>
          <p:cNvPr id="27653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85800" y="1574800"/>
            <a:ext cx="7772400" cy="4587875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Let</a:t>
            </a:r>
            <a:r>
              <a:rPr lang="en-US" altLang="zh-TW" smtClean="0">
                <a:sym typeface="Symbol" pitchFamily="18" charset="2"/>
              </a:rPr>
              <a:t>  </a:t>
            </a:r>
            <a:r>
              <a:rPr lang="en-US" altLang="zh-TW" b="1" i="1" smtClean="0">
                <a:sym typeface="Symbol" pitchFamily="18" charset="2"/>
              </a:rPr>
              <a:t>G</a:t>
            </a:r>
            <a:r>
              <a:rPr lang="en-US" altLang="zh-TW" b="1" baseline="-25000" smtClean="0">
                <a:sym typeface="Symbol" pitchFamily="18" charset="2"/>
              </a:rPr>
              <a:t>1</a:t>
            </a:r>
            <a:r>
              <a:rPr lang="en-US" altLang="zh-TW" b="1" smtClean="0">
                <a:sym typeface="Symbol" pitchFamily="18" charset="2"/>
              </a:rPr>
              <a:t>,…,</a:t>
            </a:r>
            <a:r>
              <a:rPr lang="en-US" altLang="zh-TW" b="1" i="1" smtClean="0">
                <a:sym typeface="Symbol" pitchFamily="18" charset="2"/>
              </a:rPr>
              <a:t>G</a:t>
            </a:r>
            <a:r>
              <a:rPr lang="en-US" altLang="zh-TW" b="1" baseline="-25000" smtClean="0">
                <a:sym typeface="Symbol" pitchFamily="18" charset="2"/>
              </a:rPr>
              <a:t>k 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be the components of </a:t>
            </a:r>
            <a:r>
              <a:rPr lang="en-US" altLang="zh-TW" b="1" i="1" smtClean="0">
                <a:sym typeface="Symbol" pitchFamily="18" charset="2"/>
              </a:rPr>
              <a:t>G</a:t>
            </a:r>
            <a:endParaRPr lang="en-US" altLang="zh-TW" smtClean="0">
              <a:sym typeface="Symbol" pitchFamily="18" charset="2"/>
            </a:endParaRPr>
          </a:p>
          <a:p>
            <a:pPr eaLnBrk="1" hangingPunct="1"/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Since every vertex appears  in one component, </a:t>
            </a:r>
            <a:r>
              <a:rPr lang="en-US" altLang="zh-TW" smtClean="0">
                <a:sym typeface="Symbol" pitchFamily="18" charset="2"/>
              </a:rPr>
              <a:t></a:t>
            </a:r>
            <a:r>
              <a:rPr lang="en-US" altLang="zh-TW" baseline="-25000" smtClean="0">
                <a:sym typeface="Symbol" pitchFamily="18" charset="2"/>
              </a:rPr>
              <a:t>i</a:t>
            </a:r>
            <a:r>
              <a:rPr lang="en-US" altLang="zh-TW" b="1" i="1" smtClean="0">
                <a:sym typeface="Symbol" pitchFamily="18" charset="2"/>
              </a:rPr>
              <a:t>n</a:t>
            </a:r>
            <a:r>
              <a:rPr lang="en-US" altLang="zh-TW" smtClean="0">
                <a:sym typeface="Symbol" pitchFamily="18" charset="2"/>
              </a:rPr>
              <a:t>(</a:t>
            </a:r>
            <a:r>
              <a:rPr lang="en-US" altLang="zh-TW" b="1" i="1" smtClean="0">
                <a:sym typeface="Symbol" pitchFamily="18" charset="2"/>
              </a:rPr>
              <a:t>G</a:t>
            </a:r>
            <a:r>
              <a:rPr lang="en-US" altLang="zh-TW" b="1" i="1" baseline="-25000" smtClean="0">
                <a:sym typeface="Symbol" pitchFamily="18" charset="2"/>
              </a:rPr>
              <a:t>i</a:t>
            </a:r>
            <a:r>
              <a:rPr lang="en-US" altLang="zh-TW" smtClean="0">
                <a:sym typeface="Symbol" pitchFamily="18" charset="2"/>
              </a:rPr>
              <a:t>)=</a:t>
            </a:r>
            <a:r>
              <a:rPr lang="en-US" altLang="zh-TW" i="1" smtClean="0">
                <a:sym typeface="Symbol" pitchFamily="18" charset="2"/>
              </a:rPr>
              <a:t>n</a:t>
            </a:r>
            <a:endParaRPr lang="en-US" altLang="zh-TW" smtClean="0">
              <a:sym typeface="Symbol" pitchFamily="18" charset="2"/>
            </a:endParaRPr>
          </a:p>
          <a:p>
            <a:pPr lvl="1"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Since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i="1" smtClean="0">
                <a:sym typeface="Symbol" pitchFamily="18" charset="2"/>
              </a:rPr>
              <a:t>G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has no cycles, each component satisfies property</a:t>
            </a:r>
            <a:r>
              <a:rPr lang="en-US" altLang="zh-TW" smtClean="0">
                <a:sym typeface="Symbol" pitchFamily="18" charset="2"/>
              </a:rPr>
              <a:t> A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.  Thus </a:t>
            </a:r>
            <a:r>
              <a:rPr lang="en-US" altLang="zh-TW" b="1" i="1" smtClean="0">
                <a:sym typeface="Symbol" pitchFamily="18" charset="2"/>
              </a:rPr>
              <a:t>e</a:t>
            </a:r>
            <a:r>
              <a:rPr lang="en-US" altLang="zh-TW" smtClean="0">
                <a:sym typeface="Symbol" pitchFamily="18" charset="2"/>
              </a:rPr>
              <a:t>(</a:t>
            </a:r>
            <a:r>
              <a:rPr lang="en-US" altLang="zh-TW" b="1" i="1" smtClean="0">
                <a:sym typeface="Symbol" pitchFamily="18" charset="2"/>
              </a:rPr>
              <a:t>G</a:t>
            </a:r>
            <a:r>
              <a:rPr lang="en-US" altLang="zh-TW" b="1" i="1" baseline="-25000" smtClean="0">
                <a:sym typeface="Symbol" pitchFamily="18" charset="2"/>
              </a:rPr>
              <a:t>i</a:t>
            </a:r>
            <a:r>
              <a:rPr lang="en-US" altLang="zh-TW" smtClean="0">
                <a:sym typeface="Symbol" pitchFamily="18" charset="2"/>
              </a:rPr>
              <a:t>) = </a:t>
            </a:r>
            <a:r>
              <a:rPr lang="en-US" altLang="zh-TW" b="1" i="1" smtClean="0">
                <a:sym typeface="Symbol" pitchFamily="18" charset="2"/>
              </a:rPr>
              <a:t>n</a:t>
            </a:r>
            <a:r>
              <a:rPr lang="en-US" altLang="zh-TW" smtClean="0">
                <a:sym typeface="Symbol" pitchFamily="18" charset="2"/>
              </a:rPr>
              <a:t>(</a:t>
            </a:r>
            <a:r>
              <a:rPr lang="en-US" altLang="zh-TW" b="1" i="1" smtClean="0">
                <a:sym typeface="Symbol" pitchFamily="18" charset="2"/>
              </a:rPr>
              <a:t>G</a:t>
            </a:r>
            <a:r>
              <a:rPr lang="en-US" altLang="zh-TW" b="1" i="1" baseline="-25000" smtClean="0">
                <a:sym typeface="Symbol" pitchFamily="18" charset="2"/>
              </a:rPr>
              <a:t>i</a:t>
            </a:r>
            <a:r>
              <a:rPr lang="en-US" altLang="zh-TW" smtClean="0">
                <a:sym typeface="Symbol" pitchFamily="18" charset="2"/>
              </a:rPr>
              <a:t>) - 1</a:t>
            </a:r>
          </a:p>
          <a:p>
            <a:pPr lvl="1"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Summing over </a:t>
            </a:r>
            <a:r>
              <a:rPr lang="en-US" altLang="zh-TW" i="1" smtClean="0">
                <a:sym typeface="Symbol" pitchFamily="18" charset="2"/>
              </a:rPr>
              <a:t>i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yields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b="1" i="1" smtClean="0">
                <a:solidFill>
                  <a:srgbClr val="00B050"/>
                </a:solidFill>
                <a:sym typeface="Symbol" pitchFamily="18" charset="2"/>
              </a:rPr>
              <a:t>e</a:t>
            </a:r>
            <a:r>
              <a:rPr lang="en-US" altLang="zh-TW" smtClean="0">
                <a:solidFill>
                  <a:srgbClr val="00B050"/>
                </a:solidFill>
                <a:sym typeface="Symbol" pitchFamily="18" charset="2"/>
              </a:rPr>
              <a:t>(</a:t>
            </a:r>
            <a:r>
              <a:rPr lang="en-US" altLang="zh-TW" b="1" i="1" smtClean="0">
                <a:solidFill>
                  <a:srgbClr val="00B050"/>
                </a:solidFill>
                <a:sym typeface="Symbol" pitchFamily="18" charset="2"/>
              </a:rPr>
              <a:t>G</a:t>
            </a:r>
            <a:r>
              <a:rPr lang="en-US" altLang="zh-TW" smtClean="0">
                <a:solidFill>
                  <a:srgbClr val="00B050"/>
                </a:solidFill>
                <a:sym typeface="Symbol" pitchFamily="18" charset="2"/>
              </a:rPr>
              <a:t>)=</a:t>
            </a:r>
            <a:r>
              <a:rPr lang="en-US" altLang="zh-TW" i="1" baseline="-25000" smtClean="0">
                <a:solidFill>
                  <a:srgbClr val="00B050"/>
                </a:solidFill>
                <a:sym typeface="Symbol" pitchFamily="18" charset="2"/>
              </a:rPr>
              <a:t>I</a:t>
            </a:r>
            <a:r>
              <a:rPr lang="en-US" altLang="zh-TW" smtClean="0">
                <a:solidFill>
                  <a:srgbClr val="00B050"/>
                </a:solidFill>
                <a:sym typeface="Symbol" pitchFamily="18" charset="2"/>
              </a:rPr>
              <a:t>[</a:t>
            </a:r>
            <a:r>
              <a:rPr lang="en-US" altLang="zh-TW" b="1" i="1" smtClean="0">
                <a:solidFill>
                  <a:srgbClr val="00B050"/>
                </a:solidFill>
                <a:sym typeface="Symbol" pitchFamily="18" charset="2"/>
              </a:rPr>
              <a:t>n</a:t>
            </a:r>
            <a:r>
              <a:rPr lang="en-US" altLang="zh-TW" smtClean="0">
                <a:solidFill>
                  <a:srgbClr val="00B050"/>
                </a:solidFill>
                <a:sym typeface="Symbol" pitchFamily="18" charset="2"/>
              </a:rPr>
              <a:t>(</a:t>
            </a:r>
            <a:r>
              <a:rPr lang="en-US" altLang="zh-TW" b="1" i="1" smtClean="0">
                <a:solidFill>
                  <a:srgbClr val="00B050"/>
                </a:solidFill>
                <a:sym typeface="Symbol" pitchFamily="18" charset="2"/>
              </a:rPr>
              <a:t>G</a:t>
            </a:r>
            <a:r>
              <a:rPr lang="en-US" altLang="zh-TW" b="1" i="1" baseline="-25000" smtClean="0">
                <a:solidFill>
                  <a:srgbClr val="00B050"/>
                </a:solidFill>
                <a:sym typeface="Symbol" pitchFamily="18" charset="2"/>
              </a:rPr>
              <a:t>i</a:t>
            </a:r>
            <a:r>
              <a:rPr lang="en-US" altLang="zh-TW" smtClean="0">
                <a:solidFill>
                  <a:srgbClr val="00B050"/>
                </a:solidFill>
                <a:sym typeface="Symbol" pitchFamily="18" charset="2"/>
              </a:rPr>
              <a:t>)-1]= </a:t>
            </a:r>
            <a:r>
              <a:rPr lang="en-US" altLang="zh-TW" b="1" i="1" smtClean="0">
                <a:solidFill>
                  <a:srgbClr val="00B050"/>
                </a:solidFill>
                <a:sym typeface="Symbol" pitchFamily="18" charset="2"/>
              </a:rPr>
              <a:t>n</a:t>
            </a:r>
            <a:r>
              <a:rPr lang="en-US" altLang="zh-TW" b="1" smtClean="0">
                <a:solidFill>
                  <a:srgbClr val="00B050"/>
                </a:solidFill>
                <a:sym typeface="Symbol" pitchFamily="18" charset="2"/>
              </a:rPr>
              <a:t>-</a:t>
            </a:r>
            <a:r>
              <a:rPr lang="en-US" altLang="zh-TW" b="1" i="1" smtClean="0">
                <a:solidFill>
                  <a:srgbClr val="00B050"/>
                </a:solidFill>
                <a:sym typeface="Symbol" pitchFamily="18" charset="2"/>
              </a:rPr>
              <a:t>k</a:t>
            </a:r>
            <a:endParaRPr lang="en-US" altLang="zh-TW" smtClean="0">
              <a:solidFill>
                <a:srgbClr val="00B050"/>
              </a:solidFill>
              <a:sym typeface="Symbol" pitchFamily="18" charset="2"/>
            </a:endParaRPr>
          </a:p>
          <a:p>
            <a:pPr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We are given </a:t>
            </a:r>
            <a:r>
              <a:rPr lang="en-US" altLang="zh-TW" b="1" i="1" smtClean="0">
                <a:solidFill>
                  <a:srgbClr val="00B050"/>
                </a:solidFill>
                <a:sym typeface="Symbol" pitchFamily="18" charset="2"/>
              </a:rPr>
              <a:t>e</a:t>
            </a:r>
            <a:r>
              <a:rPr lang="en-US" altLang="zh-TW" smtClean="0">
                <a:solidFill>
                  <a:srgbClr val="00B050"/>
                </a:solidFill>
                <a:sym typeface="Symbol" pitchFamily="18" charset="2"/>
              </a:rPr>
              <a:t>(</a:t>
            </a:r>
            <a:r>
              <a:rPr lang="en-US" altLang="zh-TW" b="1" i="1" smtClean="0">
                <a:solidFill>
                  <a:srgbClr val="00B050"/>
                </a:solidFill>
                <a:sym typeface="Symbol" pitchFamily="18" charset="2"/>
              </a:rPr>
              <a:t>G</a:t>
            </a:r>
            <a:r>
              <a:rPr lang="en-US" altLang="zh-TW" smtClean="0">
                <a:solidFill>
                  <a:srgbClr val="00B050"/>
                </a:solidFill>
                <a:sym typeface="Symbol" pitchFamily="18" charset="2"/>
              </a:rPr>
              <a:t>)=</a:t>
            </a:r>
            <a:r>
              <a:rPr lang="en-US" altLang="zh-TW" b="1" i="1" smtClean="0">
                <a:solidFill>
                  <a:srgbClr val="00B050"/>
                </a:solidFill>
                <a:sym typeface="Symbol" pitchFamily="18" charset="2"/>
              </a:rPr>
              <a:t>n</a:t>
            </a:r>
            <a:r>
              <a:rPr lang="en-US" altLang="zh-TW" smtClean="0">
                <a:solidFill>
                  <a:srgbClr val="00B050"/>
                </a:solidFill>
                <a:sym typeface="Symbol" pitchFamily="18" charset="2"/>
              </a:rPr>
              <a:t>-1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,so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b="1" i="1" smtClean="0">
                <a:solidFill>
                  <a:srgbClr val="00B050"/>
                </a:solidFill>
                <a:sym typeface="Symbol" pitchFamily="18" charset="2"/>
              </a:rPr>
              <a:t>k </a:t>
            </a:r>
            <a:r>
              <a:rPr lang="en-US" altLang="zh-TW" smtClean="0">
                <a:solidFill>
                  <a:srgbClr val="00B050"/>
                </a:solidFill>
                <a:sym typeface="Symbol" pitchFamily="18" charset="2"/>
              </a:rPr>
              <a:t>=1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, and </a:t>
            </a:r>
            <a:r>
              <a:rPr lang="en-US" altLang="zh-TW" b="1" i="1" smtClean="0">
                <a:sym typeface="Symbol" pitchFamily="18" charset="2"/>
              </a:rPr>
              <a:t>G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is connected</a:t>
            </a:r>
            <a:endParaRPr lang="zh-TW" altLang="en-US" smtClean="0">
              <a:latin typeface="Arial Unicode MS" pitchFamily="34" charset="-128"/>
              <a:ea typeface="Arial Unicode MS" pitchFamily="34" charset="-128"/>
              <a:cs typeface="Arial Unicode MS" pitchFamily="34" charset="-128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>
          <a:xfrm>
            <a:off x="523875" y="609600"/>
            <a:ext cx="8096250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2800" i="1" dirty="0" smtClean="0">
                <a:sym typeface="Symbol" panose="05050102010706020507" pitchFamily="18" charset="2"/>
              </a:rPr>
              <a:t>D</a:t>
            </a:r>
            <a:r>
              <a:rPr lang="en-US" altLang="zh-TW" sz="2800" dirty="0" smtClean="0">
                <a:sym typeface="Symbol" panose="05050102010706020507" pitchFamily="18" charset="2"/>
              </a:rPr>
              <a:t></a:t>
            </a:r>
            <a:r>
              <a:rPr lang="en-US" altLang="zh-TW" sz="2800" i="1" dirty="0" smtClean="0">
                <a:sym typeface="Symbol" panose="05050102010706020507" pitchFamily="18" charset="2"/>
              </a:rPr>
              <a:t>A</a:t>
            </a:r>
            <a:r>
              <a:rPr lang="en-US" altLang="zh-TW" sz="2800" dirty="0" smtClean="0"/>
              <a:t>  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2800" i="1" dirty="0" smtClean="0">
                <a:solidFill>
                  <a:schemeClr val="accent1">
                    <a:lumMod val="75000"/>
                  </a:schemeClr>
                </a:solidFill>
              </a:rPr>
              <a:t>u, </a:t>
            </a:r>
            <a:r>
              <a:rPr lang="en-US" altLang="zh-TW" sz="2800" i="1" dirty="0" err="1" smtClean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altLang="zh-TW" sz="2800" dirty="0" err="1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altLang="zh-TW" sz="2800" i="1" dirty="0" err="1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V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(</a:t>
            </a:r>
            <a:r>
              <a:rPr lang="en-US" altLang="zh-TW" sz="2800" i="1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G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)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,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one and only one </a:t>
            </a:r>
            <a:r>
              <a:rPr lang="en-US" altLang="zh-TW" sz="2800" i="1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u, v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-path 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exists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    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connected and no cycles</a:t>
            </a:r>
            <a:endParaRPr lang="zh-TW" altLang="en-US" dirty="0" smtClean="0"/>
          </a:p>
        </p:txBody>
      </p:sp>
      <p:sp>
        <p:nvSpPr>
          <p:cNvPr id="20483" name="內容版面配置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If there is a </a:t>
            </a:r>
            <a:r>
              <a:rPr lang="en-US" altLang="zh-TW" i="1" dirty="0" err="1" smtClean="0">
                <a:sym typeface="Symbol" panose="05050102010706020507" pitchFamily="18" charset="2"/>
              </a:rPr>
              <a:t>u</a:t>
            </a:r>
            <a:r>
              <a:rPr lang="en-US" altLang="zh-TW" dirty="0" err="1" smtClean="0">
                <a:sym typeface="Symbol" panose="05050102010706020507" pitchFamily="18" charset="2"/>
              </a:rPr>
              <a:t>,</a:t>
            </a:r>
            <a:r>
              <a:rPr lang="en-US" altLang="zh-TW" i="1" dirty="0" err="1" smtClean="0">
                <a:sym typeface="Symbol" panose="05050102010706020507" pitchFamily="18" charset="2"/>
              </a:rPr>
              <a:t>v</a:t>
            </a:r>
            <a:r>
              <a:rPr lang="en-US" altLang="zh-TW" dirty="0" smtClean="0">
                <a:sym typeface="Symbol" panose="05050102010706020507" pitchFamily="18" charset="2"/>
              </a:rPr>
              <a:t>-path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for every </a:t>
            </a:r>
            <a:r>
              <a:rPr lang="en-US" altLang="zh-TW" i="1" dirty="0" err="1" smtClean="0">
                <a:sym typeface="Symbol" panose="05050102010706020507" pitchFamily="18" charset="2"/>
              </a:rPr>
              <a:t>u,v</a:t>
            </a:r>
            <a:r>
              <a:rPr lang="en-US" altLang="zh-TW" dirty="0" err="1" smtClean="0">
                <a:sym typeface="Symbol" panose="05050102010706020507" pitchFamily="18" charset="2"/>
              </a:rPr>
              <a:t></a:t>
            </a:r>
            <a:r>
              <a:rPr lang="en-US" altLang="zh-TW" i="1" dirty="0" err="1" smtClean="0">
                <a:sym typeface="Symbol" panose="05050102010706020507" pitchFamily="18" charset="2"/>
              </a:rPr>
              <a:t>V</a:t>
            </a:r>
            <a:r>
              <a:rPr lang="en-US" altLang="zh-TW" dirty="0" smtClean="0">
                <a:sym typeface="Symbol" panose="05050102010706020507" pitchFamily="18" charset="2"/>
              </a:rPr>
              <a:t>(</a:t>
            </a:r>
            <a:r>
              <a:rPr lang="en-US" altLang="zh-TW" i="1" dirty="0" smtClean="0"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sym typeface="Symbol" panose="05050102010706020507" pitchFamily="18" charset="2"/>
              </a:rPr>
              <a:t>)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, then </a:t>
            </a:r>
            <a:r>
              <a:rPr lang="en-US" altLang="zh-TW" i="1" dirty="0" smtClean="0"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connected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If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has a cycle </a:t>
            </a:r>
            <a:r>
              <a:rPr lang="en-US" altLang="zh-TW" i="1" dirty="0" smtClean="0">
                <a:sym typeface="Symbol" panose="05050102010706020507" pitchFamily="18" charset="2"/>
              </a:rPr>
              <a:t>C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, then </a:t>
            </a:r>
            <a:r>
              <a:rPr lang="en-US" altLang="zh-TW" i="1" dirty="0" smtClean="0">
                <a:sym typeface="Symbol" panose="05050102010706020507" pitchFamily="18" charset="2"/>
              </a:rPr>
              <a:t>G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has two </a:t>
            </a:r>
            <a:r>
              <a:rPr lang="en-US" altLang="zh-TW" i="1" dirty="0" err="1" smtClean="0">
                <a:sym typeface="Symbol" panose="05050102010706020507" pitchFamily="18" charset="2"/>
              </a:rPr>
              <a:t>u</a:t>
            </a:r>
            <a:r>
              <a:rPr lang="en-US" altLang="zh-TW" dirty="0" err="1" smtClean="0">
                <a:sym typeface="Symbol" panose="05050102010706020507" pitchFamily="18" charset="2"/>
              </a:rPr>
              <a:t>,</a:t>
            </a:r>
            <a:r>
              <a:rPr lang="en-US" altLang="zh-TW" i="1" dirty="0" err="1" smtClean="0">
                <a:sym typeface="Symbol" panose="05050102010706020507" pitchFamily="18" charset="2"/>
              </a:rPr>
              <a:t>v</a:t>
            </a:r>
            <a:r>
              <a:rPr lang="en-US" altLang="zh-TW" dirty="0" smtClean="0">
                <a:sym typeface="Symbol" panose="05050102010706020507" pitchFamily="18" charset="2"/>
              </a:rPr>
              <a:t>-paths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for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  <a:r>
              <a:rPr lang="en-US" altLang="zh-TW" i="1" dirty="0" err="1" smtClean="0">
                <a:sym typeface="Symbol" panose="05050102010706020507" pitchFamily="18" charset="2"/>
              </a:rPr>
              <a:t>u,v</a:t>
            </a:r>
            <a:r>
              <a:rPr lang="en-US" altLang="zh-TW" i="1" dirty="0" smtClean="0"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sym typeface="Symbol" panose="05050102010706020507" pitchFamily="18" charset="2"/>
              </a:rPr>
              <a:t></a:t>
            </a:r>
            <a:r>
              <a:rPr lang="en-US" altLang="zh-TW" i="1" dirty="0" smtClean="0">
                <a:sym typeface="Symbol" panose="05050102010706020507" pitchFamily="18" charset="2"/>
              </a:rPr>
              <a:t>V</a:t>
            </a:r>
            <a:r>
              <a:rPr lang="en-US" altLang="zh-TW" dirty="0" smtClean="0">
                <a:sym typeface="Symbol" panose="05050102010706020507" pitchFamily="18" charset="2"/>
              </a:rPr>
              <a:t>(</a:t>
            </a:r>
            <a:r>
              <a:rPr lang="en-US" altLang="zh-TW" i="1" dirty="0" smtClean="0"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sym typeface="Symbol" panose="05050102010706020507" pitchFamily="18" charset="2"/>
              </a:rPr>
              <a:t>)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;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which contradicts the hypothesis </a:t>
            </a:r>
            <a:r>
              <a:rPr lang="en-US" altLang="zh-TW" i="1" dirty="0" smtClean="0">
                <a:sym typeface="Symbol" panose="05050102010706020507" pitchFamily="18" charset="2"/>
              </a:rPr>
              <a:t>D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Hence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acyclic (this also forbids loops).</a:t>
            </a:r>
          </a:p>
          <a:p>
            <a:pPr marL="471488" lvl="1" indent="-471488" eaLnBrk="1" fontAlgn="auto" hangingPunct="1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endParaRPr lang="en-US" altLang="zh-TW" dirty="0" smtClean="0">
              <a:sym typeface="Symbol" panose="05050102010706020507" pitchFamily="18" charset="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TW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Symbol" panose="05050102010706020507" pitchFamily="18" charset="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TW" altLang="en-US" dirty="0" smtClean="0"/>
          </a:p>
        </p:txBody>
      </p:sp>
      <p:sp>
        <p:nvSpPr>
          <p:cNvPr id="28676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28677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950CBB9-604D-40BF-96B2-9C9E0BFF5D8C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717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F3F3D0F-C672-4BCA-A702-63E2DFD46BBE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05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590550" y="406400"/>
            <a:ext cx="8067675" cy="850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2800" i="1" dirty="0" smtClean="0"/>
              <a:t>A</a:t>
            </a:r>
            <a:r>
              <a:rPr lang="en-US" altLang="zh-TW" sz="2800" dirty="0" smtClean="0">
                <a:sym typeface="Symbol" panose="05050102010706020507" pitchFamily="18" charset="2"/>
              </a:rPr>
              <a:t></a:t>
            </a:r>
            <a:r>
              <a:rPr lang="en-US" altLang="zh-TW" sz="2800" i="1" dirty="0" smtClean="0">
                <a:sym typeface="Symbol" panose="05050102010706020507" pitchFamily="18" charset="2"/>
              </a:rPr>
              <a:t>D</a:t>
            </a:r>
            <a:r>
              <a:rPr lang="en-US" altLang="zh-TW" sz="2800" dirty="0" smtClean="0">
                <a:sym typeface="Symbol" panose="05050102010706020507" pitchFamily="18" charset="2"/>
              </a:rPr>
              <a:t>  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C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onnected and no cycles  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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2800" i="1" dirty="0" smtClean="0">
                <a:solidFill>
                  <a:schemeClr val="accent1">
                    <a:lumMod val="75000"/>
                  </a:schemeClr>
                </a:solidFill>
              </a:rPr>
              <a:t>u, </a:t>
            </a:r>
            <a:r>
              <a:rPr lang="en-US" altLang="zh-TW" sz="2800" i="1" dirty="0" err="1" smtClean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altLang="zh-TW" sz="2800" dirty="0" err="1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altLang="zh-TW" sz="2800" i="1" dirty="0" err="1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V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(</a:t>
            </a:r>
            <a:r>
              <a:rPr lang="en-US" altLang="zh-TW" sz="2800" i="1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G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), 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one and only one </a:t>
            </a:r>
            <a:r>
              <a:rPr lang="en-US" altLang="zh-TW" sz="2800" i="1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u, v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-path 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exists</a:t>
            </a:r>
            <a:endParaRPr lang="en-US" altLang="zh-TW" sz="2000" dirty="0" smtClean="0"/>
          </a:p>
        </p:txBody>
      </p:sp>
      <p:sp>
        <p:nvSpPr>
          <p:cNvPr id="205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47700" y="1638300"/>
            <a:ext cx="7772400" cy="391477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Since</a:t>
            </a:r>
            <a:r>
              <a:rPr lang="en-US" altLang="zh-TW" smtClean="0">
                <a:sym typeface="Symbol" panose="05050102010706020507" pitchFamily="18" charset="2"/>
              </a:rPr>
              <a:t> </a:t>
            </a:r>
            <a:r>
              <a:rPr lang="en-US" altLang="zh-TW" i="1" smtClean="0">
                <a:sym typeface="Symbol" panose="05050102010706020507" pitchFamily="18" charset="2"/>
              </a:rPr>
              <a:t>G</a:t>
            </a:r>
            <a:r>
              <a:rPr lang="en-US" altLang="zh-TW" smtClean="0">
                <a:sym typeface="Symbol" panose="05050102010706020507" pitchFamily="18" charset="2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connected, each pair of vertices is connected by a path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If some pair is connected by more than one , we choose a shortest (total length) pair </a:t>
            </a:r>
            <a:r>
              <a:rPr lang="en-US" altLang="zh-TW" i="1" smtClean="0">
                <a:sym typeface="Symbol" panose="05050102010706020507" pitchFamily="18" charset="2"/>
              </a:rPr>
              <a:t>P</a:t>
            </a:r>
            <a:r>
              <a:rPr lang="en-US" altLang="zh-TW" smtClean="0">
                <a:sym typeface="Symbol" panose="05050102010706020507" pitchFamily="18" charset="2"/>
              </a:rPr>
              <a:t>, </a:t>
            </a:r>
            <a:r>
              <a:rPr lang="en-US" altLang="zh-TW" i="1" smtClean="0">
                <a:sym typeface="Symbol" panose="05050102010706020507" pitchFamily="18" charset="2"/>
              </a:rPr>
              <a:t>Q</a:t>
            </a:r>
            <a:r>
              <a:rPr lang="en-US" altLang="zh-TW" smtClean="0">
                <a:sym typeface="Symbol" panose="05050102010706020507" pitchFamily="18" charset="2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of distinct paths with the same endpoints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By this extremal choice, no internal vertex of </a:t>
            </a:r>
            <a:r>
              <a:rPr lang="en-US" altLang="zh-TW" i="1" smtClean="0">
                <a:sym typeface="Symbol" panose="05050102010706020507" pitchFamily="18" charset="2"/>
              </a:rPr>
              <a:t>P</a:t>
            </a:r>
            <a:r>
              <a:rPr lang="en-US" altLang="zh-TW" smtClean="0">
                <a:sym typeface="Symbol" panose="05050102010706020507" pitchFamily="18" charset="2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or</a:t>
            </a:r>
            <a:r>
              <a:rPr lang="en-US" altLang="zh-TW" smtClean="0">
                <a:sym typeface="Symbol" panose="05050102010706020507" pitchFamily="18" charset="2"/>
              </a:rPr>
              <a:t> </a:t>
            </a:r>
            <a:r>
              <a:rPr lang="en-US" altLang="zh-TW" i="1" smtClean="0">
                <a:sym typeface="Symbol" panose="05050102010706020507" pitchFamily="18" charset="2"/>
              </a:rPr>
              <a:t>Q</a:t>
            </a:r>
            <a:r>
              <a:rPr lang="en-US" altLang="zh-TW" smtClean="0">
                <a:sym typeface="Symbol" panose="05050102010706020507" pitchFamily="18" charset="2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can belong to the other path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This implies that </a:t>
            </a:r>
            <a:r>
              <a:rPr lang="en-US" altLang="zh-TW" i="1" smtClean="0">
                <a:sym typeface="Symbol" panose="05050102010706020507" pitchFamily="18" charset="2"/>
              </a:rPr>
              <a:t>P</a:t>
            </a:r>
            <a:r>
              <a:rPr lang="en-US" altLang="zh-TW" smtClean="0">
                <a:sym typeface="Symbol" panose="05050102010706020507" pitchFamily="18" charset="2"/>
              </a:rPr>
              <a:t></a:t>
            </a:r>
            <a:r>
              <a:rPr lang="en-US" altLang="zh-TW" i="1" smtClean="0">
                <a:sym typeface="Symbol" panose="05050102010706020507" pitchFamily="18" charset="2"/>
              </a:rPr>
              <a:t>Q</a:t>
            </a:r>
            <a:r>
              <a:rPr lang="en-US" altLang="zh-TW" smtClean="0">
                <a:sym typeface="Symbol" panose="05050102010706020507" pitchFamily="18" charset="2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a cycle, which contradicts the hypothesis </a:t>
            </a:r>
            <a:r>
              <a:rPr lang="en-US" altLang="zh-TW" smtClean="0">
                <a:sym typeface="Symbol" panose="05050102010706020507" pitchFamily="18" charset="2"/>
              </a:rPr>
              <a:t>A</a:t>
            </a:r>
          </a:p>
        </p:txBody>
      </p:sp>
      <p:graphicFrame>
        <p:nvGraphicFramePr>
          <p:cNvPr id="7170" name="Object 9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7170" name="Equation" r:id="rId3" imgW="114151" imgH="215619" progId="Equation.3">
              <p:embed/>
            </p:oleObj>
          </a:graphicData>
        </a:graphic>
      </p:graphicFrame>
      <p:sp>
        <p:nvSpPr>
          <p:cNvPr id="7175" name="Line 2056"/>
          <p:cNvSpPr>
            <a:spLocks noChangeShapeType="1"/>
          </p:cNvSpPr>
          <p:nvPr/>
        </p:nvSpPr>
        <p:spPr bwMode="auto">
          <a:xfrm>
            <a:off x="2447925" y="5648325"/>
            <a:ext cx="78105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6" name="Line 2057"/>
          <p:cNvSpPr>
            <a:spLocks noChangeShapeType="1"/>
          </p:cNvSpPr>
          <p:nvPr/>
        </p:nvSpPr>
        <p:spPr bwMode="auto">
          <a:xfrm flipV="1">
            <a:off x="3228975" y="5667375"/>
            <a:ext cx="1143000" cy="47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7" name="Line 2058"/>
          <p:cNvSpPr>
            <a:spLocks noChangeShapeType="1"/>
          </p:cNvSpPr>
          <p:nvPr/>
        </p:nvSpPr>
        <p:spPr bwMode="auto">
          <a:xfrm>
            <a:off x="4362450" y="5676900"/>
            <a:ext cx="947738" cy="90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8" name="Line 2059"/>
          <p:cNvSpPr>
            <a:spLocks noChangeShapeType="1"/>
          </p:cNvSpPr>
          <p:nvPr/>
        </p:nvSpPr>
        <p:spPr bwMode="auto">
          <a:xfrm>
            <a:off x="5981700" y="5572125"/>
            <a:ext cx="838200" cy="38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9" name="Line 2061"/>
          <p:cNvSpPr>
            <a:spLocks noChangeShapeType="1"/>
          </p:cNvSpPr>
          <p:nvPr/>
        </p:nvSpPr>
        <p:spPr bwMode="auto">
          <a:xfrm>
            <a:off x="3219450" y="5724525"/>
            <a:ext cx="600075" cy="495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0" name="Line 2062"/>
          <p:cNvSpPr>
            <a:spLocks noChangeShapeType="1"/>
          </p:cNvSpPr>
          <p:nvPr/>
        </p:nvSpPr>
        <p:spPr bwMode="auto">
          <a:xfrm flipV="1">
            <a:off x="3819525" y="6124575"/>
            <a:ext cx="809625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1" name="Line 2063"/>
          <p:cNvSpPr>
            <a:spLocks noChangeShapeType="1"/>
          </p:cNvSpPr>
          <p:nvPr/>
        </p:nvSpPr>
        <p:spPr bwMode="auto">
          <a:xfrm flipV="1">
            <a:off x="4638675" y="5772150"/>
            <a:ext cx="676275" cy="352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2" name="Line 2064"/>
          <p:cNvSpPr>
            <a:spLocks noChangeShapeType="1"/>
          </p:cNvSpPr>
          <p:nvPr/>
        </p:nvSpPr>
        <p:spPr bwMode="auto">
          <a:xfrm flipV="1">
            <a:off x="5324475" y="5562600"/>
            <a:ext cx="657225" cy="200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3" name="Line 2065"/>
          <p:cNvSpPr>
            <a:spLocks noChangeShapeType="1"/>
          </p:cNvSpPr>
          <p:nvPr/>
        </p:nvSpPr>
        <p:spPr bwMode="auto">
          <a:xfrm flipV="1">
            <a:off x="3819525" y="5667375"/>
            <a:ext cx="542925" cy="552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4" name="Text Box 2066"/>
          <p:cNvSpPr txBox="1">
            <a:spLocks noChangeArrowheads="1"/>
          </p:cNvSpPr>
          <p:nvPr/>
        </p:nvSpPr>
        <p:spPr bwMode="auto">
          <a:xfrm>
            <a:off x="3629025" y="5243513"/>
            <a:ext cx="376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i="1">
                <a:latin typeface="Times New Roman" pitchFamily="18" charset="0"/>
              </a:rPr>
              <a:t>p</a:t>
            </a:r>
          </a:p>
        </p:txBody>
      </p:sp>
      <p:sp>
        <p:nvSpPr>
          <p:cNvPr id="7185" name="Text Box 2067"/>
          <p:cNvSpPr txBox="1">
            <a:spLocks noChangeArrowheads="1"/>
          </p:cNvSpPr>
          <p:nvPr/>
        </p:nvSpPr>
        <p:spPr bwMode="auto">
          <a:xfrm>
            <a:off x="6600825" y="5486400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v</a:t>
            </a:r>
          </a:p>
        </p:txBody>
      </p:sp>
      <p:sp>
        <p:nvSpPr>
          <p:cNvPr id="7186" name="Text Box 2068"/>
          <p:cNvSpPr txBox="1">
            <a:spLocks noChangeArrowheads="1"/>
          </p:cNvSpPr>
          <p:nvPr/>
        </p:nvSpPr>
        <p:spPr bwMode="auto">
          <a:xfrm>
            <a:off x="2233613" y="5605463"/>
            <a:ext cx="376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u</a:t>
            </a:r>
          </a:p>
        </p:txBody>
      </p:sp>
      <p:sp>
        <p:nvSpPr>
          <p:cNvPr id="7187" name="Text Box 2069"/>
          <p:cNvSpPr txBox="1">
            <a:spLocks noChangeArrowheads="1"/>
          </p:cNvSpPr>
          <p:nvPr/>
        </p:nvSpPr>
        <p:spPr bwMode="auto">
          <a:xfrm>
            <a:off x="3457575" y="5953125"/>
            <a:ext cx="376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i="1">
                <a:latin typeface="Times New Roman" pitchFamily="18" charset="0"/>
              </a:rPr>
              <a:t>q</a:t>
            </a:r>
          </a:p>
        </p:txBody>
      </p:sp>
      <p:sp>
        <p:nvSpPr>
          <p:cNvPr id="7188" name="Freeform 2070"/>
          <p:cNvSpPr>
            <a:spLocks/>
          </p:cNvSpPr>
          <p:nvPr/>
        </p:nvSpPr>
        <p:spPr bwMode="auto">
          <a:xfrm>
            <a:off x="3395663" y="5715000"/>
            <a:ext cx="777875" cy="60325"/>
          </a:xfrm>
          <a:custGeom>
            <a:avLst/>
            <a:gdLst>
              <a:gd name="T0" fmla="*/ 0 w 490"/>
              <a:gd name="T1" fmla="*/ 2147483647 h 38"/>
              <a:gd name="T2" fmla="*/ 2147483647 w 490"/>
              <a:gd name="T3" fmla="*/ 2147483647 h 38"/>
              <a:gd name="T4" fmla="*/ 2147483647 w 490"/>
              <a:gd name="T5" fmla="*/ 2147483647 h 38"/>
              <a:gd name="T6" fmla="*/ 2147483647 w 490"/>
              <a:gd name="T7" fmla="*/ 0 h 38"/>
              <a:gd name="T8" fmla="*/ 0 60000 65536"/>
              <a:gd name="T9" fmla="*/ 0 60000 65536"/>
              <a:gd name="T10" fmla="*/ 0 60000 65536"/>
              <a:gd name="T11" fmla="*/ 0 60000 65536"/>
              <a:gd name="T12" fmla="*/ 0 w 490"/>
              <a:gd name="T13" fmla="*/ 0 h 38"/>
              <a:gd name="T14" fmla="*/ 490 w 490"/>
              <a:gd name="T15" fmla="*/ 38 h 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0" h="38">
                <a:moveTo>
                  <a:pt x="0" y="33"/>
                </a:moveTo>
                <a:cubicBezTo>
                  <a:pt x="36" y="27"/>
                  <a:pt x="181" y="38"/>
                  <a:pt x="256" y="34"/>
                </a:cubicBezTo>
                <a:cubicBezTo>
                  <a:pt x="331" y="30"/>
                  <a:pt x="413" y="13"/>
                  <a:pt x="452" y="7"/>
                </a:cubicBezTo>
                <a:cubicBezTo>
                  <a:pt x="490" y="2"/>
                  <a:pt x="449" y="7"/>
                  <a:pt x="486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9" name="Freeform 2071"/>
          <p:cNvSpPr>
            <a:spLocks/>
          </p:cNvSpPr>
          <p:nvPr/>
        </p:nvSpPr>
        <p:spPr bwMode="auto">
          <a:xfrm>
            <a:off x="3405188" y="5805488"/>
            <a:ext cx="695325" cy="263525"/>
          </a:xfrm>
          <a:custGeom>
            <a:avLst/>
            <a:gdLst>
              <a:gd name="T0" fmla="*/ 0 w 438"/>
              <a:gd name="T1" fmla="*/ 2147483647 h 166"/>
              <a:gd name="T2" fmla="*/ 2147483647 w 438"/>
              <a:gd name="T3" fmla="*/ 2147483647 h 166"/>
              <a:gd name="T4" fmla="*/ 2147483647 w 438"/>
              <a:gd name="T5" fmla="*/ 2147483647 h 166"/>
              <a:gd name="T6" fmla="*/ 2147483647 w 438"/>
              <a:gd name="T7" fmla="*/ 0 h 166"/>
              <a:gd name="T8" fmla="*/ 0 60000 65536"/>
              <a:gd name="T9" fmla="*/ 0 60000 65536"/>
              <a:gd name="T10" fmla="*/ 0 60000 65536"/>
              <a:gd name="T11" fmla="*/ 0 60000 65536"/>
              <a:gd name="T12" fmla="*/ 0 w 438"/>
              <a:gd name="T13" fmla="*/ 0 h 166"/>
              <a:gd name="T14" fmla="*/ 438 w 438"/>
              <a:gd name="T15" fmla="*/ 166 h 1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8" h="166">
                <a:moveTo>
                  <a:pt x="0" y="12"/>
                </a:moveTo>
                <a:cubicBezTo>
                  <a:pt x="37" y="27"/>
                  <a:pt x="175" y="128"/>
                  <a:pt x="225" y="147"/>
                </a:cubicBezTo>
                <a:cubicBezTo>
                  <a:pt x="275" y="166"/>
                  <a:pt x="268" y="150"/>
                  <a:pt x="303" y="126"/>
                </a:cubicBezTo>
                <a:cubicBezTo>
                  <a:pt x="338" y="102"/>
                  <a:pt x="410" y="26"/>
                  <a:pt x="438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21507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42F1C81-891F-41F9-9CD7-1B8C5443267C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295275"/>
            <a:ext cx="8301037" cy="10572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200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Proposition 22 : The center of a tree is a vertex or an edge</a:t>
            </a:r>
            <a:r>
              <a:rPr lang="en-US" altLang="zh-TW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endParaRPr lang="en-US" altLang="zh-TW" b="1" dirty="0" smtClean="0">
              <a:cs typeface="Times New Roman" panose="02020603050405020304" pitchFamily="18" charset="0"/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2450"/>
            <a:ext cx="7772400" cy="21399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b="1" smtClean="0"/>
              <a:t>Proof:</a:t>
            </a:r>
            <a:r>
              <a:rPr lang="en-US" altLang="zh-TW" smtClean="0"/>
              <a:t> 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We use induction on the number of vertices in a tree </a:t>
            </a:r>
            <a:r>
              <a:rPr lang="en-US" altLang="zh-TW" i="1" smtClean="0"/>
              <a:t>T</a:t>
            </a:r>
            <a:r>
              <a:rPr lang="en-US" altLang="zh-TW" smtClean="0"/>
              <a:t>. </a:t>
            </a:r>
          </a:p>
          <a:p>
            <a:pPr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Basis step: </a:t>
            </a:r>
            <a:r>
              <a:rPr lang="en-US" altLang="zh-TW" i="1" smtClean="0"/>
              <a:t>n</a:t>
            </a:r>
            <a:r>
              <a:rPr lang="en-US" altLang="zh-TW" smtClean="0"/>
              <a:t>(</a:t>
            </a:r>
            <a:r>
              <a:rPr lang="en-US" altLang="zh-TW" i="1" smtClean="0"/>
              <a:t>T</a:t>
            </a:r>
            <a:r>
              <a:rPr lang="en-US" altLang="zh-TW" smtClean="0"/>
              <a:t>)</a:t>
            </a:r>
            <a:r>
              <a:rPr lang="en-US" altLang="zh-TW" smtClean="0">
                <a:latin typeface="PMingLiU" pitchFamily="18" charset="-120"/>
              </a:rPr>
              <a:t>≦</a:t>
            </a:r>
            <a:r>
              <a:rPr lang="en-US" altLang="zh-TW" smtClean="0">
                <a:sym typeface="Symbol" pitchFamily="18" charset="2"/>
              </a:rPr>
              <a:t> 2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. With at most two vertices, the center is the entire tree. </a:t>
            </a:r>
          </a:p>
        </p:txBody>
      </p:sp>
      <p:sp>
        <p:nvSpPr>
          <p:cNvPr id="21510" name="橢圓 6"/>
          <p:cNvSpPr>
            <a:spLocks noChangeArrowheads="1"/>
          </p:cNvSpPr>
          <p:nvPr/>
        </p:nvSpPr>
        <p:spPr bwMode="auto">
          <a:xfrm>
            <a:off x="1771650" y="4810125"/>
            <a:ext cx="171450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1511" name="橢圓 7"/>
          <p:cNvSpPr>
            <a:spLocks noChangeArrowheads="1"/>
          </p:cNvSpPr>
          <p:nvPr/>
        </p:nvSpPr>
        <p:spPr bwMode="auto">
          <a:xfrm>
            <a:off x="3124200" y="4781550"/>
            <a:ext cx="171450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1512" name="橢圓 8"/>
          <p:cNvSpPr>
            <a:spLocks noChangeArrowheads="1"/>
          </p:cNvSpPr>
          <p:nvPr/>
        </p:nvSpPr>
        <p:spPr bwMode="auto">
          <a:xfrm>
            <a:off x="3990975" y="4781550"/>
            <a:ext cx="171450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cxnSp>
        <p:nvCxnSpPr>
          <p:cNvPr id="21513" name="直線接點 10"/>
          <p:cNvCxnSpPr>
            <a:cxnSpLocks noChangeShapeType="1"/>
            <a:stCxn id="21511" idx="6"/>
            <a:endCxn id="21512" idx="2"/>
          </p:cNvCxnSpPr>
          <p:nvPr/>
        </p:nvCxnSpPr>
        <p:spPr bwMode="auto">
          <a:xfrm>
            <a:off x="3295650" y="4872038"/>
            <a:ext cx="6953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514" name="Oval 19"/>
          <p:cNvSpPr>
            <a:spLocks noChangeArrowheads="1"/>
          </p:cNvSpPr>
          <p:nvPr/>
        </p:nvSpPr>
        <p:spPr bwMode="auto">
          <a:xfrm>
            <a:off x="1597025" y="4619625"/>
            <a:ext cx="508000" cy="584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1515" name="Oval 19"/>
          <p:cNvSpPr>
            <a:spLocks noChangeArrowheads="1"/>
          </p:cNvSpPr>
          <p:nvPr/>
        </p:nvSpPr>
        <p:spPr bwMode="auto">
          <a:xfrm>
            <a:off x="2978150" y="4591050"/>
            <a:ext cx="1336675" cy="584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22531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E9B881A-4AEA-4A7C-928B-FE7416E7A7E1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66750" y="923925"/>
            <a:ext cx="7981950" cy="2390775"/>
          </a:xfrm>
        </p:spPr>
        <p:txBody>
          <a:bodyPr/>
          <a:lstStyle/>
          <a:p>
            <a:pPr eaLnBrk="1" hangingPunct="1"/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Induction step: </a:t>
            </a:r>
            <a:r>
              <a:rPr lang="en-US" altLang="zh-TW" sz="2200" i="1" smtClean="0"/>
              <a:t>n</a:t>
            </a:r>
            <a:r>
              <a:rPr lang="en-US" altLang="zh-TW" sz="2200" smtClean="0"/>
              <a:t>(</a:t>
            </a:r>
            <a:r>
              <a:rPr lang="en-US" altLang="zh-TW" sz="2200" i="1" smtClean="0"/>
              <a:t>T</a:t>
            </a:r>
            <a:r>
              <a:rPr lang="en-US" altLang="zh-TW" sz="2200" smtClean="0"/>
              <a:t>)</a:t>
            </a:r>
            <a:r>
              <a:rPr lang="en-US" altLang="zh-TW" sz="2200" smtClean="0">
                <a:sym typeface="Symbol" pitchFamily="18" charset="2"/>
              </a:rPr>
              <a:t>&gt;2.</a:t>
            </a:r>
          </a:p>
          <a:p>
            <a:pPr lvl="1" eaLnBrk="1" hangingPunct="1"/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Let</a:t>
            </a:r>
            <a:r>
              <a:rPr lang="en-US" altLang="zh-TW" sz="2000" smtClean="0">
                <a:sym typeface="Symbol" pitchFamily="18" charset="2"/>
              </a:rPr>
              <a:t> </a:t>
            </a:r>
            <a:r>
              <a:rPr lang="en-US" altLang="zh-TW" sz="2000" i="1" smtClean="0">
                <a:sym typeface="Symbol" pitchFamily="18" charset="2"/>
              </a:rPr>
              <a:t>T’</a:t>
            </a:r>
            <a:r>
              <a:rPr lang="en-US" altLang="zh-TW" sz="2000" smtClean="0">
                <a:sym typeface="Symbol" pitchFamily="18" charset="2"/>
              </a:rPr>
              <a:t> = </a:t>
            </a:r>
            <a:r>
              <a:rPr lang="en-US" altLang="zh-TW" sz="2000" i="1" smtClean="0">
                <a:sym typeface="Symbol" pitchFamily="18" charset="2"/>
              </a:rPr>
              <a:t>T</a:t>
            </a:r>
            <a:r>
              <a:rPr lang="en-US" altLang="zh-TW" sz="2000" smtClean="0">
                <a:sym typeface="Symbol" pitchFamily="18" charset="2"/>
              </a:rPr>
              <a:t>- {</a:t>
            </a:r>
            <a:r>
              <a:rPr lang="en-US" altLang="zh-TW" sz="2000" i="1" smtClean="0">
                <a:sym typeface="Symbol" pitchFamily="18" charset="2"/>
              </a:rPr>
              <a:t>leaves</a:t>
            </a:r>
            <a:r>
              <a:rPr lang="en-US" altLang="zh-TW" sz="2000" smtClean="0">
                <a:sym typeface="Symbol" pitchFamily="18" charset="2"/>
              </a:rPr>
              <a:t>}. </a:t>
            </a:r>
            <a:r>
              <a:rPr lang="en-US" altLang="zh-TW" sz="2000" i="1" smtClean="0">
                <a:sym typeface="Symbol" pitchFamily="18" charset="2"/>
              </a:rPr>
              <a:t>T’</a:t>
            </a:r>
            <a:r>
              <a:rPr lang="en-US" altLang="zh-TW" sz="2000" smtClean="0">
                <a:sym typeface="Symbol" pitchFamily="18" charset="2"/>
              </a:rPr>
              <a:t> </a:t>
            </a:r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is a tree. </a:t>
            </a:r>
          </a:p>
          <a:p>
            <a:pPr lvl="1" eaLnBrk="1" hangingPunct="1"/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Since the internal vertices on the paths between leaves of </a:t>
            </a:r>
            <a:r>
              <a:rPr lang="en-US" altLang="zh-TW" sz="2000" i="1" smtClean="0">
                <a:sym typeface="Symbol" pitchFamily="18" charset="2"/>
              </a:rPr>
              <a:t>T </a:t>
            </a:r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remain, </a:t>
            </a:r>
            <a:r>
              <a:rPr lang="en-US" altLang="zh-TW" sz="2000" i="1" smtClean="0">
                <a:sym typeface="Symbol" pitchFamily="18" charset="2"/>
              </a:rPr>
              <a:t>T’</a:t>
            </a:r>
            <a:r>
              <a:rPr lang="en-US" altLang="zh-TW" sz="2000" smtClean="0">
                <a:sym typeface="Symbol" pitchFamily="18" charset="2"/>
              </a:rPr>
              <a:t> </a:t>
            </a:r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has at least one vertex.</a:t>
            </a:r>
          </a:p>
          <a:p>
            <a:pPr lvl="1" eaLnBrk="1" hangingPunct="1"/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Every vertex at maximum distance in </a:t>
            </a:r>
            <a:r>
              <a:rPr lang="en-US" altLang="zh-TW" sz="2000" i="1" smtClean="0">
                <a:sym typeface="Symbol" pitchFamily="18" charset="2"/>
              </a:rPr>
              <a:t>T</a:t>
            </a:r>
            <a:r>
              <a:rPr lang="en-US" altLang="zh-TW" sz="2000" smtClean="0">
                <a:sym typeface="Symbol" pitchFamily="18" charset="2"/>
              </a:rPr>
              <a:t> </a:t>
            </a:r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from a vertex </a:t>
            </a:r>
            <a:r>
              <a:rPr lang="en-US" altLang="zh-TW" sz="2000" i="1" smtClean="0">
                <a:sym typeface="Symbol" pitchFamily="18" charset="2"/>
              </a:rPr>
              <a:t>u</a:t>
            </a:r>
            <a:r>
              <a:rPr lang="en-US" altLang="zh-TW" sz="2000" smtClean="0">
                <a:sym typeface="Symbol" pitchFamily="18" charset="2"/>
              </a:rPr>
              <a:t></a:t>
            </a:r>
            <a:r>
              <a:rPr lang="en-US" altLang="zh-TW" sz="2000" i="1" smtClean="0">
                <a:sym typeface="Symbol" pitchFamily="18" charset="2"/>
              </a:rPr>
              <a:t>V</a:t>
            </a:r>
            <a:r>
              <a:rPr lang="en-US" altLang="zh-TW" sz="2000" smtClean="0">
                <a:sym typeface="Symbol" pitchFamily="18" charset="2"/>
              </a:rPr>
              <a:t>(</a:t>
            </a:r>
            <a:r>
              <a:rPr lang="en-US" altLang="zh-TW" sz="2000" i="1" smtClean="0">
                <a:sym typeface="Symbol" pitchFamily="18" charset="2"/>
              </a:rPr>
              <a:t>T</a:t>
            </a:r>
            <a:r>
              <a:rPr lang="en-US" altLang="zh-TW" sz="2000" smtClean="0">
                <a:sym typeface="Symbol" pitchFamily="18" charset="2"/>
              </a:rPr>
              <a:t>) </a:t>
            </a:r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is a leaf </a:t>
            </a:r>
            <a:r>
              <a:rPr lang="en-US" altLang="zh-TW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(otherwise, the path reaching it from </a:t>
            </a:r>
            <a:r>
              <a:rPr lang="en-US" altLang="zh-TW" sz="1800" i="1" smtClean="0">
                <a:sym typeface="Symbol" pitchFamily="18" charset="2"/>
              </a:rPr>
              <a:t>u</a:t>
            </a:r>
            <a:r>
              <a:rPr lang="en-US" altLang="zh-TW" sz="1800" smtClean="0">
                <a:sym typeface="Symbol" pitchFamily="18" charset="2"/>
              </a:rPr>
              <a:t> </a:t>
            </a:r>
            <a:r>
              <a:rPr lang="en-US" altLang="zh-TW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can be extended farther)</a:t>
            </a:r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. </a:t>
            </a:r>
          </a:p>
        </p:txBody>
      </p:sp>
      <p:sp>
        <p:nvSpPr>
          <p:cNvPr id="22533" name="橢圓 6"/>
          <p:cNvSpPr>
            <a:spLocks noChangeArrowheads="1"/>
          </p:cNvSpPr>
          <p:nvPr/>
        </p:nvSpPr>
        <p:spPr bwMode="auto">
          <a:xfrm>
            <a:off x="4295775" y="5429250"/>
            <a:ext cx="171450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2534" name="橢圓 7"/>
          <p:cNvSpPr>
            <a:spLocks noChangeArrowheads="1"/>
          </p:cNvSpPr>
          <p:nvPr/>
        </p:nvSpPr>
        <p:spPr bwMode="auto">
          <a:xfrm>
            <a:off x="5372100" y="5181600"/>
            <a:ext cx="171450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cxnSp>
        <p:nvCxnSpPr>
          <p:cNvPr id="22535" name="直線接點 8"/>
          <p:cNvCxnSpPr>
            <a:cxnSpLocks noChangeShapeType="1"/>
            <a:stCxn id="22533" idx="6"/>
            <a:endCxn id="22534" idx="2"/>
          </p:cNvCxnSpPr>
          <p:nvPr/>
        </p:nvCxnSpPr>
        <p:spPr bwMode="auto">
          <a:xfrm flipV="1">
            <a:off x="4467225" y="5272088"/>
            <a:ext cx="904875" cy="247650"/>
          </a:xfrm>
          <a:prstGeom prst="line">
            <a:avLst/>
          </a:prstGeom>
          <a:noFill/>
          <a:ln w="38100" algn="ctr">
            <a:solidFill>
              <a:srgbClr val="00B050"/>
            </a:solidFill>
            <a:round/>
            <a:headEnd/>
            <a:tailEnd/>
          </a:ln>
        </p:spPr>
      </p:cxnSp>
      <p:sp>
        <p:nvSpPr>
          <p:cNvPr id="22536" name="橢圓 11"/>
          <p:cNvSpPr>
            <a:spLocks noChangeArrowheads="1"/>
          </p:cNvSpPr>
          <p:nvPr/>
        </p:nvSpPr>
        <p:spPr bwMode="auto">
          <a:xfrm>
            <a:off x="3895725" y="4686300"/>
            <a:ext cx="171450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2537" name="橢圓 12"/>
          <p:cNvSpPr>
            <a:spLocks noChangeArrowheads="1"/>
          </p:cNvSpPr>
          <p:nvPr/>
        </p:nvSpPr>
        <p:spPr bwMode="auto">
          <a:xfrm>
            <a:off x="5838825" y="4457700"/>
            <a:ext cx="171450" cy="180975"/>
          </a:xfrm>
          <a:prstGeom prst="ellipse">
            <a:avLst/>
          </a:prstGeom>
          <a:solidFill>
            <a:srgbClr val="FF33CC"/>
          </a:solidFill>
          <a:ln w="9525" algn="ctr">
            <a:solidFill>
              <a:srgbClr val="FF33CC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2538" name="橢圓 13"/>
          <p:cNvSpPr>
            <a:spLocks noChangeArrowheads="1"/>
          </p:cNvSpPr>
          <p:nvPr/>
        </p:nvSpPr>
        <p:spPr bwMode="auto">
          <a:xfrm>
            <a:off x="5972175" y="5667375"/>
            <a:ext cx="171450" cy="180975"/>
          </a:xfrm>
          <a:prstGeom prst="ellipse">
            <a:avLst/>
          </a:prstGeom>
          <a:solidFill>
            <a:srgbClr val="FF33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2539" name="橢圓 14"/>
          <p:cNvSpPr>
            <a:spLocks noChangeArrowheads="1"/>
          </p:cNvSpPr>
          <p:nvPr/>
        </p:nvSpPr>
        <p:spPr bwMode="auto">
          <a:xfrm>
            <a:off x="3162300" y="5248275"/>
            <a:ext cx="171450" cy="180975"/>
          </a:xfrm>
          <a:prstGeom prst="ellipse">
            <a:avLst/>
          </a:prstGeom>
          <a:solidFill>
            <a:srgbClr val="FF33CC"/>
          </a:solidFill>
          <a:ln w="9525" algn="ctr">
            <a:solidFill>
              <a:srgbClr val="FF33CC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cxnSp>
        <p:nvCxnSpPr>
          <p:cNvPr id="22540" name="直線接點 16"/>
          <p:cNvCxnSpPr>
            <a:cxnSpLocks noChangeShapeType="1"/>
            <a:endCxn id="22537" idx="3"/>
          </p:cNvCxnSpPr>
          <p:nvPr/>
        </p:nvCxnSpPr>
        <p:spPr bwMode="auto">
          <a:xfrm flipV="1">
            <a:off x="5534025" y="4611688"/>
            <a:ext cx="330200" cy="593725"/>
          </a:xfrm>
          <a:prstGeom prst="line">
            <a:avLst/>
          </a:prstGeom>
          <a:noFill/>
          <a:ln w="28575" algn="ctr">
            <a:solidFill>
              <a:srgbClr val="FF33CC"/>
            </a:solidFill>
            <a:round/>
            <a:headEnd/>
            <a:tailEnd/>
          </a:ln>
        </p:spPr>
      </p:cxnSp>
      <p:cxnSp>
        <p:nvCxnSpPr>
          <p:cNvPr id="22541" name="直線接點 18"/>
          <p:cNvCxnSpPr>
            <a:cxnSpLocks noChangeShapeType="1"/>
            <a:endCxn id="22534" idx="5"/>
          </p:cNvCxnSpPr>
          <p:nvPr/>
        </p:nvCxnSpPr>
        <p:spPr bwMode="auto">
          <a:xfrm flipH="1" flipV="1">
            <a:off x="5518150" y="5335588"/>
            <a:ext cx="501650" cy="336550"/>
          </a:xfrm>
          <a:prstGeom prst="line">
            <a:avLst/>
          </a:prstGeom>
          <a:noFill/>
          <a:ln w="28575" algn="ctr">
            <a:solidFill>
              <a:srgbClr val="FF33CC"/>
            </a:solidFill>
            <a:round/>
            <a:headEnd/>
            <a:tailEnd/>
          </a:ln>
        </p:spPr>
      </p:cxnSp>
      <p:cxnSp>
        <p:nvCxnSpPr>
          <p:cNvPr id="22542" name="直線接點 20"/>
          <p:cNvCxnSpPr>
            <a:cxnSpLocks noChangeShapeType="1"/>
            <a:endCxn id="22536" idx="3"/>
          </p:cNvCxnSpPr>
          <p:nvPr/>
        </p:nvCxnSpPr>
        <p:spPr bwMode="auto">
          <a:xfrm flipV="1">
            <a:off x="3314700" y="4840288"/>
            <a:ext cx="606425" cy="441325"/>
          </a:xfrm>
          <a:prstGeom prst="line">
            <a:avLst/>
          </a:prstGeom>
          <a:noFill/>
          <a:ln w="28575" algn="ctr">
            <a:solidFill>
              <a:srgbClr val="FF33CC"/>
            </a:solidFill>
            <a:round/>
            <a:headEnd/>
            <a:tailEnd/>
          </a:ln>
        </p:spPr>
      </p:cxnSp>
      <p:cxnSp>
        <p:nvCxnSpPr>
          <p:cNvPr id="22543" name="直線接點 22"/>
          <p:cNvCxnSpPr>
            <a:cxnSpLocks noChangeShapeType="1"/>
            <a:endCxn id="22536" idx="5"/>
          </p:cNvCxnSpPr>
          <p:nvPr/>
        </p:nvCxnSpPr>
        <p:spPr bwMode="auto">
          <a:xfrm flipH="1" flipV="1">
            <a:off x="4041775" y="4840288"/>
            <a:ext cx="292100" cy="622300"/>
          </a:xfrm>
          <a:prstGeom prst="line">
            <a:avLst/>
          </a:prstGeom>
          <a:noFill/>
          <a:ln w="38100" algn="ctr">
            <a:solidFill>
              <a:srgbClr val="00B050"/>
            </a:solidFill>
            <a:round/>
            <a:headEnd/>
            <a:tailEnd/>
          </a:ln>
        </p:spPr>
      </p:cxnSp>
      <p:sp>
        <p:nvSpPr>
          <p:cNvPr id="22544" name="文字方塊 24"/>
          <p:cNvSpPr txBox="1">
            <a:spLocks noChangeArrowheads="1"/>
          </p:cNvSpPr>
          <p:nvPr/>
        </p:nvSpPr>
        <p:spPr bwMode="auto">
          <a:xfrm>
            <a:off x="809625" y="4438650"/>
            <a:ext cx="1962150" cy="65087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latin typeface="Times New Roman" pitchFamily="18" charset="0"/>
              </a:rPr>
              <a:t>T = </a:t>
            </a:r>
            <a:r>
              <a:rPr lang="en-US" altLang="zh-TW">
                <a:solidFill>
                  <a:srgbClr val="00B050"/>
                </a:solidFill>
                <a:latin typeface="Times New Roman" pitchFamily="18" charset="0"/>
              </a:rPr>
              <a:t>Green</a:t>
            </a:r>
            <a:r>
              <a:rPr lang="en-US" altLang="zh-TW">
                <a:latin typeface="Times New Roman" pitchFamily="18" charset="0"/>
              </a:rPr>
              <a:t>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 </a:t>
            </a:r>
            <a:r>
              <a:rPr lang="en-US" altLang="zh-TW">
                <a:solidFill>
                  <a:srgbClr val="FF33CC"/>
                </a:solidFill>
                <a:latin typeface="Times New Roman" pitchFamily="18" charset="0"/>
                <a:sym typeface="Symbol" pitchFamily="18" charset="2"/>
              </a:rPr>
              <a:t>Pink</a:t>
            </a:r>
          </a:p>
          <a:p>
            <a:r>
              <a:rPr lang="en-US" altLang="zh-TW">
                <a:latin typeface="Times New Roman" pitchFamily="18" charset="0"/>
                <a:sym typeface="Symbol" pitchFamily="18" charset="2"/>
              </a:rPr>
              <a:t>T’</a:t>
            </a:r>
            <a:r>
              <a:rPr lang="en-US" altLang="zh-TW">
                <a:solidFill>
                  <a:srgbClr val="FF33CC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= </a:t>
            </a:r>
            <a:r>
              <a:rPr lang="en-US" altLang="zh-TW">
                <a:solidFill>
                  <a:srgbClr val="009973"/>
                </a:solidFill>
                <a:latin typeface="Times New Roman" pitchFamily="18" charset="0"/>
                <a:sym typeface="Symbol" pitchFamily="18" charset="2"/>
              </a:rPr>
              <a:t>Green</a:t>
            </a:r>
            <a:endParaRPr lang="zh-TW" altLang="en-US">
              <a:solidFill>
                <a:srgbClr val="009973"/>
              </a:solidFill>
              <a:latin typeface="Times New Roman" pitchFamily="18" charset="0"/>
            </a:endParaRPr>
          </a:p>
        </p:txBody>
      </p:sp>
      <p:sp>
        <p:nvSpPr>
          <p:cNvPr id="22545" name="手繪多邊形 37"/>
          <p:cNvSpPr>
            <a:spLocks/>
          </p:cNvSpPr>
          <p:nvPr/>
        </p:nvSpPr>
        <p:spPr bwMode="auto">
          <a:xfrm>
            <a:off x="4181475" y="4343400"/>
            <a:ext cx="1685925" cy="1001713"/>
          </a:xfrm>
          <a:custGeom>
            <a:avLst/>
            <a:gdLst>
              <a:gd name="T0" fmla="*/ 0 w 1696268"/>
              <a:gd name="T1" fmla="*/ 361950 h 1001712"/>
              <a:gd name="T2" fmla="*/ 184764 w 1696268"/>
              <a:gd name="T3" fmla="*/ 876304 h 1001712"/>
              <a:gd name="T4" fmla="*/ 480383 w 1696268"/>
              <a:gd name="T5" fmla="*/ 990604 h 1001712"/>
              <a:gd name="T6" fmla="*/ 1099338 w 1696268"/>
              <a:gd name="T7" fmla="*/ 809629 h 1001712"/>
              <a:gd name="T8" fmla="*/ 1515052 w 1696268"/>
              <a:gd name="T9" fmla="*/ 161925 h 1001712"/>
              <a:gd name="T10" fmla="*/ 1645180 w 1696268"/>
              <a:gd name="T11" fmla="*/ 0 h 1001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6268"/>
              <a:gd name="T19" fmla="*/ 0 h 1001712"/>
              <a:gd name="T20" fmla="*/ 1696268 w 1696268"/>
              <a:gd name="T21" fmla="*/ 1001712 h 10017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6268" h="1001712">
                <a:moveTo>
                  <a:pt x="0" y="361950"/>
                </a:moveTo>
                <a:cubicBezTo>
                  <a:pt x="53975" y="566737"/>
                  <a:pt x="107950" y="771525"/>
                  <a:pt x="190500" y="876300"/>
                </a:cubicBezTo>
                <a:cubicBezTo>
                  <a:pt x="273050" y="981075"/>
                  <a:pt x="338138" y="1001712"/>
                  <a:pt x="495300" y="990600"/>
                </a:cubicBezTo>
                <a:cubicBezTo>
                  <a:pt x="652462" y="979488"/>
                  <a:pt x="955675" y="947737"/>
                  <a:pt x="1133475" y="809625"/>
                </a:cubicBezTo>
                <a:cubicBezTo>
                  <a:pt x="1311275" y="671513"/>
                  <a:pt x="1468301" y="296863"/>
                  <a:pt x="1562100" y="161925"/>
                </a:cubicBezTo>
                <a:cubicBezTo>
                  <a:pt x="1655899" y="26987"/>
                  <a:pt x="1651545" y="53975"/>
                  <a:pt x="1696268" y="0"/>
                </a:cubicBezTo>
              </a:path>
            </a:pathLst>
          </a:custGeom>
          <a:noFill/>
          <a:ln w="19050" algn="ctr">
            <a:solidFill>
              <a:schemeClr val="tx1"/>
            </a:solidFill>
            <a:prstDash val="sysDot"/>
            <a:round/>
            <a:headEnd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22546" name="文字方塊 38"/>
          <p:cNvSpPr txBox="1">
            <a:spLocks noChangeArrowheads="1"/>
          </p:cNvSpPr>
          <p:nvPr/>
        </p:nvSpPr>
        <p:spPr bwMode="auto">
          <a:xfrm>
            <a:off x="3743325" y="422910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 b="1" i="1">
                <a:latin typeface="Times New Roman" pitchFamily="18" charset="0"/>
              </a:rPr>
              <a:t>u</a:t>
            </a:r>
            <a:endParaRPr lang="zh-TW" altLang="en-US" sz="2400" b="1" i="1">
              <a:latin typeface="Times New Roman" pitchFamily="18" charset="0"/>
            </a:endParaRPr>
          </a:p>
        </p:txBody>
      </p:sp>
      <p:sp>
        <p:nvSpPr>
          <p:cNvPr id="22547" name="文字方塊 39"/>
          <p:cNvSpPr txBox="1">
            <a:spLocks noChangeArrowheads="1"/>
          </p:cNvSpPr>
          <p:nvPr/>
        </p:nvSpPr>
        <p:spPr bwMode="auto">
          <a:xfrm>
            <a:off x="4286250" y="3438525"/>
            <a:ext cx="1800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latin typeface="Times New Roman" pitchFamily="18" charset="0"/>
              </a:rPr>
              <a:t>The max path from </a:t>
            </a:r>
            <a:r>
              <a:rPr lang="en-US" altLang="zh-TW" i="1">
                <a:latin typeface="Times New Roman" pitchFamily="18" charset="0"/>
              </a:rPr>
              <a:t>u</a:t>
            </a:r>
            <a:endParaRPr lang="zh-TW" altLang="en-US" i="1">
              <a:latin typeface="Times New Roman" pitchFamily="18" charset="0"/>
            </a:endParaRPr>
          </a:p>
        </p:txBody>
      </p:sp>
      <p:sp>
        <p:nvSpPr>
          <p:cNvPr id="22548" name="手繪多邊形 40"/>
          <p:cNvSpPr>
            <a:spLocks/>
          </p:cNvSpPr>
          <p:nvPr/>
        </p:nvSpPr>
        <p:spPr bwMode="auto">
          <a:xfrm>
            <a:off x="4316413" y="4067175"/>
            <a:ext cx="417512" cy="877888"/>
          </a:xfrm>
          <a:custGeom>
            <a:avLst/>
            <a:gdLst>
              <a:gd name="T0" fmla="*/ 322262 w 417512"/>
              <a:gd name="T1" fmla="*/ 0 h 782637"/>
              <a:gd name="T2" fmla="*/ 179387 w 417512"/>
              <a:gd name="T3" fmla="*/ 625836 h 782637"/>
              <a:gd name="T4" fmla="*/ 398462 w 417512"/>
              <a:gd name="T5" fmla="*/ 507435 h 782637"/>
              <a:gd name="T6" fmla="*/ 65087 w 417512"/>
              <a:gd name="T7" fmla="*/ 1251670 h 782637"/>
              <a:gd name="T8" fmla="*/ 7937 w 417512"/>
              <a:gd name="T9" fmla="*/ 1336243 h 7826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7512"/>
              <a:gd name="T16" fmla="*/ 0 h 782637"/>
              <a:gd name="T17" fmla="*/ 417512 w 417512"/>
              <a:gd name="T18" fmla="*/ 782637 h 7826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7512" h="782637">
                <a:moveTo>
                  <a:pt x="322262" y="0"/>
                </a:moveTo>
                <a:cubicBezTo>
                  <a:pt x="244474" y="152400"/>
                  <a:pt x="166687" y="304800"/>
                  <a:pt x="179387" y="352425"/>
                </a:cubicBezTo>
                <a:cubicBezTo>
                  <a:pt x="192087" y="400050"/>
                  <a:pt x="417512" y="227013"/>
                  <a:pt x="398462" y="285750"/>
                </a:cubicBezTo>
                <a:cubicBezTo>
                  <a:pt x="379412" y="344487"/>
                  <a:pt x="130174" y="627063"/>
                  <a:pt x="65087" y="704850"/>
                </a:cubicBezTo>
                <a:cubicBezTo>
                  <a:pt x="0" y="782637"/>
                  <a:pt x="3968" y="767556"/>
                  <a:pt x="7937" y="752475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9" name="文字方塊 41"/>
          <p:cNvSpPr txBox="1">
            <a:spLocks noChangeArrowheads="1"/>
          </p:cNvSpPr>
          <p:nvPr/>
        </p:nvSpPr>
        <p:spPr bwMode="auto">
          <a:xfrm>
            <a:off x="5981700" y="4152900"/>
            <a:ext cx="2543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latin typeface="Times New Roman" pitchFamily="18" charset="0"/>
              </a:rPr>
              <a:t>The end must be </a:t>
            </a:r>
            <a:r>
              <a:rPr lang="en-US" altLang="zh-TW">
                <a:solidFill>
                  <a:srgbClr val="FF33CC"/>
                </a:solidFill>
                <a:latin typeface="Times New Roman" pitchFamily="18" charset="0"/>
              </a:rPr>
              <a:t>a leaf</a:t>
            </a:r>
            <a:endParaRPr lang="zh-TW" altLang="en-US">
              <a:solidFill>
                <a:srgbClr val="FF33CC"/>
              </a:solidFill>
              <a:latin typeface="Times New Roman" pitchFamily="18" charset="0"/>
            </a:endParaRP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385763" y="152400"/>
            <a:ext cx="8301037" cy="742950"/>
          </a:xfrm>
          <a:prstGeom prst="rect">
            <a:avLst/>
          </a:prstGeom>
        </p:spPr>
        <p:txBody>
          <a:bodyPr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TW" sz="3200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Proposition  22: The center of a tree is a vertex or an edge</a:t>
            </a:r>
            <a:r>
              <a:rPr lang="en-US" altLang="zh-TW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endParaRPr lang="en-US" altLang="zh-TW" b="1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23555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DF14F6A-EB33-40C2-81BD-905A62815B53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355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14375" y="1028700"/>
            <a:ext cx="7981950" cy="2305050"/>
          </a:xfrm>
        </p:spPr>
        <p:txBody>
          <a:bodyPr/>
          <a:lstStyle/>
          <a:p>
            <a:pPr lvl="1" eaLnBrk="1" hangingPunct="1"/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Since all the leaves have been removed and no path between two other vertices uses a leaf, </a:t>
            </a:r>
            <a:r>
              <a:rPr lang="en-US" altLang="zh-TW" sz="2000" smtClean="0">
                <a:sym typeface="Symbol" pitchFamily="18" charset="2"/>
              </a:rPr>
              <a:t></a:t>
            </a:r>
            <a:r>
              <a:rPr lang="en-US" altLang="zh-TW" sz="2000" i="1" baseline="-25000" smtClean="0">
                <a:sym typeface="Symbol" pitchFamily="18" charset="2"/>
              </a:rPr>
              <a:t>T’</a:t>
            </a:r>
            <a:r>
              <a:rPr lang="en-US" altLang="zh-TW" sz="2000" smtClean="0">
                <a:sym typeface="Symbol" pitchFamily="18" charset="2"/>
              </a:rPr>
              <a:t>(</a:t>
            </a:r>
            <a:r>
              <a:rPr lang="en-US" altLang="zh-TW" sz="2000" i="1" smtClean="0">
                <a:sym typeface="Symbol" pitchFamily="18" charset="2"/>
              </a:rPr>
              <a:t>u</a:t>
            </a:r>
            <a:r>
              <a:rPr lang="en-US" altLang="zh-TW" sz="2000" smtClean="0">
                <a:sym typeface="Symbol" pitchFamily="18" charset="2"/>
              </a:rPr>
              <a:t>)= </a:t>
            </a:r>
            <a:r>
              <a:rPr lang="en-US" altLang="zh-TW" sz="2000" i="1" baseline="-25000" smtClean="0">
                <a:sym typeface="Symbol" pitchFamily="18" charset="2"/>
              </a:rPr>
              <a:t>T</a:t>
            </a:r>
            <a:r>
              <a:rPr lang="en-US" altLang="zh-TW" sz="2000" smtClean="0">
                <a:sym typeface="Symbol" pitchFamily="18" charset="2"/>
              </a:rPr>
              <a:t>(</a:t>
            </a:r>
            <a:r>
              <a:rPr lang="en-US" altLang="zh-TW" sz="2000" i="1" smtClean="0">
                <a:sym typeface="Symbol" pitchFamily="18" charset="2"/>
              </a:rPr>
              <a:t>u</a:t>
            </a:r>
            <a:r>
              <a:rPr lang="en-US" altLang="zh-TW" sz="2000" smtClean="0">
                <a:sym typeface="Symbol" pitchFamily="18" charset="2"/>
              </a:rPr>
              <a:t>)-1 </a:t>
            </a:r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for every </a:t>
            </a:r>
            <a:r>
              <a:rPr lang="en-US" altLang="zh-TW" sz="2000" i="1" smtClean="0">
                <a:sym typeface="Symbol" pitchFamily="18" charset="2"/>
              </a:rPr>
              <a:t>u</a:t>
            </a:r>
            <a:r>
              <a:rPr lang="en-US" altLang="zh-TW" sz="2000" smtClean="0">
                <a:sym typeface="Symbol" pitchFamily="18" charset="2"/>
              </a:rPr>
              <a:t></a:t>
            </a:r>
            <a:r>
              <a:rPr lang="en-US" altLang="zh-TW" sz="2000" i="1" smtClean="0">
                <a:sym typeface="Symbol" pitchFamily="18" charset="2"/>
              </a:rPr>
              <a:t>V</a:t>
            </a:r>
            <a:r>
              <a:rPr lang="en-US" altLang="zh-TW" sz="2000" smtClean="0">
                <a:sym typeface="Symbol" pitchFamily="18" charset="2"/>
              </a:rPr>
              <a:t>(</a:t>
            </a:r>
            <a:r>
              <a:rPr lang="en-US" altLang="zh-TW" sz="2000" i="1" smtClean="0">
                <a:sym typeface="Symbol" pitchFamily="18" charset="2"/>
              </a:rPr>
              <a:t>T’</a:t>
            </a:r>
            <a:r>
              <a:rPr lang="en-US" altLang="zh-TW" sz="2000" smtClean="0">
                <a:sym typeface="Symbol" pitchFamily="18" charset="2"/>
              </a:rPr>
              <a:t>). </a:t>
            </a:r>
          </a:p>
          <a:p>
            <a:pPr lvl="1" eaLnBrk="1" hangingPunct="1"/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Also, the eccentricity of a leaf in </a:t>
            </a:r>
            <a:r>
              <a:rPr lang="en-US" altLang="zh-TW" sz="2000" i="1" smtClean="0">
                <a:sym typeface="Symbol" pitchFamily="18" charset="2"/>
              </a:rPr>
              <a:t>T</a:t>
            </a:r>
            <a:r>
              <a:rPr lang="en-US" altLang="zh-TW" sz="2000" smtClean="0">
                <a:sym typeface="Symbol" pitchFamily="18" charset="2"/>
              </a:rPr>
              <a:t> </a:t>
            </a:r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is greater than the eccentricity of its neighbor in </a:t>
            </a:r>
            <a:r>
              <a:rPr lang="en-US" altLang="zh-TW" sz="2000" i="1" smtClean="0">
                <a:sym typeface="Symbol" pitchFamily="18" charset="2"/>
              </a:rPr>
              <a:t>T</a:t>
            </a:r>
            <a:r>
              <a:rPr lang="en-US" altLang="zh-TW" sz="2000" smtClean="0">
                <a:sym typeface="Symbol" pitchFamily="18" charset="2"/>
              </a:rPr>
              <a:t>. </a:t>
            </a:r>
          </a:p>
          <a:p>
            <a:pPr lvl="1" eaLnBrk="1" hangingPunct="1"/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Hence the vertices minimizing </a:t>
            </a:r>
            <a:r>
              <a:rPr lang="en-US" altLang="zh-TW" sz="2000" smtClean="0">
                <a:sym typeface="Symbol" pitchFamily="18" charset="2"/>
              </a:rPr>
              <a:t></a:t>
            </a:r>
            <a:r>
              <a:rPr lang="en-US" altLang="zh-TW" sz="2000" i="1" baseline="-25000" smtClean="0">
                <a:sym typeface="Symbol" pitchFamily="18" charset="2"/>
              </a:rPr>
              <a:t>T</a:t>
            </a:r>
            <a:r>
              <a:rPr lang="en-US" altLang="zh-TW" sz="2000" smtClean="0">
                <a:sym typeface="Symbol" pitchFamily="18" charset="2"/>
              </a:rPr>
              <a:t>(</a:t>
            </a:r>
            <a:r>
              <a:rPr lang="en-US" altLang="zh-TW" sz="2000" i="1" smtClean="0">
                <a:sym typeface="Symbol" pitchFamily="18" charset="2"/>
              </a:rPr>
              <a:t>u</a:t>
            </a:r>
            <a:r>
              <a:rPr lang="en-US" altLang="zh-TW" sz="2000" smtClean="0">
                <a:sym typeface="Symbol" pitchFamily="18" charset="2"/>
              </a:rPr>
              <a:t>) </a:t>
            </a:r>
            <a:r>
              <a:rPr lang="en-US" altLang="zh-TW" sz="20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are the same as the vertices minimizing</a:t>
            </a:r>
            <a:r>
              <a:rPr lang="en-US" altLang="zh-TW" sz="2000" smtClean="0">
                <a:sym typeface="Symbol" pitchFamily="18" charset="2"/>
              </a:rPr>
              <a:t> </a:t>
            </a:r>
            <a:r>
              <a:rPr lang="en-US" altLang="zh-TW" sz="2000" i="1" baseline="-25000" smtClean="0">
                <a:sym typeface="Symbol" pitchFamily="18" charset="2"/>
              </a:rPr>
              <a:t>T’</a:t>
            </a:r>
            <a:r>
              <a:rPr lang="en-US" altLang="zh-TW" sz="2000" smtClean="0">
                <a:sym typeface="Symbol" pitchFamily="18" charset="2"/>
              </a:rPr>
              <a:t>(</a:t>
            </a:r>
            <a:r>
              <a:rPr lang="en-US" altLang="zh-TW" sz="2000" i="1" smtClean="0">
                <a:sym typeface="Symbol" pitchFamily="18" charset="2"/>
              </a:rPr>
              <a:t>u</a:t>
            </a:r>
            <a:r>
              <a:rPr lang="en-US" altLang="zh-TW" sz="2000" smtClean="0">
                <a:sym typeface="Symbol" pitchFamily="18" charset="2"/>
              </a:rPr>
              <a:t>).</a:t>
            </a:r>
            <a:endParaRPr lang="en-US" altLang="zh-TW" sz="2200" smtClean="0">
              <a:latin typeface="Arial Unicode MS" pitchFamily="34" charset="-128"/>
              <a:ea typeface="Arial Unicode MS" pitchFamily="34" charset="-128"/>
              <a:cs typeface="Arial Unicode MS" pitchFamily="34" charset="-128"/>
              <a:sym typeface="Symbol" pitchFamily="18" charset="2"/>
            </a:endParaRPr>
          </a:p>
        </p:txBody>
      </p:sp>
      <p:sp>
        <p:nvSpPr>
          <p:cNvPr id="23557" name="橢圓 6"/>
          <p:cNvSpPr>
            <a:spLocks noChangeArrowheads="1"/>
          </p:cNvSpPr>
          <p:nvPr/>
        </p:nvSpPr>
        <p:spPr bwMode="auto">
          <a:xfrm>
            <a:off x="1971675" y="5200650"/>
            <a:ext cx="171450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3558" name="橢圓 7"/>
          <p:cNvSpPr>
            <a:spLocks noChangeArrowheads="1"/>
          </p:cNvSpPr>
          <p:nvPr/>
        </p:nvSpPr>
        <p:spPr bwMode="auto">
          <a:xfrm>
            <a:off x="3048000" y="4953000"/>
            <a:ext cx="171450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cxnSp>
        <p:nvCxnSpPr>
          <p:cNvPr id="23559" name="直線接點 8"/>
          <p:cNvCxnSpPr>
            <a:cxnSpLocks noChangeShapeType="1"/>
            <a:stCxn id="23557" idx="6"/>
            <a:endCxn id="23558" idx="2"/>
          </p:cNvCxnSpPr>
          <p:nvPr/>
        </p:nvCxnSpPr>
        <p:spPr bwMode="auto">
          <a:xfrm flipV="1">
            <a:off x="2143125" y="5043488"/>
            <a:ext cx="904875" cy="247650"/>
          </a:xfrm>
          <a:prstGeom prst="line">
            <a:avLst/>
          </a:prstGeom>
          <a:noFill/>
          <a:ln w="38100" algn="ctr">
            <a:solidFill>
              <a:srgbClr val="00B050"/>
            </a:solidFill>
            <a:round/>
            <a:headEnd/>
            <a:tailEnd/>
          </a:ln>
        </p:spPr>
      </p:cxnSp>
      <p:sp>
        <p:nvSpPr>
          <p:cNvPr id="23560" name="橢圓 9"/>
          <p:cNvSpPr>
            <a:spLocks noChangeArrowheads="1"/>
          </p:cNvSpPr>
          <p:nvPr/>
        </p:nvSpPr>
        <p:spPr bwMode="auto">
          <a:xfrm>
            <a:off x="1571625" y="4457700"/>
            <a:ext cx="171450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3561" name="橢圓 10"/>
          <p:cNvSpPr>
            <a:spLocks noChangeArrowheads="1"/>
          </p:cNvSpPr>
          <p:nvPr/>
        </p:nvSpPr>
        <p:spPr bwMode="auto">
          <a:xfrm>
            <a:off x="3514725" y="4229100"/>
            <a:ext cx="171450" cy="180975"/>
          </a:xfrm>
          <a:prstGeom prst="ellipse">
            <a:avLst/>
          </a:prstGeom>
          <a:solidFill>
            <a:srgbClr val="FF33CC"/>
          </a:solidFill>
          <a:ln w="9525" algn="ctr">
            <a:solidFill>
              <a:srgbClr val="FF33CC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3562" name="橢圓 11"/>
          <p:cNvSpPr>
            <a:spLocks noChangeArrowheads="1"/>
          </p:cNvSpPr>
          <p:nvPr/>
        </p:nvSpPr>
        <p:spPr bwMode="auto">
          <a:xfrm>
            <a:off x="3648075" y="5438775"/>
            <a:ext cx="171450" cy="180975"/>
          </a:xfrm>
          <a:prstGeom prst="ellipse">
            <a:avLst/>
          </a:prstGeom>
          <a:solidFill>
            <a:srgbClr val="FF33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3563" name="橢圓 12"/>
          <p:cNvSpPr>
            <a:spLocks noChangeArrowheads="1"/>
          </p:cNvSpPr>
          <p:nvPr/>
        </p:nvSpPr>
        <p:spPr bwMode="auto">
          <a:xfrm>
            <a:off x="838200" y="5019675"/>
            <a:ext cx="171450" cy="180975"/>
          </a:xfrm>
          <a:prstGeom prst="ellipse">
            <a:avLst/>
          </a:prstGeom>
          <a:solidFill>
            <a:srgbClr val="FF33CC"/>
          </a:solidFill>
          <a:ln w="9525" algn="ctr">
            <a:solidFill>
              <a:srgbClr val="FF33CC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cxnSp>
        <p:nvCxnSpPr>
          <p:cNvPr id="23564" name="直線接點 13"/>
          <p:cNvCxnSpPr>
            <a:cxnSpLocks noChangeShapeType="1"/>
            <a:endCxn id="23561" idx="3"/>
          </p:cNvCxnSpPr>
          <p:nvPr/>
        </p:nvCxnSpPr>
        <p:spPr bwMode="auto">
          <a:xfrm flipV="1">
            <a:off x="3209925" y="4383088"/>
            <a:ext cx="330200" cy="593725"/>
          </a:xfrm>
          <a:prstGeom prst="line">
            <a:avLst/>
          </a:prstGeom>
          <a:noFill/>
          <a:ln w="28575" algn="ctr">
            <a:solidFill>
              <a:srgbClr val="FF33CC"/>
            </a:solidFill>
            <a:round/>
            <a:headEnd/>
            <a:tailEnd/>
          </a:ln>
        </p:spPr>
      </p:cxnSp>
      <p:cxnSp>
        <p:nvCxnSpPr>
          <p:cNvPr id="23565" name="直線接點 14"/>
          <p:cNvCxnSpPr>
            <a:cxnSpLocks noChangeShapeType="1"/>
            <a:endCxn id="23558" idx="5"/>
          </p:cNvCxnSpPr>
          <p:nvPr/>
        </p:nvCxnSpPr>
        <p:spPr bwMode="auto">
          <a:xfrm flipH="1" flipV="1">
            <a:off x="3194050" y="5106988"/>
            <a:ext cx="501650" cy="336550"/>
          </a:xfrm>
          <a:prstGeom prst="line">
            <a:avLst/>
          </a:prstGeom>
          <a:noFill/>
          <a:ln w="28575" algn="ctr">
            <a:solidFill>
              <a:srgbClr val="FF33CC"/>
            </a:solidFill>
            <a:round/>
            <a:headEnd/>
            <a:tailEnd/>
          </a:ln>
        </p:spPr>
      </p:cxnSp>
      <p:cxnSp>
        <p:nvCxnSpPr>
          <p:cNvPr id="23566" name="直線接點 15"/>
          <p:cNvCxnSpPr>
            <a:cxnSpLocks noChangeShapeType="1"/>
            <a:endCxn id="23560" idx="3"/>
          </p:cNvCxnSpPr>
          <p:nvPr/>
        </p:nvCxnSpPr>
        <p:spPr bwMode="auto">
          <a:xfrm flipV="1">
            <a:off x="990600" y="4611688"/>
            <a:ext cx="606425" cy="441325"/>
          </a:xfrm>
          <a:prstGeom prst="line">
            <a:avLst/>
          </a:prstGeom>
          <a:noFill/>
          <a:ln w="28575" algn="ctr">
            <a:solidFill>
              <a:srgbClr val="FF33CC"/>
            </a:solidFill>
            <a:round/>
            <a:headEnd/>
            <a:tailEnd/>
          </a:ln>
        </p:spPr>
      </p:cxnSp>
      <p:cxnSp>
        <p:nvCxnSpPr>
          <p:cNvPr id="23567" name="直線接點 16"/>
          <p:cNvCxnSpPr>
            <a:cxnSpLocks noChangeShapeType="1"/>
            <a:endCxn id="23560" idx="5"/>
          </p:cNvCxnSpPr>
          <p:nvPr/>
        </p:nvCxnSpPr>
        <p:spPr bwMode="auto">
          <a:xfrm flipH="1" flipV="1">
            <a:off x="1717675" y="4611688"/>
            <a:ext cx="292100" cy="622300"/>
          </a:xfrm>
          <a:prstGeom prst="line">
            <a:avLst/>
          </a:prstGeom>
          <a:noFill/>
          <a:ln w="38100" algn="ctr">
            <a:solidFill>
              <a:srgbClr val="00B050"/>
            </a:solidFill>
            <a:round/>
            <a:headEnd/>
            <a:tailEnd/>
          </a:ln>
        </p:spPr>
      </p:cxnSp>
      <p:sp>
        <p:nvSpPr>
          <p:cNvPr id="23568" name="文字方塊 18"/>
          <p:cNvSpPr txBox="1">
            <a:spLocks noChangeArrowheads="1"/>
          </p:cNvSpPr>
          <p:nvPr/>
        </p:nvSpPr>
        <p:spPr bwMode="auto">
          <a:xfrm>
            <a:off x="1419225" y="400050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 b="1" i="1">
                <a:latin typeface="Times New Roman" pitchFamily="18" charset="0"/>
              </a:rPr>
              <a:t>u</a:t>
            </a:r>
            <a:endParaRPr lang="zh-TW" altLang="en-US" sz="2400" b="1" i="1">
              <a:latin typeface="Times New Roman" pitchFamily="18" charset="0"/>
            </a:endParaRPr>
          </a:p>
        </p:txBody>
      </p:sp>
      <p:sp>
        <p:nvSpPr>
          <p:cNvPr id="23569" name="文字方塊 20"/>
          <p:cNvSpPr txBox="1">
            <a:spLocks noChangeArrowheads="1"/>
          </p:cNvSpPr>
          <p:nvPr/>
        </p:nvSpPr>
        <p:spPr bwMode="auto">
          <a:xfrm>
            <a:off x="800100" y="3600450"/>
            <a:ext cx="1971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altLang="zh-TW" i="1" baseline="-2500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TW" sz="2400" i="1" baseline="-25000">
                <a:latin typeface="Times New Roman" pitchFamily="18" charset="0"/>
                <a:sym typeface="Symbol" pitchFamily="18" charset="2"/>
              </a:rPr>
              <a:t>’</a:t>
            </a:r>
            <a:r>
              <a:rPr lang="en-US" altLang="zh-TW" sz="24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TW" sz="2400" i="1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TW" sz="2400">
                <a:latin typeface="Times New Roman" pitchFamily="18" charset="0"/>
                <a:sym typeface="Symbol" pitchFamily="18" charset="2"/>
              </a:rPr>
              <a:t>)= </a:t>
            </a:r>
            <a:r>
              <a:rPr lang="en-US" altLang="zh-TW" i="1" baseline="-2500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TW" sz="24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TW" sz="2400" i="1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TW" sz="2400">
                <a:latin typeface="Times New Roman" pitchFamily="18" charset="0"/>
                <a:sym typeface="Symbol" pitchFamily="18" charset="2"/>
              </a:rPr>
              <a:t>)-1</a:t>
            </a:r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3570" name="文字方塊 21"/>
          <p:cNvSpPr txBox="1">
            <a:spLocks noChangeArrowheads="1"/>
          </p:cNvSpPr>
          <p:nvPr/>
        </p:nvSpPr>
        <p:spPr bwMode="auto">
          <a:xfrm>
            <a:off x="3000375" y="3429000"/>
            <a:ext cx="3476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latin typeface="Times New Roman" pitchFamily="18" charset="0"/>
              </a:rPr>
              <a:t>{</a:t>
            </a:r>
            <a:r>
              <a:rPr lang="en-US" altLang="zh-TW" i="1">
                <a:latin typeface="Times New Roman" pitchFamily="18" charset="0"/>
              </a:rPr>
              <a:t>v</a:t>
            </a:r>
            <a:r>
              <a:rPr lang="en-US" altLang="zh-TW">
                <a:latin typeface="Times New Roman" pitchFamily="18" charset="0"/>
              </a:rPr>
              <a:t>| </a:t>
            </a:r>
            <a:r>
              <a:rPr lang="en-US" altLang="zh-TW" i="1">
                <a:latin typeface="Times New Roman" pitchFamily="18" charset="0"/>
              </a:rPr>
              <a:t>v</a:t>
            </a:r>
            <a:r>
              <a:rPr lang="en-US" altLang="zh-TW">
                <a:latin typeface="Times New Roman" pitchFamily="18" charset="0"/>
              </a:rPr>
              <a:t> has min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(</a:t>
            </a:r>
            <a:r>
              <a:rPr lang="en-US" altLang="zh-TW" i="1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) in T} </a:t>
            </a:r>
            <a:r>
              <a:rPr lang="en-US" altLang="zh-TW" b="1">
                <a:latin typeface="Times New Roman" pitchFamily="18" charset="0"/>
                <a:sym typeface="Symbol" pitchFamily="18" charset="2"/>
              </a:rPr>
              <a:t>=</a:t>
            </a:r>
          </a:p>
          <a:p>
            <a:r>
              <a:rPr lang="en-US" altLang="zh-TW">
                <a:latin typeface="Times New Roman" pitchFamily="18" charset="0"/>
              </a:rPr>
              <a:t>{</a:t>
            </a:r>
            <a:r>
              <a:rPr lang="en-US" altLang="zh-TW" i="1">
                <a:latin typeface="Times New Roman" pitchFamily="18" charset="0"/>
              </a:rPr>
              <a:t>v’</a:t>
            </a:r>
            <a:r>
              <a:rPr lang="en-US" altLang="zh-TW">
                <a:latin typeface="Times New Roman" pitchFamily="18" charset="0"/>
              </a:rPr>
              <a:t>| </a:t>
            </a:r>
            <a:r>
              <a:rPr lang="en-US" altLang="zh-TW" i="1">
                <a:latin typeface="Times New Roman" pitchFamily="18" charset="0"/>
              </a:rPr>
              <a:t>v’ </a:t>
            </a:r>
            <a:r>
              <a:rPr lang="en-US" altLang="zh-TW">
                <a:latin typeface="Times New Roman" pitchFamily="18" charset="0"/>
              </a:rPr>
              <a:t>has min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(</a:t>
            </a:r>
            <a:r>
              <a:rPr lang="en-US" altLang="zh-TW" i="1">
                <a:latin typeface="Times New Roman" pitchFamily="18" charset="0"/>
                <a:sym typeface="Symbol" pitchFamily="18" charset="2"/>
              </a:rPr>
              <a:t>v’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) in T’}</a:t>
            </a:r>
            <a:r>
              <a:rPr lang="en-US" altLang="zh-TW">
                <a:latin typeface="Times New Roman" pitchFamily="18" charset="0"/>
              </a:rPr>
              <a:t> </a:t>
            </a:r>
            <a:endParaRPr lang="zh-TW" altLang="en-US">
              <a:latin typeface="Times New Roman" pitchFamily="18" charset="0"/>
            </a:endParaRPr>
          </a:p>
        </p:txBody>
      </p:sp>
      <p:grpSp>
        <p:nvGrpSpPr>
          <p:cNvPr id="2" name="群組 34"/>
          <p:cNvGrpSpPr/>
          <p:nvPr/>
        </p:nvGrpSpPr>
        <p:grpSpPr>
          <a:xfrm>
            <a:off x="4838700" y="5019675"/>
            <a:ext cx="1962150" cy="1038225"/>
            <a:chOff x="4048125" y="4943475"/>
            <a:chExt cx="2981325" cy="1390650"/>
          </a:xfrm>
          <a:solidFill>
            <a:schemeClr val="tx1"/>
          </a:solidFill>
        </p:grpSpPr>
        <p:sp>
          <p:nvSpPr>
            <p:cNvPr id="24" name="橢圓 23"/>
            <p:cNvSpPr/>
            <p:nvPr/>
          </p:nvSpPr>
          <p:spPr bwMode="auto">
            <a:xfrm>
              <a:off x="5181600" y="5915025"/>
              <a:ext cx="171450" cy="180975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>
                <a:latin typeface="+mn-lt"/>
                <a:cs typeface="+mn-cs"/>
              </a:endParaRPr>
            </a:p>
          </p:txBody>
        </p:sp>
        <p:sp>
          <p:nvSpPr>
            <p:cNvPr id="25" name="橢圓 24"/>
            <p:cNvSpPr/>
            <p:nvPr/>
          </p:nvSpPr>
          <p:spPr bwMode="auto">
            <a:xfrm>
              <a:off x="6257925" y="5667375"/>
              <a:ext cx="171450" cy="180975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>
                <a:latin typeface="+mn-lt"/>
                <a:cs typeface="+mn-cs"/>
              </a:endParaRPr>
            </a:p>
          </p:txBody>
        </p:sp>
        <p:cxnSp>
          <p:nvCxnSpPr>
            <p:cNvPr id="26" name="直線接點 25"/>
            <p:cNvCxnSpPr>
              <a:stCxn id="24" idx="6"/>
              <a:endCxn id="25" idx="2"/>
            </p:cNvCxnSpPr>
            <p:nvPr/>
          </p:nvCxnSpPr>
          <p:spPr bwMode="auto">
            <a:xfrm flipV="1">
              <a:off x="5353050" y="5757863"/>
              <a:ext cx="904875" cy="247650"/>
            </a:xfrm>
            <a:prstGeom prst="line">
              <a:avLst/>
            </a:prstGeom>
            <a:grp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橢圓 26"/>
            <p:cNvSpPr/>
            <p:nvPr/>
          </p:nvSpPr>
          <p:spPr bwMode="auto">
            <a:xfrm>
              <a:off x="4781550" y="5172075"/>
              <a:ext cx="171450" cy="180975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>
                <a:latin typeface="+mn-lt"/>
                <a:cs typeface="+mn-cs"/>
              </a:endParaRPr>
            </a:p>
          </p:txBody>
        </p:sp>
        <p:sp>
          <p:nvSpPr>
            <p:cNvPr id="28" name="橢圓 27"/>
            <p:cNvSpPr/>
            <p:nvPr/>
          </p:nvSpPr>
          <p:spPr bwMode="auto">
            <a:xfrm>
              <a:off x="6724650" y="4943475"/>
              <a:ext cx="171450" cy="180975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>
                <a:latin typeface="+mn-lt"/>
                <a:cs typeface="+mn-cs"/>
              </a:endParaRPr>
            </a:p>
          </p:txBody>
        </p:sp>
        <p:sp>
          <p:nvSpPr>
            <p:cNvPr id="29" name="橢圓 28"/>
            <p:cNvSpPr/>
            <p:nvPr/>
          </p:nvSpPr>
          <p:spPr bwMode="auto">
            <a:xfrm>
              <a:off x="6858000" y="6153150"/>
              <a:ext cx="171450" cy="180975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>
                <a:latin typeface="+mn-lt"/>
                <a:cs typeface="+mn-cs"/>
              </a:endParaRPr>
            </a:p>
          </p:txBody>
        </p:sp>
        <p:sp>
          <p:nvSpPr>
            <p:cNvPr id="30" name="橢圓 29"/>
            <p:cNvSpPr/>
            <p:nvPr/>
          </p:nvSpPr>
          <p:spPr bwMode="auto">
            <a:xfrm>
              <a:off x="4048125" y="5734050"/>
              <a:ext cx="171450" cy="180975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>
                <a:latin typeface="+mn-lt"/>
                <a:cs typeface="+mn-cs"/>
              </a:endParaRPr>
            </a:p>
          </p:txBody>
        </p:sp>
        <p:cxnSp>
          <p:nvCxnSpPr>
            <p:cNvPr id="31" name="直線接點 30"/>
            <p:cNvCxnSpPr>
              <a:endCxn id="28" idx="3"/>
            </p:cNvCxnSpPr>
            <p:nvPr/>
          </p:nvCxnSpPr>
          <p:spPr bwMode="auto">
            <a:xfrm flipV="1">
              <a:off x="6419850" y="5097947"/>
              <a:ext cx="329908" cy="593241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線接點 31"/>
            <p:cNvCxnSpPr>
              <a:endCxn id="25" idx="5"/>
            </p:cNvCxnSpPr>
            <p:nvPr/>
          </p:nvCxnSpPr>
          <p:spPr bwMode="auto">
            <a:xfrm flipH="1" flipV="1">
              <a:off x="6404267" y="5821847"/>
              <a:ext cx="501358" cy="336067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線接點 32"/>
            <p:cNvCxnSpPr>
              <a:endCxn id="27" idx="3"/>
            </p:cNvCxnSpPr>
            <p:nvPr/>
          </p:nvCxnSpPr>
          <p:spPr bwMode="auto">
            <a:xfrm flipV="1">
              <a:off x="4200525" y="5326547"/>
              <a:ext cx="606133" cy="440842"/>
            </a:xfrm>
            <a:prstGeom prst="line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線接點 33"/>
            <p:cNvCxnSpPr>
              <a:endCxn id="27" idx="5"/>
            </p:cNvCxnSpPr>
            <p:nvPr/>
          </p:nvCxnSpPr>
          <p:spPr bwMode="auto">
            <a:xfrm flipH="1" flipV="1">
              <a:off x="4927892" y="5326547"/>
              <a:ext cx="291808" cy="621817"/>
            </a:xfrm>
            <a:prstGeom prst="line">
              <a:avLst/>
            </a:prstGeom>
            <a:grp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群組 35"/>
          <p:cNvGrpSpPr/>
          <p:nvPr/>
        </p:nvGrpSpPr>
        <p:grpSpPr>
          <a:xfrm>
            <a:off x="7235926" y="4447395"/>
            <a:ext cx="1084511" cy="689780"/>
            <a:chOff x="4781550" y="5172075"/>
            <a:chExt cx="1647825" cy="923925"/>
          </a:xfrm>
          <a:solidFill>
            <a:schemeClr val="tx1"/>
          </a:solidFill>
        </p:grpSpPr>
        <p:sp>
          <p:nvSpPr>
            <p:cNvPr id="37" name="橢圓 36"/>
            <p:cNvSpPr/>
            <p:nvPr/>
          </p:nvSpPr>
          <p:spPr bwMode="auto">
            <a:xfrm>
              <a:off x="5181600" y="5915025"/>
              <a:ext cx="171450" cy="180975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>
                <a:latin typeface="+mn-lt"/>
                <a:cs typeface="+mn-cs"/>
              </a:endParaRPr>
            </a:p>
          </p:txBody>
        </p:sp>
        <p:sp>
          <p:nvSpPr>
            <p:cNvPr id="38" name="橢圓 37"/>
            <p:cNvSpPr/>
            <p:nvPr/>
          </p:nvSpPr>
          <p:spPr bwMode="auto">
            <a:xfrm>
              <a:off x="6257925" y="5667375"/>
              <a:ext cx="171450" cy="180975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>
                <a:latin typeface="+mn-lt"/>
                <a:cs typeface="+mn-cs"/>
              </a:endParaRPr>
            </a:p>
          </p:txBody>
        </p:sp>
        <p:cxnSp>
          <p:nvCxnSpPr>
            <p:cNvPr id="39" name="直線接點 38"/>
            <p:cNvCxnSpPr>
              <a:stCxn id="37" idx="6"/>
              <a:endCxn id="38" idx="2"/>
            </p:cNvCxnSpPr>
            <p:nvPr/>
          </p:nvCxnSpPr>
          <p:spPr bwMode="auto">
            <a:xfrm flipV="1">
              <a:off x="5353050" y="5757863"/>
              <a:ext cx="904875" cy="247650"/>
            </a:xfrm>
            <a:prstGeom prst="line">
              <a:avLst/>
            </a:prstGeom>
            <a:grp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橢圓 39"/>
            <p:cNvSpPr/>
            <p:nvPr/>
          </p:nvSpPr>
          <p:spPr bwMode="auto">
            <a:xfrm>
              <a:off x="4781550" y="5172075"/>
              <a:ext cx="171450" cy="180975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>
                <a:latin typeface="+mn-lt"/>
                <a:cs typeface="+mn-cs"/>
              </a:endParaRPr>
            </a:p>
          </p:txBody>
        </p:sp>
        <p:cxnSp>
          <p:nvCxnSpPr>
            <p:cNvPr id="47" name="直線接點 46"/>
            <p:cNvCxnSpPr>
              <a:endCxn id="40" idx="5"/>
            </p:cNvCxnSpPr>
            <p:nvPr/>
          </p:nvCxnSpPr>
          <p:spPr bwMode="auto">
            <a:xfrm flipH="1" flipV="1">
              <a:off x="4927892" y="5326547"/>
              <a:ext cx="291808" cy="621817"/>
            </a:xfrm>
            <a:prstGeom prst="line">
              <a:avLst/>
            </a:prstGeom>
            <a:grp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3573" name="Oval 19"/>
          <p:cNvSpPr>
            <a:spLocks noChangeArrowheads="1"/>
          </p:cNvSpPr>
          <p:nvPr/>
        </p:nvSpPr>
        <p:spPr bwMode="auto">
          <a:xfrm>
            <a:off x="5397500" y="5505450"/>
            <a:ext cx="622300" cy="584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3574" name="Oval 19"/>
          <p:cNvSpPr>
            <a:spLocks noChangeArrowheads="1"/>
          </p:cNvSpPr>
          <p:nvPr/>
        </p:nvSpPr>
        <p:spPr bwMode="auto">
          <a:xfrm>
            <a:off x="7226300" y="4800600"/>
            <a:ext cx="622300" cy="584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>
          <a:xfrm>
            <a:off x="385763" y="152400"/>
            <a:ext cx="8301037" cy="742950"/>
          </a:xfrm>
          <a:prstGeom prst="rect">
            <a:avLst/>
          </a:prstGeom>
        </p:spPr>
        <p:txBody>
          <a:bodyPr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TW" sz="3200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Proposition 22: The center of a tree is a vertex or an edge</a:t>
            </a:r>
            <a:r>
              <a:rPr lang="en-US" altLang="zh-TW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endParaRPr lang="en-US" altLang="zh-TW" b="1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24579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90D2B4-AFAC-4095-9FEF-60CD609263FA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458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14375" y="1028700"/>
            <a:ext cx="7981950" cy="1228725"/>
          </a:xfrm>
        </p:spPr>
        <p:txBody>
          <a:bodyPr/>
          <a:lstStyle/>
          <a:p>
            <a:pPr eaLnBrk="1" hangingPunct="1"/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It is shown</a:t>
            </a:r>
            <a:r>
              <a:rPr lang="en-US" altLang="zh-TW" sz="2200" smtClean="0">
                <a:sym typeface="Symbol" pitchFamily="18" charset="2"/>
              </a:rPr>
              <a:t> </a:t>
            </a:r>
            <a:r>
              <a:rPr lang="en-US" altLang="zh-TW" sz="2200" i="1" smtClean="0">
                <a:sym typeface="Symbol" pitchFamily="18" charset="2"/>
              </a:rPr>
              <a:t>T</a:t>
            </a:r>
            <a:r>
              <a:rPr lang="en-US" altLang="zh-TW" sz="2200" smtClean="0">
                <a:sym typeface="Symbol" pitchFamily="18" charset="2"/>
              </a:rPr>
              <a:t> </a:t>
            </a: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and </a:t>
            </a:r>
            <a:r>
              <a:rPr lang="en-US" altLang="zh-TW" sz="2200" i="1" smtClean="0">
                <a:sym typeface="Symbol" pitchFamily="18" charset="2"/>
              </a:rPr>
              <a:t>T’</a:t>
            </a:r>
            <a:r>
              <a:rPr lang="en-US" altLang="zh-TW" sz="2200" smtClean="0">
                <a:sym typeface="Symbol" pitchFamily="18" charset="2"/>
              </a:rPr>
              <a:t> </a:t>
            </a: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have the same center. </a:t>
            </a:r>
          </a:p>
          <a:p>
            <a:pPr eaLnBrk="1" hangingPunct="1"/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By the induction hypothesis, the center of</a:t>
            </a:r>
            <a:r>
              <a:rPr lang="en-US" altLang="zh-TW" sz="2200" smtClean="0">
                <a:sym typeface="Symbol" pitchFamily="18" charset="2"/>
              </a:rPr>
              <a:t> </a:t>
            </a:r>
            <a:r>
              <a:rPr lang="en-US" altLang="zh-TW" sz="2200" i="1" smtClean="0">
                <a:sym typeface="Symbol" pitchFamily="18" charset="2"/>
              </a:rPr>
              <a:t>T’ </a:t>
            </a:r>
            <a:r>
              <a:rPr lang="en-US" altLang="zh-TW" sz="22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is a vertex or an edge.</a:t>
            </a:r>
          </a:p>
        </p:txBody>
      </p:sp>
      <p:grpSp>
        <p:nvGrpSpPr>
          <p:cNvPr id="2" name="群組 30"/>
          <p:cNvGrpSpPr/>
          <p:nvPr/>
        </p:nvGrpSpPr>
        <p:grpSpPr>
          <a:xfrm>
            <a:off x="4816576" y="4018770"/>
            <a:ext cx="1084511" cy="689780"/>
            <a:chOff x="4781550" y="5172075"/>
            <a:chExt cx="1647825" cy="923925"/>
          </a:xfrm>
          <a:solidFill>
            <a:schemeClr val="tx1"/>
          </a:solidFill>
        </p:grpSpPr>
        <p:sp>
          <p:nvSpPr>
            <p:cNvPr id="32" name="橢圓 31"/>
            <p:cNvSpPr/>
            <p:nvPr/>
          </p:nvSpPr>
          <p:spPr bwMode="auto">
            <a:xfrm>
              <a:off x="5181600" y="5915025"/>
              <a:ext cx="171450" cy="180975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>
                <a:latin typeface="+mn-lt"/>
                <a:cs typeface="+mn-cs"/>
              </a:endParaRPr>
            </a:p>
          </p:txBody>
        </p:sp>
        <p:sp>
          <p:nvSpPr>
            <p:cNvPr id="33" name="橢圓 32"/>
            <p:cNvSpPr/>
            <p:nvPr/>
          </p:nvSpPr>
          <p:spPr bwMode="auto">
            <a:xfrm>
              <a:off x="6257925" y="5667375"/>
              <a:ext cx="171450" cy="180975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>
                <a:latin typeface="+mn-lt"/>
                <a:cs typeface="+mn-cs"/>
              </a:endParaRPr>
            </a:p>
          </p:txBody>
        </p:sp>
        <p:cxnSp>
          <p:nvCxnSpPr>
            <p:cNvPr id="34" name="直線接點 33"/>
            <p:cNvCxnSpPr>
              <a:stCxn id="32" idx="6"/>
              <a:endCxn id="33" idx="2"/>
            </p:cNvCxnSpPr>
            <p:nvPr/>
          </p:nvCxnSpPr>
          <p:spPr bwMode="auto">
            <a:xfrm flipV="1">
              <a:off x="5353050" y="5757863"/>
              <a:ext cx="904875" cy="247650"/>
            </a:xfrm>
            <a:prstGeom prst="line">
              <a:avLst/>
            </a:prstGeom>
            <a:grp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橢圓 34"/>
            <p:cNvSpPr/>
            <p:nvPr/>
          </p:nvSpPr>
          <p:spPr bwMode="auto">
            <a:xfrm>
              <a:off x="4781550" y="5172075"/>
              <a:ext cx="171450" cy="180975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>
                <a:latin typeface="+mn-lt"/>
                <a:cs typeface="+mn-cs"/>
              </a:endParaRPr>
            </a:p>
          </p:txBody>
        </p:sp>
        <p:cxnSp>
          <p:nvCxnSpPr>
            <p:cNvPr id="36" name="直線接點 35"/>
            <p:cNvCxnSpPr>
              <a:endCxn id="35" idx="5"/>
            </p:cNvCxnSpPr>
            <p:nvPr/>
          </p:nvCxnSpPr>
          <p:spPr bwMode="auto">
            <a:xfrm flipH="1" flipV="1">
              <a:off x="4927892" y="5326547"/>
              <a:ext cx="291808" cy="621817"/>
            </a:xfrm>
            <a:prstGeom prst="line">
              <a:avLst/>
            </a:prstGeom>
            <a:grp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4582" name="Oval 19"/>
          <p:cNvSpPr>
            <a:spLocks noChangeArrowheads="1"/>
          </p:cNvSpPr>
          <p:nvPr/>
        </p:nvSpPr>
        <p:spPr bwMode="auto">
          <a:xfrm>
            <a:off x="4806950" y="4371975"/>
            <a:ext cx="622300" cy="584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4583" name="橢圓 38"/>
          <p:cNvSpPr>
            <a:spLocks noChangeArrowheads="1"/>
          </p:cNvSpPr>
          <p:nvPr/>
        </p:nvSpPr>
        <p:spPr bwMode="auto">
          <a:xfrm>
            <a:off x="2184400" y="4802188"/>
            <a:ext cx="112713" cy="134937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4584" name="橢圓 39"/>
          <p:cNvSpPr>
            <a:spLocks noChangeArrowheads="1"/>
          </p:cNvSpPr>
          <p:nvPr/>
        </p:nvSpPr>
        <p:spPr bwMode="auto">
          <a:xfrm>
            <a:off x="2892425" y="4616450"/>
            <a:ext cx="112713" cy="1365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cxnSp>
        <p:nvCxnSpPr>
          <p:cNvPr id="24585" name="直線接點 40"/>
          <p:cNvCxnSpPr>
            <a:cxnSpLocks noChangeShapeType="1"/>
            <a:stCxn id="24583" idx="6"/>
            <a:endCxn id="24584" idx="2"/>
          </p:cNvCxnSpPr>
          <p:nvPr/>
        </p:nvCxnSpPr>
        <p:spPr bwMode="auto">
          <a:xfrm flipV="1">
            <a:off x="2297113" y="4684713"/>
            <a:ext cx="595312" cy="18415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586" name="橢圓 41"/>
          <p:cNvSpPr>
            <a:spLocks noChangeArrowheads="1"/>
          </p:cNvSpPr>
          <p:nvPr/>
        </p:nvSpPr>
        <p:spPr bwMode="auto">
          <a:xfrm>
            <a:off x="1920875" y="4248150"/>
            <a:ext cx="112713" cy="1349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4587" name="橢圓 42"/>
          <p:cNvSpPr>
            <a:spLocks noChangeArrowheads="1"/>
          </p:cNvSpPr>
          <p:nvPr/>
        </p:nvSpPr>
        <p:spPr bwMode="auto">
          <a:xfrm>
            <a:off x="3200400" y="4076700"/>
            <a:ext cx="112713" cy="1349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4588" name="橢圓 43"/>
          <p:cNvSpPr>
            <a:spLocks noChangeArrowheads="1"/>
          </p:cNvSpPr>
          <p:nvPr/>
        </p:nvSpPr>
        <p:spPr bwMode="auto">
          <a:xfrm>
            <a:off x="3287713" y="4979988"/>
            <a:ext cx="112712" cy="1349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4589" name="橢圓 44"/>
          <p:cNvSpPr>
            <a:spLocks noChangeArrowheads="1"/>
          </p:cNvSpPr>
          <p:nvPr/>
        </p:nvSpPr>
        <p:spPr bwMode="auto">
          <a:xfrm>
            <a:off x="1438275" y="4667250"/>
            <a:ext cx="112713" cy="1349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cxnSp>
        <p:nvCxnSpPr>
          <p:cNvPr id="24590" name="直線接點 45"/>
          <p:cNvCxnSpPr>
            <a:cxnSpLocks noChangeShapeType="1"/>
            <a:endCxn id="24587" idx="3"/>
          </p:cNvCxnSpPr>
          <p:nvPr/>
        </p:nvCxnSpPr>
        <p:spPr bwMode="auto">
          <a:xfrm flipV="1">
            <a:off x="2998788" y="4192588"/>
            <a:ext cx="217487" cy="44291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591" name="直線接點 46"/>
          <p:cNvCxnSpPr>
            <a:cxnSpLocks noChangeShapeType="1"/>
            <a:endCxn id="24584" idx="5"/>
          </p:cNvCxnSpPr>
          <p:nvPr/>
        </p:nvCxnSpPr>
        <p:spPr bwMode="auto">
          <a:xfrm flipH="1" flipV="1">
            <a:off x="2989263" y="4732338"/>
            <a:ext cx="330200" cy="25082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592" name="直線接點 47"/>
          <p:cNvCxnSpPr>
            <a:cxnSpLocks noChangeShapeType="1"/>
            <a:endCxn id="24586" idx="3"/>
          </p:cNvCxnSpPr>
          <p:nvPr/>
        </p:nvCxnSpPr>
        <p:spPr bwMode="auto">
          <a:xfrm flipV="1">
            <a:off x="1538288" y="4362450"/>
            <a:ext cx="398462" cy="32861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593" name="直線接點 48"/>
          <p:cNvCxnSpPr>
            <a:cxnSpLocks noChangeShapeType="1"/>
            <a:endCxn id="24586" idx="5"/>
          </p:cNvCxnSpPr>
          <p:nvPr/>
        </p:nvCxnSpPr>
        <p:spPr bwMode="auto">
          <a:xfrm flipH="1" flipV="1">
            <a:off x="2017713" y="4362450"/>
            <a:ext cx="192087" cy="46513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594" name="Oval 19"/>
          <p:cNvSpPr>
            <a:spLocks noChangeArrowheads="1"/>
          </p:cNvSpPr>
          <p:nvPr/>
        </p:nvSpPr>
        <p:spPr bwMode="auto">
          <a:xfrm>
            <a:off x="1997075" y="4562475"/>
            <a:ext cx="622300" cy="584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4595" name="文字方塊 50"/>
          <p:cNvSpPr txBox="1">
            <a:spLocks noChangeArrowheads="1"/>
          </p:cNvSpPr>
          <p:nvPr/>
        </p:nvSpPr>
        <p:spPr bwMode="auto">
          <a:xfrm>
            <a:off x="1057275" y="3352800"/>
            <a:ext cx="104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 i="1">
                <a:latin typeface="Times New Roman" pitchFamily="18" charset="0"/>
              </a:rPr>
              <a:t>T</a:t>
            </a:r>
            <a:endParaRPr lang="zh-TW" altLang="en-US" sz="2400" i="1">
              <a:latin typeface="Times New Roman" pitchFamily="18" charset="0"/>
            </a:endParaRPr>
          </a:p>
        </p:txBody>
      </p:sp>
      <p:sp>
        <p:nvSpPr>
          <p:cNvPr id="24596" name="文字方塊 51"/>
          <p:cNvSpPr txBox="1">
            <a:spLocks noChangeArrowheads="1"/>
          </p:cNvSpPr>
          <p:nvPr/>
        </p:nvSpPr>
        <p:spPr bwMode="auto">
          <a:xfrm>
            <a:off x="4314825" y="3352800"/>
            <a:ext cx="104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 i="1">
                <a:latin typeface="Times New Roman" pitchFamily="18" charset="0"/>
              </a:rPr>
              <a:t>T’</a:t>
            </a:r>
            <a:endParaRPr lang="zh-TW" altLang="en-US" sz="2400" i="1">
              <a:latin typeface="Times New Roman" pitchFamily="18" charset="0"/>
            </a:endParaRPr>
          </a:p>
        </p:txBody>
      </p:sp>
      <p:sp>
        <p:nvSpPr>
          <p:cNvPr id="24597" name="橢圓 53"/>
          <p:cNvSpPr>
            <a:spLocks noChangeArrowheads="1"/>
          </p:cNvSpPr>
          <p:nvPr/>
        </p:nvSpPr>
        <p:spPr bwMode="auto">
          <a:xfrm>
            <a:off x="7623175" y="4325938"/>
            <a:ext cx="112713" cy="134937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4598" name="Oval 19"/>
          <p:cNvSpPr>
            <a:spLocks noChangeArrowheads="1"/>
          </p:cNvSpPr>
          <p:nvPr/>
        </p:nvSpPr>
        <p:spPr bwMode="auto">
          <a:xfrm>
            <a:off x="7350125" y="4124325"/>
            <a:ext cx="622300" cy="584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24599" name="文字方塊 59"/>
          <p:cNvSpPr txBox="1">
            <a:spLocks noChangeArrowheads="1"/>
          </p:cNvSpPr>
          <p:nvPr/>
        </p:nvSpPr>
        <p:spPr bwMode="auto">
          <a:xfrm>
            <a:off x="6819900" y="3295650"/>
            <a:ext cx="104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 i="1">
                <a:latin typeface="Times New Roman" pitchFamily="18" charset="0"/>
              </a:rPr>
              <a:t>T”</a:t>
            </a:r>
            <a:endParaRPr lang="zh-TW" altLang="en-US" sz="2400" i="1">
              <a:latin typeface="Times New Roman" pitchFamily="18" charset="0"/>
            </a:endParaRPr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>
          <a:xfrm>
            <a:off x="385763" y="152400"/>
            <a:ext cx="8301037" cy="742950"/>
          </a:xfrm>
          <a:prstGeom prst="rect">
            <a:avLst/>
          </a:prstGeom>
        </p:spPr>
        <p:txBody>
          <a:bodyPr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TW" sz="3200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Proposition 22: The center of a tree is a vertex or an edge</a:t>
            </a:r>
            <a:r>
              <a:rPr lang="en-US" altLang="zh-TW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endParaRPr lang="en-US" altLang="zh-TW" b="1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12291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AB59E2-8061-46CB-8BCD-8A4F2A39975D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28625"/>
            <a:ext cx="7924800" cy="990600"/>
          </a:xfrm>
        </p:spPr>
        <p:txBody>
          <a:bodyPr/>
          <a:lstStyle/>
          <a:p>
            <a:pPr marL="482600" indent="-482600" eaLnBrk="1" hangingPunct="1">
              <a:lnSpc>
                <a:spcPct val="85000"/>
              </a:lnSpc>
            </a:pPr>
            <a:r>
              <a:rPr lang="en-US" altLang="zh-TW" sz="2800" b="1" smtClean="0"/>
              <a:t>Lemma 19.1: </a:t>
            </a:r>
            <a:r>
              <a:rPr lang="en-US" altLang="zh-TW" sz="2800" smtClean="0">
                <a:solidFill>
                  <a:srgbClr val="0070C0"/>
                </a:solidFill>
              </a:rPr>
              <a:t>Every tree with at least two vertices has at least two leaves.</a:t>
            </a:r>
            <a:r>
              <a:rPr lang="en-US" altLang="zh-TW" sz="2400" smtClean="0">
                <a:solidFill>
                  <a:srgbClr val="0070C0"/>
                </a:solidFill>
              </a:rPr>
              <a:t> </a:t>
            </a:r>
            <a:endParaRPr lang="en-US" altLang="zh-TW" smtClean="0"/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447800"/>
            <a:ext cx="8550275" cy="2362200"/>
          </a:xfrm>
        </p:spPr>
        <p:txBody>
          <a:bodyPr lIns="18000" rtlCol="0">
            <a:normAutofit lnSpcReduction="10000"/>
          </a:bodyPr>
          <a:lstStyle/>
          <a:p>
            <a:pPr indent="4763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TW" sz="2100" b="1" dirty="0" smtClean="0"/>
              <a:t>Proof: </a:t>
            </a:r>
            <a:endParaRPr lang="en-US" altLang="zh-TW" sz="1900" dirty="0" smtClean="0"/>
          </a:p>
          <a:p>
            <a:pPr marL="952500"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connected graph with at least two vertices has an edge. </a:t>
            </a:r>
          </a:p>
          <a:p>
            <a:pPr marL="952500"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an acyclic graph, an endpoint of a maximal nontrivial path has no neighbor other than its neighbor on the path. </a:t>
            </a:r>
          </a:p>
          <a:p>
            <a:pPr marL="952500"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Hence the endpoints of such a path are leaves</a:t>
            </a:r>
            <a:r>
              <a:rPr lang="en-US" altLang="zh-TW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marL="1790700" lvl="3" eaLnBrk="1" fontAlgn="auto" hangingPunct="1">
              <a:lnSpc>
                <a:spcPct val="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TW" sz="1400" b="1" dirty="0" smtClean="0"/>
              <a:t>      </a:t>
            </a:r>
          </a:p>
        </p:txBody>
      </p:sp>
      <p:grpSp>
        <p:nvGrpSpPr>
          <p:cNvPr id="12294" name="Group 25"/>
          <p:cNvGrpSpPr>
            <a:grpSpLocks/>
          </p:cNvGrpSpPr>
          <p:nvPr/>
        </p:nvGrpSpPr>
        <p:grpSpPr bwMode="auto">
          <a:xfrm>
            <a:off x="952500" y="4733925"/>
            <a:ext cx="2352675" cy="892175"/>
            <a:chOff x="654" y="2856"/>
            <a:chExt cx="1668" cy="562"/>
          </a:xfrm>
        </p:grpSpPr>
        <p:sp>
          <p:nvSpPr>
            <p:cNvPr id="12311" name="Line 5"/>
            <p:cNvSpPr>
              <a:spLocks noChangeShapeType="1"/>
            </p:cNvSpPr>
            <p:nvPr/>
          </p:nvSpPr>
          <p:spPr bwMode="auto">
            <a:xfrm flipV="1">
              <a:off x="654" y="2856"/>
              <a:ext cx="387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Line 6"/>
            <p:cNvSpPr>
              <a:spLocks noChangeShapeType="1"/>
            </p:cNvSpPr>
            <p:nvPr/>
          </p:nvSpPr>
          <p:spPr bwMode="auto">
            <a:xfrm>
              <a:off x="1031" y="2862"/>
              <a:ext cx="387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Line 7"/>
            <p:cNvSpPr>
              <a:spLocks noChangeShapeType="1"/>
            </p:cNvSpPr>
            <p:nvPr/>
          </p:nvSpPr>
          <p:spPr bwMode="auto">
            <a:xfrm flipV="1">
              <a:off x="1414" y="3090"/>
              <a:ext cx="452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4" name="Line 8"/>
            <p:cNvSpPr>
              <a:spLocks noChangeShapeType="1"/>
            </p:cNvSpPr>
            <p:nvPr/>
          </p:nvSpPr>
          <p:spPr bwMode="auto">
            <a:xfrm flipV="1">
              <a:off x="1862" y="2862"/>
              <a:ext cx="460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5" name="Text Box 9"/>
            <p:cNvSpPr txBox="1">
              <a:spLocks noChangeArrowheads="1"/>
            </p:cNvSpPr>
            <p:nvPr/>
          </p:nvSpPr>
          <p:spPr bwMode="auto">
            <a:xfrm>
              <a:off x="764" y="3168"/>
              <a:ext cx="1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latin typeface="Times New Roman" pitchFamily="18" charset="0"/>
                </a:rPr>
                <a:t>Maximal path</a:t>
              </a:r>
            </a:p>
          </p:txBody>
        </p:sp>
      </p:grpSp>
      <p:grpSp>
        <p:nvGrpSpPr>
          <p:cNvPr id="12295" name="Group 27"/>
          <p:cNvGrpSpPr>
            <a:grpSpLocks/>
          </p:cNvGrpSpPr>
          <p:nvPr/>
        </p:nvGrpSpPr>
        <p:grpSpPr bwMode="auto">
          <a:xfrm>
            <a:off x="3995738" y="4032250"/>
            <a:ext cx="2486025" cy="835025"/>
            <a:chOff x="2451" y="2462"/>
            <a:chExt cx="1740" cy="526"/>
          </a:xfrm>
        </p:grpSpPr>
        <p:sp>
          <p:nvSpPr>
            <p:cNvPr id="12306" name="Line 11"/>
            <p:cNvSpPr>
              <a:spLocks noChangeShapeType="1"/>
            </p:cNvSpPr>
            <p:nvPr/>
          </p:nvSpPr>
          <p:spPr bwMode="auto">
            <a:xfrm flipV="1">
              <a:off x="2451" y="2748"/>
              <a:ext cx="397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Line 12"/>
            <p:cNvSpPr>
              <a:spLocks noChangeShapeType="1"/>
            </p:cNvSpPr>
            <p:nvPr/>
          </p:nvSpPr>
          <p:spPr bwMode="auto">
            <a:xfrm>
              <a:off x="2843" y="2754"/>
              <a:ext cx="397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Line 13"/>
            <p:cNvSpPr>
              <a:spLocks noChangeShapeType="1"/>
            </p:cNvSpPr>
            <p:nvPr/>
          </p:nvSpPr>
          <p:spPr bwMode="auto">
            <a:xfrm flipV="1">
              <a:off x="3245" y="2982"/>
              <a:ext cx="461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Line 14"/>
            <p:cNvSpPr>
              <a:spLocks noChangeShapeType="1"/>
            </p:cNvSpPr>
            <p:nvPr/>
          </p:nvSpPr>
          <p:spPr bwMode="auto">
            <a:xfrm flipV="1">
              <a:off x="3711" y="2754"/>
              <a:ext cx="470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Freeform 15"/>
            <p:cNvSpPr>
              <a:spLocks/>
            </p:cNvSpPr>
            <p:nvPr/>
          </p:nvSpPr>
          <p:spPr bwMode="auto">
            <a:xfrm>
              <a:off x="3263" y="2462"/>
              <a:ext cx="928" cy="514"/>
            </a:xfrm>
            <a:custGeom>
              <a:avLst/>
              <a:gdLst>
                <a:gd name="T0" fmla="*/ 3 w 1206"/>
                <a:gd name="T1" fmla="*/ 280 h 514"/>
                <a:gd name="T2" fmla="*/ 3 w 1206"/>
                <a:gd name="T3" fmla="*/ 46 h 514"/>
                <a:gd name="T4" fmla="*/ 2 w 1206"/>
                <a:gd name="T5" fmla="*/ 4 h 514"/>
                <a:gd name="T6" fmla="*/ 2 w 1206"/>
                <a:gd name="T7" fmla="*/ 40 h 514"/>
                <a:gd name="T8" fmla="*/ 2 w 1206"/>
                <a:gd name="T9" fmla="*/ 214 h 514"/>
                <a:gd name="T10" fmla="*/ 2 w 1206"/>
                <a:gd name="T11" fmla="*/ 382 h 514"/>
                <a:gd name="T12" fmla="*/ 0 w 1206"/>
                <a:gd name="T13" fmla="*/ 514 h 5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6"/>
                <a:gd name="T22" fmla="*/ 0 h 514"/>
                <a:gd name="T23" fmla="*/ 1206 w 1206"/>
                <a:gd name="T24" fmla="*/ 514 h 5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6" h="514">
                  <a:moveTo>
                    <a:pt x="1206" y="280"/>
                  </a:moveTo>
                  <a:cubicBezTo>
                    <a:pt x="1191" y="175"/>
                    <a:pt x="1172" y="92"/>
                    <a:pt x="1104" y="46"/>
                  </a:cubicBezTo>
                  <a:cubicBezTo>
                    <a:pt x="1036" y="0"/>
                    <a:pt x="892" y="5"/>
                    <a:pt x="798" y="4"/>
                  </a:cubicBezTo>
                  <a:cubicBezTo>
                    <a:pt x="704" y="3"/>
                    <a:pt x="641" y="5"/>
                    <a:pt x="540" y="40"/>
                  </a:cubicBezTo>
                  <a:cubicBezTo>
                    <a:pt x="439" y="75"/>
                    <a:pt x="273" y="157"/>
                    <a:pt x="192" y="214"/>
                  </a:cubicBezTo>
                  <a:cubicBezTo>
                    <a:pt x="111" y="271"/>
                    <a:pt x="86" y="332"/>
                    <a:pt x="54" y="382"/>
                  </a:cubicBezTo>
                  <a:cubicBezTo>
                    <a:pt x="22" y="432"/>
                    <a:pt x="11" y="487"/>
                    <a:pt x="0" y="514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96" name="Text Box 16"/>
          <p:cNvSpPr txBox="1">
            <a:spLocks noChangeArrowheads="1"/>
          </p:cNvSpPr>
          <p:nvPr/>
        </p:nvSpPr>
        <p:spPr bwMode="auto">
          <a:xfrm>
            <a:off x="6872288" y="4000500"/>
            <a:ext cx="1489075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Impossible!</a:t>
            </a:r>
          </a:p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Cycle occurs</a:t>
            </a:r>
          </a:p>
        </p:txBody>
      </p:sp>
      <p:sp>
        <p:nvSpPr>
          <p:cNvPr id="12297" name="Line 17"/>
          <p:cNvSpPr>
            <a:spLocks noChangeShapeType="1"/>
          </p:cNvSpPr>
          <p:nvPr/>
        </p:nvSpPr>
        <p:spPr bwMode="auto">
          <a:xfrm flipH="1">
            <a:off x="6497638" y="4200525"/>
            <a:ext cx="307975" cy="85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2298" name="Text Box 22"/>
          <p:cNvSpPr txBox="1">
            <a:spLocks noChangeArrowheads="1"/>
          </p:cNvSpPr>
          <p:nvPr/>
        </p:nvSpPr>
        <p:spPr bwMode="auto">
          <a:xfrm>
            <a:off x="7140575" y="5314950"/>
            <a:ext cx="1470025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Impossible!</a:t>
            </a:r>
          </a:p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It is Maximal.</a:t>
            </a:r>
          </a:p>
        </p:txBody>
      </p:sp>
      <p:sp>
        <p:nvSpPr>
          <p:cNvPr id="12299" name="Line 23"/>
          <p:cNvSpPr>
            <a:spLocks noChangeShapeType="1"/>
          </p:cNvSpPr>
          <p:nvPr/>
        </p:nvSpPr>
        <p:spPr bwMode="auto">
          <a:xfrm flipH="1" flipV="1">
            <a:off x="6751638" y="5438775"/>
            <a:ext cx="344487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12300" name="Group 26"/>
          <p:cNvGrpSpPr>
            <a:grpSpLocks/>
          </p:cNvGrpSpPr>
          <p:nvPr/>
        </p:nvGrpSpPr>
        <p:grpSpPr bwMode="auto">
          <a:xfrm>
            <a:off x="3973513" y="5295900"/>
            <a:ext cx="2871787" cy="752475"/>
            <a:chOff x="2305" y="3348"/>
            <a:chExt cx="2007" cy="474"/>
          </a:xfrm>
        </p:grpSpPr>
        <p:sp>
          <p:nvSpPr>
            <p:cNvPr id="12301" name="Line 18"/>
            <p:cNvSpPr>
              <a:spLocks noChangeShapeType="1"/>
            </p:cNvSpPr>
            <p:nvPr/>
          </p:nvSpPr>
          <p:spPr bwMode="auto">
            <a:xfrm flipV="1">
              <a:off x="2305" y="3582"/>
              <a:ext cx="397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Line 19"/>
            <p:cNvSpPr>
              <a:spLocks noChangeShapeType="1"/>
            </p:cNvSpPr>
            <p:nvPr/>
          </p:nvSpPr>
          <p:spPr bwMode="auto">
            <a:xfrm>
              <a:off x="2697" y="3588"/>
              <a:ext cx="397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3" name="Line 20"/>
            <p:cNvSpPr>
              <a:spLocks noChangeShapeType="1"/>
            </p:cNvSpPr>
            <p:nvPr/>
          </p:nvSpPr>
          <p:spPr bwMode="auto">
            <a:xfrm flipV="1">
              <a:off x="3099" y="3816"/>
              <a:ext cx="461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Line 21"/>
            <p:cNvSpPr>
              <a:spLocks noChangeShapeType="1"/>
            </p:cNvSpPr>
            <p:nvPr/>
          </p:nvSpPr>
          <p:spPr bwMode="auto">
            <a:xfrm flipV="1">
              <a:off x="3565" y="3588"/>
              <a:ext cx="471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5" name="Line 24"/>
            <p:cNvSpPr>
              <a:spLocks noChangeShapeType="1"/>
            </p:cNvSpPr>
            <p:nvPr/>
          </p:nvSpPr>
          <p:spPr bwMode="auto">
            <a:xfrm flipV="1">
              <a:off x="4040" y="3348"/>
              <a:ext cx="272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13315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14C4FB2-1847-46E5-8AAF-787B8A32319F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00225"/>
            <a:ext cx="7772400" cy="4343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b="1" smtClean="0"/>
              <a:t>Proof: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Let</a:t>
            </a:r>
            <a:r>
              <a:rPr lang="en-US" altLang="zh-TW" smtClean="0"/>
              <a:t> </a:t>
            </a:r>
            <a:r>
              <a:rPr lang="en-US" altLang="zh-TW" i="1" smtClean="0"/>
              <a:t>v</a:t>
            </a:r>
            <a:r>
              <a:rPr lang="en-US" altLang="zh-TW" smtClean="0"/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 a leaf of a tree </a:t>
            </a:r>
            <a:r>
              <a:rPr lang="en-US" altLang="zh-TW" b="1" i="1" smtClean="0"/>
              <a:t>G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and let </a:t>
            </a:r>
            <a:r>
              <a:rPr lang="en-US" altLang="zh-TW" b="1" i="1" smtClean="0"/>
              <a:t>G’</a:t>
            </a:r>
            <a:r>
              <a:rPr lang="en-US" altLang="zh-TW" i="1" smtClean="0"/>
              <a:t>=</a:t>
            </a:r>
            <a:r>
              <a:rPr lang="en-US" altLang="zh-TW" b="1" i="1" smtClean="0"/>
              <a:t>G-v</a:t>
            </a:r>
            <a:r>
              <a:rPr lang="en-US" altLang="zh-TW" smtClean="0"/>
              <a:t>. </a:t>
            </a:r>
          </a:p>
          <a:p>
            <a:pPr lvl="1" eaLnBrk="1" hangingPunct="1"/>
            <a:r>
              <a:rPr lang="en-US" altLang="zh-TW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vertex of degree 1 belongs to no path connecting two other vertices.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lvl="1" eaLnBrk="1" hangingPunct="1"/>
            <a:r>
              <a:rPr lang="en-US" altLang="zh-TW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Therefore, for </a:t>
            </a:r>
            <a:r>
              <a:rPr lang="en-US" altLang="zh-TW" b="1" i="1" smtClean="0">
                <a:solidFill>
                  <a:schemeClr val="accent2"/>
                </a:solidFill>
              </a:rPr>
              <a:t>u, w </a:t>
            </a:r>
            <a:r>
              <a:rPr lang="en-US" altLang="zh-TW" smtClean="0">
                <a:solidFill>
                  <a:schemeClr val="accent2"/>
                </a:solidFill>
                <a:sym typeface="Symbol" pitchFamily="18" charset="2"/>
              </a:rPr>
              <a:t></a:t>
            </a:r>
            <a:r>
              <a:rPr lang="en-US" altLang="zh-TW" i="1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TW" b="1" i="1" smtClean="0">
                <a:solidFill>
                  <a:schemeClr val="accent2"/>
                </a:solidFill>
                <a:sym typeface="Symbol" pitchFamily="18" charset="2"/>
              </a:rPr>
              <a:t>V</a:t>
            </a:r>
            <a:r>
              <a:rPr lang="en-US" altLang="zh-TW" smtClean="0">
                <a:solidFill>
                  <a:schemeClr val="accent2"/>
                </a:solidFill>
                <a:sym typeface="Symbol" pitchFamily="18" charset="2"/>
              </a:rPr>
              <a:t>(</a:t>
            </a:r>
            <a:r>
              <a:rPr lang="en-US" altLang="zh-TW" b="1" i="1" smtClean="0">
                <a:solidFill>
                  <a:schemeClr val="accent2"/>
                </a:solidFill>
                <a:sym typeface="Symbol" pitchFamily="18" charset="2"/>
              </a:rPr>
              <a:t>G’</a:t>
            </a:r>
            <a:r>
              <a:rPr lang="en-US" altLang="zh-TW" smtClean="0">
                <a:solidFill>
                  <a:schemeClr val="accent2"/>
                </a:solidFill>
                <a:sym typeface="Symbol" pitchFamily="18" charset="2"/>
              </a:rPr>
              <a:t>)</a:t>
            </a:r>
            <a:r>
              <a:rPr lang="en-US" altLang="zh-TW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, every </a:t>
            </a:r>
            <a:r>
              <a:rPr lang="en-US" altLang="zh-TW" b="1" i="1" smtClean="0">
                <a:solidFill>
                  <a:schemeClr val="accent2"/>
                </a:solidFill>
                <a:sym typeface="Symbol" pitchFamily="18" charset="2"/>
              </a:rPr>
              <a:t>u</a:t>
            </a:r>
            <a:r>
              <a:rPr lang="en-US" altLang="zh-TW" i="1" smtClean="0">
                <a:solidFill>
                  <a:schemeClr val="accent2"/>
                </a:solidFill>
                <a:sym typeface="Symbol" pitchFamily="18" charset="2"/>
              </a:rPr>
              <a:t>, </a:t>
            </a:r>
            <a:r>
              <a:rPr lang="en-US" altLang="zh-TW" b="1" i="1" smtClean="0">
                <a:solidFill>
                  <a:schemeClr val="accent2"/>
                </a:solidFill>
                <a:sym typeface="Symbol" pitchFamily="18" charset="2"/>
              </a:rPr>
              <a:t>w</a:t>
            </a:r>
            <a:r>
              <a:rPr lang="en-US" altLang="zh-TW" smtClean="0">
                <a:solidFill>
                  <a:schemeClr val="accent2"/>
                </a:solidFill>
                <a:sym typeface="Symbol" pitchFamily="18" charset="2"/>
              </a:rPr>
              <a:t>-path </a:t>
            </a:r>
            <a:r>
              <a:rPr lang="en-US" altLang="zh-TW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in</a:t>
            </a:r>
            <a:r>
              <a:rPr lang="en-US" altLang="zh-TW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TW" b="1" i="1" smtClean="0">
                <a:solidFill>
                  <a:schemeClr val="accent2"/>
                </a:solidFill>
                <a:sym typeface="Symbol" pitchFamily="18" charset="2"/>
              </a:rPr>
              <a:t>G</a:t>
            </a:r>
            <a:r>
              <a:rPr lang="en-US" altLang="zh-TW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TW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is also in </a:t>
            </a:r>
            <a:r>
              <a:rPr lang="en-US" altLang="zh-TW" b="1" i="1" smtClean="0">
                <a:solidFill>
                  <a:schemeClr val="accent2"/>
                </a:solidFill>
                <a:sym typeface="Symbol" pitchFamily="18" charset="2"/>
              </a:rPr>
              <a:t>G</a:t>
            </a:r>
            <a:r>
              <a:rPr lang="en-US" altLang="zh-TW" i="1" smtClean="0">
                <a:solidFill>
                  <a:schemeClr val="accent2"/>
                </a:solidFill>
                <a:sym typeface="Symbol" pitchFamily="18" charset="2"/>
              </a:rPr>
              <a:t>’</a:t>
            </a:r>
            <a:r>
              <a:rPr lang="en-US" altLang="zh-TW" smtClean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altLang="zh-TW" smtClean="0">
                <a:sym typeface="Symbol" pitchFamily="18" charset="2"/>
              </a:rPr>
              <a:t> </a:t>
            </a:r>
          </a:p>
          <a:p>
            <a:pPr lvl="1"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Hence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b="1" i="1" smtClean="0">
                <a:sym typeface="Symbol" pitchFamily="18" charset="2"/>
              </a:rPr>
              <a:t>G</a:t>
            </a:r>
            <a:r>
              <a:rPr lang="en-US" altLang="zh-TW" i="1" smtClean="0">
                <a:sym typeface="Symbol" pitchFamily="18" charset="2"/>
              </a:rPr>
              <a:t>’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is connected</a:t>
            </a:r>
            <a:r>
              <a:rPr lang="en-US" altLang="zh-TW" smtClean="0">
                <a:sym typeface="Symbol" pitchFamily="18" charset="2"/>
              </a:rPr>
              <a:t>. </a:t>
            </a:r>
          </a:p>
          <a:p>
            <a:pPr lvl="1"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Since deleting a vertex cannot create a cycle, </a:t>
            </a:r>
            <a:r>
              <a:rPr lang="en-US" altLang="zh-TW" b="1" i="1" smtClean="0">
                <a:sym typeface="Symbol" pitchFamily="18" charset="2"/>
              </a:rPr>
              <a:t>G</a:t>
            </a:r>
            <a:r>
              <a:rPr lang="en-US" altLang="zh-TW" i="1" smtClean="0">
                <a:sym typeface="Symbol" pitchFamily="18" charset="2"/>
              </a:rPr>
              <a:t>’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also is acyclic. </a:t>
            </a:r>
          </a:p>
          <a:p>
            <a:pPr lvl="1"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Thus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b="1" i="1" smtClean="0">
                <a:sym typeface="Symbol" pitchFamily="18" charset="2"/>
              </a:rPr>
              <a:t>G</a:t>
            </a:r>
            <a:r>
              <a:rPr lang="en-US" altLang="zh-TW" i="1" smtClean="0">
                <a:sym typeface="Symbol" pitchFamily="18" charset="2"/>
              </a:rPr>
              <a:t>’</a:t>
            </a:r>
            <a:r>
              <a:rPr lang="en-US" altLang="zh-TW" smtClean="0">
                <a:sym typeface="Symbol" pitchFamily="18" charset="2"/>
              </a:rPr>
              <a:t>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is a tree with </a:t>
            </a:r>
            <a:r>
              <a:rPr lang="en-US" altLang="zh-TW" sz="2800" b="1" i="1" smtClean="0">
                <a:sym typeface="Symbol" pitchFamily="18" charset="2"/>
              </a:rPr>
              <a:t>n</a:t>
            </a:r>
            <a:r>
              <a:rPr lang="en-US" altLang="zh-TW" smtClean="0">
                <a:sym typeface="Symbol" pitchFamily="18" charset="2"/>
              </a:rPr>
              <a:t>-1 </a:t>
            </a:r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vertices.</a:t>
            </a:r>
            <a:endParaRPr lang="zh-TW" altLang="en-US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28625"/>
            <a:ext cx="7924800" cy="1133475"/>
          </a:xfrm>
        </p:spPr>
        <p:txBody>
          <a:bodyPr/>
          <a:lstStyle/>
          <a:p>
            <a:pPr marL="482600" indent="-482600" eaLnBrk="1" hangingPunct="1">
              <a:lnSpc>
                <a:spcPct val="85000"/>
              </a:lnSpc>
            </a:pPr>
            <a:r>
              <a:rPr lang="en-US" altLang="zh-TW" sz="2400" b="1" smtClean="0"/>
              <a:t>Lemma 19.2: </a:t>
            </a:r>
            <a:r>
              <a:rPr lang="en-US" altLang="zh-TW" sz="2400" smtClean="0">
                <a:solidFill>
                  <a:srgbClr val="0070C0"/>
                </a:solidFill>
              </a:rPr>
              <a:t>Deleting a leaf from a </a:t>
            </a:r>
            <a:r>
              <a:rPr lang="en-US" altLang="zh-TW" sz="2400" i="1" smtClean="0">
                <a:solidFill>
                  <a:srgbClr val="0070C0"/>
                </a:solidFill>
              </a:rPr>
              <a:t>n</a:t>
            </a:r>
            <a:r>
              <a:rPr lang="en-US" altLang="zh-TW" sz="2400" smtClean="0">
                <a:solidFill>
                  <a:srgbClr val="0070C0"/>
                </a:solidFill>
              </a:rPr>
              <a:t>-vertex tree produces a tree with </a:t>
            </a:r>
            <a:r>
              <a:rPr lang="en-US" altLang="zh-TW" sz="2400" i="1" smtClean="0">
                <a:solidFill>
                  <a:srgbClr val="0070C0"/>
                </a:solidFill>
              </a:rPr>
              <a:t>n-</a:t>
            </a:r>
            <a:r>
              <a:rPr lang="en-US" altLang="zh-TW" sz="2400" smtClean="0">
                <a:solidFill>
                  <a:srgbClr val="0070C0"/>
                </a:solidFill>
              </a:rPr>
              <a:t>1 vertices.</a:t>
            </a:r>
            <a:r>
              <a:rPr lang="en-US" altLang="zh-TW" sz="2800" smtClean="0"/>
              <a:t> </a:t>
            </a:r>
            <a:endParaRPr lang="en-US" altLang="zh-TW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版面配置區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14339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EE911C7-AAB4-4ECB-A024-4B0BB15FEAC4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4340" name="橢圓 4"/>
          <p:cNvSpPr>
            <a:spLocks noChangeArrowheads="1"/>
          </p:cNvSpPr>
          <p:nvPr/>
        </p:nvSpPr>
        <p:spPr bwMode="auto">
          <a:xfrm>
            <a:off x="1762125" y="2286000"/>
            <a:ext cx="3028950" cy="154305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cxnSp>
        <p:nvCxnSpPr>
          <p:cNvPr id="14341" name="直線接點 6"/>
          <p:cNvCxnSpPr>
            <a:cxnSpLocks noChangeShapeType="1"/>
            <a:endCxn id="14342" idx="2"/>
          </p:cNvCxnSpPr>
          <p:nvPr/>
        </p:nvCxnSpPr>
        <p:spPr bwMode="auto">
          <a:xfrm flipV="1">
            <a:off x="4714875" y="2647950"/>
            <a:ext cx="971550" cy="17145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342" name="橢圓 7"/>
          <p:cNvSpPr>
            <a:spLocks noChangeArrowheads="1"/>
          </p:cNvSpPr>
          <p:nvPr/>
        </p:nvSpPr>
        <p:spPr bwMode="auto">
          <a:xfrm>
            <a:off x="5686425" y="2552700"/>
            <a:ext cx="200025" cy="1905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4343" name="橢圓 12"/>
          <p:cNvSpPr>
            <a:spLocks noChangeArrowheads="1"/>
          </p:cNvSpPr>
          <p:nvPr/>
        </p:nvSpPr>
        <p:spPr bwMode="auto">
          <a:xfrm>
            <a:off x="1095375" y="1390650"/>
            <a:ext cx="6219825" cy="3162300"/>
          </a:xfrm>
          <a:prstGeom prst="ellipse">
            <a:avLst/>
          </a:prstGeom>
          <a:noFill/>
          <a:ln w="9525" algn="ctr">
            <a:solidFill>
              <a:srgbClr val="0070C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4344" name="文字方塊 13"/>
          <p:cNvSpPr txBox="1">
            <a:spLocks noChangeArrowheads="1"/>
          </p:cNvSpPr>
          <p:nvPr/>
        </p:nvSpPr>
        <p:spPr bwMode="auto">
          <a:xfrm>
            <a:off x="1943100" y="4724400"/>
            <a:ext cx="52006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altLang="zh-TW" sz="240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For</a:t>
            </a:r>
            <a:r>
              <a:rPr lang="en-US" altLang="zh-TW" sz="24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TW" sz="2400" b="1" i="1">
                <a:solidFill>
                  <a:schemeClr val="accent2"/>
                </a:solidFill>
                <a:latin typeface="Times New Roman" pitchFamily="18" charset="0"/>
              </a:rPr>
              <a:t>u</a:t>
            </a:r>
            <a:r>
              <a:rPr lang="en-US" altLang="zh-TW" sz="2400" i="1">
                <a:solidFill>
                  <a:schemeClr val="accent2"/>
                </a:solidFill>
                <a:latin typeface="Times New Roman" pitchFamily="18" charset="0"/>
              </a:rPr>
              <a:t>, </a:t>
            </a:r>
            <a:r>
              <a:rPr lang="en-US" altLang="zh-TW" sz="2400" b="1" i="1">
                <a:solidFill>
                  <a:schemeClr val="accent2"/>
                </a:solidFill>
                <a:latin typeface="Times New Roman" pitchFamily="18" charset="0"/>
              </a:rPr>
              <a:t>w</a:t>
            </a:r>
            <a:r>
              <a:rPr lang="en-US" altLang="zh-TW" sz="2400" i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TW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24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TW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TW" sz="24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TW" sz="2400" b="1" i="1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’ </a:t>
            </a:r>
            <a:r>
              <a:rPr lang="en-US" altLang="zh-TW" sz="240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), every </a:t>
            </a:r>
            <a:r>
              <a:rPr lang="en-US" altLang="zh-TW" sz="24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TW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sz="24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w</a:t>
            </a:r>
            <a:r>
              <a:rPr lang="en-US" altLang="zh-TW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-path </a:t>
            </a:r>
            <a:r>
              <a:rPr lang="en-US" altLang="zh-TW" sz="240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in</a:t>
            </a:r>
            <a:r>
              <a:rPr lang="en-US" altLang="zh-TW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24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TW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240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is also in </a:t>
            </a:r>
            <a:r>
              <a:rPr lang="en-US" altLang="zh-TW" sz="24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TW" sz="2400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’</a:t>
            </a:r>
            <a:r>
              <a:rPr lang="en-US" altLang="zh-TW" sz="24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zh-TW" sz="2400">
                <a:latin typeface="Times New Roman" pitchFamily="18" charset="0"/>
                <a:sym typeface="Symbol" pitchFamily="18" charset="2"/>
              </a:rPr>
              <a:t> </a:t>
            </a:r>
          </a:p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4345" name="橢圓 14"/>
          <p:cNvSpPr>
            <a:spLocks noChangeArrowheads="1"/>
          </p:cNvSpPr>
          <p:nvPr/>
        </p:nvSpPr>
        <p:spPr bwMode="auto">
          <a:xfrm>
            <a:off x="3762375" y="2819400"/>
            <a:ext cx="200025" cy="1905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4346" name="橢圓 15"/>
          <p:cNvSpPr>
            <a:spLocks noChangeArrowheads="1"/>
          </p:cNvSpPr>
          <p:nvPr/>
        </p:nvSpPr>
        <p:spPr bwMode="auto">
          <a:xfrm>
            <a:off x="2571750" y="2895600"/>
            <a:ext cx="200025" cy="1905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2400">
              <a:latin typeface="Times New Roman" pitchFamily="18" charset="0"/>
            </a:endParaRPr>
          </a:p>
        </p:txBody>
      </p:sp>
      <p:sp>
        <p:nvSpPr>
          <p:cNvPr id="14347" name="文字方塊 16"/>
          <p:cNvSpPr txBox="1">
            <a:spLocks noChangeArrowheads="1"/>
          </p:cNvSpPr>
          <p:nvPr/>
        </p:nvSpPr>
        <p:spPr bwMode="auto">
          <a:xfrm>
            <a:off x="2486025" y="307657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 i="1">
                <a:solidFill>
                  <a:srgbClr val="FF0000"/>
                </a:solidFill>
                <a:latin typeface="Times New Roman" pitchFamily="18" charset="0"/>
              </a:rPr>
              <a:t>u</a:t>
            </a:r>
            <a:endParaRPr lang="zh-TW" altLang="en-US" sz="2400" i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4348" name="文字方塊 17"/>
          <p:cNvSpPr txBox="1">
            <a:spLocks noChangeArrowheads="1"/>
          </p:cNvSpPr>
          <p:nvPr/>
        </p:nvSpPr>
        <p:spPr bwMode="auto">
          <a:xfrm>
            <a:off x="3667125" y="296227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 i="1">
                <a:solidFill>
                  <a:srgbClr val="FF0000"/>
                </a:solidFill>
                <a:latin typeface="Times New Roman" pitchFamily="18" charset="0"/>
              </a:rPr>
              <a:t>w</a:t>
            </a:r>
            <a:endParaRPr lang="zh-TW" altLang="en-US" sz="2400" i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4349" name="手繪多邊形 20"/>
          <p:cNvSpPr>
            <a:spLocks noChangeArrowheads="1"/>
          </p:cNvSpPr>
          <p:nvPr/>
        </p:nvSpPr>
        <p:spPr bwMode="auto">
          <a:xfrm>
            <a:off x="2724150" y="2620963"/>
            <a:ext cx="1038225" cy="630237"/>
          </a:xfrm>
          <a:custGeom>
            <a:avLst/>
            <a:gdLst>
              <a:gd name="T0" fmla="*/ 0 w 1038225"/>
              <a:gd name="T1" fmla="*/ 265112 h 630238"/>
              <a:gd name="T2" fmla="*/ 38100 w 1038225"/>
              <a:gd name="T3" fmla="*/ 227012 h 630238"/>
              <a:gd name="T4" fmla="*/ 247650 w 1038225"/>
              <a:gd name="T5" fmla="*/ 17462 h 630238"/>
              <a:gd name="T6" fmla="*/ 400050 w 1038225"/>
              <a:gd name="T7" fmla="*/ 122237 h 630238"/>
              <a:gd name="T8" fmla="*/ 571500 w 1038225"/>
              <a:gd name="T9" fmla="*/ 350815 h 630238"/>
              <a:gd name="T10" fmla="*/ 733425 w 1038225"/>
              <a:gd name="T11" fmla="*/ 550841 h 630238"/>
              <a:gd name="T12" fmla="*/ 914400 w 1038225"/>
              <a:gd name="T13" fmla="*/ 484166 h 630238"/>
              <a:gd name="T14" fmla="*/ 1038225 w 1038225"/>
              <a:gd name="T15" fmla="*/ 303212 h 630238"/>
              <a:gd name="T16" fmla="*/ 1038225 w 1038225"/>
              <a:gd name="T17" fmla="*/ 303212 h 6302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38225"/>
              <a:gd name="T28" fmla="*/ 0 h 630238"/>
              <a:gd name="T29" fmla="*/ 1038225 w 1038225"/>
              <a:gd name="T30" fmla="*/ 630238 h 63023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38225" h="630238">
                <a:moveTo>
                  <a:pt x="0" y="265112"/>
                </a:moveTo>
                <a:lnTo>
                  <a:pt x="38100" y="227012"/>
                </a:lnTo>
                <a:cubicBezTo>
                  <a:pt x="79375" y="185737"/>
                  <a:pt x="187325" y="34924"/>
                  <a:pt x="247650" y="17462"/>
                </a:cubicBezTo>
                <a:cubicBezTo>
                  <a:pt x="307975" y="0"/>
                  <a:pt x="346075" y="66675"/>
                  <a:pt x="400050" y="122237"/>
                </a:cubicBezTo>
                <a:cubicBezTo>
                  <a:pt x="454025" y="177799"/>
                  <a:pt x="401638" y="126999"/>
                  <a:pt x="571500" y="350837"/>
                </a:cubicBezTo>
                <a:cubicBezTo>
                  <a:pt x="722312" y="508000"/>
                  <a:pt x="552450" y="481013"/>
                  <a:pt x="733425" y="550863"/>
                </a:cubicBezTo>
                <a:cubicBezTo>
                  <a:pt x="885825" y="630238"/>
                  <a:pt x="863600" y="490538"/>
                  <a:pt x="914400" y="484188"/>
                </a:cubicBezTo>
                <a:lnTo>
                  <a:pt x="1038225" y="303212"/>
                </a:lnTo>
              </a:path>
            </a:pathLst>
          </a:custGeom>
          <a:noFill/>
          <a:ln w="28575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0" name="文字方塊 21"/>
          <p:cNvSpPr txBox="1">
            <a:spLocks noChangeArrowheads="1"/>
          </p:cNvSpPr>
          <p:nvPr/>
        </p:nvSpPr>
        <p:spPr bwMode="auto">
          <a:xfrm>
            <a:off x="4419600" y="98107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 i="1">
                <a:solidFill>
                  <a:srgbClr val="00B0F0"/>
                </a:solidFill>
                <a:latin typeface="Times New Roman" pitchFamily="18" charset="0"/>
              </a:rPr>
              <a:t>G</a:t>
            </a:r>
            <a:endParaRPr lang="zh-TW" altLang="en-US" sz="2400" i="1">
              <a:solidFill>
                <a:srgbClr val="00B0F0"/>
              </a:solidFill>
              <a:latin typeface="Times New Roman" pitchFamily="18" charset="0"/>
            </a:endParaRPr>
          </a:p>
        </p:txBody>
      </p:sp>
      <p:sp>
        <p:nvSpPr>
          <p:cNvPr id="14351" name="文字方塊 22"/>
          <p:cNvSpPr txBox="1">
            <a:spLocks noChangeArrowheads="1"/>
          </p:cNvSpPr>
          <p:nvPr/>
        </p:nvSpPr>
        <p:spPr bwMode="auto">
          <a:xfrm>
            <a:off x="3629025" y="196215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 i="1">
                <a:solidFill>
                  <a:srgbClr val="FF0000"/>
                </a:solidFill>
                <a:latin typeface="Times New Roman" pitchFamily="18" charset="0"/>
              </a:rPr>
              <a:t>G</a:t>
            </a:r>
            <a:r>
              <a:rPr lang="en-US" altLang="zh-TW" sz="2400">
                <a:solidFill>
                  <a:srgbClr val="FF0000"/>
                </a:solidFill>
                <a:latin typeface="Times New Roman" pitchFamily="18" charset="0"/>
              </a:rPr>
              <a:t>’</a:t>
            </a:r>
            <a:endParaRPr lang="zh-TW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4352" name="文字方塊 16"/>
          <p:cNvSpPr txBox="1">
            <a:spLocks noChangeArrowheads="1"/>
          </p:cNvSpPr>
          <p:nvPr/>
        </p:nvSpPr>
        <p:spPr bwMode="auto">
          <a:xfrm>
            <a:off x="5648325" y="2686050"/>
            <a:ext cx="409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 i="1">
                <a:latin typeface="Times New Roman" pitchFamily="18" charset="0"/>
              </a:rPr>
              <a:t>v</a:t>
            </a:r>
            <a:endParaRPr lang="zh-TW" altLang="en-US" sz="2400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15363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87611DF-DD00-41D3-85F6-76C3B2045AAE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255588"/>
            <a:ext cx="8121650" cy="2003425"/>
          </a:xfrm>
        </p:spPr>
        <p:txBody>
          <a:bodyPr rtlCol="0">
            <a:normAutofit/>
          </a:bodyPr>
          <a:lstStyle/>
          <a:p>
            <a:pPr marL="381000" indent="-381000" algn="ctr" eaLnBrk="1" fontAlgn="auto" hangingPunct="1">
              <a:spcAft>
                <a:spcPts val="0"/>
              </a:spcAft>
              <a:defRPr/>
            </a:pP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Characterization of Trees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54288"/>
            <a:ext cx="7772400" cy="3541712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b="1" dirty="0" smtClean="0"/>
              <a:t>Proposition 19.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an </a:t>
            </a:r>
            <a:r>
              <a:rPr lang="en-US" altLang="zh-TW" b="1" i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-vertex</a:t>
            </a:r>
            <a:r>
              <a:rPr lang="en-US" altLang="zh-TW" dirty="0" smtClean="0"/>
              <a:t> simple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graph</a:t>
            </a:r>
            <a:r>
              <a:rPr lang="en-US" altLang="zh-TW" dirty="0" smtClean="0"/>
              <a:t> </a:t>
            </a:r>
            <a:r>
              <a:rPr lang="en-US" altLang="zh-TW" b="1" i="1" dirty="0" smtClean="0"/>
              <a:t>G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(with </a:t>
            </a:r>
            <a:r>
              <a:rPr lang="en-US" altLang="zh-TW" i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  <a:sym typeface="Symbol" panose="05050102010706020507" pitchFamily="18" charset="2"/>
              </a:rPr>
              <a:t>1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), the following are equivalent (and characterize the trees with </a:t>
            </a:r>
            <a:r>
              <a:rPr lang="en-US" altLang="zh-TW" i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vertices)</a:t>
            </a:r>
            <a:r>
              <a:rPr lang="en-US" altLang="zh-TW" dirty="0" smtClean="0">
                <a:sym typeface="Symbol" panose="05050102010706020507" pitchFamily="18" charset="2"/>
              </a:rPr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A)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b="1" i="1" dirty="0" smtClean="0">
                <a:solidFill>
                  <a:schemeClr val="accent3">
                    <a:lumMod val="75000"/>
                  </a:schemeClr>
                </a:solidFill>
              </a:rPr>
              <a:t>G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connected and has no cycles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B) </a:t>
            </a:r>
            <a:r>
              <a:rPr lang="en-US" altLang="zh-TW" sz="2400" b="1" i="1" dirty="0" smtClean="0">
                <a:solidFill>
                  <a:schemeClr val="accent3">
                    <a:lumMod val="75000"/>
                  </a:schemeClr>
                </a:solidFill>
              </a:rPr>
              <a:t>G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connected and has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b="1" i="1" dirty="0" smtClean="0">
                <a:solidFill>
                  <a:schemeClr val="accent3">
                    <a:lumMod val="75000"/>
                  </a:schemeClr>
                </a:solidFill>
              </a:rPr>
              <a:t>n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-1 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edges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C) </a:t>
            </a:r>
            <a:r>
              <a:rPr lang="en-US" altLang="zh-TW" sz="2400" b="1" i="1" dirty="0" smtClean="0">
                <a:solidFill>
                  <a:schemeClr val="accent3">
                    <a:lumMod val="75000"/>
                  </a:schemeClr>
                </a:solidFill>
              </a:rPr>
              <a:t>G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b="1" i="1" dirty="0" smtClean="0">
                <a:solidFill>
                  <a:schemeClr val="accent3">
                    <a:lumMod val="75000"/>
                  </a:schemeClr>
                </a:solidFill>
              </a:rPr>
              <a:t>n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-1 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edges and no cycles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D) For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b="1" i="1" dirty="0" smtClean="0">
                <a:solidFill>
                  <a:schemeClr val="accent3">
                    <a:lumMod val="75000"/>
                  </a:schemeClr>
                </a:solidFill>
              </a:rPr>
              <a:t>u</a:t>
            </a:r>
            <a:r>
              <a:rPr lang="en-US" altLang="zh-TW" sz="2400" i="1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altLang="zh-TW" sz="2400" b="1" i="1" dirty="0" err="1" smtClean="0">
                <a:solidFill>
                  <a:schemeClr val="accent3">
                    <a:lumMod val="75000"/>
                  </a:schemeClr>
                </a:solidFill>
              </a:rPr>
              <a:t>v</a:t>
            </a:r>
            <a:r>
              <a:rPr lang="en-US" altLang="zh-TW" sz="2400" dirty="0" err="1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altLang="zh-TW" sz="2400" b="1" i="1" dirty="0" err="1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V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(</a:t>
            </a:r>
            <a:r>
              <a:rPr lang="en-US" altLang="zh-TW" sz="2400" b="1" i="1" dirty="0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), </a:t>
            </a:r>
            <a:r>
              <a:rPr lang="en-US" altLang="zh-TW" sz="2400" b="1" i="1" dirty="0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has exactly one </a:t>
            </a:r>
            <a:r>
              <a:rPr lang="en-US" altLang="zh-TW" sz="2400" b="1" i="1" dirty="0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u</a:t>
            </a:r>
            <a:r>
              <a:rPr lang="en-US" altLang="zh-TW" sz="2400" i="1" dirty="0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, </a:t>
            </a:r>
            <a:r>
              <a:rPr lang="en-US" altLang="zh-TW" sz="2400" b="1" i="1" dirty="0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v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  <a:sym typeface="Symbol" panose="05050102010706020507" pitchFamily="18" charset="2"/>
              </a:rPr>
              <a:t>-path</a:t>
            </a:r>
            <a:endParaRPr lang="en-US" altLang="zh-TW" dirty="0" smtClean="0">
              <a:solidFill>
                <a:srgbClr val="0070C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corollaries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Every edge of a tree is a cut-edge</a:t>
            </a:r>
          </a:p>
          <a:p>
            <a:pPr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Adding one edge to a tree forms exactly one cycle</a:t>
            </a:r>
          </a:p>
          <a:p>
            <a:pPr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Every connected graph contains a spanning tree</a:t>
            </a:r>
          </a:p>
          <a:p>
            <a:pPr eaLnBrk="1" hangingPunct="1"/>
            <a:r>
              <a:rPr lang="en-US" altLang="zh-TW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Left as an exercise (good practice for trees) !</a:t>
            </a:r>
          </a:p>
          <a:p>
            <a:pPr eaLnBrk="1" hangingPunct="1"/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Graph Theory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DB56EA-E043-4CE7-A208-38A785A1D475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17411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DBEBADF-EBEB-4CD3-A704-5C67473F4B0C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328613" y="609600"/>
            <a:ext cx="8558212" cy="1549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2600" b="1" dirty="0" smtClean="0"/>
              <a:t>Proposition 20</a:t>
            </a:r>
            <a:r>
              <a:rPr lang="en-US" altLang="zh-TW" sz="3100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31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altLang="zh-TW" sz="3100" i="1" dirty="0" smtClean="0">
                <a:solidFill>
                  <a:schemeClr val="accent1">
                    <a:lumMod val="75000"/>
                  </a:schemeClr>
                </a:solidFill>
              </a:rPr>
              <a:t>T’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are spanning trees of a connected graph </a:t>
            </a:r>
            <a:r>
              <a:rPr lang="en-US" altLang="zh-TW" sz="3100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</a:t>
            </a:r>
            <a:r>
              <a:rPr lang="en-US" altLang="zh-TW" sz="3100" i="1" dirty="0" err="1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altLang="zh-TW" sz="3100" dirty="0" err="1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altLang="zh-TW" sz="3100" i="1" dirty="0" err="1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E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(</a:t>
            </a:r>
            <a:r>
              <a:rPr lang="en-US" altLang="zh-TW" sz="3100" i="1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T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)</a:t>
            </a:r>
            <a:r>
              <a:rPr lang="en-US" altLang="zh-TW" sz="3100" i="1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-E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(</a:t>
            </a:r>
            <a:r>
              <a:rPr lang="en-US" altLang="zh-TW" sz="3100" i="1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T’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)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,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then there is an edge </a:t>
            </a:r>
            <a:r>
              <a:rPr lang="en-US" altLang="zh-TW" sz="3100" i="1" dirty="0" err="1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e’</a:t>
            </a:r>
            <a:r>
              <a:rPr lang="en-US" altLang="zh-TW" sz="3100" dirty="0" err="1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altLang="zh-TW" sz="3100" i="1" dirty="0" err="1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E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(</a:t>
            </a:r>
            <a:r>
              <a:rPr lang="en-US" altLang="zh-TW" sz="3100" i="1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T’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)- </a:t>
            </a:r>
            <a:r>
              <a:rPr lang="en-US" altLang="zh-TW" sz="3100" i="1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E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(</a:t>
            </a:r>
            <a:r>
              <a:rPr lang="en-US" altLang="zh-TW" sz="3100" i="1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T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) 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such that </a:t>
            </a:r>
            <a:r>
              <a:rPr lang="en-US" altLang="zh-TW" sz="3100" i="1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T-</a:t>
            </a:r>
            <a:r>
              <a:rPr lang="en-US" altLang="zh-TW" sz="3100" i="1" dirty="0" err="1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e+e</a:t>
            </a:r>
            <a:r>
              <a:rPr lang="en-US" altLang="zh-TW" sz="3100" i="1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’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a spanning tree of </a:t>
            </a:r>
            <a:r>
              <a:rPr lang="en-US" altLang="zh-TW" sz="3100" i="1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G. </a:t>
            </a:r>
            <a:r>
              <a:rPr lang="en-US" altLang="zh-TW" sz="2800" i="1" dirty="0" smtClean="0">
                <a:sym typeface="Symbol" panose="05050102010706020507" pitchFamily="18" charset="2"/>
              </a:rPr>
              <a:t>  </a:t>
            </a:r>
            <a:endParaRPr lang="en-US" altLang="zh-TW" sz="2800" dirty="0" smtClean="0">
              <a:sym typeface="Symbol" panose="05050102010706020507" pitchFamily="18" charset="2"/>
            </a:endParaRP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1143000" y="3219450"/>
            <a:ext cx="771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1143000" y="321945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5" name="Line 6"/>
          <p:cNvSpPr>
            <a:spLocks noChangeShapeType="1"/>
          </p:cNvSpPr>
          <p:nvPr/>
        </p:nvSpPr>
        <p:spPr bwMode="auto">
          <a:xfrm>
            <a:off x="1143000" y="3905250"/>
            <a:ext cx="781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6" name="Line 7"/>
          <p:cNvSpPr>
            <a:spLocks noChangeShapeType="1"/>
          </p:cNvSpPr>
          <p:nvPr/>
        </p:nvSpPr>
        <p:spPr bwMode="auto">
          <a:xfrm>
            <a:off x="1914525" y="321945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7" name="Line 8"/>
          <p:cNvSpPr>
            <a:spLocks noChangeShapeType="1"/>
          </p:cNvSpPr>
          <p:nvPr/>
        </p:nvSpPr>
        <p:spPr bwMode="auto">
          <a:xfrm>
            <a:off x="1143000" y="3209925"/>
            <a:ext cx="771525" cy="695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8" name="Line 11"/>
          <p:cNvSpPr>
            <a:spLocks noChangeShapeType="1"/>
          </p:cNvSpPr>
          <p:nvPr/>
        </p:nvSpPr>
        <p:spPr bwMode="auto">
          <a:xfrm>
            <a:off x="2676525" y="3933825"/>
            <a:ext cx="781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9" name="Line 12"/>
          <p:cNvSpPr>
            <a:spLocks noChangeShapeType="1"/>
          </p:cNvSpPr>
          <p:nvPr/>
        </p:nvSpPr>
        <p:spPr bwMode="auto">
          <a:xfrm>
            <a:off x="3448050" y="3248025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>
            <a:off x="2676525" y="3238500"/>
            <a:ext cx="771525" cy="695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1" name="Line 14"/>
          <p:cNvSpPr>
            <a:spLocks noChangeShapeType="1"/>
          </p:cNvSpPr>
          <p:nvPr/>
        </p:nvSpPr>
        <p:spPr bwMode="auto">
          <a:xfrm>
            <a:off x="4438650" y="3333750"/>
            <a:ext cx="7715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2" name="Line 15"/>
          <p:cNvSpPr>
            <a:spLocks noChangeShapeType="1"/>
          </p:cNvSpPr>
          <p:nvPr/>
        </p:nvSpPr>
        <p:spPr bwMode="auto">
          <a:xfrm flipH="1" flipV="1">
            <a:off x="4405313" y="3967163"/>
            <a:ext cx="804862" cy="46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3" name="Line 18"/>
          <p:cNvSpPr>
            <a:spLocks noChangeShapeType="1"/>
          </p:cNvSpPr>
          <p:nvPr/>
        </p:nvSpPr>
        <p:spPr bwMode="auto">
          <a:xfrm>
            <a:off x="4438650" y="3324225"/>
            <a:ext cx="771525" cy="695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4" name="Line 19"/>
          <p:cNvSpPr>
            <a:spLocks noChangeShapeType="1"/>
          </p:cNvSpPr>
          <p:nvPr/>
        </p:nvSpPr>
        <p:spPr bwMode="auto">
          <a:xfrm>
            <a:off x="6276975" y="3333750"/>
            <a:ext cx="7715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5" name="Line 21"/>
          <p:cNvSpPr>
            <a:spLocks noChangeShapeType="1"/>
          </p:cNvSpPr>
          <p:nvPr/>
        </p:nvSpPr>
        <p:spPr bwMode="auto">
          <a:xfrm>
            <a:off x="6276975" y="4019550"/>
            <a:ext cx="781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6" name="Line 23"/>
          <p:cNvSpPr>
            <a:spLocks noChangeShapeType="1"/>
          </p:cNvSpPr>
          <p:nvPr/>
        </p:nvSpPr>
        <p:spPr bwMode="auto">
          <a:xfrm>
            <a:off x="6276975" y="3324225"/>
            <a:ext cx="771525" cy="695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7" name="Text Box 24"/>
          <p:cNvSpPr txBox="1">
            <a:spLocks noChangeArrowheads="1"/>
          </p:cNvSpPr>
          <p:nvPr/>
        </p:nvSpPr>
        <p:spPr bwMode="auto">
          <a:xfrm>
            <a:off x="4429125" y="4152900"/>
            <a:ext cx="70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T’</a:t>
            </a:r>
          </a:p>
        </p:txBody>
      </p:sp>
      <p:sp>
        <p:nvSpPr>
          <p:cNvPr id="17428" name="Text Box 25"/>
          <p:cNvSpPr txBox="1">
            <a:spLocks noChangeArrowheads="1"/>
          </p:cNvSpPr>
          <p:nvPr/>
        </p:nvSpPr>
        <p:spPr bwMode="auto">
          <a:xfrm>
            <a:off x="2781300" y="4057650"/>
            <a:ext cx="70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T</a:t>
            </a:r>
          </a:p>
        </p:txBody>
      </p:sp>
      <p:sp>
        <p:nvSpPr>
          <p:cNvPr id="17429" name="Text Box 26"/>
          <p:cNvSpPr txBox="1">
            <a:spLocks noChangeArrowheads="1"/>
          </p:cNvSpPr>
          <p:nvPr/>
        </p:nvSpPr>
        <p:spPr bwMode="auto">
          <a:xfrm>
            <a:off x="6219825" y="4152900"/>
            <a:ext cx="120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T-e+e’</a:t>
            </a:r>
          </a:p>
        </p:txBody>
      </p:sp>
      <p:sp>
        <p:nvSpPr>
          <p:cNvPr id="17430" name="Text Box 27"/>
          <p:cNvSpPr txBox="1">
            <a:spLocks noChangeArrowheads="1"/>
          </p:cNvSpPr>
          <p:nvPr/>
        </p:nvSpPr>
        <p:spPr bwMode="auto">
          <a:xfrm>
            <a:off x="3457575" y="3314700"/>
            <a:ext cx="31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e</a:t>
            </a:r>
          </a:p>
        </p:txBody>
      </p:sp>
      <p:sp>
        <p:nvSpPr>
          <p:cNvPr id="17431" name="Text Box 28"/>
          <p:cNvSpPr txBox="1">
            <a:spLocks noChangeArrowheads="1"/>
          </p:cNvSpPr>
          <p:nvPr/>
        </p:nvSpPr>
        <p:spPr bwMode="auto">
          <a:xfrm>
            <a:off x="4562475" y="2924175"/>
            <a:ext cx="542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e’</a:t>
            </a:r>
          </a:p>
        </p:txBody>
      </p:sp>
      <p:sp>
        <p:nvSpPr>
          <p:cNvPr id="17432" name="Text Box 29"/>
          <p:cNvSpPr txBox="1">
            <a:spLocks noChangeArrowheads="1"/>
          </p:cNvSpPr>
          <p:nvPr/>
        </p:nvSpPr>
        <p:spPr bwMode="auto">
          <a:xfrm>
            <a:off x="1200150" y="4038600"/>
            <a:ext cx="70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手繪多邊形 32"/>
          <p:cNvSpPr/>
          <p:nvPr/>
        </p:nvSpPr>
        <p:spPr bwMode="auto">
          <a:xfrm>
            <a:off x="4787900" y="4862513"/>
            <a:ext cx="863600" cy="711200"/>
          </a:xfrm>
          <a:custGeom>
            <a:avLst/>
            <a:gdLst>
              <a:gd name="connsiteX0" fmla="*/ 133350 w 993775"/>
              <a:gd name="connsiteY0" fmla="*/ 80962 h 711199"/>
              <a:gd name="connsiteX1" fmla="*/ 733425 w 993775"/>
              <a:gd name="connsiteY1" fmla="*/ 90487 h 711199"/>
              <a:gd name="connsiteX2" fmla="*/ 914400 w 993775"/>
              <a:gd name="connsiteY2" fmla="*/ 623887 h 711199"/>
              <a:gd name="connsiteX3" fmla="*/ 257175 w 993775"/>
              <a:gd name="connsiteY3" fmla="*/ 614362 h 711199"/>
              <a:gd name="connsiteX4" fmla="*/ 19050 w 993775"/>
              <a:gd name="connsiteY4" fmla="*/ 233362 h 711199"/>
              <a:gd name="connsiteX5" fmla="*/ 133350 w 993775"/>
              <a:gd name="connsiteY5" fmla="*/ 80962 h 711199"/>
              <a:gd name="connsiteX0" fmla="*/ 96838 w 957263"/>
              <a:gd name="connsiteY0" fmla="*/ 80962 h 711199"/>
              <a:gd name="connsiteX1" fmla="*/ 696913 w 957263"/>
              <a:gd name="connsiteY1" fmla="*/ 90487 h 711199"/>
              <a:gd name="connsiteX2" fmla="*/ 877888 w 957263"/>
              <a:gd name="connsiteY2" fmla="*/ 623887 h 711199"/>
              <a:gd name="connsiteX3" fmla="*/ 220663 w 957263"/>
              <a:gd name="connsiteY3" fmla="*/ 614362 h 711199"/>
              <a:gd name="connsiteX4" fmla="*/ 115888 w 957263"/>
              <a:gd name="connsiteY4" fmla="*/ 357187 h 711199"/>
              <a:gd name="connsiteX5" fmla="*/ 96838 w 957263"/>
              <a:gd name="connsiteY5" fmla="*/ 80962 h 711199"/>
              <a:gd name="connsiteX0" fmla="*/ 174625 w 863600"/>
              <a:gd name="connsiteY0" fmla="*/ 80962 h 711199"/>
              <a:gd name="connsiteX1" fmla="*/ 603250 w 863600"/>
              <a:gd name="connsiteY1" fmla="*/ 90487 h 711199"/>
              <a:gd name="connsiteX2" fmla="*/ 784225 w 863600"/>
              <a:gd name="connsiteY2" fmla="*/ 623887 h 711199"/>
              <a:gd name="connsiteX3" fmla="*/ 127000 w 863600"/>
              <a:gd name="connsiteY3" fmla="*/ 614362 h 711199"/>
              <a:gd name="connsiteX4" fmla="*/ 22225 w 863600"/>
              <a:gd name="connsiteY4" fmla="*/ 357187 h 711199"/>
              <a:gd name="connsiteX5" fmla="*/ 174625 w 863600"/>
              <a:gd name="connsiteY5" fmla="*/ 80962 h 71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3600" h="711199">
                <a:moveTo>
                  <a:pt x="174625" y="80962"/>
                </a:moveTo>
                <a:cubicBezTo>
                  <a:pt x="271463" y="36512"/>
                  <a:pt x="501650" y="0"/>
                  <a:pt x="603250" y="90487"/>
                </a:cubicBezTo>
                <a:cubicBezTo>
                  <a:pt x="704850" y="180974"/>
                  <a:pt x="863600" y="536575"/>
                  <a:pt x="784225" y="623887"/>
                </a:cubicBezTo>
                <a:cubicBezTo>
                  <a:pt x="704850" y="711199"/>
                  <a:pt x="254000" y="658812"/>
                  <a:pt x="127000" y="614362"/>
                </a:cubicBezTo>
                <a:cubicBezTo>
                  <a:pt x="0" y="569912"/>
                  <a:pt x="14288" y="446087"/>
                  <a:pt x="22225" y="357187"/>
                </a:cubicBezTo>
                <a:cubicBezTo>
                  <a:pt x="30162" y="268287"/>
                  <a:pt x="77787" y="125412"/>
                  <a:pt x="174625" y="8096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cs typeface="+mn-cs"/>
            </a:endParaRPr>
          </a:p>
        </p:txBody>
      </p:sp>
      <p:sp>
        <p:nvSpPr>
          <p:cNvPr id="18435" name="手繪多邊形 31"/>
          <p:cNvSpPr>
            <a:spLocks noChangeArrowheads="1"/>
          </p:cNvSpPr>
          <p:nvPr/>
        </p:nvSpPr>
        <p:spPr bwMode="auto">
          <a:xfrm>
            <a:off x="3822700" y="5181600"/>
            <a:ext cx="1390650" cy="1266825"/>
          </a:xfrm>
          <a:custGeom>
            <a:avLst/>
            <a:gdLst>
              <a:gd name="T0" fmla="*/ 101600 w 1390650"/>
              <a:gd name="T1" fmla="*/ 200025 h 1266825"/>
              <a:gd name="T2" fmla="*/ 463550 w 1390650"/>
              <a:gd name="T3" fmla="*/ 66675 h 1266825"/>
              <a:gd name="T4" fmla="*/ 1025525 w 1390650"/>
              <a:gd name="T5" fmla="*/ 600075 h 1266825"/>
              <a:gd name="T6" fmla="*/ 1387475 w 1390650"/>
              <a:gd name="T7" fmla="*/ 1066800 h 1266825"/>
              <a:gd name="T8" fmla="*/ 1044575 w 1390650"/>
              <a:gd name="T9" fmla="*/ 1228725 h 1266825"/>
              <a:gd name="T10" fmla="*/ 196850 w 1390650"/>
              <a:gd name="T11" fmla="*/ 1181100 h 1266825"/>
              <a:gd name="T12" fmla="*/ 15875 w 1390650"/>
              <a:gd name="T13" fmla="*/ 714375 h 1266825"/>
              <a:gd name="T14" fmla="*/ 101600 w 1390650"/>
              <a:gd name="T15" fmla="*/ 200025 h 12668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90650"/>
              <a:gd name="T25" fmla="*/ 0 h 1266825"/>
              <a:gd name="T26" fmla="*/ 1390650 w 1390650"/>
              <a:gd name="T27" fmla="*/ 1266825 h 12668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90650" h="1266825">
                <a:moveTo>
                  <a:pt x="101600" y="200025"/>
                </a:moveTo>
                <a:cubicBezTo>
                  <a:pt x="176212" y="92075"/>
                  <a:pt x="309563" y="0"/>
                  <a:pt x="463550" y="66675"/>
                </a:cubicBezTo>
                <a:cubicBezTo>
                  <a:pt x="617538" y="133350"/>
                  <a:pt x="871538" y="433388"/>
                  <a:pt x="1025525" y="600075"/>
                </a:cubicBezTo>
                <a:cubicBezTo>
                  <a:pt x="1179512" y="766762"/>
                  <a:pt x="1384300" y="962025"/>
                  <a:pt x="1387475" y="1066800"/>
                </a:cubicBezTo>
                <a:cubicBezTo>
                  <a:pt x="1390650" y="1171575"/>
                  <a:pt x="1243013" y="1209675"/>
                  <a:pt x="1044575" y="1228725"/>
                </a:cubicBezTo>
                <a:cubicBezTo>
                  <a:pt x="846138" y="1247775"/>
                  <a:pt x="368300" y="1266825"/>
                  <a:pt x="196850" y="1181100"/>
                </a:cubicBezTo>
                <a:cubicBezTo>
                  <a:pt x="25400" y="1095375"/>
                  <a:pt x="31750" y="877888"/>
                  <a:pt x="15875" y="714375"/>
                </a:cubicBezTo>
                <a:cubicBezTo>
                  <a:pt x="0" y="550862"/>
                  <a:pt x="26988" y="307975"/>
                  <a:pt x="101600" y="200025"/>
                </a:cubicBezTo>
                <a:close/>
              </a:path>
            </a:pathLst>
          </a:custGeom>
          <a:gradFill rotWithShape="1">
            <a:gsLst>
              <a:gs pos="0">
                <a:srgbClr val="FFDE80"/>
              </a:gs>
              <a:gs pos="50000">
                <a:srgbClr val="FFE8B3"/>
              </a:gs>
              <a:gs pos="100000">
                <a:srgbClr val="FFF3DA"/>
              </a:gs>
            </a:gsLst>
            <a:lin ang="81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手繪多邊形 29"/>
          <p:cNvSpPr/>
          <p:nvPr/>
        </p:nvSpPr>
        <p:spPr bwMode="auto">
          <a:xfrm>
            <a:off x="2016125" y="4748213"/>
            <a:ext cx="863600" cy="711200"/>
          </a:xfrm>
          <a:custGeom>
            <a:avLst/>
            <a:gdLst>
              <a:gd name="connsiteX0" fmla="*/ 133350 w 993775"/>
              <a:gd name="connsiteY0" fmla="*/ 80962 h 711199"/>
              <a:gd name="connsiteX1" fmla="*/ 733425 w 993775"/>
              <a:gd name="connsiteY1" fmla="*/ 90487 h 711199"/>
              <a:gd name="connsiteX2" fmla="*/ 914400 w 993775"/>
              <a:gd name="connsiteY2" fmla="*/ 623887 h 711199"/>
              <a:gd name="connsiteX3" fmla="*/ 257175 w 993775"/>
              <a:gd name="connsiteY3" fmla="*/ 614362 h 711199"/>
              <a:gd name="connsiteX4" fmla="*/ 19050 w 993775"/>
              <a:gd name="connsiteY4" fmla="*/ 233362 h 711199"/>
              <a:gd name="connsiteX5" fmla="*/ 133350 w 993775"/>
              <a:gd name="connsiteY5" fmla="*/ 80962 h 711199"/>
              <a:gd name="connsiteX0" fmla="*/ 96838 w 957263"/>
              <a:gd name="connsiteY0" fmla="*/ 80962 h 711199"/>
              <a:gd name="connsiteX1" fmla="*/ 696913 w 957263"/>
              <a:gd name="connsiteY1" fmla="*/ 90487 h 711199"/>
              <a:gd name="connsiteX2" fmla="*/ 877888 w 957263"/>
              <a:gd name="connsiteY2" fmla="*/ 623887 h 711199"/>
              <a:gd name="connsiteX3" fmla="*/ 220663 w 957263"/>
              <a:gd name="connsiteY3" fmla="*/ 614362 h 711199"/>
              <a:gd name="connsiteX4" fmla="*/ 115888 w 957263"/>
              <a:gd name="connsiteY4" fmla="*/ 357187 h 711199"/>
              <a:gd name="connsiteX5" fmla="*/ 96838 w 957263"/>
              <a:gd name="connsiteY5" fmla="*/ 80962 h 711199"/>
              <a:gd name="connsiteX0" fmla="*/ 174625 w 863600"/>
              <a:gd name="connsiteY0" fmla="*/ 80962 h 711199"/>
              <a:gd name="connsiteX1" fmla="*/ 603250 w 863600"/>
              <a:gd name="connsiteY1" fmla="*/ 90487 h 711199"/>
              <a:gd name="connsiteX2" fmla="*/ 784225 w 863600"/>
              <a:gd name="connsiteY2" fmla="*/ 623887 h 711199"/>
              <a:gd name="connsiteX3" fmla="*/ 127000 w 863600"/>
              <a:gd name="connsiteY3" fmla="*/ 614362 h 711199"/>
              <a:gd name="connsiteX4" fmla="*/ 22225 w 863600"/>
              <a:gd name="connsiteY4" fmla="*/ 357187 h 711199"/>
              <a:gd name="connsiteX5" fmla="*/ 174625 w 863600"/>
              <a:gd name="connsiteY5" fmla="*/ 80962 h 71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3600" h="711199">
                <a:moveTo>
                  <a:pt x="174625" y="80962"/>
                </a:moveTo>
                <a:cubicBezTo>
                  <a:pt x="271463" y="36512"/>
                  <a:pt x="501650" y="0"/>
                  <a:pt x="603250" y="90487"/>
                </a:cubicBezTo>
                <a:cubicBezTo>
                  <a:pt x="704850" y="180974"/>
                  <a:pt x="863600" y="536575"/>
                  <a:pt x="784225" y="623887"/>
                </a:cubicBezTo>
                <a:cubicBezTo>
                  <a:pt x="704850" y="711199"/>
                  <a:pt x="254000" y="658812"/>
                  <a:pt x="127000" y="614362"/>
                </a:cubicBezTo>
                <a:cubicBezTo>
                  <a:pt x="0" y="569912"/>
                  <a:pt x="14288" y="446087"/>
                  <a:pt x="22225" y="357187"/>
                </a:cubicBezTo>
                <a:cubicBezTo>
                  <a:pt x="30162" y="268287"/>
                  <a:pt x="77787" y="125412"/>
                  <a:pt x="174625" y="8096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cs typeface="+mn-cs"/>
            </a:endParaRPr>
          </a:p>
        </p:txBody>
      </p:sp>
      <p:sp>
        <p:nvSpPr>
          <p:cNvPr id="18437" name="手繪多邊形 28"/>
          <p:cNvSpPr>
            <a:spLocks noChangeArrowheads="1"/>
          </p:cNvSpPr>
          <p:nvPr/>
        </p:nvSpPr>
        <p:spPr bwMode="auto">
          <a:xfrm>
            <a:off x="1136650" y="5057775"/>
            <a:ext cx="1390650" cy="1266825"/>
          </a:xfrm>
          <a:custGeom>
            <a:avLst/>
            <a:gdLst>
              <a:gd name="T0" fmla="*/ 101600 w 1390650"/>
              <a:gd name="T1" fmla="*/ 200025 h 1266825"/>
              <a:gd name="T2" fmla="*/ 463550 w 1390650"/>
              <a:gd name="T3" fmla="*/ 66675 h 1266825"/>
              <a:gd name="T4" fmla="*/ 1025525 w 1390650"/>
              <a:gd name="T5" fmla="*/ 600075 h 1266825"/>
              <a:gd name="T6" fmla="*/ 1387475 w 1390650"/>
              <a:gd name="T7" fmla="*/ 1066800 h 1266825"/>
              <a:gd name="T8" fmla="*/ 1044575 w 1390650"/>
              <a:gd name="T9" fmla="*/ 1228725 h 1266825"/>
              <a:gd name="T10" fmla="*/ 196850 w 1390650"/>
              <a:gd name="T11" fmla="*/ 1181100 h 1266825"/>
              <a:gd name="T12" fmla="*/ 15875 w 1390650"/>
              <a:gd name="T13" fmla="*/ 714375 h 1266825"/>
              <a:gd name="T14" fmla="*/ 101600 w 1390650"/>
              <a:gd name="T15" fmla="*/ 200025 h 12668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90650"/>
              <a:gd name="T25" fmla="*/ 0 h 1266825"/>
              <a:gd name="T26" fmla="*/ 1390650 w 1390650"/>
              <a:gd name="T27" fmla="*/ 1266825 h 12668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90650" h="1266825">
                <a:moveTo>
                  <a:pt x="101600" y="200025"/>
                </a:moveTo>
                <a:cubicBezTo>
                  <a:pt x="176212" y="92075"/>
                  <a:pt x="309563" y="0"/>
                  <a:pt x="463550" y="66675"/>
                </a:cubicBezTo>
                <a:cubicBezTo>
                  <a:pt x="617538" y="133350"/>
                  <a:pt x="871538" y="433388"/>
                  <a:pt x="1025525" y="600075"/>
                </a:cubicBezTo>
                <a:cubicBezTo>
                  <a:pt x="1179512" y="766762"/>
                  <a:pt x="1384300" y="962025"/>
                  <a:pt x="1387475" y="1066800"/>
                </a:cubicBezTo>
                <a:cubicBezTo>
                  <a:pt x="1390650" y="1171575"/>
                  <a:pt x="1243013" y="1209675"/>
                  <a:pt x="1044575" y="1228725"/>
                </a:cubicBezTo>
                <a:cubicBezTo>
                  <a:pt x="846138" y="1247775"/>
                  <a:pt x="368300" y="1266825"/>
                  <a:pt x="196850" y="1181100"/>
                </a:cubicBezTo>
                <a:cubicBezTo>
                  <a:pt x="25400" y="1095375"/>
                  <a:pt x="31750" y="877888"/>
                  <a:pt x="15875" y="714375"/>
                </a:cubicBezTo>
                <a:cubicBezTo>
                  <a:pt x="0" y="550862"/>
                  <a:pt x="26988" y="307975"/>
                  <a:pt x="101600" y="200025"/>
                </a:cubicBezTo>
                <a:close/>
              </a:path>
            </a:pathLst>
          </a:custGeom>
          <a:gradFill rotWithShape="1">
            <a:gsLst>
              <a:gs pos="0">
                <a:srgbClr val="FFDE80"/>
              </a:gs>
              <a:gs pos="50000">
                <a:srgbClr val="FFE8B3"/>
              </a:gs>
              <a:gs pos="100000">
                <a:srgbClr val="FFF3DA"/>
              </a:gs>
            </a:gsLst>
            <a:lin ang="81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8" name="日期版面配置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Graph Theory</a:t>
            </a:r>
          </a:p>
        </p:txBody>
      </p:sp>
      <p:sp>
        <p:nvSpPr>
          <p:cNvPr id="18439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2ADAF98-7805-42F4-8685-C24333CD4875}" type="slidenum">
              <a:rPr lang="zh-TW" altLang="en-US" sz="1400" smtClean="0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TW" sz="1400" smtClean="0">
              <a:solidFill>
                <a:schemeClr val="tx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84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29178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400" b="1" smtClean="0"/>
              <a:t>Proof:</a:t>
            </a:r>
            <a:endParaRPr lang="en-US" altLang="zh-TW" sz="240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r>
              <a:rPr lang="en-US" altLang="zh-TW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Every edge of </a:t>
            </a:r>
            <a:r>
              <a:rPr lang="en-US" altLang="zh-TW" sz="2400" i="1" smtClean="0"/>
              <a:t>T</a:t>
            </a:r>
            <a:r>
              <a:rPr lang="en-US" altLang="zh-TW" sz="2400" smtClean="0"/>
              <a:t> </a:t>
            </a:r>
            <a:r>
              <a:rPr lang="en-US" altLang="zh-TW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is a cut-edge of</a:t>
            </a:r>
            <a:r>
              <a:rPr lang="en-US" altLang="zh-TW" sz="2400" smtClean="0"/>
              <a:t> </a:t>
            </a:r>
            <a:r>
              <a:rPr lang="en-US" altLang="zh-TW" sz="2400" i="1" smtClean="0"/>
              <a:t>T</a:t>
            </a:r>
            <a:r>
              <a:rPr lang="en-US" altLang="zh-TW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  <a:r>
              <a:rPr lang="en-US" altLang="zh-TW" sz="2400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Let </a:t>
            </a:r>
            <a:r>
              <a:rPr lang="en-US" altLang="zh-TW" sz="2400" i="1" smtClean="0">
                <a:solidFill>
                  <a:srgbClr val="0070C0"/>
                </a:solidFill>
              </a:rPr>
              <a:t>U</a:t>
            </a:r>
            <a:r>
              <a:rPr lang="en-US" altLang="zh-TW" sz="2400" smtClean="0">
                <a:solidFill>
                  <a:srgbClr val="0070C0"/>
                </a:solidFill>
              </a:rPr>
              <a:t> </a:t>
            </a:r>
            <a:r>
              <a:rPr lang="en-US" altLang="zh-TW" sz="2400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</a:t>
            </a:r>
            <a:r>
              <a:rPr lang="en-US" altLang="zh-TW" sz="2400" smtClean="0">
                <a:solidFill>
                  <a:srgbClr val="0070C0"/>
                </a:solidFill>
              </a:rPr>
              <a:t> </a:t>
            </a:r>
            <a:r>
              <a:rPr lang="en-US" altLang="zh-TW" sz="2400" i="1" smtClean="0">
                <a:solidFill>
                  <a:srgbClr val="0070C0"/>
                </a:solidFill>
              </a:rPr>
              <a:t>U’</a:t>
            </a:r>
            <a:r>
              <a:rPr lang="en-US" altLang="zh-TW" sz="2400" smtClean="0">
                <a:solidFill>
                  <a:srgbClr val="0070C0"/>
                </a:solidFill>
              </a:rPr>
              <a:t> </a:t>
            </a:r>
            <a:r>
              <a:rPr lang="en-US" altLang="zh-TW" sz="2400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 the two components of </a:t>
            </a:r>
            <a:r>
              <a:rPr lang="en-US" altLang="zh-TW" sz="2400" i="1" smtClean="0">
                <a:solidFill>
                  <a:srgbClr val="0070C0"/>
                </a:solidFill>
              </a:rPr>
              <a:t>T-e</a:t>
            </a:r>
            <a:r>
              <a:rPr lang="en-US" altLang="zh-TW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</a:p>
          <a:p>
            <a:pPr eaLnBrk="1" hangingPunct="1"/>
            <a:r>
              <a:rPr lang="en-US" altLang="zh-TW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Since </a:t>
            </a:r>
            <a:r>
              <a:rPr lang="en-US" altLang="zh-TW" sz="2400" i="1" smtClean="0"/>
              <a:t>T’</a:t>
            </a:r>
            <a:r>
              <a:rPr lang="en-US" altLang="zh-TW" sz="2400" smtClean="0"/>
              <a:t> </a:t>
            </a:r>
            <a:r>
              <a:rPr lang="en-US" altLang="zh-TW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is connected, </a:t>
            </a:r>
            <a:r>
              <a:rPr lang="en-US" altLang="zh-TW" sz="2400" i="1" smtClean="0">
                <a:solidFill>
                  <a:srgbClr val="0070C0"/>
                </a:solidFill>
              </a:rPr>
              <a:t>T’</a:t>
            </a:r>
            <a:r>
              <a:rPr lang="en-US" altLang="zh-TW" sz="2400" smtClean="0">
                <a:solidFill>
                  <a:srgbClr val="0070C0"/>
                </a:solidFill>
              </a:rPr>
              <a:t> </a:t>
            </a:r>
            <a:r>
              <a:rPr lang="en-US" altLang="zh-TW" sz="2400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has an edge </a:t>
            </a:r>
            <a:r>
              <a:rPr lang="en-US" altLang="zh-TW" sz="2400" i="1" smtClean="0">
                <a:solidFill>
                  <a:srgbClr val="0070C0"/>
                </a:solidFill>
              </a:rPr>
              <a:t>e’</a:t>
            </a:r>
            <a:r>
              <a:rPr lang="en-US" altLang="zh-TW" sz="2400" smtClean="0">
                <a:solidFill>
                  <a:srgbClr val="0070C0"/>
                </a:solidFill>
              </a:rPr>
              <a:t> </a:t>
            </a:r>
            <a:r>
              <a:rPr lang="en-US" altLang="zh-TW" sz="2400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with endpoints in </a:t>
            </a:r>
            <a:r>
              <a:rPr lang="en-US" altLang="zh-TW" sz="2400" i="1" smtClean="0">
                <a:solidFill>
                  <a:srgbClr val="0070C0"/>
                </a:solidFill>
              </a:rPr>
              <a:t>U</a:t>
            </a:r>
            <a:r>
              <a:rPr lang="en-US" altLang="zh-TW" sz="2400" smtClean="0">
                <a:solidFill>
                  <a:srgbClr val="0070C0"/>
                </a:solidFill>
              </a:rPr>
              <a:t> </a:t>
            </a:r>
            <a:r>
              <a:rPr lang="en-US" altLang="zh-TW" sz="2400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</a:t>
            </a:r>
            <a:r>
              <a:rPr lang="en-US" altLang="zh-TW" sz="2400" smtClean="0">
                <a:solidFill>
                  <a:srgbClr val="0070C0"/>
                </a:solidFill>
              </a:rPr>
              <a:t> </a:t>
            </a:r>
            <a:r>
              <a:rPr lang="en-US" altLang="zh-TW" sz="2400" i="1" smtClean="0">
                <a:solidFill>
                  <a:srgbClr val="0070C0"/>
                </a:solidFill>
              </a:rPr>
              <a:t>U’</a:t>
            </a:r>
            <a:r>
              <a:rPr lang="en-US" altLang="zh-TW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</a:p>
          <a:p>
            <a:pPr eaLnBrk="1" hangingPunct="1"/>
            <a:r>
              <a:rPr lang="en-US" altLang="zh-TW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Now </a:t>
            </a:r>
            <a:r>
              <a:rPr lang="en-US" altLang="zh-TW" sz="2400" i="1" smtClean="0"/>
              <a:t>T-e+e’</a:t>
            </a:r>
            <a:r>
              <a:rPr lang="en-US" altLang="zh-TW" sz="2400" smtClean="0"/>
              <a:t> </a:t>
            </a:r>
            <a:r>
              <a:rPr lang="en-US" altLang="zh-TW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is connected, has </a:t>
            </a:r>
            <a:r>
              <a:rPr lang="en-US" altLang="zh-TW" sz="2400" i="1" smtClean="0"/>
              <a:t>n</a:t>
            </a:r>
            <a:r>
              <a:rPr lang="en-US" altLang="zh-TW" sz="2400" smtClean="0"/>
              <a:t>(</a:t>
            </a:r>
            <a:r>
              <a:rPr lang="en-US" altLang="zh-TW" sz="2400" i="1" smtClean="0"/>
              <a:t>G</a:t>
            </a:r>
            <a:r>
              <a:rPr lang="en-US" altLang="zh-TW" sz="2400" smtClean="0"/>
              <a:t>)-1 </a:t>
            </a:r>
            <a:r>
              <a:rPr lang="en-US" altLang="zh-TW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edges, and is a spanning tree of </a:t>
            </a:r>
            <a:r>
              <a:rPr lang="en-US" altLang="zh-TW" sz="2400" i="1" smtClean="0"/>
              <a:t>G</a:t>
            </a:r>
            <a:r>
              <a:rPr lang="en-US" altLang="zh-TW" sz="2400" smtClean="0"/>
              <a:t>.</a:t>
            </a:r>
            <a:endParaRPr lang="en-US" altLang="zh-TW" sz="2400" b="1" smtClean="0"/>
          </a:p>
        </p:txBody>
      </p:sp>
      <p:sp>
        <p:nvSpPr>
          <p:cNvPr id="18441" name="Line 11"/>
          <p:cNvSpPr>
            <a:spLocks noChangeShapeType="1"/>
          </p:cNvSpPr>
          <p:nvPr/>
        </p:nvSpPr>
        <p:spPr bwMode="auto">
          <a:xfrm>
            <a:off x="1504950" y="6096000"/>
            <a:ext cx="781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lg" len="lg"/>
            <a:tailEnd type="oval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442" name="Line 12"/>
          <p:cNvSpPr>
            <a:spLocks noChangeShapeType="1"/>
          </p:cNvSpPr>
          <p:nvPr/>
        </p:nvSpPr>
        <p:spPr bwMode="auto">
          <a:xfrm flipH="1">
            <a:off x="2276475" y="5210175"/>
            <a:ext cx="161925" cy="8858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oval" w="lg" len="lg"/>
            <a:tailEnd type="oval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Line 13"/>
          <p:cNvSpPr>
            <a:spLocks noChangeShapeType="1"/>
          </p:cNvSpPr>
          <p:nvPr/>
        </p:nvSpPr>
        <p:spPr bwMode="auto">
          <a:xfrm>
            <a:off x="1504950" y="5400675"/>
            <a:ext cx="771525" cy="695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lg" len="lg"/>
            <a:tailEnd type="oval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Line 14"/>
          <p:cNvSpPr>
            <a:spLocks noChangeShapeType="1"/>
          </p:cNvSpPr>
          <p:nvPr/>
        </p:nvSpPr>
        <p:spPr bwMode="auto">
          <a:xfrm flipV="1">
            <a:off x="4171950" y="5238750"/>
            <a:ext cx="981075" cy="2476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Line 15"/>
          <p:cNvSpPr>
            <a:spLocks noChangeShapeType="1"/>
          </p:cNvSpPr>
          <p:nvPr/>
        </p:nvSpPr>
        <p:spPr bwMode="auto">
          <a:xfrm flipH="1" flipV="1">
            <a:off x="4171950" y="6172200"/>
            <a:ext cx="771525" cy="46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Line 18"/>
          <p:cNvSpPr>
            <a:spLocks noChangeShapeType="1"/>
          </p:cNvSpPr>
          <p:nvPr/>
        </p:nvSpPr>
        <p:spPr bwMode="auto">
          <a:xfrm>
            <a:off x="4171950" y="5476875"/>
            <a:ext cx="771525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 flipV="1">
            <a:off x="7019925" y="5334000"/>
            <a:ext cx="914400" cy="1714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Line 21"/>
          <p:cNvSpPr>
            <a:spLocks noChangeShapeType="1"/>
          </p:cNvSpPr>
          <p:nvPr/>
        </p:nvSpPr>
        <p:spPr bwMode="auto">
          <a:xfrm>
            <a:off x="7019925" y="6191250"/>
            <a:ext cx="781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9" name="Line 23"/>
          <p:cNvSpPr>
            <a:spLocks noChangeShapeType="1"/>
          </p:cNvSpPr>
          <p:nvPr/>
        </p:nvSpPr>
        <p:spPr bwMode="auto">
          <a:xfrm>
            <a:off x="7019925" y="5495925"/>
            <a:ext cx="771525" cy="695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0" name="Text Box 24"/>
          <p:cNvSpPr txBox="1">
            <a:spLocks noChangeArrowheads="1"/>
          </p:cNvSpPr>
          <p:nvPr/>
        </p:nvSpPr>
        <p:spPr bwMode="auto">
          <a:xfrm>
            <a:off x="3333750" y="5581650"/>
            <a:ext cx="70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T’</a:t>
            </a:r>
          </a:p>
        </p:txBody>
      </p:sp>
      <p:sp>
        <p:nvSpPr>
          <p:cNvPr id="18451" name="Text Box 25"/>
          <p:cNvSpPr txBox="1">
            <a:spLocks noChangeArrowheads="1"/>
          </p:cNvSpPr>
          <p:nvPr/>
        </p:nvSpPr>
        <p:spPr bwMode="auto">
          <a:xfrm>
            <a:off x="723900" y="5534025"/>
            <a:ext cx="70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T</a:t>
            </a:r>
          </a:p>
        </p:txBody>
      </p:sp>
      <p:sp>
        <p:nvSpPr>
          <p:cNvPr id="18452" name="Text Box 26"/>
          <p:cNvSpPr txBox="1">
            <a:spLocks noChangeArrowheads="1"/>
          </p:cNvSpPr>
          <p:nvPr/>
        </p:nvSpPr>
        <p:spPr bwMode="auto">
          <a:xfrm>
            <a:off x="5943600" y="5581650"/>
            <a:ext cx="120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T-e+e’</a:t>
            </a:r>
          </a:p>
        </p:txBody>
      </p:sp>
      <p:sp>
        <p:nvSpPr>
          <p:cNvPr id="18453" name="Text Box 27"/>
          <p:cNvSpPr txBox="1">
            <a:spLocks noChangeArrowheads="1"/>
          </p:cNvSpPr>
          <p:nvPr/>
        </p:nvSpPr>
        <p:spPr bwMode="auto">
          <a:xfrm>
            <a:off x="2333625" y="5419725"/>
            <a:ext cx="31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e</a:t>
            </a:r>
          </a:p>
        </p:txBody>
      </p:sp>
      <p:sp>
        <p:nvSpPr>
          <p:cNvPr id="18454" name="Text Box 28"/>
          <p:cNvSpPr txBox="1">
            <a:spLocks noChangeArrowheads="1"/>
          </p:cNvSpPr>
          <p:nvPr/>
        </p:nvSpPr>
        <p:spPr bwMode="auto">
          <a:xfrm>
            <a:off x="4371975" y="4972050"/>
            <a:ext cx="542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1">
                <a:latin typeface="Times New Roman" pitchFamily="18" charset="0"/>
              </a:rPr>
              <a:t>e’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285750" y="0"/>
            <a:ext cx="8558213" cy="1587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TW" sz="2600" b="1" dirty="0" smtClean="0"/>
              <a:t>Proposition 20</a:t>
            </a:r>
            <a:r>
              <a:rPr lang="en-US" altLang="zh-TW" sz="3100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31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altLang="zh-TW" sz="3100" i="1" dirty="0" smtClean="0">
                <a:solidFill>
                  <a:schemeClr val="accent1">
                    <a:lumMod val="75000"/>
                  </a:schemeClr>
                </a:solidFill>
              </a:rPr>
              <a:t>T’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are spanning trees of a connected graph </a:t>
            </a:r>
            <a:r>
              <a:rPr lang="en-US" altLang="zh-TW" sz="3100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</a:t>
            </a:r>
            <a:r>
              <a:rPr lang="en-US" altLang="zh-TW" sz="3100" i="1" dirty="0" err="1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altLang="zh-TW" sz="3100" dirty="0" err="1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altLang="zh-TW" sz="3100" i="1" dirty="0" err="1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E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(</a:t>
            </a:r>
            <a:r>
              <a:rPr lang="en-US" altLang="zh-TW" sz="3100" i="1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T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)</a:t>
            </a:r>
            <a:r>
              <a:rPr lang="en-US" altLang="zh-TW" sz="3100" i="1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-E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(</a:t>
            </a:r>
            <a:r>
              <a:rPr lang="en-US" altLang="zh-TW" sz="3100" i="1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T’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)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,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then there is an edge </a:t>
            </a:r>
            <a:r>
              <a:rPr lang="en-US" altLang="zh-TW" sz="3100" i="1" dirty="0" err="1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e’</a:t>
            </a:r>
            <a:r>
              <a:rPr lang="en-US" altLang="zh-TW" sz="3100" dirty="0" err="1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altLang="zh-TW" sz="3100" i="1" dirty="0" err="1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E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(</a:t>
            </a:r>
            <a:r>
              <a:rPr lang="en-US" altLang="zh-TW" sz="3100" i="1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T’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)- </a:t>
            </a:r>
            <a:r>
              <a:rPr lang="en-US" altLang="zh-TW" sz="3100" i="1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E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(</a:t>
            </a:r>
            <a:r>
              <a:rPr lang="en-US" altLang="zh-TW" sz="3100" i="1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T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) 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such that </a:t>
            </a:r>
            <a:r>
              <a:rPr lang="en-US" altLang="zh-TW" sz="3100" i="1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T-</a:t>
            </a:r>
            <a:r>
              <a:rPr lang="en-US" altLang="zh-TW" sz="3100" i="1" dirty="0" err="1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e+e</a:t>
            </a:r>
            <a:r>
              <a:rPr lang="en-US" altLang="zh-TW" sz="3100" i="1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’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TW" sz="3100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a spanning tree of </a:t>
            </a:r>
            <a:r>
              <a:rPr lang="en-US" altLang="zh-TW" sz="3100" i="1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G. </a:t>
            </a:r>
            <a:r>
              <a:rPr lang="en-US" altLang="zh-TW" sz="2800" i="1" dirty="0" smtClean="0">
                <a:sym typeface="Symbol" panose="05050102010706020507" pitchFamily="18" charset="2"/>
              </a:rPr>
              <a:t>  </a:t>
            </a:r>
            <a:endParaRPr lang="en-US" altLang="zh-TW" sz="2800" dirty="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8208</TotalTime>
  <Words>1901</Words>
  <Application>Microsoft Office PowerPoint</Application>
  <PresentationFormat>On-screen Show (4:3)</PresentationFormat>
  <Paragraphs>243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 Light</vt:lpstr>
      <vt:lpstr>Calibri</vt:lpstr>
      <vt:lpstr>Times New Roman</vt:lpstr>
      <vt:lpstr>PMingLiU</vt:lpstr>
      <vt:lpstr>Arial Unicode MS</vt:lpstr>
      <vt:lpstr>Wingdings</vt:lpstr>
      <vt:lpstr>Symbol</vt:lpstr>
      <vt:lpstr>Office Theme</vt:lpstr>
      <vt:lpstr>Equation</vt:lpstr>
      <vt:lpstr>Tree : Basics</vt:lpstr>
      <vt:lpstr>Spanning Subgraph</vt:lpstr>
      <vt:lpstr>Lemma 19.1: Every tree with at least two vertices has at least two leaves. </vt:lpstr>
      <vt:lpstr>Lemma 19.2: Deleting a leaf from a n-vertex tree produces a tree with n-1 vertices. </vt:lpstr>
      <vt:lpstr>Slide 5</vt:lpstr>
      <vt:lpstr>Characterization of Trees</vt:lpstr>
      <vt:lpstr>Some corollaries</vt:lpstr>
      <vt:lpstr>Proposition 20: If T, T’ are spanning trees of a connected graph G and eE(T)-E(T’), then there is an edge e’E(T’)- E(T) such that T-e+e’ is a spanning tree of G.   </vt:lpstr>
      <vt:lpstr>Slide 9</vt:lpstr>
      <vt:lpstr>Distance in trees and Graphs</vt:lpstr>
      <vt:lpstr>Distance in trees and Graphs</vt:lpstr>
      <vt:lpstr>Distance, Diameter, Eccentricity, and Radius</vt:lpstr>
      <vt:lpstr>Proposition 21:  If G is a simple graph, then diam G 3  diam ( G  )        3</vt:lpstr>
      <vt:lpstr>Proposition 21:  If G is a simple graph, then diam G 3  diam ( G  )        3</vt:lpstr>
      <vt:lpstr>Proposition 21:  If G is a simple graph, then diam G 3  diam ( G  )        3</vt:lpstr>
      <vt:lpstr>Center</vt:lpstr>
      <vt:lpstr>Proposition 22 : The center of a tree is a vertex or an edge </vt:lpstr>
      <vt:lpstr>Proposition 19. For an n-vertex graph G (with n1), the following are equivalent (and characterize the trees with n vertices)  A) G is connected and has no cycles B) G is connected and has n-1 edges C) G has n-1 edges and no cycles D) For u, vV(G), G has exactly one u, v-path</vt:lpstr>
      <vt:lpstr>A{B,C}. connected, acyclic  n-1 edges </vt:lpstr>
      <vt:lpstr>B{A, C} Connected and n-1 edges  acyclic </vt:lpstr>
      <vt:lpstr>C{A, B}  n-1 edges and no cycles  connected  </vt:lpstr>
      <vt:lpstr>DA  For u, vV(G), one and only one u, v-path exists     connected and no cycles</vt:lpstr>
      <vt:lpstr>AD  Connected and no cycles   For u, vV(G), one and only one u, v-path exists</vt:lpstr>
      <vt:lpstr>Proposition 22 : The center of a tree is a vertex or an edge </vt:lpstr>
      <vt:lpstr>Slide 25</vt:lpstr>
      <vt:lpstr>Slide 26</vt:lpstr>
      <vt:lpstr>Slide 27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 Theory</dc:title>
  <dc:creator>sandip aine</dc:creator>
  <cp:lastModifiedBy>samaresh</cp:lastModifiedBy>
  <cp:revision>99</cp:revision>
  <dcterms:created xsi:type="dcterms:W3CDTF">2013-08-04T06:42:48Z</dcterms:created>
  <dcterms:modified xsi:type="dcterms:W3CDTF">2015-01-27T10:21:56Z</dcterms:modified>
</cp:coreProperties>
</file>