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438" r:id="rId2"/>
    <p:sldId id="439" r:id="rId3"/>
    <p:sldId id="441" r:id="rId4"/>
    <p:sldId id="480" r:id="rId5"/>
    <p:sldId id="442" r:id="rId6"/>
    <p:sldId id="473" r:id="rId7"/>
    <p:sldId id="494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3" r:id="rId25"/>
    <p:sldId id="495" r:id="rId26"/>
    <p:sldId id="465" r:id="rId27"/>
    <p:sldId id="466" r:id="rId28"/>
    <p:sldId id="467" r:id="rId29"/>
    <p:sldId id="468" r:id="rId30"/>
    <p:sldId id="469" r:id="rId31"/>
    <p:sldId id="440" r:id="rId32"/>
    <p:sldId id="492" r:id="rId33"/>
    <p:sldId id="493" r:id="rId34"/>
    <p:sldId id="489" r:id="rId35"/>
    <p:sldId id="4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D512-91D9-4D57-87BA-7802DA65D9A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FC5B7-0DA2-470C-B464-C4C230993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08C7-41D9-4216-AF10-431DDED1EE0F}" type="datetime1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3D85-8D3F-4631-BF3F-E04608C5A16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3C48-CB43-4F04-B947-6C7B572B61D9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22E9-589E-4243-9A6A-774EC429177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A873-5E25-4520-A573-05CC28232F66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E78-9DC3-46C9-9BD7-4AFD46FB8EB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6C1-EC7F-4A94-BCA2-673E16014512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6F5D-A4C7-4A69-98AD-E8CED536847C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68EF-D521-4046-97B8-4C8DC5AA7E6C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B15B-8BD0-432A-81FE-85514653759A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F29F-8745-4E20-BDD7-4F3A8D5F4706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D115-52D5-4520-9F29-6B45BB77B56D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2.   Trees and Distance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9CF598-C2E1-4BD6-A6C4-7EEA461A02A4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17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6A5139-67DC-4C95-AB15-6372E581AA35}" type="slidenum">
              <a:rPr lang="zh-TW" altLang="en-US" sz="1400"/>
              <a:pPr eaLnBrk="1" hangingPunct="1"/>
              <a:t>1</a:t>
            </a:fld>
            <a:endParaRPr lang="en-US" altLang="zh-TW" sz="14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Enumeration of Trees </a:t>
            </a:r>
            <a:endParaRPr lang="en-US" altLang="zh-TW" sz="2000" baseline="-18000" dirty="0" smtClean="0"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562100"/>
            <a:ext cx="7404100" cy="20383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sz="2800" baseline="30000" dirty="0" smtClean="0">
                <a:ea typeface="新細明體" panose="02020500000000000000" pitchFamily="18" charset="-120"/>
              </a:rPr>
              <a:t>c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(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,2)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graphs with vertex set </a:t>
            </a:r>
            <a:r>
              <a:rPr lang="en-US" altLang="zh-TW" dirty="0" smtClean="0"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]={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,…,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}.</a:t>
            </a:r>
          </a:p>
          <a:p>
            <a:pPr lvl="1" eaLnBrk="1" hangingPunct="1"/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Why?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many of these are trees?</a:t>
            </a:r>
          </a:p>
        </p:txBody>
      </p:sp>
      <p:cxnSp>
        <p:nvCxnSpPr>
          <p:cNvPr id="31751" name="直線接點 7"/>
          <p:cNvCxnSpPr>
            <a:cxnSpLocks noChangeShapeType="1"/>
          </p:cNvCxnSpPr>
          <p:nvPr/>
        </p:nvCxnSpPr>
        <p:spPr bwMode="auto">
          <a:xfrm rot="5400000">
            <a:off x="1928813" y="4224337"/>
            <a:ext cx="781050" cy="542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2" name="直線接點 10"/>
          <p:cNvCxnSpPr>
            <a:cxnSpLocks noChangeShapeType="1"/>
            <a:endCxn id="31756" idx="0"/>
          </p:cNvCxnSpPr>
          <p:nvPr/>
        </p:nvCxnSpPr>
        <p:spPr bwMode="auto">
          <a:xfrm rot="16200000" flipH="1">
            <a:off x="2457450" y="4219575"/>
            <a:ext cx="657225" cy="390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3" name="直線接點 12"/>
          <p:cNvCxnSpPr>
            <a:cxnSpLocks noChangeShapeType="1"/>
            <a:endCxn id="31756" idx="2"/>
          </p:cNvCxnSpPr>
          <p:nvPr/>
        </p:nvCxnSpPr>
        <p:spPr bwMode="auto">
          <a:xfrm flipV="1">
            <a:off x="2066925" y="4814888"/>
            <a:ext cx="838200" cy="71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4" name="橢圓 13"/>
          <p:cNvSpPr>
            <a:spLocks noChangeArrowheads="1"/>
          </p:cNvSpPr>
          <p:nvPr/>
        </p:nvSpPr>
        <p:spPr bwMode="auto">
          <a:xfrm>
            <a:off x="2514600" y="403860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55" name="橢圓 14"/>
          <p:cNvSpPr>
            <a:spLocks noChangeArrowheads="1"/>
          </p:cNvSpPr>
          <p:nvPr/>
        </p:nvSpPr>
        <p:spPr bwMode="auto">
          <a:xfrm>
            <a:off x="1990725" y="480060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56" name="橢圓 15"/>
          <p:cNvSpPr>
            <a:spLocks noChangeArrowheads="1"/>
          </p:cNvSpPr>
          <p:nvPr/>
        </p:nvSpPr>
        <p:spPr bwMode="auto">
          <a:xfrm>
            <a:off x="2905125" y="474345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1758" name="直線接點 19"/>
          <p:cNvCxnSpPr>
            <a:cxnSpLocks noChangeShapeType="1"/>
          </p:cNvCxnSpPr>
          <p:nvPr/>
        </p:nvCxnSpPr>
        <p:spPr bwMode="auto">
          <a:xfrm rot="5400000">
            <a:off x="3929063" y="4167187"/>
            <a:ext cx="781050" cy="542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9" name="直線接點 20"/>
          <p:cNvCxnSpPr>
            <a:cxnSpLocks noChangeShapeType="1"/>
            <a:endCxn id="31763" idx="0"/>
          </p:cNvCxnSpPr>
          <p:nvPr/>
        </p:nvCxnSpPr>
        <p:spPr bwMode="auto">
          <a:xfrm rot="16200000" flipH="1">
            <a:off x="4457700" y="4162425"/>
            <a:ext cx="657225" cy="390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0" name="直線接點 21"/>
          <p:cNvCxnSpPr>
            <a:cxnSpLocks noChangeShapeType="1"/>
            <a:endCxn id="31763" idx="2"/>
          </p:cNvCxnSpPr>
          <p:nvPr/>
        </p:nvCxnSpPr>
        <p:spPr bwMode="auto">
          <a:xfrm flipV="1">
            <a:off x="4067175" y="4757738"/>
            <a:ext cx="838200" cy="71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1" name="橢圓 22"/>
          <p:cNvSpPr>
            <a:spLocks noChangeArrowheads="1"/>
          </p:cNvSpPr>
          <p:nvPr/>
        </p:nvSpPr>
        <p:spPr bwMode="auto">
          <a:xfrm>
            <a:off x="4514850" y="398145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62" name="橢圓 23"/>
          <p:cNvSpPr>
            <a:spLocks noChangeArrowheads="1"/>
          </p:cNvSpPr>
          <p:nvPr/>
        </p:nvSpPr>
        <p:spPr bwMode="auto">
          <a:xfrm>
            <a:off x="3990975" y="474345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63" name="橢圓 24"/>
          <p:cNvSpPr>
            <a:spLocks noChangeArrowheads="1"/>
          </p:cNvSpPr>
          <p:nvPr/>
        </p:nvSpPr>
        <p:spPr bwMode="auto">
          <a:xfrm>
            <a:off x="4905375" y="468630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43075" y="5067300"/>
            <a:ext cx="4838700" cy="714375"/>
            <a:chOff x="1743075" y="5067300"/>
            <a:chExt cx="4838700" cy="714375"/>
          </a:xfrm>
        </p:grpSpPr>
        <p:sp>
          <p:nvSpPr>
            <p:cNvPr id="31757" name="文字方塊 16"/>
            <p:cNvSpPr txBox="1">
              <a:spLocks noChangeArrowheads="1"/>
            </p:cNvSpPr>
            <p:nvPr/>
          </p:nvSpPr>
          <p:spPr bwMode="auto">
            <a:xfrm>
              <a:off x="1743075" y="5076825"/>
              <a:ext cx="19907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ea typeface="新細明體" panose="02020500000000000000" pitchFamily="18" charset="-120"/>
                </a:rPr>
                <a:t>Max number of edges = c(</a:t>
              </a:r>
              <a:r>
                <a:rPr lang="en-US" altLang="zh-TW" sz="1800" i="1" dirty="0">
                  <a:ea typeface="新細明體" panose="02020500000000000000" pitchFamily="18" charset="-120"/>
                </a:rPr>
                <a:t>n</a:t>
              </a:r>
              <a:r>
                <a:rPr lang="en-US" altLang="zh-TW" sz="1800" dirty="0">
                  <a:ea typeface="新細明體" panose="02020500000000000000" pitchFamily="18" charset="-120"/>
                </a:rPr>
                <a:t>,2)</a:t>
              </a:r>
              <a:endParaRPr lang="zh-TW" altLang="en-US" sz="1800" dirty="0">
                <a:ea typeface="新細明體" panose="02020500000000000000" pitchFamily="18" charset="-120"/>
              </a:endParaRPr>
            </a:p>
          </p:txBody>
        </p:sp>
        <p:sp>
          <p:nvSpPr>
            <p:cNvPr id="31764" name="圓角矩形圖說文字 28"/>
            <p:cNvSpPr>
              <a:spLocks noChangeArrowheads="1"/>
            </p:cNvSpPr>
            <p:nvPr/>
          </p:nvSpPr>
          <p:spPr bwMode="auto">
            <a:xfrm>
              <a:off x="4495800" y="5067300"/>
              <a:ext cx="2085975" cy="714375"/>
            </a:xfrm>
            <a:prstGeom prst="wedgeRoundRectCallout">
              <a:avLst>
                <a:gd name="adj1" fmla="val -47255"/>
                <a:gd name="adj2" fmla="val -8711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ea typeface="新細明體" panose="02020500000000000000" pitchFamily="18" charset="-120"/>
                </a:rPr>
                <a:t>Can either appear or disappear</a:t>
              </a:r>
              <a:endParaRPr lang="zh-TW" altLang="en-US" sz="1800" dirty="0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785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F95B1D-5AE5-44FB-B477-9FACC72C55B4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ACA3A7-7A07-4A99-A527-6AE02086AEDD}" type="slidenum">
              <a:rPr lang="zh-TW" altLang="en-US" sz="1400"/>
              <a:pPr eaLnBrk="1" hangingPunct="1"/>
              <a:t>10</a:t>
            </a:fld>
            <a:endParaRPr lang="en-US" altLang="zh-TW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09600"/>
            <a:ext cx="8286750" cy="15494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ea typeface="新細明體" panose="02020500000000000000" pitchFamily="18" charset="-120"/>
              </a:rPr>
              <a:t>Proposition 24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Let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denote the number of spanning trees of a graph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If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is not a loop, then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)+ (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i="1" dirty="0" err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18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76450"/>
            <a:ext cx="7772400" cy="4019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Proof: </a:t>
            </a: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1/2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spanning trees of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omit 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precisely the spanning trees of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to show that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spanning trees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containing 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 must be shown that contraction of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defines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bijection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from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set of spanning trees of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containing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</a:t>
            </a:r>
            <a:r>
              <a:rPr lang="en-US" altLang="zh-TW" dirty="0" smtClean="0">
                <a:solidFill>
                  <a:srgbClr val="FF33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set of spanning trees of </a:t>
            </a:r>
            <a:r>
              <a:rPr lang="en-US" altLang="zh-TW" i="1" dirty="0" err="1" smtClean="0">
                <a:solidFill>
                  <a:srgbClr val="FF33CC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endParaRPr lang="en-US" altLang="zh-TW" dirty="0" smtClean="0">
              <a:solidFill>
                <a:srgbClr val="FF33CC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BDD4EA-5A44-4651-986D-51DACCBC11C4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2761D6-17F3-439D-B065-37A7E4C8E043}" type="slidenum">
              <a:rPr lang="zh-TW" altLang="en-US" sz="1400"/>
              <a:pPr eaLnBrk="1" hangingPunct="1"/>
              <a:t>11</a:t>
            </a:fld>
            <a:endParaRPr lang="en-US" altLang="zh-TW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67650" cy="127635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ea typeface="新細明體" panose="02020500000000000000" pitchFamily="18" charset="-120"/>
              </a:rPr>
              <a:t>Proposition 24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Let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denote the number of spanning trees of a graph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If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is not a loop, then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)+ (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i="1" dirty="0" err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32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5950"/>
            <a:ext cx="8105775" cy="4543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ea typeface="新細明體" panose="02020500000000000000" pitchFamily="18" charset="-120"/>
              </a:rPr>
              <a:t>Proof:</a:t>
            </a:r>
            <a:r>
              <a:rPr lang="en-US" altLang="zh-TW" sz="2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  <a:endParaRPr lang="en-US" altLang="zh-TW" sz="2200" dirty="0" smtClean="0">
              <a:solidFill>
                <a:srgbClr val="FF0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 contract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in a spanning tree having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obtain a spanning tree of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because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resulting </a:t>
            </a:r>
            <a:r>
              <a:rPr lang="en-US" altLang="zh-TW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subgraph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of </a:t>
            </a:r>
            <a:r>
              <a:rPr lang="en-US" altLang="zh-TW" sz="20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spanning and connected 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 has the right number of edges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other edges maintain their identity under contraction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So no two trees are mapped to the same spanning tree of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this operation.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27978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EE8166-F4DA-4E83-9F32-757F911BC517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94D5D6-5F60-445E-9104-56E0EC5C4E1A}" type="slidenum">
              <a:rPr lang="zh-TW" altLang="en-US" sz="1400"/>
              <a:pPr eaLnBrk="1" hangingPunct="1"/>
              <a:t>12</a:t>
            </a:fld>
            <a:endParaRPr lang="en-US" altLang="zh-TW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Minimum Spanning Tree</a:t>
            </a:r>
            <a:endParaRPr lang="en-US" altLang="zh-TW" sz="3200" baseline="-20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of possible communication links, all spanning trees have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edges; we seek one that minimizes or maximizes the sum of the edge weights.</a:t>
            </a:r>
          </a:p>
          <a:p>
            <a:pPr lvl="1" eaLnBrk="1" hangingPunct="1"/>
            <a:r>
              <a:rPr lang="en-US" altLang="zh-TW" i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</a:t>
            </a:r>
          </a:p>
          <a:p>
            <a:pPr lvl="1" eaLnBrk="1" hangingPunct="1"/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26542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3E2E08-8574-4139-A134-E8F7FD1642BE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D29D72-2EF8-439C-8B5D-0435F7C746A7}" type="slidenum">
              <a:rPr lang="zh-TW" altLang="en-US" sz="1400"/>
              <a:pPr eaLnBrk="1" hangingPunct="1"/>
              <a:t>13</a:t>
            </a:fld>
            <a:endParaRPr lang="en-US" altLang="zh-TW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8000"/>
            <a:ext cx="7772400" cy="1016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sz="3600" dirty="0" err="1" smtClean="0">
                <a:ea typeface="新細明體" panose="02020500000000000000" pitchFamily="18" charset="-120"/>
              </a:rPr>
              <a:t>Kruskal’s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Algorithm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 Minimum Spanning Tree</a:t>
            </a:r>
            <a:endParaRPr lang="en-US" altLang="zh-TW" sz="24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Input: A weighted connected graph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Idea: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Maintain an acyclic spanning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Enlarging  it by edges with low weight to form a spanning tree.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 edges in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nondecreasing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order of weight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5296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80960E-2149-4128-B744-CCDA15BB73E8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460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FE2C3B-F3AD-426A-896B-DB452B28CA30}" type="slidenum">
              <a:rPr lang="zh-TW" altLang="en-US" sz="1400"/>
              <a:pPr eaLnBrk="1" hangingPunct="1"/>
              <a:t>14</a:t>
            </a:fld>
            <a:endParaRPr lang="en-US" altLang="zh-TW" sz="140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901700" y="7239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zh-TW" sz="3600" dirty="0" err="1">
                <a:solidFill>
                  <a:schemeClr val="tx2"/>
                </a:solidFill>
                <a:ea typeface="新細明體" panose="02020500000000000000" pitchFamily="18" charset="-120"/>
              </a:rPr>
              <a:t>Kruskal’s</a:t>
            </a:r>
            <a:r>
              <a:rPr lang="en-US" altLang="zh-TW" sz="3600" dirty="0">
                <a:solidFill>
                  <a:schemeClr val="tx2"/>
                </a:solidFill>
                <a:ea typeface="新細明體" panose="02020500000000000000" pitchFamily="18" charset="-120"/>
              </a:rPr>
              <a:t> Algorithm</a:t>
            </a:r>
            <a:r>
              <a:rPr lang="en-US" altLang="zh-TW" sz="4000" dirty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for </a:t>
            </a:r>
            <a:r>
              <a:rPr lang="en-US" altLang="zh-TW" dirty="0">
                <a:solidFill>
                  <a:schemeClr val="tx2"/>
                </a:solidFill>
                <a:ea typeface="新細明體" panose="02020500000000000000" pitchFamily="18" charset="-120"/>
              </a:rPr>
              <a:t>Minimum Spanning </a:t>
            </a:r>
            <a:r>
              <a:rPr lang="en-US" altLang="zh-TW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Tree</a:t>
            </a:r>
            <a:endParaRPr lang="en-US" altLang="zh-TW" baseline="-16000" dirty="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901700" y="1806575"/>
            <a:ext cx="77724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Initialization: Set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i="1" dirty="0">
                <a:ea typeface="新細明體" panose="02020500000000000000" pitchFamily="18" charset="-120"/>
              </a:rPr>
              <a:t>E</a:t>
            </a:r>
            <a:r>
              <a:rPr lang="en-US" altLang="zh-TW" sz="2600" dirty="0">
                <a:ea typeface="新細明體" panose="02020500000000000000" pitchFamily="18" charset="-120"/>
              </a:rPr>
              <a:t>(</a:t>
            </a:r>
            <a:r>
              <a:rPr lang="en-US" altLang="zh-TW" sz="2600" i="1" dirty="0">
                <a:ea typeface="新細明體" panose="02020500000000000000" pitchFamily="18" charset="-120"/>
              </a:rPr>
              <a:t>H</a:t>
            </a:r>
            <a:r>
              <a:rPr lang="en-US" altLang="zh-TW" sz="2600" dirty="0">
                <a:ea typeface="新細明體" panose="02020500000000000000" pitchFamily="18" charset="-120"/>
              </a:rPr>
              <a:t>)</a:t>
            </a:r>
            <a:r>
              <a:rPr lang="en-US" altLang="zh-TW" sz="2600" i="1" dirty="0">
                <a:ea typeface="新細明體" panose="02020500000000000000" pitchFamily="18" charset="-120"/>
              </a:rPr>
              <a:t>=</a:t>
            </a:r>
            <a:r>
              <a:rPr lang="en-US" altLang="zh-TW" sz="2600" i="1" dirty="0">
                <a:ea typeface="新細明體" panose="02020500000000000000" pitchFamily="18" charset="-120"/>
                <a:sym typeface="Symbol" panose="05050102010706020507" pitchFamily="18" charset="2"/>
              </a:rPr>
              <a:t>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Iteration: If the next cheapest edge joins two components of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00" i="1" dirty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include it; otherwise, discard it. Terminate when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00" i="1" dirty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connected.</a:t>
            </a:r>
            <a:endParaRPr lang="en-US" altLang="zh-TW" sz="2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2876550" y="3924300"/>
            <a:ext cx="3540125" cy="1800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6838950" y="401955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3724275" y="4295775"/>
            <a:ext cx="457200" cy="542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H="1">
            <a:off x="3844925" y="4838700"/>
            <a:ext cx="336550" cy="3365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 flipH="1" flipV="1">
            <a:off x="4933950" y="4733925"/>
            <a:ext cx="12954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 flipV="1">
            <a:off x="4921250" y="4076700"/>
            <a:ext cx="34925" cy="657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3714750" y="4292600"/>
            <a:ext cx="133350" cy="895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13"/>
          <p:cNvSpPr>
            <a:spLocks/>
          </p:cNvSpPr>
          <p:nvPr/>
        </p:nvSpPr>
        <p:spPr bwMode="auto">
          <a:xfrm>
            <a:off x="2070100" y="4129088"/>
            <a:ext cx="1485900" cy="296862"/>
          </a:xfrm>
          <a:custGeom>
            <a:avLst/>
            <a:gdLst>
              <a:gd name="T0" fmla="*/ 0 w 724"/>
              <a:gd name="T1" fmla="*/ 2147483647 h 187"/>
              <a:gd name="T2" fmla="*/ 2147483647 w 724"/>
              <a:gd name="T3" fmla="*/ 2147483647 h 187"/>
              <a:gd name="T4" fmla="*/ 2147483647 w 724"/>
              <a:gd name="T5" fmla="*/ 2147483647 h 187"/>
              <a:gd name="T6" fmla="*/ 2147483647 w 724"/>
              <a:gd name="T7" fmla="*/ 2147483647 h 187"/>
              <a:gd name="T8" fmla="*/ 2147483647 w 724"/>
              <a:gd name="T9" fmla="*/ 2147483647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4"/>
              <a:gd name="T16" fmla="*/ 0 h 187"/>
              <a:gd name="T17" fmla="*/ 724 w 724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4" h="187">
                <a:moveTo>
                  <a:pt x="0" y="171"/>
                </a:moveTo>
                <a:cubicBezTo>
                  <a:pt x="21" y="148"/>
                  <a:pt x="63" y="61"/>
                  <a:pt x="124" y="35"/>
                </a:cubicBezTo>
                <a:cubicBezTo>
                  <a:pt x="185" y="9"/>
                  <a:pt x="345" y="0"/>
                  <a:pt x="368" y="15"/>
                </a:cubicBezTo>
                <a:cubicBezTo>
                  <a:pt x="391" y="30"/>
                  <a:pt x="201" y="98"/>
                  <a:pt x="260" y="127"/>
                </a:cubicBezTo>
                <a:cubicBezTo>
                  <a:pt x="319" y="156"/>
                  <a:pt x="627" y="175"/>
                  <a:pt x="724" y="1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971550" y="4381500"/>
            <a:ext cx="1651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Join Two vertices in one component. Cycle occurs.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Not Allowed!</a:t>
            </a:r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 flipV="1">
            <a:off x="4178300" y="4724400"/>
            <a:ext cx="7493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Freeform 16"/>
          <p:cNvSpPr>
            <a:spLocks/>
          </p:cNvSpPr>
          <p:nvPr/>
        </p:nvSpPr>
        <p:spPr bwMode="auto">
          <a:xfrm>
            <a:off x="4333875" y="4876800"/>
            <a:ext cx="265113" cy="1054100"/>
          </a:xfrm>
          <a:custGeom>
            <a:avLst/>
            <a:gdLst>
              <a:gd name="T0" fmla="*/ 2147483647 w 167"/>
              <a:gd name="T1" fmla="*/ 2147483647 h 664"/>
              <a:gd name="T2" fmla="*/ 2147483647 w 167"/>
              <a:gd name="T3" fmla="*/ 2147483647 h 664"/>
              <a:gd name="T4" fmla="*/ 2147483647 w 167"/>
              <a:gd name="T5" fmla="*/ 2147483647 h 664"/>
              <a:gd name="T6" fmla="*/ 2147483647 w 167"/>
              <a:gd name="T7" fmla="*/ 2147483647 h 664"/>
              <a:gd name="T8" fmla="*/ 2147483647 w 167"/>
              <a:gd name="T9" fmla="*/ 0 h 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664"/>
              <a:gd name="T17" fmla="*/ 167 w 167"/>
              <a:gd name="T18" fmla="*/ 664 h 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664">
                <a:moveTo>
                  <a:pt x="106" y="664"/>
                </a:moveTo>
                <a:cubicBezTo>
                  <a:pt x="114" y="622"/>
                  <a:pt x="167" y="444"/>
                  <a:pt x="151" y="409"/>
                </a:cubicBezTo>
                <a:cubicBezTo>
                  <a:pt x="135" y="374"/>
                  <a:pt x="23" y="509"/>
                  <a:pt x="11" y="456"/>
                </a:cubicBezTo>
                <a:cubicBezTo>
                  <a:pt x="0" y="403"/>
                  <a:pt x="68" y="166"/>
                  <a:pt x="83" y="91"/>
                </a:cubicBezTo>
                <a:cubicBezTo>
                  <a:pt x="98" y="15"/>
                  <a:pt x="100" y="7"/>
                  <a:pt x="102" y="0"/>
                </a:cubicBezTo>
              </a:path>
            </a:pathLst>
          </a:custGeom>
          <a:noFill/>
          <a:ln w="9525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3784600" y="5848350"/>
            <a:ext cx="230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FF33CC"/>
                </a:solidFill>
                <a:ea typeface="新細明體" panose="02020500000000000000" pitchFamily="18" charset="-120"/>
              </a:rPr>
              <a:t>Join two components. It works</a:t>
            </a:r>
          </a:p>
        </p:txBody>
      </p:sp>
    </p:spTree>
    <p:extLst>
      <p:ext uri="{BB962C8B-B14F-4D97-AF65-F5344CB8AC3E}">
        <p14:creationId xmlns:p14="http://schemas.microsoft.com/office/powerpoint/2010/main" xmlns="" val="34442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D6B8F4-4E99-423D-91DC-84BB38F41B2D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EA31D3-D5F1-4BED-AD56-6CBE2E54C7CD}" type="slidenum">
              <a:rPr lang="zh-TW" altLang="en-US" sz="1400"/>
              <a:pPr eaLnBrk="1" hangingPunct="1"/>
              <a:t>15</a:t>
            </a:fld>
            <a:endParaRPr lang="en-US" altLang="zh-TW" sz="14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937500" cy="1165225"/>
          </a:xfrm>
        </p:spPr>
        <p:txBody>
          <a:bodyPr/>
          <a:lstStyle/>
          <a:p>
            <a:pPr marL="571500" indent="-571500" algn="l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Proposition 25: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43850" cy="400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ea typeface="新細明體" panose="02020500000000000000" pitchFamily="18" charset="-120"/>
              </a:rPr>
              <a:t>Proof: </a:t>
            </a:r>
            <a:endParaRPr lang="en-US" altLang="zh-TW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show first that the algorithm produces a tree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never choose an edge that completes a cycle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final graph has more than one component, then there is no edge joining two of them and </a:t>
            </a:r>
            <a:r>
              <a:rPr lang="en-US" altLang="zh-TW" sz="2200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not connected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000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connected, some such edge exists and we considered it.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 the final graph is connected and acyclic, which makes it a tree.</a:t>
            </a:r>
          </a:p>
        </p:txBody>
      </p:sp>
    </p:spTree>
    <p:extLst>
      <p:ext uri="{BB962C8B-B14F-4D97-AF65-F5344CB8AC3E}">
        <p14:creationId xmlns:p14="http://schemas.microsoft.com/office/powerpoint/2010/main" xmlns="" val="8491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158C56-A214-44D3-8433-398F45652014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6719C5-A4E6-46D7-B54F-8CA317F54F08}" type="slidenum">
              <a:rPr lang="zh-TW" altLang="en-US" sz="1400"/>
              <a:pPr eaLnBrk="1" hangingPunct="1"/>
              <a:t>16</a:t>
            </a:fld>
            <a:endParaRPr lang="en-US" altLang="zh-TW" sz="140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8100"/>
            <a:ext cx="8001000" cy="2482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ea typeface="新細明體" panose="02020500000000000000" pitchFamily="18" charset="-120"/>
              </a:rPr>
              <a:t>Proof: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resulting tree, and let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spannig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tree of minimum weight.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=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we are done.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let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first edge chosen for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is not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creates one cycle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cycle,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an edge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e’</a:t>
            </a:r>
            <a:r>
              <a:rPr lang="en-US" altLang="zh-TW" sz="2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E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Consider the spanning tree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+e-e’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sp>
        <p:nvSpPr>
          <p:cNvPr id="49159" name="文字方塊 6"/>
          <p:cNvSpPr txBox="1">
            <a:spLocks noChangeArrowheads="1"/>
          </p:cNvSpPr>
          <p:nvPr/>
        </p:nvSpPr>
        <p:spPr bwMode="auto">
          <a:xfrm>
            <a:off x="914400" y="4276725"/>
            <a:ext cx="6962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:   ………….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…………</a:t>
            </a:r>
          </a:p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*: ………….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*,…………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0" name="右大括弧 7"/>
          <p:cNvSpPr>
            <a:spLocks/>
          </p:cNvSpPr>
          <p:nvPr/>
        </p:nvSpPr>
        <p:spPr bwMode="auto">
          <a:xfrm rot="5400000">
            <a:off x="2024063" y="4510088"/>
            <a:ext cx="233362" cy="1262062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1" name="文字方塊 8"/>
          <p:cNvSpPr txBox="1">
            <a:spLocks noChangeArrowheads="1"/>
          </p:cNvSpPr>
          <p:nvPr/>
        </p:nvSpPr>
        <p:spPr bwMode="auto">
          <a:xfrm>
            <a:off x="1647825" y="5286375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Identical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9162" name="圓角矩形圖說文字 9"/>
          <p:cNvSpPr>
            <a:spLocks noChangeArrowheads="1"/>
          </p:cNvSpPr>
          <p:nvPr/>
        </p:nvSpPr>
        <p:spPr bwMode="auto">
          <a:xfrm>
            <a:off x="2581275" y="3790950"/>
            <a:ext cx="4229100" cy="485775"/>
          </a:xfrm>
          <a:prstGeom prst="wedgeRoundRectCallout">
            <a:avLst>
              <a:gd name="adj1" fmla="val -40088"/>
              <a:gd name="adj2" fmla="val 83903"/>
              <a:gd name="adj3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The first edge chosen for </a:t>
            </a: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 that is not in </a:t>
            </a: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*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4325"/>
            <a:ext cx="7772400" cy="993775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altLang="zh-TW" sz="2400" dirty="0" smtClean="0">
                <a:ea typeface="新細明體" panose="02020500000000000000" pitchFamily="18" charset="-120"/>
              </a:rPr>
              <a:t>Proposition 25: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4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746797-F562-4BBA-B343-725464C8419C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501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6B1416-ED89-4330-87BD-F1FA81E1E70F}" type="slidenum">
              <a:rPr lang="zh-TW" altLang="en-US" sz="1400"/>
              <a:pPr eaLnBrk="1" hangingPunct="1"/>
              <a:t>17</a:t>
            </a:fld>
            <a:endParaRPr lang="en-US" altLang="zh-TW" sz="140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7025"/>
            <a:ext cx="7772400" cy="2660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ea typeface="新細明體" panose="02020500000000000000" pitchFamily="18" charset="-120"/>
              </a:rPr>
              <a:t>Proof: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all the edges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chosen before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both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available when the algorithm chooses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hence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+e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spanning tree with weight at most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that agrees with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a longer initial list of edges than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does.</a:t>
            </a:r>
          </a:p>
        </p:txBody>
      </p:sp>
      <p:sp>
        <p:nvSpPr>
          <p:cNvPr id="50183" name="文字方塊 6"/>
          <p:cNvSpPr txBox="1">
            <a:spLocks noChangeArrowheads="1"/>
          </p:cNvSpPr>
          <p:nvPr/>
        </p:nvSpPr>
        <p:spPr bwMode="auto">
          <a:xfrm>
            <a:off x="952500" y="3671890"/>
            <a:ext cx="6962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………….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…………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 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*: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………….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*,…………  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0184" name="右大括弧 7"/>
          <p:cNvSpPr>
            <a:spLocks/>
          </p:cNvSpPr>
          <p:nvPr/>
        </p:nvSpPr>
        <p:spPr bwMode="auto">
          <a:xfrm rot="5400000">
            <a:off x="2838450" y="3810000"/>
            <a:ext cx="180975" cy="1343025"/>
          </a:xfrm>
          <a:prstGeom prst="rightBrace">
            <a:avLst>
              <a:gd name="adj1" fmla="val 834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85" name="文字方塊 8"/>
          <p:cNvSpPr txBox="1">
            <a:spLocks noChangeArrowheads="1"/>
          </p:cNvSpPr>
          <p:nvPr/>
        </p:nvSpPr>
        <p:spPr bwMode="auto">
          <a:xfrm>
            <a:off x="2438400" y="4486275"/>
            <a:ext cx="1136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Identical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0186" name="文字方塊 9"/>
          <p:cNvSpPr txBox="1">
            <a:spLocks noChangeArrowheads="1"/>
          </p:cNvSpPr>
          <p:nvPr/>
        </p:nvSpPr>
        <p:spPr bwMode="auto">
          <a:xfrm>
            <a:off x="952500" y="4914900"/>
            <a:ext cx="6962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……………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…………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*+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-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’: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……………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…………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87" name="右大括弧 11"/>
          <p:cNvSpPr>
            <a:spLocks/>
          </p:cNvSpPr>
          <p:nvPr/>
        </p:nvSpPr>
        <p:spPr bwMode="auto">
          <a:xfrm rot="5400000">
            <a:off x="3052763" y="4967287"/>
            <a:ext cx="209550" cy="1704975"/>
          </a:xfrm>
          <a:prstGeom prst="righ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88" name="文字方塊 12"/>
          <p:cNvSpPr txBox="1">
            <a:spLocks noChangeArrowheads="1"/>
          </p:cNvSpPr>
          <p:nvPr/>
        </p:nvSpPr>
        <p:spPr bwMode="auto">
          <a:xfrm>
            <a:off x="2638425" y="5924550"/>
            <a:ext cx="1136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Identical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241301"/>
            <a:ext cx="7937500" cy="116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/>
            <a:r>
              <a:rPr lang="en-US" altLang="zh-TW" sz="2400" dirty="0" smtClean="0">
                <a:ea typeface="新細明體" panose="02020500000000000000" pitchFamily="18" charset="-120"/>
              </a:rPr>
              <a:t>Proposition 25: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1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A21B0A-7E1F-4583-A5D4-4037D372AE6A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C44F0E-1F5B-4800-BE14-3A3A4C4DBF99}" type="slidenum">
              <a:rPr lang="zh-TW" altLang="en-US" sz="1400"/>
              <a:pPr eaLnBrk="1" hangingPunct="1"/>
              <a:t>18</a:t>
            </a:fld>
            <a:endParaRPr lang="en-US" altLang="zh-TW" sz="140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1352"/>
            <a:ext cx="7772400" cy="204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smtClean="0">
                <a:ea typeface="新細明體" panose="02020500000000000000" pitchFamily="18" charset="-120"/>
              </a:rPr>
              <a:t>Proof: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Repeating this argument eventually yields a minimum-weight spanning tree that agrees completely with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Phrased extremely, we have proved that the minimum spanning tree agreeing with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longest is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itself.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4325"/>
            <a:ext cx="7772400" cy="993775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altLang="zh-TW" sz="2400" dirty="0" smtClean="0">
                <a:ea typeface="新細明體" panose="02020500000000000000" pitchFamily="18" charset="-120"/>
              </a:rPr>
              <a:t>Proposition 25: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9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B78057-A8B1-4F98-BCE7-023F775873C3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0AC926-5099-423A-A960-332DD6661AB3}" type="slidenum">
              <a:rPr lang="zh-TW" altLang="en-US" sz="1400"/>
              <a:pPr eaLnBrk="1" hangingPunct="1"/>
              <a:t>19</a:t>
            </a:fld>
            <a:endParaRPr lang="en-US" altLang="zh-TW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Shortest Paths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can we find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shortest route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one location to another?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The following algorithm is a generalization of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We can use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find the shortest route from a fixed vertex v to other vertices by running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v as the initial vertex. The length of the shortest path from v to another vertex x corresponds to the level at which x appears in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algorithm. </a:t>
            </a:r>
          </a:p>
        </p:txBody>
      </p:sp>
    </p:spTree>
    <p:extLst>
      <p:ext uri="{BB962C8B-B14F-4D97-AF65-F5344CB8AC3E}">
        <p14:creationId xmlns:p14="http://schemas.microsoft.com/office/powerpoint/2010/main" xmlns="" val="42174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4B3FD0-DFCE-4C43-8194-DD45F40431A0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27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F80E8F-B051-4C17-BAB4-931B99AB6B00}" type="slidenum">
              <a:rPr lang="zh-TW" altLang="en-US" sz="1400"/>
              <a:pPr eaLnBrk="1" hangingPunct="1"/>
              <a:t>2</a:t>
            </a:fld>
            <a:endParaRPr lang="en-US" altLang="zh-TW" sz="14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Enumeration of Trees 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43875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or two vertices, then there is only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tree.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Three vertices, 3 trees.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vertices, then 4 stars and 12 paths, total 16.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Five vertices, then there are 125 trees.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 ??</a:t>
            </a:r>
          </a:p>
          <a:p>
            <a:pPr lvl="1"/>
            <a:r>
              <a:rPr lang="en-US" altLang="zh-TW" sz="32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altLang="zh-TW" sz="3200" b="1" i="1" baseline="30000" dirty="0">
                <a:solidFill>
                  <a:schemeClr val="accent1">
                    <a:lumMod val="50000"/>
                  </a:schemeClr>
                </a:solidFill>
              </a:rPr>
              <a:t>n-</a:t>
            </a:r>
            <a:r>
              <a:rPr lang="en-US" altLang="zh-TW" sz="3200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830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239893-D159-4EA4-9A77-0C1B2B957204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4DEB71-9B4E-4742-8A71-EB570D34CAD8}" type="slidenum">
              <a:rPr lang="zh-TW" altLang="en-US" sz="1400"/>
              <a:pPr eaLnBrk="1" hangingPunct="1"/>
              <a:t>20</a:t>
            </a:fld>
            <a:endParaRPr lang="en-US" altLang="zh-TW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Dijkstra’s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endParaRPr lang="en-US" altLang="zh-TW" sz="3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1857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Input: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(or digraph) with nonnegative edge weights and a starting vertex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weight of edge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zh-TW" altLang="en-US" smtClean="0">
                <a:ea typeface="新細明體" panose="02020500000000000000" pitchFamily="18" charset="-120"/>
                <a:sym typeface="Symbol" panose="05050102010706020507" pitchFamily="18" charset="2"/>
              </a:rPr>
              <a:t></a:t>
            </a:r>
            <a:r>
              <a:rPr lang="zh-TW" altLang="en-US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an edge</a:t>
            </a:r>
            <a:endParaRPr lang="en-US" altLang="zh-TW" b="1" i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3255" name="Oval 4"/>
          <p:cNvSpPr>
            <a:spLocks noChangeArrowheads="1"/>
          </p:cNvSpPr>
          <p:nvPr/>
        </p:nvSpPr>
        <p:spPr bwMode="auto">
          <a:xfrm>
            <a:off x="3595688" y="4329113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6" name="Oval 5"/>
          <p:cNvSpPr>
            <a:spLocks noChangeArrowheads="1"/>
          </p:cNvSpPr>
          <p:nvPr/>
        </p:nvSpPr>
        <p:spPr bwMode="auto">
          <a:xfrm>
            <a:off x="4643438" y="43529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7" name="Oval 6"/>
          <p:cNvSpPr>
            <a:spLocks noChangeArrowheads="1"/>
          </p:cNvSpPr>
          <p:nvPr/>
        </p:nvSpPr>
        <p:spPr bwMode="auto">
          <a:xfrm>
            <a:off x="5186363" y="50292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8" name="Oval 7"/>
          <p:cNvSpPr>
            <a:spLocks noChangeArrowheads="1"/>
          </p:cNvSpPr>
          <p:nvPr/>
        </p:nvSpPr>
        <p:spPr bwMode="auto">
          <a:xfrm>
            <a:off x="4633913" y="5586413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9" name="Oval 8"/>
          <p:cNvSpPr>
            <a:spLocks noChangeArrowheads="1"/>
          </p:cNvSpPr>
          <p:nvPr/>
        </p:nvSpPr>
        <p:spPr bwMode="auto">
          <a:xfrm>
            <a:off x="3576638" y="55721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0" name="Oval 9"/>
          <p:cNvSpPr>
            <a:spLocks noChangeArrowheads="1"/>
          </p:cNvSpPr>
          <p:nvPr/>
        </p:nvSpPr>
        <p:spPr bwMode="auto">
          <a:xfrm>
            <a:off x="2947988" y="49339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1" name="Line 10"/>
          <p:cNvSpPr>
            <a:spLocks noChangeShapeType="1"/>
          </p:cNvSpPr>
          <p:nvPr/>
        </p:nvSpPr>
        <p:spPr bwMode="auto">
          <a:xfrm flipV="1">
            <a:off x="3043238" y="4405313"/>
            <a:ext cx="55245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1"/>
          <p:cNvSpPr>
            <a:spLocks noChangeShapeType="1"/>
          </p:cNvSpPr>
          <p:nvPr/>
        </p:nvSpPr>
        <p:spPr bwMode="auto">
          <a:xfrm>
            <a:off x="3028950" y="5014913"/>
            <a:ext cx="5476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2"/>
          <p:cNvSpPr>
            <a:spLocks noChangeShapeType="1"/>
          </p:cNvSpPr>
          <p:nvPr/>
        </p:nvSpPr>
        <p:spPr bwMode="auto">
          <a:xfrm>
            <a:off x="3700463" y="4346575"/>
            <a:ext cx="928687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3"/>
          <p:cNvSpPr>
            <a:spLocks noChangeShapeType="1"/>
          </p:cNvSpPr>
          <p:nvPr/>
        </p:nvSpPr>
        <p:spPr bwMode="auto">
          <a:xfrm>
            <a:off x="3671888" y="4414838"/>
            <a:ext cx="966787" cy="1185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4"/>
          <p:cNvSpPr>
            <a:spLocks noChangeShapeType="1"/>
          </p:cNvSpPr>
          <p:nvPr/>
        </p:nvSpPr>
        <p:spPr bwMode="auto">
          <a:xfrm>
            <a:off x="3667125" y="5619750"/>
            <a:ext cx="96202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5"/>
          <p:cNvSpPr>
            <a:spLocks noChangeShapeType="1"/>
          </p:cNvSpPr>
          <p:nvPr/>
        </p:nvSpPr>
        <p:spPr bwMode="auto">
          <a:xfrm flipV="1">
            <a:off x="3662363" y="4438650"/>
            <a:ext cx="985837" cy="114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6"/>
          <p:cNvSpPr>
            <a:spLocks noChangeShapeType="1"/>
          </p:cNvSpPr>
          <p:nvPr/>
        </p:nvSpPr>
        <p:spPr bwMode="auto">
          <a:xfrm flipV="1">
            <a:off x="4724400" y="511968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17"/>
          <p:cNvSpPr>
            <a:spLocks noChangeShapeType="1"/>
          </p:cNvSpPr>
          <p:nvPr/>
        </p:nvSpPr>
        <p:spPr bwMode="auto">
          <a:xfrm>
            <a:off x="4714875" y="4467225"/>
            <a:ext cx="481013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Text Box 18"/>
          <p:cNvSpPr txBox="1">
            <a:spLocks noChangeArrowheads="1"/>
          </p:cNvSpPr>
          <p:nvPr/>
        </p:nvSpPr>
        <p:spPr bwMode="auto">
          <a:xfrm>
            <a:off x="2571750" y="46863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53270" name="Text Box 19"/>
          <p:cNvSpPr txBox="1">
            <a:spLocks noChangeArrowheads="1"/>
          </p:cNvSpPr>
          <p:nvPr/>
        </p:nvSpPr>
        <p:spPr bwMode="auto">
          <a:xfrm>
            <a:off x="3409950" y="39290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3271" name="Text Box 20"/>
          <p:cNvSpPr txBox="1">
            <a:spLocks noChangeArrowheads="1"/>
          </p:cNvSpPr>
          <p:nvPr/>
        </p:nvSpPr>
        <p:spPr bwMode="auto">
          <a:xfrm>
            <a:off x="4505325" y="39909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3272" name="Text Box 21"/>
          <p:cNvSpPr txBox="1">
            <a:spLocks noChangeArrowheads="1"/>
          </p:cNvSpPr>
          <p:nvPr/>
        </p:nvSpPr>
        <p:spPr bwMode="auto">
          <a:xfrm>
            <a:off x="5276850" y="48291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3273" name="Text Box 22"/>
          <p:cNvSpPr txBox="1">
            <a:spLocks noChangeArrowheads="1"/>
          </p:cNvSpPr>
          <p:nvPr/>
        </p:nvSpPr>
        <p:spPr bwMode="auto">
          <a:xfrm>
            <a:off x="4652963" y="54483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53274" name="Text Box 23"/>
          <p:cNvSpPr txBox="1">
            <a:spLocks noChangeArrowheads="1"/>
          </p:cNvSpPr>
          <p:nvPr/>
        </p:nvSpPr>
        <p:spPr bwMode="auto">
          <a:xfrm>
            <a:off x="3557588" y="553878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3275" name="Text Box 24"/>
          <p:cNvSpPr txBox="1">
            <a:spLocks noChangeArrowheads="1"/>
          </p:cNvSpPr>
          <p:nvPr/>
        </p:nvSpPr>
        <p:spPr bwMode="auto">
          <a:xfrm>
            <a:off x="3086100" y="44386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4014788" y="40624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3277" name="Text Box 26"/>
          <p:cNvSpPr txBox="1">
            <a:spLocks noChangeArrowheads="1"/>
          </p:cNvSpPr>
          <p:nvPr/>
        </p:nvSpPr>
        <p:spPr bwMode="auto">
          <a:xfrm>
            <a:off x="5010150" y="45434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3278" name="Text Box 27"/>
          <p:cNvSpPr txBox="1">
            <a:spLocks noChangeArrowheads="1"/>
          </p:cNvSpPr>
          <p:nvPr/>
        </p:nvSpPr>
        <p:spPr bwMode="auto">
          <a:xfrm>
            <a:off x="4919663" y="53054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3279" name="Text Box 28"/>
          <p:cNvSpPr txBox="1">
            <a:spLocks noChangeArrowheads="1"/>
          </p:cNvSpPr>
          <p:nvPr/>
        </p:nvSpPr>
        <p:spPr bwMode="auto">
          <a:xfrm>
            <a:off x="4186238" y="483393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53280" name="Text Box 29"/>
          <p:cNvSpPr txBox="1">
            <a:spLocks noChangeArrowheads="1"/>
          </p:cNvSpPr>
          <p:nvPr/>
        </p:nvSpPr>
        <p:spPr bwMode="auto">
          <a:xfrm>
            <a:off x="3676650" y="48434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53281" name="Text Box 30"/>
          <p:cNvSpPr txBox="1">
            <a:spLocks noChangeArrowheads="1"/>
          </p:cNvSpPr>
          <p:nvPr/>
        </p:nvSpPr>
        <p:spPr bwMode="auto">
          <a:xfrm>
            <a:off x="4005263" y="55768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3282" name="Text Box 31"/>
          <p:cNvSpPr txBox="1">
            <a:spLocks noChangeArrowheads="1"/>
          </p:cNvSpPr>
          <p:nvPr/>
        </p:nvSpPr>
        <p:spPr bwMode="auto">
          <a:xfrm>
            <a:off x="2986088" y="52006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9888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615D93-F8FA-4908-92D7-91E1D0CFE77F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6C77EA-AE97-43CB-A2D5-84CDC9DC7A14}" type="slidenum">
              <a:rPr lang="zh-TW" altLang="en-US" sz="1400"/>
              <a:pPr eaLnBrk="1" hangingPunct="1"/>
              <a:t>21</a:t>
            </a:fld>
            <a:endParaRPr lang="en-US" altLang="zh-TW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6725"/>
            <a:ext cx="7772400" cy="866775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Dijkstra’s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endParaRPr lang="en-US" altLang="zh-TW" sz="3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009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Idea: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Maintain the set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vertices to which a shortest path 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known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Enlarge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include all vertices. </a:t>
            </a:r>
          </a:p>
          <a:p>
            <a:pPr lvl="2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do this, maintain a tentative distance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each 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being the length of the shortest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u, v</a:t>
            </a:r>
            <a:r>
              <a:rPr lang="en-US" altLang="zh-TW" smtClean="0">
                <a:ea typeface="新細明體" panose="02020500000000000000" pitchFamily="18" charset="-120"/>
              </a:rPr>
              <a:t>-path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yet found.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b="1" i="1" smtClean="0">
              <a:ea typeface="新細明體" panose="02020500000000000000" pitchFamily="18" charset="-120"/>
            </a:endParaRPr>
          </a:p>
        </p:txBody>
      </p:sp>
      <p:sp>
        <p:nvSpPr>
          <p:cNvPr id="54279" name="橢圓 6"/>
          <p:cNvSpPr>
            <a:spLocks noChangeArrowheads="1"/>
          </p:cNvSpPr>
          <p:nvPr/>
        </p:nvSpPr>
        <p:spPr bwMode="auto">
          <a:xfrm>
            <a:off x="1657350" y="5067300"/>
            <a:ext cx="638175" cy="771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0" name="橢圓 7"/>
          <p:cNvSpPr>
            <a:spLocks noChangeArrowheads="1"/>
          </p:cNvSpPr>
          <p:nvPr/>
        </p:nvSpPr>
        <p:spPr bwMode="auto">
          <a:xfrm>
            <a:off x="2466975" y="4667250"/>
            <a:ext cx="1181100" cy="1476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1" name="文字方塊 8"/>
          <p:cNvSpPr txBox="1">
            <a:spLocks noChangeArrowheads="1"/>
          </p:cNvSpPr>
          <p:nvPr/>
        </p:nvSpPr>
        <p:spPr bwMode="auto">
          <a:xfrm>
            <a:off x="1847850" y="51339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u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sp>
        <p:nvSpPr>
          <p:cNvPr id="54282" name="橢圓 9"/>
          <p:cNvSpPr>
            <a:spLocks noChangeArrowheads="1"/>
          </p:cNvSpPr>
          <p:nvPr/>
        </p:nvSpPr>
        <p:spPr bwMode="auto">
          <a:xfrm>
            <a:off x="1895475" y="54959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3" name="文字方塊 10"/>
          <p:cNvSpPr txBox="1">
            <a:spLocks noChangeArrowheads="1"/>
          </p:cNvSpPr>
          <p:nvPr/>
        </p:nvSpPr>
        <p:spPr bwMode="auto">
          <a:xfrm>
            <a:off x="1666875" y="461962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4" name="橢圓 11"/>
          <p:cNvSpPr>
            <a:spLocks noChangeArrowheads="1"/>
          </p:cNvSpPr>
          <p:nvPr/>
        </p:nvSpPr>
        <p:spPr bwMode="auto">
          <a:xfrm>
            <a:off x="2924175" y="4962525"/>
            <a:ext cx="104775" cy="952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5" name="橢圓 12"/>
          <p:cNvSpPr>
            <a:spLocks noChangeArrowheads="1"/>
          </p:cNvSpPr>
          <p:nvPr/>
        </p:nvSpPr>
        <p:spPr bwMode="auto">
          <a:xfrm>
            <a:off x="2686050" y="533400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6" name="橢圓 13"/>
          <p:cNvSpPr>
            <a:spLocks noChangeArrowheads="1"/>
          </p:cNvSpPr>
          <p:nvPr/>
        </p:nvSpPr>
        <p:spPr bwMode="auto">
          <a:xfrm>
            <a:off x="2752725" y="58007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7" name="橢圓 14"/>
          <p:cNvSpPr>
            <a:spLocks noChangeArrowheads="1"/>
          </p:cNvSpPr>
          <p:nvPr/>
        </p:nvSpPr>
        <p:spPr bwMode="auto">
          <a:xfrm>
            <a:off x="3314700" y="548640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8" name="橢圓 15"/>
          <p:cNvSpPr>
            <a:spLocks noChangeArrowheads="1"/>
          </p:cNvSpPr>
          <p:nvPr/>
        </p:nvSpPr>
        <p:spPr bwMode="auto">
          <a:xfrm>
            <a:off x="4810125" y="5019675"/>
            <a:ext cx="733425" cy="8667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9" name="橢圓 16"/>
          <p:cNvSpPr>
            <a:spLocks noChangeArrowheads="1"/>
          </p:cNvSpPr>
          <p:nvPr/>
        </p:nvSpPr>
        <p:spPr bwMode="auto">
          <a:xfrm>
            <a:off x="5619750" y="4714875"/>
            <a:ext cx="1181100" cy="1476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0" name="文字方塊 17"/>
          <p:cNvSpPr txBox="1">
            <a:spLocks noChangeArrowheads="1"/>
          </p:cNvSpPr>
          <p:nvPr/>
        </p:nvSpPr>
        <p:spPr bwMode="auto">
          <a:xfrm>
            <a:off x="5095875" y="53244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u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sp>
        <p:nvSpPr>
          <p:cNvPr id="54291" name="橢圓 18"/>
          <p:cNvSpPr>
            <a:spLocks noChangeArrowheads="1"/>
          </p:cNvSpPr>
          <p:nvPr/>
        </p:nvSpPr>
        <p:spPr bwMode="auto">
          <a:xfrm>
            <a:off x="5057775" y="563880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2" name="文字方塊 19"/>
          <p:cNvSpPr txBox="1">
            <a:spLocks noChangeArrowheads="1"/>
          </p:cNvSpPr>
          <p:nvPr/>
        </p:nvSpPr>
        <p:spPr bwMode="auto">
          <a:xfrm>
            <a:off x="4819650" y="466725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3" name="橢圓 20"/>
          <p:cNvSpPr>
            <a:spLocks noChangeArrowheads="1"/>
          </p:cNvSpPr>
          <p:nvPr/>
        </p:nvSpPr>
        <p:spPr bwMode="auto">
          <a:xfrm>
            <a:off x="6076950" y="501015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4" name="橢圓 21"/>
          <p:cNvSpPr>
            <a:spLocks noChangeArrowheads="1"/>
          </p:cNvSpPr>
          <p:nvPr/>
        </p:nvSpPr>
        <p:spPr bwMode="auto">
          <a:xfrm>
            <a:off x="5838825" y="53816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5" name="橢圓 22"/>
          <p:cNvSpPr>
            <a:spLocks noChangeArrowheads="1"/>
          </p:cNvSpPr>
          <p:nvPr/>
        </p:nvSpPr>
        <p:spPr bwMode="auto">
          <a:xfrm>
            <a:off x="5905500" y="584835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6" name="橢圓 23"/>
          <p:cNvSpPr>
            <a:spLocks noChangeArrowheads="1"/>
          </p:cNvSpPr>
          <p:nvPr/>
        </p:nvSpPr>
        <p:spPr bwMode="auto">
          <a:xfrm>
            <a:off x="6467475" y="55340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7" name="文字方塊 25"/>
          <p:cNvSpPr txBox="1">
            <a:spLocks noChangeArrowheads="1"/>
          </p:cNvSpPr>
          <p:nvPr/>
        </p:nvSpPr>
        <p:spPr bwMode="auto">
          <a:xfrm>
            <a:off x="3533775" y="4286250"/>
            <a:ext cx="113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600">
                <a:ea typeface="新細明體" panose="02020500000000000000" pitchFamily="18" charset="-120"/>
              </a:rPr>
              <a:t>The  one nearest to </a:t>
            </a:r>
            <a:r>
              <a:rPr lang="en-US" altLang="zh-TW" sz="1600" i="1">
                <a:ea typeface="新細明體" panose="02020500000000000000" pitchFamily="18" charset="-120"/>
              </a:rPr>
              <a:t>u</a:t>
            </a:r>
            <a:endParaRPr lang="zh-TW" altLang="en-US" sz="1600" i="1">
              <a:ea typeface="新細明體" panose="02020500000000000000" pitchFamily="18" charset="-120"/>
            </a:endParaRPr>
          </a:p>
        </p:txBody>
      </p:sp>
      <p:sp>
        <p:nvSpPr>
          <p:cNvPr id="54298" name="手繪多邊形 27"/>
          <p:cNvSpPr>
            <a:spLocks noChangeArrowheads="1"/>
          </p:cNvSpPr>
          <p:nvPr/>
        </p:nvSpPr>
        <p:spPr bwMode="auto">
          <a:xfrm>
            <a:off x="3019425" y="4414838"/>
            <a:ext cx="552450" cy="442912"/>
          </a:xfrm>
          <a:custGeom>
            <a:avLst/>
            <a:gdLst>
              <a:gd name="T0" fmla="*/ 0 w 552450"/>
              <a:gd name="T1" fmla="*/ 442899 h 442913"/>
              <a:gd name="T2" fmla="*/ 219075 w 552450"/>
              <a:gd name="T3" fmla="*/ 42863 h 442913"/>
              <a:gd name="T4" fmla="*/ 342900 w 552450"/>
              <a:gd name="T5" fmla="*/ 185738 h 442913"/>
              <a:gd name="T6" fmla="*/ 552450 w 552450"/>
              <a:gd name="T7" fmla="*/ 71438 h 442913"/>
              <a:gd name="T8" fmla="*/ 0 60000 65536"/>
              <a:gd name="T9" fmla="*/ 0 60000 65536"/>
              <a:gd name="T10" fmla="*/ 0 60000 65536"/>
              <a:gd name="T11" fmla="*/ 0 60000 65536"/>
              <a:gd name="T12" fmla="*/ 0 w 552450"/>
              <a:gd name="T13" fmla="*/ 0 h 442913"/>
              <a:gd name="T14" fmla="*/ 552450 w 552450"/>
              <a:gd name="T15" fmla="*/ 442913 h 4429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450" h="442913">
                <a:moveTo>
                  <a:pt x="0" y="442913"/>
                </a:moveTo>
                <a:cubicBezTo>
                  <a:pt x="80962" y="264319"/>
                  <a:pt x="161925" y="85726"/>
                  <a:pt x="219075" y="42863"/>
                </a:cubicBezTo>
                <a:cubicBezTo>
                  <a:pt x="276225" y="0"/>
                  <a:pt x="287338" y="180976"/>
                  <a:pt x="342900" y="185738"/>
                </a:cubicBezTo>
                <a:cubicBezTo>
                  <a:pt x="398463" y="190501"/>
                  <a:pt x="475456" y="130969"/>
                  <a:pt x="552450" y="7143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9" name="文字方塊 28"/>
          <p:cNvSpPr txBox="1">
            <a:spLocks noChangeArrowheads="1"/>
          </p:cNvSpPr>
          <p:nvPr/>
        </p:nvSpPr>
        <p:spPr bwMode="auto">
          <a:xfrm>
            <a:off x="4876800" y="500062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v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sp>
        <p:nvSpPr>
          <p:cNvPr id="54300" name="橢圓 29"/>
          <p:cNvSpPr>
            <a:spLocks noChangeArrowheads="1"/>
          </p:cNvSpPr>
          <p:nvPr/>
        </p:nvSpPr>
        <p:spPr bwMode="auto">
          <a:xfrm>
            <a:off x="5200650" y="5153025"/>
            <a:ext cx="104775" cy="952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9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BEC47D-2C1A-4369-8A5B-985EABD6876D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8F8708-6C55-48D1-B672-8D320C58FB57}" type="slidenum">
              <a:rPr lang="zh-TW" altLang="en-US" sz="1400"/>
              <a:pPr eaLnBrk="1" hangingPunct="1"/>
              <a:t>22</a:t>
            </a:fld>
            <a:endParaRPr lang="en-US" altLang="zh-TW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Dijkstra’s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endParaRPr lang="en-US" altLang="zh-TW" sz="3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752600"/>
            <a:ext cx="8334375" cy="4343400"/>
          </a:xfrm>
        </p:spPr>
        <p:txBody>
          <a:bodyPr/>
          <a:lstStyle/>
          <a:p>
            <a:pPr marL="495300" indent="-4953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Initialization: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={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};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)=0;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uz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endParaRPr lang="en-US" altLang="zh-TW" b="1" smtClean="0">
              <a:ea typeface="新細明體" panose="02020500000000000000" pitchFamily="18" charset="-120"/>
            </a:endParaRPr>
          </a:p>
          <a:p>
            <a:pPr marL="495300" indent="-4953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Iteration: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marL="1119188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a vertex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outside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)=min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z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S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</a:p>
          <a:p>
            <a:pPr marL="1119188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Add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marL="1119188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Explore edges from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update tentative distance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each edge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update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min{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)+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}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   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iteration continues until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S=V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or until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zh-TW" altLang="en-US" smtClean="0">
                <a:ea typeface="新細明體" panose="02020500000000000000" pitchFamily="18" charset="-120"/>
                <a:sym typeface="Symbol" panose="05050102010706020507" pitchFamily="18" charset="2"/>
              </a:rPr>
              <a:t>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every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At the end, set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all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endParaRPr lang="en-US" altLang="zh-TW" i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77"/>
          <p:cNvSpPr>
            <a:spLocks noChangeShapeType="1"/>
          </p:cNvSpPr>
          <p:nvPr/>
        </p:nvSpPr>
        <p:spPr bwMode="auto">
          <a:xfrm flipV="1">
            <a:off x="2324100" y="5297488"/>
            <a:ext cx="1184275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5A48E0-2D61-42F3-93FE-596F43C65C24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563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E176C4-8FE2-4ACA-896A-B457279AB538}" type="slidenum">
              <a:rPr lang="zh-TW" altLang="en-US" sz="1400"/>
              <a:pPr eaLnBrk="1" hangingPunct="1"/>
              <a:t>23</a:t>
            </a:fld>
            <a:endParaRPr lang="en-US" altLang="zh-TW" sz="1400"/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438150"/>
            <a:ext cx="8296275" cy="86677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Tentative distance v.s. Shortest distance </a:t>
            </a:r>
            <a:r>
              <a:rPr lang="en-US" altLang="zh-TW" sz="3200" baseline="-16000" smtClean="0">
                <a:ea typeface="新細明體" panose="02020500000000000000" pitchFamily="18" charset="-120"/>
              </a:rPr>
              <a:t>2.3.5</a:t>
            </a:r>
          </a:p>
        </p:txBody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14450"/>
            <a:ext cx="8334375" cy="1971675"/>
          </a:xfrm>
        </p:spPr>
        <p:txBody>
          <a:bodyPr/>
          <a:lstStyle/>
          <a:p>
            <a:pPr marL="495300" indent="-495300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tentative distance of a vertex may not be the shortest  distance, for example: </a:t>
            </a:r>
          </a:p>
          <a:p>
            <a:pPr marL="971550" lvl="1" indent="-495300" eaLnBrk="1" hangingPunct="1">
              <a:lnSpc>
                <a:spcPct val="110000"/>
              </a:lnSpc>
            </a:pPr>
            <a:r>
              <a:rPr lang="en-US" altLang="zh-TW" b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6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not the minimum</a:t>
            </a:r>
          </a:p>
          <a:p>
            <a:pPr marL="971550" lvl="1" indent="-495300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Actually  </a:t>
            </a:r>
            <a:r>
              <a:rPr lang="en-US" altLang="zh-TW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5</a:t>
            </a:r>
          </a:p>
        </p:txBody>
      </p:sp>
      <p:sp>
        <p:nvSpPr>
          <p:cNvPr id="56328" name="Oval 65"/>
          <p:cNvSpPr>
            <a:spLocks noChangeArrowheads="1"/>
          </p:cNvSpPr>
          <p:nvPr/>
        </p:nvSpPr>
        <p:spPr bwMode="auto">
          <a:xfrm>
            <a:off x="1198563" y="41465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29" name="Oval 66"/>
          <p:cNvSpPr>
            <a:spLocks noChangeArrowheads="1"/>
          </p:cNvSpPr>
          <p:nvPr/>
        </p:nvSpPr>
        <p:spPr bwMode="auto">
          <a:xfrm>
            <a:off x="2466975" y="40259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0" name="Oval 67"/>
          <p:cNvSpPr>
            <a:spLocks noChangeArrowheads="1"/>
          </p:cNvSpPr>
          <p:nvPr/>
        </p:nvSpPr>
        <p:spPr bwMode="auto">
          <a:xfrm>
            <a:off x="3511550" y="524827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1" name="Oval 69"/>
          <p:cNvSpPr>
            <a:spLocks noChangeArrowheads="1"/>
          </p:cNvSpPr>
          <p:nvPr/>
        </p:nvSpPr>
        <p:spPr bwMode="auto">
          <a:xfrm>
            <a:off x="2254250" y="5918200"/>
            <a:ext cx="9525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2" name="Oval 70"/>
          <p:cNvSpPr>
            <a:spLocks noChangeArrowheads="1"/>
          </p:cNvSpPr>
          <p:nvPr/>
        </p:nvSpPr>
        <p:spPr bwMode="auto">
          <a:xfrm>
            <a:off x="1160463" y="50673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3" name="Line 71"/>
          <p:cNvSpPr>
            <a:spLocks noChangeShapeType="1"/>
          </p:cNvSpPr>
          <p:nvPr/>
        </p:nvSpPr>
        <p:spPr bwMode="auto">
          <a:xfrm flipV="1">
            <a:off x="1193800" y="4243388"/>
            <a:ext cx="58738" cy="833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72"/>
          <p:cNvSpPr>
            <a:spLocks noChangeShapeType="1"/>
          </p:cNvSpPr>
          <p:nvPr/>
        </p:nvSpPr>
        <p:spPr bwMode="auto">
          <a:xfrm>
            <a:off x="1227138" y="5148263"/>
            <a:ext cx="1020762" cy="814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73"/>
          <p:cNvSpPr>
            <a:spLocks noChangeShapeType="1"/>
          </p:cNvSpPr>
          <p:nvPr/>
        </p:nvSpPr>
        <p:spPr bwMode="auto">
          <a:xfrm flipV="1">
            <a:off x="1284288" y="4076700"/>
            <a:ext cx="11588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76"/>
          <p:cNvSpPr>
            <a:spLocks noChangeShapeType="1"/>
          </p:cNvSpPr>
          <p:nvPr/>
        </p:nvSpPr>
        <p:spPr bwMode="auto">
          <a:xfrm flipV="1">
            <a:off x="2293938" y="4108450"/>
            <a:ext cx="217487" cy="180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78"/>
          <p:cNvSpPr>
            <a:spLocks noChangeShapeType="1"/>
          </p:cNvSpPr>
          <p:nvPr/>
        </p:nvSpPr>
        <p:spPr bwMode="auto">
          <a:xfrm>
            <a:off x="2547938" y="4102100"/>
            <a:ext cx="982662" cy="116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Text Box 79"/>
          <p:cNvSpPr txBox="1">
            <a:spLocks noChangeArrowheads="1"/>
          </p:cNvSpPr>
          <p:nvPr/>
        </p:nvSpPr>
        <p:spPr bwMode="auto">
          <a:xfrm>
            <a:off x="849313" y="47529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56339" name="Text Box 80"/>
          <p:cNvSpPr txBox="1">
            <a:spLocks noChangeArrowheads="1"/>
          </p:cNvSpPr>
          <p:nvPr/>
        </p:nvSpPr>
        <p:spPr bwMode="auto">
          <a:xfrm>
            <a:off x="915988" y="39497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6340" name="Text Box 81"/>
          <p:cNvSpPr txBox="1">
            <a:spLocks noChangeArrowheads="1"/>
          </p:cNvSpPr>
          <p:nvPr/>
        </p:nvSpPr>
        <p:spPr bwMode="auto">
          <a:xfrm>
            <a:off x="2571750" y="37020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6341" name="Text Box 82"/>
          <p:cNvSpPr txBox="1">
            <a:spLocks noChangeArrowheads="1"/>
          </p:cNvSpPr>
          <p:nvPr/>
        </p:nvSpPr>
        <p:spPr bwMode="auto">
          <a:xfrm>
            <a:off x="3589338" y="50323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342" name="Text Box 84"/>
          <p:cNvSpPr txBox="1">
            <a:spLocks noChangeArrowheads="1"/>
          </p:cNvSpPr>
          <p:nvPr/>
        </p:nvSpPr>
        <p:spPr bwMode="auto">
          <a:xfrm>
            <a:off x="2259013" y="58705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6343" name="Text Box 85"/>
          <p:cNvSpPr txBox="1">
            <a:spLocks noChangeArrowheads="1"/>
          </p:cNvSpPr>
          <p:nvPr/>
        </p:nvSpPr>
        <p:spPr bwMode="auto">
          <a:xfrm>
            <a:off x="1001713" y="438467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6344" name="Text Box 86"/>
          <p:cNvSpPr txBox="1">
            <a:spLocks noChangeArrowheads="1"/>
          </p:cNvSpPr>
          <p:nvPr/>
        </p:nvSpPr>
        <p:spPr bwMode="auto">
          <a:xfrm>
            <a:off x="1616075" y="38274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6345" name="Text Box 87"/>
          <p:cNvSpPr txBox="1">
            <a:spLocks noChangeArrowheads="1"/>
          </p:cNvSpPr>
          <p:nvPr/>
        </p:nvSpPr>
        <p:spPr bwMode="auto">
          <a:xfrm>
            <a:off x="3032125" y="44719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46" name="Text Box 88"/>
          <p:cNvSpPr txBox="1">
            <a:spLocks noChangeArrowheads="1"/>
          </p:cNvSpPr>
          <p:nvPr/>
        </p:nvSpPr>
        <p:spPr bwMode="auto">
          <a:xfrm>
            <a:off x="2901950" y="51911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6347" name="Text Box 90"/>
          <p:cNvSpPr txBox="1">
            <a:spLocks noChangeArrowheads="1"/>
          </p:cNvSpPr>
          <p:nvPr/>
        </p:nvSpPr>
        <p:spPr bwMode="auto">
          <a:xfrm>
            <a:off x="2111375" y="47672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48" name="Text Box 92"/>
          <p:cNvSpPr txBox="1">
            <a:spLocks noChangeArrowheads="1"/>
          </p:cNvSpPr>
          <p:nvPr/>
        </p:nvSpPr>
        <p:spPr bwMode="auto">
          <a:xfrm>
            <a:off x="1382713" y="53768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56349" name="Oval 93"/>
          <p:cNvSpPr>
            <a:spLocks noChangeArrowheads="1"/>
          </p:cNvSpPr>
          <p:nvPr/>
        </p:nvSpPr>
        <p:spPr bwMode="auto">
          <a:xfrm>
            <a:off x="569913" y="3724275"/>
            <a:ext cx="1004887" cy="193357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0" name="Oval 94"/>
          <p:cNvSpPr>
            <a:spLocks noChangeArrowheads="1"/>
          </p:cNvSpPr>
          <p:nvPr/>
        </p:nvSpPr>
        <p:spPr bwMode="auto">
          <a:xfrm>
            <a:off x="1784350" y="3552825"/>
            <a:ext cx="2139950" cy="282892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1" name="Text Box 95"/>
          <p:cNvSpPr txBox="1">
            <a:spLocks noChangeArrowheads="1"/>
          </p:cNvSpPr>
          <p:nvPr/>
        </p:nvSpPr>
        <p:spPr bwMode="auto">
          <a:xfrm>
            <a:off x="690563" y="512127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=0</a:t>
            </a:r>
          </a:p>
        </p:txBody>
      </p:sp>
      <p:sp>
        <p:nvSpPr>
          <p:cNvPr id="56352" name="Text Box 96"/>
          <p:cNvSpPr txBox="1">
            <a:spLocks noChangeArrowheads="1"/>
          </p:cNvSpPr>
          <p:nvPr/>
        </p:nvSpPr>
        <p:spPr bwMode="auto">
          <a:xfrm>
            <a:off x="841375" y="37941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=1</a:t>
            </a:r>
          </a:p>
        </p:txBody>
      </p:sp>
      <p:sp>
        <p:nvSpPr>
          <p:cNvPr id="56353" name="Text Box 97"/>
          <p:cNvSpPr txBox="1">
            <a:spLocks noChangeArrowheads="1"/>
          </p:cNvSpPr>
          <p:nvPr/>
        </p:nvSpPr>
        <p:spPr bwMode="auto">
          <a:xfrm>
            <a:off x="2451100" y="579437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=3</a:t>
            </a:r>
          </a:p>
        </p:txBody>
      </p:sp>
      <p:sp>
        <p:nvSpPr>
          <p:cNvPr id="56354" name="Text Box 98"/>
          <p:cNvSpPr txBox="1">
            <a:spLocks noChangeArrowheads="1"/>
          </p:cNvSpPr>
          <p:nvPr/>
        </p:nvSpPr>
        <p:spPr bwMode="auto">
          <a:xfrm>
            <a:off x="2870200" y="364648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=6</a:t>
            </a:r>
          </a:p>
        </p:txBody>
      </p:sp>
      <p:sp>
        <p:nvSpPr>
          <p:cNvPr id="56355" name="Line 77"/>
          <p:cNvSpPr>
            <a:spLocks noChangeShapeType="1"/>
          </p:cNvSpPr>
          <p:nvPr/>
        </p:nvSpPr>
        <p:spPr bwMode="auto">
          <a:xfrm flipV="1">
            <a:off x="5362575" y="5316538"/>
            <a:ext cx="2317750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Oval 65"/>
          <p:cNvSpPr>
            <a:spLocks noChangeArrowheads="1"/>
          </p:cNvSpPr>
          <p:nvPr/>
        </p:nvSpPr>
        <p:spPr bwMode="auto">
          <a:xfrm>
            <a:off x="5370513" y="41656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7" name="Oval 66"/>
          <p:cNvSpPr>
            <a:spLocks noChangeArrowheads="1"/>
          </p:cNvSpPr>
          <p:nvPr/>
        </p:nvSpPr>
        <p:spPr bwMode="auto">
          <a:xfrm>
            <a:off x="6638925" y="40449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8" name="Oval 67"/>
          <p:cNvSpPr>
            <a:spLocks noChangeArrowheads="1"/>
          </p:cNvSpPr>
          <p:nvPr/>
        </p:nvSpPr>
        <p:spPr bwMode="auto">
          <a:xfrm>
            <a:off x="7683500" y="52673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9" name="Oval 69"/>
          <p:cNvSpPr>
            <a:spLocks noChangeArrowheads="1"/>
          </p:cNvSpPr>
          <p:nvPr/>
        </p:nvSpPr>
        <p:spPr bwMode="auto">
          <a:xfrm>
            <a:off x="5273675" y="58991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60" name="Line 71"/>
          <p:cNvSpPr>
            <a:spLocks noChangeShapeType="1"/>
          </p:cNvSpPr>
          <p:nvPr/>
        </p:nvSpPr>
        <p:spPr bwMode="auto">
          <a:xfrm flipV="1">
            <a:off x="5365750" y="4262438"/>
            <a:ext cx="58738" cy="833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72"/>
          <p:cNvSpPr>
            <a:spLocks noChangeShapeType="1"/>
          </p:cNvSpPr>
          <p:nvPr/>
        </p:nvSpPr>
        <p:spPr bwMode="auto">
          <a:xfrm flipH="1">
            <a:off x="5324475" y="5191125"/>
            <a:ext cx="46038" cy="723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Line 73"/>
          <p:cNvSpPr>
            <a:spLocks noChangeShapeType="1"/>
          </p:cNvSpPr>
          <p:nvPr/>
        </p:nvSpPr>
        <p:spPr bwMode="auto">
          <a:xfrm flipV="1">
            <a:off x="5456238" y="4095750"/>
            <a:ext cx="11588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Line 76"/>
          <p:cNvSpPr>
            <a:spLocks noChangeShapeType="1"/>
          </p:cNvSpPr>
          <p:nvPr/>
        </p:nvSpPr>
        <p:spPr bwMode="auto">
          <a:xfrm flipV="1">
            <a:off x="5362575" y="4127500"/>
            <a:ext cx="13208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78"/>
          <p:cNvSpPr>
            <a:spLocks noChangeShapeType="1"/>
          </p:cNvSpPr>
          <p:nvPr/>
        </p:nvSpPr>
        <p:spPr bwMode="auto">
          <a:xfrm>
            <a:off x="6719888" y="4121150"/>
            <a:ext cx="982662" cy="116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Text Box 79"/>
          <p:cNvSpPr txBox="1">
            <a:spLocks noChangeArrowheads="1"/>
          </p:cNvSpPr>
          <p:nvPr/>
        </p:nvSpPr>
        <p:spPr bwMode="auto">
          <a:xfrm>
            <a:off x="5021263" y="47720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56366" name="Text Box 80"/>
          <p:cNvSpPr txBox="1">
            <a:spLocks noChangeArrowheads="1"/>
          </p:cNvSpPr>
          <p:nvPr/>
        </p:nvSpPr>
        <p:spPr bwMode="auto">
          <a:xfrm>
            <a:off x="5087938" y="39687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6367" name="Text Box 81"/>
          <p:cNvSpPr txBox="1">
            <a:spLocks noChangeArrowheads="1"/>
          </p:cNvSpPr>
          <p:nvPr/>
        </p:nvSpPr>
        <p:spPr bwMode="auto">
          <a:xfrm>
            <a:off x="6743700" y="37211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6368" name="Text Box 82"/>
          <p:cNvSpPr txBox="1">
            <a:spLocks noChangeArrowheads="1"/>
          </p:cNvSpPr>
          <p:nvPr/>
        </p:nvSpPr>
        <p:spPr bwMode="auto">
          <a:xfrm>
            <a:off x="7761288" y="50514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369" name="Text Box 84"/>
          <p:cNvSpPr txBox="1">
            <a:spLocks noChangeArrowheads="1"/>
          </p:cNvSpPr>
          <p:nvPr/>
        </p:nvSpPr>
        <p:spPr bwMode="auto">
          <a:xfrm>
            <a:off x="4906963" y="56991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6370" name="Text Box 85"/>
          <p:cNvSpPr txBox="1">
            <a:spLocks noChangeArrowheads="1"/>
          </p:cNvSpPr>
          <p:nvPr/>
        </p:nvSpPr>
        <p:spPr bwMode="auto">
          <a:xfrm>
            <a:off x="5173663" y="44037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6371" name="Text Box 86"/>
          <p:cNvSpPr txBox="1">
            <a:spLocks noChangeArrowheads="1"/>
          </p:cNvSpPr>
          <p:nvPr/>
        </p:nvSpPr>
        <p:spPr bwMode="auto">
          <a:xfrm>
            <a:off x="5788025" y="38465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6372" name="Text Box 87"/>
          <p:cNvSpPr txBox="1">
            <a:spLocks noChangeArrowheads="1"/>
          </p:cNvSpPr>
          <p:nvPr/>
        </p:nvSpPr>
        <p:spPr bwMode="auto">
          <a:xfrm>
            <a:off x="7204075" y="449103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73" name="Text Box 88"/>
          <p:cNvSpPr txBox="1">
            <a:spLocks noChangeArrowheads="1"/>
          </p:cNvSpPr>
          <p:nvPr/>
        </p:nvSpPr>
        <p:spPr bwMode="auto">
          <a:xfrm>
            <a:off x="6464300" y="52387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6374" name="Text Box 90"/>
          <p:cNvSpPr txBox="1">
            <a:spLocks noChangeArrowheads="1"/>
          </p:cNvSpPr>
          <p:nvPr/>
        </p:nvSpPr>
        <p:spPr bwMode="auto">
          <a:xfrm>
            <a:off x="6102350" y="47863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75" name="Text Box 92"/>
          <p:cNvSpPr txBox="1">
            <a:spLocks noChangeArrowheads="1"/>
          </p:cNvSpPr>
          <p:nvPr/>
        </p:nvSpPr>
        <p:spPr bwMode="auto">
          <a:xfrm>
            <a:off x="5316538" y="53959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56376" name="Oval 93"/>
          <p:cNvSpPr>
            <a:spLocks noChangeArrowheads="1"/>
          </p:cNvSpPr>
          <p:nvPr/>
        </p:nvSpPr>
        <p:spPr bwMode="auto">
          <a:xfrm>
            <a:off x="4457700" y="3743325"/>
            <a:ext cx="1400175" cy="277177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77" name="Oval 94"/>
          <p:cNvSpPr>
            <a:spLocks noChangeArrowheads="1"/>
          </p:cNvSpPr>
          <p:nvPr/>
        </p:nvSpPr>
        <p:spPr bwMode="auto">
          <a:xfrm>
            <a:off x="5956300" y="3571875"/>
            <a:ext cx="2278063" cy="260032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78" name="Text Box 95"/>
          <p:cNvSpPr txBox="1">
            <a:spLocks noChangeArrowheads="1"/>
          </p:cNvSpPr>
          <p:nvPr/>
        </p:nvSpPr>
        <p:spPr bwMode="auto">
          <a:xfrm>
            <a:off x="4681538" y="50641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=0</a:t>
            </a:r>
          </a:p>
        </p:txBody>
      </p:sp>
      <p:sp>
        <p:nvSpPr>
          <p:cNvPr id="56379" name="Text Box 96"/>
          <p:cNvSpPr txBox="1">
            <a:spLocks noChangeArrowheads="1"/>
          </p:cNvSpPr>
          <p:nvPr/>
        </p:nvSpPr>
        <p:spPr bwMode="auto">
          <a:xfrm>
            <a:off x="5013325" y="381317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=1</a:t>
            </a:r>
          </a:p>
        </p:txBody>
      </p:sp>
      <p:sp>
        <p:nvSpPr>
          <p:cNvPr id="56380" name="Text Box 98"/>
          <p:cNvSpPr txBox="1">
            <a:spLocks noChangeArrowheads="1"/>
          </p:cNvSpPr>
          <p:nvPr/>
        </p:nvSpPr>
        <p:spPr bwMode="auto">
          <a:xfrm>
            <a:off x="7042150" y="36655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=5</a:t>
            </a:r>
          </a:p>
        </p:txBody>
      </p:sp>
      <p:sp>
        <p:nvSpPr>
          <p:cNvPr id="56381" name="Text Box 95"/>
          <p:cNvSpPr txBox="1">
            <a:spLocks noChangeArrowheads="1"/>
          </p:cNvSpPr>
          <p:nvPr/>
        </p:nvSpPr>
        <p:spPr bwMode="auto">
          <a:xfrm>
            <a:off x="4910138" y="59785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=3</a:t>
            </a:r>
          </a:p>
        </p:txBody>
      </p:sp>
      <p:sp>
        <p:nvSpPr>
          <p:cNvPr id="56382" name="Oval 70"/>
          <p:cNvSpPr>
            <a:spLocks noChangeArrowheads="1"/>
          </p:cNvSpPr>
          <p:nvPr/>
        </p:nvSpPr>
        <p:spPr bwMode="auto">
          <a:xfrm>
            <a:off x="5294313" y="5086350"/>
            <a:ext cx="153987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83" name="Text Box 98"/>
          <p:cNvSpPr txBox="1">
            <a:spLocks noChangeArrowheads="1"/>
          </p:cNvSpPr>
          <p:nvPr/>
        </p:nvSpPr>
        <p:spPr bwMode="auto">
          <a:xfrm>
            <a:off x="7432675" y="539908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=9</a:t>
            </a:r>
          </a:p>
        </p:txBody>
      </p:sp>
    </p:spTree>
    <p:extLst>
      <p:ext uri="{BB962C8B-B14F-4D97-AF65-F5344CB8AC3E}">
        <p14:creationId xmlns:p14="http://schemas.microsoft.com/office/powerpoint/2010/main" xmlns="" val="36539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B91406-64A0-41EA-9740-28E15EBA88D1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276A18-DEE8-4903-8918-22A11F0B2BB7}" type="slidenum">
              <a:rPr lang="zh-TW" altLang="en-US" sz="1400"/>
              <a:pPr eaLnBrk="1" hangingPunct="1"/>
              <a:t>24</a:t>
            </a:fld>
            <a:endParaRPr lang="en-US" altLang="zh-TW" sz="14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86700" cy="1270000"/>
          </a:xfrm>
        </p:spPr>
        <p:txBody>
          <a:bodyPr/>
          <a:lstStyle/>
          <a:p>
            <a:pPr marL="952500" indent="-952500" algn="l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(di)graph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</a:t>
            </a:r>
            <a:endParaRPr lang="en-US" altLang="zh-TW" sz="2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76475"/>
            <a:ext cx="7772400" cy="3819525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Proof: 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prove the stronger statement that at each iteration,</a:t>
            </a:r>
          </a:p>
          <a:p>
            <a:pPr marL="1119188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z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</a:t>
            </a:r>
          </a:p>
          <a:p>
            <a:pPr marL="1119188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z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the least length of a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reaching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171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use induction on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|. </a:t>
            </a:r>
          </a:p>
          <a:p>
            <a:pPr marL="495300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Basis step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k=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</a:p>
          <a:p>
            <a:pPr marL="495300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 the initialization,</a:t>
            </a:r>
          </a:p>
          <a:p>
            <a:pPr marL="971550" lvl="1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={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)=0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</a:p>
          <a:p>
            <a:pPr marL="971550" lvl="1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least length of a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reaching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u,z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is infinite when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uz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an edge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22E9-589E-4243-9A6A-774EC429177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  <a:endParaRPr lang="en-US" sz="2400" dirty="0"/>
          </a:p>
        </p:txBody>
      </p:sp>
      <p:sp>
        <p:nvSpPr>
          <p:cNvPr id="6247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53988"/>
            <a:ext cx="7886700" cy="4693024"/>
          </a:xfrm>
        </p:spPr>
        <p:txBody>
          <a:bodyPr>
            <a:normAutofit/>
          </a:bodyPr>
          <a:lstStyle/>
          <a:p>
            <a:pPr marL="495300" indent="-4953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Induction step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Suppose that when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(1) and (2) are true. </a:t>
            </a:r>
          </a:p>
          <a:p>
            <a:pPr marL="1119188" lvl="1" indent="-4572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a vertex among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smallest. </a:t>
            </a:r>
          </a:p>
          <a:p>
            <a:pPr marL="1119188" lvl="1" indent="-4572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algorithm now choose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{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first argue that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shortest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must exit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before reaching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induction hypothesis states that the length of the shortest path going directly to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induction hypothesis and choice of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also guarantee that a path visiting any vertex outside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later reaching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length at least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</a:p>
          <a:p>
            <a:pPr marL="1119188" lvl="1" indent="-4572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(1) holds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’.</a:t>
            </a:r>
          </a:p>
        </p:txBody>
      </p:sp>
      <p:sp>
        <p:nvSpPr>
          <p:cNvPr id="62466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C0F2C3-D93C-410A-A537-A94D3E26AF67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04E762-5602-42F3-80D6-46926063260D}" type="slidenum">
              <a:rPr lang="zh-TW" altLang="en-US" sz="1400"/>
              <a:pPr eaLnBrk="1" hangingPunct="1"/>
              <a:t>26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xmlns="" val="998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  <a:endParaRPr lang="en-US" sz="2400" dirty="0"/>
          </a:p>
        </p:txBody>
      </p:sp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</a:t>
            </a:r>
            <a:r>
              <a:rPr lang="en-US" altLang="zh-TW" sz="220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prove (2)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for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let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a vertex outside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other than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marL="1119188" lvl="1" indent="-4572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the hypothesis, the shortest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reaching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length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zh-TW" altLang="en-US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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there is no such path). </a:t>
            </a:r>
          </a:p>
          <a:p>
            <a:pPr marL="1119188" lvl="1" indent="-4572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 we add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we must also consider paths reaching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we have now computed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=t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 shortest such path has length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)+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we compare this with the previous value of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find the shortest path reaching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marL="495300" indent="-4953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have verified that (1) and (2) hold for the new set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size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+1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 this completes the induction step.</a:t>
            </a:r>
          </a:p>
        </p:txBody>
      </p:sp>
      <p:sp>
        <p:nvSpPr>
          <p:cNvPr id="63490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AF9A38-117E-4544-956C-68E8478E76E3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3E371C-CF42-417A-9326-4F9897AA7D10}" type="slidenum">
              <a:rPr lang="zh-TW" altLang="en-US" sz="1400"/>
              <a:pPr eaLnBrk="1" hangingPunct="1"/>
              <a:t>27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xmlns="" val="40880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D62DAA-ABCD-42E1-9A07-AA7BCF828AC6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645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AA8B16-889D-4670-941B-42CCA41A21F7}" type="slidenum">
              <a:rPr lang="zh-TW" altLang="en-US" sz="1400"/>
              <a:pPr eaLnBrk="1" hangingPunct="1"/>
              <a:t>28</a:t>
            </a:fld>
            <a:endParaRPr lang="en-US" altLang="zh-TW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23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Prim’s Algorithm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for Minimum Spanning Tree</a:t>
            </a:r>
            <a:endParaRPr lang="en-US" altLang="zh-TW" sz="3600" baseline="-16000" smtClean="0">
              <a:ea typeface="新細明體" panose="02020500000000000000" pitchFamily="18" charset="-120"/>
            </a:endParaRP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5975"/>
            <a:ext cx="7772400" cy="4010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Input: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(or digraph) with nonnegtive edge weights and a starting vertex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weight of edge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let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zh-TW" altLang="en-US" smtClean="0">
                <a:ea typeface="新細明體" panose="02020500000000000000" pitchFamily="18" charset="-120"/>
                <a:sym typeface="Symbol" panose="05050102010706020507" pitchFamily="18" charset="2"/>
              </a:rPr>
              <a:t></a:t>
            </a:r>
            <a:r>
              <a:rPr lang="zh-TW" altLang="en-US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an edge.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zh-TW" b="1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Idea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Maintain a tree 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the beginning, enlarging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include all vertices. To do this, select the cheapest edge from the edges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={(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 T, vT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1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A629C4-A0FE-4AD7-8FB2-0E0376A6E4CB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3CBFB0-DEC3-4385-B4D2-7EB391DFCF81}" type="slidenum">
              <a:rPr lang="zh-TW" altLang="en-US" sz="1400"/>
              <a:pPr eaLnBrk="1" hangingPunct="1"/>
              <a:t>29</a:t>
            </a:fld>
            <a:endParaRPr lang="en-US" altLang="zh-TW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Prim’s Algorithm</a:t>
            </a:r>
            <a:endParaRPr lang="en-US" altLang="zh-TW" sz="3600" baseline="-16000" smtClean="0">
              <a:ea typeface="新細明體" panose="02020500000000000000" pitchFamily="18" charset="-120"/>
            </a:endParaRP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Initialization: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={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}.</a:t>
            </a:r>
          </a:p>
          <a:p>
            <a:pPr lvl="4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b="1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Iteration: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a vertex </a:t>
            </a:r>
            <a:r>
              <a:rPr lang="en-US" altLang="zh-TW" b="1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outside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)=min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 T</a:t>
            </a:r>
            <a:r>
              <a:rPr lang="en-US" altLang="zh-TW" i="1" baseline="-18000" smtClean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vT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Add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</a:p>
          <a:p>
            <a:pPr lvl="4" eaLnBrk="1" hangingPunct="1">
              <a:lnSpc>
                <a:spcPct val="110000"/>
              </a:lnSpc>
            </a:pPr>
            <a:endParaRPr lang="en-US" altLang="zh-TW" i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The iteration continues until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=V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21647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ECACF4-5AFD-401F-9B07-184524113AEF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637076-5547-4107-987D-7E8D1D778037}" type="slidenum">
              <a:rPr lang="zh-TW" altLang="en-US" sz="1400"/>
              <a:pPr eaLnBrk="1" hangingPunct="1"/>
              <a:t>3</a:t>
            </a:fld>
            <a:endParaRPr lang="en-US" altLang="zh-TW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9900" cy="914400"/>
          </a:xfrm>
        </p:spPr>
        <p:txBody>
          <a:bodyPr>
            <a:normAutofit fontScale="90000"/>
          </a:bodyPr>
          <a:lstStyle/>
          <a:p>
            <a:pPr marL="381000" indent="-381000" algn="l"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Proposition 23: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size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i="1" baseline="30000" dirty="0" smtClean="0">
                <a:ea typeface="新細明體" panose="02020500000000000000" pitchFamily="18" charset="-120"/>
              </a:rPr>
              <a:t>n-</a:t>
            </a:r>
            <a:r>
              <a:rPr lang="en-US" altLang="zh-TW" sz="3200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trees with vertex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   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Remark: The above formula was discovered by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Cayley</a:t>
            </a:r>
            <a:r>
              <a:rPr lang="en-US" altLang="zh-TW" dirty="0" smtClean="0">
                <a:ea typeface="新細明體" panose="02020500000000000000" pitchFamily="18" charset="-120"/>
              </a:rPr>
              <a:t> (1889), who was interested in representing certain hydrocarbons by graphs and in particular by trees. Many different proofs have been found for this result – one will be presented in the lecture and another one will be available in the slides.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Preliminary Definitions: 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A </a:t>
            </a:r>
            <a:r>
              <a:rPr lang="en-US" altLang="zh-TW" b="1" u="sng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rooted tree </a:t>
            </a:r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 is a tree T  in with a specified vertex x denoted as the root of T; denotation T(x). 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A </a:t>
            </a:r>
            <a:r>
              <a:rPr lang="en-US" altLang="zh-TW" b="1" i="1" u="sng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branching</a:t>
            </a:r>
            <a:r>
              <a:rPr lang="en-US" altLang="zh-TW" u="sng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  is an orientation of a rooted tree in which the root has in-degree 0 and all other vertices have in-degree exactly 1.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2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6A45A2-3877-4354-986E-DD83C67C1D26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5BDDC7-2440-46B0-879A-D996A166467C}" type="slidenum">
              <a:rPr lang="zh-TW" altLang="en-US" sz="1400"/>
              <a:pPr eaLnBrk="1" hangingPunct="1"/>
              <a:t>30</a:t>
            </a:fld>
            <a:endParaRPr lang="en-US" altLang="zh-TW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Dijkstra’s Algorithm </a:t>
            </a:r>
            <a:r>
              <a:rPr lang="en-US" altLang="zh-TW" sz="3200" i="1" smtClean="0">
                <a:ea typeface="新細明體" panose="02020500000000000000" pitchFamily="18" charset="-120"/>
              </a:rPr>
              <a:t>v.s.</a:t>
            </a:r>
            <a:r>
              <a:rPr lang="en-US" altLang="zh-TW" sz="3200" smtClean="0">
                <a:ea typeface="新細明體" panose="02020500000000000000" pitchFamily="18" charset="-120"/>
              </a:rPr>
              <a:t> Prim’s Algorithm</a:t>
            </a:r>
            <a:endParaRPr lang="zh-TW" altLang="en-US" sz="3200" smtClean="0">
              <a:ea typeface="新細明體" panose="02020500000000000000" pitchFamily="18" charset="-120"/>
            </a:endParaRP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1874838" y="301307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3143250" y="28924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68" name="Oval 7"/>
          <p:cNvSpPr>
            <a:spLocks noChangeArrowheads="1"/>
          </p:cNvSpPr>
          <p:nvPr/>
        </p:nvSpPr>
        <p:spPr bwMode="auto">
          <a:xfrm>
            <a:off x="3892550" y="360997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2609850" y="38195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70" name="Oval 9"/>
          <p:cNvSpPr>
            <a:spLocks noChangeArrowheads="1"/>
          </p:cNvSpPr>
          <p:nvPr/>
        </p:nvSpPr>
        <p:spPr bwMode="auto">
          <a:xfrm>
            <a:off x="2949575" y="4508500"/>
            <a:ext cx="9525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71" name="Oval 10"/>
          <p:cNvSpPr>
            <a:spLocks noChangeArrowheads="1"/>
          </p:cNvSpPr>
          <p:nvPr/>
        </p:nvSpPr>
        <p:spPr bwMode="auto">
          <a:xfrm>
            <a:off x="1836738" y="39338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 flipV="1">
            <a:off x="1870075" y="3109913"/>
            <a:ext cx="58738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1903413" y="4014788"/>
            <a:ext cx="1049337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 flipV="1">
            <a:off x="1960563" y="2943225"/>
            <a:ext cx="1158875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1963738" y="3082925"/>
            <a:ext cx="646112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6" name="Text Box 19"/>
          <p:cNvSpPr txBox="1">
            <a:spLocks noChangeArrowheads="1"/>
          </p:cNvSpPr>
          <p:nvPr/>
        </p:nvSpPr>
        <p:spPr bwMode="auto">
          <a:xfrm>
            <a:off x="1525588" y="36195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66577" name="Text Box 20"/>
          <p:cNvSpPr txBox="1">
            <a:spLocks noChangeArrowheads="1"/>
          </p:cNvSpPr>
          <p:nvPr/>
        </p:nvSpPr>
        <p:spPr bwMode="auto">
          <a:xfrm>
            <a:off x="1592263" y="28162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66578" name="Text Box 21"/>
          <p:cNvSpPr txBox="1">
            <a:spLocks noChangeArrowheads="1"/>
          </p:cNvSpPr>
          <p:nvPr/>
        </p:nvSpPr>
        <p:spPr bwMode="auto">
          <a:xfrm>
            <a:off x="3248025" y="25685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3932238" y="32893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66580" name="Text Box 23"/>
          <p:cNvSpPr txBox="1">
            <a:spLocks noChangeArrowheads="1"/>
          </p:cNvSpPr>
          <p:nvPr/>
        </p:nvSpPr>
        <p:spPr bwMode="auto">
          <a:xfrm>
            <a:off x="2581275" y="34353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66581" name="Text Box 24"/>
          <p:cNvSpPr txBox="1">
            <a:spLocks noChangeArrowheads="1"/>
          </p:cNvSpPr>
          <p:nvPr/>
        </p:nvSpPr>
        <p:spPr bwMode="auto">
          <a:xfrm>
            <a:off x="2868613" y="40798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66582" name="Oval 33"/>
          <p:cNvSpPr>
            <a:spLocks noChangeArrowheads="1"/>
          </p:cNvSpPr>
          <p:nvPr/>
        </p:nvSpPr>
        <p:spPr bwMode="auto">
          <a:xfrm>
            <a:off x="1246188" y="2590800"/>
            <a:ext cx="1004887" cy="193357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83" name="Oval 34"/>
          <p:cNvSpPr>
            <a:spLocks noChangeArrowheads="1"/>
          </p:cNvSpPr>
          <p:nvPr/>
        </p:nvSpPr>
        <p:spPr bwMode="auto">
          <a:xfrm>
            <a:off x="2460625" y="2419350"/>
            <a:ext cx="1868488" cy="265747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84" name="Text Box 35"/>
          <p:cNvSpPr txBox="1">
            <a:spLocks noChangeArrowheads="1"/>
          </p:cNvSpPr>
          <p:nvPr/>
        </p:nvSpPr>
        <p:spPr bwMode="auto">
          <a:xfrm>
            <a:off x="1366838" y="398780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=0</a:t>
            </a:r>
          </a:p>
        </p:txBody>
      </p:sp>
      <p:sp>
        <p:nvSpPr>
          <p:cNvPr id="66585" name="Text Box 36"/>
          <p:cNvSpPr txBox="1">
            <a:spLocks noChangeArrowheads="1"/>
          </p:cNvSpPr>
          <p:nvPr/>
        </p:nvSpPr>
        <p:spPr bwMode="auto">
          <a:xfrm>
            <a:off x="1517650" y="266065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=1</a:t>
            </a:r>
          </a:p>
        </p:txBody>
      </p:sp>
      <p:sp>
        <p:nvSpPr>
          <p:cNvPr id="66586" name="Text Box 37"/>
          <p:cNvSpPr txBox="1">
            <a:spLocks noChangeArrowheads="1"/>
          </p:cNvSpPr>
          <p:nvPr/>
        </p:nvSpPr>
        <p:spPr bwMode="auto">
          <a:xfrm>
            <a:off x="3155950" y="429895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=3</a:t>
            </a:r>
          </a:p>
        </p:txBody>
      </p:sp>
      <p:sp>
        <p:nvSpPr>
          <p:cNvPr id="66587" name="Text Box 38"/>
          <p:cNvSpPr txBox="1">
            <a:spLocks noChangeArrowheads="1"/>
          </p:cNvSpPr>
          <p:nvPr/>
        </p:nvSpPr>
        <p:spPr bwMode="auto">
          <a:xfrm>
            <a:off x="3546475" y="2513013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=6</a:t>
            </a:r>
          </a:p>
        </p:txBody>
      </p:sp>
      <p:sp>
        <p:nvSpPr>
          <p:cNvPr id="66588" name="Text Box 39"/>
          <p:cNvSpPr txBox="1">
            <a:spLocks noChangeArrowheads="1"/>
          </p:cNvSpPr>
          <p:nvPr/>
        </p:nvSpPr>
        <p:spPr bwMode="auto">
          <a:xfrm>
            <a:off x="2617788" y="334168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=5</a:t>
            </a:r>
          </a:p>
        </p:txBody>
      </p:sp>
      <p:sp>
        <p:nvSpPr>
          <p:cNvPr id="66589" name="AutoShape 43"/>
          <p:cNvSpPr>
            <a:spLocks noChangeArrowheads="1"/>
          </p:cNvSpPr>
          <p:nvPr/>
        </p:nvSpPr>
        <p:spPr bwMode="auto">
          <a:xfrm>
            <a:off x="1428750" y="5172075"/>
            <a:ext cx="1581150" cy="847725"/>
          </a:xfrm>
          <a:prstGeom prst="wedgeRoundRectCallout">
            <a:avLst>
              <a:gd name="adj1" fmla="val 48796"/>
              <a:gd name="adj2" fmla="val -1091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600">
                <a:ea typeface="新細明體" panose="02020500000000000000" pitchFamily="18" charset="-120"/>
              </a:rPr>
              <a:t>The vertex  which is the nearest to </a:t>
            </a:r>
            <a:r>
              <a:rPr lang="en-US" altLang="zh-TW" sz="1600" i="1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66590" name="Oval 44"/>
          <p:cNvSpPr>
            <a:spLocks noChangeArrowheads="1"/>
          </p:cNvSpPr>
          <p:nvPr/>
        </p:nvSpPr>
        <p:spPr bwMode="auto">
          <a:xfrm>
            <a:off x="5780088" y="305117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91" name="Oval 45"/>
          <p:cNvSpPr>
            <a:spLocks noChangeArrowheads="1"/>
          </p:cNvSpPr>
          <p:nvPr/>
        </p:nvSpPr>
        <p:spPr bwMode="auto">
          <a:xfrm>
            <a:off x="7048500" y="29305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92" name="Oval 46"/>
          <p:cNvSpPr>
            <a:spLocks noChangeArrowheads="1"/>
          </p:cNvSpPr>
          <p:nvPr/>
        </p:nvSpPr>
        <p:spPr bwMode="auto">
          <a:xfrm>
            <a:off x="7197725" y="36766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93" name="Oval 47"/>
          <p:cNvSpPr>
            <a:spLocks noChangeArrowheads="1"/>
          </p:cNvSpPr>
          <p:nvPr/>
        </p:nvSpPr>
        <p:spPr bwMode="auto">
          <a:xfrm>
            <a:off x="6829425" y="44196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94" name="Oval 48"/>
          <p:cNvSpPr>
            <a:spLocks noChangeArrowheads="1"/>
          </p:cNvSpPr>
          <p:nvPr/>
        </p:nvSpPr>
        <p:spPr bwMode="auto">
          <a:xfrm>
            <a:off x="6511925" y="3841750"/>
            <a:ext cx="9525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95" name="Oval 49"/>
          <p:cNvSpPr>
            <a:spLocks noChangeArrowheads="1"/>
          </p:cNvSpPr>
          <p:nvPr/>
        </p:nvSpPr>
        <p:spPr bwMode="auto">
          <a:xfrm>
            <a:off x="5741988" y="39719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596" name="Line 51"/>
          <p:cNvSpPr>
            <a:spLocks noChangeShapeType="1"/>
          </p:cNvSpPr>
          <p:nvPr/>
        </p:nvSpPr>
        <p:spPr bwMode="auto">
          <a:xfrm>
            <a:off x="5808663" y="4052888"/>
            <a:ext cx="1030287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7" name="Line 52"/>
          <p:cNvSpPr>
            <a:spLocks noChangeShapeType="1"/>
          </p:cNvSpPr>
          <p:nvPr/>
        </p:nvSpPr>
        <p:spPr bwMode="auto">
          <a:xfrm flipV="1">
            <a:off x="5865813" y="2981325"/>
            <a:ext cx="11588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8" name="Line 53"/>
          <p:cNvSpPr>
            <a:spLocks noChangeShapeType="1"/>
          </p:cNvSpPr>
          <p:nvPr/>
        </p:nvSpPr>
        <p:spPr bwMode="auto">
          <a:xfrm>
            <a:off x="5830888" y="3521075"/>
            <a:ext cx="684212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9" name="Oval 60"/>
          <p:cNvSpPr>
            <a:spLocks noChangeArrowheads="1"/>
          </p:cNvSpPr>
          <p:nvPr/>
        </p:nvSpPr>
        <p:spPr bwMode="auto">
          <a:xfrm>
            <a:off x="5151438" y="2628900"/>
            <a:ext cx="1004887" cy="193357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600" name="Oval 61"/>
          <p:cNvSpPr>
            <a:spLocks noChangeArrowheads="1"/>
          </p:cNvSpPr>
          <p:nvPr/>
        </p:nvSpPr>
        <p:spPr bwMode="auto">
          <a:xfrm>
            <a:off x="6365875" y="2457450"/>
            <a:ext cx="2278063" cy="2571750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601" name="Text Box 64"/>
          <p:cNvSpPr txBox="1">
            <a:spLocks noChangeArrowheads="1"/>
          </p:cNvSpPr>
          <p:nvPr/>
        </p:nvSpPr>
        <p:spPr bwMode="auto">
          <a:xfrm>
            <a:off x="5984875" y="414655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8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66602" name="AutoShape 67"/>
          <p:cNvSpPr>
            <a:spLocks noChangeArrowheads="1"/>
          </p:cNvSpPr>
          <p:nvPr/>
        </p:nvSpPr>
        <p:spPr bwMode="auto">
          <a:xfrm>
            <a:off x="5124450" y="5086350"/>
            <a:ext cx="1628775" cy="904875"/>
          </a:xfrm>
          <a:prstGeom prst="wedgeRoundRectCallout">
            <a:avLst>
              <a:gd name="adj1" fmla="val 35963"/>
              <a:gd name="adj2" fmla="val -1728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600">
                <a:ea typeface="新細明體" panose="02020500000000000000" pitchFamily="18" charset="-120"/>
              </a:rPr>
              <a:t>The end vertex of the cheapest edge</a:t>
            </a:r>
            <a:endParaRPr lang="en-US" altLang="zh-TW" sz="1600" i="1">
              <a:ea typeface="新細明體" panose="02020500000000000000" pitchFamily="18" charset="-120"/>
            </a:endParaRPr>
          </a:p>
        </p:txBody>
      </p:sp>
      <p:sp>
        <p:nvSpPr>
          <p:cNvPr id="66603" name="Text Box 68"/>
          <p:cNvSpPr txBox="1">
            <a:spLocks noChangeArrowheads="1"/>
          </p:cNvSpPr>
          <p:nvPr/>
        </p:nvSpPr>
        <p:spPr bwMode="auto">
          <a:xfrm>
            <a:off x="6108700" y="33750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6604" name="Text Box 69"/>
          <p:cNvSpPr txBox="1">
            <a:spLocks noChangeArrowheads="1"/>
          </p:cNvSpPr>
          <p:nvPr/>
        </p:nvSpPr>
        <p:spPr bwMode="auto">
          <a:xfrm>
            <a:off x="6051550" y="269875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6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66605" name="Oval 71"/>
          <p:cNvSpPr>
            <a:spLocks noChangeArrowheads="1"/>
          </p:cNvSpPr>
          <p:nvPr/>
        </p:nvSpPr>
        <p:spPr bwMode="auto">
          <a:xfrm>
            <a:off x="5751513" y="34798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6606" name="Oval 72"/>
          <p:cNvSpPr>
            <a:spLocks noChangeArrowheads="1"/>
          </p:cNvSpPr>
          <p:nvPr/>
        </p:nvSpPr>
        <p:spPr bwMode="auto">
          <a:xfrm>
            <a:off x="7788275" y="44196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1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E5F13E-8B96-4FA2-8B2F-5456A599599B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37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2C3B11-EBA4-4FFF-B6C9-536E2F25998B}" type="slidenum">
              <a:rPr lang="zh-TW" altLang="en-US" sz="1400"/>
              <a:pPr eaLnBrk="1" hangingPunct="1"/>
              <a:t>31</a:t>
            </a:fld>
            <a:endParaRPr lang="en-US" altLang="zh-TW" sz="14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1025" cy="1075765"/>
          </a:xfrm>
        </p:spPr>
        <p:txBody>
          <a:bodyPr/>
          <a:lstStyle/>
          <a:p>
            <a:pPr algn="l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Algorithm for 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Prűfer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code generation from a tree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2" y="1196788"/>
            <a:ext cx="8780928" cy="2956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provides an alternative approach to Proposition 23.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Algorithm.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Prűfer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code) Production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)=(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,…,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endParaRPr lang="en-US" altLang="zh-TW" b="1" dirty="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Input: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tree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vertex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Iteration: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At the </a:t>
            </a:r>
            <a:r>
              <a:rPr lang="en-US" altLang="zh-TW" i="1" dirty="0" err="1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step, delete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least remaining leaf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say that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</a:t>
            </a:r>
            <a:r>
              <a:rPr lang="en-US" altLang="zh-TW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neighbor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the deleted leaf</a:t>
            </a:r>
            <a:endParaRPr lang="en-US" altLang="zh-TW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sp>
        <p:nvSpPr>
          <p:cNvPr id="33799" name="Line 4"/>
          <p:cNvSpPr>
            <a:spLocks noChangeShapeType="1"/>
          </p:cNvSpPr>
          <p:nvPr/>
        </p:nvSpPr>
        <p:spPr bwMode="auto">
          <a:xfrm>
            <a:off x="2330450" y="516255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1739900" y="5156200"/>
            <a:ext cx="58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6"/>
          <p:cNvSpPr>
            <a:spLocks noChangeShapeType="1"/>
          </p:cNvSpPr>
          <p:nvPr/>
        </p:nvSpPr>
        <p:spPr bwMode="auto">
          <a:xfrm>
            <a:off x="3486150" y="515620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7"/>
          <p:cNvSpPr>
            <a:spLocks noChangeShapeType="1"/>
          </p:cNvSpPr>
          <p:nvPr/>
        </p:nvSpPr>
        <p:spPr bwMode="auto">
          <a:xfrm>
            <a:off x="2908300" y="51562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8"/>
          <p:cNvSpPr>
            <a:spLocks noChangeShapeType="1"/>
          </p:cNvSpPr>
          <p:nvPr/>
        </p:nvSpPr>
        <p:spPr bwMode="auto">
          <a:xfrm>
            <a:off x="2324100" y="51752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9"/>
          <p:cNvSpPr>
            <a:spLocks noChangeShapeType="1"/>
          </p:cNvSpPr>
          <p:nvPr/>
        </p:nvSpPr>
        <p:spPr bwMode="auto">
          <a:xfrm>
            <a:off x="2921000" y="5168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0"/>
          <p:cNvSpPr>
            <a:spLocks noChangeShapeType="1"/>
          </p:cNvSpPr>
          <p:nvPr/>
        </p:nvSpPr>
        <p:spPr bwMode="auto">
          <a:xfrm>
            <a:off x="3492500" y="5162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1606550" y="4584700"/>
            <a:ext cx="261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07" name="Text Box 12"/>
          <p:cNvSpPr txBox="1">
            <a:spLocks noChangeArrowheads="1"/>
          </p:cNvSpPr>
          <p:nvPr/>
        </p:nvSpPr>
        <p:spPr bwMode="auto">
          <a:xfrm>
            <a:off x="1606550" y="47942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3808" name="Text Box 13"/>
          <p:cNvSpPr txBox="1">
            <a:spLocks noChangeArrowheads="1"/>
          </p:cNvSpPr>
          <p:nvPr/>
        </p:nvSpPr>
        <p:spPr bwMode="auto">
          <a:xfrm>
            <a:off x="2190750" y="47688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solidFill>
                  <a:srgbClr val="FF0000"/>
                </a:solidFill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33809" name="Text Box 14"/>
          <p:cNvSpPr txBox="1">
            <a:spLocks noChangeArrowheads="1"/>
          </p:cNvSpPr>
          <p:nvPr/>
        </p:nvSpPr>
        <p:spPr bwMode="auto">
          <a:xfrm>
            <a:off x="2800350" y="47625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3810" name="Text Box 15"/>
          <p:cNvSpPr txBox="1">
            <a:spLocks noChangeArrowheads="1"/>
          </p:cNvSpPr>
          <p:nvPr/>
        </p:nvSpPr>
        <p:spPr bwMode="auto">
          <a:xfrm>
            <a:off x="3346450" y="47561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3811" name="Text Box 16"/>
          <p:cNvSpPr txBox="1">
            <a:spLocks noChangeArrowheads="1"/>
          </p:cNvSpPr>
          <p:nvPr/>
        </p:nvSpPr>
        <p:spPr bwMode="auto">
          <a:xfrm>
            <a:off x="3898900" y="47688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3812" name="Text Box 17"/>
          <p:cNvSpPr txBox="1">
            <a:spLocks noChangeArrowheads="1"/>
          </p:cNvSpPr>
          <p:nvPr/>
        </p:nvSpPr>
        <p:spPr bwMode="auto">
          <a:xfrm>
            <a:off x="2197100" y="56642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2794000" y="56642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33814" name="Text Box 19"/>
          <p:cNvSpPr txBox="1">
            <a:spLocks noChangeArrowheads="1"/>
          </p:cNvSpPr>
          <p:nvPr/>
        </p:nvSpPr>
        <p:spPr bwMode="auto">
          <a:xfrm>
            <a:off x="3352800" y="56515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3815" name="Text Box 20"/>
          <p:cNvSpPr txBox="1">
            <a:spLocks noChangeArrowheads="1"/>
          </p:cNvSpPr>
          <p:nvPr/>
        </p:nvSpPr>
        <p:spPr bwMode="auto">
          <a:xfrm>
            <a:off x="4457700" y="4540250"/>
            <a:ext cx="1879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1. Delete 2  a</a:t>
            </a:r>
            <a:r>
              <a:rPr lang="en-US" altLang="zh-TW" sz="1800" baseline="-20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= 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2. Delete 3  a</a:t>
            </a:r>
            <a:r>
              <a:rPr lang="en-US" altLang="zh-TW" sz="1800" baseline="-20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=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3. Delete 5  a</a:t>
            </a:r>
            <a:r>
              <a:rPr lang="en-US" altLang="zh-TW" sz="1800" baseline="-20000">
                <a:ea typeface="新細明體" panose="02020500000000000000" pitchFamily="18" charset="-120"/>
              </a:rPr>
              <a:t>3</a:t>
            </a:r>
            <a:r>
              <a:rPr lang="en-US" altLang="zh-TW" sz="1800">
                <a:ea typeface="新細明體" panose="02020500000000000000" pitchFamily="18" charset="-120"/>
              </a:rPr>
              <a:t>=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4. Delete 4  a</a:t>
            </a:r>
            <a:r>
              <a:rPr lang="en-US" altLang="zh-TW" sz="1800" baseline="-20000">
                <a:ea typeface="新細明體" panose="02020500000000000000" pitchFamily="18" charset="-120"/>
              </a:rPr>
              <a:t>4</a:t>
            </a:r>
            <a:r>
              <a:rPr lang="en-US" altLang="zh-TW" sz="1800">
                <a:ea typeface="新細明體" panose="02020500000000000000" pitchFamily="18" charset="-120"/>
              </a:rPr>
              <a:t>=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5. Delete 6  a</a:t>
            </a:r>
            <a:r>
              <a:rPr lang="en-US" altLang="zh-TW" sz="1800" baseline="-20000">
                <a:ea typeface="新細明體" panose="02020500000000000000" pitchFamily="18" charset="-120"/>
              </a:rPr>
              <a:t>5</a:t>
            </a:r>
            <a:r>
              <a:rPr lang="en-US" altLang="zh-TW" sz="1800">
                <a:ea typeface="新細明體" panose="02020500000000000000" pitchFamily="18" charset="-120"/>
              </a:rPr>
              <a:t>= 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6. Delete 7  a</a:t>
            </a:r>
            <a:r>
              <a:rPr lang="en-US" altLang="zh-TW" sz="1800" baseline="-20000">
                <a:ea typeface="新細明體" panose="02020500000000000000" pitchFamily="18" charset="-120"/>
              </a:rPr>
              <a:t>6</a:t>
            </a:r>
            <a:r>
              <a:rPr lang="en-US" altLang="zh-TW" sz="1800">
                <a:ea typeface="新細明體" panose="02020500000000000000" pitchFamily="18" charset="-12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xmlns="" val="30643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65126"/>
            <a:ext cx="8786812" cy="1325563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Algorithm for tree generation </a:t>
            </a:r>
            <a:r>
              <a:rPr lang="en-US" altLang="zh-TW" sz="3400" dirty="0" smtClean="0"/>
              <a:t>from a </a:t>
            </a:r>
            <a:r>
              <a:rPr lang="en-US" altLang="zh-TW" sz="3400" dirty="0" err="1" smtClean="0"/>
              <a:t>Prűfer</a:t>
            </a:r>
            <a:r>
              <a:rPr lang="en-US" altLang="zh-TW" sz="3400" dirty="0" smtClean="0"/>
              <a:t> </a:t>
            </a:r>
            <a:r>
              <a:rPr lang="en-US" altLang="zh-TW" sz="3400" dirty="0"/>
              <a:t>code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the degrees</a:t>
            </a:r>
          </a:p>
          <a:p>
            <a:r>
              <a:rPr lang="en-US" dirty="0" smtClean="0"/>
              <a:t>For each vertex u in code</a:t>
            </a:r>
          </a:p>
          <a:p>
            <a:pPr lvl="1"/>
            <a:r>
              <a:rPr lang="en-US" dirty="0" smtClean="0"/>
              <a:t>For each v vertex in set </a:t>
            </a:r>
          </a:p>
          <a:p>
            <a:pPr lvl="2"/>
            <a:r>
              <a:rPr lang="en-US" sz="2200" b="1" dirty="0" smtClean="0"/>
              <a:t>If (</a:t>
            </a:r>
            <a:r>
              <a:rPr lang="en-US" sz="2200" b="1" i="1" dirty="0" smtClean="0">
                <a:solidFill>
                  <a:schemeClr val="accent2">
                    <a:lumMod val="75000"/>
                  </a:schemeClr>
                </a:solidFill>
              </a:rPr>
              <a:t>degree(v) == 1</a:t>
            </a:r>
            <a:r>
              <a:rPr lang="en-US" sz="2200" b="1" dirty="0" smtClean="0"/>
              <a:t>)  add edge </a:t>
            </a:r>
            <a:r>
              <a:rPr lang="en-US" sz="2200" b="1" i="1" dirty="0" err="1" smtClean="0">
                <a:solidFill>
                  <a:schemeClr val="accent2">
                    <a:lumMod val="75000"/>
                  </a:schemeClr>
                </a:solidFill>
              </a:rPr>
              <a:t>u,v</a:t>
            </a:r>
            <a:endParaRPr lang="en-US" sz="22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Reduce degree(v) by 1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Reduce degree(u) by 1</a:t>
            </a:r>
          </a:p>
          <a:p>
            <a:r>
              <a:rPr lang="en-US" dirty="0" smtClean="0"/>
              <a:t>Two vertex with degree 1 will remain, connect them to complete the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22E9-589E-4243-9A6A-774EC429177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9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ECACF4-5AFD-401F-9B07-184524113AEF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637076-5547-4107-987D-7E8D1D778037}" type="slidenum">
              <a:rPr lang="zh-TW" altLang="en-US" sz="1400"/>
              <a:pPr eaLnBrk="1" hangingPunct="1"/>
              <a:t>33</a:t>
            </a:fld>
            <a:endParaRPr lang="en-US" altLang="zh-TW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9900" cy="914400"/>
          </a:xfrm>
        </p:spPr>
        <p:txBody>
          <a:bodyPr>
            <a:normAutofit fontScale="90000"/>
          </a:bodyPr>
          <a:lstStyle/>
          <a:p>
            <a:pPr marL="381000" indent="-381000" algn="l"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Proposition 23: F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a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size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i="1" baseline="30000" dirty="0" smtClean="0">
                <a:ea typeface="新細明體" panose="02020500000000000000" pitchFamily="18" charset="-120"/>
              </a:rPr>
              <a:t>n-</a:t>
            </a:r>
            <a:r>
              <a:rPr lang="en-US" altLang="zh-TW" sz="3200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trees with vertex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   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77175" cy="434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</a:rPr>
              <a:t>Proof</a:t>
            </a:r>
            <a:r>
              <a:rPr lang="en-US" altLang="zh-TW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(Alternative approach - sketch)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Trees with vertex set </a:t>
            </a:r>
            <a:r>
              <a:rPr lang="en-US" altLang="zh-TW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S</a:t>
            </a:r>
            <a:r>
              <a:rPr lang="en-US" altLang="zh-TW" sz="30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lists of length </a:t>
            </a:r>
            <a:r>
              <a:rPr lang="en-US" altLang="zh-TW" sz="3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-2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prufer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code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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one tree.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800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Proved by induction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552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Let </a:t>
            </a:r>
            <a:r>
              <a:rPr lang="en-US" dirty="0">
                <a:latin typeface="Arial" panose="020B0604020202020204" pitchFamily="34" charset="0"/>
              </a:rPr>
              <a:t>v be a vertex in a connected graph G. Prove that there exists a spanning tree T of G such that the distance of every vertex from v is the same in G and in </a:t>
            </a:r>
            <a:r>
              <a:rPr lang="en-US" dirty="0" smtClean="0">
                <a:latin typeface="Arial" panose="020B0604020202020204" pitchFamily="34" charset="0"/>
              </a:rPr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Given </a:t>
            </a:r>
            <a:r>
              <a:rPr lang="en-US" dirty="0">
                <a:latin typeface="Arial" panose="020B0604020202020204" pitchFamily="34" charset="0"/>
              </a:rPr>
              <a:t>a graph G with distinct edge costs, how many </a:t>
            </a:r>
            <a:r>
              <a:rPr lang="en-US" dirty="0" smtClean="0">
                <a:latin typeface="Arial" panose="020B0604020202020204" pitchFamily="34" charset="0"/>
              </a:rPr>
              <a:t>minimum cost </a:t>
            </a:r>
            <a:r>
              <a:rPr lang="en-US" dirty="0">
                <a:latin typeface="Arial" panose="020B0604020202020204" pitchFamily="34" charset="0"/>
              </a:rPr>
              <a:t>spanning trees exist in 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</a:rPr>
              <a:t>Let T</a:t>
            </a:r>
            <a:r>
              <a:rPr lang="en-US" sz="1900" dirty="0" smtClean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 and T</a:t>
            </a:r>
            <a:r>
              <a:rPr lang="en-US" sz="1900" dirty="0" smtClean="0">
                <a:latin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</a:rPr>
              <a:t> be two trees on the same vertex set such that d</a:t>
            </a:r>
            <a:r>
              <a:rPr lang="en-US" sz="1900" dirty="0" smtClean="0">
                <a:latin typeface="Arial" panose="020B0604020202020204" pitchFamily="34" charset="0"/>
              </a:rPr>
              <a:t>T</a:t>
            </a:r>
            <a:r>
              <a:rPr lang="en-US" sz="1500" dirty="0" smtClean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(v) = d</a:t>
            </a:r>
            <a:r>
              <a:rPr lang="en-US" sz="1900" dirty="0" smtClean="0">
                <a:latin typeface="Arial" panose="020B0604020202020204" pitchFamily="34" charset="0"/>
              </a:rPr>
              <a:t>T</a:t>
            </a:r>
            <a:r>
              <a:rPr lang="en-US" sz="1500" dirty="0" smtClean="0">
                <a:latin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</a:rPr>
              <a:t>(v), show that T</a:t>
            </a:r>
            <a:r>
              <a:rPr lang="en-US" sz="1900" dirty="0" smtClean="0">
                <a:latin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</a:rPr>
              <a:t> can be obtained from T</a:t>
            </a:r>
            <a:r>
              <a:rPr lang="en-US" sz="1900" dirty="0" smtClean="0">
                <a:latin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</a:rPr>
              <a:t> by a series of 2-switches with each intermediate graph being a tree.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0632-652C-4708-94DA-2D208E8BD1E9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</a:t>
            </a:r>
            <a:r>
              <a:rPr lang="en-US" dirty="0"/>
              <a:t>n ≥ 4, prove that the minimum number of edges in an n-vertex graph with diameter 2 and maximum degree (n-2) is (2n-4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Every tree of even order has exactly </a:t>
            </a:r>
            <a:r>
              <a:rPr lang="en-US" smtClean="0"/>
              <a:t>one </a:t>
            </a:r>
            <a:r>
              <a:rPr lang="en-US" smtClean="0"/>
              <a:t>spanning subgraph</a:t>
            </a:r>
            <a:r>
              <a:rPr lang="en-US" dirty="0" smtClean="0"/>
              <a:t> </a:t>
            </a:r>
            <a:r>
              <a:rPr lang="en-US" dirty="0" smtClean="0"/>
              <a:t>where every vertex has odd degree.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Every tree T has a vertex v, such that for all e in E(T), the component of T-e that has v has at least ceil(n(T)/2) vertices.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6E15-BB10-49C7-AD52-84FBE04D6533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0F08B8-5939-424D-9325-F4F7BB326817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778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C04288-B592-4218-AAFF-D3936D33B8D2}" type="slidenum">
              <a:rPr lang="zh-TW" altLang="en-US" sz="1400"/>
              <a:pPr eaLnBrk="1" hangingPunct="1"/>
              <a:t>4</a:t>
            </a:fld>
            <a:endParaRPr lang="en-US" altLang="zh-TW" sz="1400"/>
          </a:p>
        </p:txBody>
      </p:sp>
      <p:sp>
        <p:nvSpPr>
          <p:cNvPr id="778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Rooted Tree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77830" name="Oval 1029"/>
          <p:cNvSpPr>
            <a:spLocks noChangeArrowheads="1"/>
          </p:cNvSpPr>
          <p:nvPr/>
        </p:nvSpPr>
        <p:spPr bwMode="auto">
          <a:xfrm>
            <a:off x="3848100" y="23368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1" name="Oval 1030"/>
          <p:cNvSpPr>
            <a:spLocks noChangeArrowheads="1"/>
          </p:cNvSpPr>
          <p:nvPr/>
        </p:nvSpPr>
        <p:spPr bwMode="auto">
          <a:xfrm>
            <a:off x="2641600" y="28829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2" name="Oval 1031"/>
          <p:cNvSpPr>
            <a:spLocks noChangeArrowheads="1"/>
          </p:cNvSpPr>
          <p:nvPr/>
        </p:nvSpPr>
        <p:spPr bwMode="auto">
          <a:xfrm>
            <a:off x="5092700" y="29464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3" name="Oval 1032"/>
          <p:cNvSpPr>
            <a:spLocks noChangeArrowheads="1"/>
          </p:cNvSpPr>
          <p:nvPr/>
        </p:nvSpPr>
        <p:spPr bwMode="auto">
          <a:xfrm>
            <a:off x="1943100" y="37465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4" name="Oval 1033"/>
          <p:cNvSpPr>
            <a:spLocks noChangeArrowheads="1"/>
          </p:cNvSpPr>
          <p:nvPr/>
        </p:nvSpPr>
        <p:spPr bwMode="auto">
          <a:xfrm>
            <a:off x="3086100" y="38100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5" name="Oval 1034"/>
          <p:cNvSpPr>
            <a:spLocks noChangeArrowheads="1"/>
          </p:cNvSpPr>
          <p:nvPr/>
        </p:nvSpPr>
        <p:spPr bwMode="auto">
          <a:xfrm>
            <a:off x="4214813" y="3695700"/>
            <a:ext cx="3429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6" name="Oval 1035"/>
          <p:cNvSpPr>
            <a:spLocks noChangeArrowheads="1"/>
          </p:cNvSpPr>
          <p:nvPr/>
        </p:nvSpPr>
        <p:spPr bwMode="auto">
          <a:xfrm>
            <a:off x="5829300" y="38100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7" name="Oval 1036"/>
          <p:cNvSpPr>
            <a:spLocks noChangeArrowheads="1"/>
          </p:cNvSpPr>
          <p:nvPr/>
        </p:nvSpPr>
        <p:spPr bwMode="auto">
          <a:xfrm>
            <a:off x="3822700" y="45847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8" name="Oval 1037"/>
          <p:cNvSpPr>
            <a:spLocks noChangeArrowheads="1"/>
          </p:cNvSpPr>
          <p:nvPr/>
        </p:nvSpPr>
        <p:spPr bwMode="auto">
          <a:xfrm>
            <a:off x="4813300" y="45720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9" name="Line 1038"/>
          <p:cNvSpPr>
            <a:spLocks noChangeShapeType="1"/>
          </p:cNvSpPr>
          <p:nvPr/>
        </p:nvSpPr>
        <p:spPr bwMode="auto">
          <a:xfrm flipH="1">
            <a:off x="2768600" y="2425700"/>
            <a:ext cx="10922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Line 1039"/>
          <p:cNvSpPr>
            <a:spLocks noChangeShapeType="1"/>
          </p:cNvSpPr>
          <p:nvPr/>
        </p:nvSpPr>
        <p:spPr bwMode="auto">
          <a:xfrm flipH="1">
            <a:off x="2057400" y="3009900"/>
            <a:ext cx="6477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Line 1040"/>
          <p:cNvSpPr>
            <a:spLocks noChangeShapeType="1"/>
          </p:cNvSpPr>
          <p:nvPr/>
        </p:nvSpPr>
        <p:spPr bwMode="auto">
          <a:xfrm>
            <a:off x="2705100" y="3009900"/>
            <a:ext cx="431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Line 1041"/>
          <p:cNvSpPr>
            <a:spLocks noChangeShapeType="1"/>
          </p:cNvSpPr>
          <p:nvPr/>
        </p:nvSpPr>
        <p:spPr bwMode="auto">
          <a:xfrm>
            <a:off x="3975100" y="2425700"/>
            <a:ext cx="1155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1042"/>
          <p:cNvSpPr>
            <a:spLocks noChangeShapeType="1"/>
          </p:cNvSpPr>
          <p:nvPr/>
        </p:nvSpPr>
        <p:spPr bwMode="auto">
          <a:xfrm flipH="1">
            <a:off x="4494213" y="3068638"/>
            <a:ext cx="614362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Line 1043"/>
          <p:cNvSpPr>
            <a:spLocks noChangeShapeType="1"/>
          </p:cNvSpPr>
          <p:nvPr/>
        </p:nvSpPr>
        <p:spPr bwMode="auto">
          <a:xfrm>
            <a:off x="5213350" y="3068638"/>
            <a:ext cx="666750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5" name="Line 1044"/>
          <p:cNvSpPr>
            <a:spLocks noChangeShapeType="1"/>
          </p:cNvSpPr>
          <p:nvPr/>
        </p:nvSpPr>
        <p:spPr bwMode="auto">
          <a:xfrm flipH="1">
            <a:off x="3924300" y="3992563"/>
            <a:ext cx="352425" cy="61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Line 1045"/>
          <p:cNvSpPr>
            <a:spLocks noChangeShapeType="1"/>
          </p:cNvSpPr>
          <p:nvPr/>
        </p:nvSpPr>
        <p:spPr bwMode="auto">
          <a:xfrm>
            <a:off x="4491038" y="3987800"/>
            <a:ext cx="36036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AutoShape 1047"/>
          <p:cNvSpPr>
            <a:spLocks noChangeArrowheads="1"/>
          </p:cNvSpPr>
          <p:nvPr/>
        </p:nvSpPr>
        <p:spPr bwMode="auto">
          <a:xfrm>
            <a:off x="4051300" y="1778000"/>
            <a:ext cx="1016000" cy="482600"/>
          </a:xfrm>
          <a:prstGeom prst="wedgeRoundRectCallout">
            <a:avLst>
              <a:gd name="adj1" fmla="val -39218"/>
              <a:gd name="adj2" fmla="val 7631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t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root</a:t>
            </a:r>
          </a:p>
        </p:txBody>
      </p:sp>
      <p:sp>
        <p:nvSpPr>
          <p:cNvPr id="77848" name="Text Box 1048"/>
          <p:cNvSpPr txBox="1">
            <a:spLocks noChangeArrowheads="1"/>
          </p:cNvSpPr>
          <p:nvPr/>
        </p:nvSpPr>
        <p:spPr bwMode="auto">
          <a:xfrm>
            <a:off x="4233863" y="36147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77849" name="AutoShape 1049"/>
          <p:cNvSpPr>
            <a:spLocks noChangeArrowheads="1"/>
          </p:cNvSpPr>
          <p:nvPr/>
        </p:nvSpPr>
        <p:spPr bwMode="auto">
          <a:xfrm>
            <a:off x="5170488" y="2192338"/>
            <a:ext cx="1720850" cy="673100"/>
          </a:xfrm>
          <a:prstGeom prst="wedgeRoundRectCallout">
            <a:avLst>
              <a:gd name="adj1" fmla="val -43634"/>
              <a:gd name="adj2" fmla="val 6462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Parent of </a:t>
            </a:r>
            <a:r>
              <a:rPr lang="en-US" altLang="zh-TW" sz="2000" i="1">
                <a:ea typeface="新細明體" panose="02020500000000000000" pitchFamily="18" charset="-120"/>
              </a:rPr>
              <a:t>v,</a:t>
            </a:r>
          </a:p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Ancester of</a:t>
            </a:r>
            <a:r>
              <a:rPr lang="en-US" altLang="zh-TW" sz="2000" i="1">
                <a:ea typeface="新細明體" panose="02020500000000000000" pitchFamily="18" charset="-120"/>
              </a:rPr>
              <a:t> v</a:t>
            </a:r>
          </a:p>
        </p:txBody>
      </p:sp>
      <p:sp>
        <p:nvSpPr>
          <p:cNvPr id="77850" name="AutoShape 1050"/>
          <p:cNvSpPr>
            <a:spLocks noChangeArrowheads="1"/>
          </p:cNvSpPr>
          <p:nvPr/>
        </p:nvSpPr>
        <p:spPr bwMode="auto">
          <a:xfrm>
            <a:off x="5360988" y="4554538"/>
            <a:ext cx="1530350" cy="622300"/>
          </a:xfrm>
          <a:prstGeom prst="wedgeRoundRectCallout">
            <a:avLst>
              <a:gd name="adj1" fmla="val -70227"/>
              <a:gd name="adj2" fmla="val -321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leaf,</a:t>
            </a:r>
          </a:p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child of </a:t>
            </a:r>
            <a:r>
              <a:rPr lang="en-US" altLang="zh-TW" sz="2000" i="1">
                <a:ea typeface="新細明體" panose="02020500000000000000" pitchFamily="18" charset="-12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xmlns="" val="30309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65942-3107-4F33-8349-B3DF16803543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ADE36C-9DD6-449E-9F02-D1F008C7152A}" type="slidenum">
              <a:rPr lang="zh-TW" altLang="en-US" sz="1400"/>
              <a:pPr eaLnBrk="1" hangingPunct="1"/>
              <a:t>5</a:t>
            </a:fld>
            <a:endParaRPr lang="en-US" altLang="zh-TW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Spanning Trees in Graphs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385482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tree T is a spanning tree of a graph G if T is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G which contains all the vertices of 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easy to see that a graph G is connected if and only if it has a spanning tree.  There are two standard algorithms to find a spanning tree for a graph: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Breadth-first Search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Depth-first Search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TW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33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89E447-D377-46F4-AB4A-2FF49038BF8E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706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0B6050-0643-4165-8F6C-E2A47FACA0E7}" type="slidenum">
              <a:rPr lang="zh-TW" altLang="en-US" sz="1400"/>
              <a:pPr eaLnBrk="1" hangingPunct="1"/>
              <a:t>6</a:t>
            </a:fld>
            <a:endParaRPr lang="en-US" altLang="zh-TW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06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BFS vs. DFS</a:t>
            </a:r>
          </a:p>
        </p:txBody>
      </p:sp>
      <p:sp>
        <p:nvSpPr>
          <p:cNvPr id="70662" name="Line 3"/>
          <p:cNvSpPr>
            <a:spLocks noChangeShapeType="1"/>
          </p:cNvSpPr>
          <p:nvPr/>
        </p:nvSpPr>
        <p:spPr bwMode="auto">
          <a:xfrm flipH="1">
            <a:off x="1863725" y="2511425"/>
            <a:ext cx="4984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4"/>
          <p:cNvSpPr>
            <a:spLocks noChangeShapeType="1"/>
          </p:cNvSpPr>
          <p:nvPr/>
        </p:nvSpPr>
        <p:spPr bwMode="auto">
          <a:xfrm>
            <a:off x="2533650" y="2581275"/>
            <a:ext cx="104775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5"/>
          <p:cNvSpPr>
            <a:spLocks noChangeShapeType="1"/>
          </p:cNvSpPr>
          <p:nvPr/>
        </p:nvSpPr>
        <p:spPr bwMode="auto">
          <a:xfrm>
            <a:off x="2670175" y="2508250"/>
            <a:ext cx="8286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6"/>
          <p:cNvSpPr>
            <a:spLocks noChangeShapeType="1"/>
          </p:cNvSpPr>
          <p:nvPr/>
        </p:nvSpPr>
        <p:spPr bwMode="auto">
          <a:xfrm flipH="1">
            <a:off x="981075" y="3190875"/>
            <a:ext cx="59055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7"/>
          <p:cNvSpPr>
            <a:spLocks noChangeShapeType="1"/>
          </p:cNvSpPr>
          <p:nvPr/>
        </p:nvSpPr>
        <p:spPr bwMode="auto">
          <a:xfrm flipH="1">
            <a:off x="1549400" y="3298825"/>
            <a:ext cx="15240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8"/>
          <p:cNvSpPr>
            <a:spLocks noChangeShapeType="1"/>
          </p:cNvSpPr>
          <p:nvPr/>
        </p:nvSpPr>
        <p:spPr bwMode="auto">
          <a:xfrm>
            <a:off x="2736850" y="3594100"/>
            <a:ext cx="8255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Oval 9"/>
          <p:cNvSpPr>
            <a:spLocks noChangeArrowheads="1"/>
          </p:cNvSpPr>
          <p:nvPr/>
        </p:nvSpPr>
        <p:spPr bwMode="auto">
          <a:xfrm>
            <a:off x="233045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69" name="Oval 10"/>
          <p:cNvSpPr>
            <a:spLocks noChangeArrowheads="1"/>
          </p:cNvSpPr>
          <p:nvPr/>
        </p:nvSpPr>
        <p:spPr bwMode="auto">
          <a:xfrm>
            <a:off x="1543050" y="292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0" name="Oval 11"/>
          <p:cNvSpPr>
            <a:spLocks noChangeArrowheads="1"/>
          </p:cNvSpPr>
          <p:nvPr/>
        </p:nvSpPr>
        <p:spPr bwMode="auto">
          <a:xfrm>
            <a:off x="698500" y="3797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1" name="Oval 12"/>
          <p:cNvSpPr>
            <a:spLocks noChangeArrowheads="1"/>
          </p:cNvSpPr>
          <p:nvPr/>
        </p:nvSpPr>
        <p:spPr bwMode="auto">
          <a:xfrm>
            <a:off x="1358900" y="3924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2" name="Oval 13"/>
          <p:cNvSpPr>
            <a:spLocks noChangeArrowheads="1"/>
          </p:cNvSpPr>
          <p:nvPr/>
        </p:nvSpPr>
        <p:spPr bwMode="auto">
          <a:xfrm>
            <a:off x="2482850" y="32194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3" name="Oval 14"/>
          <p:cNvSpPr>
            <a:spLocks noChangeArrowheads="1"/>
          </p:cNvSpPr>
          <p:nvPr/>
        </p:nvSpPr>
        <p:spPr bwMode="auto">
          <a:xfrm>
            <a:off x="2089150" y="38989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4" name="Oval 15"/>
          <p:cNvSpPr>
            <a:spLocks noChangeArrowheads="1"/>
          </p:cNvSpPr>
          <p:nvPr/>
        </p:nvSpPr>
        <p:spPr bwMode="auto">
          <a:xfrm>
            <a:off x="3448050" y="31559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5" name="Line 16"/>
          <p:cNvSpPr>
            <a:spLocks noChangeShapeType="1"/>
          </p:cNvSpPr>
          <p:nvPr/>
        </p:nvSpPr>
        <p:spPr bwMode="auto">
          <a:xfrm flipV="1">
            <a:off x="1701800" y="3492500"/>
            <a:ext cx="7874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Oval 17"/>
          <p:cNvSpPr>
            <a:spLocks noChangeArrowheads="1"/>
          </p:cNvSpPr>
          <p:nvPr/>
        </p:nvSpPr>
        <p:spPr bwMode="auto">
          <a:xfrm>
            <a:off x="2686050" y="39052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7" name="Oval 18"/>
          <p:cNvSpPr>
            <a:spLocks noChangeArrowheads="1"/>
          </p:cNvSpPr>
          <p:nvPr/>
        </p:nvSpPr>
        <p:spPr bwMode="auto">
          <a:xfrm>
            <a:off x="3429000" y="39052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8" name="Oval 19"/>
          <p:cNvSpPr>
            <a:spLocks noChangeArrowheads="1"/>
          </p:cNvSpPr>
          <p:nvPr/>
        </p:nvSpPr>
        <p:spPr bwMode="auto">
          <a:xfrm>
            <a:off x="4032250" y="38798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9" name="Line 20"/>
          <p:cNvSpPr>
            <a:spLocks noChangeShapeType="1"/>
          </p:cNvSpPr>
          <p:nvPr/>
        </p:nvSpPr>
        <p:spPr bwMode="auto">
          <a:xfrm>
            <a:off x="3752850" y="3486150"/>
            <a:ext cx="3492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3606800" y="3536950"/>
            <a:ext cx="190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>
            <a:off x="1822450" y="3282950"/>
            <a:ext cx="3746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2" name="Text Box 23"/>
          <p:cNvSpPr txBox="1">
            <a:spLocks noChangeArrowheads="1"/>
          </p:cNvSpPr>
          <p:nvPr/>
        </p:nvSpPr>
        <p:spPr bwMode="auto">
          <a:xfrm>
            <a:off x="2355850" y="21272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0683" name="Text Box 24"/>
          <p:cNvSpPr txBox="1">
            <a:spLocks noChangeArrowheads="1"/>
          </p:cNvSpPr>
          <p:nvPr/>
        </p:nvSpPr>
        <p:spPr bwMode="auto">
          <a:xfrm>
            <a:off x="1568450" y="28765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0684" name="Text Box 25"/>
          <p:cNvSpPr txBox="1">
            <a:spLocks noChangeArrowheads="1"/>
          </p:cNvSpPr>
          <p:nvPr/>
        </p:nvSpPr>
        <p:spPr bwMode="auto">
          <a:xfrm>
            <a:off x="2514600" y="31559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70685" name="Text Box 26"/>
          <p:cNvSpPr txBox="1">
            <a:spLocks noChangeArrowheads="1"/>
          </p:cNvSpPr>
          <p:nvPr/>
        </p:nvSpPr>
        <p:spPr bwMode="auto">
          <a:xfrm>
            <a:off x="3473450" y="30861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70686" name="Text Box 27"/>
          <p:cNvSpPr txBox="1">
            <a:spLocks noChangeArrowheads="1"/>
          </p:cNvSpPr>
          <p:nvPr/>
        </p:nvSpPr>
        <p:spPr bwMode="auto">
          <a:xfrm>
            <a:off x="717550" y="37147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70687" name="Text Box 28"/>
          <p:cNvSpPr txBox="1">
            <a:spLocks noChangeArrowheads="1"/>
          </p:cNvSpPr>
          <p:nvPr/>
        </p:nvSpPr>
        <p:spPr bwMode="auto">
          <a:xfrm>
            <a:off x="1397000" y="38544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70688" name="Text Box 29"/>
          <p:cNvSpPr txBox="1">
            <a:spLocks noChangeArrowheads="1"/>
          </p:cNvSpPr>
          <p:nvPr/>
        </p:nvSpPr>
        <p:spPr bwMode="auto">
          <a:xfrm>
            <a:off x="2101850" y="38036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70689" name="Text Box 30"/>
          <p:cNvSpPr txBox="1">
            <a:spLocks noChangeArrowheads="1"/>
          </p:cNvSpPr>
          <p:nvPr/>
        </p:nvSpPr>
        <p:spPr bwMode="auto">
          <a:xfrm>
            <a:off x="2717800" y="38544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0690" name="Text Box 31"/>
          <p:cNvSpPr txBox="1">
            <a:spLocks noChangeArrowheads="1"/>
          </p:cNvSpPr>
          <p:nvPr/>
        </p:nvSpPr>
        <p:spPr bwMode="auto">
          <a:xfrm>
            <a:off x="3492500" y="38417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70691" name="Text Box 32"/>
          <p:cNvSpPr txBox="1">
            <a:spLocks noChangeArrowheads="1"/>
          </p:cNvSpPr>
          <p:nvPr/>
        </p:nvSpPr>
        <p:spPr bwMode="auto">
          <a:xfrm>
            <a:off x="4095750" y="38163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70692" name="Line 33"/>
          <p:cNvSpPr>
            <a:spLocks noChangeShapeType="1"/>
          </p:cNvSpPr>
          <p:nvPr/>
        </p:nvSpPr>
        <p:spPr bwMode="auto">
          <a:xfrm flipH="1">
            <a:off x="1308100" y="4292600"/>
            <a:ext cx="16510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3" name="Line 34"/>
          <p:cNvSpPr>
            <a:spLocks noChangeShapeType="1"/>
          </p:cNvSpPr>
          <p:nvPr/>
        </p:nvSpPr>
        <p:spPr bwMode="auto">
          <a:xfrm>
            <a:off x="1587500" y="4305300"/>
            <a:ext cx="825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4" name="Line 35"/>
          <p:cNvSpPr>
            <a:spLocks noChangeShapeType="1"/>
          </p:cNvSpPr>
          <p:nvPr/>
        </p:nvSpPr>
        <p:spPr bwMode="auto">
          <a:xfrm>
            <a:off x="1727200" y="4191000"/>
            <a:ext cx="134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5" name="Line 36"/>
          <p:cNvSpPr>
            <a:spLocks noChangeShapeType="1"/>
          </p:cNvSpPr>
          <p:nvPr/>
        </p:nvSpPr>
        <p:spPr bwMode="auto">
          <a:xfrm flipH="1">
            <a:off x="2216150" y="4248150"/>
            <a:ext cx="12890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6" name="Line 38"/>
          <p:cNvSpPr>
            <a:spLocks noChangeShapeType="1"/>
          </p:cNvSpPr>
          <p:nvPr/>
        </p:nvSpPr>
        <p:spPr bwMode="auto">
          <a:xfrm flipH="1">
            <a:off x="5978525" y="2501900"/>
            <a:ext cx="4984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7" name="Line 39"/>
          <p:cNvSpPr>
            <a:spLocks noChangeShapeType="1"/>
          </p:cNvSpPr>
          <p:nvPr/>
        </p:nvSpPr>
        <p:spPr bwMode="auto">
          <a:xfrm>
            <a:off x="6648450" y="2571750"/>
            <a:ext cx="104775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8" name="Line 40"/>
          <p:cNvSpPr>
            <a:spLocks noChangeShapeType="1"/>
          </p:cNvSpPr>
          <p:nvPr/>
        </p:nvSpPr>
        <p:spPr bwMode="auto">
          <a:xfrm>
            <a:off x="6784975" y="2498725"/>
            <a:ext cx="8286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9" name="Line 41"/>
          <p:cNvSpPr>
            <a:spLocks noChangeShapeType="1"/>
          </p:cNvSpPr>
          <p:nvPr/>
        </p:nvSpPr>
        <p:spPr bwMode="auto">
          <a:xfrm flipH="1">
            <a:off x="5172075" y="3228975"/>
            <a:ext cx="53340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0" name="Line 42"/>
          <p:cNvSpPr>
            <a:spLocks noChangeShapeType="1"/>
          </p:cNvSpPr>
          <p:nvPr/>
        </p:nvSpPr>
        <p:spPr bwMode="auto">
          <a:xfrm flipH="1">
            <a:off x="5664200" y="3289300"/>
            <a:ext cx="15240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1" name="Line 43"/>
          <p:cNvSpPr>
            <a:spLocks noChangeShapeType="1"/>
          </p:cNvSpPr>
          <p:nvPr/>
        </p:nvSpPr>
        <p:spPr bwMode="auto">
          <a:xfrm>
            <a:off x="6851650" y="3584575"/>
            <a:ext cx="8255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2" name="Oval 44"/>
          <p:cNvSpPr>
            <a:spLocks noChangeArrowheads="1"/>
          </p:cNvSpPr>
          <p:nvPr/>
        </p:nvSpPr>
        <p:spPr bwMode="auto">
          <a:xfrm>
            <a:off x="6445250" y="22002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3" name="Oval 45"/>
          <p:cNvSpPr>
            <a:spLocks noChangeArrowheads="1"/>
          </p:cNvSpPr>
          <p:nvPr/>
        </p:nvSpPr>
        <p:spPr bwMode="auto">
          <a:xfrm>
            <a:off x="5657850" y="29114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4" name="Oval 46"/>
          <p:cNvSpPr>
            <a:spLocks noChangeArrowheads="1"/>
          </p:cNvSpPr>
          <p:nvPr/>
        </p:nvSpPr>
        <p:spPr bwMode="auto">
          <a:xfrm>
            <a:off x="4908550" y="37877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5" name="Oval 47"/>
          <p:cNvSpPr>
            <a:spLocks noChangeArrowheads="1"/>
          </p:cNvSpPr>
          <p:nvPr/>
        </p:nvSpPr>
        <p:spPr bwMode="auto">
          <a:xfrm>
            <a:off x="5473700" y="39147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6" name="Oval 48"/>
          <p:cNvSpPr>
            <a:spLocks noChangeArrowheads="1"/>
          </p:cNvSpPr>
          <p:nvPr/>
        </p:nvSpPr>
        <p:spPr bwMode="auto">
          <a:xfrm>
            <a:off x="6597650" y="32099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7" name="Oval 49"/>
          <p:cNvSpPr>
            <a:spLocks noChangeArrowheads="1"/>
          </p:cNvSpPr>
          <p:nvPr/>
        </p:nvSpPr>
        <p:spPr bwMode="auto">
          <a:xfrm>
            <a:off x="6127750" y="38893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8" name="Oval 50"/>
          <p:cNvSpPr>
            <a:spLocks noChangeArrowheads="1"/>
          </p:cNvSpPr>
          <p:nvPr/>
        </p:nvSpPr>
        <p:spPr bwMode="auto">
          <a:xfrm>
            <a:off x="7562850" y="31464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9" name="Line 51"/>
          <p:cNvSpPr>
            <a:spLocks noChangeShapeType="1"/>
          </p:cNvSpPr>
          <p:nvPr/>
        </p:nvSpPr>
        <p:spPr bwMode="auto">
          <a:xfrm flipV="1">
            <a:off x="5816600" y="3482975"/>
            <a:ext cx="7874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0" name="Oval 52"/>
          <p:cNvSpPr>
            <a:spLocks noChangeArrowheads="1"/>
          </p:cNvSpPr>
          <p:nvPr/>
        </p:nvSpPr>
        <p:spPr bwMode="auto">
          <a:xfrm>
            <a:off x="6800850" y="3895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11" name="Oval 53"/>
          <p:cNvSpPr>
            <a:spLocks noChangeArrowheads="1"/>
          </p:cNvSpPr>
          <p:nvPr/>
        </p:nvSpPr>
        <p:spPr bwMode="auto">
          <a:xfrm>
            <a:off x="7543800" y="3895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12" name="Oval 54"/>
          <p:cNvSpPr>
            <a:spLocks noChangeArrowheads="1"/>
          </p:cNvSpPr>
          <p:nvPr/>
        </p:nvSpPr>
        <p:spPr bwMode="auto">
          <a:xfrm>
            <a:off x="8204200" y="38703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13" name="Line 55"/>
          <p:cNvSpPr>
            <a:spLocks noChangeShapeType="1"/>
          </p:cNvSpPr>
          <p:nvPr/>
        </p:nvSpPr>
        <p:spPr bwMode="auto">
          <a:xfrm>
            <a:off x="7867650" y="3476625"/>
            <a:ext cx="377825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4" name="Line 56"/>
          <p:cNvSpPr>
            <a:spLocks noChangeShapeType="1"/>
          </p:cNvSpPr>
          <p:nvPr/>
        </p:nvSpPr>
        <p:spPr bwMode="auto">
          <a:xfrm>
            <a:off x="7721600" y="3527425"/>
            <a:ext cx="190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5" name="Line 57"/>
          <p:cNvSpPr>
            <a:spLocks noChangeShapeType="1"/>
          </p:cNvSpPr>
          <p:nvPr/>
        </p:nvSpPr>
        <p:spPr bwMode="auto">
          <a:xfrm>
            <a:off x="5937250" y="3273425"/>
            <a:ext cx="3111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6" name="Text Box 58"/>
          <p:cNvSpPr txBox="1">
            <a:spLocks noChangeArrowheads="1"/>
          </p:cNvSpPr>
          <p:nvPr/>
        </p:nvSpPr>
        <p:spPr bwMode="auto">
          <a:xfrm>
            <a:off x="6470650" y="21177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0717" name="Text Box 59"/>
          <p:cNvSpPr txBox="1">
            <a:spLocks noChangeArrowheads="1"/>
          </p:cNvSpPr>
          <p:nvPr/>
        </p:nvSpPr>
        <p:spPr bwMode="auto">
          <a:xfrm>
            <a:off x="5683250" y="28670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0718" name="Text Box 60"/>
          <p:cNvSpPr txBox="1">
            <a:spLocks noChangeArrowheads="1"/>
          </p:cNvSpPr>
          <p:nvPr/>
        </p:nvSpPr>
        <p:spPr bwMode="auto">
          <a:xfrm>
            <a:off x="6629400" y="31464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70719" name="Text Box 61"/>
          <p:cNvSpPr txBox="1">
            <a:spLocks noChangeArrowheads="1"/>
          </p:cNvSpPr>
          <p:nvPr/>
        </p:nvSpPr>
        <p:spPr bwMode="auto">
          <a:xfrm>
            <a:off x="7588250" y="307657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70720" name="Text Box 62"/>
          <p:cNvSpPr txBox="1">
            <a:spLocks noChangeArrowheads="1"/>
          </p:cNvSpPr>
          <p:nvPr/>
        </p:nvSpPr>
        <p:spPr bwMode="auto">
          <a:xfrm>
            <a:off x="4927600" y="37052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70721" name="Text Box 63"/>
          <p:cNvSpPr txBox="1">
            <a:spLocks noChangeArrowheads="1"/>
          </p:cNvSpPr>
          <p:nvPr/>
        </p:nvSpPr>
        <p:spPr bwMode="auto">
          <a:xfrm>
            <a:off x="5511800" y="38449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70722" name="Text Box 64"/>
          <p:cNvSpPr txBox="1">
            <a:spLocks noChangeArrowheads="1"/>
          </p:cNvSpPr>
          <p:nvPr/>
        </p:nvSpPr>
        <p:spPr bwMode="auto">
          <a:xfrm>
            <a:off x="6140450" y="37941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70723" name="Text Box 65"/>
          <p:cNvSpPr txBox="1">
            <a:spLocks noChangeArrowheads="1"/>
          </p:cNvSpPr>
          <p:nvPr/>
        </p:nvSpPr>
        <p:spPr bwMode="auto">
          <a:xfrm>
            <a:off x="6832600" y="38449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0724" name="Text Box 66"/>
          <p:cNvSpPr txBox="1">
            <a:spLocks noChangeArrowheads="1"/>
          </p:cNvSpPr>
          <p:nvPr/>
        </p:nvSpPr>
        <p:spPr bwMode="auto">
          <a:xfrm>
            <a:off x="7607300" y="38322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70725" name="Text Box 67"/>
          <p:cNvSpPr txBox="1">
            <a:spLocks noChangeArrowheads="1"/>
          </p:cNvSpPr>
          <p:nvPr/>
        </p:nvSpPr>
        <p:spPr bwMode="auto">
          <a:xfrm>
            <a:off x="8267700" y="38068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70726" name="Line 68"/>
          <p:cNvSpPr>
            <a:spLocks noChangeShapeType="1"/>
          </p:cNvSpPr>
          <p:nvPr/>
        </p:nvSpPr>
        <p:spPr bwMode="auto">
          <a:xfrm flipH="1">
            <a:off x="5422900" y="4283075"/>
            <a:ext cx="16510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7" name="Line 69"/>
          <p:cNvSpPr>
            <a:spLocks noChangeShapeType="1"/>
          </p:cNvSpPr>
          <p:nvPr/>
        </p:nvSpPr>
        <p:spPr bwMode="auto">
          <a:xfrm>
            <a:off x="5702300" y="4295775"/>
            <a:ext cx="825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8" name="Line 70"/>
          <p:cNvSpPr>
            <a:spLocks noChangeShapeType="1"/>
          </p:cNvSpPr>
          <p:nvPr/>
        </p:nvSpPr>
        <p:spPr bwMode="auto">
          <a:xfrm>
            <a:off x="5842000" y="4181475"/>
            <a:ext cx="134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9" name="Line 71"/>
          <p:cNvSpPr>
            <a:spLocks noChangeShapeType="1"/>
          </p:cNvSpPr>
          <p:nvPr/>
        </p:nvSpPr>
        <p:spPr bwMode="auto">
          <a:xfrm flipH="1">
            <a:off x="6330950" y="4168775"/>
            <a:ext cx="121920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0" name="Freeform 72"/>
          <p:cNvSpPr>
            <a:spLocks/>
          </p:cNvSpPr>
          <p:nvPr/>
        </p:nvSpPr>
        <p:spPr bwMode="auto">
          <a:xfrm>
            <a:off x="1911350" y="2971800"/>
            <a:ext cx="1543050" cy="241300"/>
          </a:xfrm>
          <a:custGeom>
            <a:avLst/>
            <a:gdLst>
              <a:gd name="T0" fmla="*/ 0 w 1020"/>
              <a:gd name="T1" fmla="*/ 0 h 200"/>
              <a:gd name="T2" fmla="*/ 2147483647 w 1020"/>
              <a:gd name="T3" fmla="*/ 2147483647 h 200"/>
              <a:gd name="T4" fmla="*/ 2147483647 w 1020"/>
              <a:gd name="T5" fmla="*/ 2147483647 h 200"/>
              <a:gd name="T6" fmla="*/ 2147483647 w 1020"/>
              <a:gd name="T7" fmla="*/ 2147483647 h 200"/>
              <a:gd name="T8" fmla="*/ 2147483647 w 1020"/>
              <a:gd name="T9" fmla="*/ 2147483647 h 200"/>
              <a:gd name="T10" fmla="*/ 2147483647 w 1020"/>
              <a:gd name="T11" fmla="*/ 2147483647 h 200"/>
              <a:gd name="T12" fmla="*/ 2147483647 w 1020"/>
              <a:gd name="T13" fmla="*/ 2147483647 h 200"/>
              <a:gd name="T14" fmla="*/ 2147483647 w 1020"/>
              <a:gd name="T15" fmla="*/ 2147483647 h 200"/>
              <a:gd name="T16" fmla="*/ 2147483647 w 1020"/>
              <a:gd name="T17" fmla="*/ 2147483647 h 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20"/>
              <a:gd name="T28" fmla="*/ 0 h 200"/>
              <a:gd name="T29" fmla="*/ 1020 w 1020"/>
              <a:gd name="T30" fmla="*/ 200 h 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20" h="200">
                <a:moveTo>
                  <a:pt x="0" y="0"/>
                </a:moveTo>
                <a:cubicBezTo>
                  <a:pt x="25" y="2"/>
                  <a:pt x="108" y="7"/>
                  <a:pt x="148" y="12"/>
                </a:cubicBezTo>
                <a:cubicBezTo>
                  <a:pt x="188" y="17"/>
                  <a:pt x="203" y="15"/>
                  <a:pt x="240" y="28"/>
                </a:cubicBezTo>
                <a:cubicBezTo>
                  <a:pt x="277" y="41"/>
                  <a:pt x="320" y="63"/>
                  <a:pt x="368" y="88"/>
                </a:cubicBezTo>
                <a:cubicBezTo>
                  <a:pt x="416" y="113"/>
                  <a:pt x="466" y="168"/>
                  <a:pt x="528" y="176"/>
                </a:cubicBezTo>
                <a:cubicBezTo>
                  <a:pt x="590" y="184"/>
                  <a:pt x="686" y="142"/>
                  <a:pt x="740" y="136"/>
                </a:cubicBezTo>
                <a:cubicBezTo>
                  <a:pt x="794" y="130"/>
                  <a:pt x="820" y="136"/>
                  <a:pt x="854" y="138"/>
                </a:cubicBezTo>
                <a:cubicBezTo>
                  <a:pt x="888" y="140"/>
                  <a:pt x="916" y="138"/>
                  <a:pt x="944" y="148"/>
                </a:cubicBezTo>
                <a:cubicBezTo>
                  <a:pt x="972" y="158"/>
                  <a:pt x="1004" y="189"/>
                  <a:pt x="1020" y="20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1" name="Freeform 73"/>
          <p:cNvSpPr>
            <a:spLocks/>
          </p:cNvSpPr>
          <p:nvPr/>
        </p:nvSpPr>
        <p:spPr bwMode="auto">
          <a:xfrm>
            <a:off x="1066800" y="3687763"/>
            <a:ext cx="2965450" cy="274637"/>
          </a:xfrm>
          <a:custGeom>
            <a:avLst/>
            <a:gdLst>
              <a:gd name="T0" fmla="*/ 0 w 1868"/>
              <a:gd name="T1" fmla="*/ 2147483647 h 173"/>
              <a:gd name="T2" fmla="*/ 2147483647 w 1868"/>
              <a:gd name="T3" fmla="*/ 2147483647 h 173"/>
              <a:gd name="T4" fmla="*/ 2147483647 w 1868"/>
              <a:gd name="T5" fmla="*/ 2147483647 h 173"/>
              <a:gd name="T6" fmla="*/ 2147483647 w 1868"/>
              <a:gd name="T7" fmla="*/ 2147483647 h 173"/>
              <a:gd name="T8" fmla="*/ 2147483647 w 1868"/>
              <a:gd name="T9" fmla="*/ 2147483647 h 173"/>
              <a:gd name="T10" fmla="*/ 2147483647 w 1868"/>
              <a:gd name="T11" fmla="*/ 2147483647 h 173"/>
              <a:gd name="T12" fmla="*/ 2147483647 w 1868"/>
              <a:gd name="T13" fmla="*/ 2147483647 h 173"/>
              <a:gd name="T14" fmla="*/ 2147483647 w 1868"/>
              <a:gd name="T15" fmla="*/ 2147483647 h 173"/>
              <a:gd name="T16" fmla="*/ 2147483647 w 1868"/>
              <a:gd name="T17" fmla="*/ 2147483647 h 173"/>
              <a:gd name="T18" fmla="*/ 2147483647 w 1868"/>
              <a:gd name="T19" fmla="*/ 2147483647 h 173"/>
              <a:gd name="T20" fmla="*/ 2147483647 w 1868"/>
              <a:gd name="T21" fmla="*/ 2147483647 h 173"/>
              <a:gd name="T22" fmla="*/ 2147483647 w 1868"/>
              <a:gd name="T23" fmla="*/ 2147483647 h 173"/>
              <a:gd name="T24" fmla="*/ 2147483647 w 1868"/>
              <a:gd name="T25" fmla="*/ 2147483647 h 173"/>
              <a:gd name="T26" fmla="*/ 2147483647 w 1868"/>
              <a:gd name="T27" fmla="*/ 2147483647 h 173"/>
              <a:gd name="T28" fmla="*/ 2147483647 w 1868"/>
              <a:gd name="T29" fmla="*/ 2147483647 h 173"/>
              <a:gd name="T30" fmla="*/ 2147483647 w 1868"/>
              <a:gd name="T31" fmla="*/ 2147483647 h 173"/>
              <a:gd name="T32" fmla="*/ 2147483647 w 1868"/>
              <a:gd name="T33" fmla="*/ 2147483647 h 173"/>
              <a:gd name="T34" fmla="*/ 2147483647 w 1868"/>
              <a:gd name="T35" fmla="*/ 2147483647 h 17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868"/>
              <a:gd name="T55" fmla="*/ 0 h 173"/>
              <a:gd name="T56" fmla="*/ 1868 w 1868"/>
              <a:gd name="T57" fmla="*/ 173 h 17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868" h="173">
                <a:moveTo>
                  <a:pt x="0" y="77"/>
                </a:moveTo>
                <a:cubicBezTo>
                  <a:pt x="54" y="46"/>
                  <a:pt x="112" y="24"/>
                  <a:pt x="150" y="23"/>
                </a:cubicBezTo>
                <a:cubicBezTo>
                  <a:pt x="188" y="22"/>
                  <a:pt x="200" y="53"/>
                  <a:pt x="228" y="69"/>
                </a:cubicBezTo>
                <a:cubicBezTo>
                  <a:pt x="256" y="85"/>
                  <a:pt x="272" y="122"/>
                  <a:pt x="320" y="117"/>
                </a:cubicBezTo>
                <a:cubicBezTo>
                  <a:pt x="368" y="112"/>
                  <a:pt x="453" y="34"/>
                  <a:pt x="516" y="37"/>
                </a:cubicBezTo>
                <a:cubicBezTo>
                  <a:pt x="579" y="40"/>
                  <a:pt x="637" y="134"/>
                  <a:pt x="696" y="133"/>
                </a:cubicBezTo>
                <a:cubicBezTo>
                  <a:pt x="755" y="132"/>
                  <a:pt x="826" y="43"/>
                  <a:pt x="872" y="29"/>
                </a:cubicBezTo>
                <a:cubicBezTo>
                  <a:pt x="918" y="15"/>
                  <a:pt x="935" y="35"/>
                  <a:pt x="972" y="49"/>
                </a:cubicBezTo>
                <a:cubicBezTo>
                  <a:pt x="1009" y="63"/>
                  <a:pt x="1056" y="112"/>
                  <a:pt x="1096" y="113"/>
                </a:cubicBezTo>
                <a:cubicBezTo>
                  <a:pt x="1136" y="114"/>
                  <a:pt x="1176" y="72"/>
                  <a:pt x="1212" y="53"/>
                </a:cubicBezTo>
                <a:cubicBezTo>
                  <a:pt x="1248" y="34"/>
                  <a:pt x="1271" y="2"/>
                  <a:pt x="1312" y="1"/>
                </a:cubicBezTo>
                <a:cubicBezTo>
                  <a:pt x="1353" y="0"/>
                  <a:pt x="1412" y="32"/>
                  <a:pt x="1456" y="49"/>
                </a:cubicBezTo>
                <a:cubicBezTo>
                  <a:pt x="1500" y="66"/>
                  <a:pt x="1538" y="105"/>
                  <a:pt x="1576" y="105"/>
                </a:cubicBezTo>
                <a:cubicBezTo>
                  <a:pt x="1614" y="105"/>
                  <a:pt x="1658" y="56"/>
                  <a:pt x="1686" y="47"/>
                </a:cubicBezTo>
                <a:cubicBezTo>
                  <a:pt x="1714" y="38"/>
                  <a:pt x="1726" y="47"/>
                  <a:pt x="1746" y="53"/>
                </a:cubicBezTo>
                <a:cubicBezTo>
                  <a:pt x="1766" y="59"/>
                  <a:pt x="1788" y="74"/>
                  <a:pt x="1804" y="85"/>
                </a:cubicBezTo>
                <a:cubicBezTo>
                  <a:pt x="1820" y="96"/>
                  <a:pt x="1829" y="106"/>
                  <a:pt x="1840" y="121"/>
                </a:cubicBezTo>
                <a:cubicBezTo>
                  <a:pt x="1851" y="136"/>
                  <a:pt x="1862" y="162"/>
                  <a:pt x="1868" y="17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2" name="Line 74"/>
          <p:cNvSpPr>
            <a:spLocks noChangeShapeType="1"/>
          </p:cNvSpPr>
          <p:nvPr/>
        </p:nvSpPr>
        <p:spPr bwMode="auto">
          <a:xfrm>
            <a:off x="2381250" y="1924050"/>
            <a:ext cx="25400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3" name="Freeform 75"/>
          <p:cNvSpPr>
            <a:spLocks/>
          </p:cNvSpPr>
          <p:nvPr/>
        </p:nvSpPr>
        <p:spPr bwMode="auto">
          <a:xfrm>
            <a:off x="5619750" y="3314700"/>
            <a:ext cx="152400" cy="552450"/>
          </a:xfrm>
          <a:custGeom>
            <a:avLst/>
            <a:gdLst>
              <a:gd name="T0" fmla="*/ 2147483647 w 96"/>
              <a:gd name="T1" fmla="*/ 0 h 348"/>
              <a:gd name="T2" fmla="*/ 2147483647 w 96"/>
              <a:gd name="T3" fmla="*/ 2147483647 h 348"/>
              <a:gd name="T4" fmla="*/ 2147483647 w 96"/>
              <a:gd name="T5" fmla="*/ 2147483647 h 348"/>
              <a:gd name="T6" fmla="*/ 0 w 96"/>
              <a:gd name="T7" fmla="*/ 2147483647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48"/>
              <a:gd name="T14" fmla="*/ 96 w 96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48">
                <a:moveTo>
                  <a:pt x="96" y="0"/>
                </a:moveTo>
                <a:cubicBezTo>
                  <a:pt x="89" y="20"/>
                  <a:pt x="65" y="81"/>
                  <a:pt x="52" y="120"/>
                </a:cubicBezTo>
                <a:cubicBezTo>
                  <a:pt x="39" y="159"/>
                  <a:pt x="29" y="194"/>
                  <a:pt x="20" y="232"/>
                </a:cubicBezTo>
                <a:cubicBezTo>
                  <a:pt x="11" y="270"/>
                  <a:pt x="4" y="324"/>
                  <a:pt x="0" y="3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4" name="Freeform 76"/>
          <p:cNvSpPr>
            <a:spLocks/>
          </p:cNvSpPr>
          <p:nvPr/>
        </p:nvSpPr>
        <p:spPr bwMode="auto">
          <a:xfrm>
            <a:off x="5861050" y="2387600"/>
            <a:ext cx="539750" cy="482600"/>
          </a:xfrm>
          <a:custGeom>
            <a:avLst/>
            <a:gdLst>
              <a:gd name="T0" fmla="*/ 2147483647 w 340"/>
              <a:gd name="T1" fmla="*/ 0 h 304"/>
              <a:gd name="T2" fmla="*/ 2147483647 w 340"/>
              <a:gd name="T3" fmla="*/ 2147483647 h 304"/>
              <a:gd name="T4" fmla="*/ 2147483647 w 340"/>
              <a:gd name="T5" fmla="*/ 2147483647 h 304"/>
              <a:gd name="T6" fmla="*/ 0 w 340"/>
              <a:gd name="T7" fmla="*/ 2147483647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304"/>
              <a:gd name="T14" fmla="*/ 340 w 340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304">
                <a:moveTo>
                  <a:pt x="340" y="0"/>
                </a:moveTo>
                <a:cubicBezTo>
                  <a:pt x="319" y="11"/>
                  <a:pt x="248" y="43"/>
                  <a:pt x="212" y="64"/>
                </a:cubicBezTo>
                <a:cubicBezTo>
                  <a:pt x="176" y="85"/>
                  <a:pt x="159" y="88"/>
                  <a:pt x="124" y="128"/>
                </a:cubicBezTo>
                <a:cubicBezTo>
                  <a:pt x="89" y="168"/>
                  <a:pt x="26" y="267"/>
                  <a:pt x="0" y="30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5" name="Freeform 77"/>
          <p:cNvSpPr>
            <a:spLocks/>
          </p:cNvSpPr>
          <p:nvPr/>
        </p:nvSpPr>
        <p:spPr bwMode="auto">
          <a:xfrm>
            <a:off x="5283200" y="3289300"/>
            <a:ext cx="425450" cy="546100"/>
          </a:xfrm>
          <a:custGeom>
            <a:avLst/>
            <a:gdLst>
              <a:gd name="T0" fmla="*/ 0 w 268"/>
              <a:gd name="T1" fmla="*/ 2147483647 h 344"/>
              <a:gd name="T2" fmla="*/ 2147483647 w 268"/>
              <a:gd name="T3" fmla="*/ 2147483647 h 344"/>
              <a:gd name="T4" fmla="*/ 2147483647 w 268"/>
              <a:gd name="T5" fmla="*/ 2147483647 h 344"/>
              <a:gd name="T6" fmla="*/ 2147483647 w 268"/>
              <a:gd name="T7" fmla="*/ 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44"/>
              <a:gd name="T14" fmla="*/ 268 w 268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44">
                <a:moveTo>
                  <a:pt x="0" y="344"/>
                </a:moveTo>
                <a:cubicBezTo>
                  <a:pt x="19" y="325"/>
                  <a:pt x="77" y="267"/>
                  <a:pt x="112" y="228"/>
                </a:cubicBezTo>
                <a:cubicBezTo>
                  <a:pt x="147" y="189"/>
                  <a:pt x="186" y="146"/>
                  <a:pt x="212" y="108"/>
                </a:cubicBezTo>
                <a:cubicBezTo>
                  <a:pt x="238" y="70"/>
                  <a:pt x="256" y="22"/>
                  <a:pt x="268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6" name="Freeform 78"/>
          <p:cNvSpPr>
            <a:spLocks/>
          </p:cNvSpPr>
          <p:nvPr/>
        </p:nvSpPr>
        <p:spPr bwMode="auto">
          <a:xfrm>
            <a:off x="5111750" y="3206750"/>
            <a:ext cx="520700" cy="565150"/>
          </a:xfrm>
          <a:custGeom>
            <a:avLst/>
            <a:gdLst>
              <a:gd name="T0" fmla="*/ 2147483647 w 328"/>
              <a:gd name="T1" fmla="*/ 0 h 356"/>
              <a:gd name="T2" fmla="*/ 2147483647 w 328"/>
              <a:gd name="T3" fmla="*/ 2147483647 h 356"/>
              <a:gd name="T4" fmla="*/ 2147483647 w 328"/>
              <a:gd name="T5" fmla="*/ 2147483647 h 356"/>
              <a:gd name="T6" fmla="*/ 0 w 328"/>
              <a:gd name="T7" fmla="*/ 2147483647 h 356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6"/>
              <a:gd name="T14" fmla="*/ 328 w 328"/>
              <a:gd name="T15" fmla="*/ 356 h 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6">
                <a:moveTo>
                  <a:pt x="328" y="0"/>
                </a:moveTo>
                <a:cubicBezTo>
                  <a:pt x="309" y="11"/>
                  <a:pt x="249" y="39"/>
                  <a:pt x="212" y="68"/>
                </a:cubicBezTo>
                <a:cubicBezTo>
                  <a:pt x="175" y="97"/>
                  <a:pt x="143" y="128"/>
                  <a:pt x="108" y="176"/>
                </a:cubicBezTo>
                <a:cubicBezTo>
                  <a:pt x="73" y="224"/>
                  <a:pt x="23" y="318"/>
                  <a:pt x="0" y="35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7" name="Freeform 79"/>
          <p:cNvSpPr>
            <a:spLocks/>
          </p:cNvSpPr>
          <p:nvPr/>
        </p:nvSpPr>
        <p:spPr bwMode="auto">
          <a:xfrm>
            <a:off x="5308600" y="4260850"/>
            <a:ext cx="222250" cy="387350"/>
          </a:xfrm>
          <a:custGeom>
            <a:avLst/>
            <a:gdLst>
              <a:gd name="T0" fmla="*/ 2147483647 w 140"/>
              <a:gd name="T1" fmla="*/ 0 h 244"/>
              <a:gd name="T2" fmla="*/ 2147483647 w 140"/>
              <a:gd name="T3" fmla="*/ 2147483647 h 244"/>
              <a:gd name="T4" fmla="*/ 2147483647 w 140"/>
              <a:gd name="T5" fmla="*/ 2147483647 h 244"/>
              <a:gd name="T6" fmla="*/ 0 w 140"/>
              <a:gd name="T7" fmla="*/ 2147483647 h 244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244"/>
              <a:gd name="T14" fmla="*/ 140 w 140"/>
              <a:gd name="T15" fmla="*/ 244 h 2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244">
                <a:moveTo>
                  <a:pt x="140" y="0"/>
                </a:moveTo>
                <a:cubicBezTo>
                  <a:pt x="129" y="13"/>
                  <a:pt x="95" y="49"/>
                  <a:pt x="76" y="76"/>
                </a:cubicBezTo>
                <a:cubicBezTo>
                  <a:pt x="57" y="103"/>
                  <a:pt x="37" y="132"/>
                  <a:pt x="24" y="160"/>
                </a:cubicBezTo>
                <a:cubicBezTo>
                  <a:pt x="11" y="188"/>
                  <a:pt x="5" y="227"/>
                  <a:pt x="0" y="2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8" name="Freeform 80"/>
          <p:cNvSpPr>
            <a:spLocks/>
          </p:cNvSpPr>
          <p:nvPr/>
        </p:nvSpPr>
        <p:spPr bwMode="auto">
          <a:xfrm>
            <a:off x="5441950" y="4298950"/>
            <a:ext cx="196850" cy="412750"/>
          </a:xfrm>
          <a:custGeom>
            <a:avLst/>
            <a:gdLst>
              <a:gd name="T0" fmla="*/ 0 w 124"/>
              <a:gd name="T1" fmla="*/ 2147483647 h 260"/>
              <a:gd name="T2" fmla="*/ 2147483647 w 124"/>
              <a:gd name="T3" fmla="*/ 2147483647 h 260"/>
              <a:gd name="T4" fmla="*/ 2147483647 w 124"/>
              <a:gd name="T5" fmla="*/ 2147483647 h 260"/>
              <a:gd name="T6" fmla="*/ 2147483647 w 124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24"/>
              <a:gd name="T13" fmla="*/ 0 h 260"/>
              <a:gd name="T14" fmla="*/ 124 w 124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" h="260">
                <a:moveTo>
                  <a:pt x="0" y="260"/>
                </a:moveTo>
                <a:cubicBezTo>
                  <a:pt x="7" y="248"/>
                  <a:pt x="20" y="218"/>
                  <a:pt x="36" y="188"/>
                </a:cubicBezTo>
                <a:cubicBezTo>
                  <a:pt x="52" y="158"/>
                  <a:pt x="81" y="111"/>
                  <a:pt x="96" y="80"/>
                </a:cubicBezTo>
                <a:cubicBezTo>
                  <a:pt x="111" y="49"/>
                  <a:pt x="118" y="17"/>
                  <a:pt x="124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9" name="Freeform 81"/>
          <p:cNvSpPr>
            <a:spLocks/>
          </p:cNvSpPr>
          <p:nvPr/>
        </p:nvSpPr>
        <p:spPr bwMode="auto">
          <a:xfrm>
            <a:off x="5810250" y="3448050"/>
            <a:ext cx="730250" cy="463550"/>
          </a:xfrm>
          <a:custGeom>
            <a:avLst/>
            <a:gdLst>
              <a:gd name="T0" fmla="*/ 0 w 460"/>
              <a:gd name="T1" fmla="*/ 2147483647 h 292"/>
              <a:gd name="T2" fmla="*/ 2147483647 w 460"/>
              <a:gd name="T3" fmla="*/ 2147483647 h 292"/>
              <a:gd name="T4" fmla="*/ 2147483647 w 460"/>
              <a:gd name="T5" fmla="*/ 2147483647 h 292"/>
              <a:gd name="T6" fmla="*/ 2147483647 w 460"/>
              <a:gd name="T7" fmla="*/ 0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460"/>
              <a:gd name="T13" fmla="*/ 0 h 292"/>
              <a:gd name="T14" fmla="*/ 460 w 460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" h="292">
                <a:moveTo>
                  <a:pt x="0" y="292"/>
                </a:moveTo>
                <a:cubicBezTo>
                  <a:pt x="51" y="249"/>
                  <a:pt x="102" y="207"/>
                  <a:pt x="152" y="172"/>
                </a:cubicBezTo>
                <a:cubicBezTo>
                  <a:pt x="202" y="137"/>
                  <a:pt x="249" y="109"/>
                  <a:pt x="300" y="80"/>
                </a:cubicBezTo>
                <a:cubicBezTo>
                  <a:pt x="351" y="51"/>
                  <a:pt x="405" y="25"/>
                  <a:pt x="46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0" name="Freeform 82"/>
          <p:cNvSpPr>
            <a:spLocks/>
          </p:cNvSpPr>
          <p:nvPr/>
        </p:nvSpPr>
        <p:spPr bwMode="auto">
          <a:xfrm>
            <a:off x="6589713" y="2592388"/>
            <a:ext cx="247650" cy="576262"/>
          </a:xfrm>
          <a:custGeom>
            <a:avLst/>
            <a:gdLst>
              <a:gd name="T0" fmla="*/ 2147483647 w 136"/>
              <a:gd name="T1" fmla="*/ 2147483647 h 379"/>
              <a:gd name="T2" fmla="*/ 2147483647 w 136"/>
              <a:gd name="T3" fmla="*/ 2147483647 h 379"/>
              <a:gd name="T4" fmla="*/ 2147483647 w 136"/>
              <a:gd name="T5" fmla="*/ 2147483647 h 379"/>
              <a:gd name="T6" fmla="*/ 2147483647 w 136"/>
              <a:gd name="T7" fmla="*/ 2147483647 h 379"/>
              <a:gd name="T8" fmla="*/ 2147483647 w 136"/>
              <a:gd name="T9" fmla="*/ 2147483647 h 379"/>
              <a:gd name="T10" fmla="*/ 2147483647 w 136"/>
              <a:gd name="T11" fmla="*/ 2147483647 h 379"/>
              <a:gd name="T12" fmla="*/ 2147483647 w 136"/>
              <a:gd name="T13" fmla="*/ 2147483647 h 379"/>
              <a:gd name="T14" fmla="*/ 2147483647 w 136"/>
              <a:gd name="T15" fmla="*/ 2147483647 h 3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6"/>
              <a:gd name="T25" fmla="*/ 0 h 379"/>
              <a:gd name="T26" fmla="*/ 136 w 136"/>
              <a:gd name="T27" fmla="*/ 379 h 3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6" h="379">
                <a:moveTo>
                  <a:pt x="65" y="379"/>
                </a:moveTo>
                <a:cubicBezTo>
                  <a:pt x="49" y="333"/>
                  <a:pt x="34" y="288"/>
                  <a:pt x="25" y="247"/>
                </a:cubicBezTo>
                <a:cubicBezTo>
                  <a:pt x="16" y="206"/>
                  <a:pt x="12" y="168"/>
                  <a:pt x="9" y="135"/>
                </a:cubicBezTo>
                <a:cubicBezTo>
                  <a:pt x="6" y="102"/>
                  <a:pt x="0" y="70"/>
                  <a:pt x="9" y="51"/>
                </a:cubicBezTo>
                <a:cubicBezTo>
                  <a:pt x="18" y="32"/>
                  <a:pt x="44" y="0"/>
                  <a:pt x="61" y="19"/>
                </a:cubicBezTo>
                <a:cubicBezTo>
                  <a:pt x="78" y="38"/>
                  <a:pt x="101" y="111"/>
                  <a:pt x="113" y="163"/>
                </a:cubicBezTo>
                <a:cubicBezTo>
                  <a:pt x="125" y="215"/>
                  <a:pt x="130" y="296"/>
                  <a:pt x="133" y="331"/>
                </a:cubicBezTo>
                <a:cubicBezTo>
                  <a:pt x="136" y="366"/>
                  <a:pt x="134" y="370"/>
                  <a:pt x="133" y="375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1" name="Freeform 83"/>
          <p:cNvSpPr>
            <a:spLocks/>
          </p:cNvSpPr>
          <p:nvPr/>
        </p:nvSpPr>
        <p:spPr bwMode="auto">
          <a:xfrm>
            <a:off x="6940550" y="3587750"/>
            <a:ext cx="65088" cy="279400"/>
          </a:xfrm>
          <a:custGeom>
            <a:avLst/>
            <a:gdLst>
              <a:gd name="T0" fmla="*/ 0 w 41"/>
              <a:gd name="T1" fmla="*/ 0 h 176"/>
              <a:gd name="T2" fmla="*/ 2147483647 w 41"/>
              <a:gd name="T3" fmla="*/ 2147483647 h 176"/>
              <a:gd name="T4" fmla="*/ 2147483647 w 41"/>
              <a:gd name="T5" fmla="*/ 2147483647 h 176"/>
              <a:gd name="T6" fmla="*/ 0 60000 65536"/>
              <a:gd name="T7" fmla="*/ 0 60000 65536"/>
              <a:gd name="T8" fmla="*/ 0 60000 65536"/>
              <a:gd name="T9" fmla="*/ 0 w 41"/>
              <a:gd name="T10" fmla="*/ 0 h 176"/>
              <a:gd name="T11" fmla="*/ 41 w 41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76">
                <a:moveTo>
                  <a:pt x="0" y="0"/>
                </a:moveTo>
                <a:cubicBezTo>
                  <a:pt x="15" y="29"/>
                  <a:pt x="31" y="59"/>
                  <a:pt x="36" y="88"/>
                </a:cubicBezTo>
                <a:cubicBezTo>
                  <a:pt x="41" y="117"/>
                  <a:pt x="34" y="146"/>
                  <a:pt x="28" y="1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2" name="Freeform 84"/>
          <p:cNvSpPr>
            <a:spLocks/>
          </p:cNvSpPr>
          <p:nvPr/>
        </p:nvSpPr>
        <p:spPr bwMode="auto">
          <a:xfrm>
            <a:off x="6770688" y="3606800"/>
            <a:ext cx="87312" cy="285750"/>
          </a:xfrm>
          <a:custGeom>
            <a:avLst/>
            <a:gdLst>
              <a:gd name="T0" fmla="*/ 2147483647 w 55"/>
              <a:gd name="T1" fmla="*/ 2147483647 h 180"/>
              <a:gd name="T2" fmla="*/ 2147483647 w 55"/>
              <a:gd name="T3" fmla="*/ 2147483647 h 180"/>
              <a:gd name="T4" fmla="*/ 2147483647 w 55"/>
              <a:gd name="T5" fmla="*/ 0 h 180"/>
              <a:gd name="T6" fmla="*/ 0 60000 65536"/>
              <a:gd name="T7" fmla="*/ 0 60000 65536"/>
              <a:gd name="T8" fmla="*/ 0 60000 65536"/>
              <a:gd name="T9" fmla="*/ 0 w 55"/>
              <a:gd name="T10" fmla="*/ 0 h 180"/>
              <a:gd name="T11" fmla="*/ 55 w 55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80">
                <a:moveTo>
                  <a:pt x="55" y="180"/>
                </a:moveTo>
                <a:cubicBezTo>
                  <a:pt x="34" y="155"/>
                  <a:pt x="14" y="130"/>
                  <a:pt x="7" y="100"/>
                </a:cubicBezTo>
                <a:cubicBezTo>
                  <a:pt x="0" y="70"/>
                  <a:pt x="7" y="35"/>
                  <a:pt x="15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3" name="Freeform 85"/>
          <p:cNvSpPr>
            <a:spLocks/>
          </p:cNvSpPr>
          <p:nvPr/>
        </p:nvSpPr>
        <p:spPr bwMode="auto">
          <a:xfrm>
            <a:off x="5861050" y="3562350"/>
            <a:ext cx="742950" cy="450850"/>
          </a:xfrm>
          <a:custGeom>
            <a:avLst/>
            <a:gdLst>
              <a:gd name="T0" fmla="*/ 2147483647 w 468"/>
              <a:gd name="T1" fmla="*/ 0 h 284"/>
              <a:gd name="T2" fmla="*/ 2147483647 w 468"/>
              <a:gd name="T3" fmla="*/ 2147483647 h 284"/>
              <a:gd name="T4" fmla="*/ 2147483647 w 468"/>
              <a:gd name="T5" fmla="*/ 2147483647 h 284"/>
              <a:gd name="T6" fmla="*/ 0 w 468"/>
              <a:gd name="T7" fmla="*/ 2147483647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284"/>
              <a:gd name="T14" fmla="*/ 468 w 468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284">
                <a:moveTo>
                  <a:pt x="468" y="0"/>
                </a:moveTo>
                <a:cubicBezTo>
                  <a:pt x="419" y="34"/>
                  <a:pt x="370" y="68"/>
                  <a:pt x="312" y="104"/>
                </a:cubicBezTo>
                <a:cubicBezTo>
                  <a:pt x="254" y="140"/>
                  <a:pt x="172" y="186"/>
                  <a:pt x="120" y="216"/>
                </a:cubicBezTo>
                <a:cubicBezTo>
                  <a:pt x="68" y="246"/>
                  <a:pt x="34" y="265"/>
                  <a:pt x="0" y="284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4" name="Freeform 86"/>
          <p:cNvSpPr>
            <a:spLocks/>
          </p:cNvSpPr>
          <p:nvPr/>
        </p:nvSpPr>
        <p:spPr bwMode="auto">
          <a:xfrm>
            <a:off x="5680075" y="4394200"/>
            <a:ext cx="66675" cy="381000"/>
          </a:xfrm>
          <a:custGeom>
            <a:avLst/>
            <a:gdLst>
              <a:gd name="T0" fmla="*/ 2147483647 w 42"/>
              <a:gd name="T1" fmla="*/ 0 h 240"/>
              <a:gd name="T2" fmla="*/ 2147483647 w 42"/>
              <a:gd name="T3" fmla="*/ 2147483647 h 240"/>
              <a:gd name="T4" fmla="*/ 2147483647 w 42"/>
              <a:gd name="T5" fmla="*/ 2147483647 h 240"/>
              <a:gd name="T6" fmla="*/ 0 60000 65536"/>
              <a:gd name="T7" fmla="*/ 0 60000 65536"/>
              <a:gd name="T8" fmla="*/ 0 60000 65536"/>
              <a:gd name="T9" fmla="*/ 0 w 42"/>
              <a:gd name="T10" fmla="*/ 0 h 240"/>
              <a:gd name="T11" fmla="*/ 42 w 4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240">
                <a:moveTo>
                  <a:pt x="6" y="0"/>
                </a:moveTo>
                <a:cubicBezTo>
                  <a:pt x="3" y="32"/>
                  <a:pt x="0" y="64"/>
                  <a:pt x="6" y="104"/>
                </a:cubicBezTo>
                <a:cubicBezTo>
                  <a:pt x="12" y="144"/>
                  <a:pt x="36" y="217"/>
                  <a:pt x="42" y="24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5" name="Line 87"/>
          <p:cNvSpPr>
            <a:spLocks noChangeShapeType="1"/>
          </p:cNvSpPr>
          <p:nvPr/>
        </p:nvSpPr>
        <p:spPr bwMode="auto">
          <a:xfrm>
            <a:off x="6559550" y="1898650"/>
            <a:ext cx="25400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46" name="Text Box 88"/>
          <p:cNvSpPr txBox="1">
            <a:spLocks noChangeArrowheads="1"/>
          </p:cNvSpPr>
          <p:nvPr/>
        </p:nvSpPr>
        <p:spPr bwMode="auto">
          <a:xfrm>
            <a:off x="723900" y="493395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a,b,c,d,e,f,g,h,i,j, … </a:t>
            </a:r>
          </a:p>
        </p:txBody>
      </p:sp>
      <p:sp>
        <p:nvSpPr>
          <p:cNvPr id="70747" name="Text Box 89"/>
          <p:cNvSpPr txBox="1">
            <a:spLocks noChangeArrowheads="1"/>
          </p:cNvSpPr>
          <p:nvPr/>
        </p:nvSpPr>
        <p:spPr bwMode="auto">
          <a:xfrm>
            <a:off x="4876800" y="4946650"/>
            <a:ext cx="336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a,b,e,f, …c, h,… </a:t>
            </a:r>
          </a:p>
        </p:txBody>
      </p:sp>
    </p:spTree>
    <p:extLst>
      <p:ext uri="{BB962C8B-B14F-4D97-AF65-F5344CB8AC3E}">
        <p14:creationId xmlns:p14="http://schemas.microsoft.com/office/powerpoint/2010/main" xmlns="" val="18240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65942-3107-4F33-8349-B3DF16803543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ADE36C-9DD6-449E-9F02-D1F008C7152A}" type="slidenum">
              <a:rPr lang="zh-TW" altLang="en-US" sz="1400"/>
              <a:pPr eaLnBrk="1" hangingPunct="1"/>
              <a:t>7</a:t>
            </a:fld>
            <a:endParaRPr lang="en-US" altLang="zh-TW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Spanning Trees in Graphs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752600"/>
            <a:ext cx="8515350" cy="26955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Example.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kite. To count the spanning trees: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are path around the outside cycle in the drawing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remaining spanning trees use the diagonal edge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we must include an edge to each vertex of degree 2, we obtain four more spanning trees.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total is eight.</a:t>
            </a:r>
            <a:endParaRPr lang="en-US" altLang="zh-TW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20800" y="4876800"/>
            <a:ext cx="1143000" cy="1016000"/>
            <a:chOff x="832" y="3072"/>
            <a:chExt cx="720" cy="640"/>
          </a:xfrm>
        </p:grpSpPr>
        <p:sp>
          <p:nvSpPr>
            <p:cNvPr id="35879" name="Oval 4"/>
            <p:cNvSpPr>
              <a:spLocks noChangeArrowheads="1"/>
            </p:cNvSpPr>
            <p:nvPr/>
          </p:nvSpPr>
          <p:spPr bwMode="auto">
            <a:xfrm>
              <a:off x="832" y="307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0" name="Oval 5"/>
            <p:cNvSpPr>
              <a:spLocks noChangeArrowheads="1"/>
            </p:cNvSpPr>
            <p:nvPr/>
          </p:nvSpPr>
          <p:spPr bwMode="auto">
            <a:xfrm>
              <a:off x="832" y="363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1" name="Oval 6"/>
            <p:cNvSpPr>
              <a:spLocks noChangeArrowheads="1"/>
            </p:cNvSpPr>
            <p:nvPr/>
          </p:nvSpPr>
          <p:spPr bwMode="auto">
            <a:xfrm>
              <a:off x="1480" y="364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2" name="Oval 7"/>
            <p:cNvSpPr>
              <a:spLocks noChangeArrowheads="1"/>
            </p:cNvSpPr>
            <p:nvPr/>
          </p:nvSpPr>
          <p:spPr bwMode="auto">
            <a:xfrm>
              <a:off x="1480" y="308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3" name="Line 8"/>
            <p:cNvSpPr>
              <a:spLocks noChangeShapeType="1"/>
            </p:cNvSpPr>
            <p:nvPr/>
          </p:nvSpPr>
          <p:spPr bwMode="auto">
            <a:xfrm>
              <a:off x="904" y="311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9"/>
            <p:cNvSpPr>
              <a:spLocks noChangeShapeType="1"/>
            </p:cNvSpPr>
            <p:nvPr/>
          </p:nvSpPr>
          <p:spPr bwMode="auto">
            <a:xfrm>
              <a:off x="912" y="367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10"/>
            <p:cNvSpPr>
              <a:spLocks noChangeShapeType="1"/>
            </p:cNvSpPr>
            <p:nvPr/>
          </p:nvSpPr>
          <p:spPr bwMode="auto">
            <a:xfrm>
              <a:off x="1520" y="3160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11"/>
            <p:cNvSpPr>
              <a:spLocks noChangeShapeType="1"/>
            </p:cNvSpPr>
            <p:nvPr/>
          </p:nvSpPr>
          <p:spPr bwMode="auto">
            <a:xfrm>
              <a:off x="864" y="3152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12"/>
            <p:cNvSpPr>
              <a:spLocks noChangeShapeType="1"/>
            </p:cNvSpPr>
            <p:nvPr/>
          </p:nvSpPr>
          <p:spPr bwMode="auto">
            <a:xfrm flipV="1">
              <a:off x="896" y="3144"/>
              <a:ext cx="592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37000" y="4813300"/>
            <a:ext cx="419100" cy="381000"/>
            <a:chOff x="2480" y="3032"/>
            <a:chExt cx="264" cy="240"/>
          </a:xfrm>
        </p:grpSpPr>
        <p:sp>
          <p:nvSpPr>
            <p:cNvPr id="35876" name="Line 14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5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6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rot="5400000">
            <a:off x="4800600" y="4826000"/>
            <a:ext cx="419100" cy="381000"/>
            <a:chOff x="2480" y="3032"/>
            <a:chExt cx="264" cy="240"/>
          </a:xfrm>
        </p:grpSpPr>
        <p:sp>
          <p:nvSpPr>
            <p:cNvPr id="35873" name="Line 19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20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21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 rot="10800000">
            <a:off x="5689600" y="4826000"/>
            <a:ext cx="419100" cy="381000"/>
            <a:chOff x="2480" y="3032"/>
            <a:chExt cx="264" cy="240"/>
          </a:xfrm>
        </p:grpSpPr>
        <p:sp>
          <p:nvSpPr>
            <p:cNvPr id="35870" name="Line 23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4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5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 rot="-5400000">
            <a:off x="6464300" y="4826000"/>
            <a:ext cx="419100" cy="381000"/>
            <a:chOff x="2480" y="3032"/>
            <a:chExt cx="264" cy="240"/>
          </a:xfrm>
        </p:grpSpPr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949700" y="5562600"/>
            <a:ext cx="431800" cy="393700"/>
            <a:chOff x="2488" y="3504"/>
            <a:chExt cx="272" cy="248"/>
          </a:xfrm>
        </p:grpSpPr>
        <p:sp>
          <p:nvSpPr>
            <p:cNvPr id="35864" name="Line 30"/>
            <p:cNvSpPr>
              <a:spLocks noChangeShapeType="1"/>
            </p:cNvSpPr>
            <p:nvPr/>
          </p:nvSpPr>
          <p:spPr bwMode="auto">
            <a:xfrm>
              <a:off x="2488" y="350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31"/>
            <p:cNvSpPr>
              <a:spLocks noChangeShapeType="1"/>
            </p:cNvSpPr>
            <p:nvPr/>
          </p:nvSpPr>
          <p:spPr bwMode="auto">
            <a:xfrm>
              <a:off x="2496" y="375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32"/>
            <p:cNvSpPr>
              <a:spLocks noChangeShapeType="1"/>
            </p:cNvSpPr>
            <p:nvPr/>
          </p:nvSpPr>
          <p:spPr bwMode="auto">
            <a:xfrm flipV="1">
              <a:off x="2488" y="3504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3" name="Line 35"/>
          <p:cNvSpPr>
            <a:spLocks noChangeShapeType="1"/>
          </p:cNvSpPr>
          <p:nvPr/>
        </p:nvSpPr>
        <p:spPr bwMode="auto">
          <a:xfrm rot="5400000">
            <a:off x="5014913" y="575151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6"/>
          <p:cNvSpPr>
            <a:spLocks noChangeShapeType="1"/>
          </p:cNvSpPr>
          <p:nvPr/>
        </p:nvSpPr>
        <p:spPr bwMode="auto">
          <a:xfrm rot="5400000">
            <a:off x="4621213" y="576421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7"/>
          <p:cNvSpPr>
            <a:spLocks noChangeShapeType="1"/>
          </p:cNvSpPr>
          <p:nvPr/>
        </p:nvSpPr>
        <p:spPr bwMode="auto">
          <a:xfrm rot="-5400000">
            <a:off x="4806951" y="5572125"/>
            <a:ext cx="43180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715000" y="5537200"/>
            <a:ext cx="425450" cy="425450"/>
            <a:chOff x="3600" y="3488"/>
            <a:chExt cx="268" cy="268"/>
          </a:xfrm>
        </p:grpSpPr>
        <p:sp>
          <p:nvSpPr>
            <p:cNvPr id="35861" name="Line 43"/>
            <p:cNvSpPr>
              <a:spLocks noChangeShapeType="1"/>
            </p:cNvSpPr>
            <p:nvPr/>
          </p:nvSpPr>
          <p:spPr bwMode="auto">
            <a:xfrm>
              <a:off x="3600" y="3488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44"/>
            <p:cNvSpPr>
              <a:spLocks noChangeShapeType="1"/>
            </p:cNvSpPr>
            <p:nvPr/>
          </p:nvSpPr>
          <p:spPr bwMode="auto">
            <a:xfrm rot="5400000">
              <a:off x="3736" y="362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45"/>
            <p:cNvSpPr>
              <a:spLocks noChangeShapeType="1"/>
            </p:cNvSpPr>
            <p:nvPr/>
          </p:nvSpPr>
          <p:spPr bwMode="auto">
            <a:xfrm flipV="1">
              <a:off x="3600" y="3488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433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E1D92F-BDC5-414F-96F9-817BBF8FC8B9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33C325-0397-4E6A-998F-3491B4720206}" type="slidenum">
              <a:rPr lang="zh-TW" altLang="en-US" sz="1400"/>
              <a:pPr eaLnBrk="1" hangingPunct="1"/>
              <a:t>8</a:t>
            </a:fld>
            <a:endParaRPr lang="en-US" altLang="zh-TW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Contraction</a:t>
            </a:r>
            <a:endParaRPr lang="en-US" altLang="zh-TW" sz="3200" dirty="0" smtClean="0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3190875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 </a:t>
            </a:r>
            <a:r>
              <a:rPr lang="en-US" altLang="zh-TW" sz="2800" b="1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contraction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edge </a:t>
            </a:r>
            <a:r>
              <a:rPr lang="en-US" altLang="zh-TW" sz="2800" b="1" i="1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endpoints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u, v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replacement of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a single vertex whose incident edges are the edges other than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were incident  to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resulting graph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one less vertex and one less edge than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endParaRPr lang="en-US" altLang="zh-TW" sz="3400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71" name="Oval 4"/>
          <p:cNvSpPr>
            <a:spLocks noChangeArrowheads="1"/>
          </p:cNvSpPr>
          <p:nvPr/>
        </p:nvSpPr>
        <p:spPr bwMode="auto">
          <a:xfrm>
            <a:off x="2139950" y="50482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2" name="Oval 5"/>
          <p:cNvSpPr>
            <a:spLocks noChangeArrowheads="1"/>
          </p:cNvSpPr>
          <p:nvPr/>
        </p:nvSpPr>
        <p:spPr bwMode="auto">
          <a:xfrm>
            <a:off x="2139950" y="57594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3" name="Oval 6"/>
          <p:cNvSpPr>
            <a:spLocks noChangeArrowheads="1"/>
          </p:cNvSpPr>
          <p:nvPr/>
        </p:nvSpPr>
        <p:spPr bwMode="auto">
          <a:xfrm>
            <a:off x="3625850" y="54419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4" name="Oval 7"/>
          <p:cNvSpPr>
            <a:spLocks noChangeArrowheads="1"/>
          </p:cNvSpPr>
          <p:nvPr/>
        </p:nvSpPr>
        <p:spPr bwMode="auto">
          <a:xfrm>
            <a:off x="2978150" y="50609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5" name="Line 8"/>
          <p:cNvSpPr>
            <a:spLocks noChangeShapeType="1"/>
          </p:cNvSpPr>
          <p:nvPr/>
        </p:nvSpPr>
        <p:spPr bwMode="auto">
          <a:xfrm>
            <a:off x="2254250" y="5111750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9"/>
          <p:cNvSpPr>
            <a:spLocks noChangeShapeType="1"/>
          </p:cNvSpPr>
          <p:nvPr/>
        </p:nvSpPr>
        <p:spPr bwMode="auto">
          <a:xfrm>
            <a:off x="2279650" y="5822950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203450" y="51625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3041650" y="51752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Oval 13"/>
          <p:cNvSpPr>
            <a:spLocks noChangeArrowheads="1"/>
          </p:cNvSpPr>
          <p:nvPr/>
        </p:nvSpPr>
        <p:spPr bwMode="auto">
          <a:xfrm>
            <a:off x="2978150" y="5784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3092450" y="5124450"/>
            <a:ext cx="54610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 flipV="1">
            <a:off x="3092450" y="5518150"/>
            <a:ext cx="55880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305117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36883" name="Text Box 17"/>
          <p:cNvSpPr txBox="1">
            <a:spLocks noChangeArrowheads="1"/>
          </p:cNvSpPr>
          <p:nvPr/>
        </p:nvSpPr>
        <p:spPr bwMode="auto">
          <a:xfrm>
            <a:off x="2787650" y="524033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6884" name="Text Box 18"/>
          <p:cNvSpPr txBox="1">
            <a:spLocks noChangeArrowheads="1"/>
          </p:cNvSpPr>
          <p:nvPr/>
        </p:nvSpPr>
        <p:spPr bwMode="auto">
          <a:xfrm>
            <a:off x="2990850" y="576738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36885" name="Text Box 19"/>
          <p:cNvSpPr txBox="1">
            <a:spLocks noChangeArrowheads="1"/>
          </p:cNvSpPr>
          <p:nvPr/>
        </p:nvSpPr>
        <p:spPr bwMode="auto">
          <a:xfrm>
            <a:off x="3648075" y="55467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36886" name="Oval 21"/>
          <p:cNvSpPr>
            <a:spLocks noChangeArrowheads="1"/>
          </p:cNvSpPr>
          <p:nvPr/>
        </p:nvSpPr>
        <p:spPr bwMode="auto">
          <a:xfrm>
            <a:off x="5238750" y="50355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7" name="Oval 22"/>
          <p:cNvSpPr>
            <a:spLocks noChangeArrowheads="1"/>
          </p:cNvSpPr>
          <p:nvPr/>
        </p:nvSpPr>
        <p:spPr bwMode="auto">
          <a:xfrm>
            <a:off x="5238750" y="58229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8" name="Oval 23"/>
          <p:cNvSpPr>
            <a:spLocks noChangeArrowheads="1"/>
          </p:cNvSpPr>
          <p:nvPr/>
        </p:nvSpPr>
        <p:spPr bwMode="auto">
          <a:xfrm>
            <a:off x="5962650" y="5441950"/>
            <a:ext cx="127000" cy="1143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9" name="Oval 24"/>
          <p:cNvSpPr>
            <a:spLocks noChangeArrowheads="1"/>
          </p:cNvSpPr>
          <p:nvPr/>
        </p:nvSpPr>
        <p:spPr bwMode="auto">
          <a:xfrm>
            <a:off x="6724650" y="54419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90" name="Line 25"/>
          <p:cNvSpPr>
            <a:spLocks noChangeShapeType="1"/>
          </p:cNvSpPr>
          <p:nvPr/>
        </p:nvSpPr>
        <p:spPr bwMode="auto">
          <a:xfrm>
            <a:off x="5302250" y="51371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6"/>
          <p:cNvSpPr>
            <a:spLocks noChangeShapeType="1"/>
          </p:cNvSpPr>
          <p:nvPr/>
        </p:nvSpPr>
        <p:spPr bwMode="auto">
          <a:xfrm>
            <a:off x="5353050" y="5099050"/>
            <a:ext cx="6223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7"/>
          <p:cNvSpPr>
            <a:spLocks noChangeShapeType="1"/>
          </p:cNvSpPr>
          <p:nvPr/>
        </p:nvSpPr>
        <p:spPr bwMode="auto">
          <a:xfrm flipV="1">
            <a:off x="5365750" y="5518150"/>
            <a:ext cx="6096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93" name="AutoShape 28"/>
          <p:cNvCxnSpPr>
            <a:cxnSpLocks noChangeShapeType="1"/>
            <a:stCxn id="36888" idx="7"/>
            <a:endCxn id="36889" idx="1"/>
          </p:cNvCxnSpPr>
          <p:nvPr/>
        </p:nvCxnSpPr>
        <p:spPr bwMode="auto">
          <a:xfrm rot="5400000" flipV="1">
            <a:off x="6405562" y="5124451"/>
            <a:ext cx="3175" cy="673100"/>
          </a:xfrm>
          <a:prstGeom prst="curvedConnector3">
            <a:avLst>
              <a:gd name="adj1" fmla="val -84000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4" name="AutoShape 30"/>
          <p:cNvCxnSpPr>
            <a:cxnSpLocks noChangeShapeType="1"/>
            <a:stCxn id="36888" idx="5"/>
            <a:endCxn id="36889" idx="3"/>
          </p:cNvCxnSpPr>
          <p:nvPr/>
        </p:nvCxnSpPr>
        <p:spPr bwMode="auto">
          <a:xfrm rot="16200000" flipH="1">
            <a:off x="6405562" y="5203826"/>
            <a:ext cx="3175" cy="673100"/>
          </a:xfrm>
          <a:prstGeom prst="curvedConnector3">
            <a:avLst>
              <a:gd name="adj1" fmla="val 72999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6115050" y="56610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endParaRPr lang="zh-TW" altLang="en-US" i="1">
              <a:solidFill>
                <a:schemeClr val="tx2"/>
              </a:solidFill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6" name="Oval 33"/>
          <p:cNvSpPr>
            <a:spLocks noChangeArrowheads="1"/>
          </p:cNvSpPr>
          <p:nvPr/>
        </p:nvSpPr>
        <p:spPr bwMode="auto">
          <a:xfrm>
            <a:off x="2628900" y="4743450"/>
            <a:ext cx="904875" cy="15144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6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E31A94-9FA6-4E94-8646-B6510C7D271D}" type="datetime1">
              <a:rPr lang="en-US" altLang="zh-TW" sz="1400" smtClean="0"/>
              <a:pPr eaLnBrk="1" hangingPunct="1"/>
              <a:t>2/2/2015</a:t>
            </a:fld>
            <a:endParaRPr lang="en-US" altLang="zh-TW" sz="1400" smtClean="0"/>
          </a:p>
        </p:txBody>
      </p:sp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EBF68A-858A-49EB-A0D6-94E415F3F97F}" type="slidenum">
              <a:rPr lang="zh-TW" altLang="en-US" sz="1400"/>
              <a:pPr eaLnBrk="1" hangingPunct="1"/>
              <a:t>9</a:t>
            </a:fld>
            <a:endParaRPr lang="en-US" altLang="zh-TW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49400"/>
          </a:xfrm>
        </p:spPr>
        <p:txBody>
          <a:bodyPr>
            <a:normAutofit fontScale="90000"/>
          </a:bodyPr>
          <a:lstStyle/>
          <a:p>
            <a:pPr marL="571500" indent="-571500" algn="l" eaLnBrk="1" hangingPunct="1">
              <a:lnSpc>
                <a:spcPts val="3600"/>
              </a:lnSpc>
            </a:pPr>
            <a:r>
              <a:rPr lang="en-US" altLang="zh-TW" sz="2800" b="1" dirty="0" smtClean="0">
                <a:ea typeface="新細明體" panose="02020500000000000000" pitchFamily="18" charset="-120"/>
              </a:rPr>
              <a:t>Proposition 24: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Let 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denote the number of spanning trees of a graph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If 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32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is not a loop, then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+ (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i="1" dirty="0" err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384425"/>
            <a:ext cx="7772400" cy="1482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: The number of trees without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:  The number of trees with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spanning tree in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b="1" baseline="1600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 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spanning tree having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1111250" y="46291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6" name="Oval 6"/>
          <p:cNvSpPr>
            <a:spLocks noChangeArrowheads="1"/>
          </p:cNvSpPr>
          <p:nvPr/>
        </p:nvSpPr>
        <p:spPr bwMode="auto">
          <a:xfrm>
            <a:off x="1111250" y="53403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7" name="Oval 7"/>
          <p:cNvSpPr>
            <a:spLocks noChangeArrowheads="1"/>
          </p:cNvSpPr>
          <p:nvPr/>
        </p:nvSpPr>
        <p:spPr bwMode="auto">
          <a:xfrm>
            <a:off x="2359025" y="5022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8" name="Oval 8"/>
          <p:cNvSpPr>
            <a:spLocks noChangeArrowheads="1"/>
          </p:cNvSpPr>
          <p:nvPr/>
        </p:nvSpPr>
        <p:spPr bwMode="auto">
          <a:xfrm>
            <a:off x="1711325" y="4641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1249363" y="4692650"/>
            <a:ext cx="461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1241425" y="5399088"/>
            <a:ext cx="49530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1174750" y="47434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1774825" y="47561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Oval 13"/>
          <p:cNvSpPr>
            <a:spLocks noChangeArrowheads="1"/>
          </p:cNvSpPr>
          <p:nvPr/>
        </p:nvSpPr>
        <p:spPr bwMode="auto">
          <a:xfrm>
            <a:off x="1711325" y="53657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1830388" y="4724400"/>
            <a:ext cx="54133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 flipV="1">
            <a:off x="1830388" y="5108575"/>
            <a:ext cx="525462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1492250" y="4754563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143000" y="40703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37908" name="Oval 21"/>
          <p:cNvSpPr>
            <a:spLocks noChangeArrowheads="1"/>
          </p:cNvSpPr>
          <p:nvPr/>
        </p:nvSpPr>
        <p:spPr bwMode="auto">
          <a:xfrm>
            <a:off x="3252788" y="52689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9" name="Oval 22"/>
          <p:cNvSpPr>
            <a:spLocks noChangeArrowheads="1"/>
          </p:cNvSpPr>
          <p:nvPr/>
        </p:nvSpPr>
        <p:spPr bwMode="auto">
          <a:xfrm>
            <a:off x="3252788" y="59182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0" name="Oval 23"/>
          <p:cNvSpPr>
            <a:spLocks noChangeArrowheads="1"/>
          </p:cNvSpPr>
          <p:nvPr/>
        </p:nvSpPr>
        <p:spPr bwMode="auto">
          <a:xfrm>
            <a:off x="3752850" y="5622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1" name="Oval 24"/>
          <p:cNvSpPr>
            <a:spLocks noChangeArrowheads="1"/>
          </p:cNvSpPr>
          <p:nvPr/>
        </p:nvSpPr>
        <p:spPr bwMode="auto">
          <a:xfrm>
            <a:off x="4371975" y="561816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>
            <a:off x="3316288" y="537527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>
            <a:off x="3371850" y="5360988"/>
            <a:ext cx="3937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 flipV="1">
            <a:off x="3375025" y="5699125"/>
            <a:ext cx="390525" cy="25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15" name="AutoShape 28"/>
          <p:cNvCxnSpPr>
            <a:cxnSpLocks noChangeShapeType="1"/>
            <a:stCxn id="37910" idx="7"/>
            <a:endCxn id="37911" idx="1"/>
          </p:cNvCxnSpPr>
          <p:nvPr/>
        </p:nvCxnSpPr>
        <p:spPr bwMode="auto">
          <a:xfrm rot="-5400000">
            <a:off x="4123531" y="5372894"/>
            <a:ext cx="4763" cy="530225"/>
          </a:xfrm>
          <a:prstGeom prst="curvedConnector3">
            <a:avLst>
              <a:gd name="adj1" fmla="val 3133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6" name="AutoShape 29"/>
          <p:cNvCxnSpPr>
            <a:cxnSpLocks noChangeShapeType="1"/>
            <a:stCxn id="37910" idx="5"/>
            <a:endCxn id="37911" idx="3"/>
          </p:cNvCxnSpPr>
          <p:nvPr/>
        </p:nvCxnSpPr>
        <p:spPr bwMode="auto">
          <a:xfrm rot="5400000" flipH="1" flipV="1">
            <a:off x="4123531" y="5452269"/>
            <a:ext cx="4763" cy="530225"/>
          </a:xfrm>
          <a:prstGeom prst="curvedConnector3">
            <a:avLst>
              <a:gd name="adj1" fmla="val -26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2686050" y="548481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endParaRPr lang="zh-TW" altLang="en-US" i="1">
              <a:solidFill>
                <a:schemeClr val="tx2"/>
              </a:solidFill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18" name="Oval 31"/>
          <p:cNvSpPr>
            <a:spLocks noChangeArrowheads="1"/>
          </p:cNvSpPr>
          <p:nvPr/>
        </p:nvSpPr>
        <p:spPr bwMode="auto">
          <a:xfrm>
            <a:off x="1495425" y="4410075"/>
            <a:ext cx="609600" cy="1228725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37919" name="Oval 32"/>
          <p:cNvSpPr>
            <a:spLocks noChangeArrowheads="1"/>
          </p:cNvSpPr>
          <p:nvPr/>
        </p:nvSpPr>
        <p:spPr bwMode="auto">
          <a:xfrm>
            <a:off x="3259138" y="40909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0" name="Oval 33"/>
          <p:cNvSpPr>
            <a:spLocks noChangeArrowheads="1"/>
          </p:cNvSpPr>
          <p:nvPr/>
        </p:nvSpPr>
        <p:spPr bwMode="auto">
          <a:xfrm>
            <a:off x="3263900" y="46640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1" name="Oval 34"/>
          <p:cNvSpPr>
            <a:spLocks noChangeArrowheads="1"/>
          </p:cNvSpPr>
          <p:nvPr/>
        </p:nvSpPr>
        <p:spPr bwMode="auto">
          <a:xfrm>
            <a:off x="4378325" y="44180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2" name="Oval 35"/>
          <p:cNvSpPr>
            <a:spLocks noChangeArrowheads="1"/>
          </p:cNvSpPr>
          <p:nvPr/>
        </p:nvSpPr>
        <p:spPr bwMode="auto">
          <a:xfrm>
            <a:off x="3873500" y="4098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3382963" y="4144963"/>
            <a:ext cx="49053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3389313" y="4722813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>
            <a:off x="3322638" y="4205288"/>
            <a:ext cx="0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Oval 40"/>
          <p:cNvSpPr>
            <a:spLocks noChangeArrowheads="1"/>
          </p:cNvSpPr>
          <p:nvPr/>
        </p:nvSpPr>
        <p:spPr bwMode="auto">
          <a:xfrm>
            <a:off x="3878263" y="46847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7" name="Line 41"/>
          <p:cNvSpPr>
            <a:spLocks noChangeShapeType="1"/>
          </p:cNvSpPr>
          <p:nvPr/>
        </p:nvSpPr>
        <p:spPr bwMode="auto">
          <a:xfrm>
            <a:off x="4002088" y="4167188"/>
            <a:ext cx="37465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42"/>
          <p:cNvSpPr>
            <a:spLocks noChangeShapeType="1"/>
          </p:cNvSpPr>
          <p:nvPr/>
        </p:nvSpPr>
        <p:spPr bwMode="auto">
          <a:xfrm flipV="1">
            <a:off x="3992563" y="4513263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Text Box 46"/>
          <p:cNvSpPr txBox="1">
            <a:spLocks noChangeArrowheads="1"/>
          </p:cNvSpPr>
          <p:nvPr/>
        </p:nvSpPr>
        <p:spPr bwMode="auto">
          <a:xfrm>
            <a:off x="2676525" y="41846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G-e</a:t>
            </a:r>
          </a:p>
        </p:txBody>
      </p:sp>
      <p:sp>
        <p:nvSpPr>
          <p:cNvPr id="37930" name="Oval 48"/>
          <p:cNvSpPr>
            <a:spLocks noChangeArrowheads="1"/>
          </p:cNvSpPr>
          <p:nvPr/>
        </p:nvSpPr>
        <p:spPr bwMode="auto">
          <a:xfrm>
            <a:off x="5145088" y="40147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1" name="Oval 49"/>
          <p:cNvSpPr>
            <a:spLocks noChangeArrowheads="1"/>
          </p:cNvSpPr>
          <p:nvPr/>
        </p:nvSpPr>
        <p:spPr bwMode="auto">
          <a:xfrm>
            <a:off x="5149850" y="45878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2" name="Oval 50"/>
          <p:cNvSpPr>
            <a:spLocks noChangeArrowheads="1"/>
          </p:cNvSpPr>
          <p:nvPr/>
        </p:nvSpPr>
        <p:spPr bwMode="auto">
          <a:xfrm>
            <a:off x="6264275" y="43418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3" name="Oval 51"/>
          <p:cNvSpPr>
            <a:spLocks noChangeArrowheads="1"/>
          </p:cNvSpPr>
          <p:nvPr/>
        </p:nvSpPr>
        <p:spPr bwMode="auto">
          <a:xfrm>
            <a:off x="5759450" y="40227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4" name="Line 52"/>
          <p:cNvSpPr>
            <a:spLocks noChangeShapeType="1"/>
          </p:cNvSpPr>
          <p:nvPr/>
        </p:nvSpPr>
        <p:spPr bwMode="auto">
          <a:xfrm>
            <a:off x="5268913" y="4068763"/>
            <a:ext cx="49053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Line 53"/>
          <p:cNvSpPr>
            <a:spLocks noChangeShapeType="1"/>
          </p:cNvSpPr>
          <p:nvPr/>
        </p:nvSpPr>
        <p:spPr bwMode="auto">
          <a:xfrm>
            <a:off x="5275263" y="4646613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Oval 55"/>
          <p:cNvSpPr>
            <a:spLocks noChangeArrowheads="1"/>
          </p:cNvSpPr>
          <p:nvPr/>
        </p:nvSpPr>
        <p:spPr bwMode="auto">
          <a:xfrm>
            <a:off x="5764213" y="46085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7" name="Line 56"/>
          <p:cNvSpPr>
            <a:spLocks noChangeShapeType="1"/>
          </p:cNvSpPr>
          <p:nvPr/>
        </p:nvSpPr>
        <p:spPr bwMode="auto">
          <a:xfrm>
            <a:off x="5888038" y="4090988"/>
            <a:ext cx="37465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Line 57"/>
          <p:cNvSpPr>
            <a:spLocks noChangeShapeType="1"/>
          </p:cNvSpPr>
          <p:nvPr/>
        </p:nvSpPr>
        <p:spPr bwMode="auto">
          <a:xfrm flipV="1">
            <a:off x="5878513" y="4437063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Oval 58"/>
          <p:cNvSpPr>
            <a:spLocks noChangeArrowheads="1"/>
          </p:cNvSpPr>
          <p:nvPr/>
        </p:nvSpPr>
        <p:spPr bwMode="auto">
          <a:xfrm>
            <a:off x="5105400" y="52593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0" name="Oval 59"/>
          <p:cNvSpPr>
            <a:spLocks noChangeArrowheads="1"/>
          </p:cNvSpPr>
          <p:nvPr/>
        </p:nvSpPr>
        <p:spPr bwMode="auto">
          <a:xfrm>
            <a:off x="5105400" y="59086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1" name="Oval 60"/>
          <p:cNvSpPr>
            <a:spLocks noChangeArrowheads="1"/>
          </p:cNvSpPr>
          <p:nvPr/>
        </p:nvSpPr>
        <p:spPr bwMode="auto">
          <a:xfrm>
            <a:off x="5605463" y="56134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2" name="Oval 61"/>
          <p:cNvSpPr>
            <a:spLocks noChangeArrowheads="1"/>
          </p:cNvSpPr>
          <p:nvPr/>
        </p:nvSpPr>
        <p:spPr bwMode="auto">
          <a:xfrm>
            <a:off x="6224588" y="560863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3" name="Line 63"/>
          <p:cNvSpPr>
            <a:spLocks noChangeShapeType="1"/>
          </p:cNvSpPr>
          <p:nvPr/>
        </p:nvSpPr>
        <p:spPr bwMode="auto">
          <a:xfrm>
            <a:off x="5224463" y="5351463"/>
            <a:ext cx="3937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Line 64"/>
          <p:cNvSpPr>
            <a:spLocks noChangeShapeType="1"/>
          </p:cNvSpPr>
          <p:nvPr/>
        </p:nvSpPr>
        <p:spPr bwMode="auto">
          <a:xfrm flipV="1">
            <a:off x="5227638" y="5689600"/>
            <a:ext cx="390525" cy="25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45" name="AutoShape 66"/>
          <p:cNvCxnSpPr>
            <a:cxnSpLocks noChangeShapeType="1"/>
            <a:stCxn id="37941" idx="5"/>
            <a:endCxn id="37942" idx="3"/>
          </p:cNvCxnSpPr>
          <p:nvPr/>
        </p:nvCxnSpPr>
        <p:spPr bwMode="auto">
          <a:xfrm rot="5400000" flipH="1" flipV="1">
            <a:off x="5976144" y="5442744"/>
            <a:ext cx="4763" cy="530225"/>
          </a:xfrm>
          <a:prstGeom prst="curvedConnector3">
            <a:avLst>
              <a:gd name="adj1" fmla="val -27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46" name="Oval 67"/>
          <p:cNvSpPr>
            <a:spLocks noChangeArrowheads="1"/>
          </p:cNvSpPr>
          <p:nvPr/>
        </p:nvSpPr>
        <p:spPr bwMode="auto">
          <a:xfrm>
            <a:off x="6973888" y="52959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7" name="Oval 68"/>
          <p:cNvSpPr>
            <a:spLocks noChangeArrowheads="1"/>
          </p:cNvSpPr>
          <p:nvPr/>
        </p:nvSpPr>
        <p:spPr bwMode="auto">
          <a:xfrm>
            <a:off x="6978650" y="58689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8" name="Oval 69"/>
          <p:cNvSpPr>
            <a:spLocks noChangeArrowheads="1"/>
          </p:cNvSpPr>
          <p:nvPr/>
        </p:nvSpPr>
        <p:spPr bwMode="auto">
          <a:xfrm>
            <a:off x="8093075" y="5622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9" name="Oval 70"/>
          <p:cNvSpPr>
            <a:spLocks noChangeArrowheads="1"/>
          </p:cNvSpPr>
          <p:nvPr/>
        </p:nvSpPr>
        <p:spPr bwMode="auto">
          <a:xfrm>
            <a:off x="7588250" y="530383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50" name="Line 71"/>
          <p:cNvSpPr>
            <a:spLocks noChangeShapeType="1"/>
          </p:cNvSpPr>
          <p:nvPr/>
        </p:nvSpPr>
        <p:spPr bwMode="auto">
          <a:xfrm>
            <a:off x="7097713" y="5349875"/>
            <a:ext cx="4905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Line 72"/>
          <p:cNvSpPr>
            <a:spLocks noChangeShapeType="1"/>
          </p:cNvSpPr>
          <p:nvPr/>
        </p:nvSpPr>
        <p:spPr bwMode="auto">
          <a:xfrm>
            <a:off x="7104063" y="5927725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Oval 73"/>
          <p:cNvSpPr>
            <a:spLocks noChangeArrowheads="1"/>
          </p:cNvSpPr>
          <p:nvPr/>
        </p:nvSpPr>
        <p:spPr bwMode="auto">
          <a:xfrm>
            <a:off x="7593013" y="58896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53" name="Line 74"/>
          <p:cNvSpPr>
            <a:spLocks noChangeShapeType="1"/>
          </p:cNvSpPr>
          <p:nvPr/>
        </p:nvSpPr>
        <p:spPr bwMode="auto">
          <a:xfrm>
            <a:off x="7659688" y="5419725"/>
            <a:ext cx="317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75"/>
          <p:cNvSpPr>
            <a:spLocks noChangeShapeType="1"/>
          </p:cNvSpPr>
          <p:nvPr/>
        </p:nvSpPr>
        <p:spPr bwMode="auto">
          <a:xfrm flipV="1">
            <a:off x="7707313" y="5718175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6505575" y="5467350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xmlns="" val="3722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9023</TotalTime>
  <Words>2741</Words>
  <Application>Microsoft Office PowerPoint</Application>
  <PresentationFormat>On-screen Show (4:3)</PresentationFormat>
  <Paragraphs>372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Enumeration of Trees </vt:lpstr>
      <vt:lpstr>Enumeration of Trees </vt:lpstr>
      <vt:lpstr>Proposition 23: For a set SN of size n, there are nn-2 trees with vertex set S   </vt:lpstr>
      <vt:lpstr>Rooted Tree</vt:lpstr>
      <vt:lpstr>Spanning Trees in Graphs</vt:lpstr>
      <vt:lpstr>BFS vs. DFS</vt:lpstr>
      <vt:lpstr>Spanning Trees in Graphs</vt:lpstr>
      <vt:lpstr>Contraction</vt:lpstr>
      <vt:lpstr>Proposition 24: Let (G) denote the number of spanning trees of a graph G. If eE(G) is not a loop, then (G)= (G-e) + (G·e)</vt:lpstr>
      <vt:lpstr>Proposition 24 Let (G) denote the number of spanning trees of a graph G. If eE(G) is not a loop, then (G)= (G-e)+ (G·e)</vt:lpstr>
      <vt:lpstr>Proposition 24 Let (G) denote the number of spanning trees of a graph G. If eE(G) is not a loop, then (G)= (G-e)+ (G·e)</vt:lpstr>
      <vt:lpstr>Minimum Spanning Tree</vt:lpstr>
      <vt:lpstr>Kruskal’s Algorithm for Minimum Spanning Tree</vt:lpstr>
      <vt:lpstr>Slide 14</vt:lpstr>
      <vt:lpstr>Proposition 25: In a connected weighted graph G, Kruskal’s Algorithm constructs a minimum-weight spanning tree. </vt:lpstr>
      <vt:lpstr>Proposition 25: In a connected weighted graph G, Kruskal’s Algorithm constructs a minimum-weight spanning tree. </vt:lpstr>
      <vt:lpstr>Slide 17</vt:lpstr>
      <vt:lpstr>Proposition 25: In a connected weighted graph G, Kruskal’s Algorithm constructs a minimum-weight spanning tree. </vt:lpstr>
      <vt:lpstr>Shortest Paths</vt:lpstr>
      <vt:lpstr>Dijkstra’s Algorithm</vt:lpstr>
      <vt:lpstr>Dijkstra’s Algorithm</vt:lpstr>
      <vt:lpstr>Dijkstra’s Algorithm</vt:lpstr>
      <vt:lpstr>Tentative distance v.s. Shortest distance 2.3.5</vt:lpstr>
      <vt:lpstr>Proposition 26: Given a (di)graph G and a vertex uV(G), Dijkstra’s algorithm compute d(u, z) for every z V(G)</vt:lpstr>
      <vt:lpstr>Proposition 26: Given a (di)graph G and a vertex uV(G), Dijkstra’s algorithm compute d(u, z) for every z V(G)</vt:lpstr>
      <vt:lpstr>Proposition 26: Given a (di)graph G and a vertex uV(G), Dijkstra’s algorithm compute d(u, z) for every z V(G)</vt:lpstr>
      <vt:lpstr>Proposition 26: Given a (di)graph G and a vertex uV(G), Dijkstra’s algorithm compute d(u, z) for every z V(G)</vt:lpstr>
      <vt:lpstr>Prim’s Algorithm for Minimum Spanning Tree</vt:lpstr>
      <vt:lpstr>Prim’s Algorithm</vt:lpstr>
      <vt:lpstr>Dijkstra’s Algorithm v.s. Prim’s Algorithm</vt:lpstr>
      <vt:lpstr>Algorithm for Prűfer code generation from a tree</vt:lpstr>
      <vt:lpstr>Algorithm for tree generation from a Prűfer code</vt:lpstr>
      <vt:lpstr>Proposition 23: For a set SN of size n, there are nn-2 trees with vertex set S   </vt:lpstr>
      <vt:lpstr>Homework</vt:lpstr>
      <vt:lpstr>Homework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111</cp:revision>
  <dcterms:created xsi:type="dcterms:W3CDTF">2013-08-04T06:42:48Z</dcterms:created>
  <dcterms:modified xsi:type="dcterms:W3CDTF">2015-02-02T03:35:29Z</dcterms:modified>
</cp:coreProperties>
</file>