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491" r:id="rId2"/>
    <p:sldId id="492" r:id="rId3"/>
    <p:sldId id="51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18" r:id="rId20"/>
    <p:sldId id="519" r:id="rId21"/>
    <p:sldId id="514" r:id="rId22"/>
    <p:sldId id="515" r:id="rId23"/>
    <p:sldId id="516" r:id="rId24"/>
    <p:sldId id="517" r:id="rId25"/>
    <p:sldId id="508" r:id="rId26"/>
    <p:sldId id="509" r:id="rId27"/>
    <p:sldId id="510" r:id="rId28"/>
    <p:sldId id="51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71A9-FE90-4E8C-9706-95E4321FC71E}" type="datetime1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4CB-8688-47EE-8EA4-E80122D92B8F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8D0-16EA-4FF1-B917-F394F47F6879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A0F9-8B04-419E-9A9E-1EA4A7C17195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7B72-3DB4-4836-99AD-13970F738A5B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1456-6E25-4AB8-A258-776573951620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F12-0B6D-43C2-B5A2-A0A7AFA2260A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3BF3-1B50-4F06-B7E4-DFA085F29EFB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4BCB-68D1-44DC-98B8-35EBC4A4DF98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90-2BFF-481D-B1F6-2F3DDF1B2CA5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3AC5-4490-4F0E-AD61-643F4915BED3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D6D6-9BF7-49F5-9FA2-C630C01ACDFC}" type="datetime1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rri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tching_(graph_theory)" TargetMode="External"/><Relationship Id="rId2" Type="http://schemas.openxmlformats.org/officeDocument/2006/relationships/hyperlink" Target="http://en.wikipedia.org/wiki/Bipartite_grap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858CA3-9DF7-4A15-8790-7489DE32A88F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1536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Matching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536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0075" y="1557344"/>
            <a:ext cx="7772400" cy="24288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a simple graph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a set of edges with no shared endpoints.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vertices incident to the edges of a matching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said to be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saturated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by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;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others are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unsaturated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endParaRPr lang="en-US" altLang="zh-TW" i="1" dirty="0" smtClean="0">
              <a:ea typeface="新細明體" panose="02020500000000000000" pitchFamily="18" charset="-120"/>
            </a:endParaRPr>
          </a:p>
          <a:p>
            <a:pPr eaLnBrk="1" hangingPunct="1"/>
            <a:endParaRPr lang="zh-TW" altLang="en-US" i="1" dirty="0" smtClean="0">
              <a:ea typeface="新細明體" panose="02020500000000000000" pitchFamily="18" charset="-120"/>
            </a:endParaRPr>
          </a:p>
        </p:txBody>
      </p:sp>
      <p:sp>
        <p:nvSpPr>
          <p:cNvPr id="15367" name="Oval 1028"/>
          <p:cNvSpPr>
            <a:spLocks noChangeArrowheads="1"/>
          </p:cNvSpPr>
          <p:nvPr/>
        </p:nvSpPr>
        <p:spPr bwMode="auto">
          <a:xfrm>
            <a:off x="1847850" y="48990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68" name="Oval 1029"/>
          <p:cNvSpPr>
            <a:spLocks noChangeArrowheads="1"/>
          </p:cNvSpPr>
          <p:nvPr/>
        </p:nvSpPr>
        <p:spPr bwMode="auto">
          <a:xfrm>
            <a:off x="2333625" y="488950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69" name="Oval 1030"/>
          <p:cNvSpPr>
            <a:spLocks noChangeArrowheads="1"/>
          </p:cNvSpPr>
          <p:nvPr/>
        </p:nvSpPr>
        <p:spPr bwMode="auto">
          <a:xfrm>
            <a:off x="2838450" y="48990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0" name="Oval 1031"/>
          <p:cNvSpPr>
            <a:spLocks noChangeArrowheads="1"/>
          </p:cNvSpPr>
          <p:nvPr/>
        </p:nvSpPr>
        <p:spPr bwMode="auto">
          <a:xfrm>
            <a:off x="3286125" y="48990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1" name="Oval 1032"/>
          <p:cNvSpPr>
            <a:spLocks noChangeArrowheads="1"/>
          </p:cNvSpPr>
          <p:nvPr/>
        </p:nvSpPr>
        <p:spPr bwMode="auto">
          <a:xfrm>
            <a:off x="3267075" y="546100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2" name="Oval 1033"/>
          <p:cNvSpPr>
            <a:spLocks noChangeArrowheads="1"/>
          </p:cNvSpPr>
          <p:nvPr/>
        </p:nvSpPr>
        <p:spPr bwMode="auto">
          <a:xfrm>
            <a:off x="2835275" y="54705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3" name="Oval 1034"/>
          <p:cNvSpPr>
            <a:spLocks noChangeArrowheads="1"/>
          </p:cNvSpPr>
          <p:nvPr/>
        </p:nvSpPr>
        <p:spPr bwMode="auto">
          <a:xfrm>
            <a:off x="2355850" y="546100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4" name="Oval 1035"/>
          <p:cNvSpPr>
            <a:spLocks noChangeArrowheads="1"/>
          </p:cNvSpPr>
          <p:nvPr/>
        </p:nvSpPr>
        <p:spPr bwMode="auto">
          <a:xfrm>
            <a:off x="1847850" y="54705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5" name="Line 1036"/>
          <p:cNvSpPr>
            <a:spLocks noChangeShapeType="1"/>
          </p:cNvSpPr>
          <p:nvPr/>
        </p:nvSpPr>
        <p:spPr bwMode="auto">
          <a:xfrm flipV="1">
            <a:off x="1952625" y="4989513"/>
            <a:ext cx="890588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037"/>
          <p:cNvSpPr>
            <a:spLocks noChangeShapeType="1"/>
          </p:cNvSpPr>
          <p:nvPr/>
        </p:nvSpPr>
        <p:spPr bwMode="auto">
          <a:xfrm>
            <a:off x="2452688" y="4994275"/>
            <a:ext cx="404812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038"/>
          <p:cNvSpPr>
            <a:spLocks noChangeShapeType="1"/>
          </p:cNvSpPr>
          <p:nvPr/>
        </p:nvSpPr>
        <p:spPr bwMode="auto">
          <a:xfrm>
            <a:off x="1952625" y="5013325"/>
            <a:ext cx="419100" cy="485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039"/>
          <p:cNvSpPr>
            <a:spLocks noChangeShapeType="1"/>
          </p:cNvSpPr>
          <p:nvPr/>
        </p:nvSpPr>
        <p:spPr bwMode="auto">
          <a:xfrm>
            <a:off x="3343275" y="50228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043"/>
          <p:cNvSpPr>
            <a:spLocks noChangeShapeType="1"/>
          </p:cNvSpPr>
          <p:nvPr/>
        </p:nvSpPr>
        <p:spPr bwMode="auto">
          <a:xfrm flipH="1">
            <a:off x="1943100" y="4991100"/>
            <a:ext cx="400050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1044"/>
          <p:cNvSpPr>
            <a:spLocks noChangeShapeType="1"/>
          </p:cNvSpPr>
          <p:nvPr/>
        </p:nvSpPr>
        <p:spPr bwMode="auto">
          <a:xfrm flipH="1">
            <a:off x="2905125" y="5010150"/>
            <a:ext cx="9525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1045"/>
          <p:cNvSpPr>
            <a:spLocks noChangeShapeType="1"/>
          </p:cNvSpPr>
          <p:nvPr/>
        </p:nvSpPr>
        <p:spPr bwMode="auto">
          <a:xfrm>
            <a:off x="2381250" y="5010150"/>
            <a:ext cx="47625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1046"/>
          <p:cNvSpPr>
            <a:spLocks noChangeShapeType="1"/>
          </p:cNvSpPr>
          <p:nvPr/>
        </p:nvSpPr>
        <p:spPr bwMode="auto">
          <a:xfrm flipH="1">
            <a:off x="2943225" y="5000625"/>
            <a:ext cx="35242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1047"/>
          <p:cNvSpPr>
            <a:spLocks noChangeShapeType="1"/>
          </p:cNvSpPr>
          <p:nvPr/>
        </p:nvSpPr>
        <p:spPr bwMode="auto">
          <a:xfrm flipH="1">
            <a:off x="1895475" y="5010150"/>
            <a:ext cx="952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1048"/>
          <p:cNvSpPr>
            <a:spLocks noChangeShapeType="1"/>
          </p:cNvSpPr>
          <p:nvPr/>
        </p:nvSpPr>
        <p:spPr bwMode="auto">
          <a:xfrm flipV="1">
            <a:off x="2466975" y="4981575"/>
            <a:ext cx="85725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Oval 1049"/>
          <p:cNvSpPr>
            <a:spLocks noChangeArrowheads="1"/>
          </p:cNvSpPr>
          <p:nvPr/>
        </p:nvSpPr>
        <p:spPr bwMode="auto">
          <a:xfrm>
            <a:off x="6178550" y="4318000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86" name="Line 1053"/>
          <p:cNvSpPr>
            <a:spLocks noChangeShapeType="1"/>
          </p:cNvSpPr>
          <p:nvPr/>
        </p:nvSpPr>
        <p:spPr bwMode="auto">
          <a:xfrm>
            <a:off x="5549900" y="4914900"/>
            <a:ext cx="352425" cy="7667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1057"/>
          <p:cNvSpPr>
            <a:spLocks noChangeShapeType="1"/>
          </p:cNvSpPr>
          <p:nvPr/>
        </p:nvSpPr>
        <p:spPr bwMode="auto">
          <a:xfrm flipH="1">
            <a:off x="6667500" y="4914900"/>
            <a:ext cx="352425" cy="7667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1061"/>
          <p:cNvSpPr>
            <a:spLocks noChangeShapeType="1"/>
          </p:cNvSpPr>
          <p:nvPr/>
        </p:nvSpPr>
        <p:spPr bwMode="auto">
          <a:xfrm flipH="1">
            <a:off x="5549900" y="4381500"/>
            <a:ext cx="679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1062"/>
          <p:cNvSpPr>
            <a:spLocks noChangeShapeType="1"/>
          </p:cNvSpPr>
          <p:nvPr/>
        </p:nvSpPr>
        <p:spPr bwMode="auto">
          <a:xfrm>
            <a:off x="6237288" y="4381500"/>
            <a:ext cx="790575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1063"/>
          <p:cNvSpPr>
            <a:spLocks noChangeShapeType="1"/>
          </p:cNvSpPr>
          <p:nvPr/>
        </p:nvSpPr>
        <p:spPr bwMode="auto">
          <a:xfrm>
            <a:off x="5902325" y="567531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1065"/>
          <p:cNvSpPr txBox="1">
            <a:spLocks noChangeArrowheads="1"/>
          </p:cNvSpPr>
          <p:nvPr/>
        </p:nvSpPr>
        <p:spPr bwMode="auto">
          <a:xfrm>
            <a:off x="990600" y="5762625"/>
            <a:ext cx="346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chemeClr val="accent1"/>
                </a:solidFill>
                <a:ea typeface="新細明體" panose="02020500000000000000" pitchFamily="18" charset="-120"/>
              </a:rPr>
              <a:t>A matching in bipartite graph</a:t>
            </a:r>
          </a:p>
        </p:txBody>
      </p:sp>
      <p:sp>
        <p:nvSpPr>
          <p:cNvPr id="15392" name="Text Box 1066"/>
          <p:cNvSpPr txBox="1">
            <a:spLocks noChangeArrowheads="1"/>
          </p:cNvSpPr>
          <p:nvPr/>
        </p:nvSpPr>
        <p:spPr bwMode="auto">
          <a:xfrm>
            <a:off x="4876800" y="5800725"/>
            <a:ext cx="346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 matching in general graph</a:t>
            </a:r>
          </a:p>
        </p:txBody>
      </p:sp>
      <p:sp>
        <p:nvSpPr>
          <p:cNvPr id="15393" name="Text Box 1067"/>
          <p:cNvSpPr txBox="1">
            <a:spLocks noChangeArrowheads="1"/>
          </p:cNvSpPr>
          <p:nvPr/>
        </p:nvSpPr>
        <p:spPr bwMode="auto">
          <a:xfrm>
            <a:off x="3514725" y="470535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94" name="Text Box 1069"/>
          <p:cNvSpPr txBox="1">
            <a:spLocks noChangeArrowheads="1"/>
          </p:cNvSpPr>
          <p:nvPr/>
        </p:nvSpPr>
        <p:spPr bwMode="auto">
          <a:xfrm>
            <a:off x="3600450" y="4676775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Saturated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5395" name="Line 1070"/>
          <p:cNvSpPr>
            <a:spLocks noChangeShapeType="1"/>
          </p:cNvSpPr>
          <p:nvPr/>
        </p:nvSpPr>
        <p:spPr bwMode="auto">
          <a:xfrm flipH="1">
            <a:off x="3457575" y="4838700"/>
            <a:ext cx="190500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Text Box 1071"/>
          <p:cNvSpPr txBox="1">
            <a:spLocks noChangeArrowheads="1"/>
          </p:cNvSpPr>
          <p:nvPr/>
        </p:nvSpPr>
        <p:spPr bwMode="auto">
          <a:xfrm>
            <a:off x="3562350" y="53721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97" name="Text Box 1072"/>
          <p:cNvSpPr txBox="1">
            <a:spLocks noChangeArrowheads="1"/>
          </p:cNvSpPr>
          <p:nvPr/>
        </p:nvSpPr>
        <p:spPr bwMode="auto">
          <a:xfrm>
            <a:off x="3648075" y="5343525"/>
            <a:ext cx="1362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Unsaturated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5398" name="Line 1073"/>
          <p:cNvSpPr>
            <a:spLocks noChangeShapeType="1"/>
          </p:cNvSpPr>
          <p:nvPr/>
        </p:nvSpPr>
        <p:spPr bwMode="auto">
          <a:xfrm flipH="1">
            <a:off x="3457575" y="5505450"/>
            <a:ext cx="2381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Oval 1074"/>
          <p:cNvSpPr>
            <a:spLocks noChangeArrowheads="1"/>
          </p:cNvSpPr>
          <p:nvPr/>
        </p:nvSpPr>
        <p:spPr bwMode="auto">
          <a:xfrm>
            <a:off x="6962775" y="4832350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400" name="Oval 1075"/>
          <p:cNvSpPr>
            <a:spLocks noChangeArrowheads="1"/>
          </p:cNvSpPr>
          <p:nvPr/>
        </p:nvSpPr>
        <p:spPr bwMode="auto">
          <a:xfrm>
            <a:off x="6607175" y="5616575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401" name="Oval 1076"/>
          <p:cNvSpPr>
            <a:spLocks noChangeArrowheads="1"/>
          </p:cNvSpPr>
          <p:nvPr/>
        </p:nvSpPr>
        <p:spPr bwMode="auto">
          <a:xfrm>
            <a:off x="5838825" y="5613400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402" name="Oval 1077"/>
          <p:cNvSpPr>
            <a:spLocks noChangeArrowheads="1"/>
          </p:cNvSpPr>
          <p:nvPr/>
        </p:nvSpPr>
        <p:spPr bwMode="auto">
          <a:xfrm>
            <a:off x="5486400" y="4854575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6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1CCA54-EEC7-46D5-AEED-31329685F24D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Maximal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dirty="0" smtClean="0">
                <a:ea typeface="新細明體" panose="02020500000000000000" pitchFamily="18" charset="-120"/>
              </a:rPr>
              <a:t> Maximum</a:t>
            </a:r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286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smallest graph having a maximal matching that is not a maximum matching is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4</a:t>
            </a:r>
            <a:r>
              <a:rPr lang="en-US" altLang="zh-TW" i="1" smtClean="0">
                <a:ea typeface="新細明體" panose="02020500000000000000" pitchFamily="18" charset="-120"/>
              </a:rPr>
              <a:t>.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we take the middle edge, then we can add no other, but the two end edges form a larger matching.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Below we show this phenomenon in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baseline="-25000" smtClean="0">
                <a:ea typeface="新細明體" panose="02020500000000000000" pitchFamily="18" charset="-120"/>
              </a:rPr>
              <a:t>4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3559" name="Oval 4"/>
          <p:cNvSpPr>
            <a:spLocks noChangeArrowheads="1"/>
          </p:cNvSpPr>
          <p:nvPr/>
        </p:nvSpPr>
        <p:spPr bwMode="auto">
          <a:xfrm>
            <a:off x="1409700" y="4775200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0" name="Oval 5"/>
          <p:cNvSpPr>
            <a:spLocks noChangeArrowheads="1"/>
          </p:cNvSpPr>
          <p:nvPr/>
        </p:nvSpPr>
        <p:spPr bwMode="auto">
          <a:xfrm>
            <a:off x="1981200" y="5308600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1" name="Oval 6"/>
          <p:cNvSpPr>
            <a:spLocks noChangeArrowheads="1"/>
          </p:cNvSpPr>
          <p:nvPr/>
        </p:nvSpPr>
        <p:spPr bwMode="auto">
          <a:xfrm>
            <a:off x="2714625" y="4784725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3295650" y="5346700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3" name="Line 8"/>
          <p:cNvSpPr>
            <a:spLocks noChangeShapeType="1"/>
          </p:cNvSpPr>
          <p:nvPr/>
        </p:nvSpPr>
        <p:spPr bwMode="auto">
          <a:xfrm flipV="1">
            <a:off x="2181225" y="4975225"/>
            <a:ext cx="55245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9"/>
          <p:cNvSpPr>
            <a:spLocks noChangeShapeType="1"/>
          </p:cNvSpPr>
          <p:nvPr/>
        </p:nvSpPr>
        <p:spPr bwMode="auto">
          <a:xfrm>
            <a:off x="1600200" y="4984750"/>
            <a:ext cx="409575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0"/>
          <p:cNvSpPr>
            <a:spLocks noChangeShapeType="1"/>
          </p:cNvSpPr>
          <p:nvPr/>
        </p:nvSpPr>
        <p:spPr bwMode="auto">
          <a:xfrm>
            <a:off x="2943225" y="4975225"/>
            <a:ext cx="3905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4533900" y="4765675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7" name="Oval 12"/>
          <p:cNvSpPr>
            <a:spLocks noChangeArrowheads="1"/>
          </p:cNvSpPr>
          <p:nvPr/>
        </p:nvSpPr>
        <p:spPr bwMode="auto">
          <a:xfrm>
            <a:off x="5105400" y="5299075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8" name="Oval 13"/>
          <p:cNvSpPr>
            <a:spLocks noChangeArrowheads="1"/>
          </p:cNvSpPr>
          <p:nvPr/>
        </p:nvSpPr>
        <p:spPr bwMode="auto">
          <a:xfrm>
            <a:off x="5838825" y="4775200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9" name="Oval 14"/>
          <p:cNvSpPr>
            <a:spLocks noChangeArrowheads="1"/>
          </p:cNvSpPr>
          <p:nvPr/>
        </p:nvSpPr>
        <p:spPr bwMode="auto">
          <a:xfrm>
            <a:off x="6419850" y="5337175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70" name="Line 15"/>
          <p:cNvSpPr>
            <a:spLocks noChangeShapeType="1"/>
          </p:cNvSpPr>
          <p:nvPr/>
        </p:nvSpPr>
        <p:spPr bwMode="auto">
          <a:xfrm flipV="1">
            <a:off x="5305425" y="4965700"/>
            <a:ext cx="55245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6"/>
          <p:cNvSpPr>
            <a:spLocks noChangeShapeType="1"/>
          </p:cNvSpPr>
          <p:nvPr/>
        </p:nvSpPr>
        <p:spPr bwMode="auto">
          <a:xfrm>
            <a:off x="4724400" y="4975225"/>
            <a:ext cx="409575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17"/>
          <p:cNvSpPr>
            <a:spLocks noChangeShapeType="1"/>
          </p:cNvSpPr>
          <p:nvPr/>
        </p:nvSpPr>
        <p:spPr bwMode="auto">
          <a:xfrm>
            <a:off x="6067425" y="4965700"/>
            <a:ext cx="390525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Text Box 18"/>
          <p:cNvSpPr txBox="1">
            <a:spLocks noChangeArrowheads="1"/>
          </p:cNvSpPr>
          <p:nvPr/>
        </p:nvSpPr>
        <p:spPr bwMode="auto">
          <a:xfrm>
            <a:off x="1628775" y="5813425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Maximal</a:t>
            </a:r>
          </a:p>
        </p:txBody>
      </p:sp>
      <p:sp>
        <p:nvSpPr>
          <p:cNvPr id="23574" name="Text Box 19"/>
          <p:cNvSpPr txBox="1">
            <a:spLocks noChangeArrowheads="1"/>
          </p:cNvSpPr>
          <p:nvPr/>
        </p:nvSpPr>
        <p:spPr bwMode="auto">
          <a:xfrm>
            <a:off x="4772025" y="586105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xmlns="" val="11916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C57B19-8681-41D9-82F3-3C3D27988B29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76225"/>
            <a:ext cx="8039100" cy="9144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Alternating path &amp; Augmenting path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7772400" cy="18573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matching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M-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alternating path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path that alternate between edges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edges not in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M-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alternating path whose endpoints are unsaturated by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augmenting path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4583" name="Oval 4"/>
          <p:cNvSpPr>
            <a:spLocks noChangeArrowheads="1"/>
          </p:cNvSpPr>
          <p:nvPr/>
        </p:nvSpPr>
        <p:spPr bwMode="auto">
          <a:xfrm>
            <a:off x="1428750" y="41243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584" name="Oval 5"/>
          <p:cNvSpPr>
            <a:spLocks noChangeArrowheads="1"/>
          </p:cNvSpPr>
          <p:nvPr/>
        </p:nvSpPr>
        <p:spPr bwMode="auto">
          <a:xfrm>
            <a:off x="1924050" y="41243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585" name="Oval 6"/>
          <p:cNvSpPr>
            <a:spLocks noChangeArrowheads="1"/>
          </p:cNvSpPr>
          <p:nvPr/>
        </p:nvSpPr>
        <p:spPr bwMode="auto">
          <a:xfrm>
            <a:off x="2409825" y="41338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586" name="Oval 7"/>
          <p:cNvSpPr>
            <a:spLocks noChangeArrowheads="1"/>
          </p:cNvSpPr>
          <p:nvPr/>
        </p:nvSpPr>
        <p:spPr bwMode="auto">
          <a:xfrm>
            <a:off x="2876550" y="41433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587" name="Oval 8"/>
          <p:cNvSpPr>
            <a:spLocks noChangeArrowheads="1"/>
          </p:cNvSpPr>
          <p:nvPr/>
        </p:nvSpPr>
        <p:spPr bwMode="auto">
          <a:xfrm>
            <a:off x="1438275" y="49720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588" name="Oval 9"/>
          <p:cNvSpPr>
            <a:spLocks noChangeArrowheads="1"/>
          </p:cNvSpPr>
          <p:nvPr/>
        </p:nvSpPr>
        <p:spPr bwMode="auto">
          <a:xfrm>
            <a:off x="1933575" y="49720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589" name="Oval 10"/>
          <p:cNvSpPr>
            <a:spLocks noChangeArrowheads="1"/>
          </p:cNvSpPr>
          <p:nvPr/>
        </p:nvSpPr>
        <p:spPr bwMode="auto">
          <a:xfrm>
            <a:off x="2419350" y="49815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590" name="Oval 11"/>
          <p:cNvSpPr>
            <a:spLocks noChangeArrowheads="1"/>
          </p:cNvSpPr>
          <p:nvPr/>
        </p:nvSpPr>
        <p:spPr bwMode="auto">
          <a:xfrm>
            <a:off x="2886075" y="49911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 flipH="1">
            <a:off x="1552575" y="4257675"/>
            <a:ext cx="390525" cy="714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3"/>
          <p:cNvSpPr>
            <a:spLocks noChangeShapeType="1"/>
          </p:cNvSpPr>
          <p:nvPr/>
        </p:nvSpPr>
        <p:spPr bwMode="auto">
          <a:xfrm>
            <a:off x="2505075" y="4286250"/>
            <a:ext cx="409575" cy="7143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4"/>
          <p:cNvSpPr>
            <a:spLocks noChangeShapeType="1"/>
          </p:cNvSpPr>
          <p:nvPr/>
        </p:nvSpPr>
        <p:spPr bwMode="auto">
          <a:xfrm>
            <a:off x="1552575" y="4267200"/>
            <a:ext cx="400050" cy="7143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5"/>
          <p:cNvSpPr>
            <a:spLocks noChangeShapeType="1"/>
          </p:cNvSpPr>
          <p:nvPr/>
        </p:nvSpPr>
        <p:spPr bwMode="auto">
          <a:xfrm flipV="1">
            <a:off x="2047875" y="4257675"/>
            <a:ext cx="81915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6"/>
          <p:cNvSpPr>
            <a:spLocks noChangeShapeType="1"/>
          </p:cNvSpPr>
          <p:nvPr/>
        </p:nvSpPr>
        <p:spPr bwMode="auto">
          <a:xfrm>
            <a:off x="2047875" y="4257675"/>
            <a:ext cx="409575" cy="7334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17"/>
          <p:cNvSpPr>
            <a:spLocks noChangeShapeType="1"/>
          </p:cNvSpPr>
          <p:nvPr/>
        </p:nvSpPr>
        <p:spPr bwMode="auto">
          <a:xfrm>
            <a:off x="2481263" y="4281488"/>
            <a:ext cx="4762" cy="700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18"/>
          <p:cNvSpPr>
            <a:spLocks noChangeShapeType="1"/>
          </p:cNvSpPr>
          <p:nvPr/>
        </p:nvSpPr>
        <p:spPr bwMode="auto">
          <a:xfrm>
            <a:off x="1990725" y="4271963"/>
            <a:ext cx="95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19"/>
          <p:cNvSpPr>
            <a:spLocks noChangeShapeType="1"/>
          </p:cNvSpPr>
          <p:nvPr/>
        </p:nvSpPr>
        <p:spPr bwMode="auto">
          <a:xfrm>
            <a:off x="2952750" y="42957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Text Box 20"/>
          <p:cNvSpPr txBox="1">
            <a:spLocks noChangeArrowheads="1"/>
          </p:cNvSpPr>
          <p:nvPr/>
        </p:nvSpPr>
        <p:spPr bwMode="auto">
          <a:xfrm>
            <a:off x="1176338" y="36576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4600" name="Text Box 21"/>
          <p:cNvSpPr txBox="1">
            <a:spLocks noChangeArrowheads="1"/>
          </p:cNvSpPr>
          <p:nvPr/>
        </p:nvSpPr>
        <p:spPr bwMode="auto">
          <a:xfrm>
            <a:off x="1819275" y="365283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4601" name="Text Box 22"/>
          <p:cNvSpPr txBox="1">
            <a:spLocks noChangeArrowheads="1"/>
          </p:cNvSpPr>
          <p:nvPr/>
        </p:nvSpPr>
        <p:spPr bwMode="auto">
          <a:xfrm>
            <a:off x="2300288" y="36576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4602" name="Text Box 23"/>
          <p:cNvSpPr txBox="1">
            <a:spLocks noChangeArrowheads="1"/>
          </p:cNvSpPr>
          <p:nvPr/>
        </p:nvSpPr>
        <p:spPr bwMode="auto">
          <a:xfrm>
            <a:off x="2781300" y="367188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4603" name="Text Box 24"/>
          <p:cNvSpPr txBox="1">
            <a:spLocks noChangeArrowheads="1"/>
          </p:cNvSpPr>
          <p:nvPr/>
        </p:nvSpPr>
        <p:spPr bwMode="auto">
          <a:xfrm>
            <a:off x="1362075" y="523875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4604" name="Text Box 25"/>
          <p:cNvSpPr txBox="1">
            <a:spLocks noChangeArrowheads="1"/>
          </p:cNvSpPr>
          <p:nvPr/>
        </p:nvSpPr>
        <p:spPr bwMode="auto">
          <a:xfrm>
            <a:off x="1843088" y="52244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4605" name="Text Box 26"/>
          <p:cNvSpPr txBox="1">
            <a:spLocks noChangeArrowheads="1"/>
          </p:cNvSpPr>
          <p:nvPr/>
        </p:nvSpPr>
        <p:spPr bwMode="auto">
          <a:xfrm>
            <a:off x="2281238" y="52435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4606" name="Text Box 27"/>
          <p:cNvSpPr txBox="1">
            <a:spLocks noChangeArrowheads="1"/>
          </p:cNvSpPr>
          <p:nvPr/>
        </p:nvSpPr>
        <p:spPr bwMode="auto">
          <a:xfrm>
            <a:off x="2747963" y="52387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24607" name="Text Box 28"/>
          <p:cNvSpPr txBox="1">
            <a:spLocks noChangeArrowheads="1"/>
          </p:cNvSpPr>
          <p:nvPr/>
        </p:nvSpPr>
        <p:spPr bwMode="auto">
          <a:xfrm>
            <a:off x="3376613" y="3790950"/>
            <a:ext cx="22002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Augmenting path: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	1) E-B-F-D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	2) A-F-B-G-C-H</a:t>
            </a:r>
          </a:p>
        </p:txBody>
      </p:sp>
      <p:sp>
        <p:nvSpPr>
          <p:cNvPr id="24608" name="Oval 29"/>
          <p:cNvSpPr>
            <a:spLocks noChangeArrowheads="1"/>
          </p:cNvSpPr>
          <p:nvPr/>
        </p:nvSpPr>
        <p:spPr bwMode="auto">
          <a:xfrm>
            <a:off x="5648325" y="41624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609" name="Oval 30"/>
          <p:cNvSpPr>
            <a:spLocks noChangeArrowheads="1"/>
          </p:cNvSpPr>
          <p:nvPr/>
        </p:nvSpPr>
        <p:spPr bwMode="auto">
          <a:xfrm>
            <a:off x="6143625" y="41624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610" name="Oval 31"/>
          <p:cNvSpPr>
            <a:spLocks noChangeArrowheads="1"/>
          </p:cNvSpPr>
          <p:nvPr/>
        </p:nvSpPr>
        <p:spPr bwMode="auto">
          <a:xfrm>
            <a:off x="6629400" y="41719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611" name="Oval 32"/>
          <p:cNvSpPr>
            <a:spLocks noChangeArrowheads="1"/>
          </p:cNvSpPr>
          <p:nvPr/>
        </p:nvSpPr>
        <p:spPr bwMode="auto">
          <a:xfrm>
            <a:off x="7096125" y="41814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612" name="Oval 33"/>
          <p:cNvSpPr>
            <a:spLocks noChangeArrowheads="1"/>
          </p:cNvSpPr>
          <p:nvPr/>
        </p:nvSpPr>
        <p:spPr bwMode="auto">
          <a:xfrm>
            <a:off x="5657850" y="50101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613" name="Oval 34"/>
          <p:cNvSpPr>
            <a:spLocks noChangeArrowheads="1"/>
          </p:cNvSpPr>
          <p:nvPr/>
        </p:nvSpPr>
        <p:spPr bwMode="auto">
          <a:xfrm>
            <a:off x="6153150" y="50101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614" name="Oval 35"/>
          <p:cNvSpPr>
            <a:spLocks noChangeArrowheads="1"/>
          </p:cNvSpPr>
          <p:nvPr/>
        </p:nvSpPr>
        <p:spPr bwMode="auto">
          <a:xfrm>
            <a:off x="6638925" y="50196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615" name="Oval 36"/>
          <p:cNvSpPr>
            <a:spLocks noChangeArrowheads="1"/>
          </p:cNvSpPr>
          <p:nvPr/>
        </p:nvSpPr>
        <p:spPr bwMode="auto">
          <a:xfrm>
            <a:off x="7105650" y="50292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4616" name="Line 37"/>
          <p:cNvSpPr>
            <a:spLocks noChangeShapeType="1"/>
          </p:cNvSpPr>
          <p:nvPr/>
        </p:nvSpPr>
        <p:spPr bwMode="auto">
          <a:xfrm flipH="1">
            <a:off x="5772150" y="4295775"/>
            <a:ext cx="390525" cy="714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Line 38"/>
          <p:cNvSpPr>
            <a:spLocks noChangeShapeType="1"/>
          </p:cNvSpPr>
          <p:nvPr/>
        </p:nvSpPr>
        <p:spPr bwMode="auto">
          <a:xfrm>
            <a:off x="6724650" y="4324350"/>
            <a:ext cx="409575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Line 39"/>
          <p:cNvSpPr>
            <a:spLocks noChangeShapeType="1"/>
          </p:cNvSpPr>
          <p:nvPr/>
        </p:nvSpPr>
        <p:spPr bwMode="auto">
          <a:xfrm>
            <a:off x="5772150" y="4305300"/>
            <a:ext cx="400050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Line 40"/>
          <p:cNvSpPr>
            <a:spLocks noChangeShapeType="1"/>
          </p:cNvSpPr>
          <p:nvPr/>
        </p:nvSpPr>
        <p:spPr bwMode="auto">
          <a:xfrm flipV="1">
            <a:off x="6267450" y="4295775"/>
            <a:ext cx="81915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Line 41"/>
          <p:cNvSpPr>
            <a:spLocks noChangeShapeType="1"/>
          </p:cNvSpPr>
          <p:nvPr/>
        </p:nvSpPr>
        <p:spPr bwMode="auto">
          <a:xfrm>
            <a:off x="6267450" y="4295775"/>
            <a:ext cx="409575" cy="733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42"/>
          <p:cNvSpPr>
            <a:spLocks noChangeShapeType="1"/>
          </p:cNvSpPr>
          <p:nvPr/>
        </p:nvSpPr>
        <p:spPr bwMode="auto">
          <a:xfrm>
            <a:off x="6700838" y="4319588"/>
            <a:ext cx="4762" cy="700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43"/>
          <p:cNvSpPr>
            <a:spLocks noChangeShapeType="1"/>
          </p:cNvSpPr>
          <p:nvPr/>
        </p:nvSpPr>
        <p:spPr bwMode="auto">
          <a:xfrm>
            <a:off x="6210300" y="4310063"/>
            <a:ext cx="9525" cy="704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44"/>
          <p:cNvSpPr>
            <a:spLocks noChangeShapeType="1"/>
          </p:cNvSpPr>
          <p:nvPr/>
        </p:nvSpPr>
        <p:spPr bwMode="auto">
          <a:xfrm>
            <a:off x="7172325" y="43338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Text Box 45"/>
          <p:cNvSpPr txBox="1">
            <a:spLocks noChangeArrowheads="1"/>
          </p:cNvSpPr>
          <p:nvPr/>
        </p:nvSpPr>
        <p:spPr bwMode="auto">
          <a:xfrm>
            <a:off x="5395913" y="36957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4625" name="Text Box 46"/>
          <p:cNvSpPr txBox="1">
            <a:spLocks noChangeArrowheads="1"/>
          </p:cNvSpPr>
          <p:nvPr/>
        </p:nvSpPr>
        <p:spPr bwMode="auto">
          <a:xfrm>
            <a:off x="6038850" y="369093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4626" name="Text Box 47"/>
          <p:cNvSpPr txBox="1">
            <a:spLocks noChangeArrowheads="1"/>
          </p:cNvSpPr>
          <p:nvPr/>
        </p:nvSpPr>
        <p:spPr bwMode="auto">
          <a:xfrm>
            <a:off x="6519863" y="36957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4627" name="Text Box 48"/>
          <p:cNvSpPr txBox="1">
            <a:spLocks noChangeArrowheads="1"/>
          </p:cNvSpPr>
          <p:nvPr/>
        </p:nvSpPr>
        <p:spPr bwMode="auto">
          <a:xfrm>
            <a:off x="7000875" y="370998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4628" name="Text Box 49"/>
          <p:cNvSpPr txBox="1">
            <a:spLocks noChangeArrowheads="1"/>
          </p:cNvSpPr>
          <p:nvPr/>
        </p:nvSpPr>
        <p:spPr bwMode="auto">
          <a:xfrm>
            <a:off x="5581650" y="527685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4629" name="Text Box 50"/>
          <p:cNvSpPr txBox="1">
            <a:spLocks noChangeArrowheads="1"/>
          </p:cNvSpPr>
          <p:nvPr/>
        </p:nvSpPr>
        <p:spPr bwMode="auto">
          <a:xfrm>
            <a:off x="6062663" y="52625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4630" name="Text Box 51"/>
          <p:cNvSpPr txBox="1">
            <a:spLocks noChangeArrowheads="1"/>
          </p:cNvSpPr>
          <p:nvPr/>
        </p:nvSpPr>
        <p:spPr bwMode="auto">
          <a:xfrm>
            <a:off x="6500813" y="52816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4631" name="Text Box 52"/>
          <p:cNvSpPr txBox="1">
            <a:spLocks noChangeArrowheads="1"/>
          </p:cNvSpPr>
          <p:nvPr/>
        </p:nvSpPr>
        <p:spPr bwMode="auto">
          <a:xfrm>
            <a:off x="6967538" y="52768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xmlns="" val="30915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0A75F7-B968-4397-944C-82001AA001AB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Symmetric Difference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49"/>
            <a:ext cx="7772400" cy="487407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graphs with vertex set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the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symmetric difference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the graph with vertex set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whose edges are those edges appearing in exactly one of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also use this notation for sets of edges ; in particular, if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M’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matchings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M’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 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’)(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’-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Very similar to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Exclusive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The definition corresponds to that for symmetric difference of two sets.</a:t>
            </a: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3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7D5F86-38DF-48C0-AE23-1FA44F2C46F9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4295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Example of Symmetric Difference</a:t>
            </a:r>
            <a:endParaRPr lang="zh-TW" altLang="en-US" sz="3200" smtClean="0">
              <a:ea typeface="新細明體" panose="02020500000000000000" pitchFamily="18" charset="-120"/>
            </a:endParaRPr>
          </a:p>
        </p:txBody>
      </p:sp>
      <p:sp>
        <p:nvSpPr>
          <p:cNvPr id="26630" name="Oval 1028"/>
          <p:cNvSpPr>
            <a:spLocks noChangeArrowheads="1"/>
          </p:cNvSpPr>
          <p:nvPr/>
        </p:nvSpPr>
        <p:spPr bwMode="auto">
          <a:xfrm>
            <a:off x="1085850" y="23145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1" name="Oval 1029"/>
          <p:cNvSpPr>
            <a:spLocks noChangeArrowheads="1"/>
          </p:cNvSpPr>
          <p:nvPr/>
        </p:nvSpPr>
        <p:spPr bwMode="auto">
          <a:xfrm>
            <a:off x="1581150" y="23145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2" name="Oval 1030"/>
          <p:cNvSpPr>
            <a:spLocks noChangeArrowheads="1"/>
          </p:cNvSpPr>
          <p:nvPr/>
        </p:nvSpPr>
        <p:spPr bwMode="auto">
          <a:xfrm>
            <a:off x="2066925" y="23241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3" name="Oval 1031"/>
          <p:cNvSpPr>
            <a:spLocks noChangeArrowheads="1"/>
          </p:cNvSpPr>
          <p:nvPr/>
        </p:nvSpPr>
        <p:spPr bwMode="auto">
          <a:xfrm>
            <a:off x="2533650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4" name="Oval 1032"/>
          <p:cNvSpPr>
            <a:spLocks noChangeArrowheads="1"/>
          </p:cNvSpPr>
          <p:nvPr/>
        </p:nvSpPr>
        <p:spPr bwMode="auto">
          <a:xfrm>
            <a:off x="1095375" y="31623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5" name="Oval 1033"/>
          <p:cNvSpPr>
            <a:spLocks noChangeArrowheads="1"/>
          </p:cNvSpPr>
          <p:nvPr/>
        </p:nvSpPr>
        <p:spPr bwMode="auto">
          <a:xfrm>
            <a:off x="1590675" y="31623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6" name="Oval 1034"/>
          <p:cNvSpPr>
            <a:spLocks noChangeArrowheads="1"/>
          </p:cNvSpPr>
          <p:nvPr/>
        </p:nvSpPr>
        <p:spPr bwMode="auto">
          <a:xfrm>
            <a:off x="2076450" y="31718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7" name="Oval 1035"/>
          <p:cNvSpPr>
            <a:spLocks noChangeArrowheads="1"/>
          </p:cNvSpPr>
          <p:nvPr/>
        </p:nvSpPr>
        <p:spPr bwMode="auto">
          <a:xfrm>
            <a:off x="2543175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8" name="Line 1039"/>
          <p:cNvSpPr>
            <a:spLocks noChangeShapeType="1"/>
          </p:cNvSpPr>
          <p:nvPr/>
        </p:nvSpPr>
        <p:spPr bwMode="auto">
          <a:xfrm flipV="1">
            <a:off x="1209675" y="2447925"/>
            <a:ext cx="1314450" cy="7905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041"/>
          <p:cNvSpPr>
            <a:spLocks noChangeShapeType="1"/>
          </p:cNvSpPr>
          <p:nvPr/>
        </p:nvSpPr>
        <p:spPr bwMode="auto">
          <a:xfrm>
            <a:off x="2138363" y="2471738"/>
            <a:ext cx="442912" cy="7477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043"/>
          <p:cNvSpPr>
            <a:spLocks noChangeShapeType="1"/>
          </p:cNvSpPr>
          <p:nvPr/>
        </p:nvSpPr>
        <p:spPr bwMode="auto">
          <a:xfrm flipH="1">
            <a:off x="2162175" y="2466975"/>
            <a:ext cx="885825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1044"/>
          <p:cNvSpPr txBox="1">
            <a:spLocks noChangeArrowheads="1"/>
          </p:cNvSpPr>
          <p:nvPr/>
        </p:nvSpPr>
        <p:spPr bwMode="auto">
          <a:xfrm>
            <a:off x="833438" y="18478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6642" name="Text Box 1045"/>
          <p:cNvSpPr txBox="1">
            <a:spLocks noChangeArrowheads="1"/>
          </p:cNvSpPr>
          <p:nvPr/>
        </p:nvSpPr>
        <p:spPr bwMode="auto">
          <a:xfrm>
            <a:off x="1476375" y="184308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6643" name="Text Box 1046"/>
          <p:cNvSpPr txBox="1">
            <a:spLocks noChangeArrowheads="1"/>
          </p:cNvSpPr>
          <p:nvPr/>
        </p:nvSpPr>
        <p:spPr bwMode="auto">
          <a:xfrm>
            <a:off x="1957388" y="18478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6644" name="Text Box 1047"/>
          <p:cNvSpPr txBox="1">
            <a:spLocks noChangeArrowheads="1"/>
          </p:cNvSpPr>
          <p:nvPr/>
        </p:nvSpPr>
        <p:spPr bwMode="auto">
          <a:xfrm>
            <a:off x="2438400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6645" name="Text Box 1048"/>
          <p:cNvSpPr txBox="1">
            <a:spLocks noChangeArrowheads="1"/>
          </p:cNvSpPr>
          <p:nvPr/>
        </p:nvSpPr>
        <p:spPr bwMode="auto">
          <a:xfrm>
            <a:off x="1019175" y="34290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26646" name="Text Box 1049"/>
          <p:cNvSpPr txBox="1">
            <a:spLocks noChangeArrowheads="1"/>
          </p:cNvSpPr>
          <p:nvPr/>
        </p:nvSpPr>
        <p:spPr bwMode="auto">
          <a:xfrm>
            <a:off x="1500188" y="34147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26647" name="Text Box 1050"/>
          <p:cNvSpPr txBox="1">
            <a:spLocks noChangeArrowheads="1"/>
          </p:cNvSpPr>
          <p:nvPr/>
        </p:nvSpPr>
        <p:spPr bwMode="auto">
          <a:xfrm>
            <a:off x="1938338" y="34337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26648" name="Text Box 1051"/>
          <p:cNvSpPr txBox="1">
            <a:spLocks noChangeArrowheads="1"/>
          </p:cNvSpPr>
          <p:nvPr/>
        </p:nvSpPr>
        <p:spPr bwMode="auto">
          <a:xfrm>
            <a:off x="2405063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26649" name="Oval 1076"/>
          <p:cNvSpPr>
            <a:spLocks noChangeArrowheads="1"/>
          </p:cNvSpPr>
          <p:nvPr/>
        </p:nvSpPr>
        <p:spPr bwMode="auto">
          <a:xfrm>
            <a:off x="3057525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50" name="Oval 1077"/>
          <p:cNvSpPr>
            <a:spLocks noChangeArrowheads="1"/>
          </p:cNvSpPr>
          <p:nvPr/>
        </p:nvSpPr>
        <p:spPr bwMode="auto">
          <a:xfrm>
            <a:off x="3067050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51" name="Text Box 1079"/>
          <p:cNvSpPr txBox="1">
            <a:spLocks noChangeArrowheads="1"/>
          </p:cNvSpPr>
          <p:nvPr/>
        </p:nvSpPr>
        <p:spPr bwMode="auto">
          <a:xfrm>
            <a:off x="2962275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6652" name="Text Box 1080"/>
          <p:cNvSpPr txBox="1">
            <a:spLocks noChangeArrowheads="1"/>
          </p:cNvSpPr>
          <p:nvPr/>
        </p:nvSpPr>
        <p:spPr bwMode="auto">
          <a:xfrm>
            <a:off x="2928938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26653" name="Oval 1081"/>
          <p:cNvSpPr>
            <a:spLocks noChangeArrowheads="1"/>
          </p:cNvSpPr>
          <p:nvPr/>
        </p:nvSpPr>
        <p:spPr bwMode="auto">
          <a:xfrm>
            <a:off x="3571875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54" name="Oval 1082"/>
          <p:cNvSpPr>
            <a:spLocks noChangeArrowheads="1"/>
          </p:cNvSpPr>
          <p:nvPr/>
        </p:nvSpPr>
        <p:spPr bwMode="auto">
          <a:xfrm>
            <a:off x="3581400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55" name="Line 1083"/>
          <p:cNvSpPr>
            <a:spLocks noChangeShapeType="1"/>
          </p:cNvSpPr>
          <p:nvPr/>
        </p:nvSpPr>
        <p:spPr bwMode="auto">
          <a:xfrm>
            <a:off x="3676650" y="2476500"/>
            <a:ext cx="428625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Text Box 1084"/>
          <p:cNvSpPr txBox="1">
            <a:spLocks noChangeArrowheads="1"/>
          </p:cNvSpPr>
          <p:nvPr/>
        </p:nvSpPr>
        <p:spPr bwMode="auto">
          <a:xfrm>
            <a:off x="3476625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6657" name="Text Box 1085"/>
          <p:cNvSpPr txBox="1">
            <a:spLocks noChangeArrowheads="1"/>
          </p:cNvSpPr>
          <p:nvPr/>
        </p:nvSpPr>
        <p:spPr bwMode="auto">
          <a:xfrm>
            <a:off x="3443288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26658" name="Oval 1086"/>
          <p:cNvSpPr>
            <a:spLocks noChangeArrowheads="1"/>
          </p:cNvSpPr>
          <p:nvPr/>
        </p:nvSpPr>
        <p:spPr bwMode="auto">
          <a:xfrm>
            <a:off x="4067175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59" name="Oval 1087"/>
          <p:cNvSpPr>
            <a:spLocks noChangeArrowheads="1"/>
          </p:cNvSpPr>
          <p:nvPr/>
        </p:nvSpPr>
        <p:spPr bwMode="auto">
          <a:xfrm>
            <a:off x="4076700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0" name="Line 1088"/>
          <p:cNvSpPr>
            <a:spLocks noChangeShapeType="1"/>
          </p:cNvSpPr>
          <p:nvPr/>
        </p:nvSpPr>
        <p:spPr bwMode="auto">
          <a:xfrm flipH="1">
            <a:off x="3676650" y="2466975"/>
            <a:ext cx="419100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Text Box 1089"/>
          <p:cNvSpPr txBox="1">
            <a:spLocks noChangeArrowheads="1"/>
          </p:cNvSpPr>
          <p:nvPr/>
        </p:nvSpPr>
        <p:spPr bwMode="auto">
          <a:xfrm>
            <a:off x="3971925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6662" name="Text Box 1090"/>
          <p:cNvSpPr txBox="1">
            <a:spLocks noChangeArrowheads="1"/>
          </p:cNvSpPr>
          <p:nvPr/>
        </p:nvSpPr>
        <p:spPr bwMode="auto">
          <a:xfrm>
            <a:off x="3938588" y="3429000"/>
            <a:ext cx="36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26663" name="Line 1091"/>
          <p:cNvSpPr>
            <a:spLocks noChangeShapeType="1"/>
          </p:cNvSpPr>
          <p:nvPr/>
        </p:nvSpPr>
        <p:spPr bwMode="auto">
          <a:xfrm>
            <a:off x="1695450" y="2457450"/>
            <a:ext cx="1362075" cy="7715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Oval 1092"/>
          <p:cNvSpPr>
            <a:spLocks noChangeArrowheads="1"/>
          </p:cNvSpPr>
          <p:nvPr/>
        </p:nvSpPr>
        <p:spPr bwMode="auto">
          <a:xfrm>
            <a:off x="5114925" y="23145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5" name="Oval 1093"/>
          <p:cNvSpPr>
            <a:spLocks noChangeArrowheads="1"/>
          </p:cNvSpPr>
          <p:nvPr/>
        </p:nvSpPr>
        <p:spPr bwMode="auto">
          <a:xfrm>
            <a:off x="5610225" y="23145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6" name="Oval 1094"/>
          <p:cNvSpPr>
            <a:spLocks noChangeArrowheads="1"/>
          </p:cNvSpPr>
          <p:nvPr/>
        </p:nvSpPr>
        <p:spPr bwMode="auto">
          <a:xfrm>
            <a:off x="6096000" y="23241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7" name="Oval 1095"/>
          <p:cNvSpPr>
            <a:spLocks noChangeArrowheads="1"/>
          </p:cNvSpPr>
          <p:nvPr/>
        </p:nvSpPr>
        <p:spPr bwMode="auto">
          <a:xfrm>
            <a:off x="6562725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8" name="Oval 1096"/>
          <p:cNvSpPr>
            <a:spLocks noChangeArrowheads="1"/>
          </p:cNvSpPr>
          <p:nvPr/>
        </p:nvSpPr>
        <p:spPr bwMode="auto">
          <a:xfrm>
            <a:off x="5124450" y="31623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9" name="Oval 1097"/>
          <p:cNvSpPr>
            <a:spLocks noChangeArrowheads="1"/>
          </p:cNvSpPr>
          <p:nvPr/>
        </p:nvSpPr>
        <p:spPr bwMode="auto">
          <a:xfrm>
            <a:off x="5619750" y="31623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70" name="Oval 1098"/>
          <p:cNvSpPr>
            <a:spLocks noChangeArrowheads="1"/>
          </p:cNvSpPr>
          <p:nvPr/>
        </p:nvSpPr>
        <p:spPr bwMode="auto">
          <a:xfrm>
            <a:off x="6105525" y="31718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71" name="Oval 1099"/>
          <p:cNvSpPr>
            <a:spLocks noChangeArrowheads="1"/>
          </p:cNvSpPr>
          <p:nvPr/>
        </p:nvSpPr>
        <p:spPr bwMode="auto">
          <a:xfrm>
            <a:off x="6572250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72" name="Line 1100"/>
          <p:cNvSpPr>
            <a:spLocks noChangeShapeType="1"/>
          </p:cNvSpPr>
          <p:nvPr/>
        </p:nvSpPr>
        <p:spPr bwMode="auto">
          <a:xfrm flipV="1">
            <a:off x="5238750" y="2447925"/>
            <a:ext cx="13144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Line 1101"/>
          <p:cNvSpPr>
            <a:spLocks noChangeShapeType="1"/>
          </p:cNvSpPr>
          <p:nvPr/>
        </p:nvSpPr>
        <p:spPr bwMode="auto">
          <a:xfrm>
            <a:off x="6167438" y="2471738"/>
            <a:ext cx="23812" cy="709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Text Box 1104"/>
          <p:cNvSpPr txBox="1">
            <a:spLocks noChangeArrowheads="1"/>
          </p:cNvSpPr>
          <p:nvPr/>
        </p:nvSpPr>
        <p:spPr bwMode="auto">
          <a:xfrm>
            <a:off x="4862513" y="18478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6675" name="Text Box 1105"/>
          <p:cNvSpPr txBox="1">
            <a:spLocks noChangeArrowheads="1"/>
          </p:cNvSpPr>
          <p:nvPr/>
        </p:nvSpPr>
        <p:spPr bwMode="auto">
          <a:xfrm>
            <a:off x="5505450" y="184308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6676" name="Text Box 1106"/>
          <p:cNvSpPr txBox="1">
            <a:spLocks noChangeArrowheads="1"/>
          </p:cNvSpPr>
          <p:nvPr/>
        </p:nvSpPr>
        <p:spPr bwMode="auto">
          <a:xfrm>
            <a:off x="5986463" y="18478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6677" name="Text Box 1107"/>
          <p:cNvSpPr txBox="1">
            <a:spLocks noChangeArrowheads="1"/>
          </p:cNvSpPr>
          <p:nvPr/>
        </p:nvSpPr>
        <p:spPr bwMode="auto">
          <a:xfrm>
            <a:off x="6467475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6678" name="Text Box 1108"/>
          <p:cNvSpPr txBox="1">
            <a:spLocks noChangeArrowheads="1"/>
          </p:cNvSpPr>
          <p:nvPr/>
        </p:nvSpPr>
        <p:spPr bwMode="auto">
          <a:xfrm>
            <a:off x="5048250" y="34290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26679" name="Text Box 1109"/>
          <p:cNvSpPr txBox="1">
            <a:spLocks noChangeArrowheads="1"/>
          </p:cNvSpPr>
          <p:nvPr/>
        </p:nvSpPr>
        <p:spPr bwMode="auto">
          <a:xfrm>
            <a:off x="5529263" y="34147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26680" name="Text Box 1110"/>
          <p:cNvSpPr txBox="1">
            <a:spLocks noChangeArrowheads="1"/>
          </p:cNvSpPr>
          <p:nvPr/>
        </p:nvSpPr>
        <p:spPr bwMode="auto">
          <a:xfrm>
            <a:off x="5967413" y="34337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26681" name="Text Box 1111"/>
          <p:cNvSpPr txBox="1">
            <a:spLocks noChangeArrowheads="1"/>
          </p:cNvSpPr>
          <p:nvPr/>
        </p:nvSpPr>
        <p:spPr bwMode="auto">
          <a:xfrm>
            <a:off x="6434138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26682" name="Oval 1112"/>
          <p:cNvSpPr>
            <a:spLocks noChangeArrowheads="1"/>
          </p:cNvSpPr>
          <p:nvPr/>
        </p:nvSpPr>
        <p:spPr bwMode="auto">
          <a:xfrm>
            <a:off x="7086600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83" name="Oval 1113"/>
          <p:cNvSpPr>
            <a:spLocks noChangeArrowheads="1"/>
          </p:cNvSpPr>
          <p:nvPr/>
        </p:nvSpPr>
        <p:spPr bwMode="auto">
          <a:xfrm>
            <a:off x="7096125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84" name="Text Box 1114"/>
          <p:cNvSpPr txBox="1">
            <a:spLocks noChangeArrowheads="1"/>
          </p:cNvSpPr>
          <p:nvPr/>
        </p:nvSpPr>
        <p:spPr bwMode="auto">
          <a:xfrm>
            <a:off x="6991350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6685" name="Text Box 1115"/>
          <p:cNvSpPr txBox="1">
            <a:spLocks noChangeArrowheads="1"/>
          </p:cNvSpPr>
          <p:nvPr/>
        </p:nvSpPr>
        <p:spPr bwMode="auto">
          <a:xfrm>
            <a:off x="6958013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26686" name="Oval 1116"/>
          <p:cNvSpPr>
            <a:spLocks noChangeArrowheads="1"/>
          </p:cNvSpPr>
          <p:nvPr/>
        </p:nvSpPr>
        <p:spPr bwMode="auto">
          <a:xfrm>
            <a:off x="7600950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87" name="Oval 1117"/>
          <p:cNvSpPr>
            <a:spLocks noChangeArrowheads="1"/>
          </p:cNvSpPr>
          <p:nvPr/>
        </p:nvSpPr>
        <p:spPr bwMode="auto">
          <a:xfrm>
            <a:off x="7610475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88" name="Line 1118"/>
          <p:cNvSpPr>
            <a:spLocks noChangeShapeType="1"/>
          </p:cNvSpPr>
          <p:nvPr/>
        </p:nvSpPr>
        <p:spPr bwMode="auto">
          <a:xfrm flipH="1">
            <a:off x="7667625" y="2495550"/>
            <a:ext cx="9525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9" name="Text Box 1119"/>
          <p:cNvSpPr txBox="1">
            <a:spLocks noChangeArrowheads="1"/>
          </p:cNvSpPr>
          <p:nvPr/>
        </p:nvSpPr>
        <p:spPr bwMode="auto">
          <a:xfrm>
            <a:off x="7505700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6690" name="Text Box 1120"/>
          <p:cNvSpPr txBox="1">
            <a:spLocks noChangeArrowheads="1"/>
          </p:cNvSpPr>
          <p:nvPr/>
        </p:nvSpPr>
        <p:spPr bwMode="auto">
          <a:xfrm>
            <a:off x="7472363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26691" name="Oval 1121"/>
          <p:cNvSpPr>
            <a:spLocks noChangeArrowheads="1"/>
          </p:cNvSpPr>
          <p:nvPr/>
        </p:nvSpPr>
        <p:spPr bwMode="auto">
          <a:xfrm>
            <a:off x="8096250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92" name="Oval 1122"/>
          <p:cNvSpPr>
            <a:spLocks noChangeArrowheads="1"/>
          </p:cNvSpPr>
          <p:nvPr/>
        </p:nvSpPr>
        <p:spPr bwMode="auto">
          <a:xfrm>
            <a:off x="8105775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93" name="Line 1123"/>
          <p:cNvSpPr>
            <a:spLocks noChangeShapeType="1"/>
          </p:cNvSpPr>
          <p:nvPr/>
        </p:nvSpPr>
        <p:spPr bwMode="auto">
          <a:xfrm>
            <a:off x="8172450" y="2476500"/>
            <a:ext cx="0" cy="70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4" name="Text Box 1124"/>
          <p:cNvSpPr txBox="1">
            <a:spLocks noChangeArrowheads="1"/>
          </p:cNvSpPr>
          <p:nvPr/>
        </p:nvSpPr>
        <p:spPr bwMode="auto">
          <a:xfrm>
            <a:off x="8001000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6695" name="Text Box 1125"/>
          <p:cNvSpPr txBox="1">
            <a:spLocks noChangeArrowheads="1"/>
          </p:cNvSpPr>
          <p:nvPr/>
        </p:nvSpPr>
        <p:spPr bwMode="auto">
          <a:xfrm>
            <a:off x="7967663" y="3429000"/>
            <a:ext cx="36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26696" name="Line 1126"/>
          <p:cNvSpPr>
            <a:spLocks noChangeShapeType="1"/>
          </p:cNvSpPr>
          <p:nvPr/>
        </p:nvSpPr>
        <p:spPr bwMode="auto">
          <a:xfrm>
            <a:off x="5724525" y="2457450"/>
            <a:ext cx="895350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7" name="Oval 1127"/>
          <p:cNvSpPr>
            <a:spLocks noChangeArrowheads="1"/>
          </p:cNvSpPr>
          <p:nvPr/>
        </p:nvSpPr>
        <p:spPr bwMode="auto">
          <a:xfrm>
            <a:off x="2295525" y="480853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98" name="Oval 1128"/>
          <p:cNvSpPr>
            <a:spLocks noChangeArrowheads="1"/>
          </p:cNvSpPr>
          <p:nvPr/>
        </p:nvSpPr>
        <p:spPr bwMode="auto">
          <a:xfrm>
            <a:off x="2790825" y="480853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99" name="Oval 1129"/>
          <p:cNvSpPr>
            <a:spLocks noChangeArrowheads="1"/>
          </p:cNvSpPr>
          <p:nvPr/>
        </p:nvSpPr>
        <p:spPr bwMode="auto">
          <a:xfrm>
            <a:off x="3276600" y="48180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0" name="Oval 1130"/>
          <p:cNvSpPr>
            <a:spLocks noChangeArrowheads="1"/>
          </p:cNvSpPr>
          <p:nvPr/>
        </p:nvSpPr>
        <p:spPr bwMode="auto">
          <a:xfrm>
            <a:off x="3743325" y="48275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1" name="Oval 1131"/>
          <p:cNvSpPr>
            <a:spLocks noChangeArrowheads="1"/>
          </p:cNvSpPr>
          <p:nvPr/>
        </p:nvSpPr>
        <p:spPr bwMode="auto">
          <a:xfrm>
            <a:off x="2305050" y="56562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2" name="Oval 1132"/>
          <p:cNvSpPr>
            <a:spLocks noChangeArrowheads="1"/>
          </p:cNvSpPr>
          <p:nvPr/>
        </p:nvSpPr>
        <p:spPr bwMode="auto">
          <a:xfrm>
            <a:off x="2800350" y="56562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3" name="Oval 1133"/>
          <p:cNvSpPr>
            <a:spLocks noChangeArrowheads="1"/>
          </p:cNvSpPr>
          <p:nvPr/>
        </p:nvSpPr>
        <p:spPr bwMode="auto">
          <a:xfrm>
            <a:off x="3286125" y="56657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4" name="Oval 1134"/>
          <p:cNvSpPr>
            <a:spLocks noChangeArrowheads="1"/>
          </p:cNvSpPr>
          <p:nvPr/>
        </p:nvSpPr>
        <p:spPr bwMode="auto">
          <a:xfrm>
            <a:off x="3752850" y="56753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5" name="Line 1136"/>
          <p:cNvSpPr>
            <a:spLocks noChangeShapeType="1"/>
          </p:cNvSpPr>
          <p:nvPr/>
        </p:nvSpPr>
        <p:spPr bwMode="auto">
          <a:xfrm>
            <a:off x="3376613" y="4951413"/>
            <a:ext cx="414337" cy="7334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6" name="Line 1138"/>
          <p:cNvSpPr>
            <a:spLocks noChangeShapeType="1"/>
          </p:cNvSpPr>
          <p:nvPr/>
        </p:nvSpPr>
        <p:spPr bwMode="auto">
          <a:xfrm flipH="1">
            <a:off x="3371850" y="4956175"/>
            <a:ext cx="904875" cy="7286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7" name="Text Box 1139"/>
          <p:cNvSpPr txBox="1">
            <a:spLocks noChangeArrowheads="1"/>
          </p:cNvSpPr>
          <p:nvPr/>
        </p:nvSpPr>
        <p:spPr bwMode="auto">
          <a:xfrm>
            <a:off x="2043113" y="43418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6708" name="Text Box 1140"/>
          <p:cNvSpPr txBox="1">
            <a:spLocks noChangeArrowheads="1"/>
          </p:cNvSpPr>
          <p:nvPr/>
        </p:nvSpPr>
        <p:spPr bwMode="auto">
          <a:xfrm>
            <a:off x="2686050" y="433705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6709" name="Text Box 1141"/>
          <p:cNvSpPr txBox="1">
            <a:spLocks noChangeArrowheads="1"/>
          </p:cNvSpPr>
          <p:nvPr/>
        </p:nvSpPr>
        <p:spPr bwMode="auto">
          <a:xfrm>
            <a:off x="3167063" y="43418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6710" name="Text Box 1142"/>
          <p:cNvSpPr txBox="1">
            <a:spLocks noChangeArrowheads="1"/>
          </p:cNvSpPr>
          <p:nvPr/>
        </p:nvSpPr>
        <p:spPr bwMode="auto">
          <a:xfrm>
            <a:off x="3648075" y="43561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6711" name="Text Box 1143"/>
          <p:cNvSpPr txBox="1">
            <a:spLocks noChangeArrowheads="1"/>
          </p:cNvSpPr>
          <p:nvPr/>
        </p:nvSpPr>
        <p:spPr bwMode="auto">
          <a:xfrm>
            <a:off x="2228850" y="5922963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26712" name="Text Box 1144"/>
          <p:cNvSpPr txBox="1">
            <a:spLocks noChangeArrowheads="1"/>
          </p:cNvSpPr>
          <p:nvPr/>
        </p:nvSpPr>
        <p:spPr bwMode="auto">
          <a:xfrm>
            <a:off x="2709863" y="590867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26713" name="Text Box 1145"/>
          <p:cNvSpPr txBox="1">
            <a:spLocks noChangeArrowheads="1"/>
          </p:cNvSpPr>
          <p:nvPr/>
        </p:nvSpPr>
        <p:spPr bwMode="auto">
          <a:xfrm>
            <a:off x="3148013" y="592772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26714" name="Text Box 1146"/>
          <p:cNvSpPr txBox="1">
            <a:spLocks noChangeArrowheads="1"/>
          </p:cNvSpPr>
          <p:nvPr/>
        </p:nvSpPr>
        <p:spPr bwMode="auto">
          <a:xfrm>
            <a:off x="3614738" y="59229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26715" name="Oval 1147"/>
          <p:cNvSpPr>
            <a:spLocks noChangeArrowheads="1"/>
          </p:cNvSpPr>
          <p:nvPr/>
        </p:nvSpPr>
        <p:spPr bwMode="auto">
          <a:xfrm>
            <a:off x="4267200" y="48275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16" name="Oval 1148"/>
          <p:cNvSpPr>
            <a:spLocks noChangeArrowheads="1"/>
          </p:cNvSpPr>
          <p:nvPr/>
        </p:nvSpPr>
        <p:spPr bwMode="auto">
          <a:xfrm>
            <a:off x="4276725" y="56753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17" name="Text Box 1149"/>
          <p:cNvSpPr txBox="1">
            <a:spLocks noChangeArrowheads="1"/>
          </p:cNvSpPr>
          <p:nvPr/>
        </p:nvSpPr>
        <p:spPr bwMode="auto">
          <a:xfrm>
            <a:off x="4171950" y="43561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6718" name="Text Box 1150"/>
          <p:cNvSpPr txBox="1">
            <a:spLocks noChangeArrowheads="1"/>
          </p:cNvSpPr>
          <p:nvPr/>
        </p:nvSpPr>
        <p:spPr bwMode="auto">
          <a:xfrm>
            <a:off x="4138613" y="59229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26719" name="Oval 1151"/>
          <p:cNvSpPr>
            <a:spLocks noChangeArrowheads="1"/>
          </p:cNvSpPr>
          <p:nvPr/>
        </p:nvSpPr>
        <p:spPr bwMode="auto">
          <a:xfrm>
            <a:off x="4781550" y="48275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20" name="Oval 1152"/>
          <p:cNvSpPr>
            <a:spLocks noChangeArrowheads="1"/>
          </p:cNvSpPr>
          <p:nvPr/>
        </p:nvSpPr>
        <p:spPr bwMode="auto">
          <a:xfrm>
            <a:off x="4791075" y="56753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21" name="Text Box 1154"/>
          <p:cNvSpPr txBox="1">
            <a:spLocks noChangeArrowheads="1"/>
          </p:cNvSpPr>
          <p:nvPr/>
        </p:nvSpPr>
        <p:spPr bwMode="auto">
          <a:xfrm>
            <a:off x="4686300" y="43561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6722" name="Text Box 1155"/>
          <p:cNvSpPr txBox="1">
            <a:spLocks noChangeArrowheads="1"/>
          </p:cNvSpPr>
          <p:nvPr/>
        </p:nvSpPr>
        <p:spPr bwMode="auto">
          <a:xfrm>
            <a:off x="4652963" y="59229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26723" name="Oval 1156"/>
          <p:cNvSpPr>
            <a:spLocks noChangeArrowheads="1"/>
          </p:cNvSpPr>
          <p:nvPr/>
        </p:nvSpPr>
        <p:spPr bwMode="auto">
          <a:xfrm>
            <a:off x="5276850" y="48275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24" name="Oval 1157"/>
          <p:cNvSpPr>
            <a:spLocks noChangeArrowheads="1"/>
          </p:cNvSpPr>
          <p:nvPr/>
        </p:nvSpPr>
        <p:spPr bwMode="auto">
          <a:xfrm>
            <a:off x="5286375" y="56753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25" name="Text Box 1159"/>
          <p:cNvSpPr txBox="1">
            <a:spLocks noChangeArrowheads="1"/>
          </p:cNvSpPr>
          <p:nvPr/>
        </p:nvSpPr>
        <p:spPr bwMode="auto">
          <a:xfrm>
            <a:off x="5181600" y="43561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6726" name="Text Box 1160"/>
          <p:cNvSpPr txBox="1">
            <a:spLocks noChangeArrowheads="1"/>
          </p:cNvSpPr>
          <p:nvPr/>
        </p:nvSpPr>
        <p:spPr bwMode="auto">
          <a:xfrm>
            <a:off x="5148263" y="5922963"/>
            <a:ext cx="36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26727" name="Line 1161"/>
          <p:cNvSpPr>
            <a:spLocks noChangeShapeType="1"/>
          </p:cNvSpPr>
          <p:nvPr/>
        </p:nvSpPr>
        <p:spPr bwMode="auto">
          <a:xfrm>
            <a:off x="2928938" y="4903788"/>
            <a:ext cx="1338262" cy="8191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" name="Line 1162"/>
          <p:cNvSpPr>
            <a:spLocks noChangeShapeType="1"/>
          </p:cNvSpPr>
          <p:nvPr/>
        </p:nvSpPr>
        <p:spPr bwMode="auto">
          <a:xfrm>
            <a:off x="4886325" y="4970463"/>
            <a:ext cx="428625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9" name="Line 1163"/>
          <p:cNvSpPr>
            <a:spLocks noChangeShapeType="1"/>
          </p:cNvSpPr>
          <p:nvPr/>
        </p:nvSpPr>
        <p:spPr bwMode="auto">
          <a:xfrm flipH="1">
            <a:off x="4886325" y="4960938"/>
            <a:ext cx="419100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0" name="Line 1164"/>
          <p:cNvSpPr>
            <a:spLocks noChangeShapeType="1"/>
          </p:cNvSpPr>
          <p:nvPr/>
        </p:nvSpPr>
        <p:spPr bwMode="auto">
          <a:xfrm flipH="1">
            <a:off x="4843463" y="4975225"/>
            <a:ext cx="9525" cy="690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" name="Line 1165"/>
          <p:cNvSpPr>
            <a:spLocks noChangeShapeType="1"/>
          </p:cNvSpPr>
          <p:nvPr/>
        </p:nvSpPr>
        <p:spPr bwMode="auto">
          <a:xfrm flipH="1">
            <a:off x="5324475" y="4989513"/>
            <a:ext cx="9525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" name="Line 1166"/>
          <p:cNvSpPr>
            <a:spLocks noChangeShapeType="1"/>
          </p:cNvSpPr>
          <p:nvPr/>
        </p:nvSpPr>
        <p:spPr bwMode="auto">
          <a:xfrm>
            <a:off x="2895600" y="4941888"/>
            <a:ext cx="85725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3" name="Line 1167"/>
          <p:cNvSpPr>
            <a:spLocks noChangeShapeType="1"/>
          </p:cNvSpPr>
          <p:nvPr/>
        </p:nvSpPr>
        <p:spPr bwMode="auto">
          <a:xfrm>
            <a:off x="3343275" y="4970463"/>
            <a:ext cx="4763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4" name="Text Box 1168"/>
          <p:cNvSpPr txBox="1">
            <a:spLocks noChangeArrowheads="1"/>
          </p:cNvSpPr>
          <p:nvPr/>
        </p:nvSpPr>
        <p:spPr bwMode="auto">
          <a:xfrm>
            <a:off x="4781550" y="13335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M’</a:t>
            </a:r>
          </a:p>
        </p:txBody>
      </p:sp>
      <p:sp>
        <p:nvSpPr>
          <p:cNvPr id="26735" name="Text Box 1169"/>
          <p:cNvSpPr txBox="1">
            <a:spLocks noChangeArrowheads="1"/>
          </p:cNvSpPr>
          <p:nvPr/>
        </p:nvSpPr>
        <p:spPr bwMode="auto">
          <a:xfrm>
            <a:off x="466725" y="13335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26736" name="Text Box 1170"/>
          <p:cNvSpPr txBox="1">
            <a:spLocks noChangeArrowheads="1"/>
          </p:cNvSpPr>
          <p:nvPr/>
        </p:nvSpPr>
        <p:spPr bwMode="auto">
          <a:xfrm>
            <a:off x="619125" y="4371975"/>
            <a:ext cx="109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M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>
                <a:ea typeface="新細明體" panose="02020500000000000000" pitchFamily="18" charset="-120"/>
              </a:rPr>
              <a:t>M’</a:t>
            </a:r>
          </a:p>
        </p:txBody>
      </p:sp>
    </p:spTree>
    <p:extLst>
      <p:ext uri="{BB962C8B-B14F-4D97-AF65-F5344CB8AC3E}">
        <p14:creationId xmlns:p14="http://schemas.microsoft.com/office/powerpoint/2010/main" xmlns="" val="3115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907455-CFF8-4E4B-9D89-3F957FD54181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81000"/>
            <a:ext cx="8096250" cy="1009650"/>
          </a:xfrm>
        </p:spPr>
        <p:txBody>
          <a:bodyPr>
            <a:normAutofit fontScale="90000"/>
          </a:bodyPr>
          <a:lstStyle/>
          <a:p>
            <a:pPr marL="285750" indent="-285750" algn="l" eaLnBrk="1" hangingPunct="1"/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Lemma 27.1 : Every component of the symmetric difference of two </a:t>
            </a:r>
            <a:r>
              <a:rPr lang="en-US" altLang="zh-TW" sz="2800" dirty="0" err="1" smtClean="0">
                <a:solidFill>
                  <a:schemeClr val="tx1"/>
                </a:solidFill>
                <a:ea typeface="新細明體" panose="02020500000000000000" pitchFamily="18" charset="-120"/>
              </a:rPr>
              <a:t>matchings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a path or an even cycle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343025"/>
            <a:ext cx="7772400" cy="3286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400" i="1" smtClean="0">
                <a:ea typeface="新細明體" panose="02020500000000000000" pitchFamily="18" charset="-120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</a:rPr>
              <a:t>’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matchings, 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F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M’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’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are matchings, every vertex has at most one incident edge from each of them</a:t>
            </a:r>
          </a:p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at most two edges at each vertex.</a:t>
            </a:r>
          </a:p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Since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(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)2,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every component of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path or a cycle.     </a:t>
            </a:r>
          </a:p>
        </p:txBody>
      </p:sp>
      <p:sp>
        <p:nvSpPr>
          <p:cNvPr id="27655" name="Oval 1127"/>
          <p:cNvSpPr>
            <a:spLocks noChangeArrowheads="1"/>
          </p:cNvSpPr>
          <p:nvPr/>
        </p:nvSpPr>
        <p:spPr bwMode="auto">
          <a:xfrm>
            <a:off x="3981450" y="49514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56" name="Oval 1128"/>
          <p:cNvSpPr>
            <a:spLocks noChangeArrowheads="1"/>
          </p:cNvSpPr>
          <p:nvPr/>
        </p:nvSpPr>
        <p:spPr bwMode="auto">
          <a:xfrm>
            <a:off x="4476750" y="49514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57" name="Oval 1129"/>
          <p:cNvSpPr>
            <a:spLocks noChangeArrowheads="1"/>
          </p:cNvSpPr>
          <p:nvPr/>
        </p:nvSpPr>
        <p:spPr bwMode="auto">
          <a:xfrm>
            <a:off x="4962525" y="496093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58" name="Oval 1130"/>
          <p:cNvSpPr>
            <a:spLocks noChangeArrowheads="1"/>
          </p:cNvSpPr>
          <p:nvPr/>
        </p:nvSpPr>
        <p:spPr bwMode="auto">
          <a:xfrm>
            <a:off x="5429250" y="49704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59" name="Oval 1131"/>
          <p:cNvSpPr>
            <a:spLocks noChangeArrowheads="1"/>
          </p:cNvSpPr>
          <p:nvPr/>
        </p:nvSpPr>
        <p:spPr bwMode="auto">
          <a:xfrm>
            <a:off x="3990975" y="579913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60" name="Oval 1132"/>
          <p:cNvSpPr>
            <a:spLocks noChangeArrowheads="1"/>
          </p:cNvSpPr>
          <p:nvPr/>
        </p:nvSpPr>
        <p:spPr bwMode="auto">
          <a:xfrm>
            <a:off x="4486275" y="579913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61" name="Oval 1133"/>
          <p:cNvSpPr>
            <a:spLocks noChangeArrowheads="1"/>
          </p:cNvSpPr>
          <p:nvPr/>
        </p:nvSpPr>
        <p:spPr bwMode="auto">
          <a:xfrm>
            <a:off x="4972050" y="58086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62" name="Oval 1134"/>
          <p:cNvSpPr>
            <a:spLocks noChangeArrowheads="1"/>
          </p:cNvSpPr>
          <p:nvPr/>
        </p:nvSpPr>
        <p:spPr bwMode="auto">
          <a:xfrm>
            <a:off x="5438775" y="58181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63" name="Line 1136"/>
          <p:cNvSpPr>
            <a:spLocks noChangeShapeType="1"/>
          </p:cNvSpPr>
          <p:nvPr/>
        </p:nvSpPr>
        <p:spPr bwMode="auto">
          <a:xfrm>
            <a:off x="5067300" y="5100638"/>
            <a:ext cx="409575" cy="7270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138"/>
          <p:cNvSpPr>
            <a:spLocks noChangeShapeType="1"/>
          </p:cNvSpPr>
          <p:nvPr/>
        </p:nvSpPr>
        <p:spPr bwMode="auto">
          <a:xfrm flipH="1">
            <a:off x="5057775" y="5099050"/>
            <a:ext cx="904875" cy="7286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Text Box 1139"/>
          <p:cNvSpPr txBox="1">
            <a:spLocks noChangeArrowheads="1"/>
          </p:cNvSpPr>
          <p:nvPr/>
        </p:nvSpPr>
        <p:spPr bwMode="auto">
          <a:xfrm>
            <a:off x="3729038" y="4560888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7666" name="Text Box 1140"/>
          <p:cNvSpPr txBox="1">
            <a:spLocks noChangeArrowheads="1"/>
          </p:cNvSpPr>
          <p:nvPr/>
        </p:nvSpPr>
        <p:spPr bwMode="auto">
          <a:xfrm>
            <a:off x="4371975" y="4556125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7667" name="Text Box 1141"/>
          <p:cNvSpPr txBox="1">
            <a:spLocks noChangeArrowheads="1"/>
          </p:cNvSpPr>
          <p:nvPr/>
        </p:nvSpPr>
        <p:spPr bwMode="auto">
          <a:xfrm>
            <a:off x="4852988" y="4560888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7668" name="Text Box 1142"/>
          <p:cNvSpPr txBox="1">
            <a:spLocks noChangeArrowheads="1"/>
          </p:cNvSpPr>
          <p:nvPr/>
        </p:nvSpPr>
        <p:spPr bwMode="auto">
          <a:xfrm>
            <a:off x="5334000" y="4575175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7669" name="Text Box 1143"/>
          <p:cNvSpPr txBox="1">
            <a:spLocks noChangeArrowheads="1"/>
          </p:cNvSpPr>
          <p:nvPr/>
        </p:nvSpPr>
        <p:spPr bwMode="auto">
          <a:xfrm>
            <a:off x="3924300" y="5980113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27670" name="Text Box 1144"/>
          <p:cNvSpPr txBox="1">
            <a:spLocks noChangeArrowheads="1"/>
          </p:cNvSpPr>
          <p:nvPr/>
        </p:nvSpPr>
        <p:spPr bwMode="auto">
          <a:xfrm>
            <a:off x="4405313" y="596582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27671" name="Text Box 1145"/>
          <p:cNvSpPr txBox="1">
            <a:spLocks noChangeArrowheads="1"/>
          </p:cNvSpPr>
          <p:nvPr/>
        </p:nvSpPr>
        <p:spPr bwMode="auto">
          <a:xfrm>
            <a:off x="4843463" y="598487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27672" name="Text Box 1146"/>
          <p:cNvSpPr txBox="1">
            <a:spLocks noChangeArrowheads="1"/>
          </p:cNvSpPr>
          <p:nvPr/>
        </p:nvSpPr>
        <p:spPr bwMode="auto">
          <a:xfrm>
            <a:off x="5310188" y="59801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27673" name="Oval 1147"/>
          <p:cNvSpPr>
            <a:spLocks noChangeArrowheads="1"/>
          </p:cNvSpPr>
          <p:nvPr/>
        </p:nvSpPr>
        <p:spPr bwMode="auto">
          <a:xfrm>
            <a:off x="5953125" y="49704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74" name="Oval 1148"/>
          <p:cNvSpPr>
            <a:spLocks noChangeArrowheads="1"/>
          </p:cNvSpPr>
          <p:nvPr/>
        </p:nvSpPr>
        <p:spPr bwMode="auto">
          <a:xfrm>
            <a:off x="5962650" y="58181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75" name="Text Box 1149"/>
          <p:cNvSpPr txBox="1">
            <a:spLocks noChangeArrowheads="1"/>
          </p:cNvSpPr>
          <p:nvPr/>
        </p:nvSpPr>
        <p:spPr bwMode="auto">
          <a:xfrm>
            <a:off x="5857875" y="4575175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7676" name="Text Box 1150"/>
          <p:cNvSpPr txBox="1">
            <a:spLocks noChangeArrowheads="1"/>
          </p:cNvSpPr>
          <p:nvPr/>
        </p:nvSpPr>
        <p:spPr bwMode="auto">
          <a:xfrm>
            <a:off x="5834063" y="59801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27677" name="Oval 1151"/>
          <p:cNvSpPr>
            <a:spLocks noChangeArrowheads="1"/>
          </p:cNvSpPr>
          <p:nvPr/>
        </p:nvSpPr>
        <p:spPr bwMode="auto">
          <a:xfrm>
            <a:off x="6467475" y="49704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78" name="Oval 1152"/>
          <p:cNvSpPr>
            <a:spLocks noChangeArrowheads="1"/>
          </p:cNvSpPr>
          <p:nvPr/>
        </p:nvSpPr>
        <p:spPr bwMode="auto">
          <a:xfrm>
            <a:off x="6477000" y="58181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79" name="Text Box 1154"/>
          <p:cNvSpPr txBox="1">
            <a:spLocks noChangeArrowheads="1"/>
          </p:cNvSpPr>
          <p:nvPr/>
        </p:nvSpPr>
        <p:spPr bwMode="auto">
          <a:xfrm>
            <a:off x="6372225" y="4575175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7680" name="Text Box 1155"/>
          <p:cNvSpPr txBox="1">
            <a:spLocks noChangeArrowheads="1"/>
          </p:cNvSpPr>
          <p:nvPr/>
        </p:nvSpPr>
        <p:spPr bwMode="auto">
          <a:xfrm>
            <a:off x="6348413" y="59801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27681" name="Oval 1156"/>
          <p:cNvSpPr>
            <a:spLocks noChangeArrowheads="1"/>
          </p:cNvSpPr>
          <p:nvPr/>
        </p:nvSpPr>
        <p:spPr bwMode="auto">
          <a:xfrm>
            <a:off x="6962775" y="49704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82" name="Oval 1157"/>
          <p:cNvSpPr>
            <a:spLocks noChangeArrowheads="1"/>
          </p:cNvSpPr>
          <p:nvPr/>
        </p:nvSpPr>
        <p:spPr bwMode="auto">
          <a:xfrm>
            <a:off x="6972300" y="58181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83" name="Text Box 1159"/>
          <p:cNvSpPr txBox="1">
            <a:spLocks noChangeArrowheads="1"/>
          </p:cNvSpPr>
          <p:nvPr/>
        </p:nvSpPr>
        <p:spPr bwMode="auto">
          <a:xfrm>
            <a:off x="6867525" y="4575175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7684" name="Text Box 1160"/>
          <p:cNvSpPr txBox="1">
            <a:spLocks noChangeArrowheads="1"/>
          </p:cNvSpPr>
          <p:nvPr/>
        </p:nvSpPr>
        <p:spPr bwMode="auto">
          <a:xfrm>
            <a:off x="6843713" y="5980113"/>
            <a:ext cx="36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27685" name="Line 1161"/>
          <p:cNvSpPr>
            <a:spLocks noChangeShapeType="1"/>
          </p:cNvSpPr>
          <p:nvPr/>
        </p:nvSpPr>
        <p:spPr bwMode="auto">
          <a:xfrm>
            <a:off x="4629150" y="5051425"/>
            <a:ext cx="1365250" cy="800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6" name="Line 1162"/>
          <p:cNvSpPr>
            <a:spLocks noChangeShapeType="1"/>
          </p:cNvSpPr>
          <p:nvPr/>
        </p:nvSpPr>
        <p:spPr bwMode="auto">
          <a:xfrm>
            <a:off x="6572250" y="5113338"/>
            <a:ext cx="428625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1163"/>
          <p:cNvSpPr>
            <a:spLocks noChangeShapeType="1"/>
          </p:cNvSpPr>
          <p:nvPr/>
        </p:nvSpPr>
        <p:spPr bwMode="auto">
          <a:xfrm flipH="1">
            <a:off x="6572250" y="5103813"/>
            <a:ext cx="419100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1164"/>
          <p:cNvSpPr>
            <a:spLocks noChangeShapeType="1"/>
          </p:cNvSpPr>
          <p:nvPr/>
        </p:nvSpPr>
        <p:spPr bwMode="auto">
          <a:xfrm flipH="1">
            <a:off x="6529388" y="5118100"/>
            <a:ext cx="9525" cy="690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Line 1165"/>
          <p:cNvSpPr>
            <a:spLocks noChangeShapeType="1"/>
          </p:cNvSpPr>
          <p:nvPr/>
        </p:nvSpPr>
        <p:spPr bwMode="auto">
          <a:xfrm>
            <a:off x="7040563" y="5122863"/>
            <a:ext cx="0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Line 1166"/>
          <p:cNvSpPr>
            <a:spLocks noChangeShapeType="1"/>
          </p:cNvSpPr>
          <p:nvPr/>
        </p:nvSpPr>
        <p:spPr bwMode="auto">
          <a:xfrm>
            <a:off x="4581525" y="5084763"/>
            <a:ext cx="868363" cy="763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Line 1167"/>
          <p:cNvSpPr>
            <a:spLocks noChangeShapeType="1"/>
          </p:cNvSpPr>
          <p:nvPr/>
        </p:nvSpPr>
        <p:spPr bwMode="auto">
          <a:xfrm>
            <a:off x="5029200" y="5113338"/>
            <a:ext cx="4763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Text Box 1170"/>
          <p:cNvSpPr txBox="1">
            <a:spLocks noChangeArrowheads="1"/>
          </p:cNvSpPr>
          <p:nvPr/>
        </p:nvSpPr>
        <p:spPr bwMode="auto">
          <a:xfrm>
            <a:off x="2362200" y="5229225"/>
            <a:ext cx="109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M</a:t>
            </a:r>
            <a:r>
              <a:rPr lang="en-US" altLang="zh-TW" b="1" i="1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b="1" i="1">
                <a:ea typeface="新細明體" panose="02020500000000000000" pitchFamily="18" charset="-120"/>
              </a:rPr>
              <a:t>M’</a:t>
            </a:r>
          </a:p>
        </p:txBody>
      </p:sp>
    </p:spTree>
    <p:extLst>
      <p:ext uri="{BB962C8B-B14F-4D97-AF65-F5344CB8AC3E}">
        <p14:creationId xmlns:p14="http://schemas.microsoft.com/office/powerpoint/2010/main" xmlns="" val="19196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E69AA4-F04E-465C-A501-9CBF448A72B2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504825"/>
            <a:ext cx="8096250" cy="1181100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altLang="zh-TW" sz="2800" dirty="0" smtClean="0">
                <a:ea typeface="新細明體" panose="02020500000000000000" pitchFamily="18" charset="-120"/>
              </a:rPr>
              <a:t>Lemma 27.1 : Every component of the symmetric difference of two 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matchings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 a path or an even cycle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Proof: </a:t>
            </a:r>
            <a:r>
              <a:rPr lang="en-US" altLang="zh-TW" sz="2400" smtClean="0">
                <a:solidFill>
                  <a:srgbClr val="00B0F0"/>
                </a:solidFill>
                <a:ea typeface="新細明體" panose="02020500000000000000" pitchFamily="18" charset="-120"/>
              </a:rPr>
              <a:t>(continue)</a:t>
            </a:r>
          </a:p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Furthermore, every path or cycle in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alternates between edges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M-M’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edges of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M’-M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 each cycle has even length, with an equal number of edges from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from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M’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15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88ACFB-A1F6-4C3D-AE90-5A7E8E3E0822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609600"/>
            <a:ext cx="7877175" cy="914400"/>
          </a:xfrm>
        </p:spPr>
        <p:txBody>
          <a:bodyPr>
            <a:normAutofit fontScale="90000"/>
          </a:bodyPr>
          <a:lstStyle/>
          <a:p>
            <a:pPr marL="285750" indent="-285750" algn="l" eaLnBrk="1" hangingPunct="1"/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Proposition 27: A matching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M 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in a graph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a maximum matching in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if and only if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has no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-augmenting path.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7825"/>
            <a:ext cx="7772400" cy="4448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smtClean="0">
                <a:ea typeface="新細明體" panose="02020500000000000000" pitchFamily="18" charset="-120"/>
              </a:rPr>
              <a:t>Proof: 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prove the contrapositive of each direction</a:t>
            </a:r>
            <a:r>
              <a:rPr lang="en-US" altLang="zh-TW" sz="2200" smtClean="0">
                <a:ea typeface="新細明體" panose="02020500000000000000" pitchFamily="18" charset="-120"/>
              </a:rPr>
              <a:t>; </a:t>
            </a:r>
            <a:r>
              <a:rPr lang="en-US" altLang="zh-TW" sz="2200" b="1" i="1" smtClean="0">
                <a:ea typeface="新細明體" panose="02020500000000000000" pitchFamily="18" charset="-120"/>
              </a:rPr>
              <a:t>G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matching larger than </a:t>
            </a:r>
            <a:r>
              <a:rPr lang="en-US" altLang="zh-TW" sz="2200" b="1" i="1" smtClean="0">
                <a:ea typeface="新細明體" panose="02020500000000000000" pitchFamily="18" charset="-120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and only if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G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an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b="1" i="1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-augmenting path</a:t>
            </a:r>
            <a:r>
              <a:rPr lang="en-US" altLang="zh-TW" sz="220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(sufficiency) It is seen that an </a:t>
            </a:r>
            <a:r>
              <a:rPr lang="en-US" altLang="zh-TW" sz="2200" i="1" smtClean="0">
                <a:ea typeface="新細明體" panose="02020500000000000000" pitchFamily="18" charset="-120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</a:rPr>
              <a:t>-augmenting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 can be used to produce a matching larger than </a:t>
            </a:r>
            <a:r>
              <a:rPr lang="en-US" altLang="zh-TW" sz="2200" i="1" smtClean="0">
                <a:ea typeface="新細明體" panose="02020500000000000000" pitchFamily="18" charset="-120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20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33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1609CE-41FD-4435-99E3-F390EBCB3B5A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609600"/>
            <a:ext cx="7877175" cy="914400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altLang="zh-TW" sz="2400" dirty="0" smtClean="0">
                <a:ea typeface="新細明體" panose="02020500000000000000" pitchFamily="18" charset="-120"/>
              </a:rPr>
              <a:t>Proposition 27: A matching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M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in a 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a maximum matching in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no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-augmenting path.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4533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Proof: </a:t>
            </a:r>
            <a:r>
              <a:rPr lang="en-US" altLang="zh-TW" sz="2400" dirty="0" smtClean="0">
                <a:solidFill>
                  <a:srgbClr val="00B0F0"/>
                </a:solidFill>
                <a:ea typeface="新細明體" panose="02020500000000000000" pitchFamily="18" charset="-120"/>
              </a:rPr>
              <a:t>(continue)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(necessity) For the converse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M’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matching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larger than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=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’.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consists of paths and even cycles; the cycles have the same number of edges from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’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’|&gt;|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|,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have a component with more edges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a component can only be a path that starts and ends with an edge of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’; thus it is a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-augmenting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G.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2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9994EF-4DA2-40CE-A5CD-1CF22095C230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5" y="349623"/>
            <a:ext cx="7686675" cy="1385048"/>
          </a:xfrm>
        </p:spPr>
        <p:txBody>
          <a:bodyPr>
            <a:normAutofit/>
          </a:bodyPr>
          <a:lstStyle/>
          <a:p>
            <a:pPr marL="381000" indent="-381000"/>
            <a:r>
              <a:rPr lang="en-US" altLang="zh-TW" sz="2400" dirty="0" smtClean="0">
                <a:ea typeface="新細明體" panose="02020500000000000000" pitchFamily="18" charset="-120"/>
              </a:rPr>
              <a:t>Theorem 2 (Philip Hall’s Theorem): An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bigraph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a matching that saturates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)|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| for all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57" y="2272552"/>
            <a:ext cx="8759078" cy="4128247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TW" sz="34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Remark: This is a famous  Theorem, proved by Philip Hall in 1935,  frequently known as Hall’s Marriage Theorem. It has an equivalent formulation, in terms of finite sets as follows: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sz="5100" dirty="0" smtClean="0">
                <a:latin typeface="ChevaraOutline" pitchFamily="2" charset="0"/>
                <a:sym typeface="Symbol" pitchFamily="18" charset="2"/>
              </a:rPr>
              <a:t>S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 finite family of finite sets, in which the sets may be repeated several times. A transversal, or system of distinct representatives (SDR), for </a:t>
            </a:r>
            <a:r>
              <a:rPr lang="en-US" sz="5100" dirty="0" smtClean="0">
                <a:latin typeface="ChevaraOutline" pitchFamily="2" charset="0"/>
                <a:sym typeface="Symbol" pitchFamily="18" charset="2"/>
              </a:rPr>
              <a:t>S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an injection f: </a:t>
            </a:r>
            <a:r>
              <a:rPr lang="en-US" sz="5100" dirty="0" smtClean="0">
                <a:latin typeface="ChevaraOutline" pitchFamily="2" charset="0"/>
                <a:sym typeface="Symbol" pitchFamily="18" charset="2"/>
              </a:rPr>
              <a:t>S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  {A: A 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400" dirty="0" smtClean="0">
                <a:latin typeface="ChevaraOutline" pitchFamily="2" charset="0"/>
                <a:sym typeface="Symbol" pitchFamily="18" charset="2"/>
              </a:rPr>
              <a:t>S </a:t>
            </a:r>
            <a:r>
              <a:rPr lang="en-US" sz="3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} such that f (A) </a:t>
            </a:r>
            <a:r>
              <a:rPr lang="en-US" sz="3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/>
              </a:rPr>
              <a:t> A. Then the above theorem can be stated as follows: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TW" sz="3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Theorem 2 (Philip Hall’s Theorem): A family </a:t>
            </a:r>
            <a:r>
              <a:rPr lang="en-US" sz="5800" dirty="0" smtClean="0">
                <a:latin typeface="ChevaraOutline" pitchFamily="2" charset="0"/>
                <a:sym typeface="Symbol" pitchFamily="18" charset="2"/>
              </a:rPr>
              <a:t>S </a:t>
            </a:r>
            <a:r>
              <a:rPr lang="en-US" sz="3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/>
              </a:rPr>
              <a:t>has a transversal if and only if </a:t>
            </a:r>
            <a:r>
              <a:rPr lang="en-US" sz="3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each subfamily 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W</a:t>
            </a:r>
            <a:r>
              <a:rPr lang="en-US" sz="2000" dirty="0" smtClean="0"/>
              <a:t> </a:t>
            </a:r>
            <a:r>
              <a:rPr lang="en-US" sz="3400" dirty="0" smtClean="0">
                <a:sym typeface="Symbol"/>
              </a:rPr>
              <a:t> 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S </a:t>
            </a:r>
            <a:r>
              <a:rPr lang="en-US" sz="2000" dirty="0" smtClean="0">
                <a:sym typeface="Symbol"/>
              </a:rPr>
              <a:t>, 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5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/>
              </a:rPr>
              <a:t>       |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W </a:t>
            </a:r>
            <a:r>
              <a:rPr lang="en-US" sz="5100" dirty="0" smtClean="0">
                <a:sym typeface="Symbol"/>
              </a:rPr>
              <a:t>|</a:t>
            </a:r>
            <a:r>
              <a:rPr lang="en-US" sz="5100" dirty="0" smtClean="0"/>
              <a:t>  </a:t>
            </a:r>
            <a:r>
              <a:rPr lang="en-US" sz="5100" dirty="0" smtClean="0">
                <a:sym typeface="Symbol"/>
              </a:rPr>
              <a:t>  </a:t>
            </a:r>
            <a:r>
              <a:rPr lang="en-US" sz="5100" dirty="0" smtClean="0">
                <a:sym typeface="Symbol"/>
              </a:rPr>
              <a:t>|  { </a:t>
            </a:r>
            <a:r>
              <a:rPr lang="en-US" sz="5100" dirty="0" smtClean="0">
                <a:sym typeface="Symbol"/>
              </a:rPr>
              <a:t>A: A  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W</a:t>
            </a:r>
            <a:r>
              <a:rPr lang="en-US" sz="4600" dirty="0" smtClean="0">
                <a:latin typeface="ChevaraOutline" pitchFamily="2" charset="0"/>
                <a:sym typeface="Symbol" pitchFamily="18" charset="2"/>
              </a:rPr>
              <a:t> </a:t>
            </a:r>
            <a:r>
              <a:rPr lang="en-US" sz="5100" dirty="0" smtClean="0">
                <a:sym typeface="Symbol"/>
              </a:rPr>
              <a:t>} |.</a:t>
            </a:r>
            <a:r>
              <a:rPr lang="en-US" sz="3400" dirty="0" smtClean="0">
                <a:sym typeface="Symbol"/>
              </a:rPr>
              <a:t>  </a:t>
            </a:r>
            <a:r>
              <a:rPr lang="en-US" sz="3400" dirty="0" smtClean="0"/>
              <a:t> </a:t>
            </a:r>
            <a:endParaRPr lang="en-US" sz="3400" dirty="0" smtClean="0"/>
          </a:p>
          <a:p>
            <a:pPr eaLnBrk="1" hangingPunct="1"/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3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9994EF-4DA2-40CE-A5CD-1CF22095C230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5" y="349623"/>
            <a:ext cx="7686675" cy="793377"/>
          </a:xfrm>
        </p:spPr>
        <p:txBody>
          <a:bodyPr>
            <a:normAutofit/>
          </a:bodyPr>
          <a:lstStyle/>
          <a:p>
            <a:pPr marL="381000" indent="-381000" algn="ctr"/>
            <a:r>
              <a:rPr lang="en-US" altLang="zh-TW" sz="2400" dirty="0" smtClean="0">
                <a:ea typeface="新細明體" panose="02020500000000000000" pitchFamily="18" charset="-120"/>
              </a:rPr>
              <a:t>Why Marriage Theorem ? 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57" y="1290918"/>
            <a:ext cx="8759078" cy="510988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standard example of an application of Hall’s Theorem is to imagine two groups; one of </a:t>
            </a:r>
            <a:r>
              <a:rPr lang="en-US" sz="2400" i="1" dirty="0" smtClean="0"/>
              <a:t>n</a:t>
            </a:r>
            <a:r>
              <a:rPr lang="en-US" sz="2400" dirty="0" smtClean="0"/>
              <a:t> men, and one of </a:t>
            </a:r>
            <a:r>
              <a:rPr lang="en-US" sz="2400" i="1" dirty="0" smtClean="0"/>
              <a:t>n</a:t>
            </a:r>
            <a:r>
              <a:rPr lang="en-US" sz="2400" dirty="0" smtClean="0"/>
              <a:t> women. For each woman, there is a subset of the men, any one of which she would happily marry; and any man would be happy to marry a woman who wants to marry him. Consider whether it is possible to pair up (in </a:t>
            </a:r>
            <a:r>
              <a:rPr lang="en-US" sz="2400" dirty="0" smtClean="0">
                <a:hlinkClick r:id="rId2" tooltip="Marriage"/>
              </a:rPr>
              <a:t>marriage</a:t>
            </a:r>
            <a:r>
              <a:rPr lang="en-US" sz="2400" dirty="0" smtClean="0"/>
              <a:t>) the men and women so that every person is happy.</a:t>
            </a:r>
          </a:p>
          <a:p>
            <a:r>
              <a:rPr lang="en-US" sz="2400" dirty="0" smtClean="0"/>
              <a:t>If we let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be the set of men that the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woman would be happy to marry, then the marriage theorem states that each woman can happily marry a man if and only if the collection of sets 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} meets the marriage condition.</a:t>
            </a:r>
          </a:p>
          <a:p>
            <a:r>
              <a:rPr lang="en-US" sz="2400" dirty="0" smtClean="0"/>
              <a:t>Note that the marriage condition is that, for any subset X of the women, the number of men whom at least one of the women would be happy to marry, , be at least as big as the number of women in that subset, X . It is obvious that this condition is </a:t>
            </a:r>
            <a:r>
              <a:rPr lang="en-US" sz="2400" i="1" dirty="0" smtClean="0"/>
              <a:t>necessary</a:t>
            </a:r>
            <a:r>
              <a:rPr lang="en-US" sz="2400" dirty="0" smtClean="0"/>
              <a:t>, as if it does not hold, there are not enough men to share among the women. What is interesting is that it is also a </a:t>
            </a:r>
            <a:r>
              <a:rPr lang="en-US" sz="2400" i="1" dirty="0" smtClean="0"/>
              <a:t>sufficient</a:t>
            </a:r>
            <a:r>
              <a:rPr lang="en-US" sz="2400" dirty="0" smtClean="0"/>
              <a:t> condition.</a:t>
            </a:r>
          </a:p>
          <a:p>
            <a:pPr eaLnBrk="1" hangingPunct="1"/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3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69977E-4E39-4837-A2B8-EA796DCEBE0C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163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Matching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63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0075" y="1700218"/>
            <a:ext cx="7772400" cy="12096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perfect matching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 is a matching that saturates every vertex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zh-TW" altLang="en-US" i="1" dirty="0" smtClean="0">
              <a:ea typeface="新細明體" panose="02020500000000000000" pitchFamily="18" charset="-120"/>
            </a:endParaRPr>
          </a:p>
        </p:txBody>
      </p:sp>
      <p:sp>
        <p:nvSpPr>
          <p:cNvPr id="16391" name="Oval 1028"/>
          <p:cNvSpPr>
            <a:spLocks noChangeArrowheads="1"/>
          </p:cNvSpPr>
          <p:nvPr/>
        </p:nvSpPr>
        <p:spPr bwMode="auto">
          <a:xfrm>
            <a:off x="1800225" y="3651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2" name="Oval 1029"/>
          <p:cNvSpPr>
            <a:spLocks noChangeArrowheads="1"/>
          </p:cNvSpPr>
          <p:nvPr/>
        </p:nvSpPr>
        <p:spPr bwMode="auto">
          <a:xfrm>
            <a:off x="2286000" y="36417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3" name="Oval 1030"/>
          <p:cNvSpPr>
            <a:spLocks noChangeArrowheads="1"/>
          </p:cNvSpPr>
          <p:nvPr/>
        </p:nvSpPr>
        <p:spPr bwMode="auto">
          <a:xfrm>
            <a:off x="2790825" y="3651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4" name="Oval 1031"/>
          <p:cNvSpPr>
            <a:spLocks noChangeArrowheads="1"/>
          </p:cNvSpPr>
          <p:nvPr/>
        </p:nvSpPr>
        <p:spPr bwMode="auto">
          <a:xfrm>
            <a:off x="3238500" y="3651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5" name="Oval 1032"/>
          <p:cNvSpPr>
            <a:spLocks noChangeArrowheads="1"/>
          </p:cNvSpPr>
          <p:nvPr/>
        </p:nvSpPr>
        <p:spPr bwMode="auto">
          <a:xfrm>
            <a:off x="3219450" y="42132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6" name="Oval 1033"/>
          <p:cNvSpPr>
            <a:spLocks noChangeArrowheads="1"/>
          </p:cNvSpPr>
          <p:nvPr/>
        </p:nvSpPr>
        <p:spPr bwMode="auto">
          <a:xfrm>
            <a:off x="2787650" y="42227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7" name="Oval 1034"/>
          <p:cNvSpPr>
            <a:spLocks noChangeArrowheads="1"/>
          </p:cNvSpPr>
          <p:nvPr/>
        </p:nvSpPr>
        <p:spPr bwMode="auto">
          <a:xfrm>
            <a:off x="2308225" y="42132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8" name="Oval 1035"/>
          <p:cNvSpPr>
            <a:spLocks noChangeArrowheads="1"/>
          </p:cNvSpPr>
          <p:nvPr/>
        </p:nvSpPr>
        <p:spPr bwMode="auto">
          <a:xfrm>
            <a:off x="1800225" y="42227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9" name="Line 1036"/>
          <p:cNvSpPr>
            <a:spLocks noChangeShapeType="1"/>
          </p:cNvSpPr>
          <p:nvPr/>
        </p:nvSpPr>
        <p:spPr bwMode="auto">
          <a:xfrm flipV="1">
            <a:off x="1905000" y="3741738"/>
            <a:ext cx="890588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037"/>
          <p:cNvSpPr>
            <a:spLocks noChangeShapeType="1"/>
          </p:cNvSpPr>
          <p:nvPr/>
        </p:nvSpPr>
        <p:spPr bwMode="auto">
          <a:xfrm>
            <a:off x="2405063" y="3746500"/>
            <a:ext cx="404812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038"/>
          <p:cNvSpPr>
            <a:spLocks noChangeShapeType="1"/>
          </p:cNvSpPr>
          <p:nvPr/>
        </p:nvSpPr>
        <p:spPr bwMode="auto">
          <a:xfrm>
            <a:off x="1905000" y="3765550"/>
            <a:ext cx="419100" cy="485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039"/>
          <p:cNvSpPr>
            <a:spLocks noChangeShapeType="1"/>
          </p:cNvSpPr>
          <p:nvPr/>
        </p:nvSpPr>
        <p:spPr bwMode="auto">
          <a:xfrm>
            <a:off x="3295650" y="3775075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043"/>
          <p:cNvSpPr>
            <a:spLocks noChangeShapeType="1"/>
          </p:cNvSpPr>
          <p:nvPr/>
        </p:nvSpPr>
        <p:spPr bwMode="auto">
          <a:xfrm flipH="1">
            <a:off x="1895475" y="3743325"/>
            <a:ext cx="400050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1044"/>
          <p:cNvSpPr>
            <a:spLocks noChangeShapeType="1"/>
          </p:cNvSpPr>
          <p:nvPr/>
        </p:nvSpPr>
        <p:spPr bwMode="auto">
          <a:xfrm flipH="1">
            <a:off x="2857500" y="3762375"/>
            <a:ext cx="9525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1045"/>
          <p:cNvSpPr>
            <a:spLocks noChangeShapeType="1"/>
          </p:cNvSpPr>
          <p:nvPr/>
        </p:nvSpPr>
        <p:spPr bwMode="auto">
          <a:xfrm>
            <a:off x="2333625" y="3762375"/>
            <a:ext cx="47625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1046"/>
          <p:cNvSpPr>
            <a:spLocks noChangeShapeType="1"/>
          </p:cNvSpPr>
          <p:nvPr/>
        </p:nvSpPr>
        <p:spPr bwMode="auto">
          <a:xfrm flipH="1">
            <a:off x="2895600" y="3752850"/>
            <a:ext cx="35242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1047"/>
          <p:cNvSpPr>
            <a:spLocks noChangeShapeType="1"/>
          </p:cNvSpPr>
          <p:nvPr/>
        </p:nvSpPr>
        <p:spPr bwMode="auto">
          <a:xfrm flipH="1">
            <a:off x="1847850" y="3762375"/>
            <a:ext cx="952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1048"/>
          <p:cNvSpPr>
            <a:spLocks noChangeShapeType="1"/>
          </p:cNvSpPr>
          <p:nvPr/>
        </p:nvSpPr>
        <p:spPr bwMode="auto">
          <a:xfrm flipV="1">
            <a:off x="2419350" y="3733800"/>
            <a:ext cx="8572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Oval 1049"/>
          <p:cNvSpPr>
            <a:spLocks noChangeArrowheads="1"/>
          </p:cNvSpPr>
          <p:nvPr/>
        </p:nvSpPr>
        <p:spPr bwMode="auto">
          <a:xfrm>
            <a:off x="6130925" y="3070225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10" name="Line 1053"/>
          <p:cNvSpPr>
            <a:spLocks noChangeShapeType="1"/>
          </p:cNvSpPr>
          <p:nvPr/>
        </p:nvSpPr>
        <p:spPr bwMode="auto">
          <a:xfrm>
            <a:off x="5502275" y="3667125"/>
            <a:ext cx="352425" cy="7667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1057"/>
          <p:cNvSpPr>
            <a:spLocks noChangeShapeType="1"/>
          </p:cNvSpPr>
          <p:nvPr/>
        </p:nvSpPr>
        <p:spPr bwMode="auto">
          <a:xfrm flipH="1">
            <a:off x="6619875" y="3667125"/>
            <a:ext cx="352425" cy="7667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Line 1061"/>
          <p:cNvSpPr>
            <a:spLocks noChangeShapeType="1"/>
          </p:cNvSpPr>
          <p:nvPr/>
        </p:nvSpPr>
        <p:spPr bwMode="auto">
          <a:xfrm flipH="1">
            <a:off x="5502275" y="3133725"/>
            <a:ext cx="679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1062"/>
          <p:cNvSpPr>
            <a:spLocks noChangeShapeType="1"/>
          </p:cNvSpPr>
          <p:nvPr/>
        </p:nvSpPr>
        <p:spPr bwMode="auto">
          <a:xfrm>
            <a:off x="6189663" y="3133725"/>
            <a:ext cx="790575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1063"/>
          <p:cNvSpPr>
            <a:spLocks noChangeShapeType="1"/>
          </p:cNvSpPr>
          <p:nvPr/>
        </p:nvSpPr>
        <p:spPr bwMode="auto">
          <a:xfrm>
            <a:off x="5854700" y="442753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Text Box 1067"/>
          <p:cNvSpPr txBox="1">
            <a:spLocks noChangeArrowheads="1"/>
          </p:cNvSpPr>
          <p:nvPr/>
        </p:nvSpPr>
        <p:spPr bwMode="auto">
          <a:xfrm>
            <a:off x="3467100" y="3457575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16" name="Text Box 1071"/>
          <p:cNvSpPr txBox="1">
            <a:spLocks noChangeArrowheads="1"/>
          </p:cNvSpPr>
          <p:nvPr/>
        </p:nvSpPr>
        <p:spPr bwMode="auto">
          <a:xfrm>
            <a:off x="3514725" y="4124325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17" name="Oval 1074"/>
          <p:cNvSpPr>
            <a:spLocks noChangeArrowheads="1"/>
          </p:cNvSpPr>
          <p:nvPr/>
        </p:nvSpPr>
        <p:spPr bwMode="auto">
          <a:xfrm>
            <a:off x="6915150" y="3584575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18" name="Oval 1075"/>
          <p:cNvSpPr>
            <a:spLocks noChangeArrowheads="1"/>
          </p:cNvSpPr>
          <p:nvPr/>
        </p:nvSpPr>
        <p:spPr bwMode="auto">
          <a:xfrm>
            <a:off x="6559550" y="4368800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19" name="Oval 1076"/>
          <p:cNvSpPr>
            <a:spLocks noChangeArrowheads="1"/>
          </p:cNvSpPr>
          <p:nvPr/>
        </p:nvSpPr>
        <p:spPr bwMode="auto">
          <a:xfrm>
            <a:off x="5791200" y="4365625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20" name="Oval 1077"/>
          <p:cNvSpPr>
            <a:spLocks noChangeArrowheads="1"/>
          </p:cNvSpPr>
          <p:nvPr/>
        </p:nvSpPr>
        <p:spPr bwMode="auto">
          <a:xfrm>
            <a:off x="5438775" y="3606800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21" name="文字方塊 42"/>
          <p:cNvSpPr txBox="1">
            <a:spLocks noChangeArrowheads="1"/>
          </p:cNvSpPr>
          <p:nvPr/>
        </p:nvSpPr>
        <p:spPr bwMode="auto">
          <a:xfrm>
            <a:off x="1200150" y="4562475"/>
            <a:ext cx="2752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Perfect Matching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22" name="文字方塊 43"/>
          <p:cNvSpPr txBox="1">
            <a:spLocks noChangeArrowheads="1"/>
          </p:cNvSpPr>
          <p:nvPr/>
        </p:nvSpPr>
        <p:spPr bwMode="auto">
          <a:xfrm>
            <a:off x="4876800" y="4743450"/>
            <a:ext cx="3419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Matching </a:t>
            </a:r>
          </a:p>
          <a:p>
            <a:pPr eaLnBrk="1" hangingPunct="1"/>
            <a:r>
              <a:rPr lang="en-US" altLang="zh-TW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 a perfect matching</a:t>
            </a:r>
            <a:endParaRPr lang="zh-TW" altLang="en-US">
              <a:solidFill>
                <a:srgbClr val="00B0F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82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9994EF-4DA2-40CE-A5CD-1CF22095C230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5" y="349623"/>
            <a:ext cx="7686675" cy="793377"/>
          </a:xfrm>
        </p:spPr>
        <p:txBody>
          <a:bodyPr>
            <a:normAutofit/>
          </a:bodyPr>
          <a:lstStyle/>
          <a:p>
            <a:pPr marL="381000" indent="-381000" algn="ctr"/>
            <a:r>
              <a:rPr lang="en-US" altLang="zh-TW" sz="2400" dirty="0" smtClean="0">
                <a:ea typeface="新細明體" panose="02020500000000000000" pitchFamily="18" charset="-120"/>
              </a:rPr>
              <a:t>Equivalence of the Two Formulations  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57" y="1506071"/>
            <a:ext cx="8759078" cy="489472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S</a:t>
            </a:r>
            <a:r>
              <a:rPr lang="en-US" sz="2400" dirty="0" smtClean="0"/>
              <a:t> = (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 where the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finite sets which need not be distinct. Let the set </a:t>
            </a:r>
            <a:r>
              <a:rPr lang="en-US" sz="2400" i="1" dirty="0" smtClean="0"/>
              <a:t>X</a:t>
            </a:r>
            <a:r>
              <a:rPr lang="en-US" sz="2400" dirty="0" smtClean="0"/>
              <a:t> = {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 (that is, the set of names of the elements of </a:t>
            </a:r>
            <a:r>
              <a:rPr lang="en-US" sz="2400" i="1" dirty="0" smtClean="0"/>
              <a:t>S</a:t>
            </a:r>
            <a:r>
              <a:rPr lang="en-US" sz="2400" dirty="0" smtClean="0"/>
              <a:t>) and the set </a:t>
            </a:r>
            <a:r>
              <a:rPr lang="en-US" sz="2400" i="1" dirty="0" smtClean="0"/>
              <a:t>Y</a:t>
            </a:r>
            <a:r>
              <a:rPr lang="en-US" sz="2400" dirty="0" smtClean="0"/>
              <a:t> be the union of all the elements in all the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form a finite </a:t>
            </a:r>
            <a:r>
              <a:rPr lang="en-US" sz="2400" dirty="0" smtClean="0">
                <a:hlinkClick r:id="rId2" tooltip="Bipartite graph"/>
              </a:rPr>
              <a:t>bipartite graph</a:t>
            </a:r>
            <a:r>
              <a:rPr lang="en-US" sz="2400" dirty="0" smtClean="0"/>
              <a:t> </a:t>
            </a:r>
            <a:r>
              <a:rPr lang="en-US" sz="2400" i="1" dirty="0" smtClean="0"/>
              <a:t>G</a:t>
            </a:r>
            <a:r>
              <a:rPr lang="en-US" sz="2400" dirty="0" smtClean="0"/>
              <a:t>:= (</a:t>
            </a:r>
            <a:r>
              <a:rPr lang="en-US" sz="2400" i="1" dirty="0" smtClean="0"/>
              <a:t>X</a:t>
            </a:r>
            <a:r>
              <a:rPr lang="en-US" sz="2400" dirty="0" smtClean="0"/>
              <a:t> +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E</a:t>
            </a:r>
            <a:r>
              <a:rPr lang="en-US" sz="2400" dirty="0" smtClean="0"/>
              <a:t>), with bipartite sets </a:t>
            </a:r>
            <a:r>
              <a:rPr lang="en-US" sz="2400" i="1" dirty="0" smtClean="0"/>
              <a:t>X</a:t>
            </a:r>
            <a:r>
              <a:rPr lang="en-US" sz="2400" dirty="0" smtClean="0"/>
              <a:t> and </a:t>
            </a:r>
            <a:r>
              <a:rPr lang="en-US" sz="2400" i="1" dirty="0" smtClean="0"/>
              <a:t>Y</a:t>
            </a:r>
            <a:r>
              <a:rPr lang="en-US" sz="2400" dirty="0" smtClean="0"/>
              <a:t> by joining any element in </a:t>
            </a:r>
            <a:r>
              <a:rPr lang="en-US" sz="2400" i="1" dirty="0" smtClean="0"/>
              <a:t>Y</a:t>
            </a:r>
            <a:r>
              <a:rPr lang="en-US" sz="2400" dirty="0" smtClean="0"/>
              <a:t> to each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which it is a member of. A transversal (SDR) of </a:t>
            </a:r>
            <a:r>
              <a:rPr lang="en-US" sz="2400" i="1" dirty="0" smtClean="0"/>
              <a:t>S</a:t>
            </a:r>
            <a:r>
              <a:rPr lang="en-US" sz="2400" dirty="0" smtClean="0"/>
              <a:t> is an </a:t>
            </a:r>
            <a:r>
              <a:rPr lang="en-US" sz="2400" i="1" dirty="0" smtClean="0">
                <a:hlinkClick r:id="rId3" tooltip="Matching (graph theory)"/>
              </a:rPr>
              <a:t>X</a:t>
            </a:r>
            <a:r>
              <a:rPr lang="en-US" sz="2400" dirty="0" smtClean="0">
                <a:hlinkClick r:id="rId3" tooltip="Matching (graph theory)"/>
              </a:rPr>
              <a:t>-saturating matching</a:t>
            </a:r>
            <a:r>
              <a:rPr lang="en-US" sz="2400" dirty="0" smtClean="0"/>
              <a:t> (a matching which covers every vertex in </a:t>
            </a:r>
            <a:r>
              <a:rPr lang="en-US" sz="2400" i="1" dirty="0" smtClean="0"/>
              <a:t>X</a:t>
            </a:r>
            <a:r>
              <a:rPr lang="en-US" sz="2400" dirty="0" smtClean="0"/>
              <a:t>) of the bipartite graph </a:t>
            </a:r>
            <a:r>
              <a:rPr lang="en-US" sz="2400" i="1" dirty="0" smtClean="0"/>
              <a:t>G</a:t>
            </a:r>
            <a:r>
              <a:rPr lang="en-US" sz="2400" dirty="0" smtClean="0"/>
              <a:t>. Thus a problem in the combinatorial formulation can be easily translated to a problem in the graph-theoretic formulation.</a:t>
            </a:r>
          </a:p>
          <a:p>
            <a:pPr eaLnBrk="1" hangingPunct="1"/>
            <a:r>
              <a:rPr lang="en-US" altLang="zh-TW" sz="2200" dirty="0" smtClean="0">
                <a:ea typeface="新細明體" panose="02020500000000000000" pitchFamily="18" charset="-120"/>
              </a:rPr>
              <a:t>We will prove the combinatorial formulation – a proof of the graph formulation is available in the slides. </a:t>
            </a:r>
          </a:p>
          <a:p>
            <a:pPr eaLnBrk="1" hangingPunct="1"/>
            <a:r>
              <a:rPr lang="en-US" altLang="zh-TW" sz="2200" dirty="0" smtClean="0">
                <a:ea typeface="新細明體" panose="02020500000000000000" pitchFamily="18" charset="-120"/>
              </a:rPr>
              <a:t>NB: Hall’s Theorem has been extended to infinite sets (with some additional conditions). </a:t>
            </a:r>
          </a:p>
        </p:txBody>
      </p:sp>
    </p:spTree>
    <p:extLst>
      <p:ext uri="{BB962C8B-B14F-4D97-AF65-F5344CB8AC3E}">
        <p14:creationId xmlns:p14="http://schemas.microsoft.com/office/powerpoint/2010/main" xmlns="" val="3703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DD0B51-47BA-4F6A-8493-45FC867234C0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81000" indent="-381000" algn="l" eaLnBrk="1" hangingPunct="1"/>
            <a:r>
              <a:rPr lang="en-US" altLang="zh-TW" sz="2800" b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Corollary 2.1: for </a:t>
            </a:r>
            <a:r>
              <a:rPr lang="en-US" altLang="zh-TW" sz="2800" b="1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800" b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&gt;0, every </a:t>
            </a:r>
            <a:r>
              <a:rPr lang="en-US" altLang="zh-TW" sz="2800" b="1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800" b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-regular bipartite graph has a perfect matching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-regular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-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bigraph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Counting the edges by endpoints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by endpoints in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shows that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i="1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 = </a:t>
            </a:r>
            <a:r>
              <a:rPr lang="en-US" altLang="zh-TW" i="1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i="1" dirty="0" err="1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|=|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|.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it suffices to verify Hall’s Condition; a matching that saturates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will also saturate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be perfect matching.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                                                   </a:t>
            </a:r>
            <a:r>
              <a:rPr lang="en-US" altLang="zh-TW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►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01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0D21A3-8B8C-4419-845A-25C294ED9686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81000" indent="-381000" algn="l" eaLnBrk="1" hangingPunct="1"/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Corollary 2.1 : for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&gt;0, every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-regular bipartite graph has a perfect matching.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0675"/>
            <a:ext cx="7772400" cy="2638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</a:t>
            </a:r>
            <a:r>
              <a:rPr lang="en-US" altLang="zh-TW" smtClean="0">
                <a:ea typeface="新細明體" panose="02020500000000000000" pitchFamily="18" charset="-120"/>
              </a:rPr>
              <a:t>:  </a:t>
            </a:r>
            <a:r>
              <a:rPr lang="en-US" altLang="zh-TW" sz="1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Continued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the number of edges from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-regular,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These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edges are incident 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)|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cxnSp>
        <p:nvCxnSpPr>
          <p:cNvPr id="37895" name="直線接點 7"/>
          <p:cNvCxnSpPr>
            <a:cxnSpLocks noChangeShapeType="1"/>
          </p:cNvCxnSpPr>
          <p:nvPr/>
        </p:nvCxnSpPr>
        <p:spPr bwMode="auto">
          <a:xfrm flipV="1">
            <a:off x="4195763" y="5457825"/>
            <a:ext cx="1081087" cy="47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896" name="直線接點 9"/>
          <p:cNvCxnSpPr>
            <a:cxnSpLocks noChangeShapeType="1"/>
          </p:cNvCxnSpPr>
          <p:nvPr/>
        </p:nvCxnSpPr>
        <p:spPr bwMode="auto">
          <a:xfrm>
            <a:off x="4200525" y="4610100"/>
            <a:ext cx="1047750" cy="76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897" name="直線接點 10"/>
          <p:cNvCxnSpPr>
            <a:cxnSpLocks noChangeShapeType="1"/>
          </p:cNvCxnSpPr>
          <p:nvPr/>
        </p:nvCxnSpPr>
        <p:spPr bwMode="auto">
          <a:xfrm flipV="1">
            <a:off x="4181475" y="5219700"/>
            <a:ext cx="1076325" cy="2095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898" name="直線接點 11"/>
          <p:cNvCxnSpPr>
            <a:cxnSpLocks noChangeShapeType="1"/>
          </p:cNvCxnSpPr>
          <p:nvPr/>
        </p:nvCxnSpPr>
        <p:spPr bwMode="auto">
          <a:xfrm flipV="1">
            <a:off x="4200525" y="4491038"/>
            <a:ext cx="1081088" cy="809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899" name="橢圓 14"/>
          <p:cNvSpPr>
            <a:spLocks noChangeArrowheads="1"/>
          </p:cNvSpPr>
          <p:nvPr/>
        </p:nvSpPr>
        <p:spPr bwMode="auto">
          <a:xfrm>
            <a:off x="3957638" y="45434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0" name="橢圓 15"/>
          <p:cNvSpPr>
            <a:spLocks noChangeArrowheads="1"/>
          </p:cNvSpPr>
          <p:nvPr/>
        </p:nvSpPr>
        <p:spPr bwMode="auto">
          <a:xfrm>
            <a:off x="3971925" y="54197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1" name="橢圓 16"/>
          <p:cNvSpPr>
            <a:spLocks noChangeArrowheads="1"/>
          </p:cNvSpPr>
          <p:nvPr/>
        </p:nvSpPr>
        <p:spPr bwMode="auto">
          <a:xfrm>
            <a:off x="3962400" y="4986338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7902" name="直線接點 17"/>
          <p:cNvCxnSpPr>
            <a:cxnSpLocks noChangeShapeType="1"/>
          </p:cNvCxnSpPr>
          <p:nvPr/>
        </p:nvCxnSpPr>
        <p:spPr bwMode="auto">
          <a:xfrm>
            <a:off x="4176713" y="5043488"/>
            <a:ext cx="1100137" cy="90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3" name="直線接點 18"/>
          <p:cNvCxnSpPr>
            <a:cxnSpLocks noChangeShapeType="1"/>
          </p:cNvCxnSpPr>
          <p:nvPr/>
        </p:nvCxnSpPr>
        <p:spPr bwMode="auto">
          <a:xfrm flipV="1">
            <a:off x="4167188" y="4762500"/>
            <a:ext cx="1081087" cy="2238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04" name="文字方塊 19"/>
          <p:cNvSpPr txBox="1">
            <a:spLocks noChangeArrowheads="1"/>
          </p:cNvSpPr>
          <p:nvPr/>
        </p:nvSpPr>
        <p:spPr bwMode="auto">
          <a:xfrm>
            <a:off x="3333750" y="48006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5" name="文字方塊 20"/>
          <p:cNvSpPr txBox="1">
            <a:spLocks noChangeArrowheads="1"/>
          </p:cNvSpPr>
          <p:nvPr/>
        </p:nvSpPr>
        <p:spPr bwMode="auto">
          <a:xfrm>
            <a:off x="3505200" y="5853113"/>
            <a:ext cx="285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m</a:t>
            </a:r>
            <a:r>
              <a:rPr lang="en-US" altLang="zh-TW">
                <a:ea typeface="新細明體" panose="02020500000000000000" pitchFamily="18" charset="-120"/>
              </a:rPr>
              <a:t>=</a:t>
            </a:r>
            <a:r>
              <a:rPr lang="en-US" altLang="zh-TW" i="1">
                <a:ea typeface="新細明體" panose="02020500000000000000" pitchFamily="18" charset="-120"/>
              </a:rPr>
              <a:t>k</a:t>
            </a:r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|,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)| 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6" name="橢圓 27"/>
          <p:cNvSpPr>
            <a:spLocks noChangeArrowheads="1"/>
          </p:cNvSpPr>
          <p:nvPr/>
        </p:nvSpPr>
        <p:spPr bwMode="auto">
          <a:xfrm>
            <a:off x="5453063" y="43910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7" name="橢圓 28"/>
          <p:cNvSpPr>
            <a:spLocks noChangeArrowheads="1"/>
          </p:cNvSpPr>
          <p:nvPr/>
        </p:nvSpPr>
        <p:spPr bwMode="auto">
          <a:xfrm>
            <a:off x="5467350" y="5429250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8" name="文字方塊 30"/>
          <p:cNvSpPr txBox="1">
            <a:spLocks noChangeArrowheads="1"/>
          </p:cNvSpPr>
          <p:nvPr/>
        </p:nvSpPr>
        <p:spPr bwMode="auto">
          <a:xfrm>
            <a:off x="5743575" y="4772025"/>
            <a:ext cx="90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7909" name="直線接點 34"/>
          <p:cNvCxnSpPr>
            <a:cxnSpLocks noChangeShapeType="1"/>
            <a:endCxn id="37907" idx="3"/>
          </p:cNvCxnSpPr>
          <p:nvPr/>
        </p:nvCxnSpPr>
        <p:spPr bwMode="auto">
          <a:xfrm flipV="1">
            <a:off x="4681538" y="5510213"/>
            <a:ext cx="798512" cy="180975"/>
          </a:xfrm>
          <a:prstGeom prst="line">
            <a:avLst/>
          </a:prstGeom>
          <a:noFill/>
          <a:ln w="9525" algn="ctr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10" name="橢圓 35"/>
          <p:cNvSpPr>
            <a:spLocks noChangeArrowheads="1"/>
          </p:cNvSpPr>
          <p:nvPr/>
        </p:nvSpPr>
        <p:spPr bwMode="auto">
          <a:xfrm>
            <a:off x="5453063" y="4672013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1" name="橢圓 36"/>
          <p:cNvSpPr>
            <a:spLocks noChangeArrowheads="1"/>
          </p:cNvSpPr>
          <p:nvPr/>
        </p:nvSpPr>
        <p:spPr bwMode="auto">
          <a:xfrm>
            <a:off x="5472113" y="5105400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7912" name="直線接點 40"/>
          <p:cNvCxnSpPr>
            <a:cxnSpLocks noChangeShapeType="1"/>
            <a:endCxn id="37906" idx="1"/>
          </p:cNvCxnSpPr>
          <p:nvPr/>
        </p:nvCxnSpPr>
        <p:spPr bwMode="auto">
          <a:xfrm>
            <a:off x="4710113" y="4243388"/>
            <a:ext cx="755650" cy="161925"/>
          </a:xfrm>
          <a:prstGeom prst="line">
            <a:avLst/>
          </a:prstGeom>
          <a:noFill/>
          <a:ln w="9525" algn="ctr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18762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98C7BE-8F02-43A6-9A0C-F1723ACA561B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81000" indent="-381000" algn="l" eaLnBrk="1" hangingPunct="1"/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Corollary 2.1 : for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&gt;0, every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-regular bipartite graph has a perfect matching.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0675"/>
            <a:ext cx="7943850" cy="2638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</a:t>
            </a:r>
            <a:r>
              <a:rPr lang="en-US" altLang="zh-TW" smtClean="0">
                <a:ea typeface="新細明體" panose="02020500000000000000" pitchFamily="18" charset="-120"/>
              </a:rPr>
              <a:t>:  </a:t>
            </a:r>
            <a:r>
              <a:rPr lang="en-US" altLang="zh-TW" sz="1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Continued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|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)|,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which yields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)||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|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when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&gt;0.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Having chosen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arbitrarily, we have established Hall’s condition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cxnSp>
        <p:nvCxnSpPr>
          <p:cNvPr id="38919" name="直線接點 7"/>
          <p:cNvCxnSpPr>
            <a:cxnSpLocks noChangeShapeType="1"/>
          </p:cNvCxnSpPr>
          <p:nvPr/>
        </p:nvCxnSpPr>
        <p:spPr bwMode="auto">
          <a:xfrm flipV="1">
            <a:off x="4195763" y="5457825"/>
            <a:ext cx="1081087" cy="47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0" name="直線接點 9"/>
          <p:cNvCxnSpPr>
            <a:cxnSpLocks noChangeShapeType="1"/>
          </p:cNvCxnSpPr>
          <p:nvPr/>
        </p:nvCxnSpPr>
        <p:spPr bwMode="auto">
          <a:xfrm>
            <a:off x="4200525" y="4610100"/>
            <a:ext cx="1047750" cy="76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1" name="直線接點 10"/>
          <p:cNvCxnSpPr>
            <a:cxnSpLocks noChangeShapeType="1"/>
          </p:cNvCxnSpPr>
          <p:nvPr/>
        </p:nvCxnSpPr>
        <p:spPr bwMode="auto">
          <a:xfrm flipV="1">
            <a:off x="4181475" y="5219700"/>
            <a:ext cx="1076325" cy="2095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2" name="直線接點 11"/>
          <p:cNvCxnSpPr>
            <a:cxnSpLocks noChangeShapeType="1"/>
          </p:cNvCxnSpPr>
          <p:nvPr/>
        </p:nvCxnSpPr>
        <p:spPr bwMode="auto">
          <a:xfrm flipV="1">
            <a:off x="4200525" y="4491038"/>
            <a:ext cx="1081088" cy="809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3" name="橢圓 14"/>
          <p:cNvSpPr>
            <a:spLocks noChangeArrowheads="1"/>
          </p:cNvSpPr>
          <p:nvPr/>
        </p:nvSpPr>
        <p:spPr bwMode="auto">
          <a:xfrm>
            <a:off x="3957638" y="45434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24" name="橢圓 15"/>
          <p:cNvSpPr>
            <a:spLocks noChangeArrowheads="1"/>
          </p:cNvSpPr>
          <p:nvPr/>
        </p:nvSpPr>
        <p:spPr bwMode="auto">
          <a:xfrm>
            <a:off x="3971925" y="54197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25" name="橢圓 16"/>
          <p:cNvSpPr>
            <a:spLocks noChangeArrowheads="1"/>
          </p:cNvSpPr>
          <p:nvPr/>
        </p:nvSpPr>
        <p:spPr bwMode="auto">
          <a:xfrm>
            <a:off x="3962400" y="4986338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8926" name="直線接點 17"/>
          <p:cNvCxnSpPr>
            <a:cxnSpLocks noChangeShapeType="1"/>
          </p:cNvCxnSpPr>
          <p:nvPr/>
        </p:nvCxnSpPr>
        <p:spPr bwMode="auto">
          <a:xfrm>
            <a:off x="4176713" y="5043488"/>
            <a:ext cx="1100137" cy="904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7" name="直線接點 18"/>
          <p:cNvCxnSpPr>
            <a:cxnSpLocks noChangeShapeType="1"/>
          </p:cNvCxnSpPr>
          <p:nvPr/>
        </p:nvCxnSpPr>
        <p:spPr bwMode="auto">
          <a:xfrm flipV="1">
            <a:off x="4167188" y="4762500"/>
            <a:ext cx="1081087" cy="2238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8" name="文字方塊 19"/>
          <p:cNvSpPr txBox="1">
            <a:spLocks noChangeArrowheads="1"/>
          </p:cNvSpPr>
          <p:nvPr/>
        </p:nvSpPr>
        <p:spPr bwMode="auto">
          <a:xfrm>
            <a:off x="3333750" y="48006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29" name="文字方塊 20"/>
          <p:cNvSpPr txBox="1">
            <a:spLocks noChangeArrowheads="1"/>
          </p:cNvSpPr>
          <p:nvPr/>
        </p:nvSpPr>
        <p:spPr bwMode="auto">
          <a:xfrm>
            <a:off x="3505200" y="5853113"/>
            <a:ext cx="285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m</a:t>
            </a:r>
            <a:r>
              <a:rPr lang="en-US" altLang="zh-TW">
                <a:ea typeface="新細明體" panose="02020500000000000000" pitchFamily="18" charset="-120"/>
              </a:rPr>
              <a:t>=</a:t>
            </a:r>
            <a:r>
              <a:rPr lang="en-US" altLang="zh-TW" i="1">
                <a:ea typeface="新細明體" panose="02020500000000000000" pitchFamily="18" charset="-120"/>
              </a:rPr>
              <a:t>k</a:t>
            </a:r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|,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)| 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30" name="橢圓 27"/>
          <p:cNvSpPr>
            <a:spLocks noChangeArrowheads="1"/>
          </p:cNvSpPr>
          <p:nvPr/>
        </p:nvSpPr>
        <p:spPr bwMode="auto">
          <a:xfrm>
            <a:off x="5453063" y="4391025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31" name="橢圓 28"/>
          <p:cNvSpPr>
            <a:spLocks noChangeArrowheads="1"/>
          </p:cNvSpPr>
          <p:nvPr/>
        </p:nvSpPr>
        <p:spPr bwMode="auto">
          <a:xfrm>
            <a:off x="5467350" y="5429250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32" name="文字方塊 30"/>
          <p:cNvSpPr txBox="1">
            <a:spLocks noChangeArrowheads="1"/>
          </p:cNvSpPr>
          <p:nvPr/>
        </p:nvSpPr>
        <p:spPr bwMode="auto">
          <a:xfrm>
            <a:off x="5743575" y="4772025"/>
            <a:ext cx="90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8933" name="直線接點 34"/>
          <p:cNvCxnSpPr>
            <a:cxnSpLocks noChangeShapeType="1"/>
            <a:endCxn id="38931" idx="3"/>
          </p:cNvCxnSpPr>
          <p:nvPr/>
        </p:nvCxnSpPr>
        <p:spPr bwMode="auto">
          <a:xfrm flipV="1">
            <a:off x="4681538" y="5510213"/>
            <a:ext cx="798512" cy="180975"/>
          </a:xfrm>
          <a:prstGeom prst="line">
            <a:avLst/>
          </a:prstGeom>
          <a:noFill/>
          <a:ln w="9525" algn="ctr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34" name="橢圓 35"/>
          <p:cNvSpPr>
            <a:spLocks noChangeArrowheads="1"/>
          </p:cNvSpPr>
          <p:nvPr/>
        </p:nvSpPr>
        <p:spPr bwMode="auto">
          <a:xfrm>
            <a:off x="5453063" y="4672013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35" name="橢圓 36"/>
          <p:cNvSpPr>
            <a:spLocks noChangeArrowheads="1"/>
          </p:cNvSpPr>
          <p:nvPr/>
        </p:nvSpPr>
        <p:spPr bwMode="auto">
          <a:xfrm>
            <a:off x="5472113" y="5105400"/>
            <a:ext cx="8572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8936" name="直線接點 40"/>
          <p:cNvCxnSpPr>
            <a:cxnSpLocks noChangeShapeType="1"/>
            <a:endCxn id="38930" idx="1"/>
          </p:cNvCxnSpPr>
          <p:nvPr/>
        </p:nvCxnSpPr>
        <p:spPr bwMode="auto">
          <a:xfrm>
            <a:off x="4710113" y="4243388"/>
            <a:ext cx="755650" cy="161925"/>
          </a:xfrm>
          <a:prstGeom prst="line">
            <a:avLst/>
          </a:prstGeom>
          <a:noFill/>
          <a:ln w="9525" algn="ctr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8235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9994EF-4DA2-40CE-A5CD-1CF22095C230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5" y="242047"/>
            <a:ext cx="7686675" cy="1115267"/>
          </a:xfrm>
        </p:spPr>
        <p:txBody>
          <a:bodyPr>
            <a:normAutofit/>
          </a:bodyPr>
          <a:lstStyle/>
          <a:p>
            <a:pPr marL="381000" indent="-381000"/>
            <a:r>
              <a:rPr lang="en-US" altLang="zh-TW" sz="2400" dirty="0" smtClean="0">
                <a:ea typeface="新細明體" panose="02020500000000000000" pitchFamily="18" charset="-120"/>
              </a:rPr>
              <a:t>Theorem 2 (Philip Hall’s Theorem): An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bigraph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a matching that saturates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)|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| for all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8299"/>
            <a:ext cx="7858125" cy="414393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200" i="1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of </a:t>
            </a:r>
            <a:r>
              <a:rPr lang="en-US" altLang="zh-TW" sz="22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graph-theoretic formulation follows: </a:t>
            </a:r>
          </a:p>
          <a:p>
            <a:r>
              <a:rPr lang="en-US" altLang="zh-TW" sz="22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Necessity.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|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|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matched to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lie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).</a:t>
            </a:r>
          </a:p>
          <a:p>
            <a:pPr eaLnBrk="1" hangingPunct="1"/>
            <a:r>
              <a:rPr lang="en-US" altLang="zh-TW" sz="22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Sufficiency.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prove that Hall’s Condition is sufficient, we prove the contra-positive: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maximum matching in 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does not saturate 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,     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there is a set 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such that 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)|&lt;|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|.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3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114F88-551C-4E86-BF7D-BEE3B3F8803D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4812" y="0"/>
            <a:ext cx="8969187" cy="1343025"/>
          </a:xfrm>
        </p:spPr>
        <p:txBody>
          <a:bodyPr>
            <a:normAutofit/>
          </a:bodyPr>
          <a:lstStyle/>
          <a:p>
            <a:pPr marL="381000" indent="-381000" algn="l" eaLnBrk="1" hangingPunct="1"/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Theorem 2 (Philip Hall’s Theorem): An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Y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sz="2400" dirty="0" err="1" smtClean="0">
                <a:solidFill>
                  <a:schemeClr val="tx1"/>
                </a:solidFill>
                <a:ea typeface="新細明體" panose="02020500000000000000" pitchFamily="18" charset="-120"/>
              </a:rPr>
              <a:t>bigraph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has a matching that saturates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if and only if |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)| 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|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| for all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S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428750"/>
            <a:ext cx="7858125" cy="231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</a:p>
          <a:p>
            <a:pPr eaLnBrk="1" hangingPunct="1"/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a vertex unsaturated by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Among all the vertices reachable from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-alternating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paths in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consist of those in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X,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 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consist of those in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          →</a:t>
            </a:r>
            <a:endParaRPr lang="en-US" altLang="zh-TW" sz="2400" i="1" dirty="0" smtClean="0">
              <a:ea typeface="新細明體" panose="02020500000000000000" pitchFamily="18" charset="-120"/>
            </a:endParaRPr>
          </a:p>
        </p:txBody>
      </p:sp>
      <p:grpSp>
        <p:nvGrpSpPr>
          <p:cNvPr id="32775" name="Group 43"/>
          <p:cNvGrpSpPr>
            <a:grpSpLocks/>
          </p:cNvGrpSpPr>
          <p:nvPr/>
        </p:nvGrpSpPr>
        <p:grpSpPr bwMode="auto">
          <a:xfrm>
            <a:off x="4503738" y="4292600"/>
            <a:ext cx="3944937" cy="1250950"/>
            <a:chOff x="2357" y="3036"/>
            <a:chExt cx="1877" cy="672"/>
          </a:xfrm>
        </p:grpSpPr>
        <p:sp>
          <p:nvSpPr>
            <p:cNvPr id="32784" name="Oval 4"/>
            <p:cNvSpPr>
              <a:spLocks noChangeArrowheads="1"/>
            </p:cNvSpPr>
            <p:nvPr/>
          </p:nvSpPr>
          <p:spPr bwMode="auto">
            <a:xfrm>
              <a:off x="3719" y="303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85" name="Oval 5"/>
            <p:cNvSpPr>
              <a:spLocks noChangeArrowheads="1"/>
            </p:cNvSpPr>
            <p:nvPr/>
          </p:nvSpPr>
          <p:spPr bwMode="auto">
            <a:xfrm>
              <a:off x="2357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86" name="Oval 6"/>
            <p:cNvSpPr>
              <a:spLocks noChangeArrowheads="1"/>
            </p:cNvSpPr>
            <p:nvPr/>
          </p:nvSpPr>
          <p:spPr bwMode="auto">
            <a:xfrm>
              <a:off x="2584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87" name="Oval 7"/>
            <p:cNvSpPr>
              <a:spLocks noChangeArrowheads="1"/>
            </p:cNvSpPr>
            <p:nvPr/>
          </p:nvSpPr>
          <p:spPr bwMode="auto">
            <a:xfrm>
              <a:off x="2811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88" name="Oval 8"/>
            <p:cNvSpPr>
              <a:spLocks noChangeArrowheads="1"/>
            </p:cNvSpPr>
            <p:nvPr/>
          </p:nvSpPr>
          <p:spPr bwMode="auto">
            <a:xfrm>
              <a:off x="3038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89" name="Oval 9"/>
            <p:cNvSpPr>
              <a:spLocks noChangeArrowheads="1"/>
            </p:cNvSpPr>
            <p:nvPr/>
          </p:nvSpPr>
          <p:spPr bwMode="auto">
            <a:xfrm>
              <a:off x="3265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0" name="Oval 10"/>
            <p:cNvSpPr>
              <a:spLocks noChangeArrowheads="1"/>
            </p:cNvSpPr>
            <p:nvPr/>
          </p:nvSpPr>
          <p:spPr bwMode="auto">
            <a:xfrm>
              <a:off x="3492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1" name="Oval 12"/>
            <p:cNvSpPr>
              <a:spLocks noChangeArrowheads="1"/>
            </p:cNvSpPr>
            <p:nvPr/>
          </p:nvSpPr>
          <p:spPr bwMode="auto">
            <a:xfrm>
              <a:off x="3950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2" name="Oval 13"/>
            <p:cNvSpPr>
              <a:spLocks noChangeArrowheads="1"/>
            </p:cNvSpPr>
            <p:nvPr/>
          </p:nvSpPr>
          <p:spPr bwMode="auto">
            <a:xfrm>
              <a:off x="3722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3" name="Oval 14"/>
            <p:cNvSpPr>
              <a:spLocks noChangeArrowheads="1"/>
            </p:cNvSpPr>
            <p:nvPr/>
          </p:nvSpPr>
          <p:spPr bwMode="auto">
            <a:xfrm>
              <a:off x="3494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4" name="Oval 15"/>
            <p:cNvSpPr>
              <a:spLocks noChangeArrowheads="1"/>
            </p:cNvSpPr>
            <p:nvPr/>
          </p:nvSpPr>
          <p:spPr bwMode="auto">
            <a:xfrm>
              <a:off x="3266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5" name="Oval 16"/>
            <p:cNvSpPr>
              <a:spLocks noChangeArrowheads="1"/>
            </p:cNvSpPr>
            <p:nvPr/>
          </p:nvSpPr>
          <p:spPr bwMode="auto">
            <a:xfrm>
              <a:off x="3038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6" name="Oval 17"/>
            <p:cNvSpPr>
              <a:spLocks noChangeArrowheads="1"/>
            </p:cNvSpPr>
            <p:nvPr/>
          </p:nvSpPr>
          <p:spPr bwMode="auto">
            <a:xfrm>
              <a:off x="2810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7" name="Oval 18"/>
            <p:cNvSpPr>
              <a:spLocks noChangeArrowheads="1"/>
            </p:cNvSpPr>
            <p:nvPr/>
          </p:nvSpPr>
          <p:spPr bwMode="auto">
            <a:xfrm>
              <a:off x="2582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8" name="Oval 19"/>
            <p:cNvSpPr>
              <a:spLocks noChangeArrowheads="1"/>
            </p:cNvSpPr>
            <p:nvPr/>
          </p:nvSpPr>
          <p:spPr bwMode="auto">
            <a:xfrm>
              <a:off x="4178" y="365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9" name="Line 21"/>
            <p:cNvSpPr>
              <a:spLocks noChangeShapeType="1"/>
            </p:cNvSpPr>
            <p:nvPr/>
          </p:nvSpPr>
          <p:spPr bwMode="auto">
            <a:xfrm>
              <a:off x="2398" y="3080"/>
              <a:ext cx="43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2"/>
            <p:cNvSpPr>
              <a:spLocks noChangeShapeType="1"/>
            </p:cNvSpPr>
            <p:nvPr/>
          </p:nvSpPr>
          <p:spPr bwMode="auto">
            <a:xfrm flipV="1">
              <a:off x="2626" y="3090"/>
              <a:ext cx="198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23"/>
            <p:cNvSpPr>
              <a:spLocks noChangeShapeType="1"/>
            </p:cNvSpPr>
            <p:nvPr/>
          </p:nvSpPr>
          <p:spPr bwMode="auto">
            <a:xfrm flipH="1" flipV="1">
              <a:off x="2834" y="3094"/>
              <a:ext cx="218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4"/>
            <p:cNvSpPr>
              <a:spLocks noChangeShapeType="1"/>
            </p:cNvSpPr>
            <p:nvPr/>
          </p:nvSpPr>
          <p:spPr bwMode="auto">
            <a:xfrm flipV="1">
              <a:off x="2842" y="3092"/>
              <a:ext cx="206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25"/>
            <p:cNvSpPr>
              <a:spLocks noChangeShapeType="1"/>
            </p:cNvSpPr>
            <p:nvPr/>
          </p:nvSpPr>
          <p:spPr bwMode="auto">
            <a:xfrm flipV="1">
              <a:off x="3066" y="3092"/>
              <a:ext cx="216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26"/>
            <p:cNvSpPr>
              <a:spLocks noChangeShapeType="1"/>
            </p:cNvSpPr>
            <p:nvPr/>
          </p:nvSpPr>
          <p:spPr bwMode="auto">
            <a:xfrm flipV="1">
              <a:off x="2840" y="3082"/>
              <a:ext cx="884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27"/>
            <p:cNvSpPr>
              <a:spLocks noChangeShapeType="1"/>
            </p:cNvSpPr>
            <p:nvPr/>
          </p:nvSpPr>
          <p:spPr bwMode="auto">
            <a:xfrm flipV="1">
              <a:off x="2848" y="3088"/>
              <a:ext cx="652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28"/>
            <p:cNvSpPr>
              <a:spLocks noChangeShapeType="1"/>
            </p:cNvSpPr>
            <p:nvPr/>
          </p:nvSpPr>
          <p:spPr bwMode="auto">
            <a:xfrm>
              <a:off x="2606" y="3092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29"/>
            <p:cNvSpPr>
              <a:spLocks noChangeShapeType="1"/>
            </p:cNvSpPr>
            <p:nvPr/>
          </p:nvSpPr>
          <p:spPr bwMode="auto">
            <a:xfrm>
              <a:off x="2830" y="3096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30"/>
            <p:cNvSpPr>
              <a:spLocks noChangeShapeType="1"/>
            </p:cNvSpPr>
            <p:nvPr/>
          </p:nvSpPr>
          <p:spPr bwMode="auto">
            <a:xfrm>
              <a:off x="3296" y="3098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31"/>
            <p:cNvSpPr>
              <a:spLocks noChangeShapeType="1"/>
            </p:cNvSpPr>
            <p:nvPr/>
          </p:nvSpPr>
          <p:spPr bwMode="auto">
            <a:xfrm>
              <a:off x="3766" y="3082"/>
              <a:ext cx="4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32"/>
            <p:cNvSpPr>
              <a:spLocks noChangeShapeType="1"/>
            </p:cNvSpPr>
            <p:nvPr/>
          </p:nvSpPr>
          <p:spPr bwMode="auto">
            <a:xfrm>
              <a:off x="3540" y="3086"/>
              <a:ext cx="42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33"/>
            <p:cNvSpPr>
              <a:spLocks noChangeShapeType="1"/>
            </p:cNvSpPr>
            <p:nvPr/>
          </p:nvSpPr>
          <p:spPr bwMode="auto">
            <a:xfrm>
              <a:off x="3064" y="3096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34"/>
            <p:cNvSpPr>
              <a:spLocks noChangeShapeType="1"/>
            </p:cNvSpPr>
            <p:nvPr/>
          </p:nvSpPr>
          <p:spPr bwMode="auto">
            <a:xfrm>
              <a:off x="3520" y="3094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35"/>
            <p:cNvSpPr>
              <a:spLocks noChangeShapeType="1"/>
            </p:cNvSpPr>
            <p:nvPr/>
          </p:nvSpPr>
          <p:spPr bwMode="auto">
            <a:xfrm>
              <a:off x="3750" y="3094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6" name="Text Box 36"/>
          <p:cNvSpPr txBox="1">
            <a:spLocks noChangeArrowheads="1"/>
          </p:cNvSpPr>
          <p:nvPr/>
        </p:nvSpPr>
        <p:spPr bwMode="auto">
          <a:xfrm>
            <a:off x="4959350" y="572135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T=N(S)</a:t>
            </a:r>
          </a:p>
        </p:txBody>
      </p:sp>
      <p:sp>
        <p:nvSpPr>
          <p:cNvPr id="32777" name="Line 37"/>
          <p:cNvSpPr>
            <a:spLocks noChangeShapeType="1"/>
          </p:cNvSpPr>
          <p:nvPr/>
        </p:nvSpPr>
        <p:spPr bwMode="auto">
          <a:xfrm>
            <a:off x="5013325" y="5629275"/>
            <a:ext cx="101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38"/>
          <p:cNvSpPr>
            <a:spLocks noChangeShapeType="1"/>
          </p:cNvSpPr>
          <p:nvPr/>
        </p:nvSpPr>
        <p:spPr bwMode="auto">
          <a:xfrm>
            <a:off x="4524375" y="4197350"/>
            <a:ext cx="148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Text Box 39"/>
          <p:cNvSpPr txBox="1">
            <a:spLocks noChangeArrowheads="1"/>
          </p:cNvSpPr>
          <p:nvPr/>
        </p:nvSpPr>
        <p:spPr bwMode="auto">
          <a:xfrm>
            <a:off x="5041900" y="377507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32780" name="Text Box 40"/>
          <p:cNvSpPr txBox="1">
            <a:spLocks noChangeArrowheads="1"/>
          </p:cNvSpPr>
          <p:nvPr/>
        </p:nvSpPr>
        <p:spPr bwMode="auto">
          <a:xfrm>
            <a:off x="3756025" y="4083050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32781" name="Text Box 41"/>
          <p:cNvSpPr txBox="1">
            <a:spLocks noChangeArrowheads="1"/>
          </p:cNvSpPr>
          <p:nvPr/>
        </p:nvSpPr>
        <p:spPr bwMode="auto">
          <a:xfrm>
            <a:off x="3803650" y="5181600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2782" name="Text Box 42"/>
          <p:cNvSpPr txBox="1">
            <a:spLocks noChangeArrowheads="1"/>
          </p:cNvSpPr>
          <p:nvPr/>
        </p:nvSpPr>
        <p:spPr bwMode="auto">
          <a:xfrm>
            <a:off x="4137025" y="4149725"/>
            <a:ext cx="42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32783" name="文字方塊 44"/>
          <p:cNvSpPr txBox="1">
            <a:spLocks noChangeArrowheads="1"/>
          </p:cNvSpPr>
          <p:nvPr/>
        </p:nvSpPr>
        <p:spPr bwMode="auto">
          <a:xfrm>
            <a:off x="485775" y="3943350"/>
            <a:ext cx="30861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Given</a:t>
            </a:r>
            <a:r>
              <a:rPr lang="en-US" altLang="zh-TW" sz="1800" i="1">
                <a:ea typeface="新細明體" panose="02020500000000000000" pitchFamily="18" charset="-120"/>
              </a:rPr>
              <a:t> u, 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Let ‘~’ represent alternating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Let</a:t>
            </a:r>
            <a:r>
              <a:rPr lang="en-US" altLang="zh-TW" sz="1800" i="1">
                <a:ea typeface="新細明體" panose="02020500000000000000" pitchFamily="18" charset="-120"/>
              </a:rPr>
              <a:t> R =</a:t>
            </a:r>
            <a:r>
              <a:rPr lang="en-US" altLang="zh-TW" sz="1800">
                <a:ea typeface="新細明體" panose="02020500000000000000" pitchFamily="18" charset="-120"/>
              </a:rPr>
              <a:t>{</a:t>
            </a:r>
            <a:r>
              <a:rPr lang="en-US" altLang="zh-TW" sz="1800" i="1">
                <a:ea typeface="新細明體" panose="02020500000000000000" pitchFamily="18" charset="-120"/>
              </a:rPr>
              <a:t>v| </a:t>
            </a:r>
            <a:r>
              <a:rPr lang="en-US" altLang="zh-TW" sz="1800">
                <a:ea typeface="新細明體" panose="02020500000000000000" pitchFamily="18" charset="-120"/>
              </a:rPr>
              <a:t>(</a:t>
            </a:r>
            <a:r>
              <a:rPr lang="en-US" altLang="zh-TW" sz="1800" i="1">
                <a:ea typeface="新細明體" panose="02020500000000000000" pitchFamily="18" charset="-120"/>
              </a:rPr>
              <a:t>v,u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  <a:r>
              <a:rPr lang="en-US" altLang="zh-TW" sz="1800" i="1">
                <a:ea typeface="新細明體" panose="02020500000000000000" pitchFamily="18" charset="-120"/>
              </a:rPr>
              <a:t> M~</a:t>
            </a:r>
            <a:r>
              <a:rPr lang="en-US" altLang="zh-TW" sz="1800">
                <a:ea typeface="新細明體" panose="02020500000000000000" pitchFamily="18" charset="-120"/>
              </a:rPr>
              <a:t>Path</a:t>
            </a:r>
            <a:r>
              <a:rPr lang="en-US" altLang="zh-TW" sz="1800" i="1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</a:rPr>
              <a:t>exists}</a:t>
            </a:r>
          </a:p>
          <a:p>
            <a:pPr eaLnBrk="1" hangingPunct="1"/>
            <a:r>
              <a:rPr lang="en-US" altLang="zh-TW" sz="1800" i="1">
                <a:ea typeface="新細明體" panose="02020500000000000000" pitchFamily="18" charset="-120"/>
              </a:rPr>
              <a:t>S</a:t>
            </a:r>
            <a:r>
              <a:rPr lang="en-US" altLang="zh-TW" sz="1800">
                <a:ea typeface="新細明體" panose="02020500000000000000" pitchFamily="18" charset="-120"/>
              </a:rPr>
              <a:t>={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|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={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|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2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8BFA0A-1FCD-458D-A50D-23FE46BD9E76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Hall’s Theorem</a:t>
            </a:r>
            <a:endParaRPr lang="en-US" altLang="zh-TW" sz="3200" baseline="-22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1125"/>
            <a:ext cx="7772400" cy="2686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Continue</a:t>
            </a:r>
            <a:endParaRPr lang="en-US" altLang="zh-TW" sz="2000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claim that </a:t>
            </a:r>
            <a:r>
              <a:rPr lang="en-US" altLang="zh-TW" sz="2400" b="1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matches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b="1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-{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}.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-alternating paths from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reach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along edges not in </a:t>
            </a:r>
            <a:r>
              <a:rPr lang="en-US" altLang="zh-TW" sz="2400" b="1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return to </a:t>
            </a:r>
            <a:r>
              <a:rPr lang="en-US" altLang="zh-TW" sz="2400" b="1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along edges in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b="1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every vertex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-{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is reached by an edge in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 vertex in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</a:p>
        </p:txBody>
      </p:sp>
      <p:grpSp>
        <p:nvGrpSpPr>
          <p:cNvPr id="33799" name="Group 43"/>
          <p:cNvGrpSpPr>
            <a:grpSpLocks/>
          </p:cNvGrpSpPr>
          <p:nvPr/>
        </p:nvGrpSpPr>
        <p:grpSpPr bwMode="auto">
          <a:xfrm>
            <a:off x="3646488" y="4692650"/>
            <a:ext cx="3944937" cy="1250950"/>
            <a:chOff x="2357" y="3036"/>
            <a:chExt cx="1877" cy="672"/>
          </a:xfrm>
        </p:grpSpPr>
        <p:sp>
          <p:nvSpPr>
            <p:cNvPr id="33807" name="Oval 4"/>
            <p:cNvSpPr>
              <a:spLocks noChangeArrowheads="1"/>
            </p:cNvSpPr>
            <p:nvPr/>
          </p:nvSpPr>
          <p:spPr bwMode="auto">
            <a:xfrm>
              <a:off x="3719" y="3036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08" name="Oval 5"/>
            <p:cNvSpPr>
              <a:spLocks noChangeArrowheads="1"/>
            </p:cNvSpPr>
            <p:nvPr/>
          </p:nvSpPr>
          <p:spPr bwMode="auto">
            <a:xfrm>
              <a:off x="2357" y="3038"/>
              <a:ext cx="56" cy="5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09" name="Oval 6"/>
            <p:cNvSpPr>
              <a:spLocks noChangeArrowheads="1"/>
            </p:cNvSpPr>
            <p:nvPr/>
          </p:nvSpPr>
          <p:spPr bwMode="auto">
            <a:xfrm>
              <a:off x="2584" y="303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0" name="Oval 7"/>
            <p:cNvSpPr>
              <a:spLocks noChangeArrowheads="1"/>
            </p:cNvSpPr>
            <p:nvPr/>
          </p:nvSpPr>
          <p:spPr bwMode="auto">
            <a:xfrm>
              <a:off x="2811" y="303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1" name="Oval 8"/>
            <p:cNvSpPr>
              <a:spLocks noChangeArrowheads="1"/>
            </p:cNvSpPr>
            <p:nvPr/>
          </p:nvSpPr>
          <p:spPr bwMode="auto">
            <a:xfrm>
              <a:off x="3038" y="303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2" name="Oval 9"/>
            <p:cNvSpPr>
              <a:spLocks noChangeArrowheads="1"/>
            </p:cNvSpPr>
            <p:nvPr/>
          </p:nvSpPr>
          <p:spPr bwMode="auto">
            <a:xfrm>
              <a:off x="3265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3" name="Oval 10"/>
            <p:cNvSpPr>
              <a:spLocks noChangeArrowheads="1"/>
            </p:cNvSpPr>
            <p:nvPr/>
          </p:nvSpPr>
          <p:spPr bwMode="auto">
            <a:xfrm>
              <a:off x="3492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4" name="Oval 12"/>
            <p:cNvSpPr>
              <a:spLocks noChangeArrowheads="1"/>
            </p:cNvSpPr>
            <p:nvPr/>
          </p:nvSpPr>
          <p:spPr bwMode="auto">
            <a:xfrm>
              <a:off x="3950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5" name="Oval 13"/>
            <p:cNvSpPr>
              <a:spLocks noChangeArrowheads="1"/>
            </p:cNvSpPr>
            <p:nvPr/>
          </p:nvSpPr>
          <p:spPr bwMode="auto">
            <a:xfrm>
              <a:off x="3722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6" name="Oval 14"/>
            <p:cNvSpPr>
              <a:spLocks noChangeArrowheads="1"/>
            </p:cNvSpPr>
            <p:nvPr/>
          </p:nvSpPr>
          <p:spPr bwMode="auto">
            <a:xfrm>
              <a:off x="3494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7" name="Oval 15"/>
            <p:cNvSpPr>
              <a:spLocks noChangeArrowheads="1"/>
            </p:cNvSpPr>
            <p:nvPr/>
          </p:nvSpPr>
          <p:spPr bwMode="auto">
            <a:xfrm>
              <a:off x="3266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8" name="Oval 16"/>
            <p:cNvSpPr>
              <a:spLocks noChangeArrowheads="1"/>
            </p:cNvSpPr>
            <p:nvPr/>
          </p:nvSpPr>
          <p:spPr bwMode="auto">
            <a:xfrm>
              <a:off x="3038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9" name="Oval 17"/>
            <p:cNvSpPr>
              <a:spLocks noChangeArrowheads="1"/>
            </p:cNvSpPr>
            <p:nvPr/>
          </p:nvSpPr>
          <p:spPr bwMode="auto">
            <a:xfrm>
              <a:off x="2810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20" name="Oval 18"/>
            <p:cNvSpPr>
              <a:spLocks noChangeArrowheads="1"/>
            </p:cNvSpPr>
            <p:nvPr/>
          </p:nvSpPr>
          <p:spPr bwMode="auto">
            <a:xfrm>
              <a:off x="2582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21" name="Oval 19"/>
            <p:cNvSpPr>
              <a:spLocks noChangeArrowheads="1"/>
            </p:cNvSpPr>
            <p:nvPr/>
          </p:nvSpPr>
          <p:spPr bwMode="auto">
            <a:xfrm>
              <a:off x="4178" y="3652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398" y="3080"/>
              <a:ext cx="431" cy="574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3823" name="Line 22"/>
            <p:cNvSpPr>
              <a:spLocks noChangeShapeType="1"/>
            </p:cNvSpPr>
            <p:nvPr/>
          </p:nvSpPr>
          <p:spPr bwMode="auto">
            <a:xfrm flipV="1">
              <a:off x="2626" y="3090"/>
              <a:ext cx="198" cy="5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Line 23"/>
            <p:cNvSpPr>
              <a:spLocks noChangeShapeType="1"/>
            </p:cNvSpPr>
            <p:nvPr/>
          </p:nvSpPr>
          <p:spPr bwMode="auto">
            <a:xfrm flipH="1" flipV="1">
              <a:off x="2834" y="3094"/>
              <a:ext cx="218" cy="5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24"/>
            <p:cNvSpPr>
              <a:spLocks noChangeShapeType="1"/>
            </p:cNvSpPr>
            <p:nvPr/>
          </p:nvSpPr>
          <p:spPr bwMode="auto">
            <a:xfrm flipV="1">
              <a:off x="2842" y="3092"/>
              <a:ext cx="206" cy="5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25"/>
            <p:cNvSpPr>
              <a:spLocks noChangeShapeType="1"/>
            </p:cNvSpPr>
            <p:nvPr/>
          </p:nvSpPr>
          <p:spPr bwMode="auto">
            <a:xfrm flipV="1">
              <a:off x="3066" y="3092"/>
              <a:ext cx="216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26"/>
            <p:cNvSpPr>
              <a:spLocks noChangeShapeType="1"/>
            </p:cNvSpPr>
            <p:nvPr/>
          </p:nvSpPr>
          <p:spPr bwMode="auto">
            <a:xfrm flipV="1">
              <a:off x="2840" y="3082"/>
              <a:ext cx="884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27"/>
            <p:cNvSpPr>
              <a:spLocks noChangeShapeType="1"/>
            </p:cNvSpPr>
            <p:nvPr/>
          </p:nvSpPr>
          <p:spPr bwMode="auto">
            <a:xfrm flipV="1">
              <a:off x="2848" y="3088"/>
              <a:ext cx="652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28"/>
            <p:cNvSpPr>
              <a:spLocks noChangeShapeType="1"/>
            </p:cNvSpPr>
            <p:nvPr/>
          </p:nvSpPr>
          <p:spPr bwMode="auto">
            <a:xfrm>
              <a:off x="2606" y="3092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29"/>
            <p:cNvSpPr>
              <a:spLocks noChangeShapeType="1"/>
            </p:cNvSpPr>
            <p:nvPr/>
          </p:nvSpPr>
          <p:spPr bwMode="auto">
            <a:xfrm>
              <a:off x="2830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0"/>
            <p:cNvSpPr>
              <a:spLocks noChangeShapeType="1"/>
            </p:cNvSpPr>
            <p:nvPr/>
          </p:nvSpPr>
          <p:spPr bwMode="auto">
            <a:xfrm>
              <a:off x="3296" y="3098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31"/>
            <p:cNvSpPr>
              <a:spLocks noChangeShapeType="1"/>
            </p:cNvSpPr>
            <p:nvPr/>
          </p:nvSpPr>
          <p:spPr bwMode="auto">
            <a:xfrm>
              <a:off x="3766" y="3082"/>
              <a:ext cx="4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32"/>
            <p:cNvSpPr>
              <a:spLocks noChangeShapeType="1"/>
            </p:cNvSpPr>
            <p:nvPr/>
          </p:nvSpPr>
          <p:spPr bwMode="auto">
            <a:xfrm>
              <a:off x="3540" y="3086"/>
              <a:ext cx="42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33"/>
            <p:cNvSpPr>
              <a:spLocks noChangeShapeType="1"/>
            </p:cNvSpPr>
            <p:nvPr/>
          </p:nvSpPr>
          <p:spPr bwMode="auto">
            <a:xfrm>
              <a:off x="3064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34"/>
            <p:cNvSpPr>
              <a:spLocks noChangeShapeType="1"/>
            </p:cNvSpPr>
            <p:nvPr/>
          </p:nvSpPr>
          <p:spPr bwMode="auto">
            <a:xfrm>
              <a:off x="352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35"/>
            <p:cNvSpPr>
              <a:spLocks noChangeShapeType="1"/>
            </p:cNvSpPr>
            <p:nvPr/>
          </p:nvSpPr>
          <p:spPr bwMode="auto">
            <a:xfrm>
              <a:off x="375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0" name="Text Box 36"/>
          <p:cNvSpPr txBox="1">
            <a:spLocks noChangeArrowheads="1"/>
          </p:cNvSpPr>
          <p:nvPr/>
        </p:nvSpPr>
        <p:spPr bwMode="auto">
          <a:xfrm>
            <a:off x="4102100" y="612140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T=N(S)</a:t>
            </a:r>
          </a:p>
        </p:txBody>
      </p:sp>
      <p:sp>
        <p:nvSpPr>
          <p:cNvPr id="33801" name="Line 37"/>
          <p:cNvSpPr>
            <a:spLocks noChangeShapeType="1"/>
          </p:cNvSpPr>
          <p:nvPr/>
        </p:nvSpPr>
        <p:spPr bwMode="auto">
          <a:xfrm>
            <a:off x="4156075" y="6029325"/>
            <a:ext cx="101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38"/>
          <p:cNvSpPr>
            <a:spLocks noChangeShapeType="1"/>
          </p:cNvSpPr>
          <p:nvPr/>
        </p:nvSpPr>
        <p:spPr bwMode="auto">
          <a:xfrm>
            <a:off x="3667125" y="4597400"/>
            <a:ext cx="148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39"/>
          <p:cNvSpPr txBox="1">
            <a:spLocks noChangeArrowheads="1"/>
          </p:cNvSpPr>
          <p:nvPr/>
        </p:nvSpPr>
        <p:spPr bwMode="auto">
          <a:xfrm>
            <a:off x="4308475" y="4203700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33804" name="Text Box 40"/>
          <p:cNvSpPr txBox="1">
            <a:spLocks noChangeArrowheads="1"/>
          </p:cNvSpPr>
          <p:nvPr/>
        </p:nvSpPr>
        <p:spPr bwMode="auto">
          <a:xfrm>
            <a:off x="2660650" y="454977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33805" name="Text Box 41"/>
          <p:cNvSpPr txBox="1">
            <a:spLocks noChangeArrowheads="1"/>
          </p:cNvSpPr>
          <p:nvPr/>
        </p:nvSpPr>
        <p:spPr bwMode="auto">
          <a:xfrm>
            <a:off x="2679700" y="562927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3806" name="Text Box 42"/>
          <p:cNvSpPr txBox="1">
            <a:spLocks noChangeArrowheads="1"/>
          </p:cNvSpPr>
          <p:nvPr/>
        </p:nvSpPr>
        <p:spPr bwMode="auto">
          <a:xfrm>
            <a:off x="3279775" y="4549775"/>
            <a:ext cx="42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xmlns="" val="149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BEE5B9-C998-46B2-A088-326B60D5DDC6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Hall’s Theorem</a:t>
            </a:r>
            <a:endParaRPr lang="en-US" altLang="zh-TW" sz="3200" baseline="-22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0"/>
            <a:ext cx="7772400" cy="2819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i="1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1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there is no </a:t>
            </a:r>
            <a:r>
              <a:rPr lang="en-US" altLang="zh-TW" sz="2200" i="1" smtClean="0">
                <a:ea typeface="新細明體" panose="02020500000000000000" pitchFamily="18" charset="-120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</a:rPr>
              <a:t>-augmenting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path, every vertex of </a:t>
            </a:r>
            <a:r>
              <a:rPr lang="en-US" altLang="zh-TW" sz="2200" i="1" smtClean="0">
                <a:ea typeface="新細明體" panose="02020500000000000000" pitchFamily="18" charset="-120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saturated; thus an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</a:rPr>
              <a:t>-augmenting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 reaching </a:t>
            </a:r>
            <a:r>
              <a:rPr lang="en-US" altLang="zh-TW" sz="2200" i="1" smtClean="0">
                <a:ea typeface="新細明體" panose="02020500000000000000" pitchFamily="18" charset="-120"/>
              </a:rPr>
              <a:t>y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extends via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a vertex of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 these edges of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yield a bijection from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-{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},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we have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|=|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-{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}|.</a:t>
            </a:r>
          </a:p>
        </p:txBody>
      </p:sp>
      <p:grpSp>
        <p:nvGrpSpPr>
          <p:cNvPr id="34823" name="Group 43"/>
          <p:cNvGrpSpPr>
            <a:grpSpLocks/>
          </p:cNvGrpSpPr>
          <p:nvPr/>
        </p:nvGrpSpPr>
        <p:grpSpPr bwMode="auto">
          <a:xfrm>
            <a:off x="3094038" y="4673600"/>
            <a:ext cx="3944937" cy="1250950"/>
            <a:chOff x="2357" y="3036"/>
            <a:chExt cx="1877" cy="672"/>
          </a:xfrm>
        </p:grpSpPr>
        <p:sp>
          <p:nvSpPr>
            <p:cNvPr id="34831" name="Oval 4"/>
            <p:cNvSpPr>
              <a:spLocks noChangeArrowheads="1"/>
            </p:cNvSpPr>
            <p:nvPr/>
          </p:nvSpPr>
          <p:spPr bwMode="auto">
            <a:xfrm>
              <a:off x="3719" y="3036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2" name="Oval 5"/>
            <p:cNvSpPr>
              <a:spLocks noChangeArrowheads="1"/>
            </p:cNvSpPr>
            <p:nvPr/>
          </p:nvSpPr>
          <p:spPr bwMode="auto">
            <a:xfrm>
              <a:off x="2357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3" name="Oval 6"/>
            <p:cNvSpPr>
              <a:spLocks noChangeArrowheads="1"/>
            </p:cNvSpPr>
            <p:nvPr/>
          </p:nvSpPr>
          <p:spPr bwMode="auto">
            <a:xfrm>
              <a:off x="2584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4" name="Oval 7"/>
            <p:cNvSpPr>
              <a:spLocks noChangeArrowheads="1"/>
            </p:cNvSpPr>
            <p:nvPr/>
          </p:nvSpPr>
          <p:spPr bwMode="auto">
            <a:xfrm>
              <a:off x="2811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5" name="Oval 8"/>
            <p:cNvSpPr>
              <a:spLocks noChangeArrowheads="1"/>
            </p:cNvSpPr>
            <p:nvPr/>
          </p:nvSpPr>
          <p:spPr bwMode="auto">
            <a:xfrm>
              <a:off x="3038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6" name="Oval 9"/>
            <p:cNvSpPr>
              <a:spLocks noChangeArrowheads="1"/>
            </p:cNvSpPr>
            <p:nvPr/>
          </p:nvSpPr>
          <p:spPr bwMode="auto">
            <a:xfrm>
              <a:off x="3265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7" name="Oval 10"/>
            <p:cNvSpPr>
              <a:spLocks noChangeArrowheads="1"/>
            </p:cNvSpPr>
            <p:nvPr/>
          </p:nvSpPr>
          <p:spPr bwMode="auto">
            <a:xfrm>
              <a:off x="3492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8" name="Oval 12"/>
            <p:cNvSpPr>
              <a:spLocks noChangeArrowheads="1"/>
            </p:cNvSpPr>
            <p:nvPr/>
          </p:nvSpPr>
          <p:spPr bwMode="auto">
            <a:xfrm>
              <a:off x="3950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9" name="Oval 13"/>
            <p:cNvSpPr>
              <a:spLocks noChangeArrowheads="1"/>
            </p:cNvSpPr>
            <p:nvPr/>
          </p:nvSpPr>
          <p:spPr bwMode="auto">
            <a:xfrm>
              <a:off x="3722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0" name="Oval 14"/>
            <p:cNvSpPr>
              <a:spLocks noChangeArrowheads="1"/>
            </p:cNvSpPr>
            <p:nvPr/>
          </p:nvSpPr>
          <p:spPr bwMode="auto">
            <a:xfrm>
              <a:off x="3494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1" name="Oval 15"/>
            <p:cNvSpPr>
              <a:spLocks noChangeArrowheads="1"/>
            </p:cNvSpPr>
            <p:nvPr/>
          </p:nvSpPr>
          <p:spPr bwMode="auto">
            <a:xfrm>
              <a:off x="3266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2" name="Oval 16"/>
            <p:cNvSpPr>
              <a:spLocks noChangeArrowheads="1"/>
            </p:cNvSpPr>
            <p:nvPr/>
          </p:nvSpPr>
          <p:spPr bwMode="auto">
            <a:xfrm>
              <a:off x="3038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3" name="Oval 17"/>
            <p:cNvSpPr>
              <a:spLocks noChangeArrowheads="1"/>
            </p:cNvSpPr>
            <p:nvPr/>
          </p:nvSpPr>
          <p:spPr bwMode="auto">
            <a:xfrm>
              <a:off x="2810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4" name="Oval 18"/>
            <p:cNvSpPr>
              <a:spLocks noChangeArrowheads="1"/>
            </p:cNvSpPr>
            <p:nvPr/>
          </p:nvSpPr>
          <p:spPr bwMode="auto">
            <a:xfrm>
              <a:off x="2582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5" name="Oval 19"/>
            <p:cNvSpPr>
              <a:spLocks noChangeArrowheads="1"/>
            </p:cNvSpPr>
            <p:nvPr/>
          </p:nvSpPr>
          <p:spPr bwMode="auto">
            <a:xfrm>
              <a:off x="4178" y="3652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6" name="Line 21"/>
            <p:cNvSpPr>
              <a:spLocks noChangeShapeType="1"/>
            </p:cNvSpPr>
            <p:nvPr/>
          </p:nvSpPr>
          <p:spPr bwMode="auto">
            <a:xfrm>
              <a:off x="2398" y="3080"/>
              <a:ext cx="43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22"/>
            <p:cNvSpPr>
              <a:spLocks noChangeShapeType="1"/>
            </p:cNvSpPr>
            <p:nvPr/>
          </p:nvSpPr>
          <p:spPr bwMode="auto">
            <a:xfrm flipV="1">
              <a:off x="2626" y="3090"/>
              <a:ext cx="198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 flipH="1" flipV="1">
              <a:off x="2834" y="3094"/>
              <a:ext cx="218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24"/>
            <p:cNvSpPr>
              <a:spLocks noChangeShapeType="1"/>
            </p:cNvSpPr>
            <p:nvPr/>
          </p:nvSpPr>
          <p:spPr bwMode="auto">
            <a:xfrm flipV="1">
              <a:off x="2842" y="3092"/>
              <a:ext cx="206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25"/>
            <p:cNvSpPr>
              <a:spLocks noChangeShapeType="1"/>
            </p:cNvSpPr>
            <p:nvPr/>
          </p:nvSpPr>
          <p:spPr bwMode="auto">
            <a:xfrm flipV="1">
              <a:off x="3066" y="3092"/>
              <a:ext cx="216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26"/>
            <p:cNvSpPr>
              <a:spLocks noChangeShapeType="1"/>
            </p:cNvSpPr>
            <p:nvPr/>
          </p:nvSpPr>
          <p:spPr bwMode="auto">
            <a:xfrm flipV="1">
              <a:off x="2840" y="3082"/>
              <a:ext cx="884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27"/>
            <p:cNvSpPr>
              <a:spLocks noChangeShapeType="1"/>
            </p:cNvSpPr>
            <p:nvPr/>
          </p:nvSpPr>
          <p:spPr bwMode="auto">
            <a:xfrm flipV="1">
              <a:off x="2848" y="3088"/>
              <a:ext cx="652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28"/>
            <p:cNvSpPr>
              <a:spLocks noChangeShapeType="1"/>
            </p:cNvSpPr>
            <p:nvPr/>
          </p:nvSpPr>
          <p:spPr bwMode="auto">
            <a:xfrm>
              <a:off x="2606" y="3092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29"/>
            <p:cNvSpPr>
              <a:spLocks noChangeShapeType="1"/>
            </p:cNvSpPr>
            <p:nvPr/>
          </p:nvSpPr>
          <p:spPr bwMode="auto">
            <a:xfrm>
              <a:off x="2830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0"/>
            <p:cNvSpPr>
              <a:spLocks noChangeShapeType="1"/>
            </p:cNvSpPr>
            <p:nvPr/>
          </p:nvSpPr>
          <p:spPr bwMode="auto">
            <a:xfrm>
              <a:off x="3296" y="3098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31"/>
            <p:cNvSpPr>
              <a:spLocks noChangeShapeType="1"/>
            </p:cNvSpPr>
            <p:nvPr/>
          </p:nvSpPr>
          <p:spPr bwMode="auto">
            <a:xfrm>
              <a:off x="3766" y="3082"/>
              <a:ext cx="4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32"/>
            <p:cNvSpPr>
              <a:spLocks noChangeShapeType="1"/>
            </p:cNvSpPr>
            <p:nvPr/>
          </p:nvSpPr>
          <p:spPr bwMode="auto">
            <a:xfrm>
              <a:off x="3540" y="3086"/>
              <a:ext cx="42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33"/>
            <p:cNvSpPr>
              <a:spLocks noChangeShapeType="1"/>
            </p:cNvSpPr>
            <p:nvPr/>
          </p:nvSpPr>
          <p:spPr bwMode="auto">
            <a:xfrm>
              <a:off x="3064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34"/>
            <p:cNvSpPr>
              <a:spLocks noChangeShapeType="1"/>
            </p:cNvSpPr>
            <p:nvPr/>
          </p:nvSpPr>
          <p:spPr bwMode="auto">
            <a:xfrm>
              <a:off x="352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35"/>
            <p:cNvSpPr>
              <a:spLocks noChangeShapeType="1"/>
            </p:cNvSpPr>
            <p:nvPr/>
          </p:nvSpPr>
          <p:spPr bwMode="auto">
            <a:xfrm>
              <a:off x="375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4" name="Text Box 36"/>
          <p:cNvSpPr txBox="1">
            <a:spLocks noChangeArrowheads="1"/>
          </p:cNvSpPr>
          <p:nvPr/>
        </p:nvSpPr>
        <p:spPr bwMode="auto">
          <a:xfrm>
            <a:off x="3549650" y="610235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T=N(S)</a:t>
            </a:r>
          </a:p>
        </p:txBody>
      </p:sp>
      <p:sp>
        <p:nvSpPr>
          <p:cNvPr id="34825" name="Line 37"/>
          <p:cNvSpPr>
            <a:spLocks noChangeShapeType="1"/>
          </p:cNvSpPr>
          <p:nvPr/>
        </p:nvSpPr>
        <p:spPr bwMode="auto">
          <a:xfrm>
            <a:off x="3603625" y="6010275"/>
            <a:ext cx="101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38"/>
          <p:cNvSpPr>
            <a:spLocks noChangeShapeType="1"/>
          </p:cNvSpPr>
          <p:nvPr/>
        </p:nvSpPr>
        <p:spPr bwMode="auto">
          <a:xfrm>
            <a:off x="3114675" y="4578350"/>
            <a:ext cx="148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Text Box 39"/>
          <p:cNvSpPr txBox="1">
            <a:spLocks noChangeArrowheads="1"/>
          </p:cNvSpPr>
          <p:nvPr/>
        </p:nvSpPr>
        <p:spPr bwMode="auto">
          <a:xfrm>
            <a:off x="3746500" y="415607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34828" name="Text Box 40"/>
          <p:cNvSpPr txBox="1">
            <a:spLocks noChangeArrowheads="1"/>
          </p:cNvSpPr>
          <p:nvPr/>
        </p:nvSpPr>
        <p:spPr bwMode="auto">
          <a:xfrm>
            <a:off x="2108200" y="453072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34829" name="Text Box 41"/>
          <p:cNvSpPr txBox="1">
            <a:spLocks noChangeArrowheads="1"/>
          </p:cNvSpPr>
          <p:nvPr/>
        </p:nvSpPr>
        <p:spPr bwMode="auto">
          <a:xfrm>
            <a:off x="2127250" y="561022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4830" name="Text Box 42"/>
          <p:cNvSpPr txBox="1">
            <a:spLocks noChangeArrowheads="1"/>
          </p:cNvSpPr>
          <p:nvPr/>
        </p:nvSpPr>
        <p:spPr bwMode="auto">
          <a:xfrm>
            <a:off x="2727325" y="4530725"/>
            <a:ext cx="42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xmlns="" val="26556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066945-0A63-4931-907A-E0E002014C60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Hall’s Theorem</a:t>
            </a:r>
            <a:endParaRPr lang="en-US" altLang="zh-TW" sz="3200" baseline="-22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0"/>
            <a:ext cx="7772400" cy="1838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Thus, T is a subset of N(S). Now if a vertex y in Y-T has a neighbor in S (say v), </a:t>
            </a:r>
            <a:r>
              <a:rPr lang="en-US" altLang="zh-TW" sz="2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yv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will create an M augmenting path, thus T = N(S).  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=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proved that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|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)|=|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|=|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|-1&lt;|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|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this choice 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completes the proof of the contrapositive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35847" name="Group 43"/>
          <p:cNvGrpSpPr>
            <a:grpSpLocks/>
          </p:cNvGrpSpPr>
          <p:nvPr/>
        </p:nvGrpSpPr>
        <p:grpSpPr bwMode="auto">
          <a:xfrm>
            <a:off x="3094038" y="4673600"/>
            <a:ext cx="3944937" cy="1250950"/>
            <a:chOff x="2357" y="3036"/>
            <a:chExt cx="1877" cy="672"/>
          </a:xfrm>
        </p:grpSpPr>
        <p:sp>
          <p:nvSpPr>
            <p:cNvPr id="35855" name="Oval 4"/>
            <p:cNvSpPr>
              <a:spLocks noChangeArrowheads="1"/>
            </p:cNvSpPr>
            <p:nvPr/>
          </p:nvSpPr>
          <p:spPr bwMode="auto">
            <a:xfrm>
              <a:off x="3719" y="3036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56" name="Oval 5"/>
            <p:cNvSpPr>
              <a:spLocks noChangeArrowheads="1"/>
            </p:cNvSpPr>
            <p:nvPr/>
          </p:nvSpPr>
          <p:spPr bwMode="auto">
            <a:xfrm>
              <a:off x="2357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57" name="Oval 6"/>
            <p:cNvSpPr>
              <a:spLocks noChangeArrowheads="1"/>
            </p:cNvSpPr>
            <p:nvPr/>
          </p:nvSpPr>
          <p:spPr bwMode="auto">
            <a:xfrm>
              <a:off x="2584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58" name="Oval 7"/>
            <p:cNvSpPr>
              <a:spLocks noChangeArrowheads="1"/>
            </p:cNvSpPr>
            <p:nvPr/>
          </p:nvSpPr>
          <p:spPr bwMode="auto">
            <a:xfrm>
              <a:off x="2811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59" name="Oval 8"/>
            <p:cNvSpPr>
              <a:spLocks noChangeArrowheads="1"/>
            </p:cNvSpPr>
            <p:nvPr/>
          </p:nvSpPr>
          <p:spPr bwMode="auto">
            <a:xfrm>
              <a:off x="3038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0" name="Oval 9"/>
            <p:cNvSpPr>
              <a:spLocks noChangeArrowheads="1"/>
            </p:cNvSpPr>
            <p:nvPr/>
          </p:nvSpPr>
          <p:spPr bwMode="auto">
            <a:xfrm>
              <a:off x="3265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1" name="Oval 10"/>
            <p:cNvSpPr>
              <a:spLocks noChangeArrowheads="1"/>
            </p:cNvSpPr>
            <p:nvPr/>
          </p:nvSpPr>
          <p:spPr bwMode="auto">
            <a:xfrm>
              <a:off x="3492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2" name="Oval 12"/>
            <p:cNvSpPr>
              <a:spLocks noChangeArrowheads="1"/>
            </p:cNvSpPr>
            <p:nvPr/>
          </p:nvSpPr>
          <p:spPr bwMode="auto">
            <a:xfrm>
              <a:off x="3950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3" name="Oval 13"/>
            <p:cNvSpPr>
              <a:spLocks noChangeArrowheads="1"/>
            </p:cNvSpPr>
            <p:nvPr/>
          </p:nvSpPr>
          <p:spPr bwMode="auto">
            <a:xfrm>
              <a:off x="3722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4" name="Oval 14"/>
            <p:cNvSpPr>
              <a:spLocks noChangeArrowheads="1"/>
            </p:cNvSpPr>
            <p:nvPr/>
          </p:nvSpPr>
          <p:spPr bwMode="auto">
            <a:xfrm>
              <a:off x="3494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5" name="Oval 15"/>
            <p:cNvSpPr>
              <a:spLocks noChangeArrowheads="1"/>
            </p:cNvSpPr>
            <p:nvPr/>
          </p:nvSpPr>
          <p:spPr bwMode="auto">
            <a:xfrm>
              <a:off x="3266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6" name="Oval 16"/>
            <p:cNvSpPr>
              <a:spLocks noChangeArrowheads="1"/>
            </p:cNvSpPr>
            <p:nvPr/>
          </p:nvSpPr>
          <p:spPr bwMode="auto">
            <a:xfrm>
              <a:off x="3038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7" name="Oval 17"/>
            <p:cNvSpPr>
              <a:spLocks noChangeArrowheads="1"/>
            </p:cNvSpPr>
            <p:nvPr/>
          </p:nvSpPr>
          <p:spPr bwMode="auto">
            <a:xfrm>
              <a:off x="2810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8" name="Oval 18"/>
            <p:cNvSpPr>
              <a:spLocks noChangeArrowheads="1"/>
            </p:cNvSpPr>
            <p:nvPr/>
          </p:nvSpPr>
          <p:spPr bwMode="auto">
            <a:xfrm>
              <a:off x="2582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9" name="Oval 19"/>
            <p:cNvSpPr>
              <a:spLocks noChangeArrowheads="1"/>
            </p:cNvSpPr>
            <p:nvPr/>
          </p:nvSpPr>
          <p:spPr bwMode="auto">
            <a:xfrm>
              <a:off x="4178" y="3652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70" name="Line 21"/>
            <p:cNvSpPr>
              <a:spLocks noChangeShapeType="1"/>
            </p:cNvSpPr>
            <p:nvPr/>
          </p:nvSpPr>
          <p:spPr bwMode="auto">
            <a:xfrm>
              <a:off x="2398" y="3080"/>
              <a:ext cx="43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22"/>
            <p:cNvSpPr>
              <a:spLocks noChangeShapeType="1"/>
            </p:cNvSpPr>
            <p:nvPr/>
          </p:nvSpPr>
          <p:spPr bwMode="auto">
            <a:xfrm flipV="1">
              <a:off x="2626" y="3090"/>
              <a:ext cx="198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3"/>
            <p:cNvSpPr>
              <a:spLocks noChangeShapeType="1"/>
            </p:cNvSpPr>
            <p:nvPr/>
          </p:nvSpPr>
          <p:spPr bwMode="auto">
            <a:xfrm flipH="1" flipV="1">
              <a:off x="2834" y="3094"/>
              <a:ext cx="218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24"/>
            <p:cNvSpPr>
              <a:spLocks noChangeShapeType="1"/>
            </p:cNvSpPr>
            <p:nvPr/>
          </p:nvSpPr>
          <p:spPr bwMode="auto">
            <a:xfrm flipV="1">
              <a:off x="2842" y="3092"/>
              <a:ext cx="206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25"/>
            <p:cNvSpPr>
              <a:spLocks noChangeShapeType="1"/>
            </p:cNvSpPr>
            <p:nvPr/>
          </p:nvSpPr>
          <p:spPr bwMode="auto">
            <a:xfrm flipV="1">
              <a:off x="3066" y="3092"/>
              <a:ext cx="216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26"/>
            <p:cNvSpPr>
              <a:spLocks noChangeShapeType="1"/>
            </p:cNvSpPr>
            <p:nvPr/>
          </p:nvSpPr>
          <p:spPr bwMode="auto">
            <a:xfrm flipV="1">
              <a:off x="2840" y="3082"/>
              <a:ext cx="884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27"/>
            <p:cNvSpPr>
              <a:spLocks noChangeShapeType="1"/>
            </p:cNvSpPr>
            <p:nvPr/>
          </p:nvSpPr>
          <p:spPr bwMode="auto">
            <a:xfrm flipV="1">
              <a:off x="2848" y="3088"/>
              <a:ext cx="652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28"/>
            <p:cNvSpPr>
              <a:spLocks noChangeShapeType="1"/>
            </p:cNvSpPr>
            <p:nvPr/>
          </p:nvSpPr>
          <p:spPr bwMode="auto">
            <a:xfrm>
              <a:off x="2606" y="3092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29"/>
            <p:cNvSpPr>
              <a:spLocks noChangeShapeType="1"/>
            </p:cNvSpPr>
            <p:nvPr/>
          </p:nvSpPr>
          <p:spPr bwMode="auto">
            <a:xfrm>
              <a:off x="2830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0"/>
            <p:cNvSpPr>
              <a:spLocks noChangeShapeType="1"/>
            </p:cNvSpPr>
            <p:nvPr/>
          </p:nvSpPr>
          <p:spPr bwMode="auto">
            <a:xfrm>
              <a:off x="3296" y="3098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31"/>
            <p:cNvSpPr>
              <a:spLocks noChangeShapeType="1"/>
            </p:cNvSpPr>
            <p:nvPr/>
          </p:nvSpPr>
          <p:spPr bwMode="auto">
            <a:xfrm>
              <a:off x="3766" y="3082"/>
              <a:ext cx="4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32"/>
            <p:cNvSpPr>
              <a:spLocks noChangeShapeType="1"/>
            </p:cNvSpPr>
            <p:nvPr/>
          </p:nvSpPr>
          <p:spPr bwMode="auto">
            <a:xfrm>
              <a:off x="3540" y="3086"/>
              <a:ext cx="42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33"/>
            <p:cNvSpPr>
              <a:spLocks noChangeShapeType="1"/>
            </p:cNvSpPr>
            <p:nvPr/>
          </p:nvSpPr>
          <p:spPr bwMode="auto">
            <a:xfrm>
              <a:off x="3064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34"/>
            <p:cNvSpPr>
              <a:spLocks noChangeShapeType="1"/>
            </p:cNvSpPr>
            <p:nvPr/>
          </p:nvSpPr>
          <p:spPr bwMode="auto">
            <a:xfrm>
              <a:off x="352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35"/>
            <p:cNvSpPr>
              <a:spLocks noChangeShapeType="1"/>
            </p:cNvSpPr>
            <p:nvPr/>
          </p:nvSpPr>
          <p:spPr bwMode="auto">
            <a:xfrm>
              <a:off x="375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8" name="Text Box 36"/>
          <p:cNvSpPr txBox="1">
            <a:spLocks noChangeArrowheads="1"/>
          </p:cNvSpPr>
          <p:nvPr/>
        </p:nvSpPr>
        <p:spPr bwMode="auto">
          <a:xfrm>
            <a:off x="3549650" y="610235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T=N(S)</a:t>
            </a:r>
          </a:p>
        </p:txBody>
      </p:sp>
      <p:sp>
        <p:nvSpPr>
          <p:cNvPr id="35849" name="Line 37"/>
          <p:cNvSpPr>
            <a:spLocks noChangeShapeType="1"/>
          </p:cNvSpPr>
          <p:nvPr/>
        </p:nvSpPr>
        <p:spPr bwMode="auto">
          <a:xfrm>
            <a:off x="3603625" y="6010275"/>
            <a:ext cx="101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38"/>
          <p:cNvSpPr>
            <a:spLocks noChangeShapeType="1"/>
          </p:cNvSpPr>
          <p:nvPr/>
        </p:nvSpPr>
        <p:spPr bwMode="auto">
          <a:xfrm>
            <a:off x="3114675" y="4578350"/>
            <a:ext cx="148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Text Box 39"/>
          <p:cNvSpPr txBox="1">
            <a:spLocks noChangeArrowheads="1"/>
          </p:cNvSpPr>
          <p:nvPr/>
        </p:nvSpPr>
        <p:spPr bwMode="auto">
          <a:xfrm>
            <a:off x="3746500" y="415607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35852" name="Text Box 40"/>
          <p:cNvSpPr txBox="1">
            <a:spLocks noChangeArrowheads="1"/>
          </p:cNvSpPr>
          <p:nvPr/>
        </p:nvSpPr>
        <p:spPr bwMode="auto">
          <a:xfrm>
            <a:off x="2108200" y="453072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35853" name="Text Box 41"/>
          <p:cNvSpPr txBox="1">
            <a:spLocks noChangeArrowheads="1"/>
          </p:cNvSpPr>
          <p:nvPr/>
        </p:nvSpPr>
        <p:spPr bwMode="auto">
          <a:xfrm>
            <a:off x="2127250" y="561022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5854" name="Text Box 42"/>
          <p:cNvSpPr txBox="1">
            <a:spLocks noChangeArrowheads="1"/>
          </p:cNvSpPr>
          <p:nvPr/>
        </p:nvSpPr>
        <p:spPr bwMode="auto">
          <a:xfrm>
            <a:off x="2727325" y="4530725"/>
            <a:ext cx="42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xmlns="" val="22281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altLang="zh-TW" i="1" dirty="0" err="1" smtClean="0"/>
              <a:t>K</a:t>
            </a:r>
            <a:r>
              <a:rPr lang="en-US" altLang="zh-TW" i="1" baseline="-12000" dirty="0" err="1" smtClean="0"/>
              <a:t>n</a:t>
            </a:r>
            <a:r>
              <a:rPr lang="en-US" altLang="zh-TW" baseline="-12000" dirty="0" err="1" smtClean="0"/>
              <a:t>,</a:t>
            </a:r>
            <a:r>
              <a:rPr lang="en-US" altLang="zh-TW" i="1" baseline="-12000" dirty="0" err="1" smtClean="0"/>
              <a:t>n</a:t>
            </a:r>
            <a:r>
              <a:rPr lang="en-US" altLang="zh-TW" i="1" baseline="-12000" dirty="0" smtClean="0"/>
              <a:t> </a:t>
            </a:r>
            <a:r>
              <a:rPr lang="en-US" dirty="0" smtClean="0"/>
              <a:t>have a perfect matching?</a:t>
            </a:r>
          </a:p>
          <a:p>
            <a:pPr lvl="1"/>
            <a:r>
              <a:rPr lang="en-US" dirty="0" smtClean="0"/>
              <a:t>How many?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94A4-0D62-46BD-815A-504C9513C701}" type="datetime1">
              <a:rPr lang="en-US" smtClean="0"/>
              <a:pPr/>
              <a:t>2/4/2015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14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477B22-B02A-47B4-993D-8C03A8750C61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8001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Perfect matching in </a:t>
            </a:r>
            <a:r>
              <a:rPr lang="en-US" altLang="zh-TW" sz="32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3200" baseline="-120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endParaRPr lang="en-US" altLang="zh-TW" sz="18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495425"/>
            <a:ext cx="8001000" cy="3124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n,n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partite sets </a:t>
            </a:r>
            <a:r>
              <a:rPr lang="en-US" altLang="zh-TW" sz="2400" i="1" smtClean="0">
                <a:ea typeface="新細明體" panose="02020500000000000000" pitchFamily="18" charset="-120"/>
              </a:rPr>
              <a:t>X</a:t>
            </a:r>
            <a:r>
              <a:rPr lang="en-US" altLang="zh-TW" sz="2400" smtClean="0">
                <a:ea typeface="新細明體" panose="02020500000000000000" pitchFamily="18" charset="-120"/>
              </a:rPr>
              <a:t>=</a:t>
            </a:r>
            <a:r>
              <a:rPr lang="en-US" altLang="zh-TW" smtClean="0">
                <a:ea typeface="新細明體" panose="02020500000000000000" pitchFamily="18" charset="-120"/>
              </a:rPr>
              <a:t>{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18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,…,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18000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}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Y</a:t>
            </a:r>
            <a:r>
              <a:rPr lang="en-US" altLang="zh-TW" sz="2400" smtClean="0">
                <a:ea typeface="新細明體" panose="02020500000000000000" pitchFamily="18" charset="-120"/>
              </a:rPr>
              <a:t>=</a:t>
            </a:r>
            <a:r>
              <a:rPr lang="en-US" altLang="zh-TW" smtClean="0">
                <a:ea typeface="新細明體" panose="02020500000000000000" pitchFamily="18" charset="-120"/>
              </a:rPr>
              <a:t>{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,…,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baseline="-25000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}.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perfect matching defines a bijection from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to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Successively finding mates for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i="1" smtClean="0">
                <a:ea typeface="新細明體" panose="02020500000000000000" pitchFamily="18" charset="-120"/>
              </a:rPr>
              <a:t>, x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2</a:t>
            </a:r>
            <a:r>
              <a:rPr lang="en-US" altLang="zh-TW" i="1" smtClean="0">
                <a:ea typeface="新細明體" panose="02020500000000000000" pitchFamily="18" charset="-120"/>
              </a:rPr>
              <a:t>,</a:t>
            </a:r>
            <a:r>
              <a:rPr lang="en-US" altLang="zh-TW" smtClean="0">
                <a:ea typeface="新細明體" panose="02020500000000000000" pitchFamily="18" charset="-120"/>
              </a:rPr>
              <a:t>…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yields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!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perfect matchings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matching is represented by a permutation of </a:t>
            </a:r>
            <a:r>
              <a:rPr lang="en-US" altLang="zh-TW" smtClean="0">
                <a:ea typeface="新細明體" panose="02020500000000000000" pitchFamily="18" charset="-120"/>
              </a:rPr>
              <a:t>[n],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mapping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matched to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53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850CD4-93D7-47B0-8A40-2926C5B9FCDD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8001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Perfect matching in </a:t>
            </a:r>
            <a:r>
              <a:rPr lang="en-US" altLang="zh-TW" sz="32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3200" baseline="-120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endParaRPr lang="en-US" altLang="zh-TW" sz="18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495425"/>
            <a:ext cx="8001000" cy="2390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i="1" baseline="-12000" dirty="0" smtClean="0">
                <a:ea typeface="新細明體" panose="02020500000000000000" pitchFamily="18" charset="-120"/>
              </a:rPr>
              <a:t>3,3</a:t>
            </a:r>
            <a:r>
              <a:rPr lang="en-US" altLang="zh-TW" i="1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</a:t>
            </a:r>
            <a:r>
              <a:rPr lang="en-US" altLang="zh-TW" dirty="0" smtClean="0">
                <a:ea typeface="新細明體" panose="02020500000000000000" pitchFamily="18" charset="-120"/>
              </a:rPr>
              <a:t>: 123, 132, 213, 231, 312, 321.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312: </a:t>
            </a:r>
          </a:p>
          <a:p>
            <a:pPr lvl="2"/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1  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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/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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1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/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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2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0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E75E7A-B166-4AAC-8D53-B18F6BB0BD05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334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Perfect matching in </a:t>
            </a:r>
            <a:r>
              <a:rPr lang="en-US" altLang="zh-TW" sz="32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3200" baseline="-120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endParaRPr lang="zh-TW" altLang="en-US" sz="18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7772400" cy="240982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can express the matchings as matrices.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indexing the rows and columns, we let position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i, j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1 for each edge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matching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obtain the corresponding matrix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2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is one 1 in each row and each column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1971675" y="4667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4" name="Oval 5"/>
          <p:cNvSpPr>
            <a:spLocks noChangeArrowheads="1"/>
          </p:cNvSpPr>
          <p:nvPr/>
        </p:nvSpPr>
        <p:spPr bwMode="auto">
          <a:xfrm>
            <a:off x="2457450" y="46577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2962275" y="4667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6" name="Oval 7"/>
          <p:cNvSpPr>
            <a:spLocks noChangeArrowheads="1"/>
          </p:cNvSpPr>
          <p:nvPr/>
        </p:nvSpPr>
        <p:spPr bwMode="auto">
          <a:xfrm>
            <a:off x="3409950" y="4667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7" name="Oval 8"/>
          <p:cNvSpPr>
            <a:spLocks noChangeArrowheads="1"/>
          </p:cNvSpPr>
          <p:nvPr/>
        </p:nvSpPr>
        <p:spPr bwMode="auto">
          <a:xfrm>
            <a:off x="3390900" y="52292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8" name="Oval 9"/>
          <p:cNvSpPr>
            <a:spLocks noChangeArrowheads="1"/>
          </p:cNvSpPr>
          <p:nvPr/>
        </p:nvSpPr>
        <p:spPr bwMode="auto">
          <a:xfrm>
            <a:off x="2959100" y="52387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9" name="Oval 10"/>
          <p:cNvSpPr>
            <a:spLocks noChangeArrowheads="1"/>
          </p:cNvSpPr>
          <p:nvPr/>
        </p:nvSpPr>
        <p:spPr bwMode="auto">
          <a:xfrm>
            <a:off x="2479675" y="52292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70" name="Oval 11"/>
          <p:cNvSpPr>
            <a:spLocks noChangeArrowheads="1"/>
          </p:cNvSpPr>
          <p:nvPr/>
        </p:nvSpPr>
        <p:spPr bwMode="auto">
          <a:xfrm>
            <a:off x="1971675" y="52387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 flipV="1">
            <a:off x="2076450" y="4757738"/>
            <a:ext cx="890588" cy="5143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>
            <a:off x="2576513" y="4762500"/>
            <a:ext cx="404812" cy="495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>
            <a:off x="2076450" y="4781550"/>
            <a:ext cx="419100" cy="485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5"/>
          <p:cNvSpPr>
            <a:spLocks noChangeShapeType="1"/>
          </p:cNvSpPr>
          <p:nvPr/>
        </p:nvSpPr>
        <p:spPr bwMode="auto">
          <a:xfrm>
            <a:off x="3467100" y="4791075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5" name="Group 16"/>
          <p:cNvGrpSpPr>
            <a:grpSpLocks/>
          </p:cNvGrpSpPr>
          <p:nvPr/>
        </p:nvGrpSpPr>
        <p:grpSpPr bwMode="auto">
          <a:xfrm>
            <a:off x="5172075" y="4391025"/>
            <a:ext cx="1924050" cy="1552575"/>
            <a:chOff x="2868" y="3006"/>
            <a:chExt cx="1212" cy="978"/>
          </a:xfrm>
        </p:grpSpPr>
        <p:sp>
          <p:nvSpPr>
            <p:cNvPr id="19481" name="Text Box 17"/>
            <p:cNvSpPr txBox="1">
              <a:spLocks noChangeArrowheads="1"/>
            </p:cNvSpPr>
            <p:nvPr/>
          </p:nvSpPr>
          <p:spPr bwMode="auto">
            <a:xfrm>
              <a:off x="2958" y="3006"/>
              <a:ext cx="112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TW" altLang="en-US">
                  <a:ea typeface="新細明體" panose="02020500000000000000" pitchFamily="18" charset="-120"/>
                </a:rPr>
                <a:t>0   1   0    0</a:t>
              </a:r>
            </a:p>
            <a:p>
              <a:pPr eaLnBrk="1" hangingPunct="1"/>
              <a:r>
                <a:rPr lang="zh-TW" altLang="en-US">
                  <a:ea typeface="新細明體" panose="02020500000000000000" pitchFamily="18" charset="-120"/>
                </a:rPr>
                <a:t>0   0   1    0</a:t>
              </a:r>
            </a:p>
            <a:p>
              <a:pPr eaLnBrk="1" hangingPunct="1"/>
              <a:r>
                <a:rPr lang="zh-TW" altLang="en-US">
                  <a:ea typeface="新細明體" panose="02020500000000000000" pitchFamily="18" charset="-120"/>
                </a:rPr>
                <a:t>1   0   0    0</a:t>
              </a:r>
            </a:p>
            <a:p>
              <a:pPr eaLnBrk="1" hangingPunct="1"/>
              <a:r>
                <a:rPr lang="zh-TW" altLang="en-US">
                  <a:ea typeface="新細明體" panose="02020500000000000000" pitchFamily="18" charset="-120"/>
                </a:rPr>
                <a:t>0   0   0    1</a:t>
              </a:r>
            </a:p>
          </p:txBody>
        </p:sp>
        <p:sp>
          <p:nvSpPr>
            <p:cNvPr id="19482" name="AutoShape 18"/>
            <p:cNvSpPr>
              <a:spLocks/>
            </p:cNvSpPr>
            <p:nvPr/>
          </p:nvSpPr>
          <p:spPr bwMode="auto">
            <a:xfrm>
              <a:off x="2868" y="3102"/>
              <a:ext cx="66" cy="774"/>
            </a:xfrm>
            <a:prstGeom prst="leftBracket">
              <a:avLst>
                <a:gd name="adj" fmla="val 977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9483" name="AutoShape 19"/>
            <p:cNvSpPr>
              <a:spLocks/>
            </p:cNvSpPr>
            <p:nvPr/>
          </p:nvSpPr>
          <p:spPr bwMode="auto">
            <a:xfrm>
              <a:off x="3930" y="3114"/>
              <a:ext cx="48" cy="762"/>
            </a:xfrm>
            <a:prstGeom prst="rightBracket">
              <a:avLst>
                <a:gd name="adj" fmla="val 13229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276850" y="4057650"/>
            <a:ext cx="210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1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2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3 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4</a:t>
            </a:r>
            <a:endParaRPr lang="en-US" altLang="zh-TW" i="1" baseline="-6000">
              <a:ea typeface="新細明體" panose="02020500000000000000" pitchFamily="18" charset="-120"/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743450" y="4432300"/>
            <a:ext cx="50482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10000"/>
              </a:spcAft>
            </a:pP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1</a:t>
            </a:r>
          </a:p>
          <a:p>
            <a:pPr eaLnBrk="1" hangingPunct="1">
              <a:spcAft>
                <a:spcPct val="10000"/>
              </a:spcAft>
            </a:pP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2</a:t>
            </a:r>
          </a:p>
          <a:p>
            <a:pPr eaLnBrk="1" hangingPunct="1">
              <a:spcAft>
                <a:spcPct val="10000"/>
              </a:spcAft>
            </a:pP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3 </a:t>
            </a:r>
          </a:p>
          <a:p>
            <a:pPr eaLnBrk="1" hangingPunct="1">
              <a:spcAft>
                <a:spcPct val="10000"/>
              </a:spcAft>
            </a:pP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4</a:t>
            </a:r>
            <a:endParaRPr lang="en-US" altLang="zh-TW" i="1" baseline="-6000">
              <a:ea typeface="新細明體" panose="02020500000000000000" pitchFamily="18" charset="-120"/>
            </a:endParaRP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343025" y="4552950"/>
            <a:ext cx="5048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876425" y="4248150"/>
            <a:ext cx="210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1     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2     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3     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4</a:t>
            </a:r>
            <a:endParaRPr lang="en-US" altLang="zh-TW" i="1" baseline="-6000">
              <a:ea typeface="新細明體" panose="02020500000000000000" pitchFamily="18" charset="-120"/>
            </a:endParaRP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1866900" y="5324475"/>
            <a:ext cx="210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1  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2  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3  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4</a:t>
            </a:r>
            <a:endParaRPr lang="en-US" altLang="zh-TW" i="1" baseline="-60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7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90B213-B84C-4CC4-8EB0-0FF345638068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9625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Perfect Matchings in Complete graphs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772400" cy="4325938"/>
          </a:xfrm>
        </p:spPr>
        <p:txBody>
          <a:bodyPr/>
          <a:lstStyle/>
          <a:p>
            <a:pPr eaLnBrk="1" hangingPunct="1"/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baseline="-20000" smtClean="0">
                <a:ea typeface="新細明體" panose="02020500000000000000" pitchFamily="18" charset="-120"/>
              </a:rPr>
              <a:t>2n+1</a:t>
            </a:r>
            <a:r>
              <a:rPr lang="en-US" altLang="zh-TW" baseline="-25000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perfect matching, Consider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baseline="-18000" smtClean="0">
                <a:ea typeface="新細明體" panose="02020500000000000000" pitchFamily="18" charset="-120"/>
              </a:rPr>
              <a:t>2n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the number of ways to pair up </a:t>
            </a:r>
            <a:r>
              <a:rPr lang="en-US" altLang="zh-TW" smtClean="0">
                <a:ea typeface="新細明體" panose="02020500000000000000" pitchFamily="18" charset="-120"/>
              </a:rPr>
              <a:t>2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distinct people in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baseline="-25000" smtClean="0">
                <a:ea typeface="新細明體" panose="02020500000000000000" pitchFamily="18" charset="-120"/>
              </a:rPr>
              <a:t>2n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</a:t>
            </a:r>
            <a:r>
              <a:rPr lang="en-US" altLang="zh-TW" smtClean="0">
                <a:ea typeface="新細明體" panose="02020500000000000000" pitchFamily="18" charset="-120"/>
              </a:rPr>
              <a:t>2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choices for partner of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baseline="-25000" smtClean="0">
                <a:ea typeface="新細明體" panose="02020500000000000000" pitchFamily="18" charset="-120"/>
              </a:rPr>
              <a:t>2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for each such choices there are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n-1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ways to complete the matching </a:t>
            </a:r>
            <a:r>
              <a:rPr lang="en-US" altLang="zh-TW" sz="1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example in the next page)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</a:t>
            </a:r>
            <a:r>
              <a:rPr lang="en-US" altLang="zh-TW" i="1" smtClean="0">
                <a:ea typeface="新細明體" panose="02020500000000000000" pitchFamily="18" charset="-120"/>
              </a:rPr>
              <a:t>=</a:t>
            </a:r>
            <a:r>
              <a:rPr lang="en-US" altLang="zh-TW" smtClean="0">
                <a:ea typeface="新細明體" panose="02020500000000000000" pitchFamily="18" charset="-120"/>
              </a:rPr>
              <a:t>(2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-1)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n-1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1.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With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0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=1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it follows by induction that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(2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-1)·(2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-3) · · ·(1).</a:t>
            </a:r>
            <a:endParaRPr lang="en-US" altLang="zh-TW" baseline="-2000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2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5D4F1F-7E3E-49A4-B916-13408DC832B8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305675" cy="9144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Example: Perfect Matchings in K</a:t>
            </a:r>
            <a:r>
              <a:rPr lang="en-US" altLang="zh-TW" sz="3200" baseline="-18000" smtClean="0">
                <a:ea typeface="新細明體" panose="02020500000000000000" pitchFamily="18" charset="-120"/>
              </a:rPr>
              <a:t>6</a:t>
            </a:r>
            <a:endParaRPr lang="zh-TW" altLang="en-US" sz="3200" baseline="-18000" smtClean="0">
              <a:ea typeface="新細明體" panose="02020500000000000000" pitchFamily="18" charset="-12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25"/>
            <a:ext cx="7772400" cy="138112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baseline="-2500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=3,  </a:t>
            </a:r>
          </a:p>
          <a:p>
            <a:pPr lvl="1" eaLnBrk="1" hangingPunct="1"/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baseline="-2000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the number of perfect matchings</a:t>
            </a:r>
          </a:p>
          <a:p>
            <a:pPr lvl="1" eaLnBrk="1" hangingPunct="1"/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0000" smtClean="0">
                <a:ea typeface="新細明體" panose="02020500000000000000" pitchFamily="18" charset="-120"/>
                <a:sym typeface="Symbol" panose="05050102010706020507" pitchFamily="18" charset="2"/>
              </a:rPr>
              <a:t>3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 (2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-1) *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0000" smtClean="0"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 5*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i="1" baseline="-1600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=5*3*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0000" smtClean="0">
                <a:ea typeface="新細明體" panose="02020500000000000000" pitchFamily="18" charset="-120"/>
                <a:sym typeface="Symbol" panose="05050102010706020507" pitchFamily="18" charset="2"/>
              </a:rPr>
              <a:t>1 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grpSp>
        <p:nvGrpSpPr>
          <p:cNvPr id="21511" name="Group 181"/>
          <p:cNvGrpSpPr>
            <a:grpSpLocks/>
          </p:cNvGrpSpPr>
          <p:nvPr/>
        </p:nvGrpSpPr>
        <p:grpSpPr bwMode="auto">
          <a:xfrm>
            <a:off x="3259138" y="3454400"/>
            <a:ext cx="741362" cy="850900"/>
            <a:chOff x="1567" y="2776"/>
            <a:chExt cx="467" cy="536"/>
          </a:xfrm>
        </p:grpSpPr>
        <p:sp>
          <p:nvSpPr>
            <p:cNvPr id="21598" name="Oval 23"/>
            <p:cNvSpPr>
              <a:spLocks noChangeArrowheads="1"/>
            </p:cNvSpPr>
            <p:nvPr/>
          </p:nvSpPr>
          <p:spPr bwMode="auto">
            <a:xfrm>
              <a:off x="1827" y="2776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99" name="Oval 25"/>
            <p:cNvSpPr>
              <a:spLocks noChangeArrowheads="1"/>
            </p:cNvSpPr>
            <p:nvPr/>
          </p:nvSpPr>
          <p:spPr bwMode="auto">
            <a:xfrm>
              <a:off x="1827" y="3255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600" name="Oval 26"/>
            <p:cNvSpPr>
              <a:spLocks noChangeArrowheads="1"/>
            </p:cNvSpPr>
            <p:nvPr/>
          </p:nvSpPr>
          <p:spPr bwMode="auto">
            <a:xfrm>
              <a:off x="1567" y="3255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601" name="Oval 27"/>
            <p:cNvSpPr>
              <a:spLocks noChangeArrowheads="1"/>
            </p:cNvSpPr>
            <p:nvPr/>
          </p:nvSpPr>
          <p:spPr bwMode="auto">
            <a:xfrm>
              <a:off x="1981" y="3013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602" name="Line 30"/>
            <p:cNvSpPr>
              <a:spLocks noChangeShapeType="1"/>
            </p:cNvSpPr>
            <p:nvPr/>
          </p:nvSpPr>
          <p:spPr bwMode="auto">
            <a:xfrm>
              <a:off x="1622" y="3283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Line 31"/>
            <p:cNvSpPr>
              <a:spLocks noChangeShapeType="1"/>
            </p:cNvSpPr>
            <p:nvPr/>
          </p:nvSpPr>
          <p:spPr bwMode="auto">
            <a:xfrm>
              <a:off x="1871" y="2827"/>
              <a:ext cx="126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Line 34"/>
            <p:cNvSpPr>
              <a:spLocks noChangeShapeType="1"/>
            </p:cNvSpPr>
            <p:nvPr/>
          </p:nvSpPr>
          <p:spPr bwMode="auto">
            <a:xfrm flipV="1">
              <a:off x="1869" y="3068"/>
              <a:ext cx="12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Line 35"/>
            <p:cNvSpPr>
              <a:spLocks noChangeShapeType="1"/>
            </p:cNvSpPr>
            <p:nvPr/>
          </p:nvSpPr>
          <p:spPr bwMode="auto">
            <a:xfrm flipH="1">
              <a:off x="1605" y="2829"/>
              <a:ext cx="233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Line 39"/>
            <p:cNvSpPr>
              <a:spLocks noChangeShapeType="1"/>
            </p:cNvSpPr>
            <p:nvPr/>
          </p:nvSpPr>
          <p:spPr bwMode="auto">
            <a:xfrm>
              <a:off x="1849" y="2833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Line 41"/>
            <p:cNvSpPr>
              <a:spLocks noChangeShapeType="1"/>
            </p:cNvSpPr>
            <p:nvPr/>
          </p:nvSpPr>
          <p:spPr bwMode="auto">
            <a:xfrm flipV="1">
              <a:off x="1618" y="3059"/>
              <a:ext cx="36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2" name="Group 179"/>
          <p:cNvGrpSpPr>
            <a:grpSpLocks/>
          </p:cNvGrpSpPr>
          <p:nvPr/>
        </p:nvGrpSpPr>
        <p:grpSpPr bwMode="auto">
          <a:xfrm>
            <a:off x="2971800" y="3438525"/>
            <a:ext cx="314325" cy="466725"/>
            <a:chOff x="1416" y="2130"/>
            <a:chExt cx="198" cy="294"/>
          </a:xfrm>
        </p:grpSpPr>
        <p:sp>
          <p:nvSpPr>
            <p:cNvPr id="21595" name="Oval 100"/>
            <p:cNvSpPr>
              <a:spLocks noChangeArrowheads="1"/>
            </p:cNvSpPr>
            <p:nvPr/>
          </p:nvSpPr>
          <p:spPr bwMode="auto">
            <a:xfrm>
              <a:off x="1561" y="2130"/>
              <a:ext cx="53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96" name="Oval 104"/>
            <p:cNvSpPr>
              <a:spLocks noChangeArrowheads="1"/>
            </p:cNvSpPr>
            <p:nvPr/>
          </p:nvSpPr>
          <p:spPr bwMode="auto">
            <a:xfrm>
              <a:off x="1416" y="2367"/>
              <a:ext cx="53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97" name="Line 109"/>
            <p:cNvSpPr>
              <a:spLocks noChangeShapeType="1"/>
            </p:cNvSpPr>
            <p:nvPr/>
          </p:nvSpPr>
          <p:spPr bwMode="auto">
            <a:xfrm flipV="1">
              <a:off x="1449" y="2183"/>
              <a:ext cx="119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3" name="Group 180"/>
          <p:cNvGrpSpPr>
            <a:grpSpLocks/>
          </p:cNvGrpSpPr>
          <p:nvPr/>
        </p:nvGrpSpPr>
        <p:grpSpPr bwMode="auto">
          <a:xfrm>
            <a:off x="4773613" y="3573463"/>
            <a:ext cx="433387" cy="798512"/>
            <a:chOff x="2431" y="2845"/>
            <a:chExt cx="273" cy="503"/>
          </a:xfrm>
        </p:grpSpPr>
        <p:sp>
          <p:nvSpPr>
            <p:cNvPr id="21585" name="Oval 42"/>
            <p:cNvSpPr>
              <a:spLocks noChangeArrowheads="1"/>
            </p:cNvSpPr>
            <p:nvPr/>
          </p:nvSpPr>
          <p:spPr bwMode="auto">
            <a:xfrm>
              <a:off x="2657" y="2845"/>
              <a:ext cx="47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6" name="Oval 43"/>
            <p:cNvSpPr>
              <a:spLocks noChangeArrowheads="1"/>
            </p:cNvSpPr>
            <p:nvPr/>
          </p:nvSpPr>
          <p:spPr bwMode="auto">
            <a:xfrm>
              <a:off x="2431" y="2845"/>
              <a:ext cx="46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7" name="Oval 44"/>
            <p:cNvSpPr>
              <a:spLocks noChangeArrowheads="1"/>
            </p:cNvSpPr>
            <p:nvPr/>
          </p:nvSpPr>
          <p:spPr bwMode="auto">
            <a:xfrm>
              <a:off x="2657" y="3294"/>
              <a:ext cx="47" cy="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8" name="Oval 45"/>
            <p:cNvSpPr>
              <a:spLocks noChangeArrowheads="1"/>
            </p:cNvSpPr>
            <p:nvPr/>
          </p:nvSpPr>
          <p:spPr bwMode="auto">
            <a:xfrm>
              <a:off x="2431" y="3294"/>
              <a:ext cx="46" cy="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9" name="Line 48"/>
            <p:cNvSpPr>
              <a:spLocks noChangeShapeType="1"/>
            </p:cNvSpPr>
            <p:nvPr/>
          </p:nvSpPr>
          <p:spPr bwMode="auto">
            <a:xfrm>
              <a:off x="2481" y="2869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Line 49"/>
            <p:cNvSpPr>
              <a:spLocks noChangeShapeType="1"/>
            </p:cNvSpPr>
            <p:nvPr/>
          </p:nvSpPr>
          <p:spPr bwMode="auto">
            <a:xfrm>
              <a:off x="2479" y="3321"/>
              <a:ext cx="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Line 54"/>
            <p:cNvSpPr>
              <a:spLocks noChangeShapeType="1"/>
            </p:cNvSpPr>
            <p:nvPr/>
          </p:nvSpPr>
          <p:spPr bwMode="auto">
            <a:xfrm flipH="1">
              <a:off x="2463" y="2894"/>
              <a:ext cx="204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Line 55"/>
            <p:cNvSpPr>
              <a:spLocks noChangeShapeType="1"/>
            </p:cNvSpPr>
            <p:nvPr/>
          </p:nvSpPr>
          <p:spPr bwMode="auto">
            <a:xfrm>
              <a:off x="2463" y="2894"/>
              <a:ext cx="204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Line 57"/>
            <p:cNvSpPr>
              <a:spLocks noChangeShapeType="1"/>
            </p:cNvSpPr>
            <p:nvPr/>
          </p:nvSpPr>
          <p:spPr bwMode="auto">
            <a:xfrm>
              <a:off x="2448" y="2898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Line 58"/>
            <p:cNvSpPr>
              <a:spLocks noChangeShapeType="1"/>
            </p:cNvSpPr>
            <p:nvPr/>
          </p:nvSpPr>
          <p:spPr bwMode="auto">
            <a:xfrm>
              <a:off x="2677" y="2898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4" name="Group 183"/>
          <p:cNvGrpSpPr>
            <a:grpSpLocks/>
          </p:cNvGrpSpPr>
          <p:nvPr/>
        </p:nvGrpSpPr>
        <p:grpSpPr bwMode="auto">
          <a:xfrm>
            <a:off x="4562475" y="3895725"/>
            <a:ext cx="847725" cy="85725"/>
            <a:chOff x="2304" y="2370"/>
            <a:chExt cx="534" cy="54"/>
          </a:xfrm>
        </p:grpSpPr>
        <p:sp>
          <p:nvSpPr>
            <p:cNvPr id="21582" name="Oval 122"/>
            <p:cNvSpPr>
              <a:spLocks noChangeArrowheads="1"/>
            </p:cNvSpPr>
            <p:nvPr/>
          </p:nvSpPr>
          <p:spPr bwMode="auto">
            <a:xfrm>
              <a:off x="2792" y="2370"/>
              <a:ext cx="46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3" name="Oval 123"/>
            <p:cNvSpPr>
              <a:spLocks noChangeArrowheads="1"/>
            </p:cNvSpPr>
            <p:nvPr/>
          </p:nvSpPr>
          <p:spPr bwMode="auto">
            <a:xfrm>
              <a:off x="2304" y="2370"/>
              <a:ext cx="46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4" name="Line 132"/>
            <p:cNvSpPr>
              <a:spLocks noChangeShapeType="1"/>
            </p:cNvSpPr>
            <p:nvPr/>
          </p:nvSpPr>
          <p:spPr bwMode="auto">
            <a:xfrm>
              <a:off x="2348" y="2399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5" name="Group 184"/>
          <p:cNvGrpSpPr>
            <a:grpSpLocks/>
          </p:cNvGrpSpPr>
          <p:nvPr/>
        </p:nvGrpSpPr>
        <p:grpSpPr bwMode="auto">
          <a:xfrm>
            <a:off x="5953125" y="3533775"/>
            <a:ext cx="649288" cy="449263"/>
            <a:chOff x="3138" y="2136"/>
            <a:chExt cx="409" cy="283"/>
          </a:xfrm>
        </p:grpSpPr>
        <p:sp>
          <p:nvSpPr>
            <p:cNvPr id="21579" name="Oval 137"/>
            <p:cNvSpPr>
              <a:spLocks noChangeArrowheads="1"/>
            </p:cNvSpPr>
            <p:nvPr/>
          </p:nvSpPr>
          <p:spPr bwMode="auto">
            <a:xfrm>
              <a:off x="3499" y="2136"/>
              <a:ext cx="48" cy="5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0" name="Oval 142"/>
            <p:cNvSpPr>
              <a:spLocks noChangeArrowheads="1"/>
            </p:cNvSpPr>
            <p:nvPr/>
          </p:nvSpPr>
          <p:spPr bwMode="auto">
            <a:xfrm>
              <a:off x="3138" y="2364"/>
              <a:ext cx="47" cy="5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1" name="Line 154"/>
            <p:cNvSpPr>
              <a:spLocks noChangeShapeType="1"/>
            </p:cNvSpPr>
            <p:nvPr/>
          </p:nvSpPr>
          <p:spPr bwMode="auto">
            <a:xfrm flipV="1">
              <a:off x="3177" y="2174"/>
              <a:ext cx="322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6" name="Group 182"/>
          <p:cNvGrpSpPr>
            <a:grpSpLocks/>
          </p:cNvGrpSpPr>
          <p:nvPr/>
        </p:nvGrpSpPr>
        <p:grpSpPr bwMode="auto">
          <a:xfrm>
            <a:off x="6140450" y="3514725"/>
            <a:ext cx="660400" cy="819150"/>
            <a:chOff x="3268" y="2850"/>
            <a:chExt cx="416" cy="516"/>
          </a:xfrm>
        </p:grpSpPr>
        <p:sp>
          <p:nvSpPr>
            <p:cNvPr id="21569" name="Oval 62"/>
            <p:cNvSpPr>
              <a:spLocks noChangeArrowheads="1"/>
            </p:cNvSpPr>
            <p:nvPr/>
          </p:nvSpPr>
          <p:spPr bwMode="auto">
            <a:xfrm>
              <a:off x="3268" y="2850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70" name="Oval 63"/>
            <p:cNvSpPr>
              <a:spLocks noChangeArrowheads="1"/>
            </p:cNvSpPr>
            <p:nvPr/>
          </p:nvSpPr>
          <p:spPr bwMode="auto">
            <a:xfrm>
              <a:off x="3499" y="3311"/>
              <a:ext cx="48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71" name="Oval 64"/>
            <p:cNvSpPr>
              <a:spLocks noChangeArrowheads="1"/>
            </p:cNvSpPr>
            <p:nvPr/>
          </p:nvSpPr>
          <p:spPr bwMode="auto">
            <a:xfrm>
              <a:off x="3268" y="3311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72" name="Oval 65"/>
            <p:cNvSpPr>
              <a:spLocks noChangeArrowheads="1"/>
            </p:cNvSpPr>
            <p:nvPr/>
          </p:nvSpPr>
          <p:spPr bwMode="auto">
            <a:xfrm>
              <a:off x="3637" y="3079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73" name="Line 68"/>
            <p:cNvSpPr>
              <a:spLocks noChangeShapeType="1"/>
            </p:cNvSpPr>
            <p:nvPr/>
          </p:nvSpPr>
          <p:spPr bwMode="auto">
            <a:xfrm>
              <a:off x="3317" y="3339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Line 72"/>
            <p:cNvSpPr>
              <a:spLocks noChangeShapeType="1"/>
            </p:cNvSpPr>
            <p:nvPr/>
          </p:nvSpPr>
          <p:spPr bwMode="auto">
            <a:xfrm flipV="1">
              <a:off x="3537" y="3131"/>
              <a:ext cx="114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Line 74"/>
            <p:cNvSpPr>
              <a:spLocks noChangeShapeType="1"/>
            </p:cNvSpPr>
            <p:nvPr/>
          </p:nvSpPr>
          <p:spPr bwMode="auto">
            <a:xfrm>
              <a:off x="3301" y="2901"/>
              <a:ext cx="208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Line 76"/>
            <p:cNvSpPr>
              <a:spLocks noChangeShapeType="1"/>
            </p:cNvSpPr>
            <p:nvPr/>
          </p:nvSpPr>
          <p:spPr bwMode="auto">
            <a:xfrm>
              <a:off x="3285" y="2905"/>
              <a:ext cx="0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Line 79"/>
            <p:cNvSpPr>
              <a:spLocks noChangeShapeType="1"/>
            </p:cNvSpPr>
            <p:nvPr/>
          </p:nvSpPr>
          <p:spPr bwMode="auto">
            <a:xfrm flipV="1">
              <a:off x="3313" y="3123"/>
              <a:ext cx="324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Line 159"/>
            <p:cNvSpPr>
              <a:spLocks noChangeShapeType="1"/>
            </p:cNvSpPr>
            <p:nvPr/>
          </p:nvSpPr>
          <p:spPr bwMode="auto">
            <a:xfrm>
              <a:off x="3315" y="2893"/>
              <a:ext cx="3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7" name="Group 178"/>
          <p:cNvGrpSpPr>
            <a:grpSpLocks/>
          </p:cNvGrpSpPr>
          <p:nvPr/>
        </p:nvGrpSpPr>
        <p:grpSpPr bwMode="auto">
          <a:xfrm flipV="1">
            <a:off x="3916363" y="5140325"/>
            <a:ext cx="741362" cy="850900"/>
            <a:chOff x="4093" y="2806"/>
            <a:chExt cx="467" cy="536"/>
          </a:xfrm>
        </p:grpSpPr>
        <p:sp>
          <p:nvSpPr>
            <p:cNvPr id="21559" name="Oval 164"/>
            <p:cNvSpPr>
              <a:spLocks noChangeArrowheads="1"/>
            </p:cNvSpPr>
            <p:nvPr/>
          </p:nvSpPr>
          <p:spPr bwMode="auto">
            <a:xfrm>
              <a:off x="4353" y="2806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60" name="Oval 165"/>
            <p:cNvSpPr>
              <a:spLocks noChangeArrowheads="1"/>
            </p:cNvSpPr>
            <p:nvPr/>
          </p:nvSpPr>
          <p:spPr bwMode="auto">
            <a:xfrm>
              <a:off x="4353" y="3285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61" name="Oval 166"/>
            <p:cNvSpPr>
              <a:spLocks noChangeArrowheads="1"/>
            </p:cNvSpPr>
            <p:nvPr/>
          </p:nvSpPr>
          <p:spPr bwMode="auto">
            <a:xfrm>
              <a:off x="4093" y="3285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62" name="Oval 167"/>
            <p:cNvSpPr>
              <a:spLocks noChangeArrowheads="1"/>
            </p:cNvSpPr>
            <p:nvPr/>
          </p:nvSpPr>
          <p:spPr bwMode="auto">
            <a:xfrm>
              <a:off x="4507" y="3043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63" name="Line 168"/>
            <p:cNvSpPr>
              <a:spLocks noChangeShapeType="1"/>
            </p:cNvSpPr>
            <p:nvPr/>
          </p:nvSpPr>
          <p:spPr bwMode="auto">
            <a:xfrm>
              <a:off x="4148" y="3313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169"/>
            <p:cNvSpPr>
              <a:spLocks noChangeShapeType="1"/>
            </p:cNvSpPr>
            <p:nvPr/>
          </p:nvSpPr>
          <p:spPr bwMode="auto">
            <a:xfrm>
              <a:off x="4397" y="2857"/>
              <a:ext cx="126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Line 170"/>
            <p:cNvSpPr>
              <a:spLocks noChangeShapeType="1"/>
            </p:cNvSpPr>
            <p:nvPr/>
          </p:nvSpPr>
          <p:spPr bwMode="auto">
            <a:xfrm flipV="1">
              <a:off x="4395" y="3098"/>
              <a:ext cx="12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171"/>
            <p:cNvSpPr>
              <a:spLocks noChangeShapeType="1"/>
            </p:cNvSpPr>
            <p:nvPr/>
          </p:nvSpPr>
          <p:spPr bwMode="auto">
            <a:xfrm flipH="1">
              <a:off x="4131" y="2859"/>
              <a:ext cx="233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Line 172"/>
            <p:cNvSpPr>
              <a:spLocks noChangeShapeType="1"/>
            </p:cNvSpPr>
            <p:nvPr/>
          </p:nvSpPr>
          <p:spPr bwMode="auto">
            <a:xfrm>
              <a:off x="4375" y="2863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Line 173"/>
            <p:cNvSpPr>
              <a:spLocks noChangeShapeType="1"/>
            </p:cNvSpPr>
            <p:nvPr/>
          </p:nvSpPr>
          <p:spPr bwMode="auto">
            <a:xfrm flipV="1">
              <a:off x="4144" y="3089"/>
              <a:ext cx="36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8" name="Group 177"/>
          <p:cNvGrpSpPr>
            <a:grpSpLocks/>
          </p:cNvGrpSpPr>
          <p:nvPr/>
        </p:nvGrpSpPr>
        <p:grpSpPr bwMode="auto">
          <a:xfrm flipV="1">
            <a:off x="3686175" y="5524500"/>
            <a:ext cx="314325" cy="466725"/>
            <a:chOff x="3942" y="2160"/>
            <a:chExt cx="198" cy="294"/>
          </a:xfrm>
        </p:grpSpPr>
        <p:sp>
          <p:nvSpPr>
            <p:cNvPr id="21556" name="Oval 174"/>
            <p:cNvSpPr>
              <a:spLocks noChangeArrowheads="1"/>
            </p:cNvSpPr>
            <p:nvPr/>
          </p:nvSpPr>
          <p:spPr bwMode="auto">
            <a:xfrm>
              <a:off x="4087" y="2160"/>
              <a:ext cx="53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57" name="Oval 175"/>
            <p:cNvSpPr>
              <a:spLocks noChangeArrowheads="1"/>
            </p:cNvSpPr>
            <p:nvPr/>
          </p:nvSpPr>
          <p:spPr bwMode="auto">
            <a:xfrm>
              <a:off x="3942" y="2397"/>
              <a:ext cx="53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58" name="Line 176"/>
            <p:cNvSpPr>
              <a:spLocks noChangeShapeType="1"/>
            </p:cNvSpPr>
            <p:nvPr/>
          </p:nvSpPr>
          <p:spPr bwMode="auto">
            <a:xfrm flipV="1">
              <a:off x="3975" y="2213"/>
              <a:ext cx="119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9" name="Group 185"/>
          <p:cNvGrpSpPr>
            <a:grpSpLocks/>
          </p:cNvGrpSpPr>
          <p:nvPr/>
        </p:nvGrpSpPr>
        <p:grpSpPr bwMode="auto">
          <a:xfrm>
            <a:off x="1466850" y="3429000"/>
            <a:ext cx="962025" cy="885825"/>
            <a:chOff x="384" y="2100"/>
            <a:chExt cx="834" cy="732"/>
          </a:xfrm>
        </p:grpSpPr>
        <p:sp>
          <p:nvSpPr>
            <p:cNvPr id="21535" name="Oval 186"/>
            <p:cNvSpPr>
              <a:spLocks noChangeArrowheads="1"/>
            </p:cNvSpPr>
            <p:nvPr/>
          </p:nvSpPr>
          <p:spPr bwMode="auto">
            <a:xfrm>
              <a:off x="936" y="2100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6" name="Oval 187"/>
            <p:cNvSpPr>
              <a:spLocks noChangeArrowheads="1"/>
            </p:cNvSpPr>
            <p:nvPr/>
          </p:nvSpPr>
          <p:spPr bwMode="auto">
            <a:xfrm>
              <a:off x="582" y="2100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7" name="Oval 188"/>
            <p:cNvSpPr>
              <a:spLocks noChangeArrowheads="1"/>
            </p:cNvSpPr>
            <p:nvPr/>
          </p:nvSpPr>
          <p:spPr bwMode="auto">
            <a:xfrm>
              <a:off x="936" y="2754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8" name="Oval 189"/>
            <p:cNvSpPr>
              <a:spLocks noChangeArrowheads="1"/>
            </p:cNvSpPr>
            <p:nvPr/>
          </p:nvSpPr>
          <p:spPr bwMode="auto">
            <a:xfrm>
              <a:off x="582" y="2754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9" name="Oval 190"/>
            <p:cNvSpPr>
              <a:spLocks noChangeArrowheads="1"/>
            </p:cNvSpPr>
            <p:nvPr/>
          </p:nvSpPr>
          <p:spPr bwMode="auto">
            <a:xfrm>
              <a:off x="1146" y="2424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40" name="Oval 191"/>
            <p:cNvSpPr>
              <a:spLocks noChangeArrowheads="1"/>
            </p:cNvSpPr>
            <p:nvPr/>
          </p:nvSpPr>
          <p:spPr bwMode="auto">
            <a:xfrm>
              <a:off x="384" y="2424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41" name="Line 192"/>
            <p:cNvSpPr>
              <a:spLocks noChangeShapeType="1"/>
            </p:cNvSpPr>
            <p:nvPr/>
          </p:nvSpPr>
          <p:spPr bwMode="auto">
            <a:xfrm>
              <a:off x="660" y="2136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Line 193"/>
            <p:cNvSpPr>
              <a:spLocks noChangeShapeType="1"/>
            </p:cNvSpPr>
            <p:nvPr/>
          </p:nvSpPr>
          <p:spPr bwMode="auto">
            <a:xfrm>
              <a:off x="657" y="2793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194"/>
            <p:cNvSpPr>
              <a:spLocks noChangeShapeType="1"/>
            </p:cNvSpPr>
            <p:nvPr/>
          </p:nvSpPr>
          <p:spPr bwMode="auto">
            <a:xfrm>
              <a:off x="996" y="2169"/>
              <a:ext cx="17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Line 195"/>
            <p:cNvSpPr>
              <a:spLocks noChangeShapeType="1"/>
            </p:cNvSpPr>
            <p:nvPr/>
          </p:nvSpPr>
          <p:spPr bwMode="auto">
            <a:xfrm>
              <a:off x="429" y="2502"/>
              <a:ext cx="171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196"/>
            <p:cNvSpPr>
              <a:spLocks noChangeShapeType="1"/>
            </p:cNvSpPr>
            <p:nvPr/>
          </p:nvSpPr>
          <p:spPr bwMode="auto">
            <a:xfrm flipV="1">
              <a:off x="429" y="2172"/>
              <a:ext cx="162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Line 197"/>
            <p:cNvSpPr>
              <a:spLocks noChangeShapeType="1"/>
            </p:cNvSpPr>
            <p:nvPr/>
          </p:nvSpPr>
          <p:spPr bwMode="auto">
            <a:xfrm flipV="1">
              <a:off x="993" y="2499"/>
              <a:ext cx="17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Line 198"/>
            <p:cNvSpPr>
              <a:spLocks noChangeShapeType="1"/>
            </p:cNvSpPr>
            <p:nvPr/>
          </p:nvSpPr>
          <p:spPr bwMode="auto">
            <a:xfrm flipH="1">
              <a:off x="633" y="2172"/>
              <a:ext cx="318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Line 199"/>
            <p:cNvSpPr>
              <a:spLocks noChangeShapeType="1"/>
            </p:cNvSpPr>
            <p:nvPr/>
          </p:nvSpPr>
          <p:spPr bwMode="auto">
            <a:xfrm>
              <a:off x="633" y="2172"/>
              <a:ext cx="318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Line 200"/>
            <p:cNvSpPr>
              <a:spLocks noChangeShapeType="1"/>
            </p:cNvSpPr>
            <p:nvPr/>
          </p:nvSpPr>
          <p:spPr bwMode="auto">
            <a:xfrm>
              <a:off x="453" y="2466"/>
              <a:ext cx="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Line 201"/>
            <p:cNvSpPr>
              <a:spLocks noChangeShapeType="1"/>
            </p:cNvSpPr>
            <p:nvPr/>
          </p:nvSpPr>
          <p:spPr bwMode="auto">
            <a:xfrm>
              <a:off x="609" y="217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Line 202"/>
            <p:cNvSpPr>
              <a:spLocks noChangeShapeType="1"/>
            </p:cNvSpPr>
            <p:nvPr/>
          </p:nvSpPr>
          <p:spPr bwMode="auto">
            <a:xfrm>
              <a:off x="966" y="217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Line 203"/>
            <p:cNvSpPr>
              <a:spLocks noChangeShapeType="1"/>
            </p:cNvSpPr>
            <p:nvPr/>
          </p:nvSpPr>
          <p:spPr bwMode="auto">
            <a:xfrm flipV="1">
              <a:off x="444" y="2154"/>
              <a:ext cx="492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Line 204"/>
            <p:cNvSpPr>
              <a:spLocks noChangeShapeType="1"/>
            </p:cNvSpPr>
            <p:nvPr/>
          </p:nvSpPr>
          <p:spPr bwMode="auto">
            <a:xfrm flipV="1">
              <a:off x="651" y="2487"/>
              <a:ext cx="495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Line 205"/>
            <p:cNvSpPr>
              <a:spLocks noChangeShapeType="1"/>
            </p:cNvSpPr>
            <p:nvPr/>
          </p:nvSpPr>
          <p:spPr bwMode="auto">
            <a:xfrm>
              <a:off x="654" y="2154"/>
              <a:ext cx="49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206"/>
            <p:cNvSpPr>
              <a:spLocks noChangeShapeType="1"/>
            </p:cNvSpPr>
            <p:nvPr/>
          </p:nvSpPr>
          <p:spPr bwMode="auto">
            <a:xfrm>
              <a:off x="444" y="2478"/>
              <a:ext cx="49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20" name="Group 207"/>
          <p:cNvGrpSpPr>
            <a:grpSpLocks/>
          </p:cNvGrpSpPr>
          <p:nvPr/>
        </p:nvGrpSpPr>
        <p:grpSpPr bwMode="auto">
          <a:xfrm flipV="1">
            <a:off x="5276850" y="5448300"/>
            <a:ext cx="649288" cy="449263"/>
            <a:chOff x="3138" y="2136"/>
            <a:chExt cx="409" cy="283"/>
          </a:xfrm>
        </p:grpSpPr>
        <p:sp>
          <p:nvSpPr>
            <p:cNvPr id="21532" name="Oval 208"/>
            <p:cNvSpPr>
              <a:spLocks noChangeArrowheads="1"/>
            </p:cNvSpPr>
            <p:nvPr/>
          </p:nvSpPr>
          <p:spPr bwMode="auto">
            <a:xfrm>
              <a:off x="3499" y="2136"/>
              <a:ext cx="48" cy="5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3" name="Oval 209"/>
            <p:cNvSpPr>
              <a:spLocks noChangeArrowheads="1"/>
            </p:cNvSpPr>
            <p:nvPr/>
          </p:nvSpPr>
          <p:spPr bwMode="auto">
            <a:xfrm>
              <a:off x="3138" y="2364"/>
              <a:ext cx="47" cy="5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4" name="Line 210"/>
            <p:cNvSpPr>
              <a:spLocks noChangeShapeType="1"/>
            </p:cNvSpPr>
            <p:nvPr/>
          </p:nvSpPr>
          <p:spPr bwMode="auto">
            <a:xfrm flipV="1">
              <a:off x="3177" y="2174"/>
              <a:ext cx="322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21" name="Group 211"/>
          <p:cNvGrpSpPr>
            <a:grpSpLocks/>
          </p:cNvGrpSpPr>
          <p:nvPr/>
        </p:nvGrpSpPr>
        <p:grpSpPr bwMode="auto">
          <a:xfrm flipV="1">
            <a:off x="5464175" y="5105400"/>
            <a:ext cx="660400" cy="819150"/>
            <a:chOff x="3268" y="2850"/>
            <a:chExt cx="416" cy="516"/>
          </a:xfrm>
        </p:grpSpPr>
        <p:sp>
          <p:nvSpPr>
            <p:cNvPr id="21522" name="Oval 212"/>
            <p:cNvSpPr>
              <a:spLocks noChangeArrowheads="1"/>
            </p:cNvSpPr>
            <p:nvPr/>
          </p:nvSpPr>
          <p:spPr bwMode="auto">
            <a:xfrm>
              <a:off x="3268" y="2850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23" name="Oval 213"/>
            <p:cNvSpPr>
              <a:spLocks noChangeArrowheads="1"/>
            </p:cNvSpPr>
            <p:nvPr/>
          </p:nvSpPr>
          <p:spPr bwMode="auto">
            <a:xfrm>
              <a:off x="3499" y="3311"/>
              <a:ext cx="48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24" name="Oval 214"/>
            <p:cNvSpPr>
              <a:spLocks noChangeArrowheads="1"/>
            </p:cNvSpPr>
            <p:nvPr/>
          </p:nvSpPr>
          <p:spPr bwMode="auto">
            <a:xfrm>
              <a:off x="3268" y="3311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25" name="Oval 215"/>
            <p:cNvSpPr>
              <a:spLocks noChangeArrowheads="1"/>
            </p:cNvSpPr>
            <p:nvPr/>
          </p:nvSpPr>
          <p:spPr bwMode="auto">
            <a:xfrm>
              <a:off x="3637" y="3079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26" name="Line 216"/>
            <p:cNvSpPr>
              <a:spLocks noChangeShapeType="1"/>
            </p:cNvSpPr>
            <p:nvPr/>
          </p:nvSpPr>
          <p:spPr bwMode="auto">
            <a:xfrm>
              <a:off x="3317" y="3339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17"/>
            <p:cNvSpPr>
              <a:spLocks noChangeShapeType="1"/>
            </p:cNvSpPr>
            <p:nvPr/>
          </p:nvSpPr>
          <p:spPr bwMode="auto">
            <a:xfrm flipV="1">
              <a:off x="3537" y="3131"/>
              <a:ext cx="114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218"/>
            <p:cNvSpPr>
              <a:spLocks noChangeShapeType="1"/>
            </p:cNvSpPr>
            <p:nvPr/>
          </p:nvSpPr>
          <p:spPr bwMode="auto">
            <a:xfrm>
              <a:off x="3301" y="2901"/>
              <a:ext cx="208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219"/>
            <p:cNvSpPr>
              <a:spLocks noChangeShapeType="1"/>
            </p:cNvSpPr>
            <p:nvPr/>
          </p:nvSpPr>
          <p:spPr bwMode="auto">
            <a:xfrm>
              <a:off x="3285" y="2905"/>
              <a:ext cx="0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20"/>
            <p:cNvSpPr>
              <a:spLocks noChangeShapeType="1"/>
            </p:cNvSpPr>
            <p:nvPr/>
          </p:nvSpPr>
          <p:spPr bwMode="auto">
            <a:xfrm flipV="1">
              <a:off x="3313" y="3123"/>
              <a:ext cx="324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221"/>
            <p:cNvSpPr>
              <a:spLocks noChangeShapeType="1"/>
            </p:cNvSpPr>
            <p:nvPr/>
          </p:nvSpPr>
          <p:spPr bwMode="auto">
            <a:xfrm>
              <a:off x="3315" y="2893"/>
              <a:ext cx="3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374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430AA2-1CEA-42F0-B734-699CD0F96F71}" type="datetime1">
              <a:rPr lang="en-US" altLang="zh-TW" sz="1400" smtClean="0"/>
              <a:pPr eaLnBrk="1" hangingPunct="1"/>
              <a:t>2/4/2015</a:t>
            </a:fld>
            <a:endParaRPr lang="en-US" altLang="zh-TW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37500" cy="9144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Maximal Matching and Maximum Matching</a:t>
            </a:r>
            <a:endParaRPr lang="en-US" altLang="zh-TW" sz="1800" baseline="-14000" dirty="0" smtClean="0">
              <a:ea typeface="新細明體" panose="02020500000000000000" pitchFamily="18" charset="-120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matching of maximum size among all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the graph.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matching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maximal</a:t>
            </a:r>
            <a:r>
              <a:rPr lang="en-US" altLang="zh-TW" b="1" i="1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every edge not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incident to an edge already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 matching cannot be enlarged by adding an edge.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maximum matching is a maximal matching, but the converse need not hold. </a:t>
            </a:r>
            <a:endParaRPr lang="en-US" altLang="zh-TW" b="1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5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10929</TotalTime>
  <Words>2307</Words>
  <Application>Microsoft Office PowerPoint</Application>
  <PresentationFormat>On-screen Show (4:3)</PresentationFormat>
  <Paragraphs>279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Matching</vt:lpstr>
      <vt:lpstr>Matching</vt:lpstr>
      <vt:lpstr>Counting</vt:lpstr>
      <vt:lpstr>Example: Perfect matching in Kn,n</vt:lpstr>
      <vt:lpstr>Example: Perfect matching in Kn,n</vt:lpstr>
      <vt:lpstr>Example: Perfect matching in Kn,n</vt:lpstr>
      <vt:lpstr>Perfect Matchings in Complete graphs </vt:lpstr>
      <vt:lpstr>Example: Perfect Matchings in K6</vt:lpstr>
      <vt:lpstr>Maximal Matching and Maximum Matching</vt:lpstr>
      <vt:lpstr>Maximal  Maximum</vt:lpstr>
      <vt:lpstr>Alternating path &amp; Augmenting path</vt:lpstr>
      <vt:lpstr>Symmetric Difference</vt:lpstr>
      <vt:lpstr>Example of Symmetric Difference</vt:lpstr>
      <vt:lpstr>Lemma 27.1 : Every component of the symmetric difference of two matchings is a path or an even cycle</vt:lpstr>
      <vt:lpstr>Lemma 27.1 : Every component of the symmetric difference of two matchings is a path or an even cycle</vt:lpstr>
      <vt:lpstr>Proposition 27: A matching M in a graph G is a maximum matching in G if and only if G has no M-augmenting path. </vt:lpstr>
      <vt:lpstr>Proposition 27: A matching M in a graph G is a maximum matching in G if and only if G has no M-augmenting path. </vt:lpstr>
      <vt:lpstr>Theorem 2 (Philip Hall’s Theorem): An X,Y-bigraph G has a matching that saturates X if and only if |N(S)|  |S| for all S X. </vt:lpstr>
      <vt:lpstr>Why Marriage Theorem ?  </vt:lpstr>
      <vt:lpstr>Equivalence of the Two Formulations   </vt:lpstr>
      <vt:lpstr>Corollary 2.1: for k&gt;0, every k-regular bipartite graph has a perfect matching. </vt:lpstr>
      <vt:lpstr>Corollary 2.1 : for k&gt;0, every k-regular bipartite graph has a perfect matching. </vt:lpstr>
      <vt:lpstr>Corollary 2.1 : for k&gt;0, every k-regular bipartite graph has a perfect matching. </vt:lpstr>
      <vt:lpstr>Theorem 2 (Philip Hall’s Theorem): An X,Y-bigraph G has a matching that saturates X if and only if |N(S)|  |S| for all S X. </vt:lpstr>
      <vt:lpstr>Theorem 2 (Philip Hall’s Theorem): An X,Y-bigraph G has a matching that saturates X if and only if |N(S)|  |S| for all S X. </vt:lpstr>
      <vt:lpstr>Hall’s Theorem</vt:lpstr>
      <vt:lpstr>Hall’s Theorem</vt:lpstr>
      <vt:lpstr>Hall’s Theorem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121</cp:revision>
  <dcterms:created xsi:type="dcterms:W3CDTF">2013-08-04T06:42:48Z</dcterms:created>
  <dcterms:modified xsi:type="dcterms:W3CDTF">2015-02-04T03:22:46Z</dcterms:modified>
</cp:coreProperties>
</file>