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514" r:id="rId2"/>
    <p:sldId id="515" r:id="rId3"/>
    <p:sldId id="516" r:id="rId4"/>
    <p:sldId id="517" r:id="rId5"/>
    <p:sldId id="539" r:id="rId6"/>
    <p:sldId id="518" r:id="rId7"/>
    <p:sldId id="540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19" r:id="rId20"/>
    <p:sldId id="520" r:id="rId21"/>
    <p:sldId id="521" r:id="rId22"/>
    <p:sldId id="522" r:id="rId23"/>
    <p:sldId id="523" r:id="rId24"/>
    <p:sldId id="524" r:id="rId25"/>
    <p:sldId id="537" r:id="rId26"/>
    <p:sldId id="53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017F2-ECDD-4DE3-A970-7157342454FF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62AC-EE96-4173-8074-3CF369C70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BC47-DA7B-4B75-A956-5A193C329F67}" type="datetime1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ED42-E9D1-4589-BC0C-62B7FF958A1B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D755-2DE6-43AC-AE3B-ED1432754DD8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D38B-8F91-4ED0-B30D-BF37649FCC2D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272-7518-4E68-AF99-D69D5933991D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305F-636F-4CD4-BF90-D1BE5B4F5992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817B-92A3-4047-8A00-29696B67514F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CDDD-59C0-4AC6-8865-25044F4E1E70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89FE-17A3-4743-840C-A6FE26C52BC0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271E-31AA-43AA-9C5E-571FE366E82E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ADAE-DB55-4133-B36F-6D1CB2DAF732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6EA907-EB4D-4177-800C-11DE17080FD9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Vertex Cover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cover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smtClean="0">
                <a:ea typeface="新細明體" panose="02020500000000000000" pitchFamily="18" charset="-120"/>
              </a:rPr>
              <a:t>Q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contains at least one endpoint of every edge. The vertices in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cover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3467100" y="41783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3479800" y="55118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39945" name="Group 8"/>
          <p:cNvGrpSpPr>
            <a:grpSpLocks/>
          </p:cNvGrpSpPr>
          <p:nvPr/>
        </p:nvGrpSpPr>
        <p:grpSpPr bwMode="auto">
          <a:xfrm>
            <a:off x="2628900" y="4178300"/>
            <a:ext cx="165100" cy="1485900"/>
            <a:chOff x="1328" y="1392"/>
            <a:chExt cx="104" cy="936"/>
          </a:xfrm>
        </p:grpSpPr>
        <p:sp>
          <p:nvSpPr>
            <p:cNvPr id="39955" name="Oval 9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6" name="Oval 10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Line 11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6" name="Group 12"/>
          <p:cNvGrpSpPr>
            <a:grpSpLocks/>
          </p:cNvGrpSpPr>
          <p:nvPr/>
        </p:nvGrpSpPr>
        <p:grpSpPr bwMode="auto">
          <a:xfrm>
            <a:off x="4368800" y="4191000"/>
            <a:ext cx="165100" cy="1485900"/>
            <a:chOff x="1328" y="1392"/>
            <a:chExt cx="104" cy="936"/>
          </a:xfrm>
        </p:grpSpPr>
        <p:sp>
          <p:nvSpPr>
            <p:cNvPr id="39952" name="Oval 13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3" name="Oval 14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4" name="Line 15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7" name="Rectangle 16"/>
          <p:cNvSpPr>
            <a:spLocks noChangeArrowheads="1"/>
          </p:cNvSpPr>
          <p:nvPr/>
        </p:nvSpPr>
        <p:spPr bwMode="auto">
          <a:xfrm>
            <a:off x="2590800" y="54864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8" name="Rectangle 17"/>
          <p:cNvSpPr>
            <a:spLocks noChangeArrowheads="1"/>
          </p:cNvSpPr>
          <p:nvPr/>
        </p:nvSpPr>
        <p:spPr bwMode="auto">
          <a:xfrm>
            <a:off x="4356100" y="41529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 flipH="1">
            <a:off x="2705100" y="4254500"/>
            <a:ext cx="8255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 flipV="1">
            <a:off x="2705100" y="4254500"/>
            <a:ext cx="17526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 flipH="1">
            <a:off x="3556000" y="4254500"/>
            <a:ext cx="90170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5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0D684D-47BE-464F-B6A8-D6834F49217D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Independent sets and covers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2524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independence number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is the maximum size of an independent set of vertices.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Non-adjacent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independence number of a bipartite graph does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equal the size of a partite set.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below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both partite sets have size </a:t>
            </a:r>
            <a:r>
              <a:rPr lang="en-US" altLang="zh-TW" dirty="0" smtClean="0">
                <a:ea typeface="新細明體" panose="02020500000000000000" pitchFamily="18" charset="-120"/>
              </a:rPr>
              <a:t>3,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we have marked an independent set of size</a:t>
            </a:r>
            <a:r>
              <a:rPr lang="en-US" altLang="zh-TW" dirty="0" smtClean="0">
                <a:ea typeface="新細明體" panose="02020500000000000000" pitchFamily="18" charset="-120"/>
              </a:rPr>
              <a:t> 4.</a:t>
            </a:r>
          </a:p>
        </p:txBody>
      </p:sp>
      <p:grpSp>
        <p:nvGrpSpPr>
          <p:cNvPr id="53255" name="Group 4"/>
          <p:cNvGrpSpPr>
            <a:grpSpLocks/>
          </p:cNvGrpSpPr>
          <p:nvPr/>
        </p:nvGrpSpPr>
        <p:grpSpPr bwMode="auto">
          <a:xfrm>
            <a:off x="3032125" y="4622800"/>
            <a:ext cx="152400" cy="1435100"/>
            <a:chOff x="1664" y="2840"/>
            <a:chExt cx="96" cy="904"/>
          </a:xfrm>
        </p:grpSpPr>
        <p:sp>
          <p:nvSpPr>
            <p:cNvPr id="53268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3269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3270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5368925" y="4584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368925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45125" y="4660900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4137025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162425" y="589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981325" y="45720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086225" y="45212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124325" y="58420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5330825" y="581660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3108325" y="4648200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3108325" y="466090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4238625" y="4660900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60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FD9F3A-FF43-4C18-8CB4-A88AA78CACAB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Edge </a:t>
            </a:r>
            <a:r>
              <a:rPr lang="en-US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over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82750"/>
            <a:ext cx="8001000" cy="160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 cover</a:t>
            </a:r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set </a:t>
            </a:r>
            <a:r>
              <a:rPr lang="en-US" altLang="zh-TW" b="1" i="1" smtClean="0">
                <a:ea typeface="新細明體" panose="02020500000000000000" pitchFamily="18" charset="-120"/>
              </a:rPr>
              <a:t>L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edges such that every vertex 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incident to some edge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L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four bold edges in thee following graph form an edge cover.</a:t>
            </a:r>
          </a:p>
        </p:txBody>
      </p:sp>
      <p:grpSp>
        <p:nvGrpSpPr>
          <p:cNvPr id="54279" name="Group 4"/>
          <p:cNvGrpSpPr>
            <a:grpSpLocks/>
          </p:cNvGrpSpPr>
          <p:nvPr/>
        </p:nvGrpSpPr>
        <p:grpSpPr bwMode="auto">
          <a:xfrm>
            <a:off x="3060700" y="3994150"/>
            <a:ext cx="152400" cy="1435100"/>
            <a:chOff x="1664" y="2840"/>
            <a:chExt cx="96" cy="904"/>
          </a:xfrm>
        </p:grpSpPr>
        <p:sp>
          <p:nvSpPr>
            <p:cNvPr id="54292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293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5397500" y="39560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397500" y="5238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473700" y="4032250"/>
            <a:ext cx="0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4165600" y="3943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4191000" y="5264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009900" y="39433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114800" y="38925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4152900" y="52133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359400" y="5187950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3136900" y="4019550"/>
            <a:ext cx="1104900" cy="133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3136900" y="403225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4267200" y="4032250"/>
            <a:ext cx="1206500" cy="132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6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491237-9CA7-499F-8229-73E71238D506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optimal sizes of the sets of the independence and covering problems we have defined, we use the notation below.</a:t>
            </a: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size of independent set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size of matching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      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size of vertex cover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lvl="1" algn="just" eaLnBrk="1" hangingPunct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size of edge cover          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lvl="1" algn="just" eaLnBrk="1" hangingPunct="1"/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algn="just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In terms of the above, the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Konig-Egervary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Theorem states that ’(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= (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for the class of bipartite graphs. 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  <a:p>
            <a:pPr algn="just"/>
            <a:endParaRPr lang="en-US" altLang="zh-TW" dirty="0" smtClean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1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BCE463-AEDD-44F2-A0D2-5A1383E2C82B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609600"/>
            <a:ext cx="7912100" cy="1285875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28.1: In a graph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is an independent set if and only if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(i.e. complement of S) is a vertex cover, and hence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).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0100"/>
            <a:ext cx="7772400" cy="230505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Proof :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independent set, then every edge is incident to at least one vertex of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if </a:t>
            </a:r>
            <a:r>
              <a:rPr lang="en-US" altLang="zh-TW" i="1" smtClean="0">
                <a:ea typeface="新細明體" panose="02020500000000000000" pitchFamily="18" charset="-120"/>
              </a:rPr>
              <a:t>Ŝ</a:t>
            </a:r>
            <a:r>
              <a:rPr lang="en-US" altLang="zh-TW" smtClean="0">
                <a:ea typeface="新細明體" panose="02020500000000000000" pitchFamily="18" charset="-120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covers all the edges, then there are no edges joining vertices of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                           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</a:p>
        </p:txBody>
      </p:sp>
      <p:grpSp>
        <p:nvGrpSpPr>
          <p:cNvPr id="56327" name="Group 4"/>
          <p:cNvGrpSpPr>
            <a:grpSpLocks/>
          </p:cNvGrpSpPr>
          <p:nvPr/>
        </p:nvGrpSpPr>
        <p:grpSpPr bwMode="auto">
          <a:xfrm>
            <a:off x="3971925" y="4724400"/>
            <a:ext cx="152400" cy="1435100"/>
            <a:chOff x="1664" y="2840"/>
            <a:chExt cx="96" cy="904"/>
          </a:xfrm>
        </p:grpSpPr>
        <p:sp>
          <p:nvSpPr>
            <p:cNvPr id="56341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2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3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308725" y="46863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6308725" y="596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6384925" y="4762500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5076825" y="467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102225" y="5994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921125" y="46736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026025" y="46228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064125" y="59436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270625" y="5918200"/>
            <a:ext cx="241300" cy="25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4048125" y="4749800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4048125" y="4762500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5178425" y="4762500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4"/>
          <p:cNvSpPr txBox="1">
            <a:spLocks noChangeArrowheads="1"/>
          </p:cNvSpPr>
          <p:nvPr/>
        </p:nvSpPr>
        <p:spPr bwMode="auto">
          <a:xfrm>
            <a:off x="1247775" y="5181600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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Independent set</a:t>
            </a:r>
          </a:p>
        </p:txBody>
      </p:sp>
    </p:spTree>
    <p:extLst>
      <p:ext uri="{BB962C8B-B14F-4D97-AF65-F5344CB8AC3E}">
        <p14:creationId xmlns:p14="http://schemas.microsoft.com/office/powerpoint/2010/main" xmlns="" val="9477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3"/>
          <p:cNvSpPr txBox="1">
            <a:spLocks noGrp="1"/>
          </p:cNvSpPr>
          <p:nvPr/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 Theory</a:t>
            </a:r>
          </a:p>
        </p:txBody>
      </p:sp>
      <p:sp>
        <p:nvSpPr>
          <p:cNvPr id="57347" name="頁尾版面配置區 4"/>
          <p:cNvSpPr txBox="1">
            <a:spLocks noGrp="1"/>
          </p:cNvSpPr>
          <p:nvPr/>
        </p:nvSpPr>
        <p:spPr bwMode="auto">
          <a:xfrm>
            <a:off x="0" y="6400800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Ch. 3.   Matchings and Factors</a:t>
            </a:r>
          </a:p>
        </p:txBody>
      </p:sp>
      <p:sp>
        <p:nvSpPr>
          <p:cNvPr id="57348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5A3159B-134A-45BE-8F31-55B4D7F9713C}" type="slidenum">
              <a:rPr lang="zh-TW" altLang="en-US" sz="1400">
                <a:ea typeface="新細明體" panose="02020500000000000000" pitchFamily="18" charset="-120"/>
              </a:rPr>
              <a:pPr algn="r" eaLnBrk="1" hangingPunct="1"/>
              <a:t>14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6100" y="609600"/>
            <a:ext cx="7912100" cy="1285875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28.1: In a graph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is an independent set if and only if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Ŝ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vertex cover, and hence </a:t>
            </a:r>
            <a:b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</a:b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=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).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70100"/>
            <a:ext cx="7772400" cy="205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Proof : </a:t>
            </a:r>
            <a:r>
              <a:rPr lang="en-US" altLang="zh-TW" smtClean="0">
                <a:solidFill>
                  <a:srgbClr val="008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maximum independent set is the complement of a minimum vertex cover, and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7351" name="Group 4"/>
          <p:cNvGrpSpPr>
            <a:grpSpLocks/>
          </p:cNvGrpSpPr>
          <p:nvPr/>
        </p:nvGrpSpPr>
        <p:grpSpPr bwMode="auto">
          <a:xfrm>
            <a:off x="2324100" y="4486275"/>
            <a:ext cx="152400" cy="1435100"/>
            <a:chOff x="1664" y="2840"/>
            <a:chExt cx="96" cy="904"/>
          </a:xfrm>
        </p:grpSpPr>
        <p:sp>
          <p:nvSpPr>
            <p:cNvPr id="57365" name="Oval 5"/>
            <p:cNvSpPr>
              <a:spLocks noChangeArrowheads="1"/>
            </p:cNvSpPr>
            <p:nvPr/>
          </p:nvSpPr>
          <p:spPr bwMode="auto">
            <a:xfrm>
              <a:off x="1664" y="28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7366" name="Oval 6"/>
            <p:cNvSpPr>
              <a:spLocks noChangeArrowheads="1"/>
            </p:cNvSpPr>
            <p:nvPr/>
          </p:nvSpPr>
          <p:spPr bwMode="auto">
            <a:xfrm>
              <a:off x="1664" y="36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7367" name="Line 7"/>
            <p:cNvSpPr>
              <a:spLocks noChangeShapeType="1"/>
            </p:cNvSpPr>
            <p:nvPr/>
          </p:nvSpPr>
          <p:spPr bwMode="auto">
            <a:xfrm>
              <a:off x="1712" y="288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660900" y="44481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660900" y="57308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737100" y="4524375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3429000" y="44354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3454400" y="57562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273300" y="44354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3378200" y="43846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416300" y="57054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622800" y="5680075"/>
            <a:ext cx="2413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>
            <a:off x="2400300" y="4511675"/>
            <a:ext cx="11049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2400300" y="4524375"/>
            <a:ext cx="23368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3530600" y="4524375"/>
            <a:ext cx="12065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5648325" y="4572000"/>
            <a:ext cx="18764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4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2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6</a:t>
            </a:r>
          </a:p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E757-0482-4304-9841-5D74554651E7}" type="datetime1">
              <a:rPr lang="en-US" smtClean="0"/>
              <a:pPr/>
              <a:t>2/6/2015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8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756091-C349-49C4-86BA-5506714D01DA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409575"/>
            <a:ext cx="8503919" cy="1133475"/>
          </a:xfrm>
        </p:spPr>
        <p:txBody>
          <a:bodyPr>
            <a:normAutofit/>
          </a:bodyPr>
          <a:lstStyle/>
          <a:p>
            <a:pPr marL="476250" indent="-476250" algn="l" eaLnBrk="1" hangingPunct="1"/>
            <a:r>
              <a:rPr lang="en-US" altLang="zh-TW" sz="2600" dirty="0" smtClean="0">
                <a:ea typeface="新細明體" panose="02020500000000000000" pitchFamily="18" charset="-120"/>
              </a:rPr>
              <a:t>Proposition 28: 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28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200" dirty="0" smtClean="0">
                <a:ea typeface="新細明體" panose="02020500000000000000" pitchFamily="18" charset="-120"/>
              </a:rPr>
              <a:t/>
            </a:r>
            <a:br>
              <a:rPr lang="en-US" altLang="zh-TW" sz="1200" dirty="0" smtClean="0">
                <a:ea typeface="新細明體" panose="02020500000000000000" pitchFamily="18" charset="-120"/>
              </a:rPr>
            </a:br>
            <a:r>
              <a:rPr lang="en-US" altLang="zh-TW" sz="1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Minimum size of edge cover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25"/>
            <a:ext cx="7772400" cy="4838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maximum matching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construct an edge cover of size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)-|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|.</a:t>
            </a:r>
          </a:p>
          <a:p>
            <a:pPr lvl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a smallest edge cover is not bigger than this cover, this will imply that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)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Also, from a minimum edge cover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will construct a matching of size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n(G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endParaRPr lang="en-US" altLang="zh-TW" dirty="0" smtClean="0">
              <a:solidFill>
                <a:schemeClr val="accent2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a largest matching is not smaller than this matching, this will imply that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’(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These two inequalities complete the proof.  </a:t>
            </a:r>
            <a:endParaRPr lang="en-US" altLang="zh-TW" sz="24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7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BFA731-7712-4321-BB16-BDC8D1C56F79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93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2697" y="300446"/>
            <a:ext cx="8490857" cy="1061629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28: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</a:p>
        </p:txBody>
      </p:sp>
      <p:sp>
        <p:nvSpPr>
          <p:cNvPr id="593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315325" cy="2524125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construct an edge cover of size </a:t>
            </a:r>
            <a:r>
              <a:rPr lang="en-US" altLang="zh-TW" sz="2400" i="1" smtClean="0">
                <a:ea typeface="新細明體" panose="02020500000000000000" pitchFamily="18" charset="-120"/>
              </a:rPr>
              <a:t>n</a:t>
            </a:r>
            <a:r>
              <a:rPr lang="en-US" altLang="zh-TW" sz="240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smtClean="0">
                <a:ea typeface="新細明體" panose="02020500000000000000" pitchFamily="18" charset="-120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</a:rPr>
              <a:t>)-|</a:t>
            </a:r>
            <a:r>
              <a:rPr lang="en-US" altLang="zh-TW" sz="2400" i="1" smtClean="0">
                <a:ea typeface="新細明體" panose="02020500000000000000" pitchFamily="18" charset="-120"/>
              </a:rPr>
              <a:t>M|.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to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edge incident to each unsaturated vertex.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used one edge for each vertex, except that each edge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takes care of two vertices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the total size of this edge cover 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)-|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|,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desired</a:t>
            </a:r>
            <a:r>
              <a:rPr lang="en-US" altLang="zh-TW" smtClean="0">
                <a:ea typeface="新細明體" panose="02020500000000000000" pitchFamily="18" charset="-120"/>
              </a:rPr>
              <a:t>.       </a:t>
            </a:r>
            <a:r>
              <a:rPr lang="en-US" altLang="zh-TW" smtClean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59399" name="Line 1028"/>
          <p:cNvSpPr>
            <a:spLocks noChangeShapeType="1"/>
          </p:cNvSpPr>
          <p:nvPr/>
        </p:nvSpPr>
        <p:spPr bwMode="auto">
          <a:xfrm flipH="1">
            <a:off x="3438525" y="4676775"/>
            <a:ext cx="27622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Oval 1029"/>
          <p:cNvSpPr>
            <a:spLocks noChangeArrowheads="1"/>
          </p:cNvSpPr>
          <p:nvPr/>
        </p:nvSpPr>
        <p:spPr bwMode="auto">
          <a:xfrm>
            <a:off x="4171950" y="5724525"/>
            <a:ext cx="13335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1" name="Line 1030"/>
          <p:cNvSpPr>
            <a:spLocks noChangeShapeType="1"/>
          </p:cNvSpPr>
          <p:nvPr/>
        </p:nvSpPr>
        <p:spPr bwMode="auto">
          <a:xfrm>
            <a:off x="3057525" y="4619625"/>
            <a:ext cx="1123950" cy="1133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31"/>
          <p:cNvSpPr>
            <a:spLocks noChangeShapeType="1"/>
          </p:cNvSpPr>
          <p:nvPr/>
        </p:nvSpPr>
        <p:spPr bwMode="auto">
          <a:xfrm flipH="1">
            <a:off x="2085975" y="4619625"/>
            <a:ext cx="97155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Text Box 1032"/>
          <p:cNvSpPr txBox="1">
            <a:spLocks noChangeArrowheads="1"/>
          </p:cNvSpPr>
          <p:nvPr/>
        </p:nvSpPr>
        <p:spPr bwMode="auto">
          <a:xfrm>
            <a:off x="4752975" y="5038725"/>
            <a:ext cx="3171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|(unsaturated Vertices)| = </a:t>
            </a:r>
            <a:r>
              <a:rPr lang="en-US" altLang="zh-TW" sz="18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(</a:t>
            </a:r>
            <a:r>
              <a:rPr lang="en-US" altLang="zh-TW" sz="1600" i="1">
                <a:ea typeface="新細明體" panose="02020500000000000000" pitchFamily="18" charset="-120"/>
              </a:rPr>
              <a:t>G</a:t>
            </a:r>
            <a:r>
              <a:rPr lang="en-US" altLang="zh-TW" sz="1600">
                <a:ea typeface="新細明體" panose="02020500000000000000" pitchFamily="18" charset="-120"/>
              </a:rPr>
              <a:t>)-2|</a:t>
            </a:r>
            <a:r>
              <a:rPr lang="en-US" altLang="zh-TW" sz="1600" i="1">
                <a:ea typeface="新細明體" panose="02020500000000000000" pitchFamily="18" charset="-120"/>
              </a:rPr>
              <a:t>M</a:t>
            </a:r>
            <a:r>
              <a:rPr lang="en-US" altLang="zh-TW" sz="1600"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59404" name="Freeform 1033"/>
          <p:cNvSpPr>
            <a:spLocks/>
          </p:cNvSpPr>
          <p:nvPr/>
        </p:nvSpPr>
        <p:spPr bwMode="auto">
          <a:xfrm>
            <a:off x="4305300" y="5334000"/>
            <a:ext cx="504825" cy="352425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2147483647 h 192"/>
              <a:gd name="T4" fmla="*/ 2147483647 w 288"/>
              <a:gd name="T5" fmla="*/ 2147483647 h 192"/>
              <a:gd name="T6" fmla="*/ 2147483647 w 28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92"/>
              <a:gd name="T14" fmla="*/ 288 w 28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92">
                <a:moveTo>
                  <a:pt x="0" y="192"/>
                </a:moveTo>
                <a:cubicBezTo>
                  <a:pt x="37" y="134"/>
                  <a:pt x="75" y="77"/>
                  <a:pt x="96" y="72"/>
                </a:cubicBezTo>
                <a:cubicBezTo>
                  <a:pt x="117" y="67"/>
                  <a:pt x="94" y="174"/>
                  <a:pt x="126" y="162"/>
                </a:cubicBezTo>
                <a:cubicBezTo>
                  <a:pt x="158" y="150"/>
                  <a:pt x="261" y="27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5" name="Line 1034"/>
          <p:cNvSpPr>
            <a:spLocks noChangeShapeType="1"/>
          </p:cNvSpPr>
          <p:nvPr/>
        </p:nvSpPr>
        <p:spPr bwMode="auto">
          <a:xfrm>
            <a:off x="3724275" y="4676775"/>
            <a:ext cx="48577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035"/>
          <p:cNvSpPr>
            <a:spLocks/>
          </p:cNvSpPr>
          <p:nvPr/>
        </p:nvSpPr>
        <p:spPr bwMode="auto">
          <a:xfrm>
            <a:off x="3714750" y="4695825"/>
            <a:ext cx="1095375" cy="504825"/>
          </a:xfrm>
          <a:custGeom>
            <a:avLst/>
            <a:gdLst>
              <a:gd name="T0" fmla="*/ 0 w 618"/>
              <a:gd name="T1" fmla="*/ 2147483647 h 318"/>
              <a:gd name="T2" fmla="*/ 2147483647 w 618"/>
              <a:gd name="T3" fmla="*/ 2147483647 h 318"/>
              <a:gd name="T4" fmla="*/ 2147483647 w 618"/>
              <a:gd name="T5" fmla="*/ 2147483647 h 318"/>
              <a:gd name="T6" fmla="*/ 2147483647 w 618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318"/>
              <a:gd name="T14" fmla="*/ 618 w 618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318">
                <a:moveTo>
                  <a:pt x="0" y="318"/>
                </a:moveTo>
                <a:cubicBezTo>
                  <a:pt x="69" y="227"/>
                  <a:pt x="130" y="147"/>
                  <a:pt x="180" y="131"/>
                </a:cubicBezTo>
                <a:cubicBezTo>
                  <a:pt x="230" y="115"/>
                  <a:pt x="227" y="244"/>
                  <a:pt x="300" y="222"/>
                </a:cubicBezTo>
                <a:cubicBezTo>
                  <a:pt x="373" y="200"/>
                  <a:pt x="552" y="46"/>
                  <a:pt x="61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9407" name="Text Box 1036"/>
          <p:cNvSpPr txBox="1">
            <a:spLocks noChangeArrowheads="1"/>
          </p:cNvSpPr>
          <p:nvPr/>
        </p:nvSpPr>
        <p:spPr bwMode="auto">
          <a:xfrm>
            <a:off x="4800600" y="4476750"/>
            <a:ext cx="377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Select one edge for each unsaturated vertex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2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8BD33D-433D-4C19-9397-DC8B8B61DD4A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604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3509" y="235131"/>
            <a:ext cx="8608422" cy="1397726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28: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604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738316"/>
            <a:ext cx="7915275" cy="337185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minimum edge cover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L,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construct a matching of size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n(G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both ends of an edge </a:t>
            </a:r>
            <a:r>
              <a:rPr lang="en-US" altLang="zh-TW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belong to edges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than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also an edge cover.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each component formed by edges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most one vertex of degree exceeding 1 and is a star (a tree with at most one non-leaf).               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60423" name="Line 1029"/>
          <p:cNvSpPr>
            <a:spLocks noChangeShapeType="1"/>
          </p:cNvSpPr>
          <p:nvPr/>
        </p:nvSpPr>
        <p:spPr bwMode="auto">
          <a:xfrm flipV="1">
            <a:off x="1943100" y="5041900"/>
            <a:ext cx="482600" cy="673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1030"/>
          <p:cNvSpPr>
            <a:spLocks noChangeShapeType="1"/>
          </p:cNvSpPr>
          <p:nvPr/>
        </p:nvSpPr>
        <p:spPr bwMode="auto">
          <a:xfrm>
            <a:off x="2432050" y="5035550"/>
            <a:ext cx="22225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1031"/>
          <p:cNvSpPr>
            <a:spLocks noChangeShapeType="1"/>
          </p:cNvSpPr>
          <p:nvPr/>
        </p:nvSpPr>
        <p:spPr bwMode="auto">
          <a:xfrm>
            <a:off x="1555750" y="4978400"/>
            <a:ext cx="3937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Text Box 1032"/>
          <p:cNvSpPr txBox="1">
            <a:spLocks noChangeArrowheads="1"/>
          </p:cNvSpPr>
          <p:nvPr/>
        </p:nvSpPr>
        <p:spPr bwMode="auto">
          <a:xfrm>
            <a:off x="1193800" y="5848350"/>
            <a:ext cx="158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Impossible case</a:t>
            </a:r>
          </a:p>
        </p:txBody>
      </p:sp>
      <p:sp>
        <p:nvSpPr>
          <p:cNvPr id="60427" name="Line 1033"/>
          <p:cNvSpPr>
            <a:spLocks noChangeShapeType="1"/>
          </p:cNvSpPr>
          <p:nvPr/>
        </p:nvSpPr>
        <p:spPr bwMode="auto">
          <a:xfrm>
            <a:off x="1352550" y="5010150"/>
            <a:ext cx="5715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034"/>
          <p:cNvSpPr txBox="1">
            <a:spLocks noChangeArrowheads="1"/>
          </p:cNvSpPr>
          <p:nvPr/>
        </p:nvSpPr>
        <p:spPr bwMode="auto">
          <a:xfrm>
            <a:off x="1479550" y="4546600"/>
            <a:ext cx="1200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can be deleted</a:t>
            </a:r>
          </a:p>
        </p:txBody>
      </p:sp>
      <p:sp>
        <p:nvSpPr>
          <p:cNvPr id="60429" name="Freeform 1036"/>
          <p:cNvSpPr>
            <a:spLocks/>
          </p:cNvSpPr>
          <p:nvPr/>
        </p:nvSpPr>
        <p:spPr bwMode="auto">
          <a:xfrm>
            <a:off x="1816100" y="4787900"/>
            <a:ext cx="400050" cy="482600"/>
          </a:xfrm>
          <a:custGeom>
            <a:avLst/>
            <a:gdLst>
              <a:gd name="T0" fmla="*/ 0 w 252"/>
              <a:gd name="T1" fmla="*/ 0 h 304"/>
              <a:gd name="T2" fmla="*/ 2147483647 w 252"/>
              <a:gd name="T3" fmla="*/ 2147483647 h 304"/>
              <a:gd name="T4" fmla="*/ 2147483647 w 252"/>
              <a:gd name="T5" fmla="*/ 2147483647 h 304"/>
              <a:gd name="T6" fmla="*/ 2147483647 w 252"/>
              <a:gd name="T7" fmla="*/ 2147483647 h 304"/>
              <a:gd name="T8" fmla="*/ 2147483647 w 252"/>
              <a:gd name="T9" fmla="*/ 2147483647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304"/>
              <a:gd name="T17" fmla="*/ 252 w 252"/>
              <a:gd name="T18" fmla="*/ 304 h 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304">
                <a:moveTo>
                  <a:pt x="0" y="0"/>
                </a:moveTo>
                <a:cubicBezTo>
                  <a:pt x="30" y="83"/>
                  <a:pt x="61" y="166"/>
                  <a:pt x="80" y="184"/>
                </a:cubicBezTo>
                <a:cubicBezTo>
                  <a:pt x="99" y="202"/>
                  <a:pt x="89" y="96"/>
                  <a:pt x="112" y="108"/>
                </a:cubicBezTo>
                <a:cubicBezTo>
                  <a:pt x="135" y="120"/>
                  <a:pt x="197" y="223"/>
                  <a:pt x="220" y="256"/>
                </a:cubicBezTo>
                <a:cubicBezTo>
                  <a:pt x="243" y="289"/>
                  <a:pt x="247" y="296"/>
                  <a:pt x="252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0430" name="Line 1037"/>
          <p:cNvSpPr>
            <a:spLocks noChangeShapeType="1"/>
          </p:cNvSpPr>
          <p:nvPr/>
        </p:nvSpPr>
        <p:spPr bwMode="auto">
          <a:xfrm flipV="1">
            <a:off x="4038600" y="5060950"/>
            <a:ext cx="1460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038"/>
          <p:cNvSpPr>
            <a:spLocks noChangeShapeType="1"/>
          </p:cNvSpPr>
          <p:nvPr/>
        </p:nvSpPr>
        <p:spPr bwMode="auto">
          <a:xfrm>
            <a:off x="4508500" y="5048250"/>
            <a:ext cx="22225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039"/>
          <p:cNvSpPr>
            <a:spLocks noChangeShapeType="1"/>
          </p:cNvSpPr>
          <p:nvPr/>
        </p:nvSpPr>
        <p:spPr bwMode="auto">
          <a:xfrm>
            <a:off x="3651250" y="5048250"/>
            <a:ext cx="3937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040"/>
          <p:cNvSpPr>
            <a:spLocks noChangeShapeType="1"/>
          </p:cNvSpPr>
          <p:nvPr/>
        </p:nvSpPr>
        <p:spPr bwMode="auto">
          <a:xfrm>
            <a:off x="3448050" y="5080000"/>
            <a:ext cx="5715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041"/>
          <p:cNvSpPr>
            <a:spLocks noChangeShapeType="1"/>
          </p:cNvSpPr>
          <p:nvPr/>
        </p:nvSpPr>
        <p:spPr bwMode="auto">
          <a:xfrm flipV="1">
            <a:off x="5105400" y="5041900"/>
            <a:ext cx="1460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042"/>
          <p:cNvSpPr>
            <a:spLocks noChangeShapeType="1"/>
          </p:cNvSpPr>
          <p:nvPr/>
        </p:nvSpPr>
        <p:spPr bwMode="auto">
          <a:xfrm>
            <a:off x="5257800" y="5041900"/>
            <a:ext cx="20955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Oval 1043"/>
          <p:cNvSpPr>
            <a:spLocks noChangeArrowheads="1"/>
          </p:cNvSpPr>
          <p:nvPr/>
        </p:nvSpPr>
        <p:spPr bwMode="auto">
          <a:xfrm>
            <a:off x="4819650" y="4908550"/>
            <a:ext cx="939800" cy="1054100"/>
          </a:xfrm>
          <a:prstGeom prst="ellips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0437" name="Text Box 1044"/>
          <p:cNvSpPr txBox="1">
            <a:spLocks noChangeArrowheads="1"/>
          </p:cNvSpPr>
          <p:nvPr/>
        </p:nvSpPr>
        <p:spPr bwMode="auto">
          <a:xfrm>
            <a:off x="4870450" y="5924550"/>
            <a:ext cx="166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chemeClr val="accent1"/>
                </a:solidFill>
                <a:ea typeface="新細明體" panose="02020500000000000000" pitchFamily="18" charset="-120"/>
              </a:rPr>
              <a:t>One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  <a:r>
              <a:rPr lang="en-US" altLang="zh-TW" sz="1600">
                <a:solidFill>
                  <a:schemeClr val="accent1"/>
                </a:solidFill>
                <a:ea typeface="新細明體" panose="02020500000000000000" pitchFamily="18" charset="-120"/>
              </a:rPr>
              <a:t>component</a:t>
            </a:r>
          </a:p>
        </p:txBody>
      </p:sp>
      <p:sp>
        <p:nvSpPr>
          <p:cNvPr id="60438" name="文字方塊 21"/>
          <p:cNvSpPr txBox="1">
            <a:spLocks noChangeArrowheads="1"/>
          </p:cNvSpPr>
          <p:nvPr/>
        </p:nvSpPr>
        <p:spPr bwMode="auto">
          <a:xfrm>
            <a:off x="6496050" y="4962525"/>
            <a:ext cx="2247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Assume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components,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then |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1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78ABA6-7235-4E72-A0AA-ACF94BF0AB28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28: If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is a graph without isolated vertices, then </a:t>
            </a:r>
            <a:r>
              <a:rPr lang="en-US" altLang="zh-TW" sz="3200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)+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β’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 =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</a:t>
            </a:r>
            <a:r>
              <a:rPr lang="en-US" altLang="zh-TW" sz="1400" dirty="0" smtClean="0">
                <a:ea typeface="新細明體" panose="02020500000000000000" pitchFamily="18" charset="-120"/>
              </a:rPr>
              <a:t/>
            </a:r>
            <a:br>
              <a:rPr lang="en-US" altLang="zh-TW" sz="1400" dirty="0" smtClean="0">
                <a:ea typeface="新細明體" panose="02020500000000000000" pitchFamily="18" charset="-120"/>
              </a:rPr>
            </a:br>
            <a:r>
              <a:rPr lang="en-US" altLang="zh-TW" sz="1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’(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1400" dirty="0" smtClean="0">
                <a:ea typeface="新細明體" panose="02020500000000000000" pitchFamily="18" charset="-120"/>
              </a:rPr>
              <a:t>: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Maximum size of matching     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’(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):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Minimum size of edge cover</a:t>
            </a:r>
            <a:endParaRPr lang="zh-TW" altLang="en-US" sz="1400" dirty="0" smtClean="0">
              <a:ea typeface="新細明體" panose="02020500000000000000" pitchFamily="18" charset="-120"/>
            </a:endParaRP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number of these components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one edge for each non-central vertex in each star, we have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form a matching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size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)-|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choosing one edge from each star in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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7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4A81E9-F7A1-4BD6-8FDA-C63C59715CDC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7" y="206374"/>
            <a:ext cx="8543925" cy="1089025"/>
          </a:xfrm>
        </p:spPr>
        <p:txBody>
          <a:bodyPr>
            <a:normAutofit fontScale="90000"/>
          </a:bodyPr>
          <a:lstStyle/>
          <a:p>
            <a:pPr marL="381000" indent="-381000">
              <a:lnSpc>
                <a:spcPct val="95000"/>
              </a:lnSpc>
            </a:pPr>
            <a:r>
              <a:rPr lang="en-US" altLang="zh-TW" sz="3200" dirty="0" smtClean="0"/>
              <a:t>    </a:t>
            </a:r>
            <a:r>
              <a:rPr lang="en-US" altLang="zh-TW" sz="2700" dirty="0" smtClean="0"/>
              <a:t>Theorem 3 (</a:t>
            </a:r>
            <a:r>
              <a:rPr lang="en-US" altLang="zh-TW" sz="2700" dirty="0" err="1" smtClean="0"/>
              <a:t>Konig-Egervary</a:t>
            </a:r>
            <a:r>
              <a:rPr lang="en-US" altLang="zh-TW" sz="2700" dirty="0" smtClean="0"/>
              <a:t>) : </a:t>
            </a:r>
            <a:r>
              <a:rPr lang="en-US" altLang="zh-TW" sz="2700" dirty="0"/>
              <a:t>If </a:t>
            </a:r>
            <a:r>
              <a:rPr lang="en-US" altLang="zh-TW" sz="2700" i="1" dirty="0"/>
              <a:t>G</a:t>
            </a:r>
            <a:r>
              <a:rPr lang="en-US" altLang="zh-TW" sz="2700" dirty="0"/>
              <a:t> is a bipartite graph, then the maximum size of a matching in </a:t>
            </a:r>
            <a:r>
              <a:rPr lang="en-US" altLang="zh-TW" sz="2700" i="1" dirty="0"/>
              <a:t>G</a:t>
            </a:r>
            <a:r>
              <a:rPr lang="en-US" altLang="zh-TW" sz="2700" dirty="0"/>
              <a:t> equals the minimum size of a vertex cover of </a:t>
            </a:r>
            <a:r>
              <a:rPr lang="en-US" altLang="zh-TW" sz="2700" i="1" dirty="0"/>
              <a:t>G</a:t>
            </a:r>
            <a:r>
              <a:rPr lang="en-US" altLang="zh-TW" sz="2700" dirty="0"/>
              <a:t>. </a:t>
            </a:r>
            <a:endParaRPr lang="en-US" altLang="zh-TW" sz="2700" baseline="-20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9611"/>
            <a:ext cx="7772400" cy="441524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dirty="0" smtClean="0">
                <a:ea typeface="新細明體" panose="02020500000000000000" pitchFamily="18" charset="-120"/>
              </a:rPr>
              <a:t>  (The following slides present a proof using Hall’s Theorem. 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distinct vertices must be used to cover the edges of a matching</a:t>
            </a:r>
            <a:r>
              <a:rPr lang="en-US" altLang="zh-TW" dirty="0" smtClean="0">
                <a:ea typeface="新細明體" panose="02020500000000000000" pitchFamily="18" charset="-120"/>
              </a:rPr>
              <a:t>, |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whenever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vertex cover 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matching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smallest vertex cover 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construct a matching of size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prove that equality can always be achieved.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0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5B6C07-3398-438C-B1D2-6776A268E0C9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Vertex Cover</a:t>
            </a:r>
            <a:endParaRPr lang="zh-TW" altLang="en-US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1717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that represents a road network (with straight roads and no isolated vertices).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Finding a minimum vertex cover = Placing the minimum number of policemen to guard the entire road network. </a:t>
            </a:r>
            <a:endParaRPr lang="zh-TW" altLang="en-US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67" name="Oval 1029"/>
          <p:cNvSpPr>
            <a:spLocks noChangeArrowheads="1"/>
          </p:cNvSpPr>
          <p:nvPr/>
        </p:nvSpPr>
        <p:spPr bwMode="auto">
          <a:xfrm>
            <a:off x="3467100" y="41783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68" name="Oval 1030"/>
          <p:cNvSpPr>
            <a:spLocks noChangeArrowheads="1"/>
          </p:cNvSpPr>
          <p:nvPr/>
        </p:nvSpPr>
        <p:spPr bwMode="auto">
          <a:xfrm>
            <a:off x="3479800" y="5511800"/>
            <a:ext cx="1524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40969" name="Group 1031"/>
          <p:cNvGrpSpPr>
            <a:grpSpLocks/>
          </p:cNvGrpSpPr>
          <p:nvPr/>
        </p:nvGrpSpPr>
        <p:grpSpPr bwMode="auto">
          <a:xfrm>
            <a:off x="2628900" y="4178300"/>
            <a:ext cx="165100" cy="1485900"/>
            <a:chOff x="1328" y="1392"/>
            <a:chExt cx="104" cy="936"/>
          </a:xfrm>
        </p:grpSpPr>
        <p:sp>
          <p:nvSpPr>
            <p:cNvPr id="40981" name="Oval 1032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2" name="Oval 1033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3" name="Line 1034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0" name="Group 1035"/>
          <p:cNvGrpSpPr>
            <a:grpSpLocks/>
          </p:cNvGrpSpPr>
          <p:nvPr/>
        </p:nvGrpSpPr>
        <p:grpSpPr bwMode="auto">
          <a:xfrm>
            <a:off x="4368800" y="4191000"/>
            <a:ext cx="165100" cy="1485900"/>
            <a:chOff x="1328" y="1392"/>
            <a:chExt cx="104" cy="936"/>
          </a:xfrm>
        </p:grpSpPr>
        <p:sp>
          <p:nvSpPr>
            <p:cNvPr id="40978" name="Oval 1036"/>
            <p:cNvSpPr>
              <a:spLocks noChangeArrowheads="1"/>
            </p:cNvSpPr>
            <p:nvPr/>
          </p:nvSpPr>
          <p:spPr bwMode="auto">
            <a:xfrm>
              <a:off x="1336" y="1392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9" name="Oval 1037"/>
            <p:cNvSpPr>
              <a:spLocks noChangeArrowheads="1"/>
            </p:cNvSpPr>
            <p:nvPr/>
          </p:nvSpPr>
          <p:spPr bwMode="auto">
            <a:xfrm>
              <a:off x="1328" y="2240"/>
              <a:ext cx="96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0" name="Line 1038"/>
            <p:cNvSpPr>
              <a:spLocks noChangeShapeType="1"/>
            </p:cNvSpPr>
            <p:nvPr/>
          </p:nvSpPr>
          <p:spPr bwMode="auto">
            <a:xfrm>
              <a:off x="1384" y="1456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" name="Rectangle 1039"/>
          <p:cNvSpPr>
            <a:spLocks noChangeArrowheads="1"/>
          </p:cNvSpPr>
          <p:nvPr/>
        </p:nvSpPr>
        <p:spPr bwMode="auto">
          <a:xfrm>
            <a:off x="2590800" y="54864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72" name="Rectangle 1040"/>
          <p:cNvSpPr>
            <a:spLocks noChangeArrowheads="1"/>
          </p:cNvSpPr>
          <p:nvPr/>
        </p:nvSpPr>
        <p:spPr bwMode="auto">
          <a:xfrm>
            <a:off x="4356100" y="4152900"/>
            <a:ext cx="215900" cy="215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0973" name="Line 1041"/>
          <p:cNvSpPr>
            <a:spLocks noChangeShapeType="1"/>
          </p:cNvSpPr>
          <p:nvPr/>
        </p:nvSpPr>
        <p:spPr bwMode="auto">
          <a:xfrm flipH="1">
            <a:off x="2705100" y="4254500"/>
            <a:ext cx="8255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042"/>
          <p:cNvSpPr>
            <a:spLocks noChangeShapeType="1"/>
          </p:cNvSpPr>
          <p:nvPr/>
        </p:nvSpPr>
        <p:spPr bwMode="auto">
          <a:xfrm flipV="1">
            <a:off x="2705100" y="4254500"/>
            <a:ext cx="175260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043"/>
          <p:cNvSpPr>
            <a:spLocks noChangeShapeType="1"/>
          </p:cNvSpPr>
          <p:nvPr/>
        </p:nvSpPr>
        <p:spPr bwMode="auto">
          <a:xfrm flipH="1">
            <a:off x="3556000" y="4254500"/>
            <a:ext cx="90170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1045"/>
          <p:cNvSpPr txBox="1">
            <a:spLocks noChangeArrowheads="1"/>
          </p:cNvSpPr>
          <p:nvPr/>
        </p:nvSpPr>
        <p:spPr bwMode="auto">
          <a:xfrm>
            <a:off x="2162175" y="5238750"/>
            <a:ext cx="48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>
                <a:ea typeface="新細明體" panose="02020500000000000000" pitchFamily="18" charset="-120"/>
                <a:sym typeface="Webdings" panose="05030102010509060703" pitchFamily="18" charset="2"/>
              </a:rPr>
              <a:t></a:t>
            </a:r>
          </a:p>
        </p:txBody>
      </p:sp>
      <p:sp>
        <p:nvSpPr>
          <p:cNvPr id="40977" name="Text Box 1046"/>
          <p:cNvSpPr txBox="1">
            <a:spLocks noChangeArrowheads="1"/>
          </p:cNvSpPr>
          <p:nvPr/>
        </p:nvSpPr>
        <p:spPr bwMode="auto">
          <a:xfrm>
            <a:off x="4600575" y="3933825"/>
            <a:ext cx="48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>
                <a:ea typeface="新細明體" panose="02020500000000000000" pitchFamily="18" charset="-120"/>
                <a:sym typeface="Webdings" panose="05030102010509060703" pitchFamily="18" charset="2"/>
              </a:rPr>
              <a:t>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3F21AD-0C62-4643-9874-7CD916AA8A16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608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8823" y="304800"/>
            <a:ext cx="8360228" cy="704850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647825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letting </a:t>
            </a:r>
            <a:r>
              <a:rPr lang="en-US" altLang="zh-TW" sz="2400" i="1" smtClean="0">
                <a:ea typeface="新細明體" panose="02020500000000000000" pitchFamily="18" charset="-120"/>
              </a:rPr>
              <a:t>R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z="2400" i="1" smtClean="0">
                <a:ea typeface="新細明體" panose="02020500000000000000" pitchFamily="18" charset="-120"/>
              </a:rPr>
              <a:t>Q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subgraphs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induced by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(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(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respectively.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46087" name="Group 8"/>
          <p:cNvGrpSpPr>
            <a:grpSpLocks/>
          </p:cNvGrpSpPr>
          <p:nvPr/>
        </p:nvGrpSpPr>
        <p:grpSpPr bwMode="auto">
          <a:xfrm>
            <a:off x="7007225" y="3241675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9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8" name="Group 11"/>
          <p:cNvGrpSpPr>
            <a:grpSpLocks/>
          </p:cNvGrpSpPr>
          <p:nvPr/>
        </p:nvGrpSpPr>
        <p:grpSpPr bwMode="auto">
          <a:xfrm>
            <a:off x="6394450" y="3241675"/>
            <a:ext cx="127000" cy="1447800"/>
            <a:chOff x="4344" y="1896"/>
            <a:chExt cx="80" cy="912"/>
          </a:xfrm>
        </p:grpSpPr>
        <p:sp>
          <p:nvSpPr>
            <p:cNvPr id="46136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7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9" name="Group 14"/>
          <p:cNvGrpSpPr>
            <a:grpSpLocks/>
          </p:cNvGrpSpPr>
          <p:nvPr/>
        </p:nvGrpSpPr>
        <p:grpSpPr bwMode="auto">
          <a:xfrm>
            <a:off x="5783263" y="3241675"/>
            <a:ext cx="127000" cy="1447800"/>
            <a:chOff x="4344" y="1896"/>
            <a:chExt cx="80" cy="912"/>
          </a:xfrm>
        </p:grpSpPr>
        <p:sp>
          <p:nvSpPr>
            <p:cNvPr id="46134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5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0" name="Group 17"/>
          <p:cNvGrpSpPr>
            <a:grpSpLocks/>
          </p:cNvGrpSpPr>
          <p:nvPr/>
        </p:nvGrpSpPr>
        <p:grpSpPr bwMode="auto">
          <a:xfrm>
            <a:off x="5172075" y="3241675"/>
            <a:ext cx="127000" cy="1447800"/>
            <a:chOff x="4344" y="1896"/>
            <a:chExt cx="80" cy="912"/>
          </a:xfrm>
        </p:grpSpPr>
        <p:sp>
          <p:nvSpPr>
            <p:cNvPr id="46132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3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1" name="Group 20"/>
          <p:cNvGrpSpPr>
            <a:grpSpLocks/>
          </p:cNvGrpSpPr>
          <p:nvPr/>
        </p:nvGrpSpPr>
        <p:grpSpPr bwMode="auto">
          <a:xfrm>
            <a:off x="4559300" y="3241675"/>
            <a:ext cx="127000" cy="1447800"/>
            <a:chOff x="4344" y="1896"/>
            <a:chExt cx="80" cy="912"/>
          </a:xfrm>
        </p:grpSpPr>
        <p:sp>
          <p:nvSpPr>
            <p:cNvPr id="46130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31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2" name="Group 23"/>
          <p:cNvGrpSpPr>
            <a:grpSpLocks/>
          </p:cNvGrpSpPr>
          <p:nvPr/>
        </p:nvGrpSpPr>
        <p:grpSpPr bwMode="auto">
          <a:xfrm>
            <a:off x="3948113" y="3241675"/>
            <a:ext cx="127000" cy="1447800"/>
            <a:chOff x="4344" y="1896"/>
            <a:chExt cx="80" cy="912"/>
          </a:xfrm>
        </p:grpSpPr>
        <p:sp>
          <p:nvSpPr>
            <p:cNvPr id="46128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29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93" name="Group 26"/>
          <p:cNvGrpSpPr>
            <a:grpSpLocks/>
          </p:cNvGrpSpPr>
          <p:nvPr/>
        </p:nvGrpSpPr>
        <p:grpSpPr bwMode="auto">
          <a:xfrm>
            <a:off x="3336925" y="3241675"/>
            <a:ext cx="127000" cy="1447800"/>
            <a:chOff x="4344" y="1896"/>
            <a:chExt cx="80" cy="912"/>
          </a:xfrm>
        </p:grpSpPr>
        <p:sp>
          <p:nvSpPr>
            <p:cNvPr id="46126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6127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6094" name="Oval 30"/>
          <p:cNvSpPr>
            <a:spLocks noChangeArrowheads="1"/>
          </p:cNvSpPr>
          <p:nvPr/>
        </p:nvSpPr>
        <p:spPr bwMode="auto">
          <a:xfrm>
            <a:off x="2787650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5" name="Oval 33"/>
          <p:cNvSpPr>
            <a:spLocks noChangeArrowheads="1"/>
          </p:cNvSpPr>
          <p:nvPr/>
        </p:nvSpPr>
        <p:spPr bwMode="auto">
          <a:xfrm>
            <a:off x="2239963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6" name="Oval 36"/>
          <p:cNvSpPr>
            <a:spLocks noChangeArrowheads="1"/>
          </p:cNvSpPr>
          <p:nvPr/>
        </p:nvSpPr>
        <p:spPr bwMode="auto">
          <a:xfrm>
            <a:off x="1692275" y="3241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7" name="Oval 43"/>
          <p:cNvSpPr>
            <a:spLocks noChangeArrowheads="1"/>
          </p:cNvSpPr>
          <p:nvPr/>
        </p:nvSpPr>
        <p:spPr bwMode="auto">
          <a:xfrm>
            <a:off x="7750175" y="45370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8" name="Line 44"/>
          <p:cNvSpPr>
            <a:spLocks noChangeShapeType="1"/>
          </p:cNvSpPr>
          <p:nvPr/>
        </p:nvSpPr>
        <p:spPr bwMode="auto">
          <a:xfrm>
            <a:off x="58451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45"/>
          <p:cNvSpPr>
            <a:spLocks noChangeShapeType="1"/>
          </p:cNvSpPr>
          <p:nvPr/>
        </p:nvSpPr>
        <p:spPr bwMode="auto">
          <a:xfrm>
            <a:off x="52355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46"/>
          <p:cNvSpPr>
            <a:spLocks noChangeShapeType="1"/>
          </p:cNvSpPr>
          <p:nvPr/>
        </p:nvSpPr>
        <p:spPr bwMode="auto">
          <a:xfrm>
            <a:off x="46259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47"/>
          <p:cNvSpPr>
            <a:spLocks noChangeShapeType="1"/>
          </p:cNvSpPr>
          <p:nvPr/>
        </p:nvSpPr>
        <p:spPr bwMode="auto">
          <a:xfrm>
            <a:off x="40163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50"/>
          <p:cNvSpPr>
            <a:spLocks noChangeShapeType="1"/>
          </p:cNvSpPr>
          <p:nvPr/>
        </p:nvSpPr>
        <p:spPr bwMode="auto">
          <a:xfrm>
            <a:off x="70770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51"/>
          <p:cNvSpPr>
            <a:spLocks noChangeShapeType="1"/>
          </p:cNvSpPr>
          <p:nvPr/>
        </p:nvSpPr>
        <p:spPr bwMode="auto">
          <a:xfrm>
            <a:off x="64547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52"/>
          <p:cNvSpPr>
            <a:spLocks noChangeShapeType="1"/>
          </p:cNvSpPr>
          <p:nvPr/>
        </p:nvSpPr>
        <p:spPr bwMode="auto">
          <a:xfrm>
            <a:off x="3406775" y="3394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53"/>
          <p:cNvSpPr>
            <a:spLocks noChangeShapeType="1"/>
          </p:cNvSpPr>
          <p:nvPr/>
        </p:nvSpPr>
        <p:spPr bwMode="auto">
          <a:xfrm>
            <a:off x="1768475" y="3368675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54"/>
          <p:cNvSpPr>
            <a:spLocks noChangeShapeType="1"/>
          </p:cNvSpPr>
          <p:nvPr/>
        </p:nvSpPr>
        <p:spPr bwMode="auto">
          <a:xfrm>
            <a:off x="2327275" y="3368675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55"/>
          <p:cNvSpPr>
            <a:spLocks noChangeShapeType="1"/>
          </p:cNvSpPr>
          <p:nvPr/>
        </p:nvSpPr>
        <p:spPr bwMode="auto">
          <a:xfrm>
            <a:off x="2873375" y="3368675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56"/>
          <p:cNvSpPr>
            <a:spLocks noChangeShapeType="1"/>
          </p:cNvSpPr>
          <p:nvPr/>
        </p:nvSpPr>
        <p:spPr bwMode="auto">
          <a:xfrm flipH="1">
            <a:off x="3457575" y="33559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57"/>
          <p:cNvSpPr>
            <a:spLocks noChangeShapeType="1"/>
          </p:cNvSpPr>
          <p:nvPr/>
        </p:nvSpPr>
        <p:spPr bwMode="auto">
          <a:xfrm flipH="1">
            <a:off x="4067175" y="33686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58"/>
          <p:cNvSpPr>
            <a:spLocks noChangeShapeType="1"/>
          </p:cNvSpPr>
          <p:nvPr/>
        </p:nvSpPr>
        <p:spPr bwMode="auto">
          <a:xfrm flipH="1">
            <a:off x="4676775" y="3352800"/>
            <a:ext cx="53340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59"/>
          <p:cNvSpPr>
            <a:spLocks noChangeShapeType="1"/>
          </p:cNvSpPr>
          <p:nvPr/>
        </p:nvSpPr>
        <p:spPr bwMode="auto">
          <a:xfrm>
            <a:off x="6505575" y="3368675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60"/>
          <p:cNvSpPr>
            <a:spLocks noChangeShapeType="1"/>
          </p:cNvSpPr>
          <p:nvPr/>
        </p:nvSpPr>
        <p:spPr bwMode="auto">
          <a:xfrm>
            <a:off x="5895975" y="3368675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61"/>
          <p:cNvSpPr>
            <a:spLocks noChangeShapeType="1"/>
          </p:cNvSpPr>
          <p:nvPr/>
        </p:nvSpPr>
        <p:spPr bwMode="auto">
          <a:xfrm>
            <a:off x="5286375" y="3368675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62"/>
          <p:cNvSpPr>
            <a:spLocks noChangeShapeType="1"/>
          </p:cNvSpPr>
          <p:nvPr/>
        </p:nvSpPr>
        <p:spPr bwMode="auto">
          <a:xfrm>
            <a:off x="5908675" y="3330575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63"/>
          <p:cNvSpPr>
            <a:spLocks noChangeShapeType="1"/>
          </p:cNvSpPr>
          <p:nvPr/>
        </p:nvSpPr>
        <p:spPr bwMode="auto">
          <a:xfrm flipV="1">
            <a:off x="4067175" y="3343275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64"/>
          <p:cNvSpPr>
            <a:spLocks noChangeShapeType="1"/>
          </p:cNvSpPr>
          <p:nvPr/>
        </p:nvSpPr>
        <p:spPr bwMode="auto">
          <a:xfrm flipV="1">
            <a:off x="4092575" y="3355975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Line 65"/>
          <p:cNvSpPr>
            <a:spLocks noChangeShapeType="1"/>
          </p:cNvSpPr>
          <p:nvPr/>
        </p:nvSpPr>
        <p:spPr bwMode="auto">
          <a:xfrm>
            <a:off x="4956175" y="2797175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66"/>
          <p:cNvSpPr>
            <a:spLocks noChangeShapeType="1"/>
          </p:cNvSpPr>
          <p:nvPr/>
        </p:nvSpPr>
        <p:spPr bwMode="auto">
          <a:xfrm>
            <a:off x="3216275" y="4765675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Text Box 67"/>
          <p:cNvSpPr txBox="1">
            <a:spLocks noChangeArrowheads="1"/>
          </p:cNvSpPr>
          <p:nvPr/>
        </p:nvSpPr>
        <p:spPr bwMode="auto">
          <a:xfrm>
            <a:off x="3863975" y="4765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6120" name="Text Box 68"/>
          <p:cNvSpPr txBox="1">
            <a:spLocks noChangeArrowheads="1"/>
          </p:cNvSpPr>
          <p:nvPr/>
        </p:nvSpPr>
        <p:spPr bwMode="auto">
          <a:xfrm>
            <a:off x="5972175" y="2667000"/>
            <a:ext cx="50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6121" name="Line 69"/>
          <p:cNvSpPr>
            <a:spLocks noChangeShapeType="1"/>
          </p:cNvSpPr>
          <p:nvPr/>
        </p:nvSpPr>
        <p:spPr bwMode="auto">
          <a:xfrm>
            <a:off x="5133975" y="310515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Text Box 72"/>
          <p:cNvSpPr txBox="1">
            <a:spLocks noChangeArrowheads="1"/>
          </p:cNvSpPr>
          <p:nvPr/>
        </p:nvSpPr>
        <p:spPr bwMode="auto">
          <a:xfrm>
            <a:off x="7534275" y="3495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6123" name="Text Box 73"/>
          <p:cNvSpPr txBox="1">
            <a:spLocks noChangeArrowheads="1"/>
          </p:cNvSpPr>
          <p:nvPr/>
        </p:nvSpPr>
        <p:spPr bwMode="auto">
          <a:xfrm>
            <a:off x="1577975" y="39909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6124" name="Text Box 74"/>
          <p:cNvSpPr txBox="1">
            <a:spLocks noChangeArrowheads="1"/>
          </p:cNvSpPr>
          <p:nvPr/>
        </p:nvSpPr>
        <p:spPr bwMode="auto">
          <a:xfrm>
            <a:off x="1006475" y="3076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6125" name="Text Box 75"/>
          <p:cNvSpPr txBox="1">
            <a:spLocks noChangeArrowheads="1"/>
          </p:cNvSpPr>
          <p:nvPr/>
        </p:nvSpPr>
        <p:spPr bwMode="auto">
          <a:xfrm>
            <a:off x="1044575" y="44608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30262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C13F1B-74BE-4C07-9F4C-55C31023487B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71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04850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27908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use Hall’s Theorem to show that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into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disjoint, the two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together form a matching of size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6988175" y="4546600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63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2" name="Group 11"/>
          <p:cNvGrpSpPr>
            <a:grpSpLocks/>
          </p:cNvGrpSpPr>
          <p:nvPr/>
        </p:nvGrpSpPr>
        <p:grpSpPr bwMode="auto">
          <a:xfrm>
            <a:off x="6375400" y="4546600"/>
            <a:ext cx="127000" cy="1447800"/>
            <a:chOff x="4344" y="1896"/>
            <a:chExt cx="80" cy="912"/>
          </a:xfrm>
        </p:grpSpPr>
        <p:sp>
          <p:nvSpPr>
            <p:cNvPr id="47160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61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3" name="Group 14"/>
          <p:cNvGrpSpPr>
            <a:grpSpLocks/>
          </p:cNvGrpSpPr>
          <p:nvPr/>
        </p:nvGrpSpPr>
        <p:grpSpPr bwMode="auto">
          <a:xfrm>
            <a:off x="5764213" y="4546600"/>
            <a:ext cx="127000" cy="1447800"/>
            <a:chOff x="4344" y="1896"/>
            <a:chExt cx="80" cy="912"/>
          </a:xfrm>
        </p:grpSpPr>
        <p:sp>
          <p:nvSpPr>
            <p:cNvPr id="47158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9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4" name="Group 17"/>
          <p:cNvGrpSpPr>
            <a:grpSpLocks/>
          </p:cNvGrpSpPr>
          <p:nvPr/>
        </p:nvGrpSpPr>
        <p:grpSpPr bwMode="auto">
          <a:xfrm>
            <a:off x="5153025" y="4546600"/>
            <a:ext cx="127000" cy="1447800"/>
            <a:chOff x="4344" y="1896"/>
            <a:chExt cx="80" cy="912"/>
          </a:xfrm>
        </p:grpSpPr>
        <p:sp>
          <p:nvSpPr>
            <p:cNvPr id="47156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7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5" name="Group 20"/>
          <p:cNvGrpSpPr>
            <a:grpSpLocks/>
          </p:cNvGrpSpPr>
          <p:nvPr/>
        </p:nvGrpSpPr>
        <p:grpSpPr bwMode="auto">
          <a:xfrm>
            <a:off x="4540250" y="4546600"/>
            <a:ext cx="127000" cy="1447800"/>
            <a:chOff x="4344" y="1896"/>
            <a:chExt cx="80" cy="912"/>
          </a:xfrm>
        </p:grpSpPr>
        <p:sp>
          <p:nvSpPr>
            <p:cNvPr id="47154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5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6" name="Group 23"/>
          <p:cNvGrpSpPr>
            <a:grpSpLocks/>
          </p:cNvGrpSpPr>
          <p:nvPr/>
        </p:nvGrpSpPr>
        <p:grpSpPr bwMode="auto">
          <a:xfrm>
            <a:off x="3929063" y="4546600"/>
            <a:ext cx="127000" cy="1447800"/>
            <a:chOff x="4344" y="1896"/>
            <a:chExt cx="80" cy="912"/>
          </a:xfrm>
        </p:grpSpPr>
        <p:sp>
          <p:nvSpPr>
            <p:cNvPr id="47152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3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7117" name="Group 26"/>
          <p:cNvGrpSpPr>
            <a:grpSpLocks/>
          </p:cNvGrpSpPr>
          <p:nvPr/>
        </p:nvGrpSpPr>
        <p:grpSpPr bwMode="auto">
          <a:xfrm>
            <a:off x="3317875" y="4546600"/>
            <a:ext cx="127000" cy="1447800"/>
            <a:chOff x="4344" y="1896"/>
            <a:chExt cx="80" cy="912"/>
          </a:xfrm>
        </p:grpSpPr>
        <p:sp>
          <p:nvSpPr>
            <p:cNvPr id="47150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7151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7118" name="Oval 30"/>
          <p:cNvSpPr>
            <a:spLocks noChangeArrowheads="1"/>
          </p:cNvSpPr>
          <p:nvPr/>
        </p:nvSpPr>
        <p:spPr bwMode="auto">
          <a:xfrm>
            <a:off x="2768600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19" name="Oval 33"/>
          <p:cNvSpPr>
            <a:spLocks noChangeArrowheads="1"/>
          </p:cNvSpPr>
          <p:nvPr/>
        </p:nvSpPr>
        <p:spPr bwMode="auto">
          <a:xfrm>
            <a:off x="2220913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0" name="Oval 36"/>
          <p:cNvSpPr>
            <a:spLocks noChangeArrowheads="1"/>
          </p:cNvSpPr>
          <p:nvPr/>
        </p:nvSpPr>
        <p:spPr bwMode="auto">
          <a:xfrm>
            <a:off x="1673225" y="45466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1" name="Oval 43"/>
          <p:cNvSpPr>
            <a:spLocks noChangeArrowheads="1"/>
          </p:cNvSpPr>
          <p:nvPr/>
        </p:nvSpPr>
        <p:spPr bwMode="auto">
          <a:xfrm>
            <a:off x="7731125" y="584200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122" name="Line 44"/>
          <p:cNvSpPr>
            <a:spLocks noChangeShapeType="1"/>
          </p:cNvSpPr>
          <p:nvPr/>
        </p:nvSpPr>
        <p:spPr bwMode="auto">
          <a:xfrm>
            <a:off x="58261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45"/>
          <p:cNvSpPr>
            <a:spLocks noChangeShapeType="1"/>
          </p:cNvSpPr>
          <p:nvPr/>
        </p:nvSpPr>
        <p:spPr bwMode="auto">
          <a:xfrm>
            <a:off x="52165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46"/>
          <p:cNvSpPr>
            <a:spLocks noChangeShapeType="1"/>
          </p:cNvSpPr>
          <p:nvPr/>
        </p:nvSpPr>
        <p:spPr bwMode="auto">
          <a:xfrm>
            <a:off x="46069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47"/>
          <p:cNvSpPr>
            <a:spLocks noChangeShapeType="1"/>
          </p:cNvSpPr>
          <p:nvPr/>
        </p:nvSpPr>
        <p:spPr bwMode="auto">
          <a:xfrm>
            <a:off x="39973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50"/>
          <p:cNvSpPr>
            <a:spLocks noChangeShapeType="1"/>
          </p:cNvSpPr>
          <p:nvPr/>
        </p:nvSpPr>
        <p:spPr bwMode="auto">
          <a:xfrm>
            <a:off x="70580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51"/>
          <p:cNvSpPr>
            <a:spLocks noChangeShapeType="1"/>
          </p:cNvSpPr>
          <p:nvPr/>
        </p:nvSpPr>
        <p:spPr bwMode="auto">
          <a:xfrm>
            <a:off x="64357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52"/>
          <p:cNvSpPr>
            <a:spLocks noChangeShapeType="1"/>
          </p:cNvSpPr>
          <p:nvPr/>
        </p:nvSpPr>
        <p:spPr bwMode="auto">
          <a:xfrm>
            <a:off x="3387725" y="46990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53"/>
          <p:cNvSpPr>
            <a:spLocks noChangeShapeType="1"/>
          </p:cNvSpPr>
          <p:nvPr/>
        </p:nvSpPr>
        <p:spPr bwMode="auto">
          <a:xfrm>
            <a:off x="1749425" y="467360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54"/>
          <p:cNvSpPr>
            <a:spLocks noChangeShapeType="1"/>
          </p:cNvSpPr>
          <p:nvPr/>
        </p:nvSpPr>
        <p:spPr bwMode="auto">
          <a:xfrm>
            <a:off x="2308225" y="467360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55"/>
          <p:cNvSpPr>
            <a:spLocks noChangeShapeType="1"/>
          </p:cNvSpPr>
          <p:nvPr/>
        </p:nvSpPr>
        <p:spPr bwMode="auto">
          <a:xfrm>
            <a:off x="2854325" y="467360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56"/>
          <p:cNvSpPr>
            <a:spLocks noChangeShapeType="1"/>
          </p:cNvSpPr>
          <p:nvPr/>
        </p:nvSpPr>
        <p:spPr bwMode="auto">
          <a:xfrm flipH="1">
            <a:off x="3438525" y="46609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57"/>
          <p:cNvSpPr>
            <a:spLocks noChangeShapeType="1"/>
          </p:cNvSpPr>
          <p:nvPr/>
        </p:nvSpPr>
        <p:spPr bwMode="auto">
          <a:xfrm flipH="1">
            <a:off x="4048125" y="46736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58"/>
          <p:cNvSpPr>
            <a:spLocks noChangeShapeType="1"/>
          </p:cNvSpPr>
          <p:nvPr/>
        </p:nvSpPr>
        <p:spPr bwMode="auto">
          <a:xfrm flipH="1">
            <a:off x="4657725" y="4657725"/>
            <a:ext cx="533400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59"/>
          <p:cNvSpPr>
            <a:spLocks noChangeShapeType="1"/>
          </p:cNvSpPr>
          <p:nvPr/>
        </p:nvSpPr>
        <p:spPr bwMode="auto">
          <a:xfrm>
            <a:off x="6486525" y="467360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60"/>
          <p:cNvSpPr>
            <a:spLocks noChangeShapeType="1"/>
          </p:cNvSpPr>
          <p:nvPr/>
        </p:nvSpPr>
        <p:spPr bwMode="auto">
          <a:xfrm>
            <a:off x="5876925" y="467360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61"/>
          <p:cNvSpPr>
            <a:spLocks noChangeShapeType="1"/>
          </p:cNvSpPr>
          <p:nvPr/>
        </p:nvSpPr>
        <p:spPr bwMode="auto">
          <a:xfrm>
            <a:off x="5267325" y="467360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62"/>
          <p:cNvSpPr>
            <a:spLocks noChangeShapeType="1"/>
          </p:cNvSpPr>
          <p:nvPr/>
        </p:nvSpPr>
        <p:spPr bwMode="auto">
          <a:xfrm>
            <a:off x="5889625" y="463550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63"/>
          <p:cNvSpPr>
            <a:spLocks noChangeShapeType="1"/>
          </p:cNvSpPr>
          <p:nvPr/>
        </p:nvSpPr>
        <p:spPr bwMode="auto">
          <a:xfrm flipV="1">
            <a:off x="4048125" y="464820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64"/>
          <p:cNvSpPr>
            <a:spLocks noChangeShapeType="1"/>
          </p:cNvSpPr>
          <p:nvPr/>
        </p:nvSpPr>
        <p:spPr bwMode="auto">
          <a:xfrm flipV="1">
            <a:off x="4073525" y="466090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65"/>
          <p:cNvSpPr>
            <a:spLocks noChangeShapeType="1"/>
          </p:cNvSpPr>
          <p:nvPr/>
        </p:nvSpPr>
        <p:spPr bwMode="auto">
          <a:xfrm>
            <a:off x="4937125" y="4102100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66"/>
          <p:cNvSpPr>
            <a:spLocks noChangeShapeType="1"/>
          </p:cNvSpPr>
          <p:nvPr/>
        </p:nvSpPr>
        <p:spPr bwMode="auto">
          <a:xfrm>
            <a:off x="3197225" y="6070600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Text Box 67"/>
          <p:cNvSpPr txBox="1">
            <a:spLocks noChangeArrowheads="1"/>
          </p:cNvSpPr>
          <p:nvPr/>
        </p:nvSpPr>
        <p:spPr bwMode="auto">
          <a:xfrm>
            <a:off x="3844925" y="6070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7144" name="Text Box 68"/>
          <p:cNvSpPr txBox="1">
            <a:spLocks noChangeArrowheads="1"/>
          </p:cNvSpPr>
          <p:nvPr/>
        </p:nvSpPr>
        <p:spPr bwMode="auto">
          <a:xfrm>
            <a:off x="5953125" y="3971925"/>
            <a:ext cx="50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7145" name="Line 69"/>
          <p:cNvSpPr>
            <a:spLocks noChangeShapeType="1"/>
          </p:cNvSpPr>
          <p:nvPr/>
        </p:nvSpPr>
        <p:spPr bwMode="auto">
          <a:xfrm>
            <a:off x="5114925" y="44100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Text Box 72"/>
          <p:cNvSpPr txBox="1">
            <a:spLocks noChangeArrowheads="1"/>
          </p:cNvSpPr>
          <p:nvPr/>
        </p:nvSpPr>
        <p:spPr bwMode="auto">
          <a:xfrm>
            <a:off x="7515225" y="4800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7147" name="Text Box 73"/>
          <p:cNvSpPr txBox="1">
            <a:spLocks noChangeArrowheads="1"/>
          </p:cNvSpPr>
          <p:nvPr/>
        </p:nvSpPr>
        <p:spPr bwMode="auto">
          <a:xfrm>
            <a:off x="1558925" y="52959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7148" name="Text Box 74"/>
          <p:cNvSpPr txBox="1">
            <a:spLocks noChangeArrowheads="1"/>
          </p:cNvSpPr>
          <p:nvPr/>
        </p:nvSpPr>
        <p:spPr bwMode="auto">
          <a:xfrm>
            <a:off x="987425" y="43815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7149" name="Text Box 75"/>
          <p:cNvSpPr txBox="1">
            <a:spLocks noChangeArrowheads="1"/>
          </p:cNvSpPr>
          <p:nvPr/>
        </p:nvSpPr>
        <p:spPr bwMode="auto">
          <a:xfrm>
            <a:off x="1025525" y="57658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23033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19EFBD-4FCE-4B03-B82A-5AD5C46FE932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1662" y="427536"/>
            <a:ext cx="8628018" cy="733425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934325" cy="15621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vertex cover,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no edge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723900" lvl="1" eaLnBrk="1" hangingPunct="1"/>
            <a:r>
              <a:rPr lang="en-US" altLang="zh-TW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Otherwise, an edge between 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20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200" i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covered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6892925" y="3460750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91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6" name="Group 11"/>
          <p:cNvGrpSpPr>
            <a:grpSpLocks/>
          </p:cNvGrpSpPr>
          <p:nvPr/>
        </p:nvGrpSpPr>
        <p:grpSpPr bwMode="auto">
          <a:xfrm>
            <a:off x="6280150" y="3460750"/>
            <a:ext cx="127000" cy="1447800"/>
            <a:chOff x="4344" y="1896"/>
            <a:chExt cx="80" cy="912"/>
          </a:xfrm>
        </p:grpSpPr>
        <p:sp>
          <p:nvSpPr>
            <p:cNvPr id="48188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9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7" name="Group 14"/>
          <p:cNvGrpSpPr>
            <a:grpSpLocks/>
          </p:cNvGrpSpPr>
          <p:nvPr/>
        </p:nvGrpSpPr>
        <p:grpSpPr bwMode="auto">
          <a:xfrm>
            <a:off x="5668963" y="3460750"/>
            <a:ext cx="127000" cy="1447800"/>
            <a:chOff x="4344" y="1896"/>
            <a:chExt cx="80" cy="912"/>
          </a:xfrm>
        </p:grpSpPr>
        <p:sp>
          <p:nvSpPr>
            <p:cNvPr id="48186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7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8" name="Group 17"/>
          <p:cNvGrpSpPr>
            <a:grpSpLocks/>
          </p:cNvGrpSpPr>
          <p:nvPr/>
        </p:nvGrpSpPr>
        <p:grpSpPr bwMode="auto">
          <a:xfrm>
            <a:off x="5057775" y="3460750"/>
            <a:ext cx="127000" cy="1447800"/>
            <a:chOff x="4344" y="1896"/>
            <a:chExt cx="80" cy="912"/>
          </a:xfrm>
        </p:grpSpPr>
        <p:sp>
          <p:nvSpPr>
            <p:cNvPr id="48184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5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9" name="Group 20"/>
          <p:cNvGrpSpPr>
            <a:grpSpLocks/>
          </p:cNvGrpSpPr>
          <p:nvPr/>
        </p:nvGrpSpPr>
        <p:grpSpPr bwMode="auto">
          <a:xfrm>
            <a:off x="4445000" y="3460750"/>
            <a:ext cx="127000" cy="1447800"/>
            <a:chOff x="4344" y="1896"/>
            <a:chExt cx="80" cy="912"/>
          </a:xfrm>
        </p:grpSpPr>
        <p:sp>
          <p:nvSpPr>
            <p:cNvPr id="48182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3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40" name="Group 23"/>
          <p:cNvGrpSpPr>
            <a:grpSpLocks/>
          </p:cNvGrpSpPr>
          <p:nvPr/>
        </p:nvGrpSpPr>
        <p:grpSpPr bwMode="auto">
          <a:xfrm>
            <a:off x="3833813" y="3460750"/>
            <a:ext cx="127000" cy="1447800"/>
            <a:chOff x="4344" y="1896"/>
            <a:chExt cx="80" cy="912"/>
          </a:xfrm>
        </p:grpSpPr>
        <p:sp>
          <p:nvSpPr>
            <p:cNvPr id="48180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81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41" name="Group 26"/>
          <p:cNvGrpSpPr>
            <a:grpSpLocks/>
          </p:cNvGrpSpPr>
          <p:nvPr/>
        </p:nvGrpSpPr>
        <p:grpSpPr bwMode="auto">
          <a:xfrm>
            <a:off x="3222625" y="3460750"/>
            <a:ext cx="127000" cy="1447800"/>
            <a:chOff x="4344" y="1896"/>
            <a:chExt cx="80" cy="912"/>
          </a:xfrm>
        </p:grpSpPr>
        <p:sp>
          <p:nvSpPr>
            <p:cNvPr id="48178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8179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8142" name="Oval 30"/>
          <p:cNvSpPr>
            <a:spLocks noChangeArrowheads="1"/>
          </p:cNvSpPr>
          <p:nvPr/>
        </p:nvSpPr>
        <p:spPr bwMode="auto">
          <a:xfrm>
            <a:off x="2673350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3" name="Oval 33"/>
          <p:cNvSpPr>
            <a:spLocks noChangeArrowheads="1"/>
          </p:cNvSpPr>
          <p:nvPr/>
        </p:nvSpPr>
        <p:spPr bwMode="auto">
          <a:xfrm>
            <a:off x="2125663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4" name="Oval 36"/>
          <p:cNvSpPr>
            <a:spLocks noChangeArrowheads="1"/>
          </p:cNvSpPr>
          <p:nvPr/>
        </p:nvSpPr>
        <p:spPr bwMode="auto">
          <a:xfrm>
            <a:off x="1577975" y="34607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5" name="Oval 43"/>
          <p:cNvSpPr>
            <a:spLocks noChangeArrowheads="1"/>
          </p:cNvSpPr>
          <p:nvPr/>
        </p:nvSpPr>
        <p:spPr bwMode="auto">
          <a:xfrm>
            <a:off x="7635875" y="4756150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146" name="Line 44"/>
          <p:cNvSpPr>
            <a:spLocks noChangeShapeType="1"/>
          </p:cNvSpPr>
          <p:nvPr/>
        </p:nvSpPr>
        <p:spPr bwMode="auto">
          <a:xfrm>
            <a:off x="57308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45"/>
          <p:cNvSpPr>
            <a:spLocks noChangeShapeType="1"/>
          </p:cNvSpPr>
          <p:nvPr/>
        </p:nvSpPr>
        <p:spPr bwMode="auto">
          <a:xfrm>
            <a:off x="51212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46"/>
          <p:cNvSpPr>
            <a:spLocks noChangeShapeType="1"/>
          </p:cNvSpPr>
          <p:nvPr/>
        </p:nvSpPr>
        <p:spPr bwMode="auto">
          <a:xfrm>
            <a:off x="45116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47"/>
          <p:cNvSpPr>
            <a:spLocks noChangeShapeType="1"/>
          </p:cNvSpPr>
          <p:nvPr/>
        </p:nvSpPr>
        <p:spPr bwMode="auto">
          <a:xfrm>
            <a:off x="39020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50"/>
          <p:cNvSpPr>
            <a:spLocks noChangeShapeType="1"/>
          </p:cNvSpPr>
          <p:nvPr/>
        </p:nvSpPr>
        <p:spPr bwMode="auto">
          <a:xfrm>
            <a:off x="69627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51"/>
          <p:cNvSpPr>
            <a:spLocks noChangeShapeType="1"/>
          </p:cNvSpPr>
          <p:nvPr/>
        </p:nvSpPr>
        <p:spPr bwMode="auto">
          <a:xfrm>
            <a:off x="63404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52"/>
          <p:cNvSpPr>
            <a:spLocks noChangeShapeType="1"/>
          </p:cNvSpPr>
          <p:nvPr/>
        </p:nvSpPr>
        <p:spPr bwMode="auto">
          <a:xfrm>
            <a:off x="3292475" y="36131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53"/>
          <p:cNvSpPr>
            <a:spLocks noChangeShapeType="1"/>
          </p:cNvSpPr>
          <p:nvPr/>
        </p:nvSpPr>
        <p:spPr bwMode="auto">
          <a:xfrm>
            <a:off x="1654175" y="358775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54"/>
          <p:cNvSpPr>
            <a:spLocks noChangeShapeType="1"/>
          </p:cNvSpPr>
          <p:nvPr/>
        </p:nvSpPr>
        <p:spPr bwMode="auto">
          <a:xfrm>
            <a:off x="2212975" y="358775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55"/>
          <p:cNvSpPr>
            <a:spLocks noChangeShapeType="1"/>
          </p:cNvSpPr>
          <p:nvPr/>
        </p:nvSpPr>
        <p:spPr bwMode="auto">
          <a:xfrm>
            <a:off x="2759075" y="358775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56"/>
          <p:cNvSpPr>
            <a:spLocks noChangeShapeType="1"/>
          </p:cNvSpPr>
          <p:nvPr/>
        </p:nvSpPr>
        <p:spPr bwMode="auto">
          <a:xfrm flipH="1">
            <a:off x="3343275" y="357505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57"/>
          <p:cNvSpPr>
            <a:spLocks noChangeShapeType="1"/>
          </p:cNvSpPr>
          <p:nvPr/>
        </p:nvSpPr>
        <p:spPr bwMode="auto">
          <a:xfrm flipH="1">
            <a:off x="3952875" y="358775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58"/>
          <p:cNvSpPr>
            <a:spLocks noChangeShapeType="1"/>
          </p:cNvSpPr>
          <p:nvPr/>
        </p:nvSpPr>
        <p:spPr bwMode="auto">
          <a:xfrm flipH="1">
            <a:off x="4562475" y="3581400"/>
            <a:ext cx="5143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59"/>
          <p:cNvSpPr>
            <a:spLocks noChangeShapeType="1"/>
          </p:cNvSpPr>
          <p:nvPr/>
        </p:nvSpPr>
        <p:spPr bwMode="auto">
          <a:xfrm>
            <a:off x="6391275" y="358775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60"/>
          <p:cNvSpPr>
            <a:spLocks noChangeShapeType="1"/>
          </p:cNvSpPr>
          <p:nvPr/>
        </p:nvSpPr>
        <p:spPr bwMode="auto">
          <a:xfrm>
            <a:off x="5781675" y="358775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61"/>
          <p:cNvSpPr>
            <a:spLocks noChangeShapeType="1"/>
          </p:cNvSpPr>
          <p:nvPr/>
        </p:nvSpPr>
        <p:spPr bwMode="auto">
          <a:xfrm>
            <a:off x="5172075" y="358775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62"/>
          <p:cNvSpPr>
            <a:spLocks noChangeShapeType="1"/>
          </p:cNvSpPr>
          <p:nvPr/>
        </p:nvSpPr>
        <p:spPr bwMode="auto">
          <a:xfrm>
            <a:off x="5794375" y="354965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63"/>
          <p:cNvSpPr>
            <a:spLocks noChangeShapeType="1"/>
          </p:cNvSpPr>
          <p:nvPr/>
        </p:nvSpPr>
        <p:spPr bwMode="auto">
          <a:xfrm flipV="1">
            <a:off x="3952875" y="356235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64"/>
          <p:cNvSpPr>
            <a:spLocks noChangeShapeType="1"/>
          </p:cNvSpPr>
          <p:nvPr/>
        </p:nvSpPr>
        <p:spPr bwMode="auto">
          <a:xfrm flipV="1">
            <a:off x="3978275" y="357505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65"/>
          <p:cNvSpPr>
            <a:spLocks noChangeShapeType="1"/>
          </p:cNvSpPr>
          <p:nvPr/>
        </p:nvSpPr>
        <p:spPr bwMode="auto">
          <a:xfrm>
            <a:off x="4756156" y="2968632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66"/>
          <p:cNvSpPr>
            <a:spLocks noChangeShapeType="1"/>
          </p:cNvSpPr>
          <p:nvPr/>
        </p:nvSpPr>
        <p:spPr bwMode="auto">
          <a:xfrm>
            <a:off x="3101975" y="4984750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Text Box 67"/>
          <p:cNvSpPr txBox="1">
            <a:spLocks noChangeArrowheads="1"/>
          </p:cNvSpPr>
          <p:nvPr/>
        </p:nvSpPr>
        <p:spPr bwMode="auto">
          <a:xfrm>
            <a:off x="3749675" y="49847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8168" name="Text Box 68"/>
          <p:cNvSpPr txBox="1">
            <a:spLocks noChangeArrowheads="1"/>
          </p:cNvSpPr>
          <p:nvPr/>
        </p:nvSpPr>
        <p:spPr bwMode="auto">
          <a:xfrm>
            <a:off x="5438775" y="3657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8169" name="Line 69"/>
          <p:cNvSpPr>
            <a:spLocks noChangeShapeType="1"/>
          </p:cNvSpPr>
          <p:nvPr/>
        </p:nvSpPr>
        <p:spPr bwMode="auto">
          <a:xfrm>
            <a:off x="5019675" y="325755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Text Box 72"/>
          <p:cNvSpPr txBox="1">
            <a:spLocks noChangeArrowheads="1"/>
          </p:cNvSpPr>
          <p:nvPr/>
        </p:nvSpPr>
        <p:spPr bwMode="auto">
          <a:xfrm>
            <a:off x="7677150" y="404812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8171" name="Text Box 73"/>
          <p:cNvSpPr txBox="1">
            <a:spLocks noChangeArrowheads="1"/>
          </p:cNvSpPr>
          <p:nvPr/>
        </p:nvSpPr>
        <p:spPr bwMode="auto">
          <a:xfrm>
            <a:off x="1463675" y="42100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8172" name="Text Box 74"/>
          <p:cNvSpPr txBox="1">
            <a:spLocks noChangeArrowheads="1"/>
          </p:cNvSpPr>
          <p:nvPr/>
        </p:nvSpPr>
        <p:spPr bwMode="auto">
          <a:xfrm>
            <a:off x="892175" y="32956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8173" name="Text Box 75"/>
          <p:cNvSpPr txBox="1">
            <a:spLocks noChangeArrowheads="1"/>
          </p:cNvSpPr>
          <p:nvPr/>
        </p:nvSpPr>
        <p:spPr bwMode="auto">
          <a:xfrm>
            <a:off x="930275" y="46799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48174" name="Line 70"/>
          <p:cNvSpPr>
            <a:spLocks noChangeShapeType="1"/>
          </p:cNvSpPr>
          <p:nvPr/>
        </p:nvSpPr>
        <p:spPr bwMode="auto">
          <a:xfrm>
            <a:off x="6311900" y="5038725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Text Box 71"/>
          <p:cNvSpPr txBox="1">
            <a:spLocks noChangeArrowheads="1"/>
          </p:cNvSpPr>
          <p:nvPr/>
        </p:nvSpPr>
        <p:spPr bwMode="auto">
          <a:xfrm>
            <a:off x="6159500" y="50387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8176" name="Line 76"/>
          <p:cNvSpPr>
            <a:spLocks noChangeShapeType="1"/>
          </p:cNvSpPr>
          <p:nvPr/>
        </p:nvSpPr>
        <p:spPr bwMode="auto">
          <a:xfrm>
            <a:off x="6261100" y="3375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Text Box 77"/>
          <p:cNvSpPr txBox="1">
            <a:spLocks noChangeArrowheads="1"/>
          </p:cNvSpPr>
          <p:nvPr/>
        </p:nvSpPr>
        <p:spPr bwMode="auto">
          <a:xfrm>
            <a:off x="6540500" y="3371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xmlns="" val="34818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6F0758-B8E4-4734-8FAD-11A748E66C8B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915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79" y="466725"/>
            <a:ext cx="8791303" cy="733425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Theorem 3: </a:t>
            </a:r>
            <a:r>
              <a:rPr lang="en-US" altLang="zh-TW" sz="2400" dirty="0"/>
              <a:t>If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bipartite graph, then the maximum size of a matching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 equals the minimum size of a vertex cover 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  <a:endParaRPr lang="zh-TW" altLang="en-US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934325" cy="26289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consider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contained in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)|&lt;|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|, 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we can substitute </a:t>
            </a:r>
            <a:r>
              <a:rPr lang="en-US" altLang="zh-TW" b="1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i="1" baseline="-2500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</a:t>
            </a:r>
            <a:r>
              <a:rPr lang="en-US" altLang="zh-TW" b="1" i="1" smtClean="0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in </a:t>
            </a:r>
            <a:r>
              <a:rPr lang="en-US" altLang="zh-TW" i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to obtain a smaller vertex cover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="1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cover all edges incident 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are not covered by </a:t>
            </a:r>
            <a:r>
              <a:rPr lang="en-US" altLang="zh-TW" b="1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endParaRPr lang="zh-TW" altLang="en-US" b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6464300" y="4384675"/>
            <a:ext cx="127000" cy="1447800"/>
            <a:chOff x="4344" y="1896"/>
            <a:chExt cx="80" cy="912"/>
          </a:xfrm>
        </p:grpSpPr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6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0" name="Group 11"/>
          <p:cNvGrpSpPr>
            <a:grpSpLocks/>
          </p:cNvGrpSpPr>
          <p:nvPr/>
        </p:nvGrpSpPr>
        <p:grpSpPr bwMode="auto">
          <a:xfrm>
            <a:off x="5851525" y="4384675"/>
            <a:ext cx="127000" cy="1447800"/>
            <a:chOff x="4344" y="1896"/>
            <a:chExt cx="80" cy="912"/>
          </a:xfrm>
        </p:grpSpPr>
        <p:sp>
          <p:nvSpPr>
            <p:cNvPr id="49213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4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1" name="Group 14"/>
          <p:cNvGrpSpPr>
            <a:grpSpLocks/>
          </p:cNvGrpSpPr>
          <p:nvPr/>
        </p:nvGrpSpPr>
        <p:grpSpPr bwMode="auto">
          <a:xfrm>
            <a:off x="5240338" y="4384675"/>
            <a:ext cx="127000" cy="1447800"/>
            <a:chOff x="4344" y="1896"/>
            <a:chExt cx="80" cy="912"/>
          </a:xfrm>
        </p:grpSpPr>
        <p:sp>
          <p:nvSpPr>
            <p:cNvPr id="49211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2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2" name="Group 17"/>
          <p:cNvGrpSpPr>
            <a:grpSpLocks/>
          </p:cNvGrpSpPr>
          <p:nvPr/>
        </p:nvGrpSpPr>
        <p:grpSpPr bwMode="auto">
          <a:xfrm>
            <a:off x="4629150" y="4384675"/>
            <a:ext cx="127000" cy="1447800"/>
            <a:chOff x="4344" y="1896"/>
            <a:chExt cx="80" cy="912"/>
          </a:xfrm>
        </p:grpSpPr>
        <p:sp>
          <p:nvSpPr>
            <p:cNvPr id="49209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10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3" name="Group 20"/>
          <p:cNvGrpSpPr>
            <a:grpSpLocks/>
          </p:cNvGrpSpPr>
          <p:nvPr/>
        </p:nvGrpSpPr>
        <p:grpSpPr bwMode="auto">
          <a:xfrm>
            <a:off x="4016375" y="4384675"/>
            <a:ext cx="127000" cy="1447800"/>
            <a:chOff x="4344" y="1896"/>
            <a:chExt cx="80" cy="912"/>
          </a:xfrm>
        </p:grpSpPr>
        <p:sp>
          <p:nvSpPr>
            <p:cNvPr id="49207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8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4" name="Group 23"/>
          <p:cNvGrpSpPr>
            <a:grpSpLocks/>
          </p:cNvGrpSpPr>
          <p:nvPr/>
        </p:nvGrpSpPr>
        <p:grpSpPr bwMode="auto">
          <a:xfrm>
            <a:off x="3405188" y="4384675"/>
            <a:ext cx="127000" cy="1447800"/>
            <a:chOff x="4344" y="1896"/>
            <a:chExt cx="80" cy="912"/>
          </a:xfrm>
        </p:grpSpPr>
        <p:sp>
          <p:nvSpPr>
            <p:cNvPr id="49205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6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49165" name="Group 26"/>
          <p:cNvGrpSpPr>
            <a:grpSpLocks/>
          </p:cNvGrpSpPr>
          <p:nvPr/>
        </p:nvGrpSpPr>
        <p:grpSpPr bwMode="auto">
          <a:xfrm>
            <a:off x="2794000" y="4384675"/>
            <a:ext cx="127000" cy="1447800"/>
            <a:chOff x="4344" y="1896"/>
            <a:chExt cx="80" cy="912"/>
          </a:xfrm>
        </p:grpSpPr>
        <p:sp>
          <p:nvSpPr>
            <p:cNvPr id="49203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9204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49166" name="Oval 30"/>
          <p:cNvSpPr>
            <a:spLocks noChangeArrowheads="1"/>
          </p:cNvSpPr>
          <p:nvPr/>
        </p:nvSpPr>
        <p:spPr bwMode="auto">
          <a:xfrm>
            <a:off x="2244725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7" name="Oval 33"/>
          <p:cNvSpPr>
            <a:spLocks noChangeArrowheads="1"/>
          </p:cNvSpPr>
          <p:nvPr/>
        </p:nvSpPr>
        <p:spPr bwMode="auto">
          <a:xfrm>
            <a:off x="1697038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8" name="Oval 36"/>
          <p:cNvSpPr>
            <a:spLocks noChangeArrowheads="1"/>
          </p:cNvSpPr>
          <p:nvPr/>
        </p:nvSpPr>
        <p:spPr bwMode="auto">
          <a:xfrm>
            <a:off x="1149350" y="43846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9" name="Oval 43"/>
          <p:cNvSpPr>
            <a:spLocks noChangeArrowheads="1"/>
          </p:cNvSpPr>
          <p:nvPr/>
        </p:nvSpPr>
        <p:spPr bwMode="auto">
          <a:xfrm>
            <a:off x="7207250" y="5680075"/>
            <a:ext cx="1270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70" name="Line 44"/>
          <p:cNvSpPr>
            <a:spLocks noChangeShapeType="1"/>
          </p:cNvSpPr>
          <p:nvPr/>
        </p:nvSpPr>
        <p:spPr bwMode="auto">
          <a:xfrm>
            <a:off x="53022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45"/>
          <p:cNvSpPr>
            <a:spLocks noChangeShapeType="1"/>
          </p:cNvSpPr>
          <p:nvPr/>
        </p:nvSpPr>
        <p:spPr bwMode="auto">
          <a:xfrm>
            <a:off x="46926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46"/>
          <p:cNvSpPr>
            <a:spLocks noChangeShapeType="1"/>
          </p:cNvSpPr>
          <p:nvPr/>
        </p:nvSpPr>
        <p:spPr bwMode="auto">
          <a:xfrm>
            <a:off x="40830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47"/>
          <p:cNvSpPr>
            <a:spLocks noChangeShapeType="1"/>
          </p:cNvSpPr>
          <p:nvPr/>
        </p:nvSpPr>
        <p:spPr bwMode="auto">
          <a:xfrm>
            <a:off x="34734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50"/>
          <p:cNvSpPr>
            <a:spLocks noChangeShapeType="1"/>
          </p:cNvSpPr>
          <p:nvPr/>
        </p:nvSpPr>
        <p:spPr bwMode="auto">
          <a:xfrm>
            <a:off x="65341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51"/>
          <p:cNvSpPr>
            <a:spLocks noChangeShapeType="1"/>
          </p:cNvSpPr>
          <p:nvPr/>
        </p:nvSpPr>
        <p:spPr bwMode="auto">
          <a:xfrm>
            <a:off x="59118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Line 52"/>
          <p:cNvSpPr>
            <a:spLocks noChangeShapeType="1"/>
          </p:cNvSpPr>
          <p:nvPr/>
        </p:nvSpPr>
        <p:spPr bwMode="auto">
          <a:xfrm>
            <a:off x="2863850" y="4537075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Line 53"/>
          <p:cNvSpPr>
            <a:spLocks noChangeShapeType="1"/>
          </p:cNvSpPr>
          <p:nvPr/>
        </p:nvSpPr>
        <p:spPr bwMode="auto">
          <a:xfrm>
            <a:off x="1225550" y="4511675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54"/>
          <p:cNvSpPr>
            <a:spLocks noChangeShapeType="1"/>
          </p:cNvSpPr>
          <p:nvPr/>
        </p:nvSpPr>
        <p:spPr bwMode="auto">
          <a:xfrm>
            <a:off x="1784350" y="4511675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55"/>
          <p:cNvSpPr>
            <a:spLocks noChangeShapeType="1"/>
          </p:cNvSpPr>
          <p:nvPr/>
        </p:nvSpPr>
        <p:spPr bwMode="auto">
          <a:xfrm>
            <a:off x="2330450" y="4511675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Line 56"/>
          <p:cNvSpPr>
            <a:spLocks noChangeShapeType="1"/>
          </p:cNvSpPr>
          <p:nvPr/>
        </p:nvSpPr>
        <p:spPr bwMode="auto">
          <a:xfrm flipH="1">
            <a:off x="2914650" y="44989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Line 57"/>
          <p:cNvSpPr>
            <a:spLocks noChangeShapeType="1"/>
          </p:cNvSpPr>
          <p:nvPr/>
        </p:nvSpPr>
        <p:spPr bwMode="auto">
          <a:xfrm flipH="1">
            <a:off x="3524250" y="4511675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2" name="Line 58"/>
          <p:cNvSpPr>
            <a:spLocks noChangeShapeType="1"/>
          </p:cNvSpPr>
          <p:nvPr/>
        </p:nvSpPr>
        <p:spPr bwMode="auto">
          <a:xfrm flipH="1">
            <a:off x="4133850" y="4505325"/>
            <a:ext cx="51435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3" name="Line 59"/>
          <p:cNvSpPr>
            <a:spLocks noChangeShapeType="1"/>
          </p:cNvSpPr>
          <p:nvPr/>
        </p:nvSpPr>
        <p:spPr bwMode="auto">
          <a:xfrm>
            <a:off x="5962650" y="4511675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60"/>
          <p:cNvSpPr>
            <a:spLocks noChangeShapeType="1"/>
          </p:cNvSpPr>
          <p:nvPr/>
        </p:nvSpPr>
        <p:spPr bwMode="auto">
          <a:xfrm>
            <a:off x="5353050" y="4511675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Line 61"/>
          <p:cNvSpPr>
            <a:spLocks noChangeShapeType="1"/>
          </p:cNvSpPr>
          <p:nvPr/>
        </p:nvSpPr>
        <p:spPr bwMode="auto">
          <a:xfrm>
            <a:off x="4743450" y="4511675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6" name="Line 62"/>
          <p:cNvSpPr>
            <a:spLocks noChangeShapeType="1"/>
          </p:cNvSpPr>
          <p:nvPr/>
        </p:nvSpPr>
        <p:spPr bwMode="auto">
          <a:xfrm>
            <a:off x="5365750" y="4473575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7" name="Line 63"/>
          <p:cNvSpPr>
            <a:spLocks noChangeShapeType="1"/>
          </p:cNvSpPr>
          <p:nvPr/>
        </p:nvSpPr>
        <p:spPr bwMode="auto">
          <a:xfrm flipV="1">
            <a:off x="3524250" y="4486275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8" name="Line 64"/>
          <p:cNvSpPr>
            <a:spLocks noChangeShapeType="1"/>
          </p:cNvSpPr>
          <p:nvPr/>
        </p:nvSpPr>
        <p:spPr bwMode="auto">
          <a:xfrm flipV="1">
            <a:off x="3549650" y="4498975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Line 65"/>
          <p:cNvSpPr>
            <a:spLocks noChangeShapeType="1"/>
          </p:cNvSpPr>
          <p:nvPr/>
        </p:nvSpPr>
        <p:spPr bwMode="auto">
          <a:xfrm>
            <a:off x="4413250" y="3940175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0" name="Line 66"/>
          <p:cNvSpPr>
            <a:spLocks noChangeShapeType="1"/>
          </p:cNvSpPr>
          <p:nvPr/>
        </p:nvSpPr>
        <p:spPr bwMode="auto">
          <a:xfrm>
            <a:off x="2673350" y="5908675"/>
            <a:ext cx="1511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1" name="Text Box 67"/>
          <p:cNvSpPr txBox="1">
            <a:spLocks noChangeArrowheads="1"/>
          </p:cNvSpPr>
          <p:nvPr/>
        </p:nvSpPr>
        <p:spPr bwMode="auto">
          <a:xfrm>
            <a:off x="3321050" y="59086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49192" name="Text Box 68"/>
          <p:cNvSpPr txBox="1">
            <a:spLocks noChangeArrowheads="1"/>
          </p:cNvSpPr>
          <p:nvPr/>
        </p:nvSpPr>
        <p:spPr bwMode="auto">
          <a:xfrm>
            <a:off x="5438775" y="36576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49193" name="Line 69"/>
          <p:cNvSpPr>
            <a:spLocks noChangeShapeType="1"/>
          </p:cNvSpPr>
          <p:nvPr/>
        </p:nvSpPr>
        <p:spPr bwMode="auto">
          <a:xfrm>
            <a:off x="4591050" y="41814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4" name="Text Box 72"/>
          <p:cNvSpPr txBox="1">
            <a:spLocks noChangeArrowheads="1"/>
          </p:cNvSpPr>
          <p:nvPr/>
        </p:nvSpPr>
        <p:spPr bwMode="auto">
          <a:xfrm>
            <a:off x="7248525" y="497205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49195" name="Text Box 73"/>
          <p:cNvSpPr txBox="1">
            <a:spLocks noChangeArrowheads="1"/>
          </p:cNvSpPr>
          <p:nvPr/>
        </p:nvSpPr>
        <p:spPr bwMode="auto">
          <a:xfrm>
            <a:off x="1035050" y="51339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49196" name="Text Box 74"/>
          <p:cNvSpPr txBox="1">
            <a:spLocks noChangeArrowheads="1"/>
          </p:cNvSpPr>
          <p:nvPr/>
        </p:nvSpPr>
        <p:spPr bwMode="auto">
          <a:xfrm>
            <a:off x="463550" y="42195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9197" name="Text Box 75"/>
          <p:cNvSpPr txBox="1">
            <a:spLocks noChangeArrowheads="1"/>
          </p:cNvSpPr>
          <p:nvPr/>
        </p:nvSpPr>
        <p:spPr bwMode="auto">
          <a:xfrm>
            <a:off x="501650" y="5603875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49198" name="Line 70"/>
          <p:cNvSpPr>
            <a:spLocks noChangeShapeType="1"/>
          </p:cNvSpPr>
          <p:nvPr/>
        </p:nvSpPr>
        <p:spPr bwMode="auto">
          <a:xfrm>
            <a:off x="5883275" y="596265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9" name="Text Box 71"/>
          <p:cNvSpPr txBox="1">
            <a:spLocks noChangeArrowheads="1"/>
          </p:cNvSpPr>
          <p:nvPr/>
        </p:nvSpPr>
        <p:spPr bwMode="auto">
          <a:xfrm>
            <a:off x="5730875" y="59626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9200" name="Line 76"/>
          <p:cNvSpPr>
            <a:spLocks noChangeShapeType="1"/>
          </p:cNvSpPr>
          <p:nvPr/>
        </p:nvSpPr>
        <p:spPr bwMode="auto">
          <a:xfrm>
            <a:off x="5832475" y="42989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1" name="Text Box 77"/>
          <p:cNvSpPr txBox="1">
            <a:spLocks noChangeArrowheads="1"/>
          </p:cNvSpPr>
          <p:nvPr/>
        </p:nvSpPr>
        <p:spPr bwMode="auto">
          <a:xfrm>
            <a:off x="6111875" y="42957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49202" name="Text Box 65"/>
          <p:cNvSpPr txBox="1">
            <a:spLocks noChangeArrowheads="1"/>
          </p:cNvSpPr>
          <p:nvPr/>
        </p:nvSpPr>
        <p:spPr bwMode="auto">
          <a:xfrm>
            <a:off x="7181850" y="4162425"/>
            <a:ext cx="158115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)||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9E9DA4-6E2B-4C7B-A25C-E0543073F953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724" y="222069"/>
            <a:ext cx="8680269" cy="1136468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Theorem 3: </a:t>
            </a:r>
            <a:r>
              <a:rPr lang="en-US" altLang="zh-TW" sz="2800" dirty="0"/>
              <a:t>If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a bipartite graph, then the maximum size of a matching in </a:t>
            </a:r>
            <a:r>
              <a:rPr lang="en-US" altLang="zh-TW" sz="2800" i="1" dirty="0"/>
              <a:t>G</a:t>
            </a:r>
            <a:r>
              <a:rPr lang="en-US" altLang="zh-TW" sz="2800" dirty="0"/>
              <a:t> equals the minimum size of a vertex cover of </a:t>
            </a:r>
            <a:r>
              <a:rPr lang="en-US" altLang="zh-TW" sz="2800" i="1" dirty="0"/>
              <a:t>G</a:t>
            </a:r>
            <a:r>
              <a:rPr lang="en-US" altLang="zh-TW" sz="2800" dirty="0"/>
              <a:t>.</a:t>
            </a:r>
            <a:endParaRPr lang="en-US" altLang="zh-TW" sz="28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438279"/>
            <a:ext cx="7391400" cy="1590675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minimality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of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yields Hall’s Condition in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hence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matching that saturates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Applying the same argument to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yields the matching that saturates </a:t>
            </a:r>
            <a:r>
              <a:rPr lang="en-US" altLang="zh-TW" sz="2200" b="1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endParaRPr lang="en-US" altLang="zh-TW" sz="2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6750050" y="3556000"/>
            <a:ext cx="127000" cy="1447800"/>
            <a:chOff x="4344" y="1896"/>
            <a:chExt cx="80" cy="912"/>
          </a:xfrm>
        </p:grpSpPr>
        <p:sp>
          <p:nvSpPr>
            <p:cNvPr id="50240" name="Oval 9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41" name="Oval 10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4" name="Group 11"/>
          <p:cNvGrpSpPr>
            <a:grpSpLocks/>
          </p:cNvGrpSpPr>
          <p:nvPr/>
        </p:nvGrpSpPr>
        <p:grpSpPr bwMode="auto">
          <a:xfrm>
            <a:off x="6137275" y="3556000"/>
            <a:ext cx="127000" cy="1447800"/>
            <a:chOff x="4344" y="1896"/>
            <a:chExt cx="80" cy="912"/>
          </a:xfrm>
        </p:grpSpPr>
        <p:sp>
          <p:nvSpPr>
            <p:cNvPr id="50238" name="Oval 12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9" name="Oval 13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5" name="Group 14"/>
          <p:cNvGrpSpPr>
            <a:grpSpLocks/>
          </p:cNvGrpSpPr>
          <p:nvPr/>
        </p:nvGrpSpPr>
        <p:grpSpPr bwMode="auto">
          <a:xfrm>
            <a:off x="5526088" y="3556000"/>
            <a:ext cx="127000" cy="1447800"/>
            <a:chOff x="4344" y="1896"/>
            <a:chExt cx="80" cy="912"/>
          </a:xfrm>
        </p:grpSpPr>
        <p:sp>
          <p:nvSpPr>
            <p:cNvPr id="50236" name="Oval 15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7" name="Oval 16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6" name="Group 17"/>
          <p:cNvGrpSpPr>
            <a:grpSpLocks/>
          </p:cNvGrpSpPr>
          <p:nvPr/>
        </p:nvGrpSpPr>
        <p:grpSpPr bwMode="auto">
          <a:xfrm>
            <a:off x="4914900" y="3556000"/>
            <a:ext cx="127000" cy="1447800"/>
            <a:chOff x="4344" y="1896"/>
            <a:chExt cx="80" cy="912"/>
          </a:xfrm>
        </p:grpSpPr>
        <p:sp>
          <p:nvSpPr>
            <p:cNvPr id="50234" name="Oval 18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5" name="Oval 19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7" name="Group 20"/>
          <p:cNvGrpSpPr>
            <a:grpSpLocks/>
          </p:cNvGrpSpPr>
          <p:nvPr/>
        </p:nvGrpSpPr>
        <p:grpSpPr bwMode="auto">
          <a:xfrm>
            <a:off x="4302125" y="3556000"/>
            <a:ext cx="127000" cy="1447800"/>
            <a:chOff x="4344" y="1896"/>
            <a:chExt cx="80" cy="912"/>
          </a:xfrm>
        </p:grpSpPr>
        <p:sp>
          <p:nvSpPr>
            <p:cNvPr id="50232" name="Oval 21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3" name="Oval 22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8" name="Group 23"/>
          <p:cNvGrpSpPr>
            <a:grpSpLocks/>
          </p:cNvGrpSpPr>
          <p:nvPr/>
        </p:nvGrpSpPr>
        <p:grpSpPr bwMode="auto">
          <a:xfrm>
            <a:off x="3690938" y="3556000"/>
            <a:ext cx="127000" cy="1447800"/>
            <a:chOff x="4344" y="1896"/>
            <a:chExt cx="80" cy="912"/>
          </a:xfrm>
        </p:grpSpPr>
        <p:sp>
          <p:nvSpPr>
            <p:cNvPr id="50230" name="Oval 24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31" name="Oval 25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9" name="Group 26"/>
          <p:cNvGrpSpPr>
            <a:grpSpLocks/>
          </p:cNvGrpSpPr>
          <p:nvPr/>
        </p:nvGrpSpPr>
        <p:grpSpPr bwMode="auto">
          <a:xfrm>
            <a:off x="3079750" y="3556000"/>
            <a:ext cx="127000" cy="1447800"/>
            <a:chOff x="4344" y="1896"/>
            <a:chExt cx="80" cy="912"/>
          </a:xfrm>
        </p:grpSpPr>
        <p:sp>
          <p:nvSpPr>
            <p:cNvPr id="50228" name="Oval 27"/>
            <p:cNvSpPr>
              <a:spLocks noChangeArrowheads="1"/>
            </p:cNvSpPr>
            <p:nvPr/>
          </p:nvSpPr>
          <p:spPr bwMode="auto">
            <a:xfrm>
              <a:off x="4344" y="189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0229" name="Oval 28"/>
            <p:cNvSpPr>
              <a:spLocks noChangeArrowheads="1"/>
            </p:cNvSpPr>
            <p:nvPr/>
          </p:nvSpPr>
          <p:spPr bwMode="auto">
            <a:xfrm>
              <a:off x="4344" y="27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50190" name="Oval 30"/>
          <p:cNvSpPr>
            <a:spLocks noChangeArrowheads="1"/>
          </p:cNvSpPr>
          <p:nvPr/>
        </p:nvSpPr>
        <p:spPr bwMode="auto">
          <a:xfrm>
            <a:off x="2530475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1" name="Oval 33"/>
          <p:cNvSpPr>
            <a:spLocks noChangeArrowheads="1"/>
          </p:cNvSpPr>
          <p:nvPr/>
        </p:nvSpPr>
        <p:spPr bwMode="auto">
          <a:xfrm>
            <a:off x="1982788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2" name="Oval 36"/>
          <p:cNvSpPr>
            <a:spLocks noChangeArrowheads="1"/>
          </p:cNvSpPr>
          <p:nvPr/>
        </p:nvSpPr>
        <p:spPr bwMode="auto">
          <a:xfrm>
            <a:off x="1435100" y="35560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3" name="Oval 43"/>
          <p:cNvSpPr>
            <a:spLocks noChangeArrowheads="1"/>
          </p:cNvSpPr>
          <p:nvPr/>
        </p:nvSpPr>
        <p:spPr bwMode="auto">
          <a:xfrm>
            <a:off x="7493000" y="4851400"/>
            <a:ext cx="1270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94" name="Line 44"/>
          <p:cNvSpPr>
            <a:spLocks noChangeShapeType="1"/>
          </p:cNvSpPr>
          <p:nvPr/>
        </p:nvSpPr>
        <p:spPr bwMode="auto">
          <a:xfrm>
            <a:off x="55880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45"/>
          <p:cNvSpPr>
            <a:spLocks noChangeShapeType="1"/>
          </p:cNvSpPr>
          <p:nvPr/>
        </p:nvSpPr>
        <p:spPr bwMode="auto">
          <a:xfrm>
            <a:off x="49784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46"/>
          <p:cNvSpPr>
            <a:spLocks noChangeShapeType="1"/>
          </p:cNvSpPr>
          <p:nvPr/>
        </p:nvSpPr>
        <p:spPr bwMode="auto">
          <a:xfrm>
            <a:off x="43688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47"/>
          <p:cNvSpPr>
            <a:spLocks noChangeShapeType="1"/>
          </p:cNvSpPr>
          <p:nvPr/>
        </p:nvSpPr>
        <p:spPr bwMode="auto">
          <a:xfrm>
            <a:off x="37592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50"/>
          <p:cNvSpPr>
            <a:spLocks noChangeShapeType="1"/>
          </p:cNvSpPr>
          <p:nvPr/>
        </p:nvSpPr>
        <p:spPr bwMode="auto">
          <a:xfrm>
            <a:off x="68199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51"/>
          <p:cNvSpPr>
            <a:spLocks noChangeShapeType="1"/>
          </p:cNvSpPr>
          <p:nvPr/>
        </p:nvSpPr>
        <p:spPr bwMode="auto">
          <a:xfrm>
            <a:off x="61976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52"/>
          <p:cNvSpPr>
            <a:spLocks noChangeShapeType="1"/>
          </p:cNvSpPr>
          <p:nvPr/>
        </p:nvSpPr>
        <p:spPr bwMode="auto">
          <a:xfrm>
            <a:off x="3149600" y="370840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53"/>
          <p:cNvSpPr>
            <a:spLocks noChangeShapeType="1"/>
          </p:cNvSpPr>
          <p:nvPr/>
        </p:nvSpPr>
        <p:spPr bwMode="auto">
          <a:xfrm>
            <a:off x="1511300" y="3683000"/>
            <a:ext cx="1574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54"/>
          <p:cNvSpPr>
            <a:spLocks noChangeShapeType="1"/>
          </p:cNvSpPr>
          <p:nvPr/>
        </p:nvSpPr>
        <p:spPr bwMode="auto">
          <a:xfrm>
            <a:off x="2070100" y="3683000"/>
            <a:ext cx="10668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55"/>
          <p:cNvSpPr>
            <a:spLocks noChangeShapeType="1"/>
          </p:cNvSpPr>
          <p:nvPr/>
        </p:nvSpPr>
        <p:spPr bwMode="auto">
          <a:xfrm>
            <a:off x="2616200" y="3683000"/>
            <a:ext cx="10922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56"/>
          <p:cNvSpPr>
            <a:spLocks noChangeShapeType="1"/>
          </p:cNvSpPr>
          <p:nvPr/>
        </p:nvSpPr>
        <p:spPr bwMode="auto">
          <a:xfrm flipH="1">
            <a:off x="3200400" y="36703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57"/>
          <p:cNvSpPr>
            <a:spLocks noChangeShapeType="1"/>
          </p:cNvSpPr>
          <p:nvPr/>
        </p:nvSpPr>
        <p:spPr bwMode="auto">
          <a:xfrm flipH="1">
            <a:off x="3810000" y="3683000"/>
            <a:ext cx="4953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58"/>
          <p:cNvSpPr>
            <a:spLocks noChangeShapeType="1"/>
          </p:cNvSpPr>
          <p:nvPr/>
        </p:nvSpPr>
        <p:spPr bwMode="auto">
          <a:xfrm flipH="1">
            <a:off x="4419600" y="3705225"/>
            <a:ext cx="514350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59"/>
          <p:cNvSpPr>
            <a:spLocks noChangeShapeType="1"/>
          </p:cNvSpPr>
          <p:nvPr/>
        </p:nvSpPr>
        <p:spPr bwMode="auto">
          <a:xfrm>
            <a:off x="6248400" y="3683000"/>
            <a:ext cx="520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60"/>
          <p:cNvSpPr>
            <a:spLocks noChangeShapeType="1"/>
          </p:cNvSpPr>
          <p:nvPr/>
        </p:nvSpPr>
        <p:spPr bwMode="auto">
          <a:xfrm>
            <a:off x="5638800" y="3683000"/>
            <a:ext cx="11049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61"/>
          <p:cNvSpPr>
            <a:spLocks noChangeShapeType="1"/>
          </p:cNvSpPr>
          <p:nvPr/>
        </p:nvSpPr>
        <p:spPr bwMode="auto">
          <a:xfrm>
            <a:off x="5029200" y="3683000"/>
            <a:ext cx="11176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62"/>
          <p:cNvSpPr>
            <a:spLocks noChangeShapeType="1"/>
          </p:cNvSpPr>
          <p:nvPr/>
        </p:nvSpPr>
        <p:spPr bwMode="auto">
          <a:xfrm>
            <a:off x="5651500" y="3644900"/>
            <a:ext cx="18415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63"/>
          <p:cNvSpPr>
            <a:spLocks noChangeShapeType="1"/>
          </p:cNvSpPr>
          <p:nvPr/>
        </p:nvSpPr>
        <p:spPr bwMode="auto">
          <a:xfrm flipV="1">
            <a:off x="3810000" y="3657600"/>
            <a:ext cx="2324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64"/>
          <p:cNvSpPr>
            <a:spLocks noChangeShapeType="1"/>
          </p:cNvSpPr>
          <p:nvPr/>
        </p:nvSpPr>
        <p:spPr bwMode="auto">
          <a:xfrm flipV="1">
            <a:off x="3835400" y="3670300"/>
            <a:ext cx="1689100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65"/>
          <p:cNvSpPr>
            <a:spLocks noChangeShapeType="1"/>
          </p:cNvSpPr>
          <p:nvPr/>
        </p:nvSpPr>
        <p:spPr bwMode="auto">
          <a:xfrm>
            <a:off x="4699000" y="3111500"/>
            <a:ext cx="0" cy="25019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66"/>
          <p:cNvSpPr>
            <a:spLocks noChangeShapeType="1"/>
          </p:cNvSpPr>
          <p:nvPr/>
        </p:nvSpPr>
        <p:spPr bwMode="auto">
          <a:xfrm>
            <a:off x="2959100" y="508000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Text Box 67"/>
          <p:cNvSpPr txBox="1">
            <a:spLocks noChangeArrowheads="1"/>
          </p:cNvSpPr>
          <p:nvPr/>
        </p:nvSpPr>
        <p:spPr bwMode="auto">
          <a:xfrm>
            <a:off x="3606800" y="5080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50216" name="Text Box 68"/>
          <p:cNvSpPr txBox="1">
            <a:spLocks noChangeArrowheads="1"/>
          </p:cNvSpPr>
          <p:nvPr/>
        </p:nvSpPr>
        <p:spPr bwMode="auto">
          <a:xfrm>
            <a:off x="5715000" y="29083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50217" name="Line 69"/>
          <p:cNvSpPr>
            <a:spLocks noChangeShapeType="1"/>
          </p:cNvSpPr>
          <p:nvPr/>
        </p:nvSpPr>
        <p:spPr bwMode="auto">
          <a:xfrm>
            <a:off x="4876800" y="3352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70"/>
          <p:cNvSpPr>
            <a:spLocks noChangeShapeType="1"/>
          </p:cNvSpPr>
          <p:nvPr/>
        </p:nvSpPr>
        <p:spPr bwMode="auto">
          <a:xfrm>
            <a:off x="6197600" y="51054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Text Box 71"/>
          <p:cNvSpPr txBox="1">
            <a:spLocks noChangeArrowheads="1"/>
          </p:cNvSpPr>
          <p:nvPr/>
        </p:nvSpPr>
        <p:spPr bwMode="auto">
          <a:xfrm>
            <a:off x="6045200" y="5105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 i="1" baseline="-16000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0220" name="Text Box 72"/>
          <p:cNvSpPr txBox="1">
            <a:spLocks noChangeArrowheads="1"/>
          </p:cNvSpPr>
          <p:nvPr/>
        </p:nvSpPr>
        <p:spPr bwMode="auto">
          <a:xfrm>
            <a:off x="7277100" y="38100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50221" name="Text Box 73"/>
          <p:cNvSpPr txBox="1">
            <a:spLocks noChangeArrowheads="1"/>
          </p:cNvSpPr>
          <p:nvPr/>
        </p:nvSpPr>
        <p:spPr bwMode="auto">
          <a:xfrm>
            <a:off x="1320800" y="43053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H’</a:t>
            </a:r>
          </a:p>
        </p:txBody>
      </p:sp>
      <p:sp>
        <p:nvSpPr>
          <p:cNvPr id="50222" name="Text Box 74"/>
          <p:cNvSpPr txBox="1">
            <a:spLocks noChangeArrowheads="1"/>
          </p:cNvSpPr>
          <p:nvPr/>
        </p:nvSpPr>
        <p:spPr bwMode="auto">
          <a:xfrm>
            <a:off x="749300" y="33909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0223" name="Text Box 75"/>
          <p:cNvSpPr txBox="1">
            <a:spLocks noChangeArrowheads="1"/>
          </p:cNvSpPr>
          <p:nvPr/>
        </p:nvSpPr>
        <p:spPr bwMode="auto">
          <a:xfrm>
            <a:off x="787400" y="4775200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50224" name="Line 76"/>
          <p:cNvSpPr>
            <a:spLocks noChangeShapeType="1"/>
          </p:cNvSpPr>
          <p:nvPr/>
        </p:nvSpPr>
        <p:spPr bwMode="auto">
          <a:xfrm>
            <a:off x="6108700" y="347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Text Box 77"/>
          <p:cNvSpPr txBox="1">
            <a:spLocks noChangeArrowheads="1"/>
          </p:cNvSpPr>
          <p:nvPr/>
        </p:nvSpPr>
        <p:spPr bwMode="auto">
          <a:xfrm>
            <a:off x="6426200" y="3505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50226" name="Text Box 65"/>
          <p:cNvSpPr txBox="1">
            <a:spLocks noChangeArrowheads="1"/>
          </p:cNvSpPr>
          <p:nvPr/>
        </p:nvSpPr>
        <p:spPr bwMode="auto">
          <a:xfrm>
            <a:off x="4810125" y="5610225"/>
            <a:ext cx="359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 matching exists in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of size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50227" name="Text Box 66"/>
          <p:cNvSpPr txBox="1">
            <a:spLocks noChangeArrowheads="1"/>
          </p:cNvSpPr>
          <p:nvPr/>
        </p:nvSpPr>
        <p:spPr bwMode="auto">
          <a:xfrm>
            <a:off x="752475" y="5619750"/>
            <a:ext cx="377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 matching exists in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’ of size |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5796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Prove or disprove: Every tree has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most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perfect matching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every maximal matching in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least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half the size of a maximum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matching.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C and D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cycles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a graph G, prove that C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decomposes into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maximum number of edges in a simple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bipartite 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contains no matching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star with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43A-E28C-4ABC-91A8-6E4532C098C1}" type="datetime1">
              <a:rPr lang="en-US" smtClean="0"/>
              <a:pPr/>
              <a:t>2/6/2015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simple graph in which the sum of the degrees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 any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less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(n-k).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Prove that every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maximal independent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 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G be a bipartite graph. Prove that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(G) = n(G)/2 if and only if G has a perfect matching.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266-4636-4138-8C3E-F2BB490AE394}" type="datetime1">
              <a:rPr lang="en-US" smtClean="0"/>
              <a:pPr/>
              <a:t>2/6/2015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C86492-5C11-41DC-9E04-F152EEB59F62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Matchings and Vertex covers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0955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graph underneath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mark a vertex cover of size 2 and show a matching of size 2 in bold. 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b="1" dirty="0" smtClean="0">
                <a:ea typeface="新細明體" panose="02020500000000000000" pitchFamily="18" charset="-120"/>
              </a:rPr>
              <a:t>vertex cover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| </a:t>
            </a:r>
            <a:r>
              <a:rPr lang="en-US" altLang="zh-TW" b="1" dirty="0" smtClean="0">
                <a:ea typeface="新細明體" panose="02020500000000000000" pitchFamily="18" charset="-120"/>
              </a:rPr>
              <a:t>matching</a:t>
            </a:r>
            <a:r>
              <a:rPr lang="en-US" altLang="zh-TW" dirty="0" smtClean="0">
                <a:ea typeface="新細明體" panose="02020500000000000000" pitchFamily="18" charset="-120"/>
              </a:rPr>
              <a:t>|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1991" name="Group 1047"/>
          <p:cNvGrpSpPr>
            <a:grpSpLocks/>
          </p:cNvGrpSpPr>
          <p:nvPr/>
        </p:nvGrpSpPr>
        <p:grpSpPr bwMode="auto">
          <a:xfrm>
            <a:off x="1724025" y="4295775"/>
            <a:ext cx="1981200" cy="1549400"/>
            <a:chOff x="1304" y="1376"/>
            <a:chExt cx="1248" cy="976"/>
          </a:xfrm>
        </p:grpSpPr>
        <p:sp>
          <p:nvSpPr>
            <p:cNvPr id="41992" name="Oval 1030"/>
            <p:cNvSpPr>
              <a:spLocks noChangeArrowheads="1"/>
            </p:cNvSpPr>
            <p:nvPr/>
          </p:nvSpPr>
          <p:spPr bwMode="auto">
            <a:xfrm>
              <a:off x="1856" y="1392"/>
              <a:ext cx="96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3" name="Oval 1033"/>
            <p:cNvSpPr>
              <a:spLocks noChangeArrowheads="1"/>
            </p:cNvSpPr>
            <p:nvPr/>
          </p:nvSpPr>
          <p:spPr bwMode="auto">
            <a:xfrm>
              <a:off x="1864" y="2232"/>
              <a:ext cx="96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41994" name="Group 1037"/>
            <p:cNvGrpSpPr>
              <a:grpSpLocks/>
            </p:cNvGrpSpPr>
            <p:nvPr/>
          </p:nvGrpSpPr>
          <p:grpSpPr bwMode="auto">
            <a:xfrm>
              <a:off x="1328" y="1392"/>
              <a:ext cx="104" cy="936"/>
              <a:chOff x="1328" y="1392"/>
              <a:chExt cx="104" cy="936"/>
            </a:xfrm>
          </p:grpSpPr>
          <p:sp>
            <p:nvSpPr>
              <p:cNvPr id="42004" name="Oval 1029"/>
              <p:cNvSpPr>
                <a:spLocks noChangeArrowheads="1"/>
              </p:cNvSpPr>
              <p:nvPr/>
            </p:nvSpPr>
            <p:spPr bwMode="auto">
              <a:xfrm>
                <a:off x="1336" y="1392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5" name="Oval 1034"/>
              <p:cNvSpPr>
                <a:spLocks noChangeArrowheads="1"/>
              </p:cNvSpPr>
              <p:nvPr/>
            </p:nvSpPr>
            <p:spPr bwMode="auto">
              <a:xfrm>
                <a:off x="1328" y="2240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6" name="Line 1036"/>
              <p:cNvSpPr>
                <a:spLocks noChangeShapeType="1"/>
              </p:cNvSpPr>
              <p:nvPr/>
            </p:nvSpPr>
            <p:spPr bwMode="auto">
              <a:xfrm>
                <a:off x="1384" y="1456"/>
                <a:ext cx="0" cy="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5" name="Group 1038"/>
            <p:cNvGrpSpPr>
              <a:grpSpLocks/>
            </p:cNvGrpSpPr>
            <p:nvPr/>
          </p:nvGrpSpPr>
          <p:grpSpPr bwMode="auto">
            <a:xfrm>
              <a:off x="2424" y="1400"/>
              <a:ext cx="104" cy="936"/>
              <a:chOff x="1328" y="1392"/>
              <a:chExt cx="104" cy="936"/>
            </a:xfrm>
          </p:grpSpPr>
          <p:sp>
            <p:nvSpPr>
              <p:cNvPr id="42001" name="Oval 1039"/>
              <p:cNvSpPr>
                <a:spLocks noChangeArrowheads="1"/>
              </p:cNvSpPr>
              <p:nvPr/>
            </p:nvSpPr>
            <p:spPr bwMode="auto">
              <a:xfrm>
                <a:off x="1336" y="1392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2" name="Oval 1040"/>
              <p:cNvSpPr>
                <a:spLocks noChangeArrowheads="1"/>
              </p:cNvSpPr>
              <p:nvPr/>
            </p:nvSpPr>
            <p:spPr bwMode="auto">
              <a:xfrm>
                <a:off x="1328" y="2240"/>
                <a:ext cx="96" cy="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42003" name="Line 1041"/>
              <p:cNvSpPr>
                <a:spLocks noChangeShapeType="1"/>
              </p:cNvSpPr>
              <p:nvPr/>
            </p:nvSpPr>
            <p:spPr bwMode="auto">
              <a:xfrm>
                <a:off x="1384" y="1456"/>
                <a:ext cx="0" cy="8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6" name="Rectangle 1042"/>
            <p:cNvSpPr>
              <a:spLocks noChangeArrowheads="1"/>
            </p:cNvSpPr>
            <p:nvPr/>
          </p:nvSpPr>
          <p:spPr bwMode="auto">
            <a:xfrm>
              <a:off x="1304" y="221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7" name="Rectangle 1043"/>
            <p:cNvSpPr>
              <a:spLocks noChangeArrowheads="1"/>
            </p:cNvSpPr>
            <p:nvPr/>
          </p:nvSpPr>
          <p:spPr bwMode="auto">
            <a:xfrm>
              <a:off x="2416" y="137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1998" name="Line 1044"/>
            <p:cNvSpPr>
              <a:spLocks noChangeShapeType="1"/>
            </p:cNvSpPr>
            <p:nvPr/>
          </p:nvSpPr>
          <p:spPr bwMode="auto">
            <a:xfrm flipH="1">
              <a:off x="1376" y="1440"/>
              <a:ext cx="52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1045"/>
            <p:cNvSpPr>
              <a:spLocks noChangeShapeType="1"/>
            </p:cNvSpPr>
            <p:nvPr/>
          </p:nvSpPr>
          <p:spPr bwMode="auto">
            <a:xfrm flipV="1">
              <a:off x="1376" y="1440"/>
              <a:ext cx="1104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046"/>
            <p:cNvSpPr>
              <a:spLocks noChangeShapeType="1"/>
            </p:cNvSpPr>
            <p:nvPr/>
          </p:nvSpPr>
          <p:spPr bwMode="auto">
            <a:xfrm flipH="1">
              <a:off x="1912" y="1440"/>
              <a:ext cx="5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774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28D31A-4275-4DD5-8A32-79DA8DC8E209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dirty="0" smtClean="0">
                <a:ea typeface="新細明體" panose="02020500000000000000" pitchFamily="18" charset="-120"/>
              </a:rPr>
              <a:t> and Vertex Covers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77165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graph illustrated underneath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optimal values differ by 1 for an odd cycle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difference can be arbitrarily large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43015" name="Oval 1048"/>
          <p:cNvSpPr>
            <a:spLocks noChangeArrowheads="1"/>
          </p:cNvSpPr>
          <p:nvPr/>
        </p:nvSpPr>
        <p:spPr bwMode="auto">
          <a:xfrm>
            <a:off x="3879850" y="3660775"/>
            <a:ext cx="165100" cy="1651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43016" name="Group 1054"/>
          <p:cNvGrpSpPr>
            <a:grpSpLocks/>
          </p:cNvGrpSpPr>
          <p:nvPr/>
        </p:nvGrpSpPr>
        <p:grpSpPr bwMode="auto">
          <a:xfrm>
            <a:off x="2800350" y="4524375"/>
            <a:ext cx="698500" cy="1397000"/>
            <a:chOff x="3504" y="2176"/>
            <a:chExt cx="440" cy="880"/>
          </a:xfrm>
        </p:grpSpPr>
        <p:sp>
          <p:nvSpPr>
            <p:cNvPr id="43027" name="Oval 1049"/>
            <p:cNvSpPr>
              <a:spLocks noChangeArrowheads="1"/>
            </p:cNvSpPr>
            <p:nvPr/>
          </p:nvSpPr>
          <p:spPr bwMode="auto">
            <a:xfrm>
              <a:off x="3504" y="217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8" name="Oval 1051"/>
            <p:cNvSpPr>
              <a:spLocks noChangeArrowheads="1"/>
            </p:cNvSpPr>
            <p:nvPr/>
          </p:nvSpPr>
          <p:spPr bwMode="auto">
            <a:xfrm>
              <a:off x="3840" y="295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9" name="Line 1053"/>
            <p:cNvSpPr>
              <a:spLocks noChangeShapeType="1"/>
            </p:cNvSpPr>
            <p:nvPr/>
          </p:nvSpPr>
          <p:spPr bwMode="auto">
            <a:xfrm>
              <a:off x="3552" y="2232"/>
              <a:ext cx="352" cy="7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7" name="Group 1055"/>
          <p:cNvGrpSpPr>
            <a:grpSpLocks/>
          </p:cNvGrpSpPr>
          <p:nvPr/>
        </p:nvGrpSpPr>
        <p:grpSpPr bwMode="auto">
          <a:xfrm flipH="1">
            <a:off x="4591050" y="4524375"/>
            <a:ext cx="698500" cy="1397000"/>
            <a:chOff x="3504" y="2176"/>
            <a:chExt cx="440" cy="880"/>
          </a:xfrm>
        </p:grpSpPr>
        <p:sp>
          <p:nvSpPr>
            <p:cNvPr id="43024" name="Oval 1056"/>
            <p:cNvSpPr>
              <a:spLocks noChangeArrowheads="1"/>
            </p:cNvSpPr>
            <p:nvPr/>
          </p:nvSpPr>
          <p:spPr bwMode="auto">
            <a:xfrm>
              <a:off x="3504" y="2176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5" name="Oval 1057"/>
            <p:cNvSpPr>
              <a:spLocks noChangeArrowheads="1"/>
            </p:cNvSpPr>
            <p:nvPr/>
          </p:nvSpPr>
          <p:spPr bwMode="auto">
            <a:xfrm>
              <a:off x="3840" y="2952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3026" name="Line 1058"/>
            <p:cNvSpPr>
              <a:spLocks noChangeShapeType="1"/>
            </p:cNvSpPr>
            <p:nvPr/>
          </p:nvSpPr>
          <p:spPr bwMode="auto">
            <a:xfrm>
              <a:off x="3552" y="2232"/>
              <a:ext cx="352" cy="7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8" name="Rectangle 1059"/>
          <p:cNvSpPr>
            <a:spLocks noChangeArrowheads="1"/>
          </p:cNvSpPr>
          <p:nvPr/>
        </p:nvSpPr>
        <p:spPr bwMode="auto">
          <a:xfrm>
            <a:off x="3829050" y="36099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9" name="Rectangle 1060"/>
          <p:cNvSpPr>
            <a:spLocks noChangeArrowheads="1"/>
          </p:cNvSpPr>
          <p:nvPr/>
        </p:nvSpPr>
        <p:spPr bwMode="auto">
          <a:xfrm>
            <a:off x="3270250" y="57181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0" name="Rectangle 1061"/>
          <p:cNvSpPr>
            <a:spLocks noChangeArrowheads="1"/>
          </p:cNvSpPr>
          <p:nvPr/>
        </p:nvSpPr>
        <p:spPr bwMode="auto">
          <a:xfrm>
            <a:off x="4540250" y="5705475"/>
            <a:ext cx="2667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1" name="Line 1062"/>
          <p:cNvSpPr>
            <a:spLocks noChangeShapeType="1"/>
          </p:cNvSpPr>
          <p:nvPr/>
        </p:nvSpPr>
        <p:spPr bwMode="auto">
          <a:xfrm flipH="1">
            <a:off x="2876550" y="3749675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063"/>
          <p:cNvSpPr>
            <a:spLocks noChangeShapeType="1"/>
          </p:cNvSpPr>
          <p:nvPr/>
        </p:nvSpPr>
        <p:spPr bwMode="auto">
          <a:xfrm>
            <a:off x="3968750" y="3749675"/>
            <a:ext cx="1257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064"/>
          <p:cNvSpPr>
            <a:spLocks noChangeShapeType="1"/>
          </p:cNvSpPr>
          <p:nvPr/>
        </p:nvSpPr>
        <p:spPr bwMode="auto">
          <a:xfrm>
            <a:off x="3435350" y="5845175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zh-TW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dirty="0" smtClean="0">
                <a:ea typeface="新細明體" panose="02020500000000000000" pitchFamily="18" charset="-120"/>
              </a:rPr>
              <a:t> and Vertex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580606"/>
            <a:ext cx="8386354" cy="459635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Remark</a:t>
            </a:r>
            <a:r>
              <a:rPr lang="en-US" dirty="0" smtClean="0"/>
              <a:t>: If Q is any vertex cover of G and M is any matching of G, then it is easy to see that |Q| </a:t>
            </a:r>
            <a:r>
              <a:rPr lang="en-US" dirty="0" smtClean="0">
                <a:sym typeface="Symbol"/>
              </a:rPr>
              <a:t> |M| :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if e is any edge in M, then there is a vertex v in Q with which it is incident; however, there is no other edge in M which is incident with v. Consequently, we get an injective mapping of M into Q, from which the remark above follows. </a:t>
            </a:r>
          </a:p>
          <a:p>
            <a:r>
              <a:rPr lang="en-US" dirty="0" smtClean="0">
                <a:sym typeface="Symbol"/>
              </a:rPr>
              <a:t>As the example on the previous </a:t>
            </a:r>
            <a:r>
              <a:rPr lang="en-US" dirty="0" smtClean="0">
                <a:sym typeface="Symbol"/>
              </a:rPr>
              <a:t>slide shows, </a:t>
            </a:r>
            <a:r>
              <a:rPr lang="en-US" dirty="0" smtClean="0">
                <a:sym typeface="Symbol"/>
              </a:rPr>
              <a:t>nothing further can be stated in general.</a:t>
            </a:r>
          </a:p>
          <a:p>
            <a:r>
              <a:rPr lang="en-US" dirty="0" smtClean="0">
                <a:sym typeface="Symbol"/>
              </a:rPr>
              <a:t>However, for bipartite graphs, we have a celebrated result.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2/6/2015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9C8A80-7E9A-4668-A178-B434205840C4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4350"/>
            <a:ext cx="7772400" cy="1400175"/>
          </a:xfrm>
        </p:spPr>
        <p:txBody>
          <a:bodyPr/>
          <a:lstStyle/>
          <a:p>
            <a:pPr marL="381000" indent="-381000" algn="l" eaLnBrk="1" hangingPunct="1">
              <a:lnSpc>
                <a:spcPct val="95000"/>
              </a:lnSpc>
            </a:pP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Theorem 3 (</a:t>
            </a:r>
            <a:r>
              <a:rPr lang="en-US" altLang="zh-TW" sz="26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Konig-Egervary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 : If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bipartite graph, then the maximum size of a matching in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equals the minimum size of a vertex cover of </a:t>
            </a:r>
            <a:r>
              <a:rPr lang="en-US" altLang="zh-TW" sz="26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600" baseline="-20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4038" name="Oval 29"/>
          <p:cNvSpPr>
            <a:spLocks noChangeArrowheads="1"/>
          </p:cNvSpPr>
          <p:nvPr/>
        </p:nvSpPr>
        <p:spPr bwMode="auto">
          <a:xfrm>
            <a:off x="29622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824" name="Oval 30"/>
          <p:cNvSpPr>
            <a:spLocks noChangeArrowheads="1"/>
          </p:cNvSpPr>
          <p:nvPr/>
        </p:nvSpPr>
        <p:spPr bwMode="auto">
          <a:xfrm>
            <a:off x="3457575" y="4295775"/>
            <a:ext cx="142875" cy="15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40" name="Oval 31"/>
          <p:cNvSpPr>
            <a:spLocks noChangeArrowheads="1"/>
          </p:cNvSpPr>
          <p:nvPr/>
        </p:nvSpPr>
        <p:spPr bwMode="auto">
          <a:xfrm>
            <a:off x="3943350" y="43053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1" name="Oval 33"/>
          <p:cNvSpPr>
            <a:spLocks noChangeArrowheads="1"/>
          </p:cNvSpPr>
          <p:nvPr/>
        </p:nvSpPr>
        <p:spPr bwMode="auto">
          <a:xfrm>
            <a:off x="2971800" y="5143500"/>
            <a:ext cx="142875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2" name="Oval 34"/>
          <p:cNvSpPr>
            <a:spLocks noChangeArrowheads="1"/>
          </p:cNvSpPr>
          <p:nvPr/>
        </p:nvSpPr>
        <p:spPr bwMode="auto">
          <a:xfrm>
            <a:off x="34671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3" name="Oval 35"/>
          <p:cNvSpPr>
            <a:spLocks noChangeArrowheads="1"/>
          </p:cNvSpPr>
          <p:nvPr/>
        </p:nvSpPr>
        <p:spPr bwMode="auto">
          <a:xfrm>
            <a:off x="3952875" y="5153025"/>
            <a:ext cx="142875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4" name="Oval 36"/>
          <p:cNvSpPr>
            <a:spLocks noChangeArrowheads="1"/>
          </p:cNvSpPr>
          <p:nvPr/>
        </p:nvSpPr>
        <p:spPr bwMode="auto">
          <a:xfrm>
            <a:off x="4419600" y="5162550"/>
            <a:ext cx="142875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5" name="Line 37"/>
          <p:cNvSpPr>
            <a:spLocks noChangeShapeType="1"/>
          </p:cNvSpPr>
          <p:nvPr/>
        </p:nvSpPr>
        <p:spPr bwMode="auto">
          <a:xfrm flipH="1">
            <a:off x="3086100" y="442912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38"/>
          <p:cNvSpPr>
            <a:spLocks noChangeShapeType="1"/>
          </p:cNvSpPr>
          <p:nvPr/>
        </p:nvSpPr>
        <p:spPr bwMode="auto">
          <a:xfrm>
            <a:off x="4038600" y="4457700"/>
            <a:ext cx="40957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39"/>
          <p:cNvSpPr>
            <a:spLocks noChangeShapeType="1"/>
          </p:cNvSpPr>
          <p:nvPr/>
        </p:nvSpPr>
        <p:spPr bwMode="auto">
          <a:xfrm>
            <a:off x="3086100" y="4438650"/>
            <a:ext cx="40005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41"/>
          <p:cNvSpPr>
            <a:spLocks noChangeShapeType="1"/>
          </p:cNvSpPr>
          <p:nvPr/>
        </p:nvSpPr>
        <p:spPr bwMode="auto">
          <a:xfrm>
            <a:off x="3581400" y="4429125"/>
            <a:ext cx="409575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42"/>
          <p:cNvSpPr>
            <a:spLocks noChangeShapeType="1"/>
          </p:cNvSpPr>
          <p:nvPr/>
        </p:nvSpPr>
        <p:spPr bwMode="auto">
          <a:xfrm>
            <a:off x="4014788" y="4452938"/>
            <a:ext cx="4762" cy="700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43"/>
          <p:cNvSpPr>
            <a:spLocks noChangeShapeType="1"/>
          </p:cNvSpPr>
          <p:nvPr/>
        </p:nvSpPr>
        <p:spPr bwMode="auto">
          <a:xfrm>
            <a:off x="3524250" y="4443413"/>
            <a:ext cx="9525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Text Box 45"/>
          <p:cNvSpPr txBox="1">
            <a:spLocks noChangeArrowheads="1"/>
          </p:cNvSpPr>
          <p:nvPr/>
        </p:nvSpPr>
        <p:spPr bwMode="auto">
          <a:xfrm>
            <a:off x="270986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52" name="Text Box 46"/>
          <p:cNvSpPr txBox="1">
            <a:spLocks noChangeArrowheads="1"/>
          </p:cNvSpPr>
          <p:nvPr/>
        </p:nvSpPr>
        <p:spPr bwMode="auto">
          <a:xfrm>
            <a:off x="3352800" y="38242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4053" name="Text Box 47"/>
          <p:cNvSpPr txBox="1">
            <a:spLocks noChangeArrowheads="1"/>
          </p:cNvSpPr>
          <p:nvPr/>
        </p:nvSpPr>
        <p:spPr bwMode="auto">
          <a:xfrm>
            <a:off x="383381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4054" name="Text Box 48"/>
          <p:cNvSpPr txBox="1">
            <a:spLocks noChangeArrowheads="1"/>
          </p:cNvSpPr>
          <p:nvPr/>
        </p:nvSpPr>
        <p:spPr bwMode="auto">
          <a:xfrm>
            <a:off x="2857500" y="54054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55" name="Text Box 49"/>
          <p:cNvSpPr txBox="1">
            <a:spLocks noChangeArrowheads="1"/>
          </p:cNvSpPr>
          <p:nvPr/>
        </p:nvSpPr>
        <p:spPr bwMode="auto">
          <a:xfrm>
            <a:off x="3409950" y="540067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4056" name="Text Box 50"/>
          <p:cNvSpPr txBox="1">
            <a:spLocks noChangeArrowheads="1"/>
          </p:cNvSpPr>
          <p:nvPr/>
        </p:nvSpPr>
        <p:spPr bwMode="auto">
          <a:xfrm>
            <a:off x="3890963" y="53959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4057" name="Text Box 51"/>
          <p:cNvSpPr txBox="1">
            <a:spLocks noChangeArrowheads="1"/>
          </p:cNvSpPr>
          <p:nvPr/>
        </p:nvSpPr>
        <p:spPr bwMode="auto">
          <a:xfrm>
            <a:off x="4367213" y="5414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4058" name="Oval 29"/>
          <p:cNvSpPr>
            <a:spLocks noChangeArrowheads="1"/>
          </p:cNvSpPr>
          <p:nvPr/>
        </p:nvSpPr>
        <p:spPr bwMode="auto">
          <a:xfrm>
            <a:off x="54768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59" name="Oval 30"/>
          <p:cNvSpPr>
            <a:spLocks noChangeArrowheads="1"/>
          </p:cNvSpPr>
          <p:nvPr/>
        </p:nvSpPr>
        <p:spPr bwMode="auto">
          <a:xfrm>
            <a:off x="5972175" y="4295775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0" name="Oval 31"/>
          <p:cNvSpPr>
            <a:spLocks noChangeArrowheads="1"/>
          </p:cNvSpPr>
          <p:nvPr/>
        </p:nvSpPr>
        <p:spPr bwMode="auto">
          <a:xfrm>
            <a:off x="6457950" y="4305300"/>
            <a:ext cx="142875" cy="1524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1" name="Oval 33"/>
          <p:cNvSpPr>
            <a:spLocks noChangeArrowheads="1"/>
          </p:cNvSpPr>
          <p:nvPr/>
        </p:nvSpPr>
        <p:spPr bwMode="auto">
          <a:xfrm>
            <a:off x="54864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2" name="Oval 34"/>
          <p:cNvSpPr>
            <a:spLocks noChangeArrowheads="1"/>
          </p:cNvSpPr>
          <p:nvPr/>
        </p:nvSpPr>
        <p:spPr bwMode="auto">
          <a:xfrm>
            <a:off x="5981700" y="514350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3" name="Oval 35"/>
          <p:cNvSpPr>
            <a:spLocks noChangeArrowheads="1"/>
          </p:cNvSpPr>
          <p:nvPr/>
        </p:nvSpPr>
        <p:spPr bwMode="auto">
          <a:xfrm>
            <a:off x="6467475" y="5153025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4" name="Oval 36"/>
          <p:cNvSpPr>
            <a:spLocks noChangeArrowheads="1"/>
          </p:cNvSpPr>
          <p:nvPr/>
        </p:nvSpPr>
        <p:spPr bwMode="auto">
          <a:xfrm>
            <a:off x="6934200" y="5162550"/>
            <a:ext cx="142875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5" name="Line 37"/>
          <p:cNvSpPr>
            <a:spLocks noChangeShapeType="1"/>
          </p:cNvSpPr>
          <p:nvPr/>
        </p:nvSpPr>
        <p:spPr bwMode="auto">
          <a:xfrm flipH="1">
            <a:off x="5600700" y="442912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8"/>
          <p:cNvSpPr>
            <a:spLocks noChangeShapeType="1"/>
          </p:cNvSpPr>
          <p:nvPr/>
        </p:nvSpPr>
        <p:spPr bwMode="auto">
          <a:xfrm>
            <a:off x="6553200" y="4457700"/>
            <a:ext cx="40957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39"/>
          <p:cNvSpPr>
            <a:spLocks noChangeShapeType="1"/>
          </p:cNvSpPr>
          <p:nvPr/>
        </p:nvSpPr>
        <p:spPr bwMode="auto">
          <a:xfrm>
            <a:off x="5600700" y="4438650"/>
            <a:ext cx="40005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41"/>
          <p:cNvSpPr>
            <a:spLocks noChangeShapeType="1"/>
          </p:cNvSpPr>
          <p:nvPr/>
        </p:nvSpPr>
        <p:spPr bwMode="auto">
          <a:xfrm>
            <a:off x="6096000" y="4429125"/>
            <a:ext cx="409575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6529388" y="4452938"/>
            <a:ext cx="4762" cy="700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43"/>
          <p:cNvSpPr>
            <a:spLocks noChangeShapeType="1"/>
          </p:cNvSpPr>
          <p:nvPr/>
        </p:nvSpPr>
        <p:spPr bwMode="auto">
          <a:xfrm>
            <a:off x="6038850" y="4443413"/>
            <a:ext cx="9525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Text Box 45"/>
          <p:cNvSpPr txBox="1">
            <a:spLocks noChangeArrowheads="1"/>
          </p:cNvSpPr>
          <p:nvPr/>
        </p:nvSpPr>
        <p:spPr bwMode="auto">
          <a:xfrm>
            <a:off x="522446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72" name="Text Box 46"/>
          <p:cNvSpPr txBox="1">
            <a:spLocks noChangeArrowheads="1"/>
          </p:cNvSpPr>
          <p:nvPr/>
        </p:nvSpPr>
        <p:spPr bwMode="auto">
          <a:xfrm>
            <a:off x="5867400" y="38242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4073" name="Text Box 47"/>
          <p:cNvSpPr txBox="1">
            <a:spLocks noChangeArrowheads="1"/>
          </p:cNvSpPr>
          <p:nvPr/>
        </p:nvSpPr>
        <p:spPr bwMode="auto">
          <a:xfrm>
            <a:off x="6348413" y="38290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4074" name="Text Box 48"/>
          <p:cNvSpPr txBox="1">
            <a:spLocks noChangeArrowheads="1"/>
          </p:cNvSpPr>
          <p:nvPr/>
        </p:nvSpPr>
        <p:spPr bwMode="auto">
          <a:xfrm>
            <a:off x="5372100" y="54054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75" name="Text Box 49"/>
          <p:cNvSpPr txBox="1">
            <a:spLocks noChangeArrowheads="1"/>
          </p:cNvSpPr>
          <p:nvPr/>
        </p:nvSpPr>
        <p:spPr bwMode="auto">
          <a:xfrm>
            <a:off x="5924550" y="540067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4076" name="Text Box 50"/>
          <p:cNvSpPr txBox="1">
            <a:spLocks noChangeArrowheads="1"/>
          </p:cNvSpPr>
          <p:nvPr/>
        </p:nvSpPr>
        <p:spPr bwMode="auto">
          <a:xfrm>
            <a:off x="6405563" y="53959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4077" name="Text Box 51"/>
          <p:cNvSpPr txBox="1">
            <a:spLocks noChangeArrowheads="1"/>
          </p:cNvSpPr>
          <p:nvPr/>
        </p:nvSpPr>
        <p:spPr bwMode="auto">
          <a:xfrm>
            <a:off x="6881813" y="5414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4078" name="Text Box 50"/>
          <p:cNvSpPr txBox="1">
            <a:spLocks noChangeArrowheads="1"/>
          </p:cNvSpPr>
          <p:nvPr/>
        </p:nvSpPr>
        <p:spPr bwMode="auto">
          <a:xfrm>
            <a:off x="771525" y="2552700"/>
            <a:ext cx="24860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Green: Vertex cover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Red: Matching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>
                <a:solidFill>
                  <a:srgbClr val="008000"/>
                </a:solidFill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23475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690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Theorem 3 (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Konig-Egervary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: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bipartite graph, then the maximum size of a matching in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equals the minimum size of a vertex cover of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48149"/>
            <a:ext cx="7886700" cy="3028814"/>
          </a:xfrm>
        </p:spPr>
        <p:txBody>
          <a:bodyPr/>
          <a:lstStyle/>
          <a:p>
            <a:r>
              <a:rPr lang="en-US" dirty="0" smtClean="0"/>
              <a:t>A direct proof from will be covered in class. A different proof using Hall’s Theorem (graph formulation) will be available in the slides.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52AA-40F2-49A6-9B88-99AC48857D15}" type="datetime1">
              <a:rPr lang="en-US" smtClean="0"/>
              <a:pPr/>
              <a:t>2/6/2015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0DC717-7282-4314-9107-5BAFE1B42E44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Min-Max relation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400" b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min-max relation</a:t>
            </a:r>
            <a:r>
              <a:rPr lang="en-US" altLang="zh-TW" sz="2400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theorem stating a relation (often equality) between the answers to a minimization problem and maximization problem over a class of instances.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Konig-Egervary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Theorem is such a relation for vertex covering and matching in bipartite graphs.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theorems are usually regarded as part of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extremal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 theory. </a:t>
            </a:r>
          </a:p>
        </p:txBody>
      </p:sp>
    </p:spTree>
    <p:extLst>
      <p:ext uri="{BB962C8B-B14F-4D97-AF65-F5344CB8AC3E}">
        <p14:creationId xmlns:p14="http://schemas.microsoft.com/office/powerpoint/2010/main" xmlns="" val="12006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AD84B2-0536-4DEA-BD53-7AC94FC32F3F}" type="datetime1">
              <a:rPr lang="en-US" altLang="zh-TW" sz="1400" smtClean="0"/>
              <a:pPr eaLnBrk="1" hangingPunct="1"/>
              <a:t>2/6/2015</a:t>
            </a:fld>
            <a:endParaRPr lang="en-US" altLang="zh-TW" sz="140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Min-Max relation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discussions in this context, we think of a </a:t>
            </a:r>
            <a:r>
              <a:rPr lang="en-US" altLang="zh-TW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dual pair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optimization problems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a maximization problem</a:t>
            </a:r>
            <a:r>
              <a:rPr lang="en-US" altLang="zh-TW" sz="22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minimization problem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defined on the same instances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(such as graphs),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for every candidate solution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every candidate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less than or equal to the value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Often the “value” is cardinality, as above where </a:t>
            </a:r>
            <a:r>
              <a:rPr lang="en-US" altLang="zh-TW" sz="22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maximum matching and </a:t>
            </a:r>
            <a:r>
              <a:rPr lang="en-US" altLang="zh-TW" sz="2200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minimum vertex cover.</a:t>
            </a:r>
          </a:p>
        </p:txBody>
      </p:sp>
    </p:spTree>
    <p:extLst>
      <p:ext uri="{BB962C8B-B14F-4D97-AF65-F5344CB8AC3E}">
        <p14:creationId xmlns:p14="http://schemas.microsoft.com/office/powerpoint/2010/main" xmlns="" val="3762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15367</TotalTime>
  <Words>1941</Words>
  <Application>Microsoft Office PowerPoint</Application>
  <PresentationFormat>On-screen Show (4:3)</PresentationFormat>
  <Paragraphs>200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Vertex Cover</vt:lpstr>
      <vt:lpstr>Vertex Cover</vt:lpstr>
      <vt:lpstr>Matchings and Vertex covers</vt:lpstr>
      <vt:lpstr>Matchings and Vertex Covers</vt:lpstr>
      <vt:lpstr>Matchings and Vertex Covers</vt:lpstr>
      <vt:lpstr>Theorem 3 (Konig-Egervary) : If G is a bipartite graph, then the maximum size of a matching in G equals the minimum size of a vertex cover of G. </vt:lpstr>
      <vt:lpstr>Theorem 3 (Konig-Egervary) : If G is a bipartite graph, then the maximum size of a matching in G equals the minimum size of a vertex cover of G. </vt:lpstr>
      <vt:lpstr>Min-Max relation</vt:lpstr>
      <vt:lpstr>Min-Max relation</vt:lpstr>
      <vt:lpstr>Independent sets and covers</vt:lpstr>
      <vt:lpstr>Edge Cover</vt:lpstr>
      <vt:lpstr>Definitions</vt:lpstr>
      <vt:lpstr>Lemma 28.1: In a graph G, S V(G) is an independent set if and only if Ŝ (i.e. complement of S) is a vertex cover, and hence  (G)+ (G) = n(G). </vt:lpstr>
      <vt:lpstr>Lemma 28.1: In a graph G, S V(G) is an independent set if and only if Ŝ is a vertex cover, and hence   (G)+ (G) = n(G). </vt:lpstr>
      <vt:lpstr>Proposition 28: If G is a graph without isolated vertices, then α’(G)+ β’(G) =n(G).  ’(G): Maximum size of matching     ’(G): Minimum size of edge cover</vt:lpstr>
      <vt:lpstr>Proposition 28: If G is a graph without isolated vertices, then α’(G)+ β’(G) =n(G).  ’(G): Maximum size of matching     ’(G): Minimum size of edge cover</vt:lpstr>
      <vt:lpstr>Proposition 28: If G is a graph without isolated vertices, then α’(G)+ β’(G) =n(G).  ’(G): Maximum size of matching     ’(G): Minimum size of edge cover</vt:lpstr>
      <vt:lpstr>Proposition 28: If G is a graph without isolated vertices, then α’(G)+ β’(G) =n(G).  ’(G): Maximum size of matching     ’(G): Minimum size of edge cover</vt:lpstr>
      <vt:lpstr>    Theorem 3 (Konig-Egervary) : If G is a bipartite graph, then the maximum size of a matching in G equals the minimum size of a vertex cover of G. 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Theorem 3: If G is a bipartite graph, then the maximum size of a matching in G equals the minimum size of a vertex cover of G.</vt:lpstr>
      <vt:lpstr>Homework</vt:lpstr>
      <vt:lpstr>Homework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135</cp:revision>
  <dcterms:created xsi:type="dcterms:W3CDTF">2013-08-04T06:42:48Z</dcterms:created>
  <dcterms:modified xsi:type="dcterms:W3CDTF">2015-02-06T03:15:47Z</dcterms:modified>
</cp:coreProperties>
</file>