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539" r:id="rId2"/>
    <p:sldId id="540" r:id="rId3"/>
    <p:sldId id="541" r:id="rId4"/>
    <p:sldId id="543" r:id="rId5"/>
    <p:sldId id="544" r:id="rId6"/>
    <p:sldId id="545" r:id="rId7"/>
    <p:sldId id="546" r:id="rId8"/>
    <p:sldId id="548" r:id="rId9"/>
    <p:sldId id="549" r:id="rId10"/>
    <p:sldId id="550" r:id="rId11"/>
    <p:sldId id="583" r:id="rId12"/>
    <p:sldId id="586" r:id="rId13"/>
    <p:sldId id="58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9096489-B483-4408-8DDB-25125A2FFD4A}" type="datetimeFigureOut">
              <a:rPr lang="en-US"/>
              <a:pPr>
                <a:defRPr/>
              </a:pPr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468BCDE-5F7F-4A41-9788-5BF85B49E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0437AAF-F053-4B88-B74D-E0D1E450DDFF}" type="datetimeFigureOut">
              <a:rPr lang="en-US"/>
              <a:pPr>
                <a:defRPr/>
              </a:pPr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9D128B2-C991-4616-959C-4FD3D9979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06458A-1CDE-4D60-85FC-8CF5B2DB48AE}" type="slidenum">
              <a:rPr lang="en-US" smtClean="0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8" y="5718175"/>
            <a:ext cx="190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6B178-E91D-4BEA-8473-E0DFA0EB4B46}" type="datetime1">
              <a:rPr lang="en-US"/>
              <a:pPr>
                <a:defRPr/>
              </a:pPr>
              <a:t>2/11/2015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ABF3D-1AF2-4D95-9855-DD257AD3A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F9F4F-D29D-44B4-9456-0A12751576E3}" type="datetime1">
              <a:rPr lang="en-US"/>
              <a:pPr>
                <a:defRPr/>
              </a:pPr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D6F98-DBB8-45E7-A0EB-80297B17E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2FC30-5D8B-4BE6-B3BE-E8D72DC1678B}" type="datetime1">
              <a:rPr lang="en-US"/>
              <a:pPr>
                <a:defRPr/>
              </a:pPr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323F5-E6EE-43F4-8AE6-F594A8C9B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221F6-5AE4-45C0-A7D6-5A5F26E11EC9}" type="datetime1">
              <a:rPr lang="en-US"/>
              <a:pPr>
                <a:defRPr/>
              </a:pPr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7E1F4-C800-4BB0-86E4-334284CE3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C3EFA-E246-4F92-986C-8767482F03F4}" type="datetime1">
              <a:rPr lang="en-US"/>
              <a:pPr>
                <a:defRPr/>
              </a:pPr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81A57-B7E0-4366-A7AF-5CF113B66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26746-9555-4271-9553-1EEAC100A1DB}" type="datetime1">
              <a:rPr lang="en-US"/>
              <a:pPr>
                <a:defRPr/>
              </a:pPr>
              <a:t>2/11/2015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D3515-2C75-43A0-9084-D90F711A4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6FF96-345D-4FD2-B4C6-65383290D1AD}" type="datetime1">
              <a:rPr lang="en-US"/>
              <a:pPr>
                <a:defRPr/>
              </a:pPr>
              <a:t>2/11/2015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AB201-A831-431F-B9A7-43A37946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4BCE8-9248-4DD3-A7D6-8DD121119C85}" type="datetime1">
              <a:rPr lang="en-US"/>
              <a:pPr>
                <a:defRPr/>
              </a:pPr>
              <a:t>2/11/2015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F38EC-D6C6-4EC2-8560-CAEE15F52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BADCC-56C9-4716-B046-2603ADD090FC}" type="datetime1">
              <a:rPr lang="en-US"/>
              <a:pPr>
                <a:defRPr/>
              </a:pPr>
              <a:t>2/11/2015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733AE-0CF6-4F64-868F-6610A1399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A086B-53C3-4995-A413-B18D1E4471F1}" type="datetime1">
              <a:rPr lang="en-US"/>
              <a:pPr>
                <a:defRPr/>
              </a:pPr>
              <a:t>2/11/2015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EFFB6-1A83-46A5-AC07-44BE9CF39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4037F-5915-457E-A39A-8E655ADBDF79}" type="datetime1">
              <a:rPr lang="en-US"/>
              <a:pPr>
                <a:defRPr/>
              </a:pPr>
              <a:t>2/11/2015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39E39-FE7A-426D-A9FB-151A2A829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43973E-F51B-42F7-9DB0-F6E2865CBF01}" type="datetime1">
              <a:rPr lang="en-US"/>
              <a:pPr>
                <a:defRPr/>
              </a:pPr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14F816-415F-4B27-879A-CCA9C9E21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8FD0B6-E4A9-498A-8B58-B025D959148D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2/11/2015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3315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A1C741-723E-44C7-B3DF-674B52D29970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Maximum Bipartite Matching</a:t>
            </a:r>
            <a:endParaRPr lang="en-US" altLang="zh-TW" sz="1200" smtClean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find a maximum matching, we iteratively seek augmenting paths to enlarge the current matching.</a:t>
            </a: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Given a matching </a:t>
            </a:r>
            <a:r>
              <a:rPr lang="en-US" altLang="zh-TW" i="1" smtClean="0"/>
              <a:t>M</a:t>
            </a:r>
            <a:r>
              <a:rPr lang="en-US" altLang="zh-TW" smtClean="0"/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an </a:t>
            </a:r>
            <a:r>
              <a:rPr lang="en-US" altLang="zh-TW" i="1" smtClean="0"/>
              <a:t>X</a:t>
            </a:r>
            <a:r>
              <a:rPr lang="en-US" altLang="zh-TW" smtClean="0"/>
              <a:t>, </a:t>
            </a:r>
            <a:r>
              <a:rPr lang="en-US" altLang="zh-TW" i="1" smtClean="0"/>
              <a:t>Y</a:t>
            </a:r>
            <a:r>
              <a:rPr lang="en-US" altLang="zh-TW" smtClean="0"/>
              <a:t> –bigraph </a:t>
            </a:r>
            <a:r>
              <a:rPr lang="en-US" altLang="zh-TW" i="1" smtClean="0"/>
              <a:t>G</a:t>
            </a:r>
            <a:r>
              <a:rPr lang="en-US" altLang="zh-TW" smtClean="0"/>
              <a:t>,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 search for</a:t>
            </a:r>
            <a:r>
              <a:rPr lang="en-US" altLang="zh-TW" smtClean="0"/>
              <a:t> </a:t>
            </a:r>
            <a:r>
              <a:rPr lang="en-US" altLang="zh-TW" i="1" smtClean="0"/>
              <a:t>M</a:t>
            </a:r>
            <a:r>
              <a:rPr lang="en-US" altLang="zh-TW" smtClean="0"/>
              <a:t>-augmenting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paths from each </a:t>
            </a:r>
            <a:r>
              <a:rPr lang="en-US" altLang="zh-TW" i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-unsaturated vertex in </a:t>
            </a:r>
            <a:r>
              <a:rPr lang="en-US" altLang="zh-TW" i="1" smtClean="0"/>
              <a:t>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442D79-C0FC-46DF-8EC5-2B98E8FB56AB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2/11/2015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3555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464E2F9-DA42-4C39-AF15-2F52FB61F5F1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Proposition 29 </a:t>
            </a:r>
            <a:r>
              <a:rPr lang="en-US" altLang="zh-TW" sz="1800" smtClean="0"/>
              <a:t>Continue</a:t>
            </a:r>
            <a:endParaRPr lang="zh-TW" altLang="en-US" sz="1800" smtClean="0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Also there is no such edge outside </a:t>
            </a:r>
            <a:r>
              <a:rPr lang="en-US" altLang="zh-TW" i="1" smtClean="0">
                <a:sym typeface="Symbol" pitchFamily="18" charset="2"/>
              </a:rPr>
              <a:t>M</a:t>
            </a:r>
            <a:r>
              <a:rPr lang="en-US" altLang="zh-TW" smtClean="0">
                <a:sym typeface="Symbol" pitchFamily="18" charset="2"/>
              </a:rPr>
              <a:t>. </a:t>
            </a:r>
            <a:r>
              <a:rPr lang="en-US" altLang="zh-TW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When the path reaches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i="1" smtClean="0">
                <a:sym typeface="Symbol" pitchFamily="18" charset="2"/>
              </a:rPr>
              <a:t>x</a:t>
            </a:r>
            <a:r>
              <a:rPr lang="en-US" altLang="zh-TW" smtClean="0">
                <a:sym typeface="Symbol" pitchFamily="18" charset="2"/>
              </a:rPr>
              <a:t></a:t>
            </a:r>
            <a:r>
              <a:rPr lang="en-US" altLang="zh-TW" i="1" smtClean="0">
                <a:sym typeface="Symbol" pitchFamily="18" charset="2"/>
              </a:rPr>
              <a:t>S</a:t>
            </a:r>
            <a:r>
              <a:rPr lang="en-US" altLang="zh-TW" smtClean="0">
                <a:sym typeface="Symbol" pitchFamily="18" charset="2"/>
              </a:rPr>
              <a:t>, </a:t>
            </a:r>
            <a:r>
              <a:rPr lang="en-US" altLang="zh-TW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it can continue along any edge not in </a:t>
            </a:r>
            <a:r>
              <a:rPr lang="en-US" altLang="zh-TW" i="1" smtClean="0">
                <a:sym typeface="Symbol" pitchFamily="18" charset="2"/>
              </a:rPr>
              <a:t>M</a:t>
            </a:r>
            <a:r>
              <a:rPr lang="en-US" altLang="zh-TW" smtClean="0">
                <a:sym typeface="Symbol" pitchFamily="18" charset="2"/>
              </a:rPr>
              <a:t>, </a:t>
            </a:r>
            <a:r>
              <a:rPr lang="en-US" altLang="zh-TW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 exploring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i="1" smtClean="0">
                <a:sym typeface="Symbol" pitchFamily="18" charset="2"/>
              </a:rPr>
              <a:t>x </a:t>
            </a:r>
            <a:r>
              <a:rPr lang="en-US" altLang="zh-TW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puts all other neighbors of </a:t>
            </a:r>
            <a:r>
              <a:rPr lang="en-US" altLang="zh-TW" i="1" smtClean="0">
                <a:sym typeface="Symbol" pitchFamily="18" charset="2"/>
              </a:rPr>
              <a:t>x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into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i="1" smtClean="0">
                <a:sym typeface="Symbol" pitchFamily="18" charset="2"/>
              </a:rPr>
              <a:t>T</a:t>
            </a:r>
            <a:r>
              <a:rPr lang="en-US" altLang="zh-TW" smtClean="0">
                <a:sym typeface="Symbol" pitchFamily="18" charset="2"/>
              </a:rPr>
              <a:t>. </a:t>
            </a:r>
          </a:p>
          <a:p>
            <a:pPr eaLnBrk="1" hangingPunct="1"/>
            <a:r>
              <a:rPr lang="en-US" altLang="zh-TW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Since the algorithm marks all of </a:t>
            </a:r>
            <a:r>
              <a:rPr lang="en-US" altLang="zh-TW" i="1" smtClean="0">
                <a:sym typeface="Symbol" pitchFamily="18" charset="2"/>
              </a:rPr>
              <a:t>S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before terminating, all edges from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i="1" smtClean="0">
                <a:sym typeface="Symbol" pitchFamily="18" charset="2"/>
              </a:rPr>
              <a:t>S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go to </a:t>
            </a:r>
            <a:r>
              <a:rPr lang="en-US" altLang="zh-TW" i="1" smtClean="0">
                <a:sym typeface="Symbol" pitchFamily="18" charset="2"/>
              </a:rPr>
              <a:t>T</a:t>
            </a:r>
            <a:r>
              <a:rPr lang="en-US" altLang="zh-TW" smtClean="0">
                <a:sym typeface="Symbol" pitchFamily="18" charset="2"/>
              </a:rPr>
              <a:t>.    </a:t>
            </a:r>
          </a:p>
          <a:p>
            <a:pPr eaLnBrk="1" hangingPunct="1"/>
            <a:r>
              <a:rPr lang="en-US" altLang="zh-TW" smtClean="0">
                <a:sym typeface="Symbol" pitchFamily="18" charset="2"/>
              </a:rPr>
              <a:t>What about the size ? </a:t>
            </a:r>
          </a:p>
          <a:p>
            <a:pPr lvl="1" eaLnBrk="1" hangingPunct="1"/>
            <a:r>
              <a:rPr lang="en-US" altLang="zh-TW" smtClean="0">
                <a:sym typeface="Symbol" pitchFamily="18" charset="2"/>
              </a:rPr>
              <a:t>|S-X| + |T| </a:t>
            </a:r>
          </a:p>
          <a:p>
            <a:pPr lvl="1" eaLnBrk="1" hangingPunct="1"/>
            <a:r>
              <a:rPr lang="en-US" altLang="zh-TW" smtClean="0">
                <a:sym typeface="Symbol" pitchFamily="18" charset="2"/>
              </a:rPr>
              <a:t>i.e., matching = cover.           </a:t>
            </a:r>
            <a:r>
              <a:rPr lang="en-US" altLang="zh-TW" smtClean="0">
                <a:sym typeface="Wingdings 2" pitchFamily="18" charset="2"/>
              </a:rPr>
              <a:t></a:t>
            </a:r>
            <a:r>
              <a:rPr lang="en-US" altLang="zh-TW" smtClean="0">
                <a:sym typeface="Symbol" pitchFamily="18" charset="2"/>
              </a:rPr>
              <a:t>          </a:t>
            </a:r>
            <a:endParaRPr lang="zh-TW" altLang="en-US" smtClean="0">
              <a:sym typeface="Wingdings 2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28650" y="209007"/>
            <a:ext cx="7886700" cy="692330"/>
          </a:xfrm>
        </p:spPr>
        <p:txBody>
          <a:bodyPr/>
          <a:lstStyle/>
          <a:p>
            <a:pPr eaLnBrk="1" hangingPunct="1"/>
            <a:r>
              <a:rPr lang="en-US" dirty="0" smtClean="0"/>
              <a:t>Maximum Bipartite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5105809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Complexity of the augmented path algorithm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Since the maximum size of a matching in a bipartite graph G with n vertices is n/2, the Augmenting Path Search Algorithm has to be repeated a maximum of n/2 times.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Moreover, if G has m edges, then in each such repetition, each edge needs to be examined just once. If this examination requires constant time, then the algorithm has a running time of O(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mn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).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EC047C-DD69-412B-8F64-8D0182A6ADDF}" type="datetime1">
              <a:rPr lang="en-US"/>
              <a:pPr>
                <a:defRPr/>
              </a:pPr>
              <a:t>2/11/2015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A8189-C8F2-483F-B2B1-23FB003CB702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1525"/>
          </a:xfrm>
        </p:spPr>
        <p:txBody>
          <a:bodyPr/>
          <a:lstStyle/>
          <a:p>
            <a:pPr eaLnBrk="1" hangingPunct="1"/>
            <a:r>
              <a:rPr lang="en-US" dirty="0" smtClean="0"/>
              <a:t>Maximum Bipartite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06286"/>
            <a:ext cx="8895806" cy="4962117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Additional Comments about the Problem: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The algorithm above was devised by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Egervary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in the 1930’s.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In the algorithm, no particular order is specified for exploration of the vertices. In the example done in class, as pointed out by one of the students, we proceeded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like DFS.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An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improved algorithm can be found by seeking augmenting paths in a clever order: BFS is done simultaneously from all unsaturated vertices of X, and grouped in phases finding paths of the same length. The resulting so called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Hopcroft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-Karp Algorithm has an improved running time of O(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n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).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EC047C-DD69-412B-8F64-8D0182A6ADDF}" type="datetime1">
              <a:rPr lang="en-US"/>
              <a:pPr>
                <a:defRPr/>
              </a:pPr>
              <a:t>2/11/2015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A8189-C8F2-483F-B2B1-23FB003CB702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8098"/>
          </a:xfrm>
        </p:spPr>
        <p:txBody>
          <a:bodyPr/>
          <a:lstStyle/>
          <a:p>
            <a:pPr eaLnBrk="1" hangingPunct="1"/>
            <a:r>
              <a:rPr lang="en-US" dirty="0" smtClean="0"/>
              <a:t>Maximum Bipartite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726"/>
            <a:ext cx="8895806" cy="487067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Additional Comments (continued):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The algorithm can be modified and extended to cover general graphs (the first such algorithm was devised by Edmonds in 1965).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There are alternative ways to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find maximum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matchings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bipartite graphs: 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They can be considered as a special case of the Max-Flow Min-Cut Algorithm.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They can be viewed as optimization problems with linear objective function and linear constraints and hence solved using standard linear programming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lp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) optimization techniques.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EC047C-DD69-412B-8F64-8D0182A6ADDF}" type="datetime1">
              <a:rPr lang="en-US"/>
              <a:pPr>
                <a:defRPr/>
              </a:pPr>
              <a:t>2/11/2015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A8189-C8F2-483F-B2B1-23FB003CB702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AD1E95C-A99C-4B66-AE01-2DA619D5D6F7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2/11/2015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4339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7CFD5DB-90CE-4994-ADBF-E1A28E18104D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991475" cy="1066800"/>
          </a:xfrm>
        </p:spPr>
        <p:txBody>
          <a:bodyPr/>
          <a:lstStyle/>
          <a:p>
            <a:pPr eaLnBrk="1" hangingPunct="1"/>
            <a:r>
              <a:rPr lang="en-US" altLang="zh-TW" sz="3200" smtClean="0"/>
              <a:t>Augmenting Path Algorithm</a:t>
            </a:r>
            <a:endParaRPr lang="en-US" altLang="zh-TW" sz="1400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76375"/>
            <a:ext cx="7772400" cy="47910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b="1" smtClean="0"/>
              <a:t>Input:</a:t>
            </a:r>
            <a:r>
              <a:rPr lang="en-US" altLang="zh-TW" smtClean="0"/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</a:t>
            </a:r>
            <a:r>
              <a:rPr lang="en-US" altLang="zh-TW" smtClean="0"/>
              <a:t> </a:t>
            </a:r>
            <a:r>
              <a:rPr lang="en-US" altLang="zh-TW" i="1" smtClean="0"/>
              <a:t>X</a:t>
            </a:r>
            <a:r>
              <a:rPr lang="en-US" altLang="zh-TW" smtClean="0"/>
              <a:t>, </a:t>
            </a:r>
            <a:r>
              <a:rPr lang="en-US" altLang="zh-TW" i="1" smtClean="0"/>
              <a:t>Y</a:t>
            </a:r>
            <a:r>
              <a:rPr lang="en-US" altLang="zh-TW" smtClean="0"/>
              <a:t>-bigraph </a:t>
            </a:r>
            <a:r>
              <a:rPr lang="en-US" altLang="zh-TW" i="1" smtClean="0"/>
              <a:t>G</a:t>
            </a:r>
            <a:r>
              <a:rPr lang="en-US" altLang="zh-TW" smtClean="0"/>
              <a:t>,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matching </a:t>
            </a:r>
            <a:r>
              <a:rPr lang="en-US" altLang="zh-TW" i="1" smtClean="0"/>
              <a:t>M</a:t>
            </a:r>
            <a:r>
              <a:rPr lang="en-US" altLang="zh-TW" smtClean="0"/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</a:t>
            </a:r>
            <a:r>
              <a:rPr lang="en-US" altLang="zh-TW" smtClean="0"/>
              <a:t> </a:t>
            </a:r>
            <a:r>
              <a:rPr lang="en-US" altLang="zh-TW" i="1" smtClean="0"/>
              <a:t>G</a:t>
            </a:r>
            <a:r>
              <a:rPr lang="en-US" altLang="zh-TW" smtClean="0"/>
              <a:t>,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 the set</a:t>
            </a:r>
            <a:r>
              <a:rPr lang="en-US" altLang="zh-TW" smtClean="0"/>
              <a:t> </a:t>
            </a:r>
            <a:r>
              <a:rPr lang="en-US" altLang="zh-TW" i="1" smtClean="0"/>
              <a:t>U</a:t>
            </a:r>
            <a:r>
              <a:rPr lang="en-US" altLang="zh-TW" smtClean="0"/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of</a:t>
            </a:r>
            <a:r>
              <a:rPr lang="en-US" altLang="zh-TW" smtClean="0"/>
              <a:t> </a:t>
            </a:r>
            <a:r>
              <a:rPr lang="en-US" altLang="zh-TW" i="1" smtClean="0"/>
              <a:t>M</a:t>
            </a:r>
            <a:r>
              <a:rPr lang="en-US" altLang="zh-TW" smtClean="0"/>
              <a:t>-unsaturated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vertices in </a:t>
            </a:r>
            <a:r>
              <a:rPr lang="en-US" altLang="zh-TW" i="1" smtClean="0"/>
              <a:t>X</a:t>
            </a:r>
            <a:r>
              <a:rPr lang="en-US" altLang="zh-TW" smtClean="0"/>
              <a:t>.</a:t>
            </a:r>
            <a:endParaRPr lang="en-US" altLang="zh-TW" b="1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TW" b="1" smtClean="0"/>
              <a:t>Idea:</a:t>
            </a:r>
            <a:r>
              <a:rPr lang="en-US" altLang="zh-TW" smtClean="0"/>
              <a:t> </a:t>
            </a:r>
          </a:p>
          <a:p>
            <a:pPr eaLnBrk="1" hangingPunct="1">
              <a:buFont typeface="Times New Roman" pitchFamily="18" charset="0"/>
              <a:buAutoNum type="arabicPeriod"/>
            </a:pP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Explore</a:t>
            </a:r>
            <a:r>
              <a:rPr lang="en-US" altLang="zh-TW" smtClean="0"/>
              <a:t> </a:t>
            </a:r>
            <a:r>
              <a:rPr lang="en-US" altLang="zh-TW" i="1" smtClean="0"/>
              <a:t>M</a:t>
            </a:r>
            <a:r>
              <a:rPr lang="en-US" altLang="zh-TW" smtClean="0"/>
              <a:t>-alternating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paths from </a:t>
            </a:r>
            <a:r>
              <a:rPr lang="en-US" altLang="zh-TW" i="1" smtClean="0"/>
              <a:t>U</a:t>
            </a:r>
            <a:endParaRPr lang="en-US" altLang="zh-TW" smtClean="0"/>
          </a:p>
          <a:p>
            <a:pPr eaLnBrk="1" hangingPunct="1">
              <a:buFont typeface="Times New Roman" pitchFamily="18" charset="0"/>
              <a:buAutoNum type="arabicPeriod"/>
            </a:pP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Let</a:t>
            </a:r>
            <a:r>
              <a:rPr lang="en-US" altLang="zh-TW" smtClean="0"/>
              <a:t> </a:t>
            </a:r>
            <a:r>
              <a:rPr lang="en-US" altLang="zh-TW" i="1" smtClean="0"/>
              <a:t>S</a:t>
            </a:r>
            <a:r>
              <a:rPr lang="en-US" altLang="zh-TW" smtClean="0">
                <a:sym typeface="Symbol" pitchFamily="18" charset="2"/>
              </a:rPr>
              <a:t></a:t>
            </a:r>
            <a:r>
              <a:rPr lang="en-US" altLang="zh-TW" i="1" smtClean="0">
                <a:sym typeface="Symbol" pitchFamily="18" charset="2"/>
              </a:rPr>
              <a:t>X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i="1" smtClean="0">
                <a:sym typeface="Symbol" pitchFamily="18" charset="2"/>
              </a:rPr>
              <a:t>T</a:t>
            </a:r>
            <a:r>
              <a:rPr lang="en-US" altLang="zh-TW" smtClean="0">
                <a:sym typeface="Symbol" pitchFamily="18" charset="2"/>
              </a:rPr>
              <a:t></a:t>
            </a:r>
            <a:r>
              <a:rPr lang="en-US" altLang="zh-TW" i="1" smtClean="0">
                <a:sym typeface="Symbol" pitchFamily="18" charset="2"/>
              </a:rPr>
              <a:t>Y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be the sets of vertices reached</a:t>
            </a:r>
            <a:endParaRPr lang="en-US" altLang="zh-TW" smtClean="0">
              <a:sym typeface="Symbol" pitchFamily="18" charset="2"/>
            </a:endParaRPr>
          </a:p>
          <a:p>
            <a:pPr eaLnBrk="1" hangingPunct="1">
              <a:buFont typeface="Times New Roman" pitchFamily="18" charset="0"/>
              <a:buAutoNum type="arabicPeriod"/>
            </a:pP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Mark vertices of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i="1" smtClean="0">
                <a:sym typeface="Symbol" pitchFamily="18" charset="2"/>
              </a:rPr>
              <a:t>S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that have been explored for path extensions</a:t>
            </a:r>
          </a:p>
          <a:p>
            <a:pPr eaLnBrk="1" hangingPunct="1">
              <a:buFont typeface="Times New Roman" pitchFamily="18" charset="0"/>
              <a:buAutoNum type="arabicPeriod"/>
            </a:pP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As a vertex is reached, record the vertex from which it is reached</a:t>
            </a:r>
            <a:endParaRPr lang="en-US" altLang="zh-TW" b="1" smtClean="0"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B2125C-9C3C-4C24-A0CF-7AB24665734C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2/11/2015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5363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772E55E-93DD-4FDB-A437-8D5C5D9660D6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991475" cy="954088"/>
          </a:xfrm>
        </p:spPr>
        <p:txBody>
          <a:bodyPr/>
          <a:lstStyle/>
          <a:p>
            <a:pPr eaLnBrk="1" hangingPunct="1"/>
            <a:r>
              <a:rPr lang="en-US" altLang="zh-TW" sz="3200" smtClean="0"/>
              <a:t>Augmenting Path Algorithm</a:t>
            </a:r>
            <a:endParaRPr lang="zh-TW" altLang="en-US" sz="140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613"/>
            <a:ext cx="9144000" cy="5826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b="1" dirty="0" smtClean="0">
                <a:sym typeface="Symbol" pitchFamily="18" charset="2"/>
              </a:rPr>
              <a:t>Initialization: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S</a:t>
            </a:r>
            <a:r>
              <a:rPr lang="en-US" altLang="zh-TW" dirty="0" smtClean="0">
                <a:sym typeface="Symbol" pitchFamily="18" charset="2"/>
              </a:rPr>
              <a:t>=</a:t>
            </a:r>
            <a:r>
              <a:rPr lang="en-US" altLang="zh-TW" i="1" dirty="0" smtClean="0">
                <a:sym typeface="Symbol" pitchFamily="18" charset="2"/>
              </a:rPr>
              <a:t>U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dirty="0" smtClean="0">
                <a:sym typeface="Symbol" pitchFamily="18" charset="2"/>
              </a:rPr>
              <a:t>=.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1" dirty="0" smtClean="0"/>
              <a:t>Iteration</a:t>
            </a:r>
            <a:r>
              <a:rPr lang="en-US" altLang="zh-TW" dirty="0" smtClean="0"/>
              <a:t>:</a:t>
            </a:r>
            <a:r>
              <a:rPr lang="en-US" altLang="zh-TW" dirty="0" smtClean="0">
                <a:solidFill>
                  <a:srgbClr val="FF0000"/>
                </a:solidFill>
              </a:rPr>
              <a:t> (continue)</a:t>
            </a:r>
          </a:p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If there are unmarked vertices, select an unmarked </a:t>
            </a:r>
            <a:r>
              <a:rPr lang="en-US" altLang="zh-TW" i="1" dirty="0" err="1" smtClean="0">
                <a:sym typeface="Symbol" pitchFamily="18" charset="2"/>
              </a:rPr>
              <a:t>x</a:t>
            </a:r>
            <a:r>
              <a:rPr lang="en-US" altLang="zh-TW" dirty="0" err="1" smtClean="0">
                <a:sym typeface="Symbol" pitchFamily="18" charset="2"/>
              </a:rPr>
              <a:t></a:t>
            </a:r>
            <a:r>
              <a:rPr lang="en-US" altLang="zh-TW" i="1" dirty="0" err="1" smtClean="0">
                <a:sym typeface="Symbol" pitchFamily="18" charset="2"/>
              </a:rPr>
              <a:t>S</a:t>
            </a:r>
            <a:r>
              <a:rPr lang="en-US" altLang="zh-TW" dirty="0" smtClean="0">
                <a:sym typeface="Symbol" pitchFamily="18" charset="2"/>
              </a:rPr>
              <a:t>.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To explore </a:t>
            </a:r>
            <a:r>
              <a:rPr lang="en-US" altLang="zh-TW" i="1" dirty="0" smtClean="0">
                <a:sym typeface="Symbol" pitchFamily="18" charset="2"/>
              </a:rPr>
              <a:t>x</a:t>
            </a:r>
            <a:r>
              <a:rPr lang="en-US" altLang="zh-TW" dirty="0" smtClean="0">
                <a:sym typeface="Symbol" pitchFamily="18" charset="2"/>
              </a:rPr>
              <a:t>,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consider each </a:t>
            </a:r>
            <a:r>
              <a:rPr lang="en-US" altLang="zh-TW" i="1" dirty="0" err="1" smtClean="0">
                <a:sym typeface="Symbol" pitchFamily="18" charset="2"/>
              </a:rPr>
              <a:t>y</a:t>
            </a:r>
            <a:r>
              <a:rPr lang="en-US" altLang="zh-TW" dirty="0" err="1" smtClean="0">
                <a:sym typeface="Symbol" pitchFamily="18" charset="2"/>
              </a:rPr>
              <a:t>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x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) such that </a:t>
            </a:r>
            <a:r>
              <a:rPr lang="en-US" altLang="zh-TW" i="1" dirty="0" err="1" smtClean="0">
                <a:sym typeface="Symbol" pitchFamily="18" charset="2"/>
              </a:rPr>
              <a:t>xy</a:t>
            </a:r>
            <a:r>
              <a:rPr lang="en-US" altLang="zh-TW" dirty="0" err="1" smtClean="0">
                <a:sym typeface="Symbol" pitchFamily="18" charset="2"/>
              </a:rPr>
              <a:t></a:t>
            </a:r>
            <a:r>
              <a:rPr lang="en-US" altLang="zh-TW" i="1" dirty="0" err="1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. </a:t>
            </a:r>
          </a:p>
          <a:p>
            <a:pPr lvl="1"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If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y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unsaturated, terminate and report an </a:t>
            </a:r>
            <a:r>
              <a:rPr lang="en-US" altLang="zh-TW" i="1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-augmenting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path P from </a:t>
            </a:r>
            <a:r>
              <a:rPr lang="en-US" altLang="zh-TW" i="1" dirty="0" smtClean="0">
                <a:sym typeface="Symbol" pitchFamily="18" charset="2"/>
              </a:rPr>
              <a:t>U</a:t>
            </a:r>
            <a:r>
              <a:rPr lang="en-US" altLang="zh-TW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to </a:t>
            </a:r>
            <a:r>
              <a:rPr lang="en-US" altLang="zh-TW" i="1" dirty="0" smtClean="0">
                <a:sym typeface="Symbol" pitchFamily="18" charset="2"/>
              </a:rPr>
              <a:t>y; </a:t>
            </a:r>
            <a:r>
              <a:rPr lang="en-US" altLang="zh-TW" dirty="0" smtClean="0">
                <a:sym typeface="Symbol" pitchFamily="18" charset="2"/>
              </a:rPr>
              <a:t>[</a:t>
            </a:r>
            <a:r>
              <a:rPr lang="en-US" altLang="zh-TW" i="1" dirty="0" smtClean="0">
                <a:sym typeface="Symbol" pitchFamily="18" charset="2"/>
              </a:rPr>
              <a:t>NB: P is determined by traversing backwards from y along the reached vertices; in the next run, replace M by M  P </a:t>
            </a:r>
            <a:r>
              <a:rPr lang="en-US" altLang="zh-TW" dirty="0" smtClean="0">
                <a:sym typeface="Symbol" pitchFamily="18" charset="2"/>
              </a:rPr>
              <a:t>] </a:t>
            </a:r>
          </a:p>
          <a:p>
            <a:pPr lvl="1"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Otherwise, </a:t>
            </a:r>
            <a:r>
              <a:rPr lang="en-US" altLang="zh-TW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y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is matched to some </a:t>
            </a:r>
            <a:r>
              <a:rPr lang="en-US" altLang="zh-TW" i="1" dirty="0" smtClean="0">
                <a:sym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 </a:t>
            </a:r>
            <a:r>
              <a:rPr lang="en-US" altLang="zh-TW" i="1" dirty="0" smtClean="0">
                <a:sym typeface="Symbol" pitchFamily="18" charset="2"/>
              </a:rPr>
              <a:t>X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by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.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In this case, include </a:t>
            </a:r>
            <a:r>
              <a:rPr lang="en-US" altLang="zh-TW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y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 in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dirty="0" smtClean="0">
                <a:sym typeface="Symbol" pitchFamily="18" charset="2"/>
              </a:rPr>
              <a:t> (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reached from </a:t>
            </a:r>
            <a:r>
              <a:rPr lang="en-US" altLang="zh-TW" i="1" dirty="0" smtClean="0">
                <a:sym typeface="Symbol" pitchFamily="18" charset="2"/>
              </a:rPr>
              <a:t>x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 include </a:t>
            </a:r>
            <a:r>
              <a:rPr lang="en-US" altLang="zh-TW" i="1" dirty="0" smtClean="0">
                <a:sym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S</a:t>
            </a:r>
            <a:r>
              <a:rPr lang="en-US" altLang="zh-TW" dirty="0" smtClean="0">
                <a:sym typeface="Symbol" pitchFamily="18" charset="2"/>
              </a:rPr>
              <a:t> (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reached from </a:t>
            </a:r>
            <a:r>
              <a:rPr lang="en-US" altLang="zh-TW" i="1" dirty="0" smtClean="0">
                <a:sym typeface="Symbol" pitchFamily="18" charset="2"/>
              </a:rPr>
              <a:t>y</a:t>
            </a:r>
            <a:r>
              <a:rPr lang="en-US" altLang="zh-TW" dirty="0" smtClean="0">
                <a:sym typeface="Symbol" pitchFamily="18" charset="2"/>
              </a:rPr>
              <a:t>) [</a:t>
            </a:r>
            <a:r>
              <a:rPr lang="en-US" altLang="zh-TW" i="1" dirty="0" smtClean="0">
                <a:sym typeface="Symbol" pitchFamily="18" charset="2"/>
              </a:rPr>
              <a:t>NB: S only gets vertices  in X and T only get vertices in Y </a:t>
            </a:r>
            <a:r>
              <a:rPr lang="en-US" altLang="zh-TW" dirty="0" smtClean="0">
                <a:sym typeface="Symbol" pitchFamily="18" charset="2"/>
              </a:rPr>
              <a:t>] </a:t>
            </a:r>
          </a:p>
          <a:p>
            <a:pPr lvl="1"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After exploring all such edges incident to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x</a:t>
            </a:r>
            <a:r>
              <a:rPr lang="en-US" altLang="zh-TW" dirty="0" smtClean="0">
                <a:sym typeface="Symbol" pitchFamily="18" charset="2"/>
              </a:rPr>
              <a:t>,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mark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x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 iterate</a:t>
            </a:r>
            <a:endParaRPr lang="en-US" altLang="zh-TW" i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 has no unmarked vertex, stop and report </a:t>
            </a:r>
          </a:p>
          <a:p>
            <a:pPr lvl="1" eaLnBrk="1" hangingPunct="1"/>
            <a:r>
              <a:rPr lang="en-US" altLang="zh-TW" i="1" dirty="0" smtClean="0">
                <a:solidFill>
                  <a:srgbClr val="FF0000"/>
                </a:solidFill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  <a:sym typeface="Symbol" pitchFamily="18" charset="2"/>
              </a:rPr>
              <a:t>(</a:t>
            </a:r>
            <a:r>
              <a:rPr lang="en-US" altLang="zh-TW" i="1" dirty="0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altLang="zh-TW" dirty="0" smtClean="0">
                <a:solidFill>
                  <a:srgbClr val="FF0000"/>
                </a:solidFill>
                <a:sym typeface="Symbol" pitchFamily="18" charset="2"/>
              </a:rPr>
              <a:t>-</a:t>
            </a:r>
            <a:r>
              <a:rPr lang="en-US" altLang="zh-TW" i="1" dirty="0" smtClean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TW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as a minimum cover and </a:t>
            </a:r>
          </a:p>
          <a:p>
            <a:pPr lvl="1" eaLnBrk="1" hangingPunct="1"/>
            <a:r>
              <a:rPr lang="en-US" altLang="zh-TW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M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as a maximum matching                        </a:t>
            </a:r>
            <a:r>
              <a:rPr lang="en-US" altLang="zh-TW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C9E41A-32FE-4343-B1B4-1D99C3DFE01B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2/11/2015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6387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110ED1D-9634-4AEF-B29D-8849AFABE952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 of Finding Matching</a:t>
            </a:r>
            <a:r>
              <a:rPr lang="en-US" altLang="zh-TW" sz="1200" smtClean="0"/>
              <a:t>1</a:t>
            </a:r>
          </a:p>
        </p:txBody>
      </p:sp>
      <p:sp>
        <p:nvSpPr>
          <p:cNvPr id="16389" name="Text Box 93"/>
          <p:cNvSpPr txBox="1">
            <a:spLocks noChangeArrowheads="1"/>
          </p:cNvSpPr>
          <p:nvPr/>
        </p:nvSpPr>
        <p:spPr bwMode="auto">
          <a:xfrm>
            <a:off x="3914775" y="2114550"/>
            <a:ext cx="3076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i="1">
                <a:latin typeface="Times New Roman" pitchFamily="18" charset="0"/>
              </a:rPr>
              <a:t>M</a:t>
            </a:r>
            <a:r>
              <a:rPr lang="en-US" altLang="zh-TW">
                <a:latin typeface="Times New Roman" pitchFamily="18" charset="0"/>
              </a:rPr>
              <a:t> = </a:t>
            </a:r>
            <a:r>
              <a:rPr lang="en-US" altLang="zh-TW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Ø, </a:t>
            </a:r>
            <a:r>
              <a:rPr lang="en-US" altLang="zh-TW">
                <a:latin typeface="Times New Roman" pitchFamily="18" charset="0"/>
              </a:rPr>
              <a:t>  </a:t>
            </a:r>
            <a:r>
              <a:rPr lang="en-US" altLang="zh-TW" i="1">
                <a:latin typeface="Times New Roman" pitchFamily="18" charset="0"/>
              </a:rPr>
              <a:t>U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1, 2, 3, 4, 5, 6 </a:t>
            </a:r>
          </a:p>
          <a:p>
            <a:r>
              <a:rPr lang="en-US" altLang="zh-TW" i="1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: Unsaturated Vertices in </a:t>
            </a:r>
            <a:r>
              <a:rPr lang="en-US" altLang="zh-TW" i="1">
                <a:latin typeface="Times New Roman" pitchFamily="18" charset="0"/>
                <a:sym typeface="Symbol" pitchFamily="18" charset="2"/>
              </a:rPr>
              <a:t>X</a:t>
            </a:r>
          </a:p>
        </p:txBody>
      </p:sp>
      <p:sp>
        <p:nvSpPr>
          <p:cNvPr id="16390" name="Line 20"/>
          <p:cNvSpPr>
            <a:spLocks noChangeShapeType="1"/>
          </p:cNvSpPr>
          <p:nvPr/>
        </p:nvSpPr>
        <p:spPr bwMode="auto">
          <a:xfrm>
            <a:off x="1366838" y="4195763"/>
            <a:ext cx="352425" cy="89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Line 21"/>
          <p:cNvSpPr>
            <a:spLocks noChangeShapeType="1"/>
          </p:cNvSpPr>
          <p:nvPr/>
        </p:nvSpPr>
        <p:spPr bwMode="auto">
          <a:xfrm>
            <a:off x="2057400" y="4210050"/>
            <a:ext cx="19050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Line 22"/>
          <p:cNvSpPr>
            <a:spLocks noChangeShapeType="1"/>
          </p:cNvSpPr>
          <p:nvPr/>
        </p:nvSpPr>
        <p:spPr bwMode="auto">
          <a:xfrm>
            <a:off x="1714500" y="4210050"/>
            <a:ext cx="34290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Line 23"/>
          <p:cNvSpPr>
            <a:spLocks noChangeShapeType="1"/>
          </p:cNvSpPr>
          <p:nvPr/>
        </p:nvSpPr>
        <p:spPr bwMode="auto">
          <a:xfrm flipV="1">
            <a:off x="1414463" y="4181475"/>
            <a:ext cx="928687" cy="909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Line 24"/>
          <p:cNvSpPr>
            <a:spLocks noChangeShapeType="1"/>
          </p:cNvSpPr>
          <p:nvPr/>
        </p:nvSpPr>
        <p:spPr bwMode="auto">
          <a:xfrm flipH="1">
            <a:off x="2124075" y="4210050"/>
            <a:ext cx="266700" cy="866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Line 26"/>
          <p:cNvSpPr>
            <a:spLocks noChangeShapeType="1"/>
          </p:cNvSpPr>
          <p:nvPr/>
        </p:nvSpPr>
        <p:spPr bwMode="auto">
          <a:xfrm flipH="1">
            <a:off x="2466975" y="4200525"/>
            <a:ext cx="261938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30"/>
          <p:cNvSpPr>
            <a:spLocks noChangeShapeType="1"/>
          </p:cNvSpPr>
          <p:nvPr/>
        </p:nvSpPr>
        <p:spPr bwMode="auto">
          <a:xfrm>
            <a:off x="2100263" y="4205288"/>
            <a:ext cx="304800" cy="871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Line 31"/>
          <p:cNvSpPr>
            <a:spLocks noChangeShapeType="1"/>
          </p:cNvSpPr>
          <p:nvPr/>
        </p:nvSpPr>
        <p:spPr bwMode="auto">
          <a:xfrm>
            <a:off x="2828925" y="4200525"/>
            <a:ext cx="319088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32"/>
          <p:cNvSpPr>
            <a:spLocks noChangeShapeType="1"/>
          </p:cNvSpPr>
          <p:nvPr/>
        </p:nvSpPr>
        <p:spPr bwMode="auto">
          <a:xfrm>
            <a:off x="1343025" y="4210050"/>
            <a:ext cx="14288" cy="866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34"/>
          <p:cNvSpPr>
            <a:spLocks noChangeShapeType="1"/>
          </p:cNvSpPr>
          <p:nvPr/>
        </p:nvSpPr>
        <p:spPr bwMode="auto">
          <a:xfrm>
            <a:off x="2776538" y="4210050"/>
            <a:ext cx="19050" cy="866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Line 36"/>
          <p:cNvSpPr>
            <a:spLocks noChangeShapeType="1"/>
          </p:cNvSpPr>
          <p:nvPr/>
        </p:nvSpPr>
        <p:spPr bwMode="auto">
          <a:xfrm flipH="1">
            <a:off x="1390650" y="4205288"/>
            <a:ext cx="271463" cy="866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402" name="Group 41"/>
          <p:cNvGrpSpPr>
            <a:grpSpLocks/>
          </p:cNvGrpSpPr>
          <p:nvPr/>
        </p:nvGrpSpPr>
        <p:grpSpPr bwMode="auto">
          <a:xfrm>
            <a:off x="1193800" y="3938588"/>
            <a:ext cx="293688" cy="304800"/>
            <a:chOff x="1823" y="990"/>
            <a:chExt cx="185" cy="192"/>
          </a:xfrm>
        </p:grpSpPr>
        <p:sp>
          <p:nvSpPr>
            <p:cNvPr id="16493" name="Oval 11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6494" name="Text Box 39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6403" name="Group 42"/>
          <p:cNvGrpSpPr>
            <a:grpSpLocks/>
          </p:cNvGrpSpPr>
          <p:nvPr/>
        </p:nvGrpSpPr>
        <p:grpSpPr bwMode="auto">
          <a:xfrm>
            <a:off x="1552575" y="3938588"/>
            <a:ext cx="293688" cy="304800"/>
            <a:chOff x="1823" y="990"/>
            <a:chExt cx="185" cy="192"/>
          </a:xfrm>
        </p:grpSpPr>
        <p:sp>
          <p:nvSpPr>
            <p:cNvPr id="16491" name="Oval 43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6492" name="Text Box 44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16404" name="Group 45"/>
          <p:cNvGrpSpPr>
            <a:grpSpLocks/>
          </p:cNvGrpSpPr>
          <p:nvPr/>
        </p:nvGrpSpPr>
        <p:grpSpPr bwMode="auto">
          <a:xfrm>
            <a:off x="1912938" y="3938588"/>
            <a:ext cx="293687" cy="304800"/>
            <a:chOff x="1823" y="990"/>
            <a:chExt cx="185" cy="192"/>
          </a:xfrm>
        </p:grpSpPr>
        <p:sp>
          <p:nvSpPr>
            <p:cNvPr id="16489" name="Oval 46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6490" name="Text Box 47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16405" name="Group 48"/>
          <p:cNvGrpSpPr>
            <a:grpSpLocks/>
          </p:cNvGrpSpPr>
          <p:nvPr/>
        </p:nvGrpSpPr>
        <p:grpSpPr bwMode="auto">
          <a:xfrm>
            <a:off x="2271713" y="3938588"/>
            <a:ext cx="293687" cy="304800"/>
            <a:chOff x="1823" y="990"/>
            <a:chExt cx="185" cy="192"/>
          </a:xfrm>
        </p:grpSpPr>
        <p:sp>
          <p:nvSpPr>
            <p:cNvPr id="16487" name="Oval 49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6488" name="Text Box 50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16406" name="Group 51"/>
          <p:cNvGrpSpPr>
            <a:grpSpLocks/>
          </p:cNvGrpSpPr>
          <p:nvPr/>
        </p:nvGrpSpPr>
        <p:grpSpPr bwMode="auto">
          <a:xfrm>
            <a:off x="2632075" y="3938588"/>
            <a:ext cx="293688" cy="304800"/>
            <a:chOff x="1823" y="990"/>
            <a:chExt cx="185" cy="192"/>
          </a:xfrm>
        </p:grpSpPr>
        <p:sp>
          <p:nvSpPr>
            <p:cNvPr id="16485" name="Oval 52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6486" name="Text Box 53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16407" name="Group 54"/>
          <p:cNvGrpSpPr>
            <a:grpSpLocks/>
          </p:cNvGrpSpPr>
          <p:nvPr/>
        </p:nvGrpSpPr>
        <p:grpSpPr bwMode="auto">
          <a:xfrm>
            <a:off x="2990850" y="3938588"/>
            <a:ext cx="293688" cy="304800"/>
            <a:chOff x="1823" y="990"/>
            <a:chExt cx="185" cy="192"/>
          </a:xfrm>
        </p:grpSpPr>
        <p:sp>
          <p:nvSpPr>
            <p:cNvPr id="16483" name="Oval 55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6484" name="Text Box 56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16408" name="Group 66"/>
          <p:cNvGrpSpPr>
            <a:grpSpLocks/>
          </p:cNvGrpSpPr>
          <p:nvPr/>
        </p:nvGrpSpPr>
        <p:grpSpPr bwMode="auto">
          <a:xfrm>
            <a:off x="1227138" y="5033963"/>
            <a:ext cx="293687" cy="304800"/>
            <a:chOff x="1823" y="990"/>
            <a:chExt cx="185" cy="192"/>
          </a:xfrm>
        </p:grpSpPr>
        <p:sp>
          <p:nvSpPr>
            <p:cNvPr id="16481" name="Oval 67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6482" name="Text Box 68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6409" name="Group 69"/>
          <p:cNvGrpSpPr>
            <a:grpSpLocks/>
          </p:cNvGrpSpPr>
          <p:nvPr/>
        </p:nvGrpSpPr>
        <p:grpSpPr bwMode="auto">
          <a:xfrm>
            <a:off x="1585913" y="5033963"/>
            <a:ext cx="293687" cy="304800"/>
            <a:chOff x="1823" y="990"/>
            <a:chExt cx="185" cy="192"/>
          </a:xfrm>
        </p:grpSpPr>
        <p:sp>
          <p:nvSpPr>
            <p:cNvPr id="16479" name="Oval 70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6480" name="Text Box 71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16410" name="Group 72"/>
          <p:cNvGrpSpPr>
            <a:grpSpLocks/>
          </p:cNvGrpSpPr>
          <p:nvPr/>
        </p:nvGrpSpPr>
        <p:grpSpPr bwMode="auto">
          <a:xfrm>
            <a:off x="1946275" y="5033963"/>
            <a:ext cx="293688" cy="304800"/>
            <a:chOff x="1823" y="990"/>
            <a:chExt cx="185" cy="192"/>
          </a:xfrm>
        </p:grpSpPr>
        <p:sp>
          <p:nvSpPr>
            <p:cNvPr id="16477" name="Oval 73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6478" name="Text Box 74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16411" name="Group 75"/>
          <p:cNvGrpSpPr>
            <a:grpSpLocks/>
          </p:cNvGrpSpPr>
          <p:nvPr/>
        </p:nvGrpSpPr>
        <p:grpSpPr bwMode="auto">
          <a:xfrm>
            <a:off x="2305050" y="5033963"/>
            <a:ext cx="293688" cy="304800"/>
            <a:chOff x="1823" y="990"/>
            <a:chExt cx="185" cy="192"/>
          </a:xfrm>
        </p:grpSpPr>
        <p:sp>
          <p:nvSpPr>
            <p:cNvPr id="16475" name="Oval 76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6476" name="Text Box 77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16412" name="Group 78"/>
          <p:cNvGrpSpPr>
            <a:grpSpLocks/>
          </p:cNvGrpSpPr>
          <p:nvPr/>
        </p:nvGrpSpPr>
        <p:grpSpPr bwMode="auto">
          <a:xfrm>
            <a:off x="2665413" y="5033963"/>
            <a:ext cx="293687" cy="304800"/>
            <a:chOff x="1823" y="990"/>
            <a:chExt cx="185" cy="192"/>
          </a:xfrm>
        </p:grpSpPr>
        <p:sp>
          <p:nvSpPr>
            <p:cNvPr id="16473" name="Oval 79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6474" name="Text Box 80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e</a:t>
              </a:r>
            </a:p>
          </p:txBody>
        </p:sp>
      </p:grpSp>
      <p:grpSp>
        <p:nvGrpSpPr>
          <p:cNvPr id="16413" name="Group 81"/>
          <p:cNvGrpSpPr>
            <a:grpSpLocks/>
          </p:cNvGrpSpPr>
          <p:nvPr/>
        </p:nvGrpSpPr>
        <p:grpSpPr bwMode="auto">
          <a:xfrm>
            <a:off x="3024188" y="5033963"/>
            <a:ext cx="293687" cy="304800"/>
            <a:chOff x="1823" y="990"/>
            <a:chExt cx="185" cy="192"/>
          </a:xfrm>
        </p:grpSpPr>
        <p:sp>
          <p:nvSpPr>
            <p:cNvPr id="16471" name="Oval 82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6472" name="Text Box 83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16414" name="Text Box 94"/>
          <p:cNvSpPr txBox="1">
            <a:spLocks noChangeArrowheads="1"/>
          </p:cNvSpPr>
          <p:nvPr/>
        </p:nvSpPr>
        <p:spPr bwMode="auto">
          <a:xfrm>
            <a:off x="762000" y="38766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X</a:t>
            </a:r>
          </a:p>
        </p:txBody>
      </p:sp>
      <p:sp>
        <p:nvSpPr>
          <p:cNvPr id="16415" name="Text Box 95"/>
          <p:cNvSpPr txBox="1">
            <a:spLocks noChangeArrowheads="1"/>
          </p:cNvSpPr>
          <p:nvPr/>
        </p:nvSpPr>
        <p:spPr bwMode="auto">
          <a:xfrm>
            <a:off x="771525" y="49053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Y</a:t>
            </a:r>
          </a:p>
        </p:txBody>
      </p:sp>
      <p:sp>
        <p:nvSpPr>
          <p:cNvPr id="16416" name="Line 98"/>
          <p:cNvSpPr>
            <a:spLocks noChangeShapeType="1"/>
          </p:cNvSpPr>
          <p:nvPr/>
        </p:nvSpPr>
        <p:spPr bwMode="auto">
          <a:xfrm>
            <a:off x="1309688" y="2109788"/>
            <a:ext cx="352425" cy="89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7" name="Line 99"/>
          <p:cNvSpPr>
            <a:spLocks noChangeShapeType="1"/>
          </p:cNvSpPr>
          <p:nvPr/>
        </p:nvSpPr>
        <p:spPr bwMode="auto">
          <a:xfrm>
            <a:off x="2000250" y="2124075"/>
            <a:ext cx="19050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8" name="Line 100"/>
          <p:cNvSpPr>
            <a:spLocks noChangeShapeType="1"/>
          </p:cNvSpPr>
          <p:nvPr/>
        </p:nvSpPr>
        <p:spPr bwMode="auto">
          <a:xfrm>
            <a:off x="1657350" y="2124075"/>
            <a:ext cx="34290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9" name="Line 101"/>
          <p:cNvSpPr>
            <a:spLocks noChangeShapeType="1"/>
          </p:cNvSpPr>
          <p:nvPr/>
        </p:nvSpPr>
        <p:spPr bwMode="auto">
          <a:xfrm flipV="1">
            <a:off x="1362075" y="2095500"/>
            <a:ext cx="923925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0" name="Line 102"/>
          <p:cNvSpPr>
            <a:spLocks noChangeShapeType="1"/>
          </p:cNvSpPr>
          <p:nvPr/>
        </p:nvSpPr>
        <p:spPr bwMode="auto">
          <a:xfrm flipH="1">
            <a:off x="2066925" y="2124075"/>
            <a:ext cx="266700" cy="866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1" name="Line 104"/>
          <p:cNvSpPr>
            <a:spLocks noChangeShapeType="1"/>
          </p:cNvSpPr>
          <p:nvPr/>
        </p:nvSpPr>
        <p:spPr bwMode="auto">
          <a:xfrm flipH="1">
            <a:off x="2409825" y="2114550"/>
            <a:ext cx="261938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2" name="Line 108"/>
          <p:cNvSpPr>
            <a:spLocks noChangeShapeType="1"/>
          </p:cNvSpPr>
          <p:nvPr/>
        </p:nvSpPr>
        <p:spPr bwMode="auto">
          <a:xfrm>
            <a:off x="2043113" y="2119313"/>
            <a:ext cx="304800" cy="871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3" name="Line 109"/>
          <p:cNvSpPr>
            <a:spLocks noChangeShapeType="1"/>
          </p:cNvSpPr>
          <p:nvPr/>
        </p:nvSpPr>
        <p:spPr bwMode="auto">
          <a:xfrm>
            <a:off x="2771775" y="2114550"/>
            <a:ext cx="319088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4" name="Line 110"/>
          <p:cNvSpPr>
            <a:spLocks noChangeShapeType="1"/>
          </p:cNvSpPr>
          <p:nvPr/>
        </p:nvSpPr>
        <p:spPr bwMode="auto">
          <a:xfrm>
            <a:off x="1285875" y="2124075"/>
            <a:ext cx="14288" cy="866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5" name="Line 112"/>
          <p:cNvSpPr>
            <a:spLocks noChangeShapeType="1"/>
          </p:cNvSpPr>
          <p:nvPr/>
        </p:nvSpPr>
        <p:spPr bwMode="auto">
          <a:xfrm>
            <a:off x="2719388" y="2124075"/>
            <a:ext cx="19050" cy="866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7" name="Line 114"/>
          <p:cNvSpPr>
            <a:spLocks noChangeShapeType="1"/>
          </p:cNvSpPr>
          <p:nvPr/>
        </p:nvSpPr>
        <p:spPr bwMode="auto">
          <a:xfrm flipH="1">
            <a:off x="1328738" y="2119313"/>
            <a:ext cx="276225" cy="881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428" name="Group 117"/>
          <p:cNvGrpSpPr>
            <a:grpSpLocks/>
          </p:cNvGrpSpPr>
          <p:nvPr/>
        </p:nvGrpSpPr>
        <p:grpSpPr bwMode="auto">
          <a:xfrm>
            <a:off x="1136650" y="1852613"/>
            <a:ext cx="293688" cy="304800"/>
            <a:chOff x="1823" y="990"/>
            <a:chExt cx="185" cy="192"/>
          </a:xfrm>
        </p:grpSpPr>
        <p:sp>
          <p:nvSpPr>
            <p:cNvPr id="16469" name="Oval 118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6470" name="Text Box 119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6429" name="Group 120"/>
          <p:cNvGrpSpPr>
            <a:grpSpLocks/>
          </p:cNvGrpSpPr>
          <p:nvPr/>
        </p:nvGrpSpPr>
        <p:grpSpPr bwMode="auto">
          <a:xfrm>
            <a:off x="1495425" y="1852613"/>
            <a:ext cx="293688" cy="304800"/>
            <a:chOff x="1823" y="990"/>
            <a:chExt cx="185" cy="192"/>
          </a:xfrm>
        </p:grpSpPr>
        <p:sp>
          <p:nvSpPr>
            <p:cNvPr id="16467" name="Oval 121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6468" name="Text Box 122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16430" name="Group 123"/>
          <p:cNvGrpSpPr>
            <a:grpSpLocks/>
          </p:cNvGrpSpPr>
          <p:nvPr/>
        </p:nvGrpSpPr>
        <p:grpSpPr bwMode="auto">
          <a:xfrm>
            <a:off x="1855788" y="1852613"/>
            <a:ext cx="293687" cy="304800"/>
            <a:chOff x="1823" y="990"/>
            <a:chExt cx="185" cy="192"/>
          </a:xfrm>
        </p:grpSpPr>
        <p:sp>
          <p:nvSpPr>
            <p:cNvPr id="16465" name="Oval 124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6466" name="Text Box 125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16431" name="Group 126"/>
          <p:cNvGrpSpPr>
            <a:grpSpLocks/>
          </p:cNvGrpSpPr>
          <p:nvPr/>
        </p:nvGrpSpPr>
        <p:grpSpPr bwMode="auto">
          <a:xfrm>
            <a:off x="2214563" y="1852613"/>
            <a:ext cx="293687" cy="304800"/>
            <a:chOff x="1823" y="990"/>
            <a:chExt cx="185" cy="192"/>
          </a:xfrm>
        </p:grpSpPr>
        <p:sp>
          <p:nvSpPr>
            <p:cNvPr id="16463" name="Oval 127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6464" name="Text Box 128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16432" name="Group 129"/>
          <p:cNvGrpSpPr>
            <a:grpSpLocks/>
          </p:cNvGrpSpPr>
          <p:nvPr/>
        </p:nvGrpSpPr>
        <p:grpSpPr bwMode="auto">
          <a:xfrm>
            <a:off x="2574925" y="1852613"/>
            <a:ext cx="293688" cy="304800"/>
            <a:chOff x="1823" y="990"/>
            <a:chExt cx="185" cy="192"/>
          </a:xfrm>
        </p:grpSpPr>
        <p:sp>
          <p:nvSpPr>
            <p:cNvPr id="16461" name="Oval 130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6462" name="Text Box 131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16433" name="Group 132"/>
          <p:cNvGrpSpPr>
            <a:grpSpLocks/>
          </p:cNvGrpSpPr>
          <p:nvPr/>
        </p:nvGrpSpPr>
        <p:grpSpPr bwMode="auto">
          <a:xfrm>
            <a:off x="2933700" y="1852613"/>
            <a:ext cx="293688" cy="304800"/>
            <a:chOff x="1823" y="990"/>
            <a:chExt cx="185" cy="192"/>
          </a:xfrm>
        </p:grpSpPr>
        <p:sp>
          <p:nvSpPr>
            <p:cNvPr id="16459" name="Oval 133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6460" name="Text Box 134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16434" name="Group 144"/>
          <p:cNvGrpSpPr>
            <a:grpSpLocks/>
          </p:cNvGrpSpPr>
          <p:nvPr/>
        </p:nvGrpSpPr>
        <p:grpSpPr bwMode="auto">
          <a:xfrm>
            <a:off x="1169988" y="2947988"/>
            <a:ext cx="293687" cy="304800"/>
            <a:chOff x="1823" y="990"/>
            <a:chExt cx="185" cy="192"/>
          </a:xfrm>
        </p:grpSpPr>
        <p:sp>
          <p:nvSpPr>
            <p:cNvPr id="16457" name="Oval 145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6458" name="Text Box 146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6435" name="Group 147"/>
          <p:cNvGrpSpPr>
            <a:grpSpLocks/>
          </p:cNvGrpSpPr>
          <p:nvPr/>
        </p:nvGrpSpPr>
        <p:grpSpPr bwMode="auto">
          <a:xfrm>
            <a:off x="1528763" y="2947988"/>
            <a:ext cx="293687" cy="304800"/>
            <a:chOff x="1823" y="990"/>
            <a:chExt cx="185" cy="192"/>
          </a:xfrm>
        </p:grpSpPr>
        <p:sp>
          <p:nvSpPr>
            <p:cNvPr id="16455" name="Oval 148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6456" name="Text Box 149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16436" name="Group 150"/>
          <p:cNvGrpSpPr>
            <a:grpSpLocks/>
          </p:cNvGrpSpPr>
          <p:nvPr/>
        </p:nvGrpSpPr>
        <p:grpSpPr bwMode="auto">
          <a:xfrm>
            <a:off x="1889125" y="2947988"/>
            <a:ext cx="293688" cy="304800"/>
            <a:chOff x="1823" y="990"/>
            <a:chExt cx="185" cy="192"/>
          </a:xfrm>
        </p:grpSpPr>
        <p:sp>
          <p:nvSpPr>
            <p:cNvPr id="16453" name="Oval 151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6454" name="Text Box 152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16437" name="Group 153"/>
          <p:cNvGrpSpPr>
            <a:grpSpLocks/>
          </p:cNvGrpSpPr>
          <p:nvPr/>
        </p:nvGrpSpPr>
        <p:grpSpPr bwMode="auto">
          <a:xfrm>
            <a:off x="2247900" y="2947988"/>
            <a:ext cx="293688" cy="304800"/>
            <a:chOff x="1823" y="990"/>
            <a:chExt cx="185" cy="192"/>
          </a:xfrm>
        </p:grpSpPr>
        <p:sp>
          <p:nvSpPr>
            <p:cNvPr id="16451" name="Oval 154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6452" name="Text Box 155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16438" name="Group 156"/>
          <p:cNvGrpSpPr>
            <a:grpSpLocks/>
          </p:cNvGrpSpPr>
          <p:nvPr/>
        </p:nvGrpSpPr>
        <p:grpSpPr bwMode="auto">
          <a:xfrm>
            <a:off x="2608263" y="2947988"/>
            <a:ext cx="293687" cy="304800"/>
            <a:chOff x="1823" y="990"/>
            <a:chExt cx="185" cy="192"/>
          </a:xfrm>
        </p:grpSpPr>
        <p:sp>
          <p:nvSpPr>
            <p:cNvPr id="16449" name="Oval 157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6450" name="Text Box 158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e</a:t>
              </a:r>
            </a:p>
          </p:txBody>
        </p:sp>
      </p:grpSp>
      <p:grpSp>
        <p:nvGrpSpPr>
          <p:cNvPr id="16439" name="Group 159"/>
          <p:cNvGrpSpPr>
            <a:grpSpLocks/>
          </p:cNvGrpSpPr>
          <p:nvPr/>
        </p:nvGrpSpPr>
        <p:grpSpPr bwMode="auto">
          <a:xfrm>
            <a:off x="2967038" y="2947988"/>
            <a:ext cx="293687" cy="304800"/>
            <a:chOff x="1823" y="990"/>
            <a:chExt cx="185" cy="192"/>
          </a:xfrm>
        </p:grpSpPr>
        <p:sp>
          <p:nvSpPr>
            <p:cNvPr id="16447" name="Oval 160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6448" name="Text Box 161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16440" name="Text Box 170"/>
          <p:cNvSpPr txBox="1">
            <a:spLocks noChangeArrowheads="1"/>
          </p:cNvSpPr>
          <p:nvPr/>
        </p:nvSpPr>
        <p:spPr bwMode="auto">
          <a:xfrm>
            <a:off x="704850" y="17907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X</a:t>
            </a:r>
          </a:p>
        </p:txBody>
      </p:sp>
      <p:sp>
        <p:nvSpPr>
          <p:cNvPr id="16441" name="Text Box 171"/>
          <p:cNvSpPr txBox="1">
            <a:spLocks noChangeArrowheads="1"/>
          </p:cNvSpPr>
          <p:nvPr/>
        </p:nvSpPr>
        <p:spPr bwMode="auto">
          <a:xfrm>
            <a:off x="714375" y="28194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Y</a:t>
            </a:r>
          </a:p>
        </p:txBody>
      </p:sp>
      <p:sp>
        <p:nvSpPr>
          <p:cNvPr id="16442" name="Text Box 172"/>
          <p:cNvSpPr txBox="1">
            <a:spLocks noChangeArrowheads="1"/>
          </p:cNvSpPr>
          <p:nvPr/>
        </p:nvSpPr>
        <p:spPr bwMode="auto">
          <a:xfrm>
            <a:off x="3752850" y="3800475"/>
            <a:ext cx="4962525" cy="186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TW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Select one vertex from </a:t>
            </a:r>
            <a:r>
              <a:rPr lang="en-US" altLang="zh-TW" i="1">
                <a:latin typeface="Times New Roman" pitchFamily="18" charset="0"/>
              </a:rPr>
              <a:t>U</a:t>
            </a:r>
            <a:r>
              <a:rPr lang="en-US" altLang="zh-TW">
                <a:latin typeface="Times New Roman" pitchFamily="18" charset="0"/>
              </a:rPr>
              <a:t>, </a:t>
            </a:r>
            <a:r>
              <a:rPr lang="en-US" altLang="zh-TW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say</a:t>
            </a:r>
            <a:r>
              <a:rPr lang="en-US" altLang="zh-TW">
                <a:latin typeface="Times New Roman" pitchFamily="18" charset="0"/>
              </a:rPr>
              <a:t> </a:t>
            </a:r>
            <a:r>
              <a:rPr lang="en-US" altLang="zh-TW" i="1">
                <a:latin typeface="Times New Roman" pitchFamily="18" charset="0"/>
              </a:rPr>
              <a:t>v</a:t>
            </a:r>
            <a:r>
              <a:rPr lang="en-US" altLang="zh-TW" sz="1400">
                <a:latin typeface="Times New Roman" pitchFamily="18" charset="0"/>
              </a:rPr>
              <a:t>1</a:t>
            </a:r>
            <a:r>
              <a:rPr lang="en-US" altLang="zh-TW">
                <a:latin typeface="Times New Roman" pitchFamily="18" charset="0"/>
              </a:rPr>
              <a:t>.</a:t>
            </a:r>
          </a:p>
          <a:p>
            <a:pPr>
              <a:spcBef>
                <a:spcPct val="10000"/>
              </a:spcBef>
              <a:buFontTx/>
              <a:buChar char="-"/>
            </a:pPr>
            <a:r>
              <a:rPr lang="en-US" altLang="zh-TW">
                <a:latin typeface="Times New Roman" pitchFamily="18" charset="0"/>
              </a:rPr>
              <a:t> </a:t>
            </a:r>
            <a:r>
              <a:rPr lang="en-US" altLang="zh-TW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Consider the neighbors of </a:t>
            </a:r>
            <a:r>
              <a:rPr lang="en-US" altLang="zh-TW" i="1">
                <a:latin typeface="Times New Roman" pitchFamily="18" charset="0"/>
              </a:rPr>
              <a:t>v</a:t>
            </a:r>
            <a:r>
              <a:rPr lang="en-US" altLang="zh-TW">
                <a:latin typeface="Times New Roman" pitchFamily="18" charset="0"/>
              </a:rPr>
              <a:t>1 </a:t>
            </a:r>
            <a:r>
              <a:rPr lang="en-US" altLang="zh-TW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which is unsaturated</a:t>
            </a:r>
            <a:r>
              <a:rPr lang="en-US" altLang="zh-TW">
                <a:latin typeface="Times New Roman" pitchFamily="18" charset="0"/>
              </a:rPr>
              <a:t>.</a:t>
            </a:r>
          </a:p>
          <a:p>
            <a:pPr>
              <a:spcBef>
                <a:spcPct val="10000"/>
              </a:spcBef>
              <a:buFontTx/>
              <a:buChar char="-"/>
            </a:pPr>
            <a:r>
              <a:rPr lang="en-US" altLang="zh-TW">
                <a:latin typeface="Times New Roman" pitchFamily="18" charset="0"/>
              </a:rPr>
              <a:t> </a:t>
            </a:r>
            <a:r>
              <a:rPr lang="en-US" altLang="zh-TW" i="1">
                <a:latin typeface="Times New Roman" pitchFamily="18" charset="0"/>
              </a:rPr>
              <a:t>v</a:t>
            </a:r>
            <a:r>
              <a:rPr lang="en-US" altLang="zh-TW">
                <a:latin typeface="Times New Roman" pitchFamily="18" charset="0"/>
              </a:rPr>
              <a:t>a </a:t>
            </a:r>
            <a:r>
              <a:rPr lang="en-US" altLang="zh-TW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unsaturated</a:t>
            </a:r>
            <a:r>
              <a:rPr lang="en-US" altLang="zh-TW">
                <a:latin typeface="Times New Roman" pitchFamily="18" charset="0"/>
              </a:rPr>
              <a:t>.  </a:t>
            </a:r>
          </a:p>
          <a:p>
            <a:pPr>
              <a:spcBef>
                <a:spcPct val="10000"/>
              </a:spcBef>
              <a:buFontTx/>
              <a:buChar char="-"/>
            </a:pPr>
            <a:r>
              <a:rPr lang="en-US" altLang="zh-TW">
                <a:latin typeface="Times New Roman" pitchFamily="18" charset="0"/>
              </a:rPr>
              <a:t> </a:t>
            </a:r>
            <a:r>
              <a:rPr lang="en-US" altLang="zh-TW" i="1">
                <a:latin typeface="Times New Roman" pitchFamily="18" charset="0"/>
              </a:rPr>
              <a:t>v</a:t>
            </a:r>
            <a:r>
              <a:rPr lang="en-US" altLang="zh-TW" sz="1400" i="1">
                <a:latin typeface="Times New Roman" pitchFamily="18" charset="0"/>
              </a:rPr>
              <a:t>1</a:t>
            </a:r>
            <a:r>
              <a:rPr lang="en-US" altLang="zh-TW">
                <a:latin typeface="Times New Roman" pitchFamily="18" charset="0"/>
              </a:rPr>
              <a:t>-</a:t>
            </a:r>
            <a:r>
              <a:rPr lang="en-US" altLang="zh-TW" i="1">
                <a:latin typeface="Times New Roman" pitchFamily="18" charset="0"/>
              </a:rPr>
              <a:t>va</a:t>
            </a:r>
            <a:r>
              <a:rPr lang="en-US" altLang="zh-TW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is an augmenting path</a:t>
            </a:r>
            <a:r>
              <a:rPr lang="en-US" altLang="zh-TW">
                <a:latin typeface="Times New Roman" pitchFamily="18" charset="0"/>
              </a:rPr>
              <a:t>. </a:t>
            </a:r>
          </a:p>
          <a:p>
            <a:pPr>
              <a:spcBef>
                <a:spcPct val="10000"/>
              </a:spcBef>
              <a:buFontTx/>
              <a:buChar char="-"/>
            </a:pPr>
            <a:r>
              <a:rPr lang="en-US" altLang="zh-TW">
                <a:latin typeface="Times New Roman" pitchFamily="18" charset="0"/>
              </a:rPr>
              <a:t> </a:t>
            </a:r>
            <a:r>
              <a:rPr lang="en-US" altLang="zh-TW" i="1">
                <a:latin typeface="Times New Roman" pitchFamily="18" charset="0"/>
              </a:rPr>
              <a:t>M</a:t>
            </a:r>
            <a:r>
              <a:rPr lang="en-US" altLang="zh-TW">
                <a:latin typeface="Times New Roman" pitchFamily="18" charset="0"/>
              </a:rPr>
              <a:t>=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 {(1,</a:t>
            </a:r>
            <a:r>
              <a:rPr lang="en-US" altLang="zh-TW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)},  </a:t>
            </a:r>
            <a:r>
              <a:rPr lang="en-US" altLang="zh-TW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={2, 3, 4, 5, 6}</a:t>
            </a:r>
          </a:p>
        </p:txBody>
      </p:sp>
      <p:sp>
        <p:nvSpPr>
          <p:cNvPr id="16443" name="Line 376"/>
          <p:cNvSpPr>
            <a:spLocks noChangeShapeType="1"/>
          </p:cNvSpPr>
          <p:nvPr/>
        </p:nvSpPr>
        <p:spPr bwMode="auto">
          <a:xfrm flipV="1">
            <a:off x="1704975" y="2114550"/>
            <a:ext cx="24765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4" name="Line 377"/>
          <p:cNvSpPr>
            <a:spLocks noChangeShapeType="1"/>
          </p:cNvSpPr>
          <p:nvPr/>
        </p:nvSpPr>
        <p:spPr bwMode="auto">
          <a:xfrm flipV="1">
            <a:off x="1752600" y="4200525"/>
            <a:ext cx="26670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5" name="Line 378"/>
          <p:cNvSpPr>
            <a:spLocks noChangeShapeType="1"/>
          </p:cNvSpPr>
          <p:nvPr/>
        </p:nvSpPr>
        <p:spPr bwMode="auto">
          <a:xfrm flipV="1">
            <a:off x="2457450" y="2100263"/>
            <a:ext cx="547688" cy="900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6" name="Line 379"/>
          <p:cNvSpPr>
            <a:spLocks noChangeShapeType="1"/>
          </p:cNvSpPr>
          <p:nvPr/>
        </p:nvSpPr>
        <p:spPr bwMode="auto">
          <a:xfrm flipV="1">
            <a:off x="2533650" y="4181475"/>
            <a:ext cx="523875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F49ACC-B3DD-4718-90CB-D14B95C53FB6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2/11/2015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741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096000"/>
            <a:ext cx="1905000" cy="4572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64FA2A-1817-491F-91EA-6F73F8D0A063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17412" name="Group 321"/>
          <p:cNvGrpSpPr>
            <a:grpSpLocks/>
          </p:cNvGrpSpPr>
          <p:nvPr/>
        </p:nvGrpSpPr>
        <p:grpSpPr bwMode="auto">
          <a:xfrm>
            <a:off x="998538" y="2624138"/>
            <a:ext cx="293687" cy="304800"/>
            <a:chOff x="629" y="1749"/>
            <a:chExt cx="185" cy="192"/>
          </a:xfrm>
        </p:grpSpPr>
        <p:sp>
          <p:nvSpPr>
            <p:cNvPr id="17544" name="Oval 205"/>
            <p:cNvSpPr>
              <a:spLocks noChangeArrowheads="1"/>
            </p:cNvSpPr>
            <p:nvPr/>
          </p:nvSpPr>
          <p:spPr bwMode="auto">
            <a:xfrm>
              <a:off x="648" y="1779"/>
              <a:ext cx="146" cy="1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7545" name="Text Box 206"/>
            <p:cNvSpPr txBox="1">
              <a:spLocks noChangeArrowheads="1"/>
            </p:cNvSpPr>
            <p:nvPr/>
          </p:nvSpPr>
          <p:spPr bwMode="auto">
            <a:xfrm>
              <a:off x="629" y="1749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17413" name="Rectangle 4"/>
          <p:cNvSpPr>
            <a:spLocks noGrp="1" noChangeArrowheads="1"/>
          </p:cNvSpPr>
          <p:nvPr>
            <p:ph type="title"/>
          </p:nvPr>
        </p:nvSpPr>
        <p:spPr>
          <a:xfrm>
            <a:off x="638175" y="238125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 of Finding Matching</a:t>
            </a:r>
            <a:r>
              <a:rPr lang="en-US" altLang="zh-TW" sz="1400" smtClean="0"/>
              <a:t>2</a:t>
            </a:r>
          </a:p>
        </p:txBody>
      </p:sp>
      <p:sp>
        <p:nvSpPr>
          <p:cNvPr id="17414" name="Line 158"/>
          <p:cNvSpPr>
            <a:spLocks noChangeShapeType="1"/>
          </p:cNvSpPr>
          <p:nvPr/>
        </p:nvSpPr>
        <p:spPr bwMode="auto">
          <a:xfrm>
            <a:off x="1166813" y="1776413"/>
            <a:ext cx="323850" cy="904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Line 159"/>
          <p:cNvSpPr>
            <a:spLocks noChangeShapeType="1"/>
          </p:cNvSpPr>
          <p:nvPr/>
        </p:nvSpPr>
        <p:spPr bwMode="auto">
          <a:xfrm>
            <a:off x="1828800" y="1800225"/>
            <a:ext cx="19050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Line 160"/>
          <p:cNvSpPr>
            <a:spLocks noChangeShapeType="1"/>
          </p:cNvSpPr>
          <p:nvPr/>
        </p:nvSpPr>
        <p:spPr bwMode="auto">
          <a:xfrm>
            <a:off x="1485900" y="1800225"/>
            <a:ext cx="342900" cy="876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Line 161"/>
          <p:cNvSpPr>
            <a:spLocks noChangeShapeType="1"/>
          </p:cNvSpPr>
          <p:nvPr/>
        </p:nvSpPr>
        <p:spPr bwMode="auto">
          <a:xfrm flipV="1">
            <a:off x="1133475" y="1771650"/>
            <a:ext cx="981075" cy="89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Line 162"/>
          <p:cNvSpPr>
            <a:spLocks noChangeShapeType="1"/>
          </p:cNvSpPr>
          <p:nvPr/>
        </p:nvSpPr>
        <p:spPr bwMode="auto">
          <a:xfrm flipH="1">
            <a:off x="1895475" y="1800225"/>
            <a:ext cx="266700" cy="866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Line 164"/>
          <p:cNvSpPr>
            <a:spLocks noChangeShapeType="1"/>
          </p:cNvSpPr>
          <p:nvPr/>
        </p:nvSpPr>
        <p:spPr bwMode="auto">
          <a:xfrm flipH="1">
            <a:off x="2238375" y="1790700"/>
            <a:ext cx="261938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Line 168"/>
          <p:cNvSpPr>
            <a:spLocks noChangeShapeType="1"/>
          </p:cNvSpPr>
          <p:nvPr/>
        </p:nvSpPr>
        <p:spPr bwMode="auto">
          <a:xfrm>
            <a:off x="1871663" y="1795463"/>
            <a:ext cx="304800" cy="8715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Line 169"/>
          <p:cNvSpPr>
            <a:spLocks noChangeShapeType="1"/>
          </p:cNvSpPr>
          <p:nvPr/>
        </p:nvSpPr>
        <p:spPr bwMode="auto">
          <a:xfrm>
            <a:off x="2619375" y="1781175"/>
            <a:ext cx="300038" cy="89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Line 170"/>
          <p:cNvSpPr>
            <a:spLocks noChangeShapeType="1"/>
          </p:cNvSpPr>
          <p:nvPr/>
        </p:nvSpPr>
        <p:spPr bwMode="auto">
          <a:xfrm>
            <a:off x="1114425" y="1800225"/>
            <a:ext cx="14288" cy="866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Line 172"/>
          <p:cNvSpPr>
            <a:spLocks noChangeShapeType="1"/>
          </p:cNvSpPr>
          <p:nvPr/>
        </p:nvSpPr>
        <p:spPr bwMode="auto">
          <a:xfrm>
            <a:off x="2547938" y="1800225"/>
            <a:ext cx="19050" cy="866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Line 173"/>
          <p:cNvSpPr>
            <a:spLocks noChangeShapeType="1"/>
          </p:cNvSpPr>
          <p:nvPr/>
        </p:nvSpPr>
        <p:spPr bwMode="auto">
          <a:xfrm flipH="1">
            <a:off x="2281238" y="1795463"/>
            <a:ext cx="60960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Line 174"/>
          <p:cNvSpPr>
            <a:spLocks noChangeShapeType="1"/>
          </p:cNvSpPr>
          <p:nvPr/>
        </p:nvSpPr>
        <p:spPr bwMode="auto">
          <a:xfrm flipH="1">
            <a:off x="1133475" y="1795463"/>
            <a:ext cx="300038" cy="866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426" name="Group 177"/>
          <p:cNvGrpSpPr>
            <a:grpSpLocks/>
          </p:cNvGrpSpPr>
          <p:nvPr/>
        </p:nvGrpSpPr>
        <p:grpSpPr bwMode="auto">
          <a:xfrm>
            <a:off x="965200" y="1528763"/>
            <a:ext cx="293688" cy="304800"/>
            <a:chOff x="1823" y="990"/>
            <a:chExt cx="185" cy="192"/>
          </a:xfrm>
        </p:grpSpPr>
        <p:sp>
          <p:nvSpPr>
            <p:cNvPr id="17542" name="Oval 178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7543" name="Text Box 179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7427" name="Group 180"/>
          <p:cNvGrpSpPr>
            <a:grpSpLocks/>
          </p:cNvGrpSpPr>
          <p:nvPr/>
        </p:nvGrpSpPr>
        <p:grpSpPr bwMode="auto">
          <a:xfrm>
            <a:off x="1323975" y="1528763"/>
            <a:ext cx="293688" cy="304800"/>
            <a:chOff x="1823" y="990"/>
            <a:chExt cx="185" cy="192"/>
          </a:xfrm>
        </p:grpSpPr>
        <p:sp>
          <p:nvSpPr>
            <p:cNvPr id="17540" name="Oval 181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7541" name="Text Box 182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17428" name="Group 183"/>
          <p:cNvGrpSpPr>
            <a:grpSpLocks/>
          </p:cNvGrpSpPr>
          <p:nvPr/>
        </p:nvGrpSpPr>
        <p:grpSpPr bwMode="auto">
          <a:xfrm>
            <a:off x="1684338" y="1528763"/>
            <a:ext cx="293687" cy="304800"/>
            <a:chOff x="1823" y="990"/>
            <a:chExt cx="185" cy="192"/>
          </a:xfrm>
        </p:grpSpPr>
        <p:sp>
          <p:nvSpPr>
            <p:cNvPr id="17538" name="Oval 184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7539" name="Text Box 185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17429" name="Group 186"/>
          <p:cNvGrpSpPr>
            <a:grpSpLocks/>
          </p:cNvGrpSpPr>
          <p:nvPr/>
        </p:nvGrpSpPr>
        <p:grpSpPr bwMode="auto">
          <a:xfrm>
            <a:off x="2043113" y="1528763"/>
            <a:ext cx="293687" cy="304800"/>
            <a:chOff x="1823" y="990"/>
            <a:chExt cx="185" cy="192"/>
          </a:xfrm>
        </p:grpSpPr>
        <p:sp>
          <p:nvSpPr>
            <p:cNvPr id="17536" name="Oval 187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7537" name="Text Box 188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17430" name="Group 189"/>
          <p:cNvGrpSpPr>
            <a:grpSpLocks/>
          </p:cNvGrpSpPr>
          <p:nvPr/>
        </p:nvGrpSpPr>
        <p:grpSpPr bwMode="auto">
          <a:xfrm>
            <a:off x="2403475" y="1528763"/>
            <a:ext cx="293688" cy="304800"/>
            <a:chOff x="1823" y="990"/>
            <a:chExt cx="185" cy="192"/>
          </a:xfrm>
        </p:grpSpPr>
        <p:sp>
          <p:nvSpPr>
            <p:cNvPr id="17534" name="Oval 190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7535" name="Text Box 191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17431" name="Group 192"/>
          <p:cNvGrpSpPr>
            <a:grpSpLocks/>
          </p:cNvGrpSpPr>
          <p:nvPr/>
        </p:nvGrpSpPr>
        <p:grpSpPr bwMode="auto">
          <a:xfrm>
            <a:off x="2762250" y="1528763"/>
            <a:ext cx="293688" cy="304800"/>
            <a:chOff x="1823" y="990"/>
            <a:chExt cx="185" cy="192"/>
          </a:xfrm>
        </p:grpSpPr>
        <p:sp>
          <p:nvSpPr>
            <p:cNvPr id="17532" name="Oval 193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7533" name="Text Box 194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17432" name="Group 207"/>
          <p:cNvGrpSpPr>
            <a:grpSpLocks/>
          </p:cNvGrpSpPr>
          <p:nvPr/>
        </p:nvGrpSpPr>
        <p:grpSpPr bwMode="auto">
          <a:xfrm>
            <a:off x="1357313" y="2624138"/>
            <a:ext cx="293687" cy="304800"/>
            <a:chOff x="1823" y="990"/>
            <a:chExt cx="185" cy="192"/>
          </a:xfrm>
        </p:grpSpPr>
        <p:sp>
          <p:nvSpPr>
            <p:cNvPr id="17530" name="Oval 208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7531" name="Text Box 209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17433" name="Group 210"/>
          <p:cNvGrpSpPr>
            <a:grpSpLocks/>
          </p:cNvGrpSpPr>
          <p:nvPr/>
        </p:nvGrpSpPr>
        <p:grpSpPr bwMode="auto">
          <a:xfrm>
            <a:off x="1717675" y="2624138"/>
            <a:ext cx="293688" cy="304800"/>
            <a:chOff x="1823" y="990"/>
            <a:chExt cx="185" cy="192"/>
          </a:xfrm>
        </p:grpSpPr>
        <p:sp>
          <p:nvSpPr>
            <p:cNvPr id="17528" name="Oval 211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7529" name="Text Box 212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17434" name="Group 213"/>
          <p:cNvGrpSpPr>
            <a:grpSpLocks/>
          </p:cNvGrpSpPr>
          <p:nvPr/>
        </p:nvGrpSpPr>
        <p:grpSpPr bwMode="auto">
          <a:xfrm>
            <a:off x="2076450" y="2624138"/>
            <a:ext cx="293688" cy="304800"/>
            <a:chOff x="1823" y="990"/>
            <a:chExt cx="185" cy="192"/>
          </a:xfrm>
        </p:grpSpPr>
        <p:sp>
          <p:nvSpPr>
            <p:cNvPr id="17526" name="Oval 214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7527" name="Text Box 215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17435" name="Group 216"/>
          <p:cNvGrpSpPr>
            <a:grpSpLocks/>
          </p:cNvGrpSpPr>
          <p:nvPr/>
        </p:nvGrpSpPr>
        <p:grpSpPr bwMode="auto">
          <a:xfrm>
            <a:off x="2436813" y="2624138"/>
            <a:ext cx="293687" cy="304800"/>
            <a:chOff x="1823" y="990"/>
            <a:chExt cx="185" cy="192"/>
          </a:xfrm>
        </p:grpSpPr>
        <p:sp>
          <p:nvSpPr>
            <p:cNvPr id="17524" name="Oval 217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7525" name="Text Box 218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e</a:t>
              </a:r>
            </a:p>
          </p:txBody>
        </p:sp>
      </p:grpSp>
      <p:grpSp>
        <p:nvGrpSpPr>
          <p:cNvPr id="17436" name="Group 219"/>
          <p:cNvGrpSpPr>
            <a:grpSpLocks/>
          </p:cNvGrpSpPr>
          <p:nvPr/>
        </p:nvGrpSpPr>
        <p:grpSpPr bwMode="auto">
          <a:xfrm>
            <a:off x="2795588" y="2624138"/>
            <a:ext cx="293687" cy="304800"/>
            <a:chOff x="1823" y="990"/>
            <a:chExt cx="185" cy="192"/>
          </a:xfrm>
        </p:grpSpPr>
        <p:sp>
          <p:nvSpPr>
            <p:cNvPr id="17522" name="Oval 220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7523" name="Text Box 221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17437" name="Text Box 230"/>
          <p:cNvSpPr txBox="1">
            <a:spLocks noChangeArrowheads="1"/>
          </p:cNvSpPr>
          <p:nvPr/>
        </p:nvSpPr>
        <p:spPr bwMode="auto">
          <a:xfrm>
            <a:off x="533400" y="1466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</a:rPr>
              <a:t>X</a:t>
            </a:r>
          </a:p>
        </p:txBody>
      </p:sp>
      <p:sp>
        <p:nvSpPr>
          <p:cNvPr id="17438" name="Text Box 231"/>
          <p:cNvSpPr txBox="1">
            <a:spLocks noChangeArrowheads="1"/>
          </p:cNvSpPr>
          <p:nvPr/>
        </p:nvSpPr>
        <p:spPr bwMode="auto">
          <a:xfrm>
            <a:off x="542925" y="24955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Y</a:t>
            </a:r>
          </a:p>
        </p:txBody>
      </p:sp>
      <p:sp>
        <p:nvSpPr>
          <p:cNvPr id="17439" name="Text Box 232"/>
          <p:cNvSpPr txBox="1">
            <a:spLocks noChangeArrowheads="1"/>
          </p:cNvSpPr>
          <p:nvPr/>
        </p:nvSpPr>
        <p:spPr bwMode="auto">
          <a:xfrm>
            <a:off x="5105400" y="1400175"/>
            <a:ext cx="27813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i="1">
                <a:latin typeface="Times New Roman" pitchFamily="18" charset="0"/>
              </a:rPr>
              <a:t>M</a:t>
            </a:r>
            <a:r>
              <a:rPr lang="en-US" altLang="zh-TW" sz="1600">
                <a:latin typeface="Times New Roman" pitchFamily="18" charset="0"/>
              </a:rPr>
              <a:t> = {(1,a)(2,c)(3,d)(5,e)}</a:t>
            </a:r>
            <a:r>
              <a:rPr lang="en-US" altLang="zh-TW" sz="16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sz="1600">
                <a:latin typeface="Times New Roman" pitchFamily="18" charset="0"/>
              </a:rPr>
              <a:t> </a:t>
            </a:r>
          </a:p>
          <a:p>
            <a:r>
              <a:rPr lang="en-US" altLang="zh-TW" sz="1600" i="1">
                <a:latin typeface="Times New Roman" pitchFamily="18" charset="0"/>
              </a:rPr>
              <a:t>U</a:t>
            </a:r>
            <a:r>
              <a:rPr lang="en-US" altLang="zh-TW" sz="1600">
                <a:latin typeface="Times New Roman" pitchFamily="18" charset="0"/>
              </a:rPr>
              <a:t>=</a:t>
            </a:r>
            <a:r>
              <a:rPr lang="en-US" altLang="zh-TW" sz="1600">
                <a:latin typeface="Times New Roman" pitchFamily="18" charset="0"/>
                <a:sym typeface="Symbol" pitchFamily="18" charset="2"/>
              </a:rPr>
              <a:t>4, 6 </a:t>
            </a:r>
          </a:p>
        </p:txBody>
      </p:sp>
      <p:sp>
        <p:nvSpPr>
          <p:cNvPr id="17440" name="Text Box 308"/>
          <p:cNvSpPr txBox="1">
            <a:spLocks noChangeArrowheads="1"/>
          </p:cNvSpPr>
          <p:nvPr/>
        </p:nvSpPr>
        <p:spPr bwMode="auto">
          <a:xfrm>
            <a:off x="4457700" y="2200275"/>
            <a:ext cx="4276725" cy="450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TW" dirty="0">
                <a:latin typeface="Times New Roman" pitchFamily="18" charset="0"/>
              </a:rPr>
              <a:t>- 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Select one vertex from </a:t>
            </a:r>
            <a:r>
              <a:rPr lang="en-US" altLang="zh-TW" i="1" dirty="0">
                <a:latin typeface="Times New Roman" pitchFamily="18" charset="0"/>
              </a:rPr>
              <a:t>U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say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i="1" dirty="0">
                <a:latin typeface="Times New Roman" pitchFamily="18" charset="0"/>
              </a:rPr>
              <a:t>v</a:t>
            </a:r>
            <a:r>
              <a:rPr lang="en-US" altLang="zh-TW" sz="1400" dirty="0">
                <a:latin typeface="Times New Roman" pitchFamily="18" charset="0"/>
              </a:rPr>
              <a:t>4</a:t>
            </a:r>
            <a:r>
              <a:rPr lang="en-US" altLang="zh-TW" dirty="0">
                <a:latin typeface="Times New Roman" pitchFamily="18" charset="0"/>
              </a:rPr>
              <a:t>.</a:t>
            </a:r>
          </a:p>
          <a:p>
            <a:pPr>
              <a:spcBef>
                <a:spcPct val="10000"/>
              </a:spcBef>
              <a:buFontTx/>
              <a:buChar char="-"/>
            </a:pP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Consider the neighbors of </a:t>
            </a:r>
            <a:r>
              <a:rPr lang="en-US" altLang="zh-TW" i="1" dirty="0">
                <a:latin typeface="Times New Roman" pitchFamily="18" charset="0"/>
              </a:rPr>
              <a:t>v</a:t>
            </a:r>
            <a:r>
              <a:rPr lang="en-US" altLang="zh-TW" sz="1400" dirty="0">
                <a:latin typeface="Times New Roman" pitchFamily="18" charset="0"/>
              </a:rPr>
              <a:t>4</a:t>
            </a:r>
            <a:r>
              <a:rPr lang="en-US" altLang="zh-TW" dirty="0">
                <a:latin typeface="Times New Roman" pitchFamily="18" charset="0"/>
              </a:rPr>
              <a:t> : </a:t>
            </a:r>
            <a:r>
              <a:rPr lang="en-US" altLang="zh-TW" i="1" dirty="0" err="1">
                <a:latin typeface="Times New Roman" pitchFamily="18" charset="0"/>
              </a:rPr>
              <a:t>v</a:t>
            </a:r>
            <a:r>
              <a:rPr lang="en-US" altLang="zh-TW" dirty="0" err="1">
                <a:latin typeface="Times New Roman" pitchFamily="18" charset="0"/>
              </a:rPr>
              <a:t>a</a:t>
            </a:r>
            <a:r>
              <a:rPr lang="en-US" altLang="zh-TW" dirty="0">
                <a:latin typeface="Times New Roman" pitchFamily="18" charset="0"/>
              </a:rPr>
              <a:t>, </a:t>
            </a:r>
            <a:r>
              <a:rPr lang="en-US" altLang="zh-TW" i="1" dirty="0" err="1">
                <a:latin typeface="Times New Roman" pitchFamily="18" charset="0"/>
              </a:rPr>
              <a:t>v</a:t>
            </a:r>
            <a:r>
              <a:rPr lang="en-US" altLang="zh-TW" dirty="0" err="1">
                <a:latin typeface="Times New Roman" pitchFamily="18" charset="0"/>
              </a:rPr>
              <a:t>c</a:t>
            </a:r>
            <a:endParaRPr lang="en-US" altLang="zh-TW" dirty="0">
              <a:latin typeface="Times New Roman" pitchFamily="18" charset="0"/>
            </a:endParaRPr>
          </a:p>
          <a:p>
            <a:pPr>
              <a:spcBef>
                <a:spcPct val="10000"/>
              </a:spcBef>
              <a:buFontTx/>
              <a:buChar char="-"/>
            </a:pP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Neither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i="1" dirty="0" err="1">
                <a:latin typeface="Times New Roman" pitchFamily="18" charset="0"/>
              </a:rPr>
              <a:t>v</a:t>
            </a:r>
            <a:r>
              <a:rPr lang="en-US" altLang="zh-TW" dirty="0" err="1">
                <a:latin typeface="Times New Roman" pitchFamily="18" charset="0"/>
              </a:rPr>
              <a:t>a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nor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i="1" dirty="0" err="1">
                <a:latin typeface="Times New Roman" pitchFamily="18" charset="0"/>
              </a:rPr>
              <a:t>v</a:t>
            </a:r>
            <a:r>
              <a:rPr lang="en-US" altLang="zh-TW" dirty="0" err="1">
                <a:latin typeface="Times New Roman" pitchFamily="18" charset="0"/>
              </a:rPr>
              <a:t>c</a:t>
            </a:r>
            <a:r>
              <a:rPr lang="en-US" altLang="zh-TW" dirty="0">
                <a:latin typeface="Times New Roman" pitchFamily="18" charset="0"/>
              </a:rPr>
              <a:t>  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unsaturated</a:t>
            </a:r>
          </a:p>
          <a:p>
            <a:pPr>
              <a:spcBef>
                <a:spcPct val="10000"/>
              </a:spcBef>
              <a:buFontTx/>
              <a:buChar char="-"/>
            </a:pP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i="1" dirty="0" err="1" smtClean="0">
                <a:latin typeface="Times New Roman" pitchFamily="18" charset="0"/>
              </a:rPr>
              <a:t>v</a:t>
            </a:r>
            <a:r>
              <a:rPr lang="en-US" altLang="zh-TW" dirty="0" err="1" smtClean="0">
                <a:latin typeface="Times New Roman" pitchFamily="18" charset="0"/>
              </a:rPr>
              <a:t>a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and </a:t>
            </a:r>
            <a:r>
              <a:rPr lang="en-US" altLang="zh-TW" i="1" dirty="0" err="1">
                <a:latin typeface="Times New Roman" pitchFamily="18" charset="0"/>
              </a:rPr>
              <a:t>v</a:t>
            </a:r>
            <a:r>
              <a:rPr lang="en-US" altLang="zh-TW" dirty="0" err="1">
                <a:latin typeface="Times New Roman" pitchFamily="18" charset="0"/>
              </a:rPr>
              <a:t>c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reached </a:t>
            </a:r>
          </a:p>
          <a:p>
            <a:pPr>
              <a:spcBef>
                <a:spcPct val="10000"/>
              </a:spcBef>
              <a:buFontTx/>
              <a:buChar char="-"/>
            </a:pP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Record </a:t>
            </a:r>
            <a:r>
              <a:rPr lang="en-US" altLang="zh-TW" i="1" dirty="0" err="1">
                <a:latin typeface="Times New Roman" pitchFamily="18" charset="0"/>
              </a:rPr>
              <a:t>v</a:t>
            </a:r>
            <a:r>
              <a:rPr lang="en-US" altLang="zh-TW" dirty="0" err="1">
                <a:latin typeface="Times New Roman" pitchFamily="18" charset="0"/>
              </a:rPr>
              <a:t>a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 </a:t>
            </a:r>
            <a:r>
              <a:rPr lang="en-US" altLang="zh-TW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from </a:t>
            </a:r>
            <a:r>
              <a:rPr lang="en-US" altLang="zh-TW" i="1" dirty="0">
                <a:latin typeface="Times New Roman" pitchFamily="18" charset="0"/>
              </a:rPr>
              <a:t>v</a:t>
            </a:r>
            <a:r>
              <a:rPr lang="en-US" altLang="zh-TW" sz="1400" i="1" dirty="0">
                <a:latin typeface="Times New Roman" pitchFamily="18" charset="0"/>
              </a:rPr>
              <a:t>4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 </a:t>
            </a:r>
            <a:r>
              <a:rPr lang="en-US" altLang="zh-TW" i="1" dirty="0" err="1" smtClean="0">
                <a:latin typeface="Times New Roman" pitchFamily="18" charset="0"/>
              </a:rPr>
              <a:t>v</a:t>
            </a:r>
            <a:r>
              <a:rPr lang="en-US" altLang="zh-TW" dirty="0" err="1" smtClean="0">
                <a:latin typeface="Times New Roman" pitchFamily="18" charset="0"/>
              </a:rPr>
              <a:t>c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 </a:t>
            </a:r>
            <a:r>
              <a:rPr lang="en-US" altLang="zh-TW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from </a:t>
            </a:r>
            <a:r>
              <a:rPr lang="en-US" altLang="zh-TW" i="1" dirty="0">
                <a:latin typeface="Times New Roman" pitchFamily="18" charset="0"/>
              </a:rPr>
              <a:t>v</a:t>
            </a:r>
            <a:r>
              <a:rPr lang="en-US" altLang="zh-TW" sz="1400" i="1" dirty="0">
                <a:latin typeface="Times New Roman" pitchFamily="18" charset="0"/>
              </a:rPr>
              <a:t>4</a:t>
            </a:r>
            <a:endParaRPr lang="en-US" altLang="zh-TW" i="1" dirty="0">
              <a:latin typeface="Times New Roman" pitchFamily="18" charset="0"/>
            </a:endParaRPr>
          </a:p>
          <a:p>
            <a:pPr>
              <a:spcBef>
                <a:spcPct val="10000"/>
              </a:spcBef>
              <a:buFontTx/>
              <a:buChar char="-"/>
            </a:pP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Consider the mate of </a:t>
            </a:r>
            <a:r>
              <a:rPr lang="en-US" altLang="zh-TW" i="1" dirty="0" err="1">
                <a:latin typeface="Times New Roman" pitchFamily="18" charset="0"/>
              </a:rPr>
              <a:t>va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 the mate of </a:t>
            </a:r>
            <a:r>
              <a:rPr lang="en-US" altLang="zh-TW" i="1" dirty="0" err="1">
                <a:latin typeface="Times New Roman" pitchFamily="18" charset="0"/>
              </a:rPr>
              <a:t>vc</a:t>
            </a:r>
            <a:endParaRPr lang="en-US" altLang="zh-TW" i="1" dirty="0">
              <a:latin typeface="Times New Roman" pitchFamily="18" charset="0"/>
            </a:endParaRPr>
          </a:p>
          <a:p>
            <a:pPr>
              <a:spcBef>
                <a:spcPct val="10000"/>
              </a:spcBef>
              <a:buFontTx/>
              <a:buChar char="-"/>
            </a:pP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Consider the neighbors of </a:t>
            </a:r>
            <a:r>
              <a:rPr lang="en-US" altLang="zh-TW" i="1" dirty="0">
                <a:latin typeface="Times New Roman" pitchFamily="18" charset="0"/>
              </a:rPr>
              <a:t>v</a:t>
            </a:r>
            <a:r>
              <a:rPr lang="en-US" altLang="zh-TW" sz="1400" dirty="0">
                <a:latin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</a:rPr>
              <a:t> : </a:t>
            </a:r>
            <a:r>
              <a:rPr lang="en-US" altLang="zh-TW" i="1" dirty="0" err="1">
                <a:latin typeface="Times New Roman" pitchFamily="18" charset="0"/>
              </a:rPr>
              <a:t>va</a:t>
            </a:r>
            <a:r>
              <a:rPr lang="en-US" altLang="zh-TW" dirty="0">
                <a:latin typeface="Times New Roman" pitchFamily="18" charset="0"/>
              </a:rPr>
              <a:t>, </a:t>
            </a:r>
            <a:r>
              <a:rPr lang="en-US" altLang="zh-TW" i="1" dirty="0" err="1">
                <a:latin typeface="Times New Roman" pitchFamily="18" charset="0"/>
              </a:rPr>
              <a:t>vc</a:t>
            </a:r>
            <a:endParaRPr lang="en-US" altLang="zh-TW" i="1" dirty="0">
              <a:latin typeface="Times New Roman" pitchFamily="18" charset="0"/>
            </a:endParaRPr>
          </a:p>
          <a:p>
            <a:pPr>
              <a:spcBef>
                <a:spcPct val="10000"/>
              </a:spcBef>
              <a:buFontTx/>
              <a:buChar char="-"/>
            </a:pP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Either </a:t>
            </a:r>
            <a:r>
              <a:rPr lang="en-US" altLang="zh-TW" i="1" dirty="0" err="1">
                <a:latin typeface="Times New Roman" pitchFamily="18" charset="0"/>
              </a:rPr>
              <a:t>va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 </a:t>
            </a:r>
            <a:r>
              <a:rPr lang="en-US" altLang="zh-TW" i="1" dirty="0" err="1">
                <a:latin typeface="Times New Roman" pitchFamily="18" charset="0"/>
              </a:rPr>
              <a:t>vc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already reached</a:t>
            </a:r>
          </a:p>
          <a:p>
            <a:pPr>
              <a:spcBef>
                <a:spcPct val="10000"/>
              </a:spcBef>
              <a:buFontTx/>
              <a:buChar char="-"/>
            </a:pP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Consider the neighbors of </a:t>
            </a:r>
            <a:r>
              <a:rPr lang="en-US" altLang="zh-TW" i="1" dirty="0">
                <a:latin typeface="Times New Roman" pitchFamily="18" charset="0"/>
              </a:rPr>
              <a:t>v</a:t>
            </a:r>
            <a:r>
              <a:rPr lang="en-US" altLang="zh-TW" sz="1400" dirty="0">
                <a:latin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</a:rPr>
              <a:t> : </a:t>
            </a:r>
            <a:r>
              <a:rPr lang="en-US" altLang="zh-TW" i="1" dirty="0" err="1">
                <a:latin typeface="Times New Roman" pitchFamily="18" charset="0"/>
              </a:rPr>
              <a:t>va</a:t>
            </a:r>
            <a:r>
              <a:rPr lang="en-US" altLang="zh-TW" dirty="0">
                <a:latin typeface="Times New Roman" pitchFamily="18" charset="0"/>
              </a:rPr>
              <a:t>, </a:t>
            </a:r>
            <a:r>
              <a:rPr lang="en-US" altLang="zh-TW" i="1" dirty="0" err="1">
                <a:latin typeface="Times New Roman" pitchFamily="18" charset="0"/>
              </a:rPr>
              <a:t>vb</a:t>
            </a:r>
            <a:endParaRPr lang="en-US" altLang="zh-TW" i="1" dirty="0">
              <a:latin typeface="Times New Roman" pitchFamily="18" charset="0"/>
            </a:endParaRPr>
          </a:p>
          <a:p>
            <a:pPr>
              <a:spcBef>
                <a:spcPct val="10000"/>
              </a:spcBef>
              <a:buFontTx/>
              <a:buChar char="-"/>
            </a:pP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i="1" dirty="0" err="1">
                <a:latin typeface="Times New Roman" pitchFamily="18" charset="0"/>
              </a:rPr>
              <a:t>v</a:t>
            </a:r>
            <a:r>
              <a:rPr lang="en-US" altLang="zh-TW" dirty="0" err="1">
                <a:latin typeface="Times New Roman" pitchFamily="18" charset="0"/>
              </a:rPr>
              <a:t>b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unsaturated, note</a:t>
            </a:r>
            <a:r>
              <a:rPr lang="en-US" altLang="zh-TW" dirty="0">
                <a:latin typeface="Times New Roman" pitchFamily="18" charset="0"/>
              </a:rPr>
              <a:t>: </a:t>
            </a:r>
            <a:r>
              <a:rPr lang="en-US" altLang="zh-TW" i="1" dirty="0" err="1">
                <a:latin typeface="Times New Roman" pitchFamily="18" charset="0"/>
              </a:rPr>
              <a:t>vb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from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i="1" dirty="0">
                <a:latin typeface="Times New Roman" pitchFamily="18" charset="0"/>
              </a:rPr>
              <a:t>v</a:t>
            </a:r>
            <a:r>
              <a:rPr lang="en-US" altLang="zh-TW" sz="1400" dirty="0">
                <a:latin typeface="Times New Roman" pitchFamily="18" charset="0"/>
              </a:rPr>
              <a:t>1</a:t>
            </a:r>
          </a:p>
          <a:p>
            <a:pPr>
              <a:spcBef>
                <a:spcPct val="10000"/>
              </a:spcBef>
              <a:buFontTx/>
              <a:buChar char="-"/>
            </a:pP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i="1" dirty="0">
                <a:latin typeface="Times New Roman" pitchFamily="18" charset="0"/>
              </a:rPr>
              <a:t>v</a:t>
            </a:r>
            <a:r>
              <a:rPr lang="en-US" altLang="zh-TW" sz="1600" dirty="0">
                <a:latin typeface="Times New Roman" pitchFamily="18" charset="0"/>
              </a:rPr>
              <a:t>4</a:t>
            </a:r>
            <a:r>
              <a:rPr lang="en-US" altLang="zh-TW" dirty="0">
                <a:latin typeface="Times New Roman" pitchFamily="18" charset="0"/>
              </a:rPr>
              <a:t>-</a:t>
            </a:r>
            <a:r>
              <a:rPr lang="en-US" altLang="zh-TW" i="1" dirty="0">
                <a:latin typeface="Times New Roman" pitchFamily="18" charset="0"/>
              </a:rPr>
              <a:t>va-v</a:t>
            </a:r>
            <a:r>
              <a:rPr lang="en-US" altLang="zh-TW" sz="1600" dirty="0">
                <a:latin typeface="Times New Roman" pitchFamily="18" charset="0"/>
              </a:rPr>
              <a:t>1</a:t>
            </a:r>
            <a:r>
              <a:rPr lang="en-US" altLang="zh-TW" i="1" dirty="0">
                <a:latin typeface="Times New Roman" pitchFamily="18" charset="0"/>
              </a:rPr>
              <a:t>-vb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an augmenting path</a:t>
            </a:r>
            <a:r>
              <a:rPr lang="en-US" altLang="zh-TW" dirty="0">
                <a:latin typeface="Times New Roman" pitchFamily="18" charset="0"/>
              </a:rPr>
              <a:t>. </a:t>
            </a:r>
          </a:p>
          <a:p>
            <a:pPr>
              <a:spcBef>
                <a:spcPct val="10000"/>
              </a:spcBef>
              <a:buFontTx/>
              <a:buChar char="-"/>
            </a:pPr>
            <a:r>
              <a:rPr lang="en-US" altLang="zh-TW" dirty="0">
                <a:latin typeface="Times New Roman" pitchFamily="18" charset="0"/>
              </a:rPr>
              <a:t> M= { (1,</a:t>
            </a:r>
            <a:r>
              <a:rPr lang="en-US" altLang="zh-TW" i="1" dirty="0">
                <a:latin typeface="Times New Roman" pitchFamily="18" charset="0"/>
              </a:rPr>
              <a:t>b</a:t>
            </a:r>
            <a:r>
              <a:rPr lang="en-US" altLang="zh-TW" dirty="0">
                <a:latin typeface="Times New Roman" pitchFamily="18" charset="0"/>
              </a:rPr>
              <a:t>)(2,</a:t>
            </a:r>
            <a:r>
              <a:rPr lang="en-US" altLang="zh-TW" i="1" dirty="0">
                <a:latin typeface="Times New Roman" pitchFamily="18" charset="0"/>
              </a:rPr>
              <a:t>c</a:t>
            </a:r>
            <a:r>
              <a:rPr lang="en-US" altLang="zh-TW" dirty="0">
                <a:latin typeface="Times New Roman" pitchFamily="18" charset="0"/>
              </a:rPr>
              <a:t>)(3,</a:t>
            </a:r>
            <a:r>
              <a:rPr lang="en-US" altLang="zh-TW" i="1" dirty="0">
                <a:latin typeface="Times New Roman" pitchFamily="18" charset="0"/>
              </a:rPr>
              <a:t>d</a:t>
            </a:r>
            <a:r>
              <a:rPr lang="en-US" altLang="zh-TW" dirty="0">
                <a:latin typeface="Times New Roman" pitchFamily="18" charset="0"/>
              </a:rPr>
              <a:t>)(4,</a:t>
            </a:r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dirty="0">
                <a:latin typeface="Times New Roman" pitchFamily="18" charset="0"/>
              </a:rPr>
              <a:t>)(5,</a:t>
            </a:r>
            <a:r>
              <a:rPr lang="en-US" altLang="zh-TW" i="1" dirty="0">
                <a:latin typeface="Times New Roman" pitchFamily="18" charset="0"/>
              </a:rPr>
              <a:t>e</a:t>
            </a:r>
            <a:r>
              <a:rPr lang="en-US" altLang="zh-TW" dirty="0">
                <a:latin typeface="Times New Roman" pitchFamily="18" charset="0"/>
              </a:rPr>
              <a:t>)}</a:t>
            </a:r>
            <a:r>
              <a:rPr lang="en-US" altLang="zh-TW" sz="2400" dirty="0">
                <a:latin typeface="Times New Roman" pitchFamily="18" charset="0"/>
                <a:sym typeface="Symbol" pitchFamily="18" charset="2"/>
              </a:rPr>
              <a:t> </a:t>
            </a:r>
          </a:p>
          <a:p>
            <a:pPr>
              <a:spcBef>
                <a:spcPct val="10000"/>
              </a:spcBef>
              <a:buFontTx/>
              <a:buChar char="-"/>
            </a:pPr>
            <a:r>
              <a:rPr lang="en-US" altLang="zh-TW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dirty="0">
                <a:latin typeface="Times New Roman" pitchFamily="18" charset="0"/>
              </a:rPr>
              <a:t>U={6}</a:t>
            </a:r>
          </a:p>
        </p:txBody>
      </p:sp>
      <p:sp>
        <p:nvSpPr>
          <p:cNvPr id="17441" name="Text Box 309"/>
          <p:cNvSpPr txBox="1">
            <a:spLocks noChangeArrowheads="1"/>
          </p:cNvSpPr>
          <p:nvPr/>
        </p:nvSpPr>
        <p:spPr bwMode="auto">
          <a:xfrm>
            <a:off x="771525" y="2847975"/>
            <a:ext cx="5810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TW" sz="1400">
                <a:latin typeface="Times New Roman" pitchFamily="18" charset="0"/>
              </a:rPr>
              <a:t>Frm v4</a:t>
            </a:r>
          </a:p>
        </p:txBody>
      </p:sp>
      <p:sp>
        <p:nvSpPr>
          <p:cNvPr id="17442" name="Text Box 310"/>
          <p:cNvSpPr txBox="1">
            <a:spLocks noChangeArrowheads="1"/>
          </p:cNvSpPr>
          <p:nvPr/>
        </p:nvSpPr>
        <p:spPr bwMode="auto">
          <a:xfrm>
            <a:off x="1562100" y="2857500"/>
            <a:ext cx="5810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TW" sz="1400">
                <a:latin typeface="Times New Roman" pitchFamily="18" charset="0"/>
              </a:rPr>
              <a:t>Frm v4</a:t>
            </a:r>
          </a:p>
        </p:txBody>
      </p:sp>
      <p:sp>
        <p:nvSpPr>
          <p:cNvPr id="17443" name="Text Box 311"/>
          <p:cNvSpPr txBox="1">
            <a:spLocks noChangeArrowheads="1"/>
          </p:cNvSpPr>
          <p:nvPr/>
        </p:nvSpPr>
        <p:spPr bwMode="auto">
          <a:xfrm>
            <a:off x="752475" y="1162050"/>
            <a:ext cx="5810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TW" sz="1400">
                <a:latin typeface="Times New Roman" pitchFamily="18" charset="0"/>
              </a:rPr>
              <a:t>Frm va</a:t>
            </a:r>
          </a:p>
        </p:txBody>
      </p:sp>
      <p:sp>
        <p:nvSpPr>
          <p:cNvPr id="17444" name="Text Box 312"/>
          <p:cNvSpPr txBox="1">
            <a:spLocks noChangeArrowheads="1"/>
          </p:cNvSpPr>
          <p:nvPr/>
        </p:nvSpPr>
        <p:spPr bwMode="auto">
          <a:xfrm>
            <a:off x="1209675" y="1171575"/>
            <a:ext cx="5810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TW" sz="1400">
                <a:latin typeface="Times New Roman" pitchFamily="18" charset="0"/>
              </a:rPr>
              <a:t>Frm vc</a:t>
            </a:r>
          </a:p>
        </p:txBody>
      </p:sp>
      <p:sp>
        <p:nvSpPr>
          <p:cNvPr id="17445" name="Text Box 313"/>
          <p:cNvSpPr txBox="1">
            <a:spLocks noChangeArrowheads="1"/>
          </p:cNvSpPr>
          <p:nvPr/>
        </p:nvSpPr>
        <p:spPr bwMode="auto">
          <a:xfrm>
            <a:off x="1133475" y="2847975"/>
            <a:ext cx="5810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TW" sz="1400">
                <a:latin typeface="Times New Roman" pitchFamily="18" charset="0"/>
              </a:rPr>
              <a:t>Frm v1</a:t>
            </a:r>
          </a:p>
        </p:txBody>
      </p:sp>
      <p:grpSp>
        <p:nvGrpSpPr>
          <p:cNvPr id="17446" name="Group 314"/>
          <p:cNvGrpSpPr>
            <a:grpSpLocks/>
          </p:cNvGrpSpPr>
          <p:nvPr/>
        </p:nvGrpSpPr>
        <p:grpSpPr bwMode="auto">
          <a:xfrm>
            <a:off x="3690938" y="2614613"/>
            <a:ext cx="293687" cy="304800"/>
            <a:chOff x="1823" y="990"/>
            <a:chExt cx="185" cy="192"/>
          </a:xfrm>
        </p:grpSpPr>
        <p:sp>
          <p:nvSpPr>
            <p:cNvPr id="17520" name="Oval 315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7521" name="Text Box 316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17447" name="Group 317"/>
          <p:cNvGrpSpPr>
            <a:grpSpLocks/>
          </p:cNvGrpSpPr>
          <p:nvPr/>
        </p:nvGrpSpPr>
        <p:grpSpPr bwMode="auto">
          <a:xfrm>
            <a:off x="3927475" y="3300413"/>
            <a:ext cx="293688" cy="304800"/>
            <a:chOff x="1823" y="990"/>
            <a:chExt cx="185" cy="192"/>
          </a:xfrm>
        </p:grpSpPr>
        <p:sp>
          <p:nvSpPr>
            <p:cNvPr id="17518" name="Oval 318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7519" name="Text Box 319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17448" name="Group 322"/>
          <p:cNvGrpSpPr>
            <a:grpSpLocks/>
          </p:cNvGrpSpPr>
          <p:nvPr/>
        </p:nvGrpSpPr>
        <p:grpSpPr bwMode="auto">
          <a:xfrm>
            <a:off x="3379788" y="3300413"/>
            <a:ext cx="293687" cy="304800"/>
            <a:chOff x="629" y="1749"/>
            <a:chExt cx="185" cy="192"/>
          </a:xfrm>
        </p:grpSpPr>
        <p:sp>
          <p:nvSpPr>
            <p:cNvPr id="17516" name="Oval 323"/>
            <p:cNvSpPr>
              <a:spLocks noChangeArrowheads="1"/>
            </p:cNvSpPr>
            <p:nvPr/>
          </p:nvSpPr>
          <p:spPr bwMode="auto">
            <a:xfrm>
              <a:off x="648" y="1779"/>
              <a:ext cx="146" cy="1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7517" name="Text Box 324"/>
            <p:cNvSpPr txBox="1">
              <a:spLocks noChangeArrowheads="1"/>
            </p:cNvSpPr>
            <p:nvPr/>
          </p:nvSpPr>
          <p:spPr bwMode="auto">
            <a:xfrm>
              <a:off x="629" y="1749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17449" name="Line 325"/>
          <p:cNvSpPr>
            <a:spLocks noChangeShapeType="1"/>
          </p:cNvSpPr>
          <p:nvPr/>
        </p:nvSpPr>
        <p:spPr bwMode="auto">
          <a:xfrm flipH="1">
            <a:off x="3562350" y="2857500"/>
            <a:ext cx="20955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50" name="Line 326"/>
          <p:cNvSpPr>
            <a:spLocks noChangeShapeType="1"/>
          </p:cNvSpPr>
          <p:nvPr/>
        </p:nvSpPr>
        <p:spPr bwMode="auto">
          <a:xfrm>
            <a:off x="3886200" y="287655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7451" name="Group 327"/>
          <p:cNvGrpSpPr>
            <a:grpSpLocks/>
          </p:cNvGrpSpPr>
          <p:nvPr/>
        </p:nvGrpSpPr>
        <p:grpSpPr bwMode="auto">
          <a:xfrm>
            <a:off x="3398838" y="3938588"/>
            <a:ext cx="293687" cy="304800"/>
            <a:chOff x="629" y="1749"/>
            <a:chExt cx="185" cy="192"/>
          </a:xfrm>
        </p:grpSpPr>
        <p:sp>
          <p:nvSpPr>
            <p:cNvPr id="17514" name="Oval 328"/>
            <p:cNvSpPr>
              <a:spLocks noChangeArrowheads="1"/>
            </p:cNvSpPr>
            <p:nvPr/>
          </p:nvSpPr>
          <p:spPr bwMode="auto">
            <a:xfrm>
              <a:off x="648" y="1779"/>
              <a:ext cx="146" cy="1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7515" name="Text Box 329"/>
            <p:cNvSpPr txBox="1">
              <a:spLocks noChangeArrowheads="1"/>
            </p:cNvSpPr>
            <p:nvPr/>
          </p:nvSpPr>
          <p:spPr bwMode="auto">
            <a:xfrm>
              <a:off x="629" y="1749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7452" name="Group 330"/>
          <p:cNvGrpSpPr>
            <a:grpSpLocks/>
          </p:cNvGrpSpPr>
          <p:nvPr/>
        </p:nvGrpSpPr>
        <p:grpSpPr bwMode="auto">
          <a:xfrm>
            <a:off x="3979863" y="3948113"/>
            <a:ext cx="293687" cy="304800"/>
            <a:chOff x="629" y="1749"/>
            <a:chExt cx="185" cy="192"/>
          </a:xfrm>
        </p:grpSpPr>
        <p:sp>
          <p:nvSpPr>
            <p:cNvPr id="17512" name="Oval 331"/>
            <p:cNvSpPr>
              <a:spLocks noChangeArrowheads="1"/>
            </p:cNvSpPr>
            <p:nvPr/>
          </p:nvSpPr>
          <p:spPr bwMode="auto">
            <a:xfrm>
              <a:off x="648" y="1779"/>
              <a:ext cx="146" cy="1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7513" name="Text Box 332"/>
            <p:cNvSpPr txBox="1">
              <a:spLocks noChangeArrowheads="1"/>
            </p:cNvSpPr>
            <p:nvPr/>
          </p:nvSpPr>
          <p:spPr bwMode="auto">
            <a:xfrm>
              <a:off x="629" y="1749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17453" name="Line 333"/>
          <p:cNvSpPr>
            <a:spLocks noChangeShapeType="1"/>
          </p:cNvSpPr>
          <p:nvPr/>
        </p:nvSpPr>
        <p:spPr bwMode="auto">
          <a:xfrm>
            <a:off x="3524250" y="3571875"/>
            <a:ext cx="0" cy="409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54" name="Line 334"/>
          <p:cNvSpPr>
            <a:spLocks noChangeShapeType="1"/>
          </p:cNvSpPr>
          <p:nvPr/>
        </p:nvSpPr>
        <p:spPr bwMode="auto">
          <a:xfrm>
            <a:off x="4086225" y="3562350"/>
            <a:ext cx="19050" cy="428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7455" name="Group 335"/>
          <p:cNvGrpSpPr>
            <a:grpSpLocks/>
          </p:cNvGrpSpPr>
          <p:nvPr/>
        </p:nvGrpSpPr>
        <p:grpSpPr bwMode="auto">
          <a:xfrm>
            <a:off x="3414713" y="4557713"/>
            <a:ext cx="293687" cy="304800"/>
            <a:chOff x="1823" y="990"/>
            <a:chExt cx="185" cy="192"/>
          </a:xfrm>
        </p:grpSpPr>
        <p:sp>
          <p:nvSpPr>
            <p:cNvPr id="17510" name="Oval 336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7511" name="Text Box 337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7456" name="Line 338"/>
          <p:cNvSpPr>
            <a:spLocks noChangeShapeType="1"/>
          </p:cNvSpPr>
          <p:nvPr/>
        </p:nvSpPr>
        <p:spPr bwMode="auto">
          <a:xfrm>
            <a:off x="3543300" y="4210050"/>
            <a:ext cx="95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7457" name="Group 341"/>
          <p:cNvGrpSpPr>
            <a:grpSpLocks/>
          </p:cNvGrpSpPr>
          <p:nvPr/>
        </p:nvGrpSpPr>
        <p:grpSpPr bwMode="auto">
          <a:xfrm>
            <a:off x="523875" y="4133850"/>
            <a:ext cx="2555875" cy="1485900"/>
            <a:chOff x="330" y="2700"/>
            <a:chExt cx="1610" cy="936"/>
          </a:xfrm>
        </p:grpSpPr>
        <p:sp>
          <p:nvSpPr>
            <p:cNvPr id="17459" name="Line 234"/>
            <p:cNvSpPr>
              <a:spLocks noChangeShapeType="1"/>
            </p:cNvSpPr>
            <p:nvPr/>
          </p:nvSpPr>
          <p:spPr bwMode="auto">
            <a:xfrm>
              <a:off x="729" y="2895"/>
              <a:ext cx="192" cy="5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0" name="Line 235"/>
            <p:cNvSpPr>
              <a:spLocks noChangeShapeType="1"/>
            </p:cNvSpPr>
            <p:nvPr/>
          </p:nvSpPr>
          <p:spPr bwMode="auto">
            <a:xfrm>
              <a:off x="1146" y="2910"/>
              <a:ext cx="12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1" name="Line 236"/>
            <p:cNvSpPr>
              <a:spLocks noChangeShapeType="1"/>
            </p:cNvSpPr>
            <p:nvPr/>
          </p:nvSpPr>
          <p:spPr bwMode="auto">
            <a:xfrm>
              <a:off x="948" y="2898"/>
              <a:ext cx="198" cy="5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2" name="Line 237"/>
            <p:cNvSpPr>
              <a:spLocks noChangeShapeType="1"/>
            </p:cNvSpPr>
            <p:nvPr/>
          </p:nvSpPr>
          <p:spPr bwMode="auto">
            <a:xfrm flipV="1">
              <a:off x="708" y="2892"/>
              <a:ext cx="618" cy="5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3" name="Line 238"/>
            <p:cNvSpPr>
              <a:spLocks noChangeShapeType="1"/>
            </p:cNvSpPr>
            <p:nvPr/>
          </p:nvSpPr>
          <p:spPr bwMode="auto">
            <a:xfrm flipH="1">
              <a:off x="1188" y="2910"/>
              <a:ext cx="168" cy="5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4" name="Line 240"/>
            <p:cNvSpPr>
              <a:spLocks noChangeShapeType="1"/>
            </p:cNvSpPr>
            <p:nvPr/>
          </p:nvSpPr>
          <p:spPr bwMode="auto">
            <a:xfrm flipH="1">
              <a:off x="1404" y="2904"/>
              <a:ext cx="165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5" name="Line 244"/>
            <p:cNvSpPr>
              <a:spLocks noChangeShapeType="1"/>
            </p:cNvSpPr>
            <p:nvPr/>
          </p:nvSpPr>
          <p:spPr bwMode="auto">
            <a:xfrm>
              <a:off x="1173" y="2907"/>
              <a:ext cx="198" cy="5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6" name="Line 245"/>
            <p:cNvSpPr>
              <a:spLocks noChangeShapeType="1"/>
            </p:cNvSpPr>
            <p:nvPr/>
          </p:nvSpPr>
          <p:spPr bwMode="auto">
            <a:xfrm>
              <a:off x="1632" y="2904"/>
              <a:ext cx="201" cy="5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7" name="Line 246"/>
            <p:cNvSpPr>
              <a:spLocks noChangeShapeType="1"/>
            </p:cNvSpPr>
            <p:nvPr/>
          </p:nvSpPr>
          <p:spPr bwMode="auto">
            <a:xfrm>
              <a:off x="696" y="2910"/>
              <a:ext cx="9" cy="5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8" name="Line 248"/>
            <p:cNvSpPr>
              <a:spLocks noChangeShapeType="1"/>
            </p:cNvSpPr>
            <p:nvPr/>
          </p:nvSpPr>
          <p:spPr bwMode="auto">
            <a:xfrm>
              <a:off x="1599" y="2910"/>
              <a:ext cx="12" cy="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9" name="Line 249"/>
            <p:cNvSpPr>
              <a:spLocks noChangeShapeType="1"/>
            </p:cNvSpPr>
            <p:nvPr/>
          </p:nvSpPr>
          <p:spPr bwMode="auto">
            <a:xfrm flipH="1">
              <a:off x="1425" y="2895"/>
              <a:ext cx="36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0" name="Line 250"/>
            <p:cNvSpPr>
              <a:spLocks noChangeShapeType="1"/>
            </p:cNvSpPr>
            <p:nvPr/>
          </p:nvSpPr>
          <p:spPr bwMode="auto">
            <a:xfrm flipH="1">
              <a:off x="708" y="2901"/>
              <a:ext cx="183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71" name="Group 253"/>
            <p:cNvGrpSpPr>
              <a:grpSpLocks/>
            </p:cNvGrpSpPr>
            <p:nvPr/>
          </p:nvGrpSpPr>
          <p:grpSpPr bwMode="auto">
            <a:xfrm>
              <a:off x="602" y="2739"/>
              <a:ext cx="185" cy="192"/>
              <a:chOff x="1823" y="990"/>
              <a:chExt cx="185" cy="192"/>
            </a:xfrm>
          </p:grpSpPr>
          <p:sp>
            <p:nvSpPr>
              <p:cNvPr id="17508" name="Oval 254"/>
              <p:cNvSpPr>
                <a:spLocks noChangeArrowheads="1"/>
              </p:cNvSpPr>
              <p:nvPr/>
            </p:nvSpPr>
            <p:spPr bwMode="auto">
              <a:xfrm>
                <a:off x="1842" y="1020"/>
                <a:ext cx="146" cy="1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17509" name="Text Box 255"/>
              <p:cNvSpPr txBox="1">
                <a:spLocks noChangeArrowheads="1"/>
              </p:cNvSpPr>
              <p:nvPr/>
            </p:nvSpPr>
            <p:spPr bwMode="auto">
              <a:xfrm>
                <a:off x="1823" y="990"/>
                <a:ext cx="18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7472" name="Group 256"/>
            <p:cNvGrpSpPr>
              <a:grpSpLocks/>
            </p:cNvGrpSpPr>
            <p:nvPr/>
          </p:nvGrpSpPr>
          <p:grpSpPr bwMode="auto">
            <a:xfrm>
              <a:off x="828" y="2739"/>
              <a:ext cx="185" cy="192"/>
              <a:chOff x="1823" y="990"/>
              <a:chExt cx="185" cy="192"/>
            </a:xfrm>
          </p:grpSpPr>
          <p:sp>
            <p:nvSpPr>
              <p:cNvPr id="17506" name="Oval 257"/>
              <p:cNvSpPr>
                <a:spLocks noChangeArrowheads="1"/>
              </p:cNvSpPr>
              <p:nvPr/>
            </p:nvSpPr>
            <p:spPr bwMode="auto">
              <a:xfrm>
                <a:off x="1842" y="1020"/>
                <a:ext cx="146" cy="1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17507" name="Text Box 258"/>
              <p:cNvSpPr txBox="1">
                <a:spLocks noChangeArrowheads="1"/>
              </p:cNvSpPr>
              <p:nvPr/>
            </p:nvSpPr>
            <p:spPr bwMode="auto">
              <a:xfrm>
                <a:off x="1823" y="990"/>
                <a:ext cx="18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7473" name="Group 259"/>
            <p:cNvGrpSpPr>
              <a:grpSpLocks/>
            </p:cNvGrpSpPr>
            <p:nvPr/>
          </p:nvGrpSpPr>
          <p:grpSpPr bwMode="auto">
            <a:xfrm>
              <a:off x="1055" y="2739"/>
              <a:ext cx="185" cy="192"/>
              <a:chOff x="1823" y="990"/>
              <a:chExt cx="185" cy="192"/>
            </a:xfrm>
          </p:grpSpPr>
          <p:sp>
            <p:nvSpPr>
              <p:cNvPr id="17504" name="Oval 260"/>
              <p:cNvSpPr>
                <a:spLocks noChangeArrowheads="1"/>
              </p:cNvSpPr>
              <p:nvPr/>
            </p:nvSpPr>
            <p:spPr bwMode="auto">
              <a:xfrm>
                <a:off x="1842" y="1020"/>
                <a:ext cx="146" cy="1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17505" name="Text Box 261"/>
              <p:cNvSpPr txBox="1">
                <a:spLocks noChangeArrowheads="1"/>
              </p:cNvSpPr>
              <p:nvPr/>
            </p:nvSpPr>
            <p:spPr bwMode="auto">
              <a:xfrm>
                <a:off x="1823" y="990"/>
                <a:ext cx="18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7474" name="Group 262"/>
            <p:cNvGrpSpPr>
              <a:grpSpLocks/>
            </p:cNvGrpSpPr>
            <p:nvPr/>
          </p:nvGrpSpPr>
          <p:grpSpPr bwMode="auto">
            <a:xfrm>
              <a:off x="1281" y="2739"/>
              <a:ext cx="185" cy="192"/>
              <a:chOff x="1823" y="990"/>
              <a:chExt cx="185" cy="192"/>
            </a:xfrm>
          </p:grpSpPr>
          <p:sp>
            <p:nvSpPr>
              <p:cNvPr id="17502" name="Oval 263"/>
              <p:cNvSpPr>
                <a:spLocks noChangeArrowheads="1"/>
              </p:cNvSpPr>
              <p:nvPr/>
            </p:nvSpPr>
            <p:spPr bwMode="auto">
              <a:xfrm>
                <a:off x="1842" y="1020"/>
                <a:ext cx="146" cy="1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17503" name="Text Box 264"/>
              <p:cNvSpPr txBox="1">
                <a:spLocks noChangeArrowheads="1"/>
              </p:cNvSpPr>
              <p:nvPr/>
            </p:nvSpPr>
            <p:spPr bwMode="auto">
              <a:xfrm>
                <a:off x="1823" y="990"/>
                <a:ext cx="18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7475" name="Group 265"/>
            <p:cNvGrpSpPr>
              <a:grpSpLocks/>
            </p:cNvGrpSpPr>
            <p:nvPr/>
          </p:nvGrpSpPr>
          <p:grpSpPr bwMode="auto">
            <a:xfrm>
              <a:off x="1508" y="2739"/>
              <a:ext cx="185" cy="192"/>
              <a:chOff x="1823" y="990"/>
              <a:chExt cx="185" cy="192"/>
            </a:xfrm>
          </p:grpSpPr>
          <p:sp>
            <p:nvSpPr>
              <p:cNvPr id="17500" name="Oval 266"/>
              <p:cNvSpPr>
                <a:spLocks noChangeArrowheads="1"/>
              </p:cNvSpPr>
              <p:nvPr/>
            </p:nvSpPr>
            <p:spPr bwMode="auto">
              <a:xfrm>
                <a:off x="1842" y="1020"/>
                <a:ext cx="146" cy="1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17501" name="Text Box 267"/>
              <p:cNvSpPr txBox="1">
                <a:spLocks noChangeArrowheads="1"/>
              </p:cNvSpPr>
              <p:nvPr/>
            </p:nvSpPr>
            <p:spPr bwMode="auto">
              <a:xfrm>
                <a:off x="1823" y="990"/>
                <a:ext cx="18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17476" name="Group 268"/>
            <p:cNvGrpSpPr>
              <a:grpSpLocks/>
            </p:cNvGrpSpPr>
            <p:nvPr/>
          </p:nvGrpSpPr>
          <p:grpSpPr bwMode="auto">
            <a:xfrm>
              <a:off x="1734" y="2739"/>
              <a:ext cx="185" cy="192"/>
              <a:chOff x="1823" y="990"/>
              <a:chExt cx="185" cy="192"/>
            </a:xfrm>
          </p:grpSpPr>
          <p:sp>
            <p:nvSpPr>
              <p:cNvPr id="17498" name="Oval 269"/>
              <p:cNvSpPr>
                <a:spLocks noChangeArrowheads="1"/>
              </p:cNvSpPr>
              <p:nvPr/>
            </p:nvSpPr>
            <p:spPr bwMode="auto">
              <a:xfrm>
                <a:off x="1842" y="1020"/>
                <a:ext cx="146" cy="1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17499" name="Text Box 270"/>
              <p:cNvSpPr txBox="1">
                <a:spLocks noChangeArrowheads="1"/>
              </p:cNvSpPr>
              <p:nvPr/>
            </p:nvSpPr>
            <p:spPr bwMode="auto">
              <a:xfrm>
                <a:off x="1823" y="990"/>
                <a:ext cx="18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17477" name="Group 280"/>
            <p:cNvGrpSpPr>
              <a:grpSpLocks/>
            </p:cNvGrpSpPr>
            <p:nvPr/>
          </p:nvGrpSpPr>
          <p:grpSpPr bwMode="auto">
            <a:xfrm>
              <a:off x="623" y="3429"/>
              <a:ext cx="185" cy="192"/>
              <a:chOff x="1823" y="990"/>
              <a:chExt cx="185" cy="192"/>
            </a:xfrm>
          </p:grpSpPr>
          <p:sp>
            <p:nvSpPr>
              <p:cNvPr id="17496" name="Oval 281"/>
              <p:cNvSpPr>
                <a:spLocks noChangeArrowheads="1"/>
              </p:cNvSpPr>
              <p:nvPr/>
            </p:nvSpPr>
            <p:spPr bwMode="auto">
              <a:xfrm>
                <a:off x="1842" y="1020"/>
                <a:ext cx="146" cy="1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17497" name="Text Box 282"/>
              <p:cNvSpPr txBox="1">
                <a:spLocks noChangeArrowheads="1"/>
              </p:cNvSpPr>
              <p:nvPr/>
            </p:nvSpPr>
            <p:spPr bwMode="auto">
              <a:xfrm>
                <a:off x="1823" y="990"/>
                <a:ext cx="18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17478" name="Group 283"/>
            <p:cNvGrpSpPr>
              <a:grpSpLocks/>
            </p:cNvGrpSpPr>
            <p:nvPr/>
          </p:nvGrpSpPr>
          <p:grpSpPr bwMode="auto">
            <a:xfrm>
              <a:off x="849" y="3429"/>
              <a:ext cx="185" cy="192"/>
              <a:chOff x="1823" y="990"/>
              <a:chExt cx="185" cy="192"/>
            </a:xfrm>
          </p:grpSpPr>
          <p:sp>
            <p:nvSpPr>
              <p:cNvPr id="17494" name="Oval 284"/>
              <p:cNvSpPr>
                <a:spLocks noChangeArrowheads="1"/>
              </p:cNvSpPr>
              <p:nvPr/>
            </p:nvSpPr>
            <p:spPr bwMode="auto">
              <a:xfrm>
                <a:off x="1842" y="1020"/>
                <a:ext cx="146" cy="1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17495" name="Text Box 285"/>
              <p:cNvSpPr txBox="1">
                <a:spLocks noChangeArrowheads="1"/>
              </p:cNvSpPr>
              <p:nvPr/>
            </p:nvSpPr>
            <p:spPr bwMode="auto">
              <a:xfrm>
                <a:off x="1823" y="990"/>
                <a:ext cx="18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17479" name="Group 286"/>
            <p:cNvGrpSpPr>
              <a:grpSpLocks/>
            </p:cNvGrpSpPr>
            <p:nvPr/>
          </p:nvGrpSpPr>
          <p:grpSpPr bwMode="auto">
            <a:xfrm>
              <a:off x="1076" y="3429"/>
              <a:ext cx="185" cy="192"/>
              <a:chOff x="1823" y="990"/>
              <a:chExt cx="185" cy="192"/>
            </a:xfrm>
          </p:grpSpPr>
          <p:sp>
            <p:nvSpPr>
              <p:cNvPr id="17492" name="Oval 287"/>
              <p:cNvSpPr>
                <a:spLocks noChangeArrowheads="1"/>
              </p:cNvSpPr>
              <p:nvPr/>
            </p:nvSpPr>
            <p:spPr bwMode="auto">
              <a:xfrm>
                <a:off x="1842" y="1020"/>
                <a:ext cx="146" cy="1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17493" name="Text Box 288"/>
              <p:cNvSpPr txBox="1">
                <a:spLocks noChangeArrowheads="1"/>
              </p:cNvSpPr>
              <p:nvPr/>
            </p:nvSpPr>
            <p:spPr bwMode="auto">
              <a:xfrm>
                <a:off x="1823" y="990"/>
                <a:ext cx="18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17480" name="Group 289"/>
            <p:cNvGrpSpPr>
              <a:grpSpLocks/>
            </p:cNvGrpSpPr>
            <p:nvPr/>
          </p:nvGrpSpPr>
          <p:grpSpPr bwMode="auto">
            <a:xfrm>
              <a:off x="1302" y="3429"/>
              <a:ext cx="185" cy="192"/>
              <a:chOff x="1823" y="990"/>
              <a:chExt cx="185" cy="192"/>
            </a:xfrm>
          </p:grpSpPr>
          <p:sp>
            <p:nvSpPr>
              <p:cNvPr id="17490" name="Oval 290"/>
              <p:cNvSpPr>
                <a:spLocks noChangeArrowheads="1"/>
              </p:cNvSpPr>
              <p:nvPr/>
            </p:nvSpPr>
            <p:spPr bwMode="auto">
              <a:xfrm>
                <a:off x="1842" y="1020"/>
                <a:ext cx="146" cy="1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17491" name="Text Box 291"/>
              <p:cNvSpPr txBox="1">
                <a:spLocks noChangeArrowheads="1"/>
              </p:cNvSpPr>
              <p:nvPr/>
            </p:nvSpPr>
            <p:spPr bwMode="auto">
              <a:xfrm>
                <a:off x="1823" y="990"/>
                <a:ext cx="18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17481" name="Group 292"/>
            <p:cNvGrpSpPr>
              <a:grpSpLocks/>
            </p:cNvGrpSpPr>
            <p:nvPr/>
          </p:nvGrpSpPr>
          <p:grpSpPr bwMode="auto">
            <a:xfrm>
              <a:off x="1529" y="3429"/>
              <a:ext cx="185" cy="192"/>
              <a:chOff x="1823" y="990"/>
              <a:chExt cx="185" cy="192"/>
            </a:xfrm>
          </p:grpSpPr>
          <p:sp>
            <p:nvSpPr>
              <p:cNvPr id="17488" name="Oval 293"/>
              <p:cNvSpPr>
                <a:spLocks noChangeArrowheads="1"/>
              </p:cNvSpPr>
              <p:nvPr/>
            </p:nvSpPr>
            <p:spPr bwMode="auto">
              <a:xfrm>
                <a:off x="1842" y="1020"/>
                <a:ext cx="146" cy="1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17489" name="Text Box 294"/>
              <p:cNvSpPr txBox="1">
                <a:spLocks noChangeArrowheads="1"/>
              </p:cNvSpPr>
              <p:nvPr/>
            </p:nvSpPr>
            <p:spPr bwMode="auto">
              <a:xfrm>
                <a:off x="1823" y="990"/>
                <a:ext cx="18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</a:rPr>
                  <a:t>e</a:t>
                </a:r>
              </a:p>
            </p:txBody>
          </p:sp>
        </p:grpSp>
        <p:grpSp>
          <p:nvGrpSpPr>
            <p:cNvPr id="17482" name="Group 295"/>
            <p:cNvGrpSpPr>
              <a:grpSpLocks/>
            </p:cNvGrpSpPr>
            <p:nvPr/>
          </p:nvGrpSpPr>
          <p:grpSpPr bwMode="auto">
            <a:xfrm>
              <a:off x="1755" y="3429"/>
              <a:ext cx="185" cy="192"/>
              <a:chOff x="1823" y="990"/>
              <a:chExt cx="185" cy="192"/>
            </a:xfrm>
          </p:grpSpPr>
          <p:sp>
            <p:nvSpPr>
              <p:cNvPr id="17486" name="Oval 296"/>
              <p:cNvSpPr>
                <a:spLocks noChangeArrowheads="1"/>
              </p:cNvSpPr>
              <p:nvPr/>
            </p:nvSpPr>
            <p:spPr bwMode="auto">
              <a:xfrm>
                <a:off x="1842" y="1020"/>
                <a:ext cx="146" cy="1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17487" name="Text Box 297"/>
              <p:cNvSpPr txBox="1">
                <a:spLocks noChangeArrowheads="1"/>
              </p:cNvSpPr>
              <p:nvPr/>
            </p:nvSpPr>
            <p:spPr bwMode="auto">
              <a:xfrm>
                <a:off x="1823" y="990"/>
                <a:ext cx="18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17483" name="Text Box 306"/>
            <p:cNvSpPr txBox="1">
              <a:spLocks noChangeArrowheads="1"/>
            </p:cNvSpPr>
            <p:nvPr/>
          </p:nvSpPr>
          <p:spPr bwMode="auto">
            <a:xfrm>
              <a:off x="330" y="270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7484" name="Text Box 307"/>
            <p:cNvSpPr txBox="1">
              <a:spLocks noChangeArrowheads="1"/>
            </p:cNvSpPr>
            <p:nvPr/>
          </p:nvSpPr>
          <p:spPr bwMode="auto">
            <a:xfrm>
              <a:off x="336" y="3348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7485" name="Line 339"/>
            <p:cNvSpPr>
              <a:spLocks noChangeShapeType="1"/>
            </p:cNvSpPr>
            <p:nvPr/>
          </p:nvSpPr>
          <p:spPr bwMode="auto">
            <a:xfrm flipH="1">
              <a:off x="960" y="2904"/>
              <a:ext cx="150" cy="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58" name="Line 340"/>
          <p:cNvSpPr>
            <a:spLocks noChangeShapeType="1"/>
          </p:cNvSpPr>
          <p:nvPr/>
        </p:nvSpPr>
        <p:spPr bwMode="auto">
          <a:xfrm flipH="1">
            <a:off x="1533525" y="1790700"/>
            <a:ext cx="24765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6D412F-973B-42E7-9E82-27B9CE1DD41B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2/11/2015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8435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2F4EF4-DB81-428B-98D6-D3F06BC043EC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title"/>
          </p:nvPr>
        </p:nvSpPr>
        <p:spPr>
          <a:xfrm>
            <a:off x="854075" y="606425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 of Finding Matching</a:t>
            </a:r>
          </a:p>
        </p:txBody>
      </p:sp>
      <p:sp>
        <p:nvSpPr>
          <p:cNvPr id="18437" name="Text Box 55"/>
          <p:cNvSpPr txBox="1">
            <a:spLocks noChangeArrowheads="1"/>
          </p:cNvSpPr>
          <p:nvPr/>
        </p:nvSpPr>
        <p:spPr bwMode="auto">
          <a:xfrm>
            <a:off x="4854575" y="1768475"/>
            <a:ext cx="33909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i="1">
                <a:latin typeface="Times New Roman" pitchFamily="18" charset="0"/>
              </a:rPr>
              <a:t>M</a:t>
            </a:r>
            <a:r>
              <a:rPr lang="en-US" altLang="zh-TW" sz="1600">
                <a:latin typeface="Times New Roman" pitchFamily="18" charset="0"/>
              </a:rPr>
              <a:t> = {(1,</a:t>
            </a:r>
            <a:r>
              <a:rPr lang="en-US" altLang="zh-TW" sz="1600" i="1">
                <a:latin typeface="Times New Roman" pitchFamily="18" charset="0"/>
              </a:rPr>
              <a:t>b</a:t>
            </a:r>
            <a:r>
              <a:rPr lang="en-US" altLang="zh-TW" sz="1600">
                <a:latin typeface="Times New Roman" pitchFamily="18" charset="0"/>
              </a:rPr>
              <a:t>)(2,</a:t>
            </a:r>
            <a:r>
              <a:rPr lang="en-US" altLang="zh-TW" sz="1600" i="1">
                <a:latin typeface="Times New Roman" pitchFamily="18" charset="0"/>
              </a:rPr>
              <a:t>c</a:t>
            </a:r>
            <a:r>
              <a:rPr lang="en-US" altLang="zh-TW" sz="1600">
                <a:latin typeface="Times New Roman" pitchFamily="18" charset="0"/>
              </a:rPr>
              <a:t>)(3,</a:t>
            </a:r>
            <a:r>
              <a:rPr lang="en-US" altLang="zh-TW" sz="1600" i="1">
                <a:latin typeface="Times New Roman" pitchFamily="18" charset="0"/>
              </a:rPr>
              <a:t>d</a:t>
            </a:r>
            <a:r>
              <a:rPr lang="en-US" altLang="zh-TW" sz="1600">
                <a:latin typeface="Times New Roman" pitchFamily="18" charset="0"/>
              </a:rPr>
              <a:t>)(4,</a:t>
            </a:r>
            <a:r>
              <a:rPr lang="en-US" altLang="zh-TW" sz="1600" i="1">
                <a:latin typeface="Times New Roman" pitchFamily="18" charset="0"/>
              </a:rPr>
              <a:t>a</a:t>
            </a:r>
            <a:r>
              <a:rPr lang="en-US" altLang="zh-TW" sz="1600">
                <a:latin typeface="Times New Roman" pitchFamily="18" charset="0"/>
              </a:rPr>
              <a:t>)(5,</a:t>
            </a:r>
            <a:r>
              <a:rPr lang="en-US" altLang="zh-TW" sz="1600" i="1">
                <a:latin typeface="Times New Roman" pitchFamily="18" charset="0"/>
              </a:rPr>
              <a:t>e</a:t>
            </a:r>
            <a:r>
              <a:rPr lang="en-US" altLang="zh-TW" sz="1600">
                <a:latin typeface="Times New Roman" pitchFamily="18" charset="0"/>
              </a:rPr>
              <a:t>)}</a:t>
            </a:r>
            <a:r>
              <a:rPr lang="en-US" altLang="zh-TW" sz="16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sz="1600">
                <a:latin typeface="Times New Roman" pitchFamily="18" charset="0"/>
              </a:rPr>
              <a:t> </a:t>
            </a:r>
          </a:p>
          <a:p>
            <a:r>
              <a:rPr lang="en-US" altLang="zh-TW" sz="1600" i="1">
                <a:latin typeface="Times New Roman" pitchFamily="18" charset="0"/>
              </a:rPr>
              <a:t>U</a:t>
            </a:r>
            <a:r>
              <a:rPr lang="en-US" altLang="zh-TW" sz="1600">
                <a:latin typeface="Times New Roman" pitchFamily="18" charset="0"/>
              </a:rPr>
              <a:t>=</a:t>
            </a:r>
            <a:r>
              <a:rPr lang="en-US" altLang="zh-TW" sz="1600">
                <a:latin typeface="Times New Roman" pitchFamily="18" charset="0"/>
                <a:sym typeface="Symbol" pitchFamily="18" charset="2"/>
              </a:rPr>
              <a:t>6 </a:t>
            </a:r>
          </a:p>
          <a:p>
            <a:r>
              <a:rPr lang="en-US" altLang="zh-TW" sz="1600" i="1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TW" sz="1600">
                <a:latin typeface="Times New Roman" pitchFamily="18" charset="0"/>
                <a:sym typeface="Symbol" pitchFamily="18" charset="2"/>
              </a:rPr>
              <a:t> = { 1, 2, 3, 4, 6}</a:t>
            </a:r>
          </a:p>
          <a:p>
            <a:r>
              <a:rPr lang="en-US" altLang="zh-TW" sz="1600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TW" sz="1600">
                <a:latin typeface="Times New Roman" pitchFamily="18" charset="0"/>
                <a:sym typeface="Symbol" pitchFamily="18" charset="2"/>
              </a:rPr>
              <a:t>= {</a:t>
            </a:r>
            <a:r>
              <a:rPr lang="en-US" altLang="zh-TW" sz="16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160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16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160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1600" i="1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TW" sz="160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1600" i="1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TW" sz="1600">
                <a:latin typeface="Times New Roman" pitchFamily="18" charset="0"/>
                <a:sym typeface="Symbol" pitchFamily="18" charset="2"/>
              </a:rPr>
              <a:t>}</a:t>
            </a:r>
          </a:p>
          <a:p>
            <a:r>
              <a:rPr lang="en-US" altLang="zh-TW" sz="1600" i="1">
                <a:latin typeface="Times New Roman" pitchFamily="18" charset="0"/>
              </a:rPr>
              <a:t>Vertex cover: T</a:t>
            </a:r>
            <a:r>
              <a:rPr lang="en-US" altLang="zh-TW" sz="1600">
                <a:latin typeface="Times New Roman" pitchFamily="18" charset="0"/>
                <a:sym typeface="Symbol" pitchFamily="18" charset="2"/>
              </a:rPr>
              <a:t>(</a:t>
            </a:r>
            <a:r>
              <a:rPr lang="en-US" altLang="zh-TW" sz="16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TW" sz="160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altLang="zh-TW" sz="1600" i="1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TW" sz="1600">
                <a:latin typeface="Times New Roman" pitchFamily="18" charset="0"/>
                <a:sym typeface="Symbol" pitchFamily="18" charset="2"/>
              </a:rPr>
              <a:t>) = {</a:t>
            </a:r>
            <a:r>
              <a:rPr lang="en-US" altLang="zh-TW" sz="16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16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16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16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16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TW" sz="16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16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TW" sz="16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, 5</a:t>
            </a:r>
            <a:r>
              <a:rPr lang="en-US" altLang="zh-TW" sz="16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18438" name="Line 56"/>
          <p:cNvSpPr>
            <a:spLocks noChangeShapeType="1"/>
          </p:cNvSpPr>
          <p:nvPr/>
        </p:nvSpPr>
        <p:spPr bwMode="auto">
          <a:xfrm>
            <a:off x="1468438" y="2087563"/>
            <a:ext cx="304800" cy="904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Line 57"/>
          <p:cNvSpPr>
            <a:spLocks noChangeShapeType="1"/>
          </p:cNvSpPr>
          <p:nvPr/>
        </p:nvSpPr>
        <p:spPr bwMode="auto">
          <a:xfrm>
            <a:off x="2130425" y="2111375"/>
            <a:ext cx="19050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Line 58"/>
          <p:cNvSpPr>
            <a:spLocks noChangeShapeType="1"/>
          </p:cNvSpPr>
          <p:nvPr/>
        </p:nvSpPr>
        <p:spPr bwMode="auto">
          <a:xfrm>
            <a:off x="1816100" y="2092325"/>
            <a:ext cx="314325" cy="895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Line 59"/>
          <p:cNvSpPr>
            <a:spLocks noChangeShapeType="1"/>
          </p:cNvSpPr>
          <p:nvPr/>
        </p:nvSpPr>
        <p:spPr bwMode="auto">
          <a:xfrm flipV="1">
            <a:off x="1435100" y="2082800"/>
            <a:ext cx="981075" cy="895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60"/>
          <p:cNvSpPr>
            <a:spLocks noChangeShapeType="1"/>
          </p:cNvSpPr>
          <p:nvPr/>
        </p:nvSpPr>
        <p:spPr bwMode="auto">
          <a:xfrm flipH="1">
            <a:off x="2197100" y="2111375"/>
            <a:ext cx="266700" cy="866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61"/>
          <p:cNvSpPr>
            <a:spLocks noChangeShapeType="1"/>
          </p:cNvSpPr>
          <p:nvPr/>
        </p:nvSpPr>
        <p:spPr bwMode="auto">
          <a:xfrm flipH="1">
            <a:off x="2540000" y="2101850"/>
            <a:ext cx="261938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62"/>
          <p:cNvSpPr>
            <a:spLocks noChangeShapeType="1"/>
          </p:cNvSpPr>
          <p:nvPr/>
        </p:nvSpPr>
        <p:spPr bwMode="auto">
          <a:xfrm>
            <a:off x="2173288" y="2106613"/>
            <a:ext cx="314325" cy="881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63"/>
          <p:cNvSpPr>
            <a:spLocks noChangeShapeType="1"/>
          </p:cNvSpPr>
          <p:nvPr/>
        </p:nvSpPr>
        <p:spPr bwMode="auto">
          <a:xfrm>
            <a:off x="2901950" y="2101850"/>
            <a:ext cx="319088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64"/>
          <p:cNvSpPr>
            <a:spLocks noChangeShapeType="1"/>
          </p:cNvSpPr>
          <p:nvPr/>
        </p:nvSpPr>
        <p:spPr bwMode="auto">
          <a:xfrm>
            <a:off x="1416050" y="2111375"/>
            <a:ext cx="14288" cy="866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65"/>
          <p:cNvSpPr>
            <a:spLocks noChangeShapeType="1"/>
          </p:cNvSpPr>
          <p:nvPr/>
        </p:nvSpPr>
        <p:spPr bwMode="auto">
          <a:xfrm>
            <a:off x="2849563" y="2111375"/>
            <a:ext cx="19050" cy="866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66"/>
          <p:cNvSpPr>
            <a:spLocks noChangeShapeType="1"/>
          </p:cNvSpPr>
          <p:nvPr/>
        </p:nvSpPr>
        <p:spPr bwMode="auto">
          <a:xfrm flipH="1">
            <a:off x="2573338" y="2087563"/>
            <a:ext cx="5715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Line 67"/>
          <p:cNvSpPr>
            <a:spLocks noChangeShapeType="1"/>
          </p:cNvSpPr>
          <p:nvPr/>
        </p:nvSpPr>
        <p:spPr bwMode="auto">
          <a:xfrm flipH="1">
            <a:off x="1435100" y="2097088"/>
            <a:ext cx="290513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8450" name="Group 68"/>
          <p:cNvGrpSpPr>
            <a:grpSpLocks/>
          </p:cNvGrpSpPr>
          <p:nvPr/>
        </p:nvGrpSpPr>
        <p:grpSpPr bwMode="auto">
          <a:xfrm>
            <a:off x="1266825" y="1839913"/>
            <a:ext cx="293688" cy="304800"/>
            <a:chOff x="1823" y="990"/>
            <a:chExt cx="185" cy="192"/>
          </a:xfrm>
        </p:grpSpPr>
        <p:sp>
          <p:nvSpPr>
            <p:cNvPr id="18567" name="Oval 69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68" name="Text Box 70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8451" name="Group 71"/>
          <p:cNvGrpSpPr>
            <a:grpSpLocks/>
          </p:cNvGrpSpPr>
          <p:nvPr/>
        </p:nvGrpSpPr>
        <p:grpSpPr bwMode="auto">
          <a:xfrm>
            <a:off x="1625600" y="1839913"/>
            <a:ext cx="293688" cy="304800"/>
            <a:chOff x="1823" y="990"/>
            <a:chExt cx="185" cy="192"/>
          </a:xfrm>
        </p:grpSpPr>
        <p:sp>
          <p:nvSpPr>
            <p:cNvPr id="18565" name="Oval 72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66" name="Text Box 73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18452" name="Group 74"/>
          <p:cNvGrpSpPr>
            <a:grpSpLocks/>
          </p:cNvGrpSpPr>
          <p:nvPr/>
        </p:nvGrpSpPr>
        <p:grpSpPr bwMode="auto">
          <a:xfrm>
            <a:off x="1985963" y="1839913"/>
            <a:ext cx="293687" cy="304800"/>
            <a:chOff x="1823" y="990"/>
            <a:chExt cx="185" cy="192"/>
          </a:xfrm>
        </p:grpSpPr>
        <p:sp>
          <p:nvSpPr>
            <p:cNvPr id="18563" name="Oval 75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64" name="Text Box 76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18453" name="Group 77"/>
          <p:cNvGrpSpPr>
            <a:grpSpLocks/>
          </p:cNvGrpSpPr>
          <p:nvPr/>
        </p:nvGrpSpPr>
        <p:grpSpPr bwMode="auto">
          <a:xfrm>
            <a:off x="2344738" y="1839913"/>
            <a:ext cx="293687" cy="304800"/>
            <a:chOff x="1823" y="990"/>
            <a:chExt cx="185" cy="192"/>
          </a:xfrm>
        </p:grpSpPr>
        <p:sp>
          <p:nvSpPr>
            <p:cNvPr id="18561" name="Oval 78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62" name="Text Box 79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18454" name="Group 80"/>
          <p:cNvGrpSpPr>
            <a:grpSpLocks/>
          </p:cNvGrpSpPr>
          <p:nvPr/>
        </p:nvGrpSpPr>
        <p:grpSpPr bwMode="auto">
          <a:xfrm>
            <a:off x="2705100" y="1839913"/>
            <a:ext cx="293688" cy="304800"/>
            <a:chOff x="1823" y="990"/>
            <a:chExt cx="185" cy="192"/>
          </a:xfrm>
        </p:grpSpPr>
        <p:sp>
          <p:nvSpPr>
            <p:cNvPr id="18559" name="Oval 81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60" name="Text Box 82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18455" name="Group 83"/>
          <p:cNvGrpSpPr>
            <a:grpSpLocks/>
          </p:cNvGrpSpPr>
          <p:nvPr/>
        </p:nvGrpSpPr>
        <p:grpSpPr bwMode="auto">
          <a:xfrm>
            <a:off x="3063875" y="1839913"/>
            <a:ext cx="293688" cy="304800"/>
            <a:chOff x="1823" y="990"/>
            <a:chExt cx="185" cy="192"/>
          </a:xfrm>
        </p:grpSpPr>
        <p:sp>
          <p:nvSpPr>
            <p:cNvPr id="18557" name="Oval 84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58" name="Text Box 85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18456" name="Group 86"/>
          <p:cNvGrpSpPr>
            <a:grpSpLocks/>
          </p:cNvGrpSpPr>
          <p:nvPr/>
        </p:nvGrpSpPr>
        <p:grpSpPr bwMode="auto">
          <a:xfrm>
            <a:off x="1300163" y="2935288"/>
            <a:ext cx="293687" cy="304800"/>
            <a:chOff x="1823" y="990"/>
            <a:chExt cx="185" cy="192"/>
          </a:xfrm>
        </p:grpSpPr>
        <p:sp>
          <p:nvSpPr>
            <p:cNvPr id="18555" name="Oval 87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56" name="Text Box 88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8457" name="Group 89"/>
          <p:cNvGrpSpPr>
            <a:grpSpLocks/>
          </p:cNvGrpSpPr>
          <p:nvPr/>
        </p:nvGrpSpPr>
        <p:grpSpPr bwMode="auto">
          <a:xfrm>
            <a:off x="1658938" y="2935288"/>
            <a:ext cx="293687" cy="304800"/>
            <a:chOff x="1823" y="990"/>
            <a:chExt cx="185" cy="192"/>
          </a:xfrm>
        </p:grpSpPr>
        <p:sp>
          <p:nvSpPr>
            <p:cNvPr id="18553" name="Oval 90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54" name="Text Box 91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18458" name="Group 92"/>
          <p:cNvGrpSpPr>
            <a:grpSpLocks/>
          </p:cNvGrpSpPr>
          <p:nvPr/>
        </p:nvGrpSpPr>
        <p:grpSpPr bwMode="auto">
          <a:xfrm>
            <a:off x="2019300" y="2935288"/>
            <a:ext cx="293688" cy="304800"/>
            <a:chOff x="1823" y="990"/>
            <a:chExt cx="185" cy="192"/>
          </a:xfrm>
        </p:grpSpPr>
        <p:sp>
          <p:nvSpPr>
            <p:cNvPr id="18551" name="Oval 93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52" name="Text Box 94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18459" name="Group 95"/>
          <p:cNvGrpSpPr>
            <a:grpSpLocks/>
          </p:cNvGrpSpPr>
          <p:nvPr/>
        </p:nvGrpSpPr>
        <p:grpSpPr bwMode="auto">
          <a:xfrm>
            <a:off x="2378075" y="2935288"/>
            <a:ext cx="293688" cy="304800"/>
            <a:chOff x="1823" y="990"/>
            <a:chExt cx="185" cy="192"/>
          </a:xfrm>
        </p:grpSpPr>
        <p:sp>
          <p:nvSpPr>
            <p:cNvPr id="18549" name="Oval 96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50" name="Text Box 97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18460" name="Group 98"/>
          <p:cNvGrpSpPr>
            <a:grpSpLocks/>
          </p:cNvGrpSpPr>
          <p:nvPr/>
        </p:nvGrpSpPr>
        <p:grpSpPr bwMode="auto">
          <a:xfrm>
            <a:off x="2738438" y="2935288"/>
            <a:ext cx="293687" cy="304800"/>
            <a:chOff x="1823" y="990"/>
            <a:chExt cx="185" cy="192"/>
          </a:xfrm>
        </p:grpSpPr>
        <p:sp>
          <p:nvSpPr>
            <p:cNvPr id="18547" name="Oval 99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48" name="Text Box 100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e</a:t>
              </a:r>
            </a:p>
          </p:txBody>
        </p:sp>
      </p:grpSp>
      <p:grpSp>
        <p:nvGrpSpPr>
          <p:cNvPr id="18461" name="Group 101"/>
          <p:cNvGrpSpPr>
            <a:grpSpLocks/>
          </p:cNvGrpSpPr>
          <p:nvPr/>
        </p:nvGrpSpPr>
        <p:grpSpPr bwMode="auto">
          <a:xfrm>
            <a:off x="3097213" y="2935288"/>
            <a:ext cx="293687" cy="304800"/>
            <a:chOff x="1823" y="990"/>
            <a:chExt cx="185" cy="192"/>
          </a:xfrm>
        </p:grpSpPr>
        <p:sp>
          <p:nvSpPr>
            <p:cNvPr id="18545" name="Oval 102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46" name="Text Box 103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18462" name="Text Box 104"/>
          <p:cNvSpPr txBox="1">
            <a:spLocks noChangeArrowheads="1"/>
          </p:cNvSpPr>
          <p:nvPr/>
        </p:nvSpPr>
        <p:spPr bwMode="auto">
          <a:xfrm>
            <a:off x="835025" y="1778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X</a:t>
            </a:r>
          </a:p>
        </p:txBody>
      </p:sp>
      <p:sp>
        <p:nvSpPr>
          <p:cNvPr id="18463" name="Text Box 105"/>
          <p:cNvSpPr txBox="1">
            <a:spLocks noChangeArrowheads="1"/>
          </p:cNvSpPr>
          <p:nvPr/>
        </p:nvSpPr>
        <p:spPr bwMode="auto">
          <a:xfrm>
            <a:off x="844550" y="28067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Y</a:t>
            </a:r>
          </a:p>
        </p:txBody>
      </p:sp>
      <p:grpSp>
        <p:nvGrpSpPr>
          <p:cNvPr id="18464" name="Group 112"/>
          <p:cNvGrpSpPr>
            <a:grpSpLocks/>
          </p:cNvGrpSpPr>
          <p:nvPr/>
        </p:nvGrpSpPr>
        <p:grpSpPr bwMode="auto">
          <a:xfrm>
            <a:off x="658813" y="3478213"/>
            <a:ext cx="293687" cy="304800"/>
            <a:chOff x="1823" y="990"/>
            <a:chExt cx="185" cy="192"/>
          </a:xfrm>
        </p:grpSpPr>
        <p:sp>
          <p:nvSpPr>
            <p:cNvPr id="18543" name="Oval 113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44" name="Text Box 114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18465" name="Group 118"/>
          <p:cNvGrpSpPr>
            <a:grpSpLocks/>
          </p:cNvGrpSpPr>
          <p:nvPr/>
        </p:nvGrpSpPr>
        <p:grpSpPr bwMode="auto">
          <a:xfrm>
            <a:off x="3557588" y="3992563"/>
            <a:ext cx="293687" cy="304800"/>
            <a:chOff x="629" y="1749"/>
            <a:chExt cx="185" cy="192"/>
          </a:xfrm>
        </p:grpSpPr>
        <p:sp>
          <p:nvSpPr>
            <p:cNvPr id="18541" name="Oval 119"/>
            <p:cNvSpPr>
              <a:spLocks noChangeArrowheads="1"/>
            </p:cNvSpPr>
            <p:nvPr/>
          </p:nvSpPr>
          <p:spPr bwMode="auto">
            <a:xfrm>
              <a:off x="648" y="1779"/>
              <a:ext cx="146" cy="1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42" name="Text Box 120"/>
            <p:cNvSpPr txBox="1">
              <a:spLocks noChangeArrowheads="1"/>
            </p:cNvSpPr>
            <p:nvPr/>
          </p:nvSpPr>
          <p:spPr bwMode="auto">
            <a:xfrm>
              <a:off x="629" y="1749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8466" name="Group 123"/>
          <p:cNvGrpSpPr>
            <a:grpSpLocks/>
          </p:cNvGrpSpPr>
          <p:nvPr/>
        </p:nvGrpSpPr>
        <p:grpSpPr bwMode="auto">
          <a:xfrm>
            <a:off x="3814763" y="4478338"/>
            <a:ext cx="293687" cy="304800"/>
            <a:chOff x="629" y="1749"/>
            <a:chExt cx="185" cy="192"/>
          </a:xfrm>
        </p:grpSpPr>
        <p:sp>
          <p:nvSpPr>
            <p:cNvPr id="18539" name="Oval 124"/>
            <p:cNvSpPr>
              <a:spLocks noChangeArrowheads="1"/>
            </p:cNvSpPr>
            <p:nvPr/>
          </p:nvSpPr>
          <p:spPr bwMode="auto">
            <a:xfrm>
              <a:off x="648" y="1779"/>
              <a:ext cx="146" cy="1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40" name="Text Box 125"/>
            <p:cNvSpPr txBox="1">
              <a:spLocks noChangeArrowheads="1"/>
            </p:cNvSpPr>
            <p:nvPr/>
          </p:nvSpPr>
          <p:spPr bwMode="auto">
            <a:xfrm>
              <a:off x="629" y="1749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18467" name="Group 126"/>
          <p:cNvGrpSpPr>
            <a:grpSpLocks/>
          </p:cNvGrpSpPr>
          <p:nvPr/>
        </p:nvGrpSpPr>
        <p:grpSpPr bwMode="auto">
          <a:xfrm>
            <a:off x="1633538" y="3963988"/>
            <a:ext cx="293687" cy="304800"/>
            <a:chOff x="629" y="1749"/>
            <a:chExt cx="185" cy="192"/>
          </a:xfrm>
        </p:grpSpPr>
        <p:sp>
          <p:nvSpPr>
            <p:cNvPr id="18537" name="Oval 127"/>
            <p:cNvSpPr>
              <a:spLocks noChangeArrowheads="1"/>
            </p:cNvSpPr>
            <p:nvPr/>
          </p:nvSpPr>
          <p:spPr bwMode="auto">
            <a:xfrm>
              <a:off x="648" y="1779"/>
              <a:ext cx="146" cy="1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38" name="Text Box 128"/>
            <p:cNvSpPr txBox="1">
              <a:spLocks noChangeArrowheads="1"/>
            </p:cNvSpPr>
            <p:nvPr/>
          </p:nvSpPr>
          <p:spPr bwMode="auto">
            <a:xfrm>
              <a:off x="629" y="1749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18468" name="Line 129"/>
          <p:cNvSpPr>
            <a:spLocks noChangeShapeType="1"/>
          </p:cNvSpPr>
          <p:nvPr/>
        </p:nvSpPr>
        <p:spPr bwMode="auto">
          <a:xfrm>
            <a:off x="3740150" y="4244975"/>
            <a:ext cx="1524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8469" name="Group 131"/>
          <p:cNvGrpSpPr>
            <a:grpSpLocks/>
          </p:cNvGrpSpPr>
          <p:nvPr/>
        </p:nvGrpSpPr>
        <p:grpSpPr bwMode="auto">
          <a:xfrm>
            <a:off x="2620963" y="4973638"/>
            <a:ext cx="293687" cy="304800"/>
            <a:chOff x="1823" y="990"/>
            <a:chExt cx="185" cy="192"/>
          </a:xfrm>
        </p:grpSpPr>
        <p:sp>
          <p:nvSpPr>
            <p:cNvPr id="18535" name="Oval 132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36" name="Text Box 133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8470" name="Group 135"/>
          <p:cNvGrpSpPr>
            <a:grpSpLocks/>
          </p:cNvGrpSpPr>
          <p:nvPr/>
        </p:nvGrpSpPr>
        <p:grpSpPr bwMode="auto">
          <a:xfrm>
            <a:off x="1206500" y="3668713"/>
            <a:ext cx="293688" cy="304800"/>
            <a:chOff x="1823" y="990"/>
            <a:chExt cx="185" cy="192"/>
          </a:xfrm>
        </p:grpSpPr>
        <p:sp>
          <p:nvSpPr>
            <p:cNvPr id="18533" name="Oval 136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34" name="Text Box 137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18471" name="Line 138"/>
          <p:cNvSpPr>
            <a:spLocks noChangeShapeType="1"/>
          </p:cNvSpPr>
          <p:nvPr/>
        </p:nvSpPr>
        <p:spPr bwMode="auto">
          <a:xfrm>
            <a:off x="895350" y="3705225"/>
            <a:ext cx="34290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8472" name="Group 139"/>
          <p:cNvGrpSpPr>
            <a:grpSpLocks/>
          </p:cNvGrpSpPr>
          <p:nvPr/>
        </p:nvGrpSpPr>
        <p:grpSpPr bwMode="auto">
          <a:xfrm>
            <a:off x="2362200" y="3944938"/>
            <a:ext cx="293688" cy="304800"/>
            <a:chOff x="1823" y="990"/>
            <a:chExt cx="185" cy="192"/>
          </a:xfrm>
        </p:grpSpPr>
        <p:sp>
          <p:nvSpPr>
            <p:cNvPr id="18531" name="Oval 140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32" name="Text Box 141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18473" name="Group 142"/>
          <p:cNvGrpSpPr>
            <a:grpSpLocks/>
          </p:cNvGrpSpPr>
          <p:nvPr/>
        </p:nvGrpSpPr>
        <p:grpSpPr bwMode="auto">
          <a:xfrm>
            <a:off x="3005138" y="3944938"/>
            <a:ext cx="293687" cy="304800"/>
            <a:chOff x="629" y="1749"/>
            <a:chExt cx="185" cy="192"/>
          </a:xfrm>
        </p:grpSpPr>
        <p:sp>
          <p:nvSpPr>
            <p:cNvPr id="18529" name="Oval 143"/>
            <p:cNvSpPr>
              <a:spLocks noChangeArrowheads="1"/>
            </p:cNvSpPr>
            <p:nvPr/>
          </p:nvSpPr>
          <p:spPr bwMode="auto">
            <a:xfrm>
              <a:off x="648" y="1779"/>
              <a:ext cx="146" cy="1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30" name="Text Box 144"/>
            <p:cNvSpPr txBox="1">
              <a:spLocks noChangeArrowheads="1"/>
            </p:cNvSpPr>
            <p:nvPr/>
          </p:nvSpPr>
          <p:spPr bwMode="auto">
            <a:xfrm>
              <a:off x="629" y="1749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18474" name="Line 145"/>
          <p:cNvSpPr>
            <a:spLocks noChangeShapeType="1"/>
          </p:cNvSpPr>
          <p:nvPr/>
        </p:nvSpPr>
        <p:spPr bwMode="auto">
          <a:xfrm flipH="1">
            <a:off x="1828800" y="2095500"/>
            <a:ext cx="238125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8475" name="Group 146"/>
          <p:cNvGrpSpPr>
            <a:grpSpLocks/>
          </p:cNvGrpSpPr>
          <p:nvPr/>
        </p:nvGrpSpPr>
        <p:grpSpPr bwMode="auto">
          <a:xfrm>
            <a:off x="2028825" y="4516438"/>
            <a:ext cx="293688" cy="304800"/>
            <a:chOff x="1823" y="990"/>
            <a:chExt cx="185" cy="192"/>
          </a:xfrm>
        </p:grpSpPr>
        <p:sp>
          <p:nvSpPr>
            <p:cNvPr id="18527" name="Oval 147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28" name="Text Box 148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8476" name="Line 149"/>
          <p:cNvSpPr>
            <a:spLocks noChangeShapeType="1"/>
          </p:cNvSpPr>
          <p:nvPr/>
        </p:nvSpPr>
        <p:spPr bwMode="auto">
          <a:xfrm>
            <a:off x="1438275" y="3895725"/>
            <a:ext cx="228600" cy="17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Line 150"/>
          <p:cNvSpPr>
            <a:spLocks noChangeShapeType="1"/>
          </p:cNvSpPr>
          <p:nvPr/>
        </p:nvSpPr>
        <p:spPr bwMode="auto">
          <a:xfrm>
            <a:off x="1895475" y="4095750"/>
            <a:ext cx="485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Line 151"/>
          <p:cNvSpPr>
            <a:spLocks noChangeShapeType="1"/>
          </p:cNvSpPr>
          <p:nvPr/>
        </p:nvSpPr>
        <p:spPr bwMode="auto">
          <a:xfrm>
            <a:off x="1857375" y="4210050"/>
            <a:ext cx="2381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9" name="Line 152"/>
          <p:cNvSpPr>
            <a:spLocks noChangeShapeType="1"/>
          </p:cNvSpPr>
          <p:nvPr/>
        </p:nvSpPr>
        <p:spPr bwMode="auto">
          <a:xfrm>
            <a:off x="2628900" y="4105275"/>
            <a:ext cx="390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0" name="Line 153"/>
          <p:cNvSpPr>
            <a:spLocks noChangeShapeType="1"/>
          </p:cNvSpPr>
          <p:nvPr/>
        </p:nvSpPr>
        <p:spPr bwMode="auto">
          <a:xfrm>
            <a:off x="3267075" y="4105275"/>
            <a:ext cx="314325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1" name="Line 154"/>
          <p:cNvSpPr>
            <a:spLocks noChangeShapeType="1"/>
          </p:cNvSpPr>
          <p:nvPr/>
        </p:nvSpPr>
        <p:spPr bwMode="auto">
          <a:xfrm>
            <a:off x="2247900" y="4733925"/>
            <a:ext cx="428625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2" name="Line 56"/>
          <p:cNvSpPr>
            <a:spLocks noChangeShapeType="1"/>
          </p:cNvSpPr>
          <p:nvPr/>
        </p:nvSpPr>
        <p:spPr bwMode="auto">
          <a:xfrm>
            <a:off x="5792788" y="4183063"/>
            <a:ext cx="304800" cy="904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3" name="Line 57"/>
          <p:cNvSpPr>
            <a:spLocks noChangeShapeType="1"/>
          </p:cNvSpPr>
          <p:nvPr/>
        </p:nvSpPr>
        <p:spPr bwMode="auto">
          <a:xfrm>
            <a:off x="6454775" y="4206875"/>
            <a:ext cx="19050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4" name="Line 58"/>
          <p:cNvSpPr>
            <a:spLocks noChangeShapeType="1"/>
          </p:cNvSpPr>
          <p:nvPr/>
        </p:nvSpPr>
        <p:spPr bwMode="auto">
          <a:xfrm>
            <a:off x="6140450" y="4187825"/>
            <a:ext cx="314325" cy="895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5" name="Line 59"/>
          <p:cNvSpPr>
            <a:spLocks noChangeShapeType="1"/>
          </p:cNvSpPr>
          <p:nvPr/>
        </p:nvSpPr>
        <p:spPr bwMode="auto">
          <a:xfrm flipV="1">
            <a:off x="5759450" y="4178300"/>
            <a:ext cx="981075" cy="895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6" name="Line 60"/>
          <p:cNvSpPr>
            <a:spLocks noChangeShapeType="1"/>
          </p:cNvSpPr>
          <p:nvPr/>
        </p:nvSpPr>
        <p:spPr bwMode="auto">
          <a:xfrm flipH="1">
            <a:off x="6521450" y="4206875"/>
            <a:ext cx="266700" cy="866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7" name="Line 61"/>
          <p:cNvSpPr>
            <a:spLocks noChangeShapeType="1"/>
          </p:cNvSpPr>
          <p:nvPr/>
        </p:nvSpPr>
        <p:spPr bwMode="auto">
          <a:xfrm flipH="1">
            <a:off x="6896100" y="4200525"/>
            <a:ext cx="97155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8" name="Line 62"/>
          <p:cNvSpPr>
            <a:spLocks noChangeShapeType="1"/>
          </p:cNvSpPr>
          <p:nvPr/>
        </p:nvSpPr>
        <p:spPr bwMode="auto">
          <a:xfrm>
            <a:off x="6497638" y="4202113"/>
            <a:ext cx="314325" cy="881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Line 63"/>
          <p:cNvSpPr>
            <a:spLocks noChangeShapeType="1"/>
          </p:cNvSpPr>
          <p:nvPr/>
        </p:nvSpPr>
        <p:spPr bwMode="auto">
          <a:xfrm>
            <a:off x="7947025" y="4238625"/>
            <a:ext cx="46038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0" name="Line 64"/>
          <p:cNvSpPr>
            <a:spLocks noChangeShapeType="1"/>
          </p:cNvSpPr>
          <p:nvPr/>
        </p:nvSpPr>
        <p:spPr bwMode="auto">
          <a:xfrm>
            <a:off x="5740400" y="4206875"/>
            <a:ext cx="14288" cy="866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1" name="Line 65"/>
          <p:cNvSpPr>
            <a:spLocks noChangeShapeType="1"/>
          </p:cNvSpPr>
          <p:nvPr/>
        </p:nvSpPr>
        <p:spPr bwMode="auto">
          <a:xfrm flipH="1">
            <a:off x="7669213" y="4229100"/>
            <a:ext cx="236537" cy="835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2" name="Line 66"/>
          <p:cNvSpPr>
            <a:spLocks noChangeShapeType="1"/>
          </p:cNvSpPr>
          <p:nvPr/>
        </p:nvSpPr>
        <p:spPr bwMode="auto">
          <a:xfrm flipH="1">
            <a:off x="6848475" y="4210050"/>
            <a:ext cx="28575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3" name="Line 67"/>
          <p:cNvSpPr>
            <a:spLocks noChangeShapeType="1"/>
          </p:cNvSpPr>
          <p:nvPr/>
        </p:nvSpPr>
        <p:spPr bwMode="auto">
          <a:xfrm flipH="1">
            <a:off x="5759450" y="4192588"/>
            <a:ext cx="290513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5591175" y="3935413"/>
            <a:ext cx="293688" cy="304800"/>
            <a:chOff x="1823" y="990"/>
            <a:chExt cx="185" cy="192"/>
          </a:xfrm>
          <a:noFill/>
        </p:grpSpPr>
        <p:sp>
          <p:nvSpPr>
            <p:cNvPr id="106" name="Oval 69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TW" sz="1400" dirty="0">
                  <a:latin typeface="+mn-lt"/>
                  <a:cs typeface="+mn-cs"/>
                </a:rPr>
                <a:t>1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5949950" y="3935413"/>
            <a:ext cx="293688" cy="304800"/>
            <a:chOff x="1823" y="990"/>
            <a:chExt cx="185" cy="192"/>
          </a:xfrm>
          <a:noFill/>
        </p:grpSpPr>
        <p:sp>
          <p:nvSpPr>
            <p:cNvPr id="109" name="Oval 72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sp>
          <p:nvSpPr>
            <p:cNvPr id="110" name="Text Box 73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TW" sz="1400">
                  <a:latin typeface="+mn-lt"/>
                  <a:cs typeface="+mn-cs"/>
                </a:rPr>
                <a:t>2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310313" y="3935413"/>
            <a:ext cx="293687" cy="304800"/>
            <a:chOff x="1823" y="990"/>
            <a:chExt cx="185" cy="192"/>
          </a:xfrm>
          <a:noFill/>
        </p:grpSpPr>
        <p:sp>
          <p:nvSpPr>
            <p:cNvPr id="112" name="Oval 75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sp>
          <p:nvSpPr>
            <p:cNvPr id="113" name="Text Box 76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TW" sz="1400" dirty="0">
                  <a:latin typeface="+mn-lt"/>
                  <a:cs typeface="+mn-cs"/>
                </a:rPr>
                <a:t>3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669088" y="3935413"/>
            <a:ext cx="293687" cy="304800"/>
            <a:chOff x="1823" y="990"/>
            <a:chExt cx="185" cy="192"/>
          </a:xfrm>
          <a:noFill/>
        </p:grpSpPr>
        <p:sp>
          <p:nvSpPr>
            <p:cNvPr id="115" name="Oval 78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sp>
          <p:nvSpPr>
            <p:cNvPr id="116" name="Text Box 79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TW" sz="1400">
                  <a:latin typeface="+mn-lt"/>
                  <a:cs typeface="+mn-cs"/>
                </a:rPr>
                <a:t>4</a:t>
              </a:r>
            </a:p>
          </p:txBody>
        </p:sp>
      </p:grpSp>
      <p:grpSp>
        <p:nvGrpSpPr>
          <p:cNvPr id="18498" name="Group 80"/>
          <p:cNvGrpSpPr>
            <a:grpSpLocks/>
          </p:cNvGrpSpPr>
          <p:nvPr/>
        </p:nvGrpSpPr>
        <p:grpSpPr bwMode="auto">
          <a:xfrm>
            <a:off x="7820025" y="3954463"/>
            <a:ext cx="293688" cy="304800"/>
            <a:chOff x="1823" y="990"/>
            <a:chExt cx="185" cy="192"/>
          </a:xfrm>
        </p:grpSpPr>
        <p:sp>
          <p:nvSpPr>
            <p:cNvPr id="18525" name="Oval 81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26" name="Text Box 82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18499" name="Group 83"/>
          <p:cNvGrpSpPr>
            <a:grpSpLocks/>
          </p:cNvGrpSpPr>
          <p:nvPr/>
        </p:nvGrpSpPr>
        <p:grpSpPr bwMode="auto">
          <a:xfrm>
            <a:off x="7007225" y="3935413"/>
            <a:ext cx="293688" cy="304800"/>
            <a:chOff x="1823" y="990"/>
            <a:chExt cx="185" cy="192"/>
          </a:xfrm>
        </p:grpSpPr>
        <p:sp>
          <p:nvSpPr>
            <p:cNvPr id="18523" name="Oval 84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24" name="Text Box 85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18500" name="Group 86"/>
          <p:cNvGrpSpPr>
            <a:grpSpLocks/>
          </p:cNvGrpSpPr>
          <p:nvPr/>
        </p:nvGrpSpPr>
        <p:grpSpPr bwMode="auto">
          <a:xfrm>
            <a:off x="5624513" y="5030788"/>
            <a:ext cx="293687" cy="304800"/>
            <a:chOff x="1823" y="990"/>
            <a:chExt cx="185" cy="192"/>
          </a:xfrm>
        </p:grpSpPr>
        <p:sp>
          <p:nvSpPr>
            <p:cNvPr id="18521" name="Oval 87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22" name="Text Box 88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8501" name="Group 89"/>
          <p:cNvGrpSpPr>
            <a:grpSpLocks/>
          </p:cNvGrpSpPr>
          <p:nvPr/>
        </p:nvGrpSpPr>
        <p:grpSpPr bwMode="auto">
          <a:xfrm>
            <a:off x="5983288" y="5030788"/>
            <a:ext cx="293687" cy="304800"/>
            <a:chOff x="1823" y="990"/>
            <a:chExt cx="185" cy="192"/>
          </a:xfrm>
        </p:grpSpPr>
        <p:sp>
          <p:nvSpPr>
            <p:cNvPr id="18519" name="Oval 90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20" name="Text Box 91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18502" name="Group 92"/>
          <p:cNvGrpSpPr>
            <a:grpSpLocks/>
          </p:cNvGrpSpPr>
          <p:nvPr/>
        </p:nvGrpSpPr>
        <p:grpSpPr bwMode="auto">
          <a:xfrm>
            <a:off x="6343650" y="5030788"/>
            <a:ext cx="293688" cy="304800"/>
            <a:chOff x="1823" y="990"/>
            <a:chExt cx="185" cy="192"/>
          </a:xfrm>
        </p:grpSpPr>
        <p:sp>
          <p:nvSpPr>
            <p:cNvPr id="18517" name="Oval 93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18" name="Text Box 94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18503" name="Group 95"/>
          <p:cNvGrpSpPr>
            <a:grpSpLocks/>
          </p:cNvGrpSpPr>
          <p:nvPr/>
        </p:nvGrpSpPr>
        <p:grpSpPr bwMode="auto">
          <a:xfrm>
            <a:off x="6702425" y="5030788"/>
            <a:ext cx="293688" cy="304800"/>
            <a:chOff x="1823" y="990"/>
            <a:chExt cx="185" cy="192"/>
          </a:xfrm>
        </p:grpSpPr>
        <p:sp>
          <p:nvSpPr>
            <p:cNvPr id="18515" name="Oval 96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16" name="Text Box 97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19489" name="Group 98"/>
          <p:cNvGrpSpPr>
            <a:grpSpLocks/>
          </p:cNvGrpSpPr>
          <p:nvPr/>
        </p:nvGrpSpPr>
        <p:grpSpPr bwMode="auto">
          <a:xfrm>
            <a:off x="7510463" y="5030788"/>
            <a:ext cx="293687" cy="304800"/>
            <a:chOff x="1823" y="990"/>
            <a:chExt cx="185" cy="192"/>
          </a:xfrm>
          <a:noFill/>
        </p:grpSpPr>
        <p:sp>
          <p:nvSpPr>
            <p:cNvPr id="136" name="Oval 99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sp>
          <p:nvSpPr>
            <p:cNvPr id="137" name="Text Box 100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TW" sz="1400">
                  <a:latin typeface="+mn-lt"/>
                  <a:cs typeface="+mn-cs"/>
                </a:rPr>
                <a:t>e</a:t>
              </a:r>
            </a:p>
          </p:txBody>
        </p:sp>
      </p:grpSp>
      <p:grpSp>
        <p:nvGrpSpPr>
          <p:cNvPr id="18505" name="Group 101"/>
          <p:cNvGrpSpPr>
            <a:grpSpLocks/>
          </p:cNvGrpSpPr>
          <p:nvPr/>
        </p:nvGrpSpPr>
        <p:grpSpPr bwMode="auto">
          <a:xfrm>
            <a:off x="7869238" y="5030788"/>
            <a:ext cx="293687" cy="304800"/>
            <a:chOff x="1823" y="990"/>
            <a:chExt cx="185" cy="192"/>
          </a:xfrm>
        </p:grpSpPr>
        <p:sp>
          <p:nvSpPr>
            <p:cNvPr id="18513" name="Oval 102"/>
            <p:cNvSpPr>
              <a:spLocks noChangeArrowheads="1"/>
            </p:cNvSpPr>
            <p:nvPr/>
          </p:nvSpPr>
          <p:spPr bwMode="auto">
            <a:xfrm>
              <a:off x="1842" y="1020"/>
              <a:ext cx="146" cy="1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18514" name="Text Box 103"/>
            <p:cNvSpPr txBox="1">
              <a:spLocks noChangeArrowheads="1"/>
            </p:cNvSpPr>
            <p:nvPr/>
          </p:nvSpPr>
          <p:spPr bwMode="auto">
            <a:xfrm>
              <a:off x="1823" y="990"/>
              <a:ext cx="1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18506" name="Text Box 104"/>
          <p:cNvSpPr txBox="1">
            <a:spLocks noChangeArrowheads="1"/>
          </p:cNvSpPr>
          <p:nvPr/>
        </p:nvSpPr>
        <p:spPr bwMode="auto">
          <a:xfrm>
            <a:off x="5159375" y="38735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X</a:t>
            </a:r>
          </a:p>
        </p:txBody>
      </p:sp>
      <p:sp>
        <p:nvSpPr>
          <p:cNvPr id="18507" name="Text Box 105"/>
          <p:cNvSpPr txBox="1">
            <a:spLocks noChangeArrowheads="1"/>
          </p:cNvSpPr>
          <p:nvPr/>
        </p:nvSpPr>
        <p:spPr bwMode="auto">
          <a:xfrm>
            <a:off x="5168900" y="4902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Y</a:t>
            </a:r>
          </a:p>
        </p:txBody>
      </p:sp>
      <p:sp>
        <p:nvSpPr>
          <p:cNvPr id="18508" name="Line 145"/>
          <p:cNvSpPr>
            <a:spLocks noChangeShapeType="1"/>
          </p:cNvSpPr>
          <p:nvPr/>
        </p:nvSpPr>
        <p:spPr bwMode="auto">
          <a:xfrm flipH="1">
            <a:off x="6153150" y="4191000"/>
            <a:ext cx="238125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9" name="Text Box 104"/>
          <p:cNvSpPr txBox="1">
            <a:spLocks noChangeArrowheads="1"/>
          </p:cNvSpPr>
          <p:nvPr/>
        </p:nvSpPr>
        <p:spPr bwMode="auto">
          <a:xfrm>
            <a:off x="6207125" y="34544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S</a:t>
            </a:r>
          </a:p>
        </p:txBody>
      </p:sp>
      <p:sp>
        <p:nvSpPr>
          <p:cNvPr id="18510" name="Text Box 104"/>
          <p:cNvSpPr txBox="1">
            <a:spLocks noChangeArrowheads="1"/>
          </p:cNvSpPr>
          <p:nvPr/>
        </p:nvSpPr>
        <p:spPr bwMode="auto">
          <a:xfrm>
            <a:off x="6188075" y="534035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T</a:t>
            </a:r>
          </a:p>
        </p:txBody>
      </p:sp>
      <p:sp>
        <p:nvSpPr>
          <p:cNvPr id="18511" name="Text Box 104"/>
          <p:cNvSpPr txBox="1">
            <a:spLocks noChangeArrowheads="1"/>
          </p:cNvSpPr>
          <p:nvPr/>
        </p:nvSpPr>
        <p:spPr bwMode="auto">
          <a:xfrm>
            <a:off x="7626350" y="3435350"/>
            <a:ext cx="860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X-S</a:t>
            </a:r>
          </a:p>
        </p:txBody>
      </p:sp>
      <p:sp>
        <p:nvSpPr>
          <p:cNvPr id="18512" name="Text Box 104"/>
          <p:cNvSpPr txBox="1">
            <a:spLocks noChangeArrowheads="1"/>
          </p:cNvSpPr>
          <p:nvPr/>
        </p:nvSpPr>
        <p:spPr bwMode="auto">
          <a:xfrm>
            <a:off x="7531100" y="5340350"/>
            <a:ext cx="755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Y-T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CBB86F-00B5-4CA5-8961-2CB21E6DDE16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2/11/2015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C4F563-D6F2-429A-A3A8-0E1414CE0A3D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7338"/>
            <a:ext cx="7772400" cy="1408112"/>
          </a:xfrm>
        </p:spPr>
        <p:txBody>
          <a:bodyPr/>
          <a:lstStyle/>
          <a:p>
            <a:pPr marL="285750" indent="-285750" eaLnBrk="1" hangingPunct="1"/>
            <a:r>
              <a:rPr lang="en-US" altLang="zh-TW" sz="2400" smtClean="0"/>
              <a:t>Proposition 29: Repeatedly applying the augmenting path algorithm to a bipartite graph produces a matching and a vertex cover of equal size. </a:t>
            </a:r>
            <a:endParaRPr lang="en-US" altLang="zh-TW" sz="2400" baseline="-25000" smtClean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657350"/>
            <a:ext cx="8267700" cy="44481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smtClean="0"/>
              <a:t>Proof:</a:t>
            </a:r>
            <a:r>
              <a:rPr lang="en-US" altLang="zh-TW" sz="2400" smtClean="0">
                <a:solidFill>
                  <a:srgbClr val="FF0000"/>
                </a:solidFill>
              </a:rPr>
              <a:t> </a:t>
            </a: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 need only verify that the Augmenting Path Algorithm produces an</a:t>
            </a:r>
            <a:r>
              <a:rPr lang="en-US" altLang="zh-TW" smtClean="0"/>
              <a:t> </a:t>
            </a:r>
            <a:r>
              <a:rPr lang="en-US" altLang="zh-TW" i="1" smtClean="0"/>
              <a:t>M</a:t>
            </a:r>
            <a:r>
              <a:rPr lang="en-US" altLang="zh-TW" smtClean="0"/>
              <a:t>-augmenting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path or a vertex cover of size</a:t>
            </a:r>
            <a:r>
              <a:rPr lang="en-US" altLang="zh-TW" smtClean="0"/>
              <a:t> |</a:t>
            </a:r>
            <a:r>
              <a:rPr lang="en-US" altLang="zh-TW" i="1" smtClean="0"/>
              <a:t>M</a:t>
            </a:r>
            <a:r>
              <a:rPr lang="en-US" altLang="zh-TW" smtClean="0"/>
              <a:t>|</a:t>
            </a: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the algorithm produces an </a:t>
            </a:r>
            <a:r>
              <a:rPr lang="en-US" altLang="zh-TW" i="1" smtClean="0"/>
              <a:t>M</a:t>
            </a:r>
            <a:r>
              <a:rPr lang="en-US" altLang="zh-TW" smtClean="0"/>
              <a:t>-augmenting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path, we have completed the Augmenting Path Algorithm once.  </a:t>
            </a: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Otherwise, it terminates by marking all vertices of </a:t>
            </a:r>
            <a:r>
              <a:rPr lang="en-US" altLang="zh-TW" i="1" smtClean="0"/>
              <a:t>S</a:t>
            </a:r>
            <a:r>
              <a:rPr lang="en-US" altLang="zh-TW" smtClean="0"/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 claiming that </a:t>
            </a:r>
            <a:r>
              <a:rPr lang="en-US" altLang="zh-TW" i="1" smtClean="0"/>
              <a:t>R</a:t>
            </a:r>
            <a:r>
              <a:rPr lang="en-US" altLang="zh-TW" smtClean="0"/>
              <a:t>=</a:t>
            </a:r>
            <a:r>
              <a:rPr lang="en-US" altLang="zh-TW" i="1" smtClean="0"/>
              <a:t>T</a:t>
            </a:r>
            <a:r>
              <a:rPr lang="en-US" altLang="zh-TW" smtClean="0">
                <a:sym typeface="Symbol" pitchFamily="18" charset="2"/>
              </a:rPr>
              <a:t>(</a:t>
            </a:r>
            <a:r>
              <a:rPr lang="en-US" altLang="zh-TW" i="1" smtClean="0">
                <a:sym typeface="Symbol" pitchFamily="18" charset="2"/>
              </a:rPr>
              <a:t>X-S</a:t>
            </a:r>
            <a:r>
              <a:rPr lang="en-US" altLang="zh-TW" smtClean="0">
                <a:sym typeface="Symbol" pitchFamily="18" charset="2"/>
              </a:rPr>
              <a:t>)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a vertex cover of size </a:t>
            </a:r>
            <a:r>
              <a:rPr lang="en-US" altLang="zh-TW" smtClean="0">
                <a:sym typeface="Symbol" pitchFamily="18" charset="2"/>
              </a:rPr>
              <a:t>|</a:t>
            </a:r>
            <a:r>
              <a:rPr lang="en-US" altLang="zh-TW" i="1" smtClean="0">
                <a:sym typeface="Symbol" pitchFamily="18" charset="2"/>
              </a:rPr>
              <a:t>M</a:t>
            </a:r>
            <a:r>
              <a:rPr lang="en-US" altLang="zh-TW" smtClean="0">
                <a:sym typeface="Symbol" pitchFamily="18" charset="2"/>
              </a:rPr>
              <a:t>|. </a:t>
            </a:r>
          </a:p>
          <a:p>
            <a:pPr lvl="1" eaLnBrk="1" hangingPunct="1">
              <a:buFontTx/>
              <a:buNone/>
            </a:pP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We prove that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i="1" smtClean="0">
                <a:sym typeface="Symbol" pitchFamily="18" charset="2"/>
              </a:rPr>
              <a:t>R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a vertex cover and has size </a:t>
            </a:r>
            <a:r>
              <a:rPr lang="en-US" altLang="zh-TW" smtClean="0">
                <a:sym typeface="Symbol" pitchFamily="18" charset="2"/>
              </a:rPr>
              <a:t>|</a:t>
            </a:r>
            <a:r>
              <a:rPr lang="en-US" altLang="zh-TW" i="1" smtClean="0">
                <a:sym typeface="Symbol" pitchFamily="18" charset="2"/>
              </a:rPr>
              <a:t>M</a:t>
            </a:r>
            <a:r>
              <a:rPr lang="en-US" altLang="zh-TW" smtClean="0">
                <a:sym typeface="Symbol" pitchFamily="18" charset="2"/>
              </a:rPr>
              <a:t>|.</a:t>
            </a:r>
          </a:p>
          <a:p>
            <a:pPr lvl="1" eaLnBrk="1" hangingPunct="1">
              <a:buFontTx/>
              <a:buNone/>
            </a:pPr>
            <a:endParaRPr lang="en-US" altLang="zh-TW" sz="120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AA9EB7F-856B-417C-AAE2-37C8B85AEB39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2/11/2015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1507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0F2943E-FC55-444A-BC74-8B2B1FEF5E2C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2667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TW" sz="3200" smtClean="0"/>
              <a:t>Proposition 29 </a:t>
            </a:r>
            <a:r>
              <a:rPr lang="en-US" altLang="zh-TW" sz="1600" smtClean="0"/>
              <a:t>Continue</a:t>
            </a:r>
            <a:endParaRPr lang="zh-TW" altLang="en-US" sz="1600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1295400"/>
            <a:ext cx="8010525" cy="13335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To show that </a:t>
            </a:r>
            <a:r>
              <a:rPr lang="en-US" altLang="zh-TW" i="1" smtClean="0"/>
              <a:t>R</a:t>
            </a:r>
            <a:r>
              <a:rPr lang="en-US" altLang="zh-TW" smtClean="0"/>
              <a:t>=</a:t>
            </a:r>
            <a:r>
              <a:rPr lang="en-US" altLang="zh-TW" i="1" smtClean="0"/>
              <a:t>T</a:t>
            </a:r>
            <a:r>
              <a:rPr lang="en-US" altLang="zh-TW" smtClean="0">
                <a:sym typeface="Symbol" pitchFamily="18" charset="2"/>
              </a:rPr>
              <a:t>(</a:t>
            </a:r>
            <a:r>
              <a:rPr lang="en-US" altLang="zh-TW" i="1" smtClean="0">
                <a:sym typeface="Symbol" pitchFamily="18" charset="2"/>
              </a:rPr>
              <a:t>X-S</a:t>
            </a:r>
            <a:r>
              <a:rPr lang="en-US" altLang="zh-TW" smtClean="0">
                <a:sym typeface="Symbol" pitchFamily="18" charset="2"/>
              </a:rPr>
              <a:t>)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a vertex cover, it suffices to show that there is no edge joining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i="1" smtClean="0">
                <a:sym typeface="Symbol" pitchFamily="18" charset="2"/>
              </a:rPr>
              <a:t>S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to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i="1" smtClean="0">
                <a:sym typeface="Symbol" pitchFamily="18" charset="2"/>
              </a:rPr>
              <a:t>Y-T</a:t>
            </a:r>
            <a:endParaRPr lang="en-US" altLang="en-US" smtClean="0">
              <a:latin typeface="Symap"/>
              <a:ea typeface="PMingLiU" pitchFamily="18" charset="-120"/>
              <a:sym typeface="Wingdings 2" pitchFamily="18" charset="2"/>
            </a:endParaRPr>
          </a:p>
        </p:txBody>
      </p:sp>
      <p:sp>
        <p:nvSpPr>
          <p:cNvPr id="21510" name="Oval 4"/>
          <p:cNvSpPr>
            <a:spLocks noChangeArrowheads="1"/>
          </p:cNvSpPr>
          <p:nvPr/>
        </p:nvSpPr>
        <p:spPr bwMode="auto">
          <a:xfrm>
            <a:off x="2428875" y="3248025"/>
            <a:ext cx="159067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3181350" y="3209925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S</a:t>
            </a:r>
          </a:p>
        </p:txBody>
      </p:sp>
      <p:sp>
        <p:nvSpPr>
          <p:cNvPr id="21512" name="Oval 6"/>
          <p:cNvSpPr>
            <a:spLocks noChangeArrowheads="1"/>
          </p:cNvSpPr>
          <p:nvPr/>
        </p:nvSpPr>
        <p:spPr bwMode="auto">
          <a:xfrm>
            <a:off x="4381500" y="3228975"/>
            <a:ext cx="1123950" cy="4762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4610100" y="3228975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X-S</a:t>
            </a:r>
          </a:p>
        </p:txBody>
      </p:sp>
      <p:sp>
        <p:nvSpPr>
          <p:cNvPr id="21514" name="Oval 8"/>
          <p:cNvSpPr>
            <a:spLocks noChangeArrowheads="1"/>
          </p:cNvSpPr>
          <p:nvPr/>
        </p:nvSpPr>
        <p:spPr bwMode="auto">
          <a:xfrm>
            <a:off x="2409825" y="4276725"/>
            <a:ext cx="1590675" cy="4762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3000375" y="424815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T</a:t>
            </a:r>
          </a:p>
        </p:txBody>
      </p:sp>
      <p:sp>
        <p:nvSpPr>
          <p:cNvPr id="21516" name="Oval 10"/>
          <p:cNvSpPr>
            <a:spLocks noChangeArrowheads="1"/>
          </p:cNvSpPr>
          <p:nvPr/>
        </p:nvSpPr>
        <p:spPr bwMode="auto">
          <a:xfrm>
            <a:off x="4362450" y="4257675"/>
            <a:ext cx="1123950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1517" name="Text Box 11"/>
          <p:cNvSpPr txBox="1">
            <a:spLocks noChangeArrowheads="1"/>
          </p:cNvSpPr>
          <p:nvPr/>
        </p:nvSpPr>
        <p:spPr bwMode="auto">
          <a:xfrm>
            <a:off x="4591050" y="4257675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Y-T</a:t>
            </a:r>
          </a:p>
        </p:txBody>
      </p:sp>
      <p:sp>
        <p:nvSpPr>
          <p:cNvPr id="21518" name="Line 12"/>
          <p:cNvSpPr>
            <a:spLocks noChangeShapeType="1"/>
          </p:cNvSpPr>
          <p:nvPr/>
        </p:nvSpPr>
        <p:spPr bwMode="auto">
          <a:xfrm flipV="1">
            <a:off x="3762375" y="3590925"/>
            <a:ext cx="828675" cy="8286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9" name="Line 13"/>
          <p:cNvSpPr>
            <a:spLocks noChangeShapeType="1"/>
          </p:cNvSpPr>
          <p:nvPr/>
        </p:nvSpPr>
        <p:spPr bwMode="auto">
          <a:xfrm>
            <a:off x="3381375" y="3657600"/>
            <a:ext cx="0" cy="7143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0" name="Line 14"/>
          <p:cNvSpPr>
            <a:spLocks noChangeShapeType="1"/>
          </p:cNvSpPr>
          <p:nvPr/>
        </p:nvSpPr>
        <p:spPr bwMode="auto">
          <a:xfrm>
            <a:off x="4943475" y="3629025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1" name="Text Box 15"/>
          <p:cNvSpPr txBox="1">
            <a:spLocks noChangeArrowheads="1"/>
          </p:cNvSpPr>
          <p:nvPr/>
        </p:nvSpPr>
        <p:spPr bwMode="auto">
          <a:xfrm>
            <a:off x="5781675" y="3543300"/>
            <a:ext cx="30956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no edges between </a:t>
            </a:r>
            <a:r>
              <a:rPr lang="en-US" altLang="zh-TW">
                <a:latin typeface="Times New Roman" pitchFamily="18" charset="0"/>
              </a:rPr>
              <a:t>S </a:t>
            </a:r>
            <a:r>
              <a:rPr lang="en-US" altLang="zh-TW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en-US" altLang="zh-TW">
                <a:latin typeface="Times New Roman" pitchFamily="18" charset="0"/>
              </a:rPr>
              <a:t> Y-T, </a:t>
            </a:r>
            <a:r>
              <a:rPr lang="en-US" altLang="zh-TW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then</a:t>
            </a:r>
            <a:r>
              <a:rPr lang="en-US" altLang="zh-TW">
                <a:latin typeface="Times New Roman" pitchFamily="18" charset="0"/>
              </a:rPr>
              <a:t> T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(X-S)  </a:t>
            </a:r>
            <a:r>
              <a:rPr lang="en-US" altLang="zh-TW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a vertex cover</a:t>
            </a:r>
          </a:p>
        </p:txBody>
      </p:sp>
      <p:sp>
        <p:nvSpPr>
          <p:cNvPr id="21522" name="AutoShape 16"/>
          <p:cNvSpPr>
            <a:spLocks noChangeArrowheads="1"/>
          </p:cNvSpPr>
          <p:nvPr/>
        </p:nvSpPr>
        <p:spPr bwMode="auto">
          <a:xfrm>
            <a:off x="600075" y="3219450"/>
            <a:ext cx="1485900" cy="676275"/>
          </a:xfrm>
          <a:prstGeom prst="wedgeRectCallout">
            <a:avLst>
              <a:gd name="adj1" fmla="val 72435"/>
              <a:gd name="adj2" fmla="val -117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1600">
                <a:latin typeface="Times New Roman" pitchFamily="18" charset="0"/>
              </a:rPr>
              <a:t>Enter S through M edges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1247775" y="4876800"/>
            <a:ext cx="54197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latin typeface="Times New Roman" pitchFamily="18" charset="0"/>
              </a:rPr>
              <a:t>All neighbors of S vertices are included in T.</a:t>
            </a:r>
          </a:p>
          <a:p>
            <a:r>
              <a:rPr lang="en-US" altLang="zh-TW" dirty="0">
                <a:latin typeface="Times New Roman" pitchFamily="18" charset="0"/>
              </a:rPr>
              <a:t>If a Y vertex </a:t>
            </a:r>
            <a:r>
              <a:rPr lang="en-US" altLang="zh-TW" dirty="0" smtClean="0">
                <a:latin typeface="Times New Roman" pitchFamily="18" charset="0"/>
              </a:rPr>
              <a:t>is joined with </a:t>
            </a:r>
            <a:r>
              <a:rPr lang="en-US" altLang="zh-TW" dirty="0">
                <a:latin typeface="Times New Roman" pitchFamily="18" charset="0"/>
              </a:rPr>
              <a:t>S vertex, it is in T.</a:t>
            </a:r>
          </a:p>
        </p:txBody>
      </p:sp>
      <p:sp>
        <p:nvSpPr>
          <p:cNvPr id="21524" name="Text Box 5"/>
          <p:cNvSpPr txBox="1">
            <a:spLocks noChangeArrowheads="1"/>
          </p:cNvSpPr>
          <p:nvPr/>
        </p:nvSpPr>
        <p:spPr bwMode="auto">
          <a:xfrm>
            <a:off x="2695575" y="3295650"/>
            <a:ext cx="742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U</a:t>
            </a:r>
          </a:p>
        </p:txBody>
      </p:sp>
      <p:sp>
        <p:nvSpPr>
          <p:cNvPr id="21525" name="橢圓 21"/>
          <p:cNvSpPr>
            <a:spLocks noChangeArrowheads="1"/>
          </p:cNvSpPr>
          <p:nvPr/>
        </p:nvSpPr>
        <p:spPr bwMode="auto">
          <a:xfrm>
            <a:off x="2647950" y="3314700"/>
            <a:ext cx="485775" cy="342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9EEEA6-DA7F-43F1-9B6D-F97057436A4B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2/11/2015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253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60722E8-0A0E-4CE3-B562-B3A540C8AAAA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2667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TW" sz="3200" smtClean="0"/>
              <a:t>Proposition 29 </a:t>
            </a:r>
            <a:r>
              <a:rPr lang="en-US" altLang="zh-TW" sz="1600" smtClean="0"/>
              <a:t>Continue</a:t>
            </a:r>
            <a:endParaRPr lang="zh-TW" altLang="en-US" sz="1600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1038225"/>
            <a:ext cx="8010525" cy="23622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-alternating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path starting from </a:t>
            </a:r>
            <a:r>
              <a:rPr lang="en-US" altLang="zh-TW" i="1" dirty="0" smtClean="0">
                <a:sym typeface="Symbol" pitchFamily="18" charset="2"/>
              </a:rPr>
              <a:t>U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enters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X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only on an edge of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. </a:t>
            </a:r>
          </a:p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Hence every vertex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x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of </a:t>
            </a:r>
            <a:r>
              <a:rPr lang="en-US" altLang="zh-TW" i="1" dirty="0" smtClean="0">
                <a:sym typeface="Symbol" pitchFamily="18" charset="2"/>
              </a:rPr>
              <a:t>S-U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matched via </a:t>
            </a:r>
            <a:r>
              <a:rPr lang="en-US" altLang="zh-TW" i="1" dirty="0" smtClean="0">
                <a:sym typeface="Symbol" pitchFamily="18" charset="2"/>
              </a:rPr>
              <a:t>M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to a vertex of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dirty="0" smtClean="0">
                <a:sym typeface="Symbol" pitchFamily="18" charset="2"/>
              </a:rPr>
              <a:t>,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 there is no edge of </a:t>
            </a:r>
            <a:r>
              <a:rPr lang="en-US" altLang="zh-TW" i="1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from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S</a:t>
            </a:r>
            <a:r>
              <a:rPr lang="en-US" altLang="zh-TW" dirty="0" smtClean="0">
                <a:sym typeface="Symbol" pitchFamily="18" charset="2"/>
              </a:rPr>
              <a:t> to </a:t>
            </a:r>
            <a:r>
              <a:rPr lang="en-US" altLang="zh-TW" i="1" dirty="0" smtClean="0">
                <a:sym typeface="Symbol" pitchFamily="18" charset="2"/>
              </a:rPr>
              <a:t>Y-T</a:t>
            </a:r>
            <a:r>
              <a:rPr lang="en-US" altLang="zh-TW" dirty="0" smtClean="0">
                <a:sym typeface="Symbol" pitchFamily="18" charset="2"/>
              </a:rPr>
              <a:t>. </a:t>
            </a:r>
            <a:endParaRPr lang="en-US" altLang="en-US" dirty="0" smtClean="0">
              <a:latin typeface="Symap"/>
              <a:ea typeface="PMingLiU" pitchFamily="18" charset="-120"/>
              <a:sym typeface="Wingdings 2" pitchFamily="18" charset="2"/>
            </a:endParaRPr>
          </a:p>
        </p:txBody>
      </p:sp>
      <p:sp>
        <p:nvSpPr>
          <p:cNvPr id="22534" name="Oval 4"/>
          <p:cNvSpPr>
            <a:spLocks noChangeArrowheads="1"/>
          </p:cNvSpPr>
          <p:nvPr/>
        </p:nvSpPr>
        <p:spPr bwMode="auto">
          <a:xfrm>
            <a:off x="2438400" y="4019550"/>
            <a:ext cx="159067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3190875" y="398145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S</a:t>
            </a:r>
          </a:p>
        </p:txBody>
      </p:sp>
      <p:sp>
        <p:nvSpPr>
          <p:cNvPr id="22536" name="Oval 6"/>
          <p:cNvSpPr>
            <a:spLocks noChangeArrowheads="1"/>
          </p:cNvSpPr>
          <p:nvPr/>
        </p:nvSpPr>
        <p:spPr bwMode="auto">
          <a:xfrm>
            <a:off x="4391025" y="4000500"/>
            <a:ext cx="1123950" cy="4762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2537" name="Text Box 7"/>
          <p:cNvSpPr txBox="1">
            <a:spLocks noChangeArrowheads="1"/>
          </p:cNvSpPr>
          <p:nvPr/>
        </p:nvSpPr>
        <p:spPr bwMode="auto">
          <a:xfrm>
            <a:off x="4619625" y="400050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X-S</a:t>
            </a:r>
          </a:p>
        </p:txBody>
      </p:sp>
      <p:sp>
        <p:nvSpPr>
          <p:cNvPr id="22538" name="Oval 8"/>
          <p:cNvSpPr>
            <a:spLocks noChangeArrowheads="1"/>
          </p:cNvSpPr>
          <p:nvPr/>
        </p:nvSpPr>
        <p:spPr bwMode="auto">
          <a:xfrm>
            <a:off x="2419350" y="5048250"/>
            <a:ext cx="1590675" cy="4762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2539" name="Text Box 9"/>
          <p:cNvSpPr txBox="1">
            <a:spLocks noChangeArrowheads="1"/>
          </p:cNvSpPr>
          <p:nvPr/>
        </p:nvSpPr>
        <p:spPr bwMode="auto">
          <a:xfrm>
            <a:off x="3009900" y="5019675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T</a:t>
            </a:r>
          </a:p>
        </p:txBody>
      </p:sp>
      <p:sp>
        <p:nvSpPr>
          <p:cNvPr id="22540" name="Oval 10"/>
          <p:cNvSpPr>
            <a:spLocks noChangeArrowheads="1"/>
          </p:cNvSpPr>
          <p:nvPr/>
        </p:nvSpPr>
        <p:spPr bwMode="auto">
          <a:xfrm>
            <a:off x="4371975" y="5029200"/>
            <a:ext cx="1123950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2541" name="Text Box 11"/>
          <p:cNvSpPr txBox="1">
            <a:spLocks noChangeArrowheads="1"/>
          </p:cNvSpPr>
          <p:nvPr/>
        </p:nvSpPr>
        <p:spPr bwMode="auto">
          <a:xfrm>
            <a:off x="4600575" y="502920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Y-T</a:t>
            </a:r>
          </a:p>
        </p:txBody>
      </p:sp>
      <p:sp>
        <p:nvSpPr>
          <p:cNvPr id="22542" name="Line 12"/>
          <p:cNvSpPr>
            <a:spLocks noChangeShapeType="1"/>
          </p:cNvSpPr>
          <p:nvPr/>
        </p:nvSpPr>
        <p:spPr bwMode="auto">
          <a:xfrm flipV="1">
            <a:off x="3771900" y="4362450"/>
            <a:ext cx="828675" cy="8286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Line 13"/>
          <p:cNvSpPr>
            <a:spLocks noChangeShapeType="1"/>
          </p:cNvSpPr>
          <p:nvPr/>
        </p:nvSpPr>
        <p:spPr bwMode="auto">
          <a:xfrm>
            <a:off x="3390900" y="4429125"/>
            <a:ext cx="0" cy="7143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Line 14"/>
          <p:cNvSpPr>
            <a:spLocks noChangeShapeType="1"/>
          </p:cNvSpPr>
          <p:nvPr/>
        </p:nvSpPr>
        <p:spPr bwMode="auto">
          <a:xfrm>
            <a:off x="4953000" y="4400550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5" name="Text Box 15"/>
          <p:cNvSpPr txBox="1">
            <a:spLocks noChangeArrowheads="1"/>
          </p:cNvSpPr>
          <p:nvPr/>
        </p:nvSpPr>
        <p:spPr bwMode="auto">
          <a:xfrm>
            <a:off x="5791200" y="4314825"/>
            <a:ext cx="30956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no edges between </a:t>
            </a:r>
            <a:r>
              <a:rPr lang="en-US" altLang="zh-TW">
                <a:latin typeface="Times New Roman" pitchFamily="18" charset="0"/>
              </a:rPr>
              <a:t>S </a:t>
            </a:r>
            <a:r>
              <a:rPr lang="en-US" altLang="zh-TW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en-US" altLang="zh-TW">
                <a:latin typeface="Times New Roman" pitchFamily="18" charset="0"/>
              </a:rPr>
              <a:t> Y-T, </a:t>
            </a:r>
            <a:r>
              <a:rPr lang="en-US" altLang="zh-TW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then</a:t>
            </a:r>
            <a:r>
              <a:rPr lang="en-US" altLang="zh-TW">
                <a:latin typeface="Times New Roman" pitchFamily="18" charset="0"/>
              </a:rPr>
              <a:t> T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(X-S)  </a:t>
            </a:r>
            <a:r>
              <a:rPr lang="en-US" altLang="zh-TW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a vertex cover</a:t>
            </a:r>
          </a:p>
        </p:txBody>
      </p:sp>
      <p:sp>
        <p:nvSpPr>
          <p:cNvPr id="22546" name="AutoShape 16"/>
          <p:cNvSpPr>
            <a:spLocks noChangeArrowheads="1"/>
          </p:cNvSpPr>
          <p:nvPr/>
        </p:nvSpPr>
        <p:spPr bwMode="auto">
          <a:xfrm>
            <a:off x="609600" y="3990975"/>
            <a:ext cx="1485900" cy="676275"/>
          </a:xfrm>
          <a:prstGeom prst="wedgeRectCallout">
            <a:avLst>
              <a:gd name="adj1" fmla="val 72435"/>
              <a:gd name="adj2" fmla="val -117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1600">
                <a:latin typeface="Times New Roman" pitchFamily="18" charset="0"/>
              </a:rPr>
              <a:t>Enter S through M edges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1257300" y="5648325"/>
            <a:ext cx="54197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latin typeface="Times New Roman" pitchFamily="18" charset="0"/>
              </a:rPr>
              <a:t>All neighbors of S vertices are included in T.</a:t>
            </a:r>
          </a:p>
          <a:p>
            <a:r>
              <a:rPr lang="en-US" altLang="zh-TW" dirty="0">
                <a:latin typeface="Times New Roman" pitchFamily="18" charset="0"/>
              </a:rPr>
              <a:t>If a Y </a:t>
            </a:r>
            <a:r>
              <a:rPr lang="en-US" altLang="zh-TW" dirty="0" smtClean="0">
                <a:latin typeface="Times New Roman" pitchFamily="18" charset="0"/>
              </a:rPr>
              <a:t>vertex is joined to  S </a:t>
            </a:r>
            <a:r>
              <a:rPr lang="en-US" altLang="zh-TW" dirty="0">
                <a:latin typeface="Times New Roman" pitchFamily="18" charset="0"/>
              </a:rPr>
              <a:t>vertex, it is in T.</a:t>
            </a:r>
          </a:p>
        </p:txBody>
      </p:sp>
      <p:sp>
        <p:nvSpPr>
          <p:cNvPr id="22548" name="Text Box 5"/>
          <p:cNvSpPr txBox="1">
            <a:spLocks noChangeArrowheads="1"/>
          </p:cNvSpPr>
          <p:nvPr/>
        </p:nvSpPr>
        <p:spPr bwMode="auto">
          <a:xfrm>
            <a:off x="2705100" y="4067175"/>
            <a:ext cx="742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U</a:t>
            </a:r>
          </a:p>
        </p:txBody>
      </p:sp>
      <p:sp>
        <p:nvSpPr>
          <p:cNvPr id="22549" name="橢圓 21"/>
          <p:cNvSpPr>
            <a:spLocks noChangeArrowheads="1"/>
          </p:cNvSpPr>
          <p:nvPr/>
        </p:nvSpPr>
        <p:spPr bwMode="auto">
          <a:xfrm>
            <a:off x="2657475" y="4086225"/>
            <a:ext cx="485775" cy="342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18009</TotalTime>
  <Words>1373</Words>
  <Application>Microsoft Office PowerPoint</Application>
  <PresentationFormat>On-screen Show (4:3)</PresentationFormat>
  <Paragraphs>234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Maximum Bipartite Matching</vt:lpstr>
      <vt:lpstr>Augmenting Path Algorithm</vt:lpstr>
      <vt:lpstr>Augmenting Path Algorithm</vt:lpstr>
      <vt:lpstr>Example of Finding Matching1</vt:lpstr>
      <vt:lpstr>Example of Finding Matching2</vt:lpstr>
      <vt:lpstr>Example of Finding Matching</vt:lpstr>
      <vt:lpstr>Proposition 29: Repeatedly applying the augmenting path algorithm to a bipartite graph produces a matching and a vertex cover of equal size. </vt:lpstr>
      <vt:lpstr>Proposition 29 Continue</vt:lpstr>
      <vt:lpstr>Proposition 29 Continue</vt:lpstr>
      <vt:lpstr>Proposition 29 Continue</vt:lpstr>
      <vt:lpstr>Maximum Bipartite Matching</vt:lpstr>
      <vt:lpstr>Maximum Bipartite Matching</vt:lpstr>
      <vt:lpstr>Maximum Bipartite Matching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154</cp:revision>
  <dcterms:created xsi:type="dcterms:W3CDTF">2013-08-04T06:42:48Z</dcterms:created>
  <dcterms:modified xsi:type="dcterms:W3CDTF">2015-02-11T03:33:28Z</dcterms:modified>
</cp:coreProperties>
</file>