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551" r:id="rId2"/>
    <p:sldId id="555" r:id="rId3"/>
    <p:sldId id="556" r:id="rId4"/>
    <p:sldId id="552" r:id="rId5"/>
    <p:sldId id="553" r:id="rId6"/>
    <p:sldId id="554" r:id="rId7"/>
    <p:sldId id="557" r:id="rId8"/>
    <p:sldId id="558" r:id="rId9"/>
    <p:sldId id="559" r:id="rId10"/>
    <p:sldId id="560" r:id="rId11"/>
    <p:sldId id="561" r:id="rId12"/>
    <p:sldId id="562" r:id="rId13"/>
    <p:sldId id="563" r:id="rId14"/>
    <p:sldId id="564" r:id="rId15"/>
    <p:sldId id="565" r:id="rId16"/>
    <p:sldId id="566" r:id="rId17"/>
    <p:sldId id="567" r:id="rId18"/>
    <p:sldId id="568" r:id="rId19"/>
    <p:sldId id="569" r:id="rId20"/>
    <p:sldId id="575" r:id="rId21"/>
    <p:sldId id="576" r:id="rId22"/>
    <p:sldId id="577" r:id="rId23"/>
    <p:sldId id="578" r:id="rId24"/>
    <p:sldId id="579" r:id="rId25"/>
    <p:sldId id="583" r:id="rId26"/>
    <p:sldId id="580" r:id="rId27"/>
    <p:sldId id="581" r:id="rId28"/>
    <p:sldId id="582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353" autoAdjust="0"/>
    <p:restoredTop sz="94660"/>
  </p:normalViewPr>
  <p:slideViewPr>
    <p:cSldViewPr snapToGrid="0">
      <p:cViewPr varScale="1">
        <p:scale>
          <a:sx n="73" d="100"/>
          <a:sy n="73" d="100"/>
        </p:scale>
        <p:origin x="-193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49096489-B483-4408-8DDB-25125A2FFD4A}" type="datetimeFigureOut">
              <a:rPr lang="en-US"/>
              <a:pPr>
                <a:defRPr/>
              </a:pPr>
              <a:t>2/13/2015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D468BCDE-5F7F-4A41-9788-5BF85B49ED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0437AAF-F053-4B88-B74D-E0D1E450DDFF}" type="datetimeFigureOut">
              <a:rPr lang="en-US"/>
              <a:pPr>
                <a:defRPr/>
              </a:pPr>
              <a:t>2/13/2015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9D128B2-C991-4616-959C-4FD3D99793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138" y="5718175"/>
            <a:ext cx="1905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6B178-E91D-4BEA-8473-E0DFA0EB4B46}" type="datetime1">
              <a:rPr lang="en-US"/>
              <a:pPr>
                <a:defRPr/>
              </a:pPr>
              <a:t>2/13/2015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3.   Matchings and Factors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4ABF3D-1AF2-4D95-9855-DD257AD3AB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F9F4F-D29D-44B4-9456-0A12751576E3}" type="datetime1">
              <a:rPr lang="en-US"/>
              <a:pPr>
                <a:defRPr/>
              </a:pPr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3.   Matchings and Factors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D6F98-DBB8-45E7-A0EB-80297B17E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2FC30-5D8B-4BE6-B3BE-E8D72DC1678B}" type="datetime1">
              <a:rPr lang="en-US"/>
              <a:pPr>
                <a:defRPr/>
              </a:pPr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3.   Matchings and Factors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C323F5-E6EE-43F4-8AE6-F594A8C9B6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752600"/>
            <a:ext cx="3810000" cy="43434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43434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9B3FD-8F88-42D6-89EC-FC8D524C15C0}" type="datetime1">
              <a:rPr lang="en-US" altLang="zh-TW"/>
              <a:pPr>
                <a:defRPr/>
              </a:pPr>
              <a:t>2/13/2015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Ch. 3.   Matchings and Factors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35E152-8FB5-4B97-81DF-73C4125A136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3221F6-5AE4-45C0-A7D6-5A5F26E11EC9}" type="datetime1">
              <a:rPr lang="en-US"/>
              <a:pPr>
                <a:defRPr/>
              </a:pPr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3.   Matchings and Factors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27E1F4-C800-4BB0-86E4-334284CE39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EC3EFA-E246-4F92-986C-8767482F03F4}" type="datetime1">
              <a:rPr lang="en-US"/>
              <a:pPr>
                <a:defRPr/>
              </a:pPr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3.   Matchings and Factors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81A57-B7E0-4366-A7AF-5CF113B668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726746-9555-4271-9553-1EEAC100A1DB}" type="datetime1">
              <a:rPr lang="en-US"/>
              <a:pPr>
                <a:defRPr/>
              </a:pPr>
              <a:t>2/13/2015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3.   Matchings and Factors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8D3515-2C75-43A0-9084-D90F711A4F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06FF96-345D-4FD2-B4C6-65383290D1AD}" type="datetime1">
              <a:rPr lang="en-US"/>
              <a:pPr>
                <a:defRPr/>
              </a:pPr>
              <a:t>2/13/2015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3.   Matchings and Factors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BAB201-A831-431F-B9A7-43A37946C5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04BCE8-9248-4DD3-A7D6-8DD121119C85}" type="datetime1">
              <a:rPr lang="en-US"/>
              <a:pPr>
                <a:defRPr/>
              </a:pPr>
              <a:t>2/13/2015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3.   Matchings and Factors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F38EC-D6C6-4EC2-8560-CAEE15F52A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EBADCC-56C9-4716-B046-2603ADD090FC}" type="datetime1">
              <a:rPr lang="en-US"/>
              <a:pPr>
                <a:defRPr/>
              </a:pPr>
              <a:t>2/13/2015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3.   Matchings and Factors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733AE-0CF6-4F64-868F-6610A13994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A086B-53C3-4995-A413-B18D1E4471F1}" type="datetime1">
              <a:rPr lang="en-US"/>
              <a:pPr>
                <a:defRPr/>
              </a:pPr>
              <a:t>2/13/2015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3.   Matchings and Factors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EFFB6-1A83-46A5-AC07-44BE9CF397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A4037F-5915-457E-A39A-8E655ADBDF79}" type="datetime1">
              <a:rPr lang="en-US"/>
              <a:pPr>
                <a:defRPr/>
              </a:pPr>
              <a:t>2/13/2015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3.   Matchings and Factors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B39E39-FE7A-426D-A9FB-151A2A8294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4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943973E-F51B-42F7-9DB0-F6E2865CBF01}" type="datetime1">
              <a:rPr lang="en-US"/>
              <a:pPr>
                <a:defRPr/>
              </a:pPr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Ch. 3.   Matchings and Factors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814F816-415F-4B27-879A-CCA9C9E212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6" r:id="rId12"/>
  </p:sldLayoutIdLst>
  <p:hf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0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Relationship Id="rId9" Type="http://schemas.openxmlformats.org/officeDocument/2006/relationships/oleObject" Target="../embeddings/oleObject17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2455FAA-D5E5-4FEF-B00F-62F3EDA13BFE}" type="datetime1"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2/13/2015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5603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7758AA6-3192-4F22-82F4-7F9EFA58FDC7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Weighted Bipartite Matching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1933575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Seek </a:t>
            </a:r>
            <a:r>
              <a:rPr lang="en-US" altLang="zh-TW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 matching of maximum total weight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</a:t>
            </a:r>
          </a:p>
          <a:p>
            <a:pPr eaLnBrk="1" hangingPunct="1"/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It is assumed that the given graph is </a:t>
            </a:r>
            <a:r>
              <a:rPr lang="en-US" altLang="zh-TW" i="1" smtClean="0"/>
              <a:t>K</a:t>
            </a:r>
            <a:r>
              <a:rPr lang="en-US" altLang="zh-TW" i="1" baseline="-14000" smtClean="0"/>
              <a:t>n,n.</a:t>
            </a:r>
            <a:endParaRPr lang="en-US" altLang="zh-TW" smtClean="0"/>
          </a:p>
          <a:p>
            <a:pPr lvl="1" eaLnBrk="1" hangingPunct="1"/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the given graph is not a complete bipartite graph, insert edges with zero weight.</a:t>
            </a:r>
          </a:p>
        </p:txBody>
      </p:sp>
      <p:grpSp>
        <p:nvGrpSpPr>
          <p:cNvPr id="25606" name="Group 38"/>
          <p:cNvGrpSpPr>
            <a:grpSpLocks/>
          </p:cNvGrpSpPr>
          <p:nvPr/>
        </p:nvGrpSpPr>
        <p:grpSpPr bwMode="auto">
          <a:xfrm>
            <a:off x="3657600" y="4378325"/>
            <a:ext cx="2433638" cy="204788"/>
            <a:chOff x="3296" y="2952"/>
            <a:chExt cx="1120" cy="112"/>
          </a:xfrm>
        </p:grpSpPr>
        <p:sp>
          <p:nvSpPr>
            <p:cNvPr id="25631" name="Oval 22"/>
            <p:cNvSpPr>
              <a:spLocks noChangeArrowheads="1"/>
            </p:cNvSpPr>
            <p:nvPr/>
          </p:nvSpPr>
          <p:spPr bwMode="auto">
            <a:xfrm>
              <a:off x="3296" y="2952"/>
              <a:ext cx="104" cy="1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25632" name="Oval 23"/>
            <p:cNvSpPr>
              <a:spLocks noChangeArrowheads="1"/>
            </p:cNvSpPr>
            <p:nvPr/>
          </p:nvSpPr>
          <p:spPr bwMode="auto">
            <a:xfrm>
              <a:off x="3634" y="2952"/>
              <a:ext cx="104" cy="1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25633" name="Oval 24"/>
            <p:cNvSpPr>
              <a:spLocks noChangeArrowheads="1"/>
            </p:cNvSpPr>
            <p:nvPr/>
          </p:nvSpPr>
          <p:spPr bwMode="auto">
            <a:xfrm>
              <a:off x="3973" y="2952"/>
              <a:ext cx="104" cy="1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25634" name="Oval 25"/>
            <p:cNvSpPr>
              <a:spLocks noChangeArrowheads="1"/>
            </p:cNvSpPr>
            <p:nvPr/>
          </p:nvSpPr>
          <p:spPr bwMode="auto">
            <a:xfrm>
              <a:off x="4312" y="2952"/>
              <a:ext cx="104" cy="1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</p:grpSp>
      <p:sp>
        <p:nvSpPr>
          <p:cNvPr id="25607" name="Line 31"/>
          <p:cNvSpPr>
            <a:spLocks noChangeShapeType="1"/>
          </p:cNvSpPr>
          <p:nvPr/>
        </p:nvSpPr>
        <p:spPr bwMode="auto">
          <a:xfrm flipH="1">
            <a:off x="3744913" y="4591050"/>
            <a:ext cx="17462" cy="93821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8" name="Line 32"/>
          <p:cNvSpPr>
            <a:spLocks noChangeShapeType="1"/>
          </p:cNvSpPr>
          <p:nvPr/>
        </p:nvSpPr>
        <p:spPr bwMode="auto">
          <a:xfrm>
            <a:off x="4570413" y="4576763"/>
            <a:ext cx="590550" cy="96043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9" name="Line 33"/>
          <p:cNvSpPr>
            <a:spLocks noChangeShapeType="1"/>
          </p:cNvSpPr>
          <p:nvPr/>
        </p:nvSpPr>
        <p:spPr bwMode="auto">
          <a:xfrm>
            <a:off x="3814763" y="4554538"/>
            <a:ext cx="625475" cy="9969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0" name="Line 34"/>
          <p:cNvSpPr>
            <a:spLocks noChangeShapeType="1"/>
          </p:cNvSpPr>
          <p:nvPr/>
        </p:nvSpPr>
        <p:spPr bwMode="auto">
          <a:xfrm flipH="1">
            <a:off x="3744913" y="4576763"/>
            <a:ext cx="720725" cy="10636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1" name="Line 35"/>
          <p:cNvSpPr>
            <a:spLocks noChangeShapeType="1"/>
          </p:cNvSpPr>
          <p:nvPr/>
        </p:nvSpPr>
        <p:spPr bwMode="auto">
          <a:xfrm>
            <a:off x="5291138" y="4554538"/>
            <a:ext cx="592137" cy="101123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2" name="Line 36"/>
          <p:cNvSpPr>
            <a:spLocks noChangeShapeType="1"/>
          </p:cNvSpPr>
          <p:nvPr/>
        </p:nvSpPr>
        <p:spPr bwMode="auto">
          <a:xfrm flipH="1">
            <a:off x="5961063" y="4568825"/>
            <a:ext cx="34925" cy="9540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3" name="Line 37"/>
          <p:cNvSpPr>
            <a:spLocks noChangeShapeType="1"/>
          </p:cNvSpPr>
          <p:nvPr/>
        </p:nvSpPr>
        <p:spPr bwMode="auto">
          <a:xfrm flipH="1">
            <a:off x="5221288" y="4591050"/>
            <a:ext cx="26987" cy="923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5614" name="Group 39"/>
          <p:cNvGrpSpPr>
            <a:grpSpLocks/>
          </p:cNvGrpSpPr>
          <p:nvPr/>
        </p:nvGrpSpPr>
        <p:grpSpPr bwMode="auto">
          <a:xfrm>
            <a:off x="3640138" y="5522913"/>
            <a:ext cx="2433637" cy="204787"/>
            <a:chOff x="3296" y="2952"/>
            <a:chExt cx="1120" cy="112"/>
          </a:xfrm>
        </p:grpSpPr>
        <p:sp>
          <p:nvSpPr>
            <p:cNvPr id="25627" name="Oval 40"/>
            <p:cNvSpPr>
              <a:spLocks noChangeArrowheads="1"/>
            </p:cNvSpPr>
            <p:nvPr/>
          </p:nvSpPr>
          <p:spPr bwMode="auto">
            <a:xfrm>
              <a:off x="3296" y="2952"/>
              <a:ext cx="104" cy="1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25628" name="Oval 41"/>
            <p:cNvSpPr>
              <a:spLocks noChangeArrowheads="1"/>
            </p:cNvSpPr>
            <p:nvPr/>
          </p:nvSpPr>
          <p:spPr bwMode="auto">
            <a:xfrm>
              <a:off x="3634" y="2952"/>
              <a:ext cx="104" cy="1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25629" name="Oval 42"/>
            <p:cNvSpPr>
              <a:spLocks noChangeArrowheads="1"/>
            </p:cNvSpPr>
            <p:nvPr/>
          </p:nvSpPr>
          <p:spPr bwMode="auto">
            <a:xfrm>
              <a:off x="3973" y="2952"/>
              <a:ext cx="104" cy="1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25630" name="Oval 43"/>
            <p:cNvSpPr>
              <a:spLocks noChangeArrowheads="1"/>
            </p:cNvSpPr>
            <p:nvPr/>
          </p:nvSpPr>
          <p:spPr bwMode="auto">
            <a:xfrm>
              <a:off x="4312" y="2952"/>
              <a:ext cx="104" cy="1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</p:grpSp>
      <p:sp>
        <p:nvSpPr>
          <p:cNvPr id="25615" name="Line 44"/>
          <p:cNvSpPr>
            <a:spLocks noChangeShapeType="1"/>
          </p:cNvSpPr>
          <p:nvPr/>
        </p:nvSpPr>
        <p:spPr bwMode="auto">
          <a:xfrm>
            <a:off x="3883025" y="4540250"/>
            <a:ext cx="1260475" cy="1041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6" name="Line 45"/>
          <p:cNvSpPr>
            <a:spLocks noChangeShapeType="1"/>
          </p:cNvSpPr>
          <p:nvPr/>
        </p:nvSpPr>
        <p:spPr bwMode="auto">
          <a:xfrm>
            <a:off x="3892550" y="4510088"/>
            <a:ext cx="1981200" cy="10636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7" name="Line 46"/>
          <p:cNvSpPr>
            <a:spLocks noChangeShapeType="1"/>
          </p:cNvSpPr>
          <p:nvPr/>
        </p:nvSpPr>
        <p:spPr bwMode="auto">
          <a:xfrm>
            <a:off x="4510088" y="4598988"/>
            <a:ext cx="7937" cy="9239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8" name="Line 47"/>
          <p:cNvSpPr>
            <a:spLocks noChangeShapeType="1"/>
          </p:cNvSpPr>
          <p:nvPr/>
        </p:nvSpPr>
        <p:spPr bwMode="auto">
          <a:xfrm>
            <a:off x="4605338" y="4540250"/>
            <a:ext cx="1268412" cy="1041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9" name="Line 48"/>
          <p:cNvSpPr>
            <a:spLocks noChangeShapeType="1"/>
          </p:cNvSpPr>
          <p:nvPr/>
        </p:nvSpPr>
        <p:spPr bwMode="auto">
          <a:xfrm flipH="1">
            <a:off x="4560888" y="4554538"/>
            <a:ext cx="617537" cy="990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0" name="Line 49"/>
          <p:cNvSpPr>
            <a:spLocks noChangeShapeType="1"/>
          </p:cNvSpPr>
          <p:nvPr/>
        </p:nvSpPr>
        <p:spPr bwMode="auto">
          <a:xfrm flipH="1">
            <a:off x="3875088" y="4518025"/>
            <a:ext cx="1260475" cy="10636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1" name="Line 50"/>
          <p:cNvSpPr>
            <a:spLocks noChangeShapeType="1"/>
          </p:cNvSpPr>
          <p:nvPr/>
        </p:nvSpPr>
        <p:spPr bwMode="auto">
          <a:xfrm flipH="1">
            <a:off x="5283200" y="4568825"/>
            <a:ext cx="642938" cy="9604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2" name="Line 51"/>
          <p:cNvSpPr>
            <a:spLocks noChangeShapeType="1"/>
          </p:cNvSpPr>
          <p:nvPr/>
        </p:nvSpPr>
        <p:spPr bwMode="auto">
          <a:xfrm flipH="1">
            <a:off x="3865563" y="4481513"/>
            <a:ext cx="1990725" cy="11144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3" name="Line 52"/>
          <p:cNvSpPr>
            <a:spLocks noChangeShapeType="1"/>
          </p:cNvSpPr>
          <p:nvPr/>
        </p:nvSpPr>
        <p:spPr bwMode="auto">
          <a:xfrm flipH="1">
            <a:off x="4570413" y="4554538"/>
            <a:ext cx="1330325" cy="10191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4" name="Text Box 53"/>
          <p:cNvSpPr txBox="1">
            <a:spLocks noChangeArrowheads="1"/>
          </p:cNvSpPr>
          <p:nvPr/>
        </p:nvSpPr>
        <p:spPr bwMode="auto">
          <a:xfrm>
            <a:off x="2470150" y="4319588"/>
            <a:ext cx="110331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13" tIns="50406" rIns="100813" bIns="50406">
            <a:spAutoFit/>
          </a:bodyPr>
          <a:lstStyle/>
          <a:p>
            <a:pPr defTabSz="1008063">
              <a:spcBef>
                <a:spcPct val="50000"/>
              </a:spcBef>
            </a:pPr>
            <a:r>
              <a:rPr lang="en-US" altLang="zh-TW" sz="2000">
                <a:latin typeface="Times New Roman" pitchFamily="18" charset="0"/>
              </a:rPr>
              <a:t>Workers</a:t>
            </a:r>
          </a:p>
        </p:txBody>
      </p:sp>
      <p:sp>
        <p:nvSpPr>
          <p:cNvPr id="25625" name="Text Box 54"/>
          <p:cNvSpPr txBox="1">
            <a:spLocks noChangeArrowheads="1"/>
          </p:cNvSpPr>
          <p:nvPr/>
        </p:nvSpPr>
        <p:spPr bwMode="auto">
          <a:xfrm>
            <a:off x="2846388" y="5386388"/>
            <a:ext cx="73660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13" tIns="50406" rIns="100813" bIns="50406">
            <a:spAutoFit/>
          </a:bodyPr>
          <a:lstStyle/>
          <a:p>
            <a:pPr defTabSz="1008063">
              <a:spcBef>
                <a:spcPct val="50000"/>
              </a:spcBef>
            </a:pPr>
            <a:r>
              <a:rPr lang="en-US" altLang="zh-TW" sz="2000">
                <a:latin typeface="Times New Roman" pitchFamily="18" charset="0"/>
              </a:rPr>
              <a:t>Jobs</a:t>
            </a:r>
          </a:p>
        </p:txBody>
      </p:sp>
      <p:sp>
        <p:nvSpPr>
          <p:cNvPr id="25626" name="文字方塊 34"/>
          <p:cNvSpPr txBox="1">
            <a:spLocks noChangeArrowheads="1"/>
          </p:cNvSpPr>
          <p:nvPr/>
        </p:nvSpPr>
        <p:spPr bwMode="auto">
          <a:xfrm>
            <a:off x="5953125" y="4857750"/>
            <a:ext cx="6667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400" i="1">
                <a:latin typeface="Times New Roman" pitchFamily="18" charset="0"/>
              </a:rPr>
              <a:t>w</a:t>
            </a:r>
            <a:r>
              <a:rPr lang="en-US" altLang="zh-TW" sz="2400" i="1" baseline="-25000">
                <a:latin typeface="Times New Roman" pitchFamily="18" charset="0"/>
              </a:rPr>
              <a:t>k</a:t>
            </a:r>
            <a:endParaRPr lang="zh-TW" altLang="en-US" sz="2400" i="1" baseline="-250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9D0F9DB-C687-40E2-9EF9-FD829B8A820A}" type="datetime1"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2/13/2015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124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F7819E4-07E4-4086-BD8C-A91808F6623E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Equality subgraph</a:t>
            </a:r>
            <a:endParaRPr lang="en-US" altLang="zh-TW" sz="1600" smtClean="0"/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</a:t>
            </a:r>
            <a:r>
              <a:rPr lang="en-US" altLang="zh-TW" i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equality </a:t>
            </a:r>
            <a:r>
              <a:rPr lang="en-US" altLang="zh-TW" i="1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subgraph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TW" i="1" dirty="0" err="1" smtClean="0"/>
              <a:t>G</a:t>
            </a:r>
            <a:r>
              <a:rPr lang="en-US" altLang="zh-TW" i="1" baseline="-25000" dirty="0" err="1" smtClean="0"/>
              <a:t>u,v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for a cover 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u, v</a:t>
            </a:r>
            <a:r>
              <a:rPr lang="en-US" altLang="zh-TW" dirty="0" smtClean="0"/>
              <a:t>) 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is the spanning </a:t>
            </a:r>
            <a:r>
              <a:rPr lang="en-US" altLang="zh-TW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subgraph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of</a:t>
            </a:r>
            <a:r>
              <a:rPr lang="en-US" altLang="zh-TW" dirty="0" smtClean="0"/>
              <a:t> </a:t>
            </a:r>
            <a:r>
              <a:rPr lang="en-US" altLang="zh-TW" i="1" dirty="0" err="1" smtClean="0"/>
              <a:t>K</a:t>
            </a:r>
            <a:r>
              <a:rPr lang="en-US" altLang="zh-TW" i="1" baseline="-25000" dirty="0" err="1" smtClean="0"/>
              <a:t>n,n</a:t>
            </a:r>
            <a:r>
              <a:rPr lang="en-US" altLang="zh-TW" baseline="30000" dirty="0" smtClean="0"/>
              <a:t> 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having the edges </a:t>
            </a:r>
            <a:r>
              <a:rPr lang="en-US" altLang="zh-TW" i="1" dirty="0" err="1" smtClean="0"/>
              <a:t>x</a:t>
            </a:r>
            <a:r>
              <a:rPr lang="en-US" altLang="zh-TW" i="1" baseline="-25000" dirty="0" err="1" smtClean="0"/>
              <a:t>i</a:t>
            </a:r>
            <a:r>
              <a:rPr lang="en-US" altLang="zh-TW" i="1" dirty="0" err="1" smtClean="0"/>
              <a:t>y</a:t>
            </a:r>
            <a:r>
              <a:rPr lang="en-US" altLang="zh-TW" i="1" baseline="-25000" dirty="0" err="1" smtClean="0"/>
              <a:t>j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such that</a:t>
            </a:r>
            <a:r>
              <a:rPr lang="en-US" altLang="zh-TW" dirty="0" smtClean="0"/>
              <a:t> </a:t>
            </a:r>
            <a:r>
              <a:rPr lang="en-US" altLang="zh-TW" i="1" dirty="0" err="1" smtClean="0"/>
              <a:t>u</a:t>
            </a:r>
            <a:r>
              <a:rPr lang="en-US" altLang="zh-TW" i="1" baseline="-25000" dirty="0" err="1" smtClean="0"/>
              <a:t>i</a:t>
            </a:r>
            <a:r>
              <a:rPr lang="en-US" altLang="zh-TW" dirty="0" err="1" smtClean="0"/>
              <a:t>+</a:t>
            </a:r>
            <a:r>
              <a:rPr lang="en-US" altLang="zh-TW" i="1" dirty="0" err="1" smtClean="0"/>
              <a:t>v</a:t>
            </a:r>
            <a:r>
              <a:rPr lang="en-US" altLang="zh-TW" i="1" baseline="-25000" dirty="0" err="1" smtClean="0"/>
              <a:t>j</a:t>
            </a:r>
            <a:r>
              <a:rPr lang="en-US" altLang="zh-TW" dirty="0" smtClean="0"/>
              <a:t>=</a:t>
            </a:r>
            <a:r>
              <a:rPr lang="en-US" altLang="zh-TW" i="1" dirty="0" err="1" smtClean="0"/>
              <a:t>w</a:t>
            </a:r>
            <a:r>
              <a:rPr lang="en-US" altLang="zh-TW" i="1" baseline="-25000" dirty="0" err="1" smtClean="0"/>
              <a:t>i,j</a:t>
            </a:r>
            <a:r>
              <a:rPr lang="en-US" altLang="zh-TW" dirty="0" smtClean="0"/>
              <a:t>.</a:t>
            </a:r>
          </a:p>
        </p:txBody>
      </p:sp>
      <p:graphicFrame>
        <p:nvGraphicFramePr>
          <p:cNvPr id="5122" name="Object 9"/>
          <p:cNvGraphicFramePr>
            <a:graphicFrameLocks noChangeAspect="1"/>
          </p:cNvGraphicFramePr>
          <p:nvPr/>
        </p:nvGraphicFramePr>
        <p:xfrm>
          <a:off x="1462088" y="3971925"/>
          <a:ext cx="1885950" cy="1885950"/>
        </p:xfrm>
        <a:graphic>
          <a:graphicData uri="http://schemas.openxmlformats.org/presentationml/2006/ole">
            <p:oleObj spid="_x0000_s5122" name="方程式" r:id="rId3" imgW="1143000" imgH="1143000" progId="Equation.3">
              <p:embed/>
            </p:oleObj>
          </a:graphicData>
        </a:graphic>
      </p:graphicFrame>
      <p:sp>
        <p:nvSpPr>
          <p:cNvPr id="5127" name="Text Box 5"/>
          <p:cNvSpPr txBox="1">
            <a:spLocks noChangeArrowheads="1"/>
          </p:cNvSpPr>
          <p:nvPr/>
        </p:nvSpPr>
        <p:spPr bwMode="auto">
          <a:xfrm>
            <a:off x="1019175" y="3943350"/>
            <a:ext cx="45720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</a:rPr>
              <a:t>6</a:t>
            </a:r>
          </a:p>
          <a:p>
            <a:pPr>
              <a:spcBef>
                <a:spcPct val="20000"/>
              </a:spcBef>
            </a:pP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</a:rPr>
              <a:t>7</a:t>
            </a:r>
          </a:p>
          <a:p>
            <a:pPr>
              <a:spcBef>
                <a:spcPct val="20000"/>
              </a:spcBef>
            </a:pP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</a:rPr>
              <a:t>8</a:t>
            </a:r>
          </a:p>
          <a:p>
            <a:pPr>
              <a:spcBef>
                <a:spcPct val="20000"/>
              </a:spcBef>
            </a:pP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</a:rPr>
              <a:t>6</a:t>
            </a:r>
          </a:p>
          <a:p>
            <a:pPr>
              <a:spcBef>
                <a:spcPct val="20000"/>
              </a:spcBef>
            </a:pP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5128" name="Text Box 6"/>
          <p:cNvSpPr txBox="1">
            <a:spLocks noChangeArrowheads="1"/>
          </p:cNvSpPr>
          <p:nvPr/>
        </p:nvSpPr>
        <p:spPr bwMode="auto">
          <a:xfrm>
            <a:off x="1457325" y="3533775"/>
            <a:ext cx="21526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200">
                <a:latin typeface="Times New Roman" pitchFamily="18" charset="0"/>
              </a:rPr>
              <a:t> </a:t>
            </a:r>
            <a:r>
              <a:rPr lang="en-US" altLang="zh-TW" sz="2200">
                <a:solidFill>
                  <a:srgbClr val="FF0000"/>
                </a:solidFill>
                <a:latin typeface="Times New Roman" pitchFamily="18" charset="0"/>
              </a:rPr>
              <a:t>0   0   0   0   0</a:t>
            </a:r>
          </a:p>
        </p:txBody>
      </p:sp>
      <p:sp>
        <p:nvSpPr>
          <p:cNvPr id="5129" name="Line 7"/>
          <p:cNvSpPr>
            <a:spLocks noChangeShapeType="1"/>
          </p:cNvSpPr>
          <p:nvPr/>
        </p:nvSpPr>
        <p:spPr bwMode="auto">
          <a:xfrm>
            <a:off x="2305050" y="4257675"/>
            <a:ext cx="228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0" name="Line 8"/>
          <p:cNvSpPr>
            <a:spLocks noChangeShapeType="1"/>
          </p:cNvSpPr>
          <p:nvPr/>
        </p:nvSpPr>
        <p:spPr bwMode="auto">
          <a:xfrm>
            <a:off x="2638425" y="4629150"/>
            <a:ext cx="228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1" name="Line 9"/>
          <p:cNvSpPr>
            <a:spLocks noChangeShapeType="1"/>
          </p:cNvSpPr>
          <p:nvPr/>
        </p:nvSpPr>
        <p:spPr bwMode="auto">
          <a:xfrm>
            <a:off x="3028950" y="5019675"/>
            <a:ext cx="228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2" name="Line 10"/>
          <p:cNvSpPr>
            <a:spLocks noChangeShapeType="1"/>
          </p:cNvSpPr>
          <p:nvPr/>
        </p:nvSpPr>
        <p:spPr bwMode="auto">
          <a:xfrm>
            <a:off x="2305050" y="5381625"/>
            <a:ext cx="228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3" name="Line 11"/>
          <p:cNvSpPr>
            <a:spLocks noChangeShapeType="1"/>
          </p:cNvSpPr>
          <p:nvPr/>
        </p:nvSpPr>
        <p:spPr bwMode="auto">
          <a:xfrm>
            <a:off x="2647950" y="5753100"/>
            <a:ext cx="228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134" name="Group 12"/>
          <p:cNvGrpSpPr>
            <a:grpSpLocks/>
          </p:cNvGrpSpPr>
          <p:nvPr/>
        </p:nvGrpSpPr>
        <p:grpSpPr bwMode="auto">
          <a:xfrm>
            <a:off x="4597400" y="5254625"/>
            <a:ext cx="2124075" cy="180975"/>
            <a:chOff x="468" y="2538"/>
            <a:chExt cx="1338" cy="114"/>
          </a:xfrm>
        </p:grpSpPr>
        <p:sp>
          <p:nvSpPr>
            <p:cNvPr id="5150" name="Oval 13"/>
            <p:cNvSpPr>
              <a:spLocks noChangeArrowheads="1"/>
            </p:cNvSpPr>
            <p:nvPr/>
          </p:nvSpPr>
          <p:spPr bwMode="auto">
            <a:xfrm>
              <a:off x="468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5151" name="Oval 14"/>
            <p:cNvSpPr>
              <a:spLocks noChangeArrowheads="1"/>
            </p:cNvSpPr>
            <p:nvPr/>
          </p:nvSpPr>
          <p:spPr bwMode="auto">
            <a:xfrm>
              <a:off x="775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5152" name="Oval 15"/>
            <p:cNvSpPr>
              <a:spLocks noChangeArrowheads="1"/>
            </p:cNvSpPr>
            <p:nvPr/>
          </p:nvSpPr>
          <p:spPr bwMode="auto">
            <a:xfrm>
              <a:off x="1083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5153" name="Oval 16"/>
            <p:cNvSpPr>
              <a:spLocks noChangeArrowheads="1"/>
            </p:cNvSpPr>
            <p:nvPr/>
          </p:nvSpPr>
          <p:spPr bwMode="auto">
            <a:xfrm>
              <a:off x="1390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5154" name="Oval 17"/>
            <p:cNvSpPr>
              <a:spLocks noChangeArrowheads="1"/>
            </p:cNvSpPr>
            <p:nvPr/>
          </p:nvSpPr>
          <p:spPr bwMode="auto">
            <a:xfrm>
              <a:off x="1698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</p:grpSp>
      <p:sp>
        <p:nvSpPr>
          <p:cNvPr id="5135" name="Line 19"/>
          <p:cNvSpPr>
            <a:spLocks noChangeShapeType="1"/>
          </p:cNvSpPr>
          <p:nvPr/>
        </p:nvSpPr>
        <p:spPr bwMode="auto">
          <a:xfrm>
            <a:off x="5222875" y="4298950"/>
            <a:ext cx="860425" cy="965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136" name="Group 23"/>
          <p:cNvGrpSpPr>
            <a:grpSpLocks/>
          </p:cNvGrpSpPr>
          <p:nvPr/>
        </p:nvGrpSpPr>
        <p:grpSpPr bwMode="auto">
          <a:xfrm>
            <a:off x="4597400" y="4140200"/>
            <a:ext cx="2124075" cy="180975"/>
            <a:chOff x="468" y="2538"/>
            <a:chExt cx="1338" cy="114"/>
          </a:xfrm>
        </p:grpSpPr>
        <p:sp>
          <p:nvSpPr>
            <p:cNvPr id="5145" name="Oval 24"/>
            <p:cNvSpPr>
              <a:spLocks noChangeArrowheads="1"/>
            </p:cNvSpPr>
            <p:nvPr/>
          </p:nvSpPr>
          <p:spPr bwMode="auto">
            <a:xfrm>
              <a:off x="468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5146" name="Oval 25"/>
            <p:cNvSpPr>
              <a:spLocks noChangeArrowheads="1"/>
            </p:cNvSpPr>
            <p:nvPr/>
          </p:nvSpPr>
          <p:spPr bwMode="auto">
            <a:xfrm>
              <a:off x="775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5147" name="Oval 26"/>
            <p:cNvSpPr>
              <a:spLocks noChangeArrowheads="1"/>
            </p:cNvSpPr>
            <p:nvPr/>
          </p:nvSpPr>
          <p:spPr bwMode="auto">
            <a:xfrm>
              <a:off x="1083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5148" name="Oval 27"/>
            <p:cNvSpPr>
              <a:spLocks noChangeArrowheads="1"/>
            </p:cNvSpPr>
            <p:nvPr/>
          </p:nvSpPr>
          <p:spPr bwMode="auto">
            <a:xfrm>
              <a:off x="1390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5149" name="Oval 28"/>
            <p:cNvSpPr>
              <a:spLocks noChangeArrowheads="1"/>
            </p:cNvSpPr>
            <p:nvPr/>
          </p:nvSpPr>
          <p:spPr bwMode="auto">
            <a:xfrm>
              <a:off x="1698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</p:grpSp>
      <p:sp>
        <p:nvSpPr>
          <p:cNvPr id="5137" name="Line 34"/>
          <p:cNvSpPr>
            <a:spLocks noChangeShapeType="1"/>
          </p:cNvSpPr>
          <p:nvPr/>
        </p:nvSpPr>
        <p:spPr bwMode="auto">
          <a:xfrm>
            <a:off x="4737100" y="4289425"/>
            <a:ext cx="889000" cy="974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8" name="Line 35"/>
          <p:cNvSpPr>
            <a:spLocks noChangeShapeType="1"/>
          </p:cNvSpPr>
          <p:nvPr/>
        </p:nvSpPr>
        <p:spPr bwMode="auto">
          <a:xfrm>
            <a:off x="5718175" y="4308475"/>
            <a:ext cx="860425" cy="965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9" name="Line 36"/>
          <p:cNvSpPr>
            <a:spLocks noChangeShapeType="1"/>
          </p:cNvSpPr>
          <p:nvPr/>
        </p:nvSpPr>
        <p:spPr bwMode="auto">
          <a:xfrm flipH="1">
            <a:off x="5673725" y="4318000"/>
            <a:ext cx="444500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0" name="Line 37"/>
          <p:cNvSpPr>
            <a:spLocks noChangeShapeType="1"/>
          </p:cNvSpPr>
          <p:nvPr/>
        </p:nvSpPr>
        <p:spPr bwMode="auto">
          <a:xfrm flipH="1">
            <a:off x="6159500" y="4308475"/>
            <a:ext cx="444500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1" name="Text Box 33"/>
          <p:cNvSpPr txBox="1">
            <a:spLocks noChangeArrowheads="1"/>
          </p:cNvSpPr>
          <p:nvPr/>
        </p:nvSpPr>
        <p:spPr bwMode="auto">
          <a:xfrm>
            <a:off x="581025" y="4638675"/>
            <a:ext cx="400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</a:rPr>
              <a:t>X</a:t>
            </a:r>
          </a:p>
        </p:txBody>
      </p:sp>
      <p:sp>
        <p:nvSpPr>
          <p:cNvPr id="5142" name="Text Box 34"/>
          <p:cNvSpPr txBox="1">
            <a:spLocks noChangeArrowheads="1"/>
          </p:cNvSpPr>
          <p:nvPr/>
        </p:nvSpPr>
        <p:spPr bwMode="auto">
          <a:xfrm>
            <a:off x="2200275" y="3133725"/>
            <a:ext cx="400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</a:rPr>
              <a:t>Y</a:t>
            </a:r>
          </a:p>
        </p:txBody>
      </p:sp>
      <p:sp>
        <p:nvSpPr>
          <p:cNvPr id="5143" name="Text Box 35"/>
          <p:cNvSpPr txBox="1">
            <a:spLocks noChangeArrowheads="1"/>
          </p:cNvSpPr>
          <p:nvPr/>
        </p:nvSpPr>
        <p:spPr bwMode="auto">
          <a:xfrm>
            <a:off x="3990975" y="4029075"/>
            <a:ext cx="400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</a:rPr>
              <a:t>X</a:t>
            </a:r>
          </a:p>
        </p:txBody>
      </p:sp>
      <p:sp>
        <p:nvSpPr>
          <p:cNvPr id="5144" name="Text Box 36"/>
          <p:cNvSpPr txBox="1">
            <a:spLocks noChangeArrowheads="1"/>
          </p:cNvSpPr>
          <p:nvPr/>
        </p:nvSpPr>
        <p:spPr bwMode="auto">
          <a:xfrm>
            <a:off x="4057650" y="5086350"/>
            <a:ext cx="400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</a:rPr>
              <a:t>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8B68598-7B0A-448D-A6DB-E96B39984ACE}" type="datetime1"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2/13/2015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0723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EB5C61F-FC81-4966-B819-C96010074032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Equality Subgraph</a:t>
            </a:r>
            <a:endParaRPr lang="zh-TW" altLang="en-US" sz="1800" smtClean="0"/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599"/>
            <a:ext cx="7772400" cy="4334691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</a:t>
            </a:r>
            <a:r>
              <a:rPr lang="en-US" altLang="zh-TW" dirty="0" smtClean="0"/>
              <a:t> </a:t>
            </a:r>
            <a:r>
              <a:rPr lang="en-US" altLang="zh-TW" i="1" dirty="0" err="1" smtClean="0"/>
              <a:t>G</a:t>
            </a:r>
            <a:r>
              <a:rPr lang="en-US" altLang="zh-TW" i="1" baseline="-25000" dirty="0" err="1" smtClean="0"/>
              <a:t>u,v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has a perfect matching of </a:t>
            </a:r>
            <a:r>
              <a:rPr lang="en-US" altLang="zh-TW" i="1" dirty="0" err="1" smtClean="0"/>
              <a:t>K</a:t>
            </a:r>
            <a:r>
              <a:rPr lang="en-US" altLang="zh-TW" i="1" baseline="-25000" dirty="0" err="1" smtClean="0"/>
              <a:t>n,n</a:t>
            </a:r>
            <a:r>
              <a:rPr lang="en-US" altLang="zh-TW" baseline="30000" dirty="0" smtClean="0"/>
              <a:t> 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then its weight is </a:t>
            </a:r>
            <a:r>
              <a:rPr lang="en-US" altLang="zh-TW" dirty="0" smtClean="0">
                <a:sym typeface="Symbol" pitchFamily="18" charset="2"/>
              </a:rPr>
              <a:t></a:t>
            </a:r>
            <a:r>
              <a:rPr lang="en-US" altLang="zh-TW" i="1" dirty="0" err="1" smtClean="0">
                <a:sym typeface="Symbol" pitchFamily="18" charset="2"/>
              </a:rPr>
              <a:t>u</a:t>
            </a:r>
            <a:r>
              <a:rPr lang="en-US" altLang="zh-TW" i="1" baseline="-25000" dirty="0" err="1" smtClean="0">
                <a:sym typeface="Symbol" pitchFamily="18" charset="2"/>
              </a:rPr>
              <a:t>i</a:t>
            </a:r>
            <a:r>
              <a:rPr lang="en-US" altLang="zh-TW" dirty="0" smtClean="0">
                <a:sym typeface="Symbol" pitchFamily="18" charset="2"/>
              </a:rPr>
              <a:t>+ </a:t>
            </a:r>
            <a:r>
              <a:rPr lang="en-US" altLang="zh-TW" i="1" dirty="0" err="1" smtClean="0">
                <a:sym typeface="Symbol" pitchFamily="18" charset="2"/>
              </a:rPr>
              <a:t>v</a:t>
            </a:r>
            <a:r>
              <a:rPr lang="en-US" altLang="zh-TW" i="1" baseline="-25000" dirty="0" err="1" smtClean="0">
                <a:sym typeface="Symbol" pitchFamily="18" charset="2"/>
              </a:rPr>
              <a:t>j</a:t>
            </a:r>
            <a:r>
              <a:rPr lang="en-US" altLang="zh-TW" dirty="0" smtClean="0">
                <a:sym typeface="Symbol" pitchFamily="18" charset="2"/>
              </a:rPr>
              <a:t>, 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and by earlier Lemma we have the optimal solution. </a:t>
            </a:r>
          </a:p>
          <a:p>
            <a:pPr eaLnBrk="1" hangingPunct="1"/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If not, then we have to increase the number of edges </a:t>
            </a:r>
            <a:r>
              <a:rPr lang="en-US" altLang="zh-TW" i="1" dirty="0" err="1" smtClean="0"/>
              <a:t>G</a:t>
            </a:r>
            <a:r>
              <a:rPr lang="en-US" altLang="zh-TW" i="1" baseline="-25000" dirty="0" err="1" smtClean="0"/>
              <a:t>u,v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in until it does have a perfect matching. The way to proceed is as follows: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9E4B581-DD1F-4918-B226-330A6D780899}" type="datetime1"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2/13/2015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1747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F6A9216-CA89-4F44-BF10-B0F5D96691E7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676275" y="542925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zh-TW" smtClean="0"/>
              <a:t>Equality Subgraph </a:t>
            </a:r>
            <a:r>
              <a:rPr lang="en-US" altLang="zh-TW" sz="1600" smtClean="0"/>
              <a:t>Continue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7225" y="1524000"/>
            <a:ext cx="7772400" cy="25908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We first find a 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maximum matching </a:t>
            </a:r>
            <a:r>
              <a:rPr lang="en-US" altLang="zh-TW" i="1" dirty="0" smtClean="0">
                <a:sym typeface="Symbol" pitchFamily="18" charset="2"/>
              </a:rPr>
              <a:t>M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and a vertex cover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Q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of the same size in </a:t>
            </a:r>
            <a:r>
              <a:rPr lang="en-US" altLang="zh-TW" i="1" dirty="0" err="1" smtClean="0"/>
              <a:t>G</a:t>
            </a:r>
            <a:r>
              <a:rPr lang="en-US" altLang="zh-TW" i="1" baseline="-25000" dirty="0" err="1" smtClean="0"/>
              <a:t>u,v</a:t>
            </a:r>
            <a:r>
              <a:rPr lang="en-US" altLang="zh-TW" dirty="0" smtClean="0"/>
              <a:t> </a:t>
            </a:r>
            <a:r>
              <a:rPr lang="en-US" altLang="zh-TW" sz="2000" dirty="0" smtClean="0"/>
              <a:t>(</a:t>
            </a:r>
            <a:r>
              <a:rPr lang="en-US" altLang="zh-TW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by using the Augmenting Path Algorithm)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 Let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= </a:t>
            </a:r>
            <a:r>
              <a:rPr lang="en-US" altLang="zh-TW" i="1" dirty="0" smtClean="0"/>
              <a:t>Q</a:t>
            </a:r>
            <a:r>
              <a:rPr lang="en-US" altLang="zh-TW" dirty="0" smtClean="0">
                <a:sym typeface="Symbol" pitchFamily="18" charset="2"/>
              </a:rPr>
              <a:t></a:t>
            </a:r>
            <a:r>
              <a:rPr lang="en-US" altLang="zh-TW" i="1" dirty="0" smtClean="0"/>
              <a:t>X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and </a:t>
            </a:r>
            <a:r>
              <a:rPr lang="en-US" altLang="zh-TW" i="1" dirty="0" smtClean="0"/>
              <a:t>T=Q</a:t>
            </a:r>
            <a:r>
              <a:rPr lang="en-US" altLang="zh-TW" dirty="0" smtClean="0">
                <a:sym typeface="Symbol" pitchFamily="18" charset="2"/>
              </a:rPr>
              <a:t></a:t>
            </a:r>
            <a:r>
              <a:rPr lang="en-US" altLang="zh-TW" i="1" dirty="0" smtClean="0"/>
              <a:t>Y</a:t>
            </a:r>
            <a:r>
              <a:rPr lang="en-US" altLang="zh-TW" dirty="0" smtClean="0"/>
              <a:t>. 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Our matching of size </a:t>
            </a:r>
            <a:r>
              <a:rPr lang="en-US" altLang="zh-TW" dirty="0" smtClean="0"/>
              <a:t>|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| 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consists of </a:t>
            </a:r>
            <a:r>
              <a:rPr lang="en-US" altLang="zh-TW" dirty="0" smtClean="0"/>
              <a:t>|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| 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edges from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to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Y-T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and</a:t>
            </a:r>
            <a:r>
              <a:rPr lang="en-US" altLang="zh-TW" dirty="0" smtClean="0"/>
              <a:t> |</a:t>
            </a:r>
            <a:r>
              <a:rPr lang="en-US" altLang="zh-TW" i="1" dirty="0" smtClean="0"/>
              <a:t>T</a:t>
            </a:r>
            <a:r>
              <a:rPr lang="en-US" altLang="zh-TW" dirty="0" smtClean="0"/>
              <a:t>| 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edges from </a:t>
            </a:r>
            <a:r>
              <a:rPr lang="en-US" altLang="zh-TW" i="1" dirty="0" smtClean="0"/>
              <a:t>T</a:t>
            </a:r>
            <a:r>
              <a:rPr lang="en-US" altLang="zh-TW" dirty="0" smtClean="0"/>
              <a:t> to </a:t>
            </a:r>
            <a:r>
              <a:rPr lang="en-US" altLang="zh-TW" i="1" dirty="0" smtClean="0"/>
              <a:t>X-R</a:t>
            </a:r>
            <a:r>
              <a:rPr lang="en-US" altLang="zh-TW" dirty="0" smtClean="0"/>
              <a:t>, 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as shown below. </a:t>
            </a:r>
          </a:p>
        </p:txBody>
      </p:sp>
      <p:sp>
        <p:nvSpPr>
          <p:cNvPr id="31750" name="Line 4"/>
          <p:cNvSpPr>
            <a:spLocks noChangeShapeType="1"/>
          </p:cNvSpPr>
          <p:nvPr/>
        </p:nvSpPr>
        <p:spPr bwMode="auto">
          <a:xfrm>
            <a:off x="1651000" y="4641850"/>
            <a:ext cx="1689100" cy="130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1" name="Line 5"/>
          <p:cNvSpPr>
            <a:spLocks noChangeShapeType="1"/>
          </p:cNvSpPr>
          <p:nvPr/>
        </p:nvSpPr>
        <p:spPr bwMode="auto">
          <a:xfrm>
            <a:off x="2247900" y="4641850"/>
            <a:ext cx="1079500" cy="127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2" name="Line 6"/>
          <p:cNvSpPr>
            <a:spLocks noChangeShapeType="1"/>
          </p:cNvSpPr>
          <p:nvPr/>
        </p:nvSpPr>
        <p:spPr bwMode="auto">
          <a:xfrm>
            <a:off x="2806700" y="4654550"/>
            <a:ext cx="1079500" cy="127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3" name="Line 7"/>
          <p:cNvSpPr>
            <a:spLocks noChangeShapeType="1"/>
          </p:cNvSpPr>
          <p:nvPr/>
        </p:nvSpPr>
        <p:spPr bwMode="auto">
          <a:xfrm>
            <a:off x="6172200" y="4641850"/>
            <a:ext cx="1727200" cy="130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4" name="Line 8"/>
          <p:cNvSpPr>
            <a:spLocks noChangeShapeType="1"/>
          </p:cNvSpPr>
          <p:nvPr/>
        </p:nvSpPr>
        <p:spPr bwMode="auto">
          <a:xfrm>
            <a:off x="6172200" y="4641850"/>
            <a:ext cx="1130300" cy="128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5" name="Line 9"/>
          <p:cNvSpPr>
            <a:spLocks noChangeShapeType="1"/>
          </p:cNvSpPr>
          <p:nvPr/>
        </p:nvSpPr>
        <p:spPr bwMode="auto">
          <a:xfrm>
            <a:off x="5664200" y="4654550"/>
            <a:ext cx="1079500" cy="124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6" name="Line 10"/>
          <p:cNvSpPr>
            <a:spLocks noChangeShapeType="1"/>
          </p:cNvSpPr>
          <p:nvPr/>
        </p:nvSpPr>
        <p:spPr bwMode="auto">
          <a:xfrm>
            <a:off x="6184900" y="4641850"/>
            <a:ext cx="1270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7" name="Line 11"/>
          <p:cNvSpPr>
            <a:spLocks noChangeShapeType="1"/>
          </p:cNvSpPr>
          <p:nvPr/>
        </p:nvSpPr>
        <p:spPr bwMode="auto">
          <a:xfrm flipH="1">
            <a:off x="3949700" y="4641850"/>
            <a:ext cx="2197100" cy="132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8" name="Line 12"/>
          <p:cNvSpPr>
            <a:spLocks noChangeShapeType="1"/>
          </p:cNvSpPr>
          <p:nvPr/>
        </p:nvSpPr>
        <p:spPr bwMode="auto">
          <a:xfrm flipH="1">
            <a:off x="3949700" y="4641850"/>
            <a:ext cx="1663700" cy="130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9" name="Line 13"/>
          <p:cNvSpPr>
            <a:spLocks noChangeShapeType="1"/>
          </p:cNvSpPr>
          <p:nvPr/>
        </p:nvSpPr>
        <p:spPr bwMode="auto">
          <a:xfrm flipH="1">
            <a:off x="3365500" y="4654550"/>
            <a:ext cx="533400" cy="127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0" name="Line 14"/>
          <p:cNvSpPr>
            <a:spLocks noChangeShapeType="1"/>
          </p:cNvSpPr>
          <p:nvPr/>
        </p:nvSpPr>
        <p:spPr bwMode="auto">
          <a:xfrm>
            <a:off x="3949700" y="4654550"/>
            <a:ext cx="508000" cy="124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1" name="Line 15"/>
          <p:cNvSpPr>
            <a:spLocks noChangeShapeType="1"/>
          </p:cNvSpPr>
          <p:nvPr/>
        </p:nvSpPr>
        <p:spPr bwMode="auto">
          <a:xfrm flipH="1">
            <a:off x="4495800" y="4679950"/>
            <a:ext cx="533400" cy="124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2" name="Line 16"/>
          <p:cNvSpPr>
            <a:spLocks noChangeShapeType="1"/>
          </p:cNvSpPr>
          <p:nvPr/>
        </p:nvSpPr>
        <p:spPr bwMode="auto">
          <a:xfrm>
            <a:off x="5054600" y="4667250"/>
            <a:ext cx="0" cy="1289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3" name="Line 17"/>
          <p:cNvSpPr>
            <a:spLocks noChangeShapeType="1"/>
          </p:cNvSpPr>
          <p:nvPr/>
        </p:nvSpPr>
        <p:spPr bwMode="auto">
          <a:xfrm>
            <a:off x="3924300" y="4692650"/>
            <a:ext cx="0" cy="1231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4" name="Line 18"/>
          <p:cNvSpPr>
            <a:spLocks noChangeShapeType="1"/>
          </p:cNvSpPr>
          <p:nvPr/>
        </p:nvSpPr>
        <p:spPr bwMode="auto">
          <a:xfrm>
            <a:off x="3340100" y="4667250"/>
            <a:ext cx="12700" cy="1244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5" name="Line 19"/>
          <p:cNvSpPr>
            <a:spLocks noChangeShapeType="1"/>
          </p:cNvSpPr>
          <p:nvPr/>
        </p:nvSpPr>
        <p:spPr bwMode="auto">
          <a:xfrm flipH="1">
            <a:off x="4483100" y="4679950"/>
            <a:ext cx="12700" cy="1231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6" name="Line 20"/>
          <p:cNvSpPr>
            <a:spLocks noChangeShapeType="1"/>
          </p:cNvSpPr>
          <p:nvPr/>
        </p:nvSpPr>
        <p:spPr bwMode="auto">
          <a:xfrm>
            <a:off x="5626100" y="4679950"/>
            <a:ext cx="0" cy="1244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7" name="Line 21"/>
          <p:cNvSpPr>
            <a:spLocks noChangeShapeType="1"/>
          </p:cNvSpPr>
          <p:nvPr/>
        </p:nvSpPr>
        <p:spPr bwMode="auto">
          <a:xfrm flipH="1">
            <a:off x="3937000" y="4667250"/>
            <a:ext cx="520700" cy="128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8" name="Oval 22"/>
          <p:cNvSpPr>
            <a:spLocks noChangeArrowheads="1"/>
          </p:cNvSpPr>
          <p:nvPr/>
        </p:nvSpPr>
        <p:spPr bwMode="auto">
          <a:xfrm>
            <a:off x="1612900" y="4591050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1769" name="Oval 23"/>
          <p:cNvSpPr>
            <a:spLocks noChangeArrowheads="1"/>
          </p:cNvSpPr>
          <p:nvPr/>
        </p:nvSpPr>
        <p:spPr bwMode="auto">
          <a:xfrm>
            <a:off x="2178050" y="4591050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1770" name="Oval 24"/>
          <p:cNvSpPr>
            <a:spLocks noChangeArrowheads="1"/>
          </p:cNvSpPr>
          <p:nvPr/>
        </p:nvSpPr>
        <p:spPr bwMode="auto">
          <a:xfrm>
            <a:off x="2743200" y="4591050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1771" name="Oval 25"/>
          <p:cNvSpPr>
            <a:spLocks noChangeArrowheads="1"/>
          </p:cNvSpPr>
          <p:nvPr/>
        </p:nvSpPr>
        <p:spPr bwMode="auto">
          <a:xfrm>
            <a:off x="3308350" y="4591050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1772" name="Oval 26"/>
          <p:cNvSpPr>
            <a:spLocks noChangeArrowheads="1"/>
          </p:cNvSpPr>
          <p:nvPr/>
        </p:nvSpPr>
        <p:spPr bwMode="auto">
          <a:xfrm>
            <a:off x="3873500" y="4591050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1773" name="Oval 27"/>
          <p:cNvSpPr>
            <a:spLocks noChangeArrowheads="1"/>
          </p:cNvSpPr>
          <p:nvPr/>
        </p:nvSpPr>
        <p:spPr bwMode="auto">
          <a:xfrm>
            <a:off x="4438650" y="4591050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1774" name="Oval 28"/>
          <p:cNvSpPr>
            <a:spLocks noChangeArrowheads="1"/>
          </p:cNvSpPr>
          <p:nvPr/>
        </p:nvSpPr>
        <p:spPr bwMode="auto">
          <a:xfrm>
            <a:off x="5003800" y="4591050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1775" name="Oval 29"/>
          <p:cNvSpPr>
            <a:spLocks noChangeArrowheads="1"/>
          </p:cNvSpPr>
          <p:nvPr/>
        </p:nvSpPr>
        <p:spPr bwMode="auto">
          <a:xfrm>
            <a:off x="5568950" y="4591050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1776" name="Oval 30"/>
          <p:cNvSpPr>
            <a:spLocks noChangeArrowheads="1"/>
          </p:cNvSpPr>
          <p:nvPr/>
        </p:nvSpPr>
        <p:spPr bwMode="auto">
          <a:xfrm>
            <a:off x="6134100" y="4591050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1777" name="Oval 31"/>
          <p:cNvSpPr>
            <a:spLocks noChangeArrowheads="1"/>
          </p:cNvSpPr>
          <p:nvPr/>
        </p:nvSpPr>
        <p:spPr bwMode="auto">
          <a:xfrm>
            <a:off x="3314700" y="5911850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1778" name="Oval 32"/>
          <p:cNvSpPr>
            <a:spLocks noChangeArrowheads="1"/>
          </p:cNvSpPr>
          <p:nvPr/>
        </p:nvSpPr>
        <p:spPr bwMode="auto">
          <a:xfrm>
            <a:off x="3879850" y="5911850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1779" name="Oval 33"/>
          <p:cNvSpPr>
            <a:spLocks noChangeArrowheads="1"/>
          </p:cNvSpPr>
          <p:nvPr/>
        </p:nvSpPr>
        <p:spPr bwMode="auto">
          <a:xfrm>
            <a:off x="4445000" y="5911850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1780" name="Oval 34"/>
          <p:cNvSpPr>
            <a:spLocks noChangeArrowheads="1"/>
          </p:cNvSpPr>
          <p:nvPr/>
        </p:nvSpPr>
        <p:spPr bwMode="auto">
          <a:xfrm>
            <a:off x="5010150" y="5911850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1781" name="Oval 35"/>
          <p:cNvSpPr>
            <a:spLocks noChangeArrowheads="1"/>
          </p:cNvSpPr>
          <p:nvPr/>
        </p:nvSpPr>
        <p:spPr bwMode="auto">
          <a:xfrm>
            <a:off x="5575300" y="5911850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1782" name="Oval 36"/>
          <p:cNvSpPr>
            <a:spLocks noChangeArrowheads="1"/>
          </p:cNvSpPr>
          <p:nvPr/>
        </p:nvSpPr>
        <p:spPr bwMode="auto">
          <a:xfrm>
            <a:off x="6140450" y="5911850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1783" name="Oval 37"/>
          <p:cNvSpPr>
            <a:spLocks noChangeArrowheads="1"/>
          </p:cNvSpPr>
          <p:nvPr/>
        </p:nvSpPr>
        <p:spPr bwMode="auto">
          <a:xfrm>
            <a:off x="6705600" y="5911850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1784" name="Oval 38"/>
          <p:cNvSpPr>
            <a:spLocks noChangeArrowheads="1"/>
          </p:cNvSpPr>
          <p:nvPr/>
        </p:nvSpPr>
        <p:spPr bwMode="auto">
          <a:xfrm>
            <a:off x="7270750" y="5911850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1785" name="Oval 39"/>
          <p:cNvSpPr>
            <a:spLocks noChangeArrowheads="1"/>
          </p:cNvSpPr>
          <p:nvPr/>
        </p:nvSpPr>
        <p:spPr bwMode="auto">
          <a:xfrm>
            <a:off x="7835900" y="5911850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1786" name="Line 40"/>
          <p:cNvSpPr>
            <a:spLocks noChangeShapeType="1"/>
          </p:cNvSpPr>
          <p:nvPr/>
        </p:nvSpPr>
        <p:spPr bwMode="auto">
          <a:xfrm>
            <a:off x="3244850" y="6089650"/>
            <a:ext cx="1390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7" name="Line 41"/>
          <p:cNvSpPr>
            <a:spLocks noChangeShapeType="1"/>
          </p:cNvSpPr>
          <p:nvPr/>
        </p:nvSpPr>
        <p:spPr bwMode="auto">
          <a:xfrm>
            <a:off x="4959350" y="4438650"/>
            <a:ext cx="1257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8" name="Text Box 42"/>
          <p:cNvSpPr txBox="1">
            <a:spLocks noChangeArrowheads="1"/>
          </p:cNvSpPr>
          <p:nvPr/>
        </p:nvSpPr>
        <p:spPr bwMode="auto">
          <a:xfrm>
            <a:off x="3663950" y="6073775"/>
            <a:ext cx="74612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i="1">
                <a:latin typeface="Times New Roman" pitchFamily="18" charset="0"/>
              </a:rPr>
              <a:t>  T</a:t>
            </a:r>
          </a:p>
        </p:txBody>
      </p:sp>
      <p:sp>
        <p:nvSpPr>
          <p:cNvPr id="31789" name="Text Box 43"/>
          <p:cNvSpPr txBox="1">
            <a:spLocks noChangeArrowheads="1"/>
          </p:cNvSpPr>
          <p:nvPr/>
        </p:nvSpPr>
        <p:spPr bwMode="auto">
          <a:xfrm>
            <a:off x="5321300" y="4057650"/>
            <a:ext cx="58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Times New Roman" pitchFamily="18" charset="0"/>
              </a:rPr>
              <a:t>R</a:t>
            </a:r>
          </a:p>
        </p:txBody>
      </p:sp>
      <p:sp>
        <p:nvSpPr>
          <p:cNvPr id="31790" name="Line 44"/>
          <p:cNvSpPr>
            <a:spLocks noChangeShapeType="1"/>
          </p:cNvSpPr>
          <p:nvPr/>
        </p:nvSpPr>
        <p:spPr bwMode="auto">
          <a:xfrm>
            <a:off x="1657350" y="4438650"/>
            <a:ext cx="2863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1" name="Text Box 46"/>
          <p:cNvSpPr txBox="1">
            <a:spLocks noChangeArrowheads="1"/>
          </p:cNvSpPr>
          <p:nvPr/>
        </p:nvSpPr>
        <p:spPr bwMode="auto">
          <a:xfrm>
            <a:off x="2930525" y="4029075"/>
            <a:ext cx="58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Times New Roman" pitchFamily="18" charset="0"/>
              </a:rPr>
              <a:t>X-R</a:t>
            </a:r>
          </a:p>
        </p:txBody>
      </p:sp>
      <p:sp>
        <p:nvSpPr>
          <p:cNvPr id="31792" name="Text Box 47"/>
          <p:cNvSpPr txBox="1">
            <a:spLocks noChangeArrowheads="1"/>
          </p:cNvSpPr>
          <p:nvPr/>
        </p:nvSpPr>
        <p:spPr bwMode="auto">
          <a:xfrm>
            <a:off x="5949950" y="6143625"/>
            <a:ext cx="58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Times New Roman" pitchFamily="18" charset="0"/>
              </a:rPr>
              <a:t>Y-T</a:t>
            </a:r>
          </a:p>
        </p:txBody>
      </p:sp>
      <p:sp>
        <p:nvSpPr>
          <p:cNvPr id="31793" name="Line 48"/>
          <p:cNvSpPr>
            <a:spLocks noChangeShapeType="1"/>
          </p:cNvSpPr>
          <p:nvPr/>
        </p:nvSpPr>
        <p:spPr bwMode="auto">
          <a:xfrm flipV="1">
            <a:off x="4968875" y="6089650"/>
            <a:ext cx="294322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DC12F6A-16F1-4549-B7D9-E91A936E73DF}" type="datetime1"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2/13/2015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2771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9F4A1D7-CCD9-464C-B78D-030B18760DDF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Equality Subgraph </a:t>
            </a:r>
            <a:r>
              <a:rPr lang="en-US" altLang="zh-TW" sz="1600" smtClean="0"/>
              <a:t>Continue</a:t>
            </a:r>
            <a:endParaRPr lang="zh-TW" altLang="en-US" sz="1600" smtClean="0"/>
          </a:p>
        </p:txBody>
      </p:sp>
      <p:sp>
        <p:nvSpPr>
          <p:cNvPr id="819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57350"/>
            <a:ext cx="7632700" cy="161925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Enlarge the equality subgraph so that there is a larger matching in the new equality subgraph</a:t>
            </a:r>
            <a:r>
              <a:rPr lang="en-US" altLang="zh-TW" smtClean="0"/>
              <a:t>,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 change </a:t>
            </a:r>
            <a:r>
              <a:rPr lang="en-US" altLang="zh-TW" smtClean="0"/>
              <a:t>(</a:t>
            </a:r>
            <a:r>
              <a:rPr lang="en-US" altLang="zh-TW" i="1" smtClean="0"/>
              <a:t>u</a:t>
            </a:r>
            <a:r>
              <a:rPr lang="en-US" altLang="zh-TW" smtClean="0"/>
              <a:t>, </a:t>
            </a:r>
            <a:r>
              <a:rPr lang="en-US" altLang="zh-TW" i="1" smtClean="0"/>
              <a:t>v</a:t>
            </a:r>
            <a:r>
              <a:rPr lang="en-US" altLang="zh-TW" smtClean="0"/>
              <a:t>)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 introduce an edge from </a:t>
            </a:r>
            <a:r>
              <a:rPr lang="en-US" altLang="zh-TW" i="1" smtClean="0"/>
              <a:t>X-R</a:t>
            </a:r>
            <a:r>
              <a:rPr lang="en-US" altLang="zh-TW" smtClean="0"/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</a:t>
            </a:r>
            <a:r>
              <a:rPr lang="en-US" altLang="zh-TW" smtClean="0"/>
              <a:t> </a:t>
            </a:r>
            <a:r>
              <a:rPr lang="en-US" altLang="zh-TW" i="1" smtClean="0"/>
              <a:t>Y-T</a:t>
            </a:r>
            <a:r>
              <a:rPr lang="en-US" altLang="zh-TW" smtClean="0"/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while maintaining equality on all edges of </a:t>
            </a:r>
            <a:r>
              <a:rPr lang="en-US" altLang="zh-TW" i="1" smtClean="0"/>
              <a:t>M</a:t>
            </a:r>
            <a:r>
              <a:rPr lang="en-US" altLang="zh-TW" smtClean="0"/>
              <a:t>.</a:t>
            </a:r>
            <a:endParaRPr lang="zh-TW" altLang="en-US" smtClean="0"/>
          </a:p>
        </p:txBody>
      </p:sp>
      <p:sp>
        <p:nvSpPr>
          <p:cNvPr id="32774" name="Text Box 44"/>
          <p:cNvSpPr txBox="1">
            <a:spLocks noChangeArrowheads="1"/>
          </p:cNvSpPr>
          <p:nvPr/>
        </p:nvSpPr>
        <p:spPr bwMode="auto">
          <a:xfrm>
            <a:off x="5197475" y="3457575"/>
            <a:ext cx="58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Times New Roman" pitchFamily="18" charset="0"/>
              </a:rPr>
              <a:t>R</a:t>
            </a:r>
          </a:p>
        </p:txBody>
      </p:sp>
      <p:sp>
        <p:nvSpPr>
          <p:cNvPr id="32775" name="Text Box 46"/>
          <p:cNvSpPr txBox="1">
            <a:spLocks noChangeArrowheads="1"/>
          </p:cNvSpPr>
          <p:nvPr/>
        </p:nvSpPr>
        <p:spPr bwMode="auto">
          <a:xfrm>
            <a:off x="2870200" y="3432175"/>
            <a:ext cx="58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i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-</a:t>
            </a:r>
            <a:endParaRPr lang="en-US" altLang="zh-TW" i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2776" name="Line 23"/>
          <p:cNvSpPr>
            <a:spLocks noChangeShapeType="1"/>
          </p:cNvSpPr>
          <p:nvPr/>
        </p:nvSpPr>
        <p:spPr bwMode="auto">
          <a:xfrm>
            <a:off x="1527175" y="4041775"/>
            <a:ext cx="1689100" cy="130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7" name="Line 24"/>
          <p:cNvSpPr>
            <a:spLocks noChangeShapeType="1"/>
          </p:cNvSpPr>
          <p:nvPr/>
        </p:nvSpPr>
        <p:spPr bwMode="auto">
          <a:xfrm>
            <a:off x="2124075" y="4041775"/>
            <a:ext cx="1079500" cy="127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8" name="Line 25"/>
          <p:cNvSpPr>
            <a:spLocks noChangeShapeType="1"/>
          </p:cNvSpPr>
          <p:nvPr/>
        </p:nvSpPr>
        <p:spPr bwMode="auto">
          <a:xfrm>
            <a:off x="2682875" y="4054475"/>
            <a:ext cx="1079500" cy="127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9" name="Line 26"/>
          <p:cNvSpPr>
            <a:spLocks noChangeShapeType="1"/>
          </p:cNvSpPr>
          <p:nvPr/>
        </p:nvSpPr>
        <p:spPr bwMode="auto">
          <a:xfrm>
            <a:off x="6048375" y="4041775"/>
            <a:ext cx="1727200" cy="130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0" name="Line 27"/>
          <p:cNvSpPr>
            <a:spLocks noChangeShapeType="1"/>
          </p:cNvSpPr>
          <p:nvPr/>
        </p:nvSpPr>
        <p:spPr bwMode="auto">
          <a:xfrm>
            <a:off x="6048375" y="4041775"/>
            <a:ext cx="1130300" cy="128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1" name="Line 28"/>
          <p:cNvSpPr>
            <a:spLocks noChangeShapeType="1"/>
          </p:cNvSpPr>
          <p:nvPr/>
        </p:nvSpPr>
        <p:spPr bwMode="auto">
          <a:xfrm>
            <a:off x="5540375" y="4054475"/>
            <a:ext cx="1079500" cy="124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2" name="Line 29"/>
          <p:cNvSpPr>
            <a:spLocks noChangeShapeType="1"/>
          </p:cNvSpPr>
          <p:nvPr/>
        </p:nvSpPr>
        <p:spPr bwMode="auto">
          <a:xfrm>
            <a:off x="6061075" y="4041775"/>
            <a:ext cx="1270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3" name="Line 30"/>
          <p:cNvSpPr>
            <a:spLocks noChangeShapeType="1"/>
          </p:cNvSpPr>
          <p:nvPr/>
        </p:nvSpPr>
        <p:spPr bwMode="auto">
          <a:xfrm flipH="1">
            <a:off x="3825875" y="4041775"/>
            <a:ext cx="2197100" cy="132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4" name="Line 31"/>
          <p:cNvSpPr>
            <a:spLocks noChangeShapeType="1"/>
          </p:cNvSpPr>
          <p:nvPr/>
        </p:nvSpPr>
        <p:spPr bwMode="auto">
          <a:xfrm flipH="1">
            <a:off x="3825875" y="4041775"/>
            <a:ext cx="1663700" cy="130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5" name="Line 32"/>
          <p:cNvSpPr>
            <a:spLocks noChangeShapeType="1"/>
          </p:cNvSpPr>
          <p:nvPr/>
        </p:nvSpPr>
        <p:spPr bwMode="auto">
          <a:xfrm flipH="1">
            <a:off x="3241675" y="4054475"/>
            <a:ext cx="533400" cy="127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6" name="Line 33"/>
          <p:cNvSpPr>
            <a:spLocks noChangeShapeType="1"/>
          </p:cNvSpPr>
          <p:nvPr/>
        </p:nvSpPr>
        <p:spPr bwMode="auto">
          <a:xfrm>
            <a:off x="3825875" y="4054475"/>
            <a:ext cx="508000" cy="124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7" name="Line 34"/>
          <p:cNvSpPr>
            <a:spLocks noChangeShapeType="1"/>
          </p:cNvSpPr>
          <p:nvPr/>
        </p:nvSpPr>
        <p:spPr bwMode="auto">
          <a:xfrm flipH="1">
            <a:off x="4371975" y="4079875"/>
            <a:ext cx="533400" cy="124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8" name="Line 35"/>
          <p:cNvSpPr>
            <a:spLocks noChangeShapeType="1"/>
          </p:cNvSpPr>
          <p:nvPr/>
        </p:nvSpPr>
        <p:spPr bwMode="auto">
          <a:xfrm>
            <a:off x="4930775" y="4067175"/>
            <a:ext cx="0" cy="1289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9" name="Line 36"/>
          <p:cNvSpPr>
            <a:spLocks noChangeShapeType="1"/>
          </p:cNvSpPr>
          <p:nvPr/>
        </p:nvSpPr>
        <p:spPr bwMode="auto">
          <a:xfrm>
            <a:off x="3800475" y="4092575"/>
            <a:ext cx="0" cy="1231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90" name="Line 37"/>
          <p:cNvSpPr>
            <a:spLocks noChangeShapeType="1"/>
          </p:cNvSpPr>
          <p:nvPr/>
        </p:nvSpPr>
        <p:spPr bwMode="auto">
          <a:xfrm>
            <a:off x="3216275" y="4067175"/>
            <a:ext cx="12700" cy="1244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91" name="Line 38"/>
          <p:cNvSpPr>
            <a:spLocks noChangeShapeType="1"/>
          </p:cNvSpPr>
          <p:nvPr/>
        </p:nvSpPr>
        <p:spPr bwMode="auto">
          <a:xfrm flipH="1">
            <a:off x="4359275" y="4079875"/>
            <a:ext cx="12700" cy="1231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92" name="Line 39"/>
          <p:cNvSpPr>
            <a:spLocks noChangeShapeType="1"/>
          </p:cNvSpPr>
          <p:nvPr/>
        </p:nvSpPr>
        <p:spPr bwMode="auto">
          <a:xfrm>
            <a:off x="5502275" y="4079875"/>
            <a:ext cx="0" cy="1244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93" name="Line 40"/>
          <p:cNvSpPr>
            <a:spLocks noChangeShapeType="1"/>
          </p:cNvSpPr>
          <p:nvPr/>
        </p:nvSpPr>
        <p:spPr bwMode="auto">
          <a:xfrm flipH="1">
            <a:off x="3813175" y="4067175"/>
            <a:ext cx="520700" cy="128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94" name="Oval 4"/>
          <p:cNvSpPr>
            <a:spLocks noChangeArrowheads="1"/>
          </p:cNvSpPr>
          <p:nvPr/>
        </p:nvSpPr>
        <p:spPr bwMode="auto">
          <a:xfrm>
            <a:off x="1489075" y="399097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2795" name="Oval 5"/>
          <p:cNvSpPr>
            <a:spLocks noChangeArrowheads="1"/>
          </p:cNvSpPr>
          <p:nvPr/>
        </p:nvSpPr>
        <p:spPr bwMode="auto">
          <a:xfrm>
            <a:off x="2054225" y="399097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2796" name="Oval 6"/>
          <p:cNvSpPr>
            <a:spLocks noChangeArrowheads="1"/>
          </p:cNvSpPr>
          <p:nvPr/>
        </p:nvSpPr>
        <p:spPr bwMode="auto">
          <a:xfrm>
            <a:off x="2619375" y="399097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2797" name="Oval 7"/>
          <p:cNvSpPr>
            <a:spLocks noChangeArrowheads="1"/>
          </p:cNvSpPr>
          <p:nvPr/>
        </p:nvSpPr>
        <p:spPr bwMode="auto">
          <a:xfrm>
            <a:off x="3184525" y="399097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2798" name="Oval 8"/>
          <p:cNvSpPr>
            <a:spLocks noChangeArrowheads="1"/>
          </p:cNvSpPr>
          <p:nvPr/>
        </p:nvSpPr>
        <p:spPr bwMode="auto">
          <a:xfrm>
            <a:off x="3749675" y="399097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2799" name="Oval 9"/>
          <p:cNvSpPr>
            <a:spLocks noChangeArrowheads="1"/>
          </p:cNvSpPr>
          <p:nvPr/>
        </p:nvSpPr>
        <p:spPr bwMode="auto">
          <a:xfrm>
            <a:off x="4314825" y="399097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2800" name="Oval 10"/>
          <p:cNvSpPr>
            <a:spLocks noChangeArrowheads="1"/>
          </p:cNvSpPr>
          <p:nvPr/>
        </p:nvSpPr>
        <p:spPr bwMode="auto">
          <a:xfrm>
            <a:off x="4879975" y="399097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2801" name="Oval 11"/>
          <p:cNvSpPr>
            <a:spLocks noChangeArrowheads="1"/>
          </p:cNvSpPr>
          <p:nvPr/>
        </p:nvSpPr>
        <p:spPr bwMode="auto">
          <a:xfrm>
            <a:off x="5445125" y="399097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2802" name="Oval 12"/>
          <p:cNvSpPr>
            <a:spLocks noChangeArrowheads="1"/>
          </p:cNvSpPr>
          <p:nvPr/>
        </p:nvSpPr>
        <p:spPr bwMode="auto">
          <a:xfrm>
            <a:off x="6010275" y="399097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2803" name="Oval 14"/>
          <p:cNvSpPr>
            <a:spLocks noChangeArrowheads="1"/>
          </p:cNvSpPr>
          <p:nvPr/>
        </p:nvSpPr>
        <p:spPr bwMode="auto">
          <a:xfrm>
            <a:off x="3190875" y="531177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2804" name="Oval 15"/>
          <p:cNvSpPr>
            <a:spLocks noChangeArrowheads="1"/>
          </p:cNvSpPr>
          <p:nvPr/>
        </p:nvSpPr>
        <p:spPr bwMode="auto">
          <a:xfrm>
            <a:off x="3756025" y="531177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2805" name="Oval 16"/>
          <p:cNvSpPr>
            <a:spLocks noChangeArrowheads="1"/>
          </p:cNvSpPr>
          <p:nvPr/>
        </p:nvSpPr>
        <p:spPr bwMode="auto">
          <a:xfrm>
            <a:off x="4321175" y="531177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2806" name="Oval 17"/>
          <p:cNvSpPr>
            <a:spLocks noChangeArrowheads="1"/>
          </p:cNvSpPr>
          <p:nvPr/>
        </p:nvSpPr>
        <p:spPr bwMode="auto">
          <a:xfrm>
            <a:off x="4886325" y="531177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2807" name="Oval 18"/>
          <p:cNvSpPr>
            <a:spLocks noChangeArrowheads="1"/>
          </p:cNvSpPr>
          <p:nvPr/>
        </p:nvSpPr>
        <p:spPr bwMode="auto">
          <a:xfrm>
            <a:off x="5451475" y="531177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2808" name="Oval 19"/>
          <p:cNvSpPr>
            <a:spLocks noChangeArrowheads="1"/>
          </p:cNvSpPr>
          <p:nvPr/>
        </p:nvSpPr>
        <p:spPr bwMode="auto">
          <a:xfrm>
            <a:off x="6016625" y="531177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2809" name="Oval 20"/>
          <p:cNvSpPr>
            <a:spLocks noChangeArrowheads="1"/>
          </p:cNvSpPr>
          <p:nvPr/>
        </p:nvSpPr>
        <p:spPr bwMode="auto">
          <a:xfrm>
            <a:off x="6581775" y="531177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2810" name="Oval 21"/>
          <p:cNvSpPr>
            <a:spLocks noChangeArrowheads="1"/>
          </p:cNvSpPr>
          <p:nvPr/>
        </p:nvSpPr>
        <p:spPr bwMode="auto">
          <a:xfrm>
            <a:off x="7146925" y="531177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2811" name="Oval 22"/>
          <p:cNvSpPr>
            <a:spLocks noChangeArrowheads="1"/>
          </p:cNvSpPr>
          <p:nvPr/>
        </p:nvSpPr>
        <p:spPr bwMode="auto">
          <a:xfrm>
            <a:off x="7712075" y="531177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2812" name="Line 41"/>
          <p:cNvSpPr>
            <a:spLocks noChangeShapeType="1"/>
          </p:cNvSpPr>
          <p:nvPr/>
        </p:nvSpPr>
        <p:spPr bwMode="auto">
          <a:xfrm>
            <a:off x="3121025" y="5489575"/>
            <a:ext cx="1390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13" name="Line 42"/>
          <p:cNvSpPr>
            <a:spLocks noChangeShapeType="1"/>
          </p:cNvSpPr>
          <p:nvPr/>
        </p:nvSpPr>
        <p:spPr bwMode="auto">
          <a:xfrm>
            <a:off x="4835525" y="3838575"/>
            <a:ext cx="1257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14" name="Text Box 43"/>
          <p:cNvSpPr txBox="1">
            <a:spLocks noChangeArrowheads="1"/>
          </p:cNvSpPr>
          <p:nvPr/>
        </p:nvSpPr>
        <p:spPr bwMode="auto">
          <a:xfrm>
            <a:off x="3206750" y="5588000"/>
            <a:ext cx="5842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i="1">
                <a:latin typeface="Times New Roman" pitchFamily="18" charset="0"/>
              </a:rPr>
              <a:t>  T</a:t>
            </a:r>
          </a:p>
        </p:txBody>
      </p:sp>
      <p:sp>
        <p:nvSpPr>
          <p:cNvPr id="32815" name="Line 45"/>
          <p:cNvSpPr>
            <a:spLocks noChangeShapeType="1"/>
          </p:cNvSpPr>
          <p:nvPr/>
        </p:nvSpPr>
        <p:spPr bwMode="auto">
          <a:xfrm>
            <a:off x="1409700" y="3838575"/>
            <a:ext cx="29876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16" name="Line 47"/>
          <p:cNvSpPr>
            <a:spLocks noChangeShapeType="1"/>
          </p:cNvSpPr>
          <p:nvPr/>
        </p:nvSpPr>
        <p:spPr bwMode="auto">
          <a:xfrm>
            <a:off x="4914900" y="5495925"/>
            <a:ext cx="29591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17" name="Text Box 46"/>
          <p:cNvSpPr txBox="1">
            <a:spLocks noChangeArrowheads="1"/>
          </p:cNvSpPr>
          <p:nvPr/>
        </p:nvSpPr>
        <p:spPr bwMode="auto">
          <a:xfrm>
            <a:off x="1835150" y="3419475"/>
            <a:ext cx="58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Times New Roman" pitchFamily="18" charset="0"/>
              </a:rPr>
              <a:t>X-R</a:t>
            </a:r>
          </a:p>
        </p:txBody>
      </p:sp>
      <p:sp>
        <p:nvSpPr>
          <p:cNvPr id="32818" name="Text Box 47"/>
          <p:cNvSpPr txBox="1">
            <a:spLocks noChangeArrowheads="1"/>
          </p:cNvSpPr>
          <p:nvPr/>
        </p:nvSpPr>
        <p:spPr bwMode="auto">
          <a:xfrm>
            <a:off x="5883275" y="5638800"/>
            <a:ext cx="58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Times New Roman" pitchFamily="18" charset="0"/>
              </a:rPr>
              <a:t>Y-T</a:t>
            </a:r>
          </a:p>
        </p:txBody>
      </p:sp>
      <p:sp>
        <p:nvSpPr>
          <p:cNvPr id="32819" name="Text Box 43"/>
          <p:cNvSpPr txBox="1">
            <a:spLocks noChangeArrowheads="1"/>
          </p:cNvSpPr>
          <p:nvPr/>
        </p:nvSpPr>
        <p:spPr bwMode="auto">
          <a:xfrm>
            <a:off x="3987800" y="5521325"/>
            <a:ext cx="5842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i="1">
                <a:solidFill>
                  <a:srgbClr val="FF0000"/>
                </a:solidFill>
                <a:latin typeface="Times New Roman" pitchFamily="18" charset="0"/>
              </a:rPr>
              <a:t>+</a:t>
            </a:r>
            <a:r>
              <a:rPr lang="en-US" altLang="zh-TW" i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</a:t>
            </a:r>
            <a:endParaRPr lang="en-US" altLang="zh-TW" i="1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20D9513-DB28-4AEA-B942-FA16D3E0556D}" type="datetime1"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2/13/2015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6148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6D62D03-4C87-4F07-A0C1-F41D8784786F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95300"/>
            <a:ext cx="7772400" cy="885825"/>
          </a:xfrm>
        </p:spPr>
        <p:txBody>
          <a:bodyPr/>
          <a:lstStyle/>
          <a:p>
            <a:pPr eaLnBrk="1" hangingPunct="1"/>
            <a:r>
              <a:rPr lang="en-US" altLang="zh-TW" smtClean="0"/>
              <a:t>Equality Subgraph</a:t>
            </a:r>
            <a:r>
              <a:rPr lang="en-US" altLang="zh-TW" sz="3200" smtClean="0"/>
              <a:t> </a:t>
            </a:r>
            <a:r>
              <a:rPr lang="en-US" altLang="zh-TW" sz="1600" smtClean="0"/>
              <a:t>Continue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62100"/>
            <a:ext cx="7772400" cy="20320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 cover requires</a:t>
            </a:r>
            <a:r>
              <a:rPr lang="en-US" altLang="zh-TW" smtClean="0"/>
              <a:t> </a:t>
            </a:r>
            <a:r>
              <a:rPr lang="en-US" altLang="zh-TW" i="1" smtClean="0"/>
              <a:t>u</a:t>
            </a:r>
            <a:r>
              <a:rPr lang="en-US" altLang="zh-TW" i="1" baseline="-25000" smtClean="0"/>
              <a:t>i</a:t>
            </a:r>
            <a:r>
              <a:rPr lang="en-US" altLang="zh-TW" smtClean="0"/>
              <a:t>+</a:t>
            </a:r>
            <a:r>
              <a:rPr lang="en-US" altLang="zh-TW" i="1" smtClean="0"/>
              <a:t>v</a:t>
            </a:r>
            <a:r>
              <a:rPr lang="en-US" altLang="zh-TW" i="1" baseline="-25000" smtClean="0"/>
              <a:t>j</a:t>
            </a:r>
            <a:r>
              <a:rPr lang="en-US" altLang="zh-TW" smtClean="0">
                <a:sym typeface="Symbol" pitchFamily="18" charset="2"/>
              </a:rPr>
              <a:t></a:t>
            </a:r>
            <a:r>
              <a:rPr lang="en-US" altLang="zh-TW" i="1" smtClean="0">
                <a:sym typeface="Symbol" pitchFamily="18" charset="2"/>
              </a:rPr>
              <a:t>w</a:t>
            </a:r>
            <a:r>
              <a:rPr lang="en-US" altLang="zh-TW" i="1" baseline="-25000" smtClean="0">
                <a:sym typeface="Symbol" pitchFamily="18" charset="2"/>
              </a:rPr>
              <a:t>i,j</a:t>
            </a:r>
            <a:r>
              <a:rPr lang="en-US" altLang="zh-TW" smtClean="0">
                <a:sym typeface="Symbol" pitchFamily="18" charset="2"/>
              </a:rPr>
              <a:t> 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for all </a:t>
            </a:r>
            <a:r>
              <a:rPr lang="en-US" altLang="zh-TW" i="1" smtClean="0">
                <a:sym typeface="Symbol" pitchFamily="18" charset="2"/>
              </a:rPr>
              <a:t>i, j</a:t>
            </a:r>
            <a:r>
              <a:rPr lang="en-US" altLang="zh-TW" smtClean="0">
                <a:sym typeface="Symbol" pitchFamily="18" charset="2"/>
              </a:rPr>
              <a:t>; 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the difference </a:t>
            </a:r>
            <a:r>
              <a:rPr lang="en-US" altLang="zh-TW" i="1" smtClean="0">
                <a:sym typeface="Symbol" pitchFamily="18" charset="2"/>
              </a:rPr>
              <a:t>u</a:t>
            </a:r>
            <a:r>
              <a:rPr lang="en-US" altLang="zh-TW" i="1" baseline="-25000" smtClean="0">
                <a:sym typeface="Symbol" pitchFamily="18" charset="2"/>
              </a:rPr>
              <a:t>i</a:t>
            </a:r>
            <a:r>
              <a:rPr lang="en-US" altLang="zh-TW" i="1" smtClean="0">
                <a:sym typeface="Symbol" pitchFamily="18" charset="2"/>
              </a:rPr>
              <a:t>+v</a:t>
            </a:r>
            <a:r>
              <a:rPr lang="en-US" altLang="zh-TW" i="1" baseline="-25000" smtClean="0">
                <a:sym typeface="Symbol" pitchFamily="18" charset="2"/>
              </a:rPr>
              <a:t>j</a:t>
            </a:r>
            <a:r>
              <a:rPr lang="en-US" altLang="zh-TW" i="1" smtClean="0">
                <a:sym typeface="Symbol" pitchFamily="18" charset="2"/>
              </a:rPr>
              <a:t>-w</a:t>
            </a:r>
            <a:r>
              <a:rPr lang="en-US" altLang="zh-TW" i="1" baseline="-25000" smtClean="0">
                <a:sym typeface="Symbol" pitchFamily="18" charset="2"/>
              </a:rPr>
              <a:t>i,j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is the </a:t>
            </a:r>
            <a:r>
              <a:rPr lang="en-US" altLang="zh-TW" b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excess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for </a:t>
            </a:r>
            <a:r>
              <a:rPr lang="en-US" altLang="zh-TW" i="1" smtClean="0">
                <a:sym typeface="Symbol" pitchFamily="18" charset="2"/>
              </a:rPr>
              <a:t>i, j</a:t>
            </a:r>
            <a:r>
              <a:rPr lang="en-US" altLang="zh-TW" smtClean="0">
                <a:sym typeface="Symbol" pitchFamily="18" charset="2"/>
              </a:rPr>
              <a:t>. </a:t>
            </a:r>
          </a:p>
          <a:p>
            <a:pPr eaLnBrk="1" hangingPunct="1"/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Edges joining </a:t>
            </a:r>
            <a:r>
              <a:rPr lang="en-US" altLang="zh-TW" i="1" smtClean="0">
                <a:sym typeface="Symbol" pitchFamily="18" charset="2"/>
              </a:rPr>
              <a:t>X-R 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and</a:t>
            </a:r>
            <a:r>
              <a:rPr lang="en-US" altLang="zh-TW" smtClean="0">
                <a:sym typeface="Symbol" pitchFamily="18" charset="2"/>
              </a:rPr>
              <a:t> </a:t>
            </a:r>
            <a:r>
              <a:rPr lang="en-US" altLang="zh-TW" i="1" smtClean="0">
                <a:sym typeface="Symbol" pitchFamily="18" charset="2"/>
              </a:rPr>
              <a:t>Y-T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are not in </a:t>
            </a:r>
            <a:r>
              <a:rPr lang="en-US" altLang="zh-TW" i="1" smtClean="0">
                <a:sym typeface="Symbol" pitchFamily="18" charset="2"/>
              </a:rPr>
              <a:t>G</a:t>
            </a:r>
            <a:r>
              <a:rPr lang="en-US" altLang="zh-TW" i="1" baseline="-25000" smtClean="0">
                <a:sym typeface="Symbol" pitchFamily="18" charset="2"/>
              </a:rPr>
              <a:t>u,v</a:t>
            </a:r>
            <a:r>
              <a:rPr lang="en-US" altLang="zh-TW" baseline="300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and have positive</a:t>
            </a:r>
            <a:r>
              <a:rPr lang="en-US" altLang="zh-TW" baseline="300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excess. </a:t>
            </a:r>
          </a:p>
        </p:txBody>
      </p:sp>
      <p:graphicFrame>
        <p:nvGraphicFramePr>
          <p:cNvPr id="6146" name="Object 8"/>
          <p:cNvGraphicFramePr>
            <a:graphicFrameLocks noChangeAspect="1"/>
          </p:cNvGraphicFramePr>
          <p:nvPr/>
        </p:nvGraphicFramePr>
        <p:xfrm>
          <a:off x="1471613" y="3962400"/>
          <a:ext cx="1885950" cy="1885950"/>
        </p:xfrm>
        <a:graphic>
          <a:graphicData uri="http://schemas.openxmlformats.org/presentationml/2006/ole">
            <p:oleObj spid="_x0000_s6146" name="方程式" r:id="rId3" imgW="1143000" imgH="1143000" progId="Equation.3">
              <p:embed/>
            </p:oleObj>
          </a:graphicData>
        </a:graphic>
      </p:graphicFrame>
      <p:sp>
        <p:nvSpPr>
          <p:cNvPr id="6151" name="Text Box 5"/>
          <p:cNvSpPr txBox="1">
            <a:spLocks noChangeArrowheads="1"/>
          </p:cNvSpPr>
          <p:nvPr/>
        </p:nvSpPr>
        <p:spPr bwMode="auto">
          <a:xfrm>
            <a:off x="1028700" y="3933825"/>
            <a:ext cx="45720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</a:rPr>
              <a:t>6</a:t>
            </a:r>
          </a:p>
          <a:p>
            <a:pPr>
              <a:spcBef>
                <a:spcPct val="20000"/>
              </a:spcBef>
            </a:pP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</a:rPr>
              <a:t>7</a:t>
            </a:r>
          </a:p>
          <a:p>
            <a:pPr>
              <a:spcBef>
                <a:spcPct val="20000"/>
              </a:spcBef>
            </a:pP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</a:rPr>
              <a:t>8</a:t>
            </a:r>
          </a:p>
          <a:p>
            <a:pPr>
              <a:spcBef>
                <a:spcPct val="20000"/>
              </a:spcBef>
            </a:pP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</a:rPr>
              <a:t>6</a:t>
            </a:r>
          </a:p>
          <a:p>
            <a:pPr>
              <a:spcBef>
                <a:spcPct val="20000"/>
              </a:spcBef>
            </a:pP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6152" name="Text Box 6"/>
          <p:cNvSpPr txBox="1">
            <a:spLocks noChangeArrowheads="1"/>
          </p:cNvSpPr>
          <p:nvPr/>
        </p:nvSpPr>
        <p:spPr bwMode="auto">
          <a:xfrm>
            <a:off x="1466850" y="3524250"/>
            <a:ext cx="21526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200">
                <a:latin typeface="Times New Roman" pitchFamily="18" charset="0"/>
              </a:rPr>
              <a:t> </a:t>
            </a:r>
            <a:r>
              <a:rPr lang="en-US" altLang="zh-TW" sz="2200">
                <a:solidFill>
                  <a:srgbClr val="FF0000"/>
                </a:solidFill>
                <a:latin typeface="Times New Roman" pitchFamily="18" charset="0"/>
              </a:rPr>
              <a:t>0   0   0   0   0</a:t>
            </a:r>
          </a:p>
        </p:txBody>
      </p:sp>
      <p:sp>
        <p:nvSpPr>
          <p:cNvPr id="6153" name="Line 7"/>
          <p:cNvSpPr>
            <a:spLocks noChangeShapeType="1"/>
          </p:cNvSpPr>
          <p:nvPr/>
        </p:nvSpPr>
        <p:spPr bwMode="auto">
          <a:xfrm>
            <a:off x="2314575" y="4248150"/>
            <a:ext cx="228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4" name="Line 8"/>
          <p:cNvSpPr>
            <a:spLocks noChangeShapeType="1"/>
          </p:cNvSpPr>
          <p:nvPr/>
        </p:nvSpPr>
        <p:spPr bwMode="auto">
          <a:xfrm>
            <a:off x="2647950" y="4619625"/>
            <a:ext cx="228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5" name="Line 9"/>
          <p:cNvSpPr>
            <a:spLocks noChangeShapeType="1"/>
          </p:cNvSpPr>
          <p:nvPr/>
        </p:nvSpPr>
        <p:spPr bwMode="auto">
          <a:xfrm>
            <a:off x="3038475" y="5010150"/>
            <a:ext cx="228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6" name="Line 10"/>
          <p:cNvSpPr>
            <a:spLocks noChangeShapeType="1"/>
          </p:cNvSpPr>
          <p:nvPr/>
        </p:nvSpPr>
        <p:spPr bwMode="auto">
          <a:xfrm>
            <a:off x="2314575" y="5372100"/>
            <a:ext cx="228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7" name="Line 11"/>
          <p:cNvSpPr>
            <a:spLocks noChangeShapeType="1"/>
          </p:cNvSpPr>
          <p:nvPr/>
        </p:nvSpPr>
        <p:spPr bwMode="auto">
          <a:xfrm>
            <a:off x="2657475" y="5743575"/>
            <a:ext cx="228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8" name="Oval 13"/>
          <p:cNvSpPr>
            <a:spLocks noChangeArrowheads="1"/>
          </p:cNvSpPr>
          <p:nvPr/>
        </p:nvSpPr>
        <p:spPr bwMode="auto">
          <a:xfrm>
            <a:off x="4121150" y="5226050"/>
            <a:ext cx="171450" cy="180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6159" name="Oval 14"/>
          <p:cNvSpPr>
            <a:spLocks noChangeArrowheads="1"/>
          </p:cNvSpPr>
          <p:nvPr/>
        </p:nvSpPr>
        <p:spPr bwMode="auto">
          <a:xfrm>
            <a:off x="4608513" y="5226050"/>
            <a:ext cx="171450" cy="180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6160" name="Oval 15"/>
          <p:cNvSpPr>
            <a:spLocks noChangeArrowheads="1"/>
          </p:cNvSpPr>
          <p:nvPr/>
        </p:nvSpPr>
        <p:spPr bwMode="auto">
          <a:xfrm>
            <a:off x="5097463" y="5226050"/>
            <a:ext cx="171450" cy="1809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6161" name="Oval 16"/>
          <p:cNvSpPr>
            <a:spLocks noChangeArrowheads="1"/>
          </p:cNvSpPr>
          <p:nvPr/>
        </p:nvSpPr>
        <p:spPr bwMode="auto">
          <a:xfrm>
            <a:off x="5584825" y="5226050"/>
            <a:ext cx="171450" cy="1809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6162" name="Oval 17"/>
          <p:cNvSpPr>
            <a:spLocks noChangeArrowheads="1"/>
          </p:cNvSpPr>
          <p:nvPr/>
        </p:nvSpPr>
        <p:spPr bwMode="auto">
          <a:xfrm>
            <a:off x="6073775" y="5226050"/>
            <a:ext cx="171450" cy="180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6163" name="Line 18"/>
          <p:cNvSpPr>
            <a:spLocks noChangeShapeType="1"/>
          </p:cNvSpPr>
          <p:nvPr/>
        </p:nvSpPr>
        <p:spPr bwMode="auto">
          <a:xfrm>
            <a:off x="4746625" y="4270375"/>
            <a:ext cx="860425" cy="965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4" name="Oval 20"/>
          <p:cNvSpPr>
            <a:spLocks noChangeArrowheads="1"/>
          </p:cNvSpPr>
          <p:nvPr/>
        </p:nvSpPr>
        <p:spPr bwMode="auto">
          <a:xfrm>
            <a:off x="4121150" y="4111625"/>
            <a:ext cx="171450" cy="180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6165" name="Oval 21"/>
          <p:cNvSpPr>
            <a:spLocks noChangeArrowheads="1"/>
          </p:cNvSpPr>
          <p:nvPr/>
        </p:nvSpPr>
        <p:spPr bwMode="auto">
          <a:xfrm>
            <a:off x="4608513" y="4111625"/>
            <a:ext cx="171450" cy="180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6166" name="Oval 22"/>
          <p:cNvSpPr>
            <a:spLocks noChangeArrowheads="1"/>
          </p:cNvSpPr>
          <p:nvPr/>
        </p:nvSpPr>
        <p:spPr bwMode="auto">
          <a:xfrm>
            <a:off x="5097463" y="4111625"/>
            <a:ext cx="171450" cy="1809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6167" name="Oval 23"/>
          <p:cNvSpPr>
            <a:spLocks noChangeArrowheads="1"/>
          </p:cNvSpPr>
          <p:nvPr/>
        </p:nvSpPr>
        <p:spPr bwMode="auto">
          <a:xfrm>
            <a:off x="5584825" y="4111625"/>
            <a:ext cx="171450" cy="180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6168" name="Oval 24"/>
          <p:cNvSpPr>
            <a:spLocks noChangeArrowheads="1"/>
          </p:cNvSpPr>
          <p:nvPr/>
        </p:nvSpPr>
        <p:spPr bwMode="auto">
          <a:xfrm>
            <a:off x="6073775" y="4111625"/>
            <a:ext cx="171450" cy="180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6169" name="Line 25"/>
          <p:cNvSpPr>
            <a:spLocks noChangeShapeType="1"/>
          </p:cNvSpPr>
          <p:nvPr/>
        </p:nvSpPr>
        <p:spPr bwMode="auto">
          <a:xfrm>
            <a:off x="4260850" y="4260850"/>
            <a:ext cx="889000" cy="9747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70" name="Line 26"/>
          <p:cNvSpPr>
            <a:spLocks noChangeShapeType="1"/>
          </p:cNvSpPr>
          <p:nvPr/>
        </p:nvSpPr>
        <p:spPr bwMode="auto">
          <a:xfrm>
            <a:off x="5241925" y="4279900"/>
            <a:ext cx="860425" cy="965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71" name="Line 27"/>
          <p:cNvSpPr>
            <a:spLocks noChangeShapeType="1"/>
          </p:cNvSpPr>
          <p:nvPr/>
        </p:nvSpPr>
        <p:spPr bwMode="auto">
          <a:xfrm flipH="1">
            <a:off x="5197475" y="4289425"/>
            <a:ext cx="444500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72" name="Line 28"/>
          <p:cNvSpPr>
            <a:spLocks noChangeShapeType="1"/>
          </p:cNvSpPr>
          <p:nvPr/>
        </p:nvSpPr>
        <p:spPr bwMode="auto">
          <a:xfrm flipH="1">
            <a:off x="5683250" y="4279900"/>
            <a:ext cx="444500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73" name="Text Box 30"/>
          <p:cNvSpPr txBox="1">
            <a:spLocks noChangeArrowheads="1"/>
          </p:cNvSpPr>
          <p:nvPr/>
        </p:nvSpPr>
        <p:spPr bwMode="auto">
          <a:xfrm>
            <a:off x="5054600" y="3448050"/>
            <a:ext cx="58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Times New Roman" pitchFamily="18" charset="0"/>
              </a:rPr>
              <a:t>R</a:t>
            </a:r>
          </a:p>
        </p:txBody>
      </p:sp>
      <p:sp>
        <p:nvSpPr>
          <p:cNvPr id="6174" name="Text Box 31"/>
          <p:cNvSpPr txBox="1">
            <a:spLocks noChangeArrowheads="1"/>
          </p:cNvSpPr>
          <p:nvPr/>
        </p:nvSpPr>
        <p:spPr bwMode="auto">
          <a:xfrm>
            <a:off x="5026025" y="5591175"/>
            <a:ext cx="58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Times New Roman" pitchFamily="18" charset="0"/>
              </a:rPr>
              <a:t>T</a:t>
            </a:r>
          </a:p>
        </p:txBody>
      </p:sp>
      <p:sp>
        <p:nvSpPr>
          <p:cNvPr id="6175" name="Text Box 32"/>
          <p:cNvSpPr txBox="1">
            <a:spLocks noChangeArrowheads="1"/>
          </p:cNvSpPr>
          <p:nvPr/>
        </p:nvSpPr>
        <p:spPr bwMode="auto">
          <a:xfrm>
            <a:off x="5473700" y="5610225"/>
            <a:ext cx="58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Times New Roman" pitchFamily="18" charset="0"/>
              </a:rPr>
              <a:t>T</a:t>
            </a:r>
          </a:p>
        </p:txBody>
      </p:sp>
      <p:sp>
        <p:nvSpPr>
          <p:cNvPr id="6176" name="Text Box 33"/>
          <p:cNvSpPr txBox="1">
            <a:spLocks noChangeArrowheads="1"/>
          </p:cNvSpPr>
          <p:nvPr/>
        </p:nvSpPr>
        <p:spPr bwMode="auto">
          <a:xfrm>
            <a:off x="4054475" y="3771900"/>
            <a:ext cx="58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Times New Roman" pitchFamily="18" charset="0"/>
              </a:rPr>
              <a:t>6</a:t>
            </a:r>
          </a:p>
        </p:txBody>
      </p:sp>
      <p:sp>
        <p:nvSpPr>
          <p:cNvPr id="6177" name="Text Box 34"/>
          <p:cNvSpPr txBox="1">
            <a:spLocks noChangeArrowheads="1"/>
          </p:cNvSpPr>
          <p:nvPr/>
        </p:nvSpPr>
        <p:spPr bwMode="auto">
          <a:xfrm>
            <a:off x="4483100" y="3771900"/>
            <a:ext cx="58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Times New Roman" pitchFamily="18" charset="0"/>
              </a:rPr>
              <a:t>7</a:t>
            </a:r>
          </a:p>
        </p:txBody>
      </p:sp>
      <p:sp>
        <p:nvSpPr>
          <p:cNvPr id="6178" name="Text Box 35"/>
          <p:cNvSpPr txBox="1">
            <a:spLocks noChangeArrowheads="1"/>
          </p:cNvSpPr>
          <p:nvPr/>
        </p:nvSpPr>
        <p:spPr bwMode="auto">
          <a:xfrm>
            <a:off x="5016500" y="3762375"/>
            <a:ext cx="58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Times New Roman" pitchFamily="18" charset="0"/>
              </a:rPr>
              <a:t>8</a:t>
            </a:r>
          </a:p>
        </p:txBody>
      </p:sp>
      <p:sp>
        <p:nvSpPr>
          <p:cNvPr id="6179" name="Text Box 36"/>
          <p:cNvSpPr txBox="1">
            <a:spLocks noChangeArrowheads="1"/>
          </p:cNvSpPr>
          <p:nvPr/>
        </p:nvSpPr>
        <p:spPr bwMode="auto">
          <a:xfrm>
            <a:off x="5464175" y="3724275"/>
            <a:ext cx="58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Times New Roman" pitchFamily="18" charset="0"/>
              </a:rPr>
              <a:t>6</a:t>
            </a:r>
          </a:p>
        </p:txBody>
      </p:sp>
      <p:sp>
        <p:nvSpPr>
          <p:cNvPr id="6180" name="Text Box 37"/>
          <p:cNvSpPr txBox="1">
            <a:spLocks noChangeArrowheads="1"/>
          </p:cNvSpPr>
          <p:nvPr/>
        </p:nvSpPr>
        <p:spPr bwMode="auto">
          <a:xfrm>
            <a:off x="5940425" y="3743325"/>
            <a:ext cx="58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Times New Roman" pitchFamily="18" charset="0"/>
              </a:rPr>
              <a:t>8</a:t>
            </a:r>
          </a:p>
        </p:txBody>
      </p:sp>
      <p:sp>
        <p:nvSpPr>
          <p:cNvPr id="6181" name="Text Box 38"/>
          <p:cNvSpPr txBox="1">
            <a:spLocks noChangeArrowheads="1"/>
          </p:cNvSpPr>
          <p:nvPr/>
        </p:nvSpPr>
        <p:spPr bwMode="auto">
          <a:xfrm>
            <a:off x="4054475" y="5334000"/>
            <a:ext cx="317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Times New Roman" pitchFamily="18" charset="0"/>
              </a:rPr>
              <a:t>0</a:t>
            </a:r>
          </a:p>
        </p:txBody>
      </p:sp>
      <p:sp>
        <p:nvSpPr>
          <p:cNvPr id="6182" name="Text Box 39"/>
          <p:cNvSpPr txBox="1">
            <a:spLocks noChangeArrowheads="1"/>
          </p:cNvSpPr>
          <p:nvPr/>
        </p:nvSpPr>
        <p:spPr bwMode="auto">
          <a:xfrm>
            <a:off x="4483100" y="5334000"/>
            <a:ext cx="3841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Times New Roman" pitchFamily="18" charset="0"/>
              </a:rPr>
              <a:t>0</a:t>
            </a:r>
          </a:p>
        </p:txBody>
      </p:sp>
      <p:sp>
        <p:nvSpPr>
          <p:cNvPr id="6183" name="Text Box 40"/>
          <p:cNvSpPr txBox="1">
            <a:spLocks noChangeArrowheads="1"/>
          </p:cNvSpPr>
          <p:nvPr/>
        </p:nvSpPr>
        <p:spPr bwMode="auto">
          <a:xfrm>
            <a:off x="5016500" y="5372100"/>
            <a:ext cx="307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Times New Roman" pitchFamily="18" charset="0"/>
              </a:rPr>
              <a:t>0</a:t>
            </a:r>
          </a:p>
        </p:txBody>
      </p:sp>
      <p:sp>
        <p:nvSpPr>
          <p:cNvPr id="6184" name="Text Box 41"/>
          <p:cNvSpPr txBox="1">
            <a:spLocks noChangeArrowheads="1"/>
          </p:cNvSpPr>
          <p:nvPr/>
        </p:nvSpPr>
        <p:spPr bwMode="auto">
          <a:xfrm>
            <a:off x="5492750" y="5334000"/>
            <a:ext cx="327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Times New Roman" pitchFamily="18" charset="0"/>
              </a:rPr>
              <a:t>0</a:t>
            </a:r>
          </a:p>
        </p:txBody>
      </p:sp>
      <p:sp>
        <p:nvSpPr>
          <p:cNvPr id="6185" name="Text Box 42"/>
          <p:cNvSpPr txBox="1">
            <a:spLocks noChangeArrowheads="1"/>
          </p:cNvSpPr>
          <p:nvPr/>
        </p:nvSpPr>
        <p:spPr bwMode="auto">
          <a:xfrm>
            <a:off x="5969000" y="5362575"/>
            <a:ext cx="58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Times New Roman" pitchFamily="18" charset="0"/>
              </a:rPr>
              <a:t>0</a:t>
            </a:r>
          </a:p>
        </p:txBody>
      </p:sp>
      <p:sp>
        <p:nvSpPr>
          <p:cNvPr id="6186" name="Text Box 43"/>
          <p:cNvSpPr txBox="1">
            <a:spLocks noChangeArrowheads="1"/>
          </p:cNvSpPr>
          <p:nvPr/>
        </p:nvSpPr>
        <p:spPr bwMode="auto">
          <a:xfrm>
            <a:off x="720725" y="4676775"/>
            <a:ext cx="58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Times New Roman" pitchFamily="18" charset="0"/>
              </a:rPr>
              <a:t>R</a:t>
            </a:r>
          </a:p>
        </p:txBody>
      </p:sp>
      <p:sp>
        <p:nvSpPr>
          <p:cNvPr id="6187" name="Text Box 44"/>
          <p:cNvSpPr txBox="1">
            <a:spLocks noChangeArrowheads="1"/>
          </p:cNvSpPr>
          <p:nvPr/>
        </p:nvSpPr>
        <p:spPr bwMode="auto">
          <a:xfrm>
            <a:off x="2216150" y="3324225"/>
            <a:ext cx="58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Times New Roman" pitchFamily="18" charset="0"/>
              </a:rPr>
              <a:t>T</a:t>
            </a:r>
          </a:p>
        </p:txBody>
      </p:sp>
      <p:sp>
        <p:nvSpPr>
          <p:cNvPr id="6188" name="Text Box 45"/>
          <p:cNvSpPr txBox="1">
            <a:spLocks noChangeArrowheads="1"/>
          </p:cNvSpPr>
          <p:nvPr/>
        </p:nvSpPr>
        <p:spPr bwMode="auto">
          <a:xfrm>
            <a:off x="2597150" y="3324225"/>
            <a:ext cx="58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Times New Roman" pitchFamily="18" charset="0"/>
              </a:rPr>
              <a:t>T</a:t>
            </a:r>
          </a:p>
        </p:txBody>
      </p:sp>
      <p:sp>
        <p:nvSpPr>
          <p:cNvPr id="6189" name="Text Box 46"/>
          <p:cNvSpPr txBox="1">
            <a:spLocks noChangeArrowheads="1"/>
          </p:cNvSpPr>
          <p:nvPr/>
        </p:nvSpPr>
        <p:spPr bwMode="auto">
          <a:xfrm>
            <a:off x="6296025" y="3352800"/>
            <a:ext cx="2228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</a:rPr>
              <a:t>R∪T: Vertex Cover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CD7E873-A899-4D71-9D19-218631B1EF33}" type="datetime1"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2/13/2015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7172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14D2372-E1AF-438D-91F5-9686620922B5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25" y="400050"/>
            <a:ext cx="7772400" cy="885825"/>
          </a:xfrm>
        </p:spPr>
        <p:txBody>
          <a:bodyPr/>
          <a:lstStyle/>
          <a:p>
            <a:pPr eaLnBrk="1" hangingPunct="1"/>
            <a:r>
              <a:rPr lang="en-US" altLang="zh-TW" smtClean="0"/>
              <a:t>Equality Subgraph</a:t>
            </a:r>
            <a:r>
              <a:rPr lang="en-US" altLang="zh-TW" sz="3200" smtClean="0"/>
              <a:t> </a:t>
            </a:r>
            <a:r>
              <a:rPr lang="en-US" altLang="zh-TW" sz="1600" smtClean="0"/>
              <a:t>Continue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125" y="1209675"/>
            <a:ext cx="7772400" cy="2498725"/>
          </a:xfrm>
        </p:spPr>
        <p:txBody>
          <a:bodyPr/>
          <a:lstStyle/>
          <a:p>
            <a:pPr eaLnBrk="1" hangingPunct="1"/>
            <a:r>
              <a:rPr lang="en-US" altLang="zh-TW" sz="22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Let</a:t>
            </a:r>
            <a:r>
              <a:rPr lang="en-US" altLang="zh-TW" sz="2200" smtClean="0">
                <a:sym typeface="Symbol" pitchFamily="18" charset="2"/>
              </a:rPr>
              <a:t>  </a:t>
            </a:r>
            <a:r>
              <a:rPr lang="en-US" altLang="zh-TW" sz="22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be the minimum excess on the edges from </a:t>
            </a:r>
            <a:r>
              <a:rPr lang="en-US" altLang="zh-TW" sz="2200" i="1" smtClean="0">
                <a:sym typeface="Symbol" pitchFamily="18" charset="2"/>
              </a:rPr>
              <a:t>X</a:t>
            </a:r>
            <a:r>
              <a:rPr lang="en-US" altLang="zh-TW" sz="2200" smtClean="0">
                <a:sym typeface="Symbol" pitchFamily="18" charset="2"/>
              </a:rPr>
              <a:t>-</a:t>
            </a:r>
            <a:r>
              <a:rPr lang="en-US" altLang="zh-TW" sz="2200" i="1" smtClean="0">
                <a:sym typeface="Symbol" pitchFamily="18" charset="2"/>
              </a:rPr>
              <a:t>R</a:t>
            </a:r>
            <a:r>
              <a:rPr lang="en-US" altLang="zh-TW" sz="2200" smtClean="0">
                <a:sym typeface="Symbol" pitchFamily="18" charset="2"/>
              </a:rPr>
              <a:t> </a:t>
            </a:r>
            <a:r>
              <a:rPr lang="en-US" altLang="zh-TW" sz="22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to</a:t>
            </a:r>
            <a:r>
              <a:rPr lang="en-US" altLang="zh-TW" sz="2200" smtClean="0">
                <a:sym typeface="Symbol" pitchFamily="18" charset="2"/>
              </a:rPr>
              <a:t> </a:t>
            </a:r>
            <a:r>
              <a:rPr lang="en-US" altLang="zh-TW" sz="2200" i="1" smtClean="0">
                <a:sym typeface="Symbol" pitchFamily="18" charset="2"/>
              </a:rPr>
              <a:t>Y-T</a:t>
            </a:r>
            <a:r>
              <a:rPr lang="en-US" altLang="zh-TW" sz="2200" smtClean="0">
                <a:sym typeface="Symbol" pitchFamily="18" charset="2"/>
              </a:rPr>
              <a:t>. </a:t>
            </a:r>
            <a:r>
              <a:rPr lang="en-US" altLang="zh-TW" sz="22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Reduce</a:t>
            </a:r>
            <a:r>
              <a:rPr lang="en-US" altLang="zh-TW" sz="2200" smtClean="0">
                <a:sym typeface="Symbol" pitchFamily="18" charset="2"/>
              </a:rPr>
              <a:t> </a:t>
            </a:r>
            <a:r>
              <a:rPr lang="en-US" altLang="zh-TW" sz="2200" i="1" smtClean="0">
                <a:sym typeface="Symbol" pitchFamily="18" charset="2"/>
              </a:rPr>
              <a:t>u</a:t>
            </a:r>
            <a:r>
              <a:rPr lang="en-US" altLang="zh-TW" sz="2200" i="1" baseline="-25000" smtClean="0">
                <a:sym typeface="Symbol" pitchFamily="18" charset="2"/>
              </a:rPr>
              <a:t>i</a:t>
            </a:r>
            <a:r>
              <a:rPr lang="en-US" altLang="zh-TW" sz="2200" smtClean="0">
                <a:sym typeface="Symbol" pitchFamily="18" charset="2"/>
              </a:rPr>
              <a:t> </a:t>
            </a:r>
            <a:r>
              <a:rPr lang="en-US" altLang="zh-TW" sz="22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by</a:t>
            </a:r>
            <a:r>
              <a:rPr lang="en-US" altLang="zh-TW" sz="2200" smtClean="0">
                <a:sym typeface="Symbol" pitchFamily="18" charset="2"/>
              </a:rPr>
              <a:t>  </a:t>
            </a:r>
            <a:r>
              <a:rPr lang="en-US" altLang="zh-TW" sz="22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for all </a:t>
            </a:r>
            <a:r>
              <a:rPr lang="en-US" altLang="zh-TW" sz="2200" i="1" smtClean="0">
                <a:sym typeface="Symbol" pitchFamily="18" charset="2"/>
              </a:rPr>
              <a:t>x</a:t>
            </a:r>
            <a:r>
              <a:rPr lang="en-US" altLang="zh-TW" sz="2200" i="1" baseline="-25000" smtClean="0">
                <a:sym typeface="Symbol" pitchFamily="18" charset="2"/>
              </a:rPr>
              <a:t>i</a:t>
            </a:r>
            <a:r>
              <a:rPr lang="en-US" altLang="zh-TW" sz="2200" smtClean="0">
                <a:sym typeface="Symbol" pitchFamily="18" charset="2"/>
              </a:rPr>
              <a:t></a:t>
            </a:r>
            <a:r>
              <a:rPr lang="en-US" altLang="zh-TW" sz="2200" i="1" smtClean="0">
                <a:sym typeface="Symbol" pitchFamily="18" charset="2"/>
              </a:rPr>
              <a:t>X-R</a:t>
            </a:r>
            <a:r>
              <a:rPr lang="en-US" altLang="zh-TW" sz="2200" smtClean="0">
                <a:sym typeface="Symbol" pitchFamily="18" charset="2"/>
              </a:rPr>
              <a:t> </a:t>
            </a:r>
          </a:p>
          <a:p>
            <a:pPr eaLnBrk="1" hangingPunct="1"/>
            <a:r>
              <a:rPr lang="en-US" altLang="zh-TW" sz="22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To maintain the cover condition for these edges while bringing at least one into the equality subgraph </a:t>
            </a:r>
          </a:p>
          <a:p>
            <a:pPr lvl="1" eaLnBrk="1" hangingPunct="1"/>
            <a:r>
              <a:rPr lang="en-US" altLang="zh-TW" sz="20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Increase</a:t>
            </a:r>
            <a:r>
              <a:rPr lang="en-US" altLang="zh-TW" sz="2000" smtClean="0">
                <a:sym typeface="Symbol" pitchFamily="18" charset="2"/>
              </a:rPr>
              <a:t> </a:t>
            </a:r>
            <a:r>
              <a:rPr lang="en-US" altLang="zh-TW" sz="2000" i="1" smtClean="0">
                <a:sym typeface="Symbol" pitchFamily="18" charset="2"/>
              </a:rPr>
              <a:t>v</a:t>
            </a:r>
            <a:r>
              <a:rPr lang="en-US" altLang="zh-TW" sz="2000" i="1" baseline="-25000" smtClean="0">
                <a:sym typeface="Symbol" pitchFamily="18" charset="2"/>
              </a:rPr>
              <a:t>j</a:t>
            </a:r>
            <a:r>
              <a:rPr lang="en-US" altLang="zh-TW" sz="20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by </a:t>
            </a:r>
            <a:r>
              <a:rPr lang="en-US" altLang="zh-TW" sz="2000" smtClean="0">
                <a:sym typeface="Symbol" pitchFamily="18" charset="2"/>
              </a:rPr>
              <a:t> </a:t>
            </a:r>
            <a:r>
              <a:rPr lang="en-US" altLang="zh-TW" sz="20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for</a:t>
            </a:r>
            <a:r>
              <a:rPr lang="en-US" altLang="zh-TW" sz="2000" smtClean="0">
                <a:sym typeface="Symbol" pitchFamily="18" charset="2"/>
              </a:rPr>
              <a:t> </a:t>
            </a:r>
            <a:r>
              <a:rPr lang="en-US" altLang="zh-TW" sz="2000" i="1" smtClean="0">
                <a:sym typeface="Symbol" pitchFamily="18" charset="2"/>
              </a:rPr>
              <a:t>y</a:t>
            </a:r>
            <a:r>
              <a:rPr lang="en-US" altLang="zh-TW" sz="2000" i="1" baseline="-25000" smtClean="0">
                <a:sym typeface="Symbol" pitchFamily="18" charset="2"/>
              </a:rPr>
              <a:t>j</a:t>
            </a:r>
            <a:r>
              <a:rPr lang="en-US" altLang="zh-TW" sz="2000" smtClean="0">
                <a:sym typeface="Symbol" pitchFamily="18" charset="2"/>
              </a:rPr>
              <a:t></a:t>
            </a:r>
            <a:r>
              <a:rPr lang="en-US" altLang="zh-TW" sz="2000" i="1" smtClean="0">
                <a:sym typeface="Symbol" pitchFamily="18" charset="2"/>
              </a:rPr>
              <a:t>T</a:t>
            </a:r>
            <a:endParaRPr lang="en-US" altLang="zh-TW" sz="2000" smtClean="0">
              <a:sym typeface="Symbol" pitchFamily="18" charset="2"/>
            </a:endParaRPr>
          </a:p>
          <a:p>
            <a:pPr lvl="1" eaLnBrk="1" hangingPunct="1"/>
            <a:r>
              <a:rPr lang="en-US" altLang="zh-TW" sz="20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To maintain the cover condition for the edges from </a:t>
            </a:r>
            <a:r>
              <a:rPr lang="en-US" altLang="zh-TW" sz="2000" i="1" smtClean="0">
                <a:sym typeface="Symbol" pitchFamily="18" charset="2"/>
              </a:rPr>
              <a:t>X-R</a:t>
            </a:r>
            <a:r>
              <a:rPr lang="en-US" altLang="zh-TW" sz="2000" smtClean="0">
                <a:sym typeface="Symbol" pitchFamily="18" charset="2"/>
              </a:rPr>
              <a:t> </a:t>
            </a:r>
            <a:r>
              <a:rPr lang="en-US" altLang="zh-TW" sz="20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to</a:t>
            </a:r>
            <a:r>
              <a:rPr lang="en-US" altLang="zh-TW" sz="2000" smtClean="0">
                <a:sym typeface="Symbol" pitchFamily="18" charset="2"/>
              </a:rPr>
              <a:t> </a:t>
            </a:r>
            <a:r>
              <a:rPr lang="en-US" altLang="zh-TW" sz="2000" i="1" smtClean="0">
                <a:sym typeface="Symbol" pitchFamily="18" charset="2"/>
              </a:rPr>
              <a:t>T</a:t>
            </a:r>
            <a:endParaRPr lang="en-US" altLang="zh-TW" sz="2000" smtClean="0">
              <a:sym typeface="Symbol" pitchFamily="18" charset="2"/>
            </a:endParaRPr>
          </a:p>
        </p:txBody>
      </p:sp>
      <p:graphicFrame>
        <p:nvGraphicFramePr>
          <p:cNvPr id="7170" name="Object 8"/>
          <p:cNvGraphicFramePr>
            <a:graphicFrameLocks noChangeAspect="1"/>
          </p:cNvGraphicFramePr>
          <p:nvPr/>
        </p:nvGraphicFramePr>
        <p:xfrm>
          <a:off x="1547813" y="4295775"/>
          <a:ext cx="1885950" cy="1885950"/>
        </p:xfrm>
        <a:graphic>
          <a:graphicData uri="http://schemas.openxmlformats.org/presentationml/2006/ole">
            <p:oleObj spid="_x0000_s7170" name="方程式" r:id="rId3" imgW="1143000" imgH="1143000" progId="Equation.3">
              <p:embed/>
            </p:oleObj>
          </a:graphicData>
        </a:graphic>
      </p:graphicFrame>
      <p:sp>
        <p:nvSpPr>
          <p:cNvPr id="7175" name="Text Box 5"/>
          <p:cNvSpPr txBox="1">
            <a:spLocks noChangeArrowheads="1"/>
          </p:cNvSpPr>
          <p:nvPr/>
        </p:nvSpPr>
        <p:spPr bwMode="auto">
          <a:xfrm>
            <a:off x="1247775" y="4267200"/>
            <a:ext cx="45720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</a:rPr>
              <a:t>6</a:t>
            </a:r>
          </a:p>
          <a:p>
            <a:pPr>
              <a:spcBef>
                <a:spcPct val="20000"/>
              </a:spcBef>
            </a:pP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</a:rPr>
              <a:t>7</a:t>
            </a:r>
          </a:p>
          <a:p>
            <a:pPr>
              <a:spcBef>
                <a:spcPct val="20000"/>
              </a:spcBef>
            </a:pP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</a:rPr>
              <a:t>8</a:t>
            </a:r>
          </a:p>
          <a:p>
            <a:pPr>
              <a:spcBef>
                <a:spcPct val="20000"/>
              </a:spcBef>
            </a:pP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</a:rPr>
              <a:t>6</a:t>
            </a:r>
          </a:p>
          <a:p>
            <a:pPr>
              <a:spcBef>
                <a:spcPct val="20000"/>
              </a:spcBef>
            </a:pP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7176" name="Text Box 6"/>
          <p:cNvSpPr txBox="1">
            <a:spLocks noChangeArrowheads="1"/>
          </p:cNvSpPr>
          <p:nvPr/>
        </p:nvSpPr>
        <p:spPr bwMode="auto">
          <a:xfrm>
            <a:off x="1543050" y="3857625"/>
            <a:ext cx="21526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200">
                <a:latin typeface="Times New Roman" pitchFamily="18" charset="0"/>
              </a:rPr>
              <a:t> </a:t>
            </a:r>
            <a:r>
              <a:rPr lang="en-US" altLang="zh-TW" sz="2200">
                <a:solidFill>
                  <a:srgbClr val="FF0000"/>
                </a:solidFill>
                <a:latin typeface="Times New Roman" pitchFamily="18" charset="0"/>
              </a:rPr>
              <a:t>0   0   0   0   0</a:t>
            </a:r>
          </a:p>
        </p:txBody>
      </p:sp>
      <p:sp>
        <p:nvSpPr>
          <p:cNvPr id="7177" name="Line 7"/>
          <p:cNvSpPr>
            <a:spLocks noChangeShapeType="1"/>
          </p:cNvSpPr>
          <p:nvPr/>
        </p:nvSpPr>
        <p:spPr bwMode="auto">
          <a:xfrm>
            <a:off x="2390775" y="4581525"/>
            <a:ext cx="228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8" name="Line 8"/>
          <p:cNvSpPr>
            <a:spLocks noChangeShapeType="1"/>
          </p:cNvSpPr>
          <p:nvPr/>
        </p:nvSpPr>
        <p:spPr bwMode="auto">
          <a:xfrm>
            <a:off x="2724150" y="4953000"/>
            <a:ext cx="228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9" name="Line 9"/>
          <p:cNvSpPr>
            <a:spLocks noChangeShapeType="1"/>
          </p:cNvSpPr>
          <p:nvPr/>
        </p:nvSpPr>
        <p:spPr bwMode="auto">
          <a:xfrm>
            <a:off x="3114675" y="5343525"/>
            <a:ext cx="228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0" name="Line 10"/>
          <p:cNvSpPr>
            <a:spLocks noChangeShapeType="1"/>
          </p:cNvSpPr>
          <p:nvPr/>
        </p:nvSpPr>
        <p:spPr bwMode="auto">
          <a:xfrm>
            <a:off x="2390775" y="5705475"/>
            <a:ext cx="228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1" name="Line 11"/>
          <p:cNvSpPr>
            <a:spLocks noChangeShapeType="1"/>
          </p:cNvSpPr>
          <p:nvPr/>
        </p:nvSpPr>
        <p:spPr bwMode="auto">
          <a:xfrm>
            <a:off x="2733675" y="6076950"/>
            <a:ext cx="228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2" name="Text Box 12"/>
          <p:cNvSpPr txBox="1">
            <a:spLocks noChangeArrowheads="1"/>
          </p:cNvSpPr>
          <p:nvPr/>
        </p:nvSpPr>
        <p:spPr bwMode="auto">
          <a:xfrm>
            <a:off x="796925" y="5010150"/>
            <a:ext cx="58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Times New Roman" pitchFamily="18" charset="0"/>
              </a:rPr>
              <a:t>R</a:t>
            </a:r>
          </a:p>
        </p:txBody>
      </p:sp>
      <p:sp>
        <p:nvSpPr>
          <p:cNvPr id="7183" name="Text Box 13"/>
          <p:cNvSpPr txBox="1">
            <a:spLocks noChangeArrowheads="1"/>
          </p:cNvSpPr>
          <p:nvPr/>
        </p:nvSpPr>
        <p:spPr bwMode="auto">
          <a:xfrm>
            <a:off x="2292350" y="3657600"/>
            <a:ext cx="58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Times New Roman" pitchFamily="18" charset="0"/>
              </a:rPr>
              <a:t>T</a:t>
            </a:r>
          </a:p>
        </p:txBody>
      </p:sp>
      <p:sp>
        <p:nvSpPr>
          <p:cNvPr id="7184" name="Text Box 14"/>
          <p:cNvSpPr txBox="1">
            <a:spLocks noChangeArrowheads="1"/>
          </p:cNvSpPr>
          <p:nvPr/>
        </p:nvSpPr>
        <p:spPr bwMode="auto">
          <a:xfrm>
            <a:off x="2644775" y="3667125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Times New Roman" pitchFamily="18" charset="0"/>
              </a:rPr>
              <a:t>T</a:t>
            </a:r>
          </a:p>
        </p:txBody>
      </p:sp>
      <p:sp>
        <p:nvSpPr>
          <p:cNvPr id="7185" name="Text Box 15"/>
          <p:cNvSpPr txBox="1">
            <a:spLocks noChangeArrowheads="1"/>
          </p:cNvSpPr>
          <p:nvPr/>
        </p:nvSpPr>
        <p:spPr bwMode="auto">
          <a:xfrm>
            <a:off x="5391150" y="3656013"/>
            <a:ext cx="657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i="1">
                <a:latin typeface="Times New Roman" pitchFamily="18" charset="0"/>
              </a:rPr>
              <a:t>T   T</a:t>
            </a:r>
          </a:p>
        </p:txBody>
      </p:sp>
      <p:sp>
        <p:nvSpPr>
          <p:cNvPr id="7186" name="Line 17"/>
          <p:cNvSpPr>
            <a:spLocks noChangeShapeType="1"/>
          </p:cNvSpPr>
          <p:nvPr/>
        </p:nvSpPr>
        <p:spPr bwMode="auto">
          <a:xfrm>
            <a:off x="5489575" y="4594225"/>
            <a:ext cx="104775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7" name="Line 18"/>
          <p:cNvSpPr>
            <a:spLocks noChangeShapeType="1"/>
          </p:cNvSpPr>
          <p:nvPr/>
        </p:nvSpPr>
        <p:spPr bwMode="auto">
          <a:xfrm>
            <a:off x="5846763" y="4960938"/>
            <a:ext cx="104775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8" name="Line 19"/>
          <p:cNvSpPr>
            <a:spLocks noChangeShapeType="1"/>
          </p:cNvSpPr>
          <p:nvPr/>
        </p:nvSpPr>
        <p:spPr bwMode="auto">
          <a:xfrm>
            <a:off x="6203950" y="5327650"/>
            <a:ext cx="104775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9" name="Rectangle 20"/>
          <p:cNvSpPr>
            <a:spLocks noChangeArrowheads="1"/>
          </p:cNvSpPr>
          <p:nvPr/>
        </p:nvSpPr>
        <p:spPr bwMode="auto">
          <a:xfrm>
            <a:off x="4192588" y="5062538"/>
            <a:ext cx="1476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 i="1">
                <a:solidFill>
                  <a:srgbClr val="000000"/>
                </a:solidFill>
                <a:latin typeface="Times New Roman" pitchFamily="18" charset="0"/>
              </a:rPr>
              <a:t>R</a:t>
            </a:r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7190" name="Rectangle 21"/>
          <p:cNvSpPr>
            <a:spLocks noChangeArrowheads="1"/>
          </p:cNvSpPr>
          <p:nvPr/>
        </p:nvSpPr>
        <p:spPr bwMode="auto">
          <a:xfrm>
            <a:off x="6197600" y="5799138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7191" name="Rectangle 22"/>
          <p:cNvSpPr>
            <a:spLocks noChangeArrowheads="1"/>
          </p:cNvSpPr>
          <p:nvPr/>
        </p:nvSpPr>
        <p:spPr bwMode="auto">
          <a:xfrm>
            <a:off x="5838825" y="5799138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 u="sng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altLang="zh-TW" sz="2400" u="sng">
              <a:latin typeface="Times New Roman" pitchFamily="18" charset="0"/>
            </a:endParaRPr>
          </a:p>
        </p:txBody>
      </p:sp>
      <p:sp>
        <p:nvSpPr>
          <p:cNvPr id="7192" name="Rectangle 23"/>
          <p:cNvSpPr>
            <a:spLocks noChangeArrowheads="1"/>
          </p:cNvSpPr>
          <p:nvPr/>
        </p:nvSpPr>
        <p:spPr bwMode="auto">
          <a:xfrm>
            <a:off x="5484813" y="5799138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7193" name="Rectangle 24"/>
          <p:cNvSpPr>
            <a:spLocks noChangeArrowheads="1"/>
          </p:cNvSpPr>
          <p:nvPr/>
        </p:nvSpPr>
        <p:spPr bwMode="auto">
          <a:xfrm>
            <a:off x="5127625" y="5799138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7194" name="Rectangle 25"/>
          <p:cNvSpPr>
            <a:spLocks noChangeArrowheads="1"/>
          </p:cNvSpPr>
          <p:nvPr/>
        </p:nvSpPr>
        <p:spPr bwMode="auto">
          <a:xfrm>
            <a:off x="4770438" y="5799138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7195" name="Rectangle 26"/>
          <p:cNvSpPr>
            <a:spLocks noChangeArrowheads="1"/>
          </p:cNvSpPr>
          <p:nvPr/>
        </p:nvSpPr>
        <p:spPr bwMode="auto">
          <a:xfrm>
            <a:off x="6197600" y="5432425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7196" name="Rectangle 27"/>
          <p:cNvSpPr>
            <a:spLocks noChangeArrowheads="1"/>
          </p:cNvSpPr>
          <p:nvPr/>
        </p:nvSpPr>
        <p:spPr bwMode="auto">
          <a:xfrm>
            <a:off x="5840413" y="5432425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7197" name="Rectangle 28"/>
          <p:cNvSpPr>
            <a:spLocks noChangeArrowheads="1"/>
          </p:cNvSpPr>
          <p:nvPr/>
        </p:nvSpPr>
        <p:spPr bwMode="auto">
          <a:xfrm>
            <a:off x="5481638" y="5432425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 u="sng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altLang="zh-TW" sz="2400" u="sng">
              <a:latin typeface="Times New Roman" pitchFamily="18" charset="0"/>
            </a:endParaRPr>
          </a:p>
        </p:txBody>
      </p:sp>
      <p:sp>
        <p:nvSpPr>
          <p:cNvPr id="7198" name="Rectangle 29"/>
          <p:cNvSpPr>
            <a:spLocks noChangeArrowheads="1"/>
          </p:cNvSpPr>
          <p:nvPr/>
        </p:nvSpPr>
        <p:spPr bwMode="auto">
          <a:xfrm>
            <a:off x="5127625" y="5432425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7199" name="Rectangle 30"/>
          <p:cNvSpPr>
            <a:spLocks noChangeArrowheads="1"/>
          </p:cNvSpPr>
          <p:nvPr/>
        </p:nvSpPr>
        <p:spPr bwMode="auto">
          <a:xfrm>
            <a:off x="4770438" y="5432425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7200" name="Rectangle 31"/>
          <p:cNvSpPr>
            <a:spLocks noChangeArrowheads="1"/>
          </p:cNvSpPr>
          <p:nvPr/>
        </p:nvSpPr>
        <p:spPr bwMode="auto">
          <a:xfrm>
            <a:off x="6196013" y="5065713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7201" name="Rectangle 32"/>
          <p:cNvSpPr>
            <a:spLocks noChangeArrowheads="1"/>
          </p:cNvSpPr>
          <p:nvPr/>
        </p:nvSpPr>
        <p:spPr bwMode="auto">
          <a:xfrm>
            <a:off x="5840413" y="5065713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7202" name="Rectangle 33"/>
          <p:cNvSpPr>
            <a:spLocks noChangeArrowheads="1"/>
          </p:cNvSpPr>
          <p:nvPr/>
        </p:nvSpPr>
        <p:spPr bwMode="auto">
          <a:xfrm>
            <a:off x="5484813" y="5065713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7203" name="Rectangle 34"/>
          <p:cNvSpPr>
            <a:spLocks noChangeArrowheads="1"/>
          </p:cNvSpPr>
          <p:nvPr/>
        </p:nvSpPr>
        <p:spPr bwMode="auto">
          <a:xfrm>
            <a:off x="5124450" y="5065713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000000"/>
                </a:solidFill>
                <a:latin typeface="Times New Roman" pitchFamily="18" charset="0"/>
              </a:rPr>
              <a:t>5</a:t>
            </a:r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7204" name="Rectangle 35"/>
          <p:cNvSpPr>
            <a:spLocks noChangeArrowheads="1"/>
          </p:cNvSpPr>
          <p:nvPr/>
        </p:nvSpPr>
        <p:spPr bwMode="auto">
          <a:xfrm>
            <a:off x="4768850" y="5065713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000000"/>
                </a:solidFill>
                <a:latin typeface="Times New Roman" pitchFamily="18" charset="0"/>
              </a:rPr>
              <a:t>6</a:t>
            </a:r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7205" name="Rectangle 36"/>
          <p:cNvSpPr>
            <a:spLocks noChangeArrowheads="1"/>
          </p:cNvSpPr>
          <p:nvPr/>
        </p:nvSpPr>
        <p:spPr bwMode="auto">
          <a:xfrm>
            <a:off x="6194425" y="4699000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 b="1">
                <a:solidFill>
                  <a:schemeClr val="accent2"/>
                </a:solidFill>
                <a:latin typeface="Times New Roman" pitchFamily="18" charset="0"/>
              </a:rPr>
              <a:t>1</a:t>
            </a:r>
            <a:endParaRPr lang="en-US" altLang="zh-TW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7206" name="Rectangle 37"/>
          <p:cNvSpPr>
            <a:spLocks noChangeArrowheads="1"/>
          </p:cNvSpPr>
          <p:nvPr/>
        </p:nvSpPr>
        <p:spPr bwMode="auto">
          <a:xfrm>
            <a:off x="5838825" y="4699000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7207" name="Rectangle 38"/>
          <p:cNvSpPr>
            <a:spLocks noChangeArrowheads="1"/>
          </p:cNvSpPr>
          <p:nvPr/>
        </p:nvSpPr>
        <p:spPr bwMode="auto">
          <a:xfrm>
            <a:off x="5484813" y="4699000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7208" name="Rectangle 39"/>
          <p:cNvSpPr>
            <a:spLocks noChangeArrowheads="1"/>
          </p:cNvSpPr>
          <p:nvPr/>
        </p:nvSpPr>
        <p:spPr bwMode="auto">
          <a:xfrm>
            <a:off x="5122863" y="4699000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000000"/>
                </a:solidFill>
                <a:latin typeface="Times New Roman" pitchFamily="18" charset="0"/>
              </a:rPr>
              <a:t>7</a:t>
            </a:r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7209" name="Rectangle 40"/>
          <p:cNvSpPr>
            <a:spLocks noChangeArrowheads="1"/>
          </p:cNvSpPr>
          <p:nvPr/>
        </p:nvSpPr>
        <p:spPr bwMode="auto">
          <a:xfrm>
            <a:off x="4770438" y="4699000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7210" name="Rectangle 41"/>
          <p:cNvSpPr>
            <a:spLocks noChangeArrowheads="1"/>
          </p:cNvSpPr>
          <p:nvPr/>
        </p:nvSpPr>
        <p:spPr bwMode="auto">
          <a:xfrm>
            <a:off x="6197600" y="4332288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7211" name="Rectangle 42"/>
          <p:cNvSpPr>
            <a:spLocks noChangeArrowheads="1"/>
          </p:cNvSpPr>
          <p:nvPr/>
        </p:nvSpPr>
        <p:spPr bwMode="auto">
          <a:xfrm>
            <a:off x="5840413" y="4332288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7212" name="Rectangle 43"/>
          <p:cNvSpPr>
            <a:spLocks noChangeArrowheads="1"/>
          </p:cNvSpPr>
          <p:nvPr/>
        </p:nvSpPr>
        <p:spPr bwMode="auto">
          <a:xfrm>
            <a:off x="5481638" y="4332288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7213" name="Rectangle 44"/>
          <p:cNvSpPr>
            <a:spLocks noChangeArrowheads="1"/>
          </p:cNvSpPr>
          <p:nvPr/>
        </p:nvSpPr>
        <p:spPr bwMode="auto">
          <a:xfrm>
            <a:off x="5124450" y="4332288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000000"/>
                </a:solidFill>
                <a:latin typeface="Times New Roman" pitchFamily="18" charset="0"/>
              </a:rPr>
              <a:t>5</a:t>
            </a:r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7214" name="Rectangle 45"/>
          <p:cNvSpPr>
            <a:spLocks noChangeArrowheads="1"/>
          </p:cNvSpPr>
          <p:nvPr/>
        </p:nvSpPr>
        <p:spPr bwMode="auto">
          <a:xfrm>
            <a:off x="4770438" y="4332288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altLang="zh-TW" sz="2400" dirty="0">
              <a:latin typeface="Times New Roman" pitchFamily="18" charset="0"/>
            </a:endParaRPr>
          </a:p>
        </p:txBody>
      </p:sp>
      <p:sp>
        <p:nvSpPr>
          <p:cNvPr id="7215" name="Rectangle 46"/>
          <p:cNvSpPr>
            <a:spLocks noChangeArrowheads="1"/>
          </p:cNvSpPr>
          <p:nvPr/>
        </p:nvSpPr>
        <p:spPr bwMode="auto">
          <a:xfrm>
            <a:off x="4430713" y="5792788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FF0000"/>
                </a:solidFill>
                <a:latin typeface="Times New Roman" pitchFamily="18" charset="0"/>
              </a:rPr>
              <a:t>8</a:t>
            </a:r>
            <a:endParaRPr lang="en-US" altLang="zh-TW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7216" name="Rectangle 47"/>
          <p:cNvSpPr>
            <a:spLocks noChangeArrowheads="1"/>
          </p:cNvSpPr>
          <p:nvPr/>
        </p:nvSpPr>
        <p:spPr bwMode="auto">
          <a:xfrm>
            <a:off x="4432300" y="5426075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FF0000"/>
                </a:solidFill>
                <a:latin typeface="Times New Roman" pitchFamily="18" charset="0"/>
              </a:rPr>
              <a:t>6</a:t>
            </a:r>
            <a:endParaRPr lang="en-US" altLang="zh-TW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7217" name="Rectangle 48"/>
          <p:cNvSpPr>
            <a:spLocks noChangeArrowheads="1"/>
          </p:cNvSpPr>
          <p:nvPr/>
        </p:nvSpPr>
        <p:spPr bwMode="auto">
          <a:xfrm>
            <a:off x="4430713" y="5059363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FF0000"/>
                </a:solidFill>
                <a:latin typeface="Times New Roman" pitchFamily="18" charset="0"/>
              </a:rPr>
              <a:t>8</a:t>
            </a:r>
            <a:endParaRPr lang="en-US" altLang="zh-TW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7218" name="Rectangle 49"/>
          <p:cNvSpPr>
            <a:spLocks noChangeArrowheads="1"/>
          </p:cNvSpPr>
          <p:nvPr/>
        </p:nvSpPr>
        <p:spPr bwMode="auto">
          <a:xfrm>
            <a:off x="4430713" y="4692650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FF0000"/>
                </a:solidFill>
                <a:latin typeface="Times New Roman" pitchFamily="18" charset="0"/>
              </a:rPr>
              <a:t>7</a:t>
            </a:r>
            <a:endParaRPr lang="en-US" altLang="zh-TW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7219" name="Rectangle 50"/>
          <p:cNvSpPr>
            <a:spLocks noChangeArrowheads="1"/>
          </p:cNvSpPr>
          <p:nvPr/>
        </p:nvSpPr>
        <p:spPr bwMode="auto">
          <a:xfrm>
            <a:off x="4432300" y="4325938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 dirty="0">
                <a:solidFill>
                  <a:srgbClr val="FF0000"/>
                </a:solidFill>
                <a:latin typeface="Times New Roman" pitchFamily="18" charset="0"/>
              </a:rPr>
              <a:t>6</a:t>
            </a:r>
            <a:endParaRPr lang="en-US" altLang="zh-TW" sz="24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7220" name="Rectangle 51"/>
          <p:cNvSpPr>
            <a:spLocks noChangeArrowheads="1"/>
          </p:cNvSpPr>
          <p:nvPr/>
        </p:nvSpPr>
        <p:spPr bwMode="auto">
          <a:xfrm>
            <a:off x="4705350" y="4352925"/>
            <a:ext cx="628650" cy="609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7221" name="Rectangle 52"/>
          <p:cNvSpPr>
            <a:spLocks noChangeArrowheads="1"/>
          </p:cNvSpPr>
          <p:nvPr/>
        </p:nvSpPr>
        <p:spPr bwMode="auto">
          <a:xfrm>
            <a:off x="4705350" y="5448300"/>
            <a:ext cx="628650" cy="609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7222" name="Rectangle 53"/>
          <p:cNvSpPr>
            <a:spLocks noChangeArrowheads="1"/>
          </p:cNvSpPr>
          <p:nvPr/>
        </p:nvSpPr>
        <p:spPr bwMode="auto">
          <a:xfrm>
            <a:off x="6051550" y="5476875"/>
            <a:ext cx="371475" cy="609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7223" name="Rectangle 54"/>
          <p:cNvSpPr>
            <a:spLocks noChangeArrowheads="1"/>
          </p:cNvSpPr>
          <p:nvPr/>
        </p:nvSpPr>
        <p:spPr bwMode="auto">
          <a:xfrm>
            <a:off x="6070600" y="4362450"/>
            <a:ext cx="371475" cy="609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7224" name="AutoShape 55"/>
          <p:cNvSpPr>
            <a:spLocks/>
          </p:cNvSpPr>
          <p:nvPr/>
        </p:nvSpPr>
        <p:spPr bwMode="auto">
          <a:xfrm>
            <a:off x="6407150" y="4318000"/>
            <a:ext cx="111125" cy="1809750"/>
          </a:xfrm>
          <a:prstGeom prst="rightBracket">
            <a:avLst>
              <a:gd name="adj" fmla="val 13571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7225" name="AutoShape 56"/>
          <p:cNvSpPr>
            <a:spLocks/>
          </p:cNvSpPr>
          <p:nvPr/>
        </p:nvSpPr>
        <p:spPr bwMode="auto">
          <a:xfrm>
            <a:off x="4622800" y="4295775"/>
            <a:ext cx="73025" cy="1835150"/>
          </a:xfrm>
          <a:prstGeom prst="leftBracket">
            <a:avLst>
              <a:gd name="adj" fmla="val 20942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grpSp>
        <p:nvGrpSpPr>
          <p:cNvPr id="7226" name="Group 57"/>
          <p:cNvGrpSpPr>
            <a:grpSpLocks noChangeAspect="1"/>
          </p:cNvGrpSpPr>
          <p:nvPr/>
        </p:nvGrpSpPr>
        <p:grpSpPr bwMode="auto">
          <a:xfrm>
            <a:off x="4733925" y="3949700"/>
            <a:ext cx="1614488" cy="346075"/>
            <a:chOff x="2814" y="2596"/>
            <a:chExt cx="1017" cy="218"/>
          </a:xfrm>
        </p:grpSpPr>
        <p:sp>
          <p:nvSpPr>
            <p:cNvPr id="7230" name="AutoShape 58"/>
            <p:cNvSpPr>
              <a:spLocks noChangeAspect="1" noChangeArrowheads="1" noTextEdit="1"/>
            </p:cNvSpPr>
            <p:nvPr/>
          </p:nvSpPr>
          <p:spPr bwMode="auto">
            <a:xfrm>
              <a:off x="2814" y="2596"/>
              <a:ext cx="1017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1" name="Rectangle 59"/>
            <p:cNvSpPr>
              <a:spLocks noChangeArrowheads="1"/>
            </p:cNvSpPr>
            <p:nvPr/>
          </p:nvSpPr>
          <p:spPr bwMode="auto">
            <a:xfrm>
              <a:off x="3725" y="2613"/>
              <a:ext cx="7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190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  <a:endParaRPr lang="en-US" altLang="zh-TW" sz="24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7232" name="Rectangle 60"/>
            <p:cNvSpPr>
              <a:spLocks noChangeArrowheads="1"/>
            </p:cNvSpPr>
            <p:nvPr/>
          </p:nvSpPr>
          <p:spPr bwMode="auto">
            <a:xfrm>
              <a:off x="3503" y="2613"/>
              <a:ext cx="7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190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  <a:endParaRPr lang="en-US" altLang="zh-TW" sz="24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7233" name="Rectangle 61"/>
            <p:cNvSpPr>
              <a:spLocks noChangeArrowheads="1"/>
            </p:cNvSpPr>
            <p:nvPr/>
          </p:nvSpPr>
          <p:spPr bwMode="auto">
            <a:xfrm>
              <a:off x="3280" y="2613"/>
              <a:ext cx="7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190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  <a:endParaRPr lang="en-US" altLang="zh-TW" sz="24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7234" name="Rectangle 62"/>
            <p:cNvSpPr>
              <a:spLocks noChangeArrowheads="1"/>
            </p:cNvSpPr>
            <p:nvPr/>
          </p:nvSpPr>
          <p:spPr bwMode="auto">
            <a:xfrm>
              <a:off x="3058" y="2613"/>
              <a:ext cx="7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190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  <a:endParaRPr lang="en-US" altLang="zh-TW" sz="24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7235" name="Rectangle 63"/>
            <p:cNvSpPr>
              <a:spLocks noChangeArrowheads="1"/>
            </p:cNvSpPr>
            <p:nvPr/>
          </p:nvSpPr>
          <p:spPr bwMode="auto">
            <a:xfrm>
              <a:off x="2835" y="2613"/>
              <a:ext cx="7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190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  <a:endParaRPr lang="en-US" altLang="zh-TW" sz="24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7227" name="Text Box 68"/>
          <p:cNvSpPr txBox="1">
            <a:spLocks noChangeArrowheads="1"/>
          </p:cNvSpPr>
          <p:nvPr/>
        </p:nvSpPr>
        <p:spPr bwMode="auto">
          <a:xfrm>
            <a:off x="7124700" y="4286250"/>
            <a:ext cx="14573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400">
                <a:latin typeface="Times New Roman" pitchFamily="18" charset="0"/>
              </a:rPr>
              <a:t>Matrix </a:t>
            </a:r>
          </a:p>
          <a:p>
            <a:r>
              <a:rPr lang="en-US" altLang="zh-TW" sz="2400">
                <a:latin typeface="Times New Roman" pitchFamily="18" charset="0"/>
              </a:rPr>
              <a:t>of excess</a:t>
            </a:r>
          </a:p>
        </p:txBody>
      </p:sp>
      <p:sp>
        <p:nvSpPr>
          <p:cNvPr id="7228" name="Line 69"/>
          <p:cNvSpPr>
            <a:spLocks noChangeShapeType="1"/>
          </p:cNvSpPr>
          <p:nvPr/>
        </p:nvSpPr>
        <p:spPr bwMode="auto">
          <a:xfrm flipH="1">
            <a:off x="6638925" y="4638675"/>
            <a:ext cx="47625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7229" name="文字方塊 67"/>
          <p:cNvSpPr txBox="1">
            <a:spLocks noChangeArrowheads="1"/>
          </p:cNvSpPr>
          <p:nvPr/>
        </p:nvSpPr>
        <p:spPr bwMode="auto">
          <a:xfrm>
            <a:off x="6810375" y="5381625"/>
            <a:ext cx="1800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rgbClr val="FF0000"/>
                </a:solidFill>
                <a:latin typeface="Times New Roman" pitchFamily="18" charset="0"/>
              </a:rPr>
              <a:t>Min excess </a:t>
            </a:r>
            <a:r>
              <a:rPr lang="el-GR" altLang="zh-TW">
                <a:solidFill>
                  <a:srgbClr val="FF0000"/>
                </a:solidFill>
                <a:latin typeface="Times New Roman" pitchFamily="18" charset="0"/>
              </a:rPr>
              <a:t>ε</a:t>
            </a:r>
            <a:r>
              <a:rPr lang="en-US" altLang="zh-TW">
                <a:solidFill>
                  <a:srgbClr val="FF0000"/>
                </a:solidFill>
                <a:latin typeface="Times New Roman" pitchFamily="18" charset="0"/>
              </a:rPr>
              <a:t> = 1</a:t>
            </a:r>
            <a:endParaRPr lang="zh-TW" altLang="en-US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EEB109C-1DE8-4461-849E-8243CEF7F13E}" type="datetime1"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2/13/2015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8197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60D6BD1-F43E-4A42-99CB-2A60D876CD7C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25" y="248195"/>
            <a:ext cx="7772400" cy="875212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Equality </a:t>
            </a:r>
            <a:r>
              <a:rPr lang="en-US" altLang="zh-TW" dirty="0" err="1" smtClean="0"/>
              <a:t>Subgraph</a:t>
            </a:r>
            <a:r>
              <a:rPr lang="en-US" altLang="zh-TW" sz="3200" dirty="0" smtClean="0"/>
              <a:t> </a:t>
            </a:r>
            <a:r>
              <a:rPr lang="en-US" altLang="zh-TW" sz="1600" dirty="0" smtClean="0"/>
              <a:t>Continue</a:t>
            </a:r>
          </a:p>
        </p:txBody>
      </p:sp>
      <p:graphicFrame>
        <p:nvGraphicFramePr>
          <p:cNvPr id="8194" name="Object 14"/>
          <p:cNvGraphicFramePr>
            <a:graphicFrameLocks noChangeAspect="1"/>
          </p:cNvGraphicFramePr>
          <p:nvPr/>
        </p:nvGraphicFramePr>
        <p:xfrm>
          <a:off x="1176338" y="2028825"/>
          <a:ext cx="1885950" cy="1885950"/>
        </p:xfrm>
        <a:graphic>
          <a:graphicData uri="http://schemas.openxmlformats.org/presentationml/2006/ole">
            <p:oleObj spid="_x0000_s8194" name="方程式" r:id="rId3" imgW="1143000" imgH="1143000" progId="Equation.3">
              <p:embed/>
            </p:oleObj>
          </a:graphicData>
        </a:graphic>
      </p:graphicFrame>
      <p:sp>
        <p:nvSpPr>
          <p:cNvPr id="8199" name="Text Box 5"/>
          <p:cNvSpPr txBox="1">
            <a:spLocks noChangeArrowheads="1"/>
          </p:cNvSpPr>
          <p:nvPr/>
        </p:nvSpPr>
        <p:spPr bwMode="auto">
          <a:xfrm>
            <a:off x="876300" y="2000250"/>
            <a:ext cx="45720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</a:rPr>
              <a:t>6</a:t>
            </a:r>
          </a:p>
          <a:p>
            <a:pPr>
              <a:spcBef>
                <a:spcPct val="20000"/>
              </a:spcBef>
            </a:pP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</a:rPr>
              <a:t>7</a:t>
            </a:r>
          </a:p>
          <a:p>
            <a:pPr>
              <a:spcBef>
                <a:spcPct val="20000"/>
              </a:spcBef>
            </a:pP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</a:rPr>
              <a:t>8</a:t>
            </a:r>
          </a:p>
          <a:p>
            <a:pPr>
              <a:spcBef>
                <a:spcPct val="20000"/>
              </a:spcBef>
            </a:pP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</a:rPr>
              <a:t>6</a:t>
            </a:r>
          </a:p>
          <a:p>
            <a:pPr>
              <a:spcBef>
                <a:spcPct val="20000"/>
              </a:spcBef>
            </a:pP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8200" name="Text Box 6"/>
          <p:cNvSpPr txBox="1">
            <a:spLocks noChangeArrowheads="1"/>
          </p:cNvSpPr>
          <p:nvPr/>
        </p:nvSpPr>
        <p:spPr bwMode="auto">
          <a:xfrm>
            <a:off x="1171575" y="1590675"/>
            <a:ext cx="21526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200">
                <a:latin typeface="Times New Roman" pitchFamily="18" charset="0"/>
              </a:rPr>
              <a:t> </a:t>
            </a:r>
            <a:r>
              <a:rPr lang="en-US" altLang="zh-TW" sz="2200">
                <a:solidFill>
                  <a:srgbClr val="FF0000"/>
                </a:solidFill>
                <a:latin typeface="Times New Roman" pitchFamily="18" charset="0"/>
              </a:rPr>
              <a:t>0   0   0   0   0</a:t>
            </a:r>
          </a:p>
        </p:txBody>
      </p:sp>
      <p:sp>
        <p:nvSpPr>
          <p:cNvPr id="8201" name="Line 7"/>
          <p:cNvSpPr>
            <a:spLocks noChangeShapeType="1"/>
          </p:cNvSpPr>
          <p:nvPr/>
        </p:nvSpPr>
        <p:spPr bwMode="auto">
          <a:xfrm>
            <a:off x="2019300" y="2314575"/>
            <a:ext cx="228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2" name="Line 8"/>
          <p:cNvSpPr>
            <a:spLocks noChangeShapeType="1"/>
          </p:cNvSpPr>
          <p:nvPr/>
        </p:nvSpPr>
        <p:spPr bwMode="auto">
          <a:xfrm>
            <a:off x="2352675" y="2686050"/>
            <a:ext cx="228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Line 9"/>
          <p:cNvSpPr>
            <a:spLocks noChangeShapeType="1"/>
          </p:cNvSpPr>
          <p:nvPr/>
        </p:nvSpPr>
        <p:spPr bwMode="auto">
          <a:xfrm>
            <a:off x="2743200" y="3076575"/>
            <a:ext cx="228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Line 10"/>
          <p:cNvSpPr>
            <a:spLocks noChangeShapeType="1"/>
          </p:cNvSpPr>
          <p:nvPr/>
        </p:nvSpPr>
        <p:spPr bwMode="auto">
          <a:xfrm>
            <a:off x="2019300" y="3438525"/>
            <a:ext cx="228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5" name="Line 11"/>
          <p:cNvSpPr>
            <a:spLocks noChangeShapeType="1"/>
          </p:cNvSpPr>
          <p:nvPr/>
        </p:nvSpPr>
        <p:spPr bwMode="auto">
          <a:xfrm>
            <a:off x="2362200" y="3810000"/>
            <a:ext cx="228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6" name="Text Box 40"/>
          <p:cNvSpPr txBox="1">
            <a:spLocks noChangeArrowheads="1"/>
          </p:cNvSpPr>
          <p:nvPr/>
        </p:nvSpPr>
        <p:spPr bwMode="auto">
          <a:xfrm>
            <a:off x="425450" y="2743200"/>
            <a:ext cx="58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Times New Roman" pitchFamily="18" charset="0"/>
              </a:rPr>
              <a:t>R</a:t>
            </a:r>
          </a:p>
        </p:txBody>
      </p:sp>
      <p:sp>
        <p:nvSpPr>
          <p:cNvPr id="8207" name="Text Box 41"/>
          <p:cNvSpPr txBox="1">
            <a:spLocks noChangeArrowheads="1"/>
          </p:cNvSpPr>
          <p:nvPr/>
        </p:nvSpPr>
        <p:spPr bwMode="auto">
          <a:xfrm>
            <a:off x="1920875" y="1390650"/>
            <a:ext cx="58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Times New Roman" pitchFamily="18" charset="0"/>
              </a:rPr>
              <a:t>T</a:t>
            </a:r>
          </a:p>
        </p:txBody>
      </p:sp>
      <p:sp>
        <p:nvSpPr>
          <p:cNvPr id="8208" name="Text Box 42"/>
          <p:cNvSpPr txBox="1">
            <a:spLocks noChangeArrowheads="1"/>
          </p:cNvSpPr>
          <p:nvPr/>
        </p:nvSpPr>
        <p:spPr bwMode="auto">
          <a:xfrm>
            <a:off x="2301875" y="1390650"/>
            <a:ext cx="58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Times New Roman" pitchFamily="18" charset="0"/>
              </a:rPr>
              <a:t>T</a:t>
            </a:r>
          </a:p>
        </p:txBody>
      </p:sp>
      <p:graphicFrame>
        <p:nvGraphicFramePr>
          <p:cNvPr id="8195" name="Object 15"/>
          <p:cNvGraphicFramePr>
            <a:graphicFrameLocks noChangeAspect="1"/>
          </p:cNvGraphicFramePr>
          <p:nvPr/>
        </p:nvGraphicFramePr>
        <p:xfrm>
          <a:off x="5376863" y="1981200"/>
          <a:ext cx="1885950" cy="1885950"/>
        </p:xfrm>
        <a:graphic>
          <a:graphicData uri="http://schemas.openxmlformats.org/presentationml/2006/ole">
            <p:oleObj spid="_x0000_s8195" name="方程式" r:id="rId4" imgW="1143000" imgH="1143000" progId="Equation.3">
              <p:embed/>
            </p:oleObj>
          </a:graphicData>
        </a:graphic>
      </p:graphicFrame>
      <p:sp>
        <p:nvSpPr>
          <p:cNvPr id="8209" name="Text Box 162"/>
          <p:cNvSpPr txBox="1">
            <a:spLocks noChangeArrowheads="1"/>
          </p:cNvSpPr>
          <p:nvPr/>
        </p:nvSpPr>
        <p:spPr bwMode="auto">
          <a:xfrm>
            <a:off x="5067300" y="1952625"/>
            <a:ext cx="45720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</a:rPr>
              <a:t>5</a:t>
            </a:r>
          </a:p>
          <a:p>
            <a:pPr>
              <a:spcBef>
                <a:spcPct val="20000"/>
              </a:spcBef>
            </a:pP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</a:rPr>
              <a:t>6</a:t>
            </a:r>
          </a:p>
          <a:p>
            <a:pPr>
              <a:spcBef>
                <a:spcPct val="20000"/>
              </a:spcBef>
            </a:pP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</a:rPr>
              <a:t>8</a:t>
            </a:r>
          </a:p>
          <a:p>
            <a:pPr>
              <a:spcBef>
                <a:spcPct val="20000"/>
              </a:spcBef>
            </a:pP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</a:rPr>
              <a:t>5</a:t>
            </a:r>
          </a:p>
          <a:p>
            <a:pPr>
              <a:spcBef>
                <a:spcPct val="20000"/>
              </a:spcBef>
            </a:pP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8210" name="Line 163"/>
          <p:cNvSpPr>
            <a:spLocks noChangeShapeType="1"/>
          </p:cNvSpPr>
          <p:nvPr/>
        </p:nvSpPr>
        <p:spPr bwMode="auto">
          <a:xfrm>
            <a:off x="6219825" y="2266950"/>
            <a:ext cx="228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1" name="Line 164"/>
          <p:cNvSpPr>
            <a:spLocks noChangeShapeType="1"/>
          </p:cNvSpPr>
          <p:nvPr/>
        </p:nvSpPr>
        <p:spPr bwMode="auto">
          <a:xfrm>
            <a:off x="6553200" y="2638425"/>
            <a:ext cx="228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2" name="Line 165"/>
          <p:cNvSpPr>
            <a:spLocks noChangeShapeType="1"/>
          </p:cNvSpPr>
          <p:nvPr/>
        </p:nvSpPr>
        <p:spPr bwMode="auto">
          <a:xfrm>
            <a:off x="6943725" y="3028950"/>
            <a:ext cx="228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3" name="Line 166"/>
          <p:cNvSpPr>
            <a:spLocks noChangeShapeType="1"/>
          </p:cNvSpPr>
          <p:nvPr/>
        </p:nvSpPr>
        <p:spPr bwMode="auto">
          <a:xfrm>
            <a:off x="6219825" y="3390900"/>
            <a:ext cx="228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4" name="Line 167"/>
          <p:cNvSpPr>
            <a:spLocks noChangeShapeType="1"/>
          </p:cNvSpPr>
          <p:nvPr/>
        </p:nvSpPr>
        <p:spPr bwMode="auto">
          <a:xfrm>
            <a:off x="6562725" y="3762375"/>
            <a:ext cx="228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5" name="Text Box 168"/>
          <p:cNvSpPr txBox="1">
            <a:spLocks noChangeArrowheads="1"/>
          </p:cNvSpPr>
          <p:nvPr/>
        </p:nvSpPr>
        <p:spPr bwMode="auto">
          <a:xfrm>
            <a:off x="4654550" y="2695575"/>
            <a:ext cx="58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Times New Roman" pitchFamily="18" charset="0"/>
              </a:rPr>
              <a:t>R</a:t>
            </a:r>
          </a:p>
        </p:txBody>
      </p:sp>
      <p:sp>
        <p:nvSpPr>
          <p:cNvPr id="8216" name="Text Box 169"/>
          <p:cNvSpPr txBox="1">
            <a:spLocks noChangeArrowheads="1"/>
          </p:cNvSpPr>
          <p:nvPr/>
        </p:nvSpPr>
        <p:spPr bwMode="auto">
          <a:xfrm>
            <a:off x="6121400" y="1343025"/>
            <a:ext cx="58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Times New Roman" pitchFamily="18" charset="0"/>
              </a:rPr>
              <a:t>T</a:t>
            </a:r>
          </a:p>
        </p:txBody>
      </p:sp>
      <p:sp>
        <p:nvSpPr>
          <p:cNvPr id="8217" name="Text Box 170"/>
          <p:cNvSpPr txBox="1">
            <a:spLocks noChangeArrowheads="1"/>
          </p:cNvSpPr>
          <p:nvPr/>
        </p:nvSpPr>
        <p:spPr bwMode="auto">
          <a:xfrm>
            <a:off x="6502400" y="1343025"/>
            <a:ext cx="58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Times New Roman" pitchFamily="18" charset="0"/>
              </a:rPr>
              <a:t>T</a:t>
            </a:r>
          </a:p>
        </p:txBody>
      </p:sp>
      <p:sp>
        <p:nvSpPr>
          <p:cNvPr id="8218" name="Text Box 171"/>
          <p:cNvSpPr txBox="1">
            <a:spLocks noChangeArrowheads="1"/>
          </p:cNvSpPr>
          <p:nvPr/>
        </p:nvSpPr>
        <p:spPr bwMode="auto">
          <a:xfrm>
            <a:off x="5353050" y="1609725"/>
            <a:ext cx="21526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200">
                <a:latin typeface="Times New Roman" pitchFamily="18" charset="0"/>
              </a:rPr>
              <a:t> </a:t>
            </a:r>
            <a:r>
              <a:rPr lang="en-US" altLang="zh-TW" sz="2200">
                <a:solidFill>
                  <a:srgbClr val="FF0000"/>
                </a:solidFill>
                <a:latin typeface="Times New Roman" pitchFamily="18" charset="0"/>
              </a:rPr>
              <a:t>0   0   1   1   0</a:t>
            </a:r>
          </a:p>
        </p:txBody>
      </p:sp>
      <p:sp>
        <p:nvSpPr>
          <p:cNvPr id="8219" name="Line 172"/>
          <p:cNvSpPr>
            <a:spLocks noChangeShapeType="1"/>
          </p:cNvSpPr>
          <p:nvPr/>
        </p:nvSpPr>
        <p:spPr bwMode="auto">
          <a:xfrm>
            <a:off x="6943725" y="2638425"/>
            <a:ext cx="228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220" name="Group 174"/>
          <p:cNvGrpSpPr>
            <a:grpSpLocks/>
          </p:cNvGrpSpPr>
          <p:nvPr/>
        </p:nvGrpSpPr>
        <p:grpSpPr bwMode="auto">
          <a:xfrm>
            <a:off x="1060450" y="5365750"/>
            <a:ext cx="2124075" cy="180975"/>
            <a:chOff x="468" y="2538"/>
            <a:chExt cx="1338" cy="114"/>
          </a:xfrm>
        </p:grpSpPr>
        <p:sp>
          <p:nvSpPr>
            <p:cNvPr id="8254" name="Oval 175"/>
            <p:cNvSpPr>
              <a:spLocks noChangeArrowheads="1"/>
            </p:cNvSpPr>
            <p:nvPr/>
          </p:nvSpPr>
          <p:spPr bwMode="auto">
            <a:xfrm>
              <a:off x="468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8255" name="Oval 176"/>
            <p:cNvSpPr>
              <a:spLocks noChangeArrowheads="1"/>
            </p:cNvSpPr>
            <p:nvPr/>
          </p:nvSpPr>
          <p:spPr bwMode="auto">
            <a:xfrm>
              <a:off x="775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8256" name="Oval 177"/>
            <p:cNvSpPr>
              <a:spLocks noChangeArrowheads="1"/>
            </p:cNvSpPr>
            <p:nvPr/>
          </p:nvSpPr>
          <p:spPr bwMode="auto">
            <a:xfrm>
              <a:off x="1083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8257" name="Oval 178"/>
            <p:cNvSpPr>
              <a:spLocks noChangeArrowheads="1"/>
            </p:cNvSpPr>
            <p:nvPr/>
          </p:nvSpPr>
          <p:spPr bwMode="auto">
            <a:xfrm>
              <a:off x="1390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8258" name="Oval 179"/>
            <p:cNvSpPr>
              <a:spLocks noChangeArrowheads="1"/>
            </p:cNvSpPr>
            <p:nvPr/>
          </p:nvSpPr>
          <p:spPr bwMode="auto">
            <a:xfrm>
              <a:off x="1698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</p:grpSp>
      <p:sp>
        <p:nvSpPr>
          <p:cNvPr id="8221" name="Line 180"/>
          <p:cNvSpPr>
            <a:spLocks noChangeShapeType="1"/>
          </p:cNvSpPr>
          <p:nvPr/>
        </p:nvSpPr>
        <p:spPr bwMode="auto">
          <a:xfrm>
            <a:off x="1685925" y="4410075"/>
            <a:ext cx="860425" cy="965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222" name="Group 181"/>
          <p:cNvGrpSpPr>
            <a:grpSpLocks/>
          </p:cNvGrpSpPr>
          <p:nvPr/>
        </p:nvGrpSpPr>
        <p:grpSpPr bwMode="auto">
          <a:xfrm>
            <a:off x="1060450" y="4251325"/>
            <a:ext cx="2124075" cy="180975"/>
            <a:chOff x="468" y="2538"/>
            <a:chExt cx="1338" cy="114"/>
          </a:xfrm>
        </p:grpSpPr>
        <p:sp>
          <p:nvSpPr>
            <p:cNvPr id="8249" name="Oval 182"/>
            <p:cNvSpPr>
              <a:spLocks noChangeArrowheads="1"/>
            </p:cNvSpPr>
            <p:nvPr/>
          </p:nvSpPr>
          <p:spPr bwMode="auto">
            <a:xfrm>
              <a:off x="468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8250" name="Oval 183"/>
            <p:cNvSpPr>
              <a:spLocks noChangeArrowheads="1"/>
            </p:cNvSpPr>
            <p:nvPr/>
          </p:nvSpPr>
          <p:spPr bwMode="auto">
            <a:xfrm>
              <a:off x="775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8251" name="Oval 184"/>
            <p:cNvSpPr>
              <a:spLocks noChangeArrowheads="1"/>
            </p:cNvSpPr>
            <p:nvPr/>
          </p:nvSpPr>
          <p:spPr bwMode="auto">
            <a:xfrm>
              <a:off x="1083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8252" name="Oval 185"/>
            <p:cNvSpPr>
              <a:spLocks noChangeArrowheads="1"/>
            </p:cNvSpPr>
            <p:nvPr/>
          </p:nvSpPr>
          <p:spPr bwMode="auto">
            <a:xfrm>
              <a:off x="1390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8253" name="Oval 186"/>
            <p:cNvSpPr>
              <a:spLocks noChangeArrowheads="1"/>
            </p:cNvSpPr>
            <p:nvPr/>
          </p:nvSpPr>
          <p:spPr bwMode="auto">
            <a:xfrm>
              <a:off x="1698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</p:grpSp>
      <p:sp>
        <p:nvSpPr>
          <p:cNvPr id="8223" name="Line 187"/>
          <p:cNvSpPr>
            <a:spLocks noChangeShapeType="1"/>
          </p:cNvSpPr>
          <p:nvPr/>
        </p:nvSpPr>
        <p:spPr bwMode="auto">
          <a:xfrm>
            <a:off x="1200150" y="4400550"/>
            <a:ext cx="889000" cy="9747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24" name="Line 188"/>
          <p:cNvSpPr>
            <a:spLocks noChangeShapeType="1"/>
          </p:cNvSpPr>
          <p:nvPr/>
        </p:nvSpPr>
        <p:spPr bwMode="auto">
          <a:xfrm>
            <a:off x="2181225" y="4419600"/>
            <a:ext cx="860425" cy="965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25" name="Line 189"/>
          <p:cNvSpPr>
            <a:spLocks noChangeShapeType="1"/>
          </p:cNvSpPr>
          <p:nvPr/>
        </p:nvSpPr>
        <p:spPr bwMode="auto">
          <a:xfrm flipH="1">
            <a:off x="2136775" y="4429125"/>
            <a:ext cx="444500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26" name="Line 190"/>
          <p:cNvSpPr>
            <a:spLocks noChangeShapeType="1"/>
          </p:cNvSpPr>
          <p:nvPr/>
        </p:nvSpPr>
        <p:spPr bwMode="auto">
          <a:xfrm flipH="1">
            <a:off x="2622550" y="4419600"/>
            <a:ext cx="444500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227" name="Group 191"/>
          <p:cNvGrpSpPr>
            <a:grpSpLocks/>
          </p:cNvGrpSpPr>
          <p:nvPr/>
        </p:nvGrpSpPr>
        <p:grpSpPr bwMode="auto">
          <a:xfrm>
            <a:off x="5156200" y="5365750"/>
            <a:ext cx="2124075" cy="180975"/>
            <a:chOff x="468" y="2538"/>
            <a:chExt cx="1338" cy="114"/>
          </a:xfrm>
        </p:grpSpPr>
        <p:sp>
          <p:nvSpPr>
            <p:cNvPr id="8244" name="Oval 192"/>
            <p:cNvSpPr>
              <a:spLocks noChangeArrowheads="1"/>
            </p:cNvSpPr>
            <p:nvPr/>
          </p:nvSpPr>
          <p:spPr bwMode="auto">
            <a:xfrm>
              <a:off x="468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8245" name="Oval 193"/>
            <p:cNvSpPr>
              <a:spLocks noChangeArrowheads="1"/>
            </p:cNvSpPr>
            <p:nvPr/>
          </p:nvSpPr>
          <p:spPr bwMode="auto">
            <a:xfrm>
              <a:off x="775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8246" name="Oval 194"/>
            <p:cNvSpPr>
              <a:spLocks noChangeArrowheads="1"/>
            </p:cNvSpPr>
            <p:nvPr/>
          </p:nvSpPr>
          <p:spPr bwMode="auto">
            <a:xfrm>
              <a:off x="1083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8247" name="Oval 195"/>
            <p:cNvSpPr>
              <a:spLocks noChangeArrowheads="1"/>
            </p:cNvSpPr>
            <p:nvPr/>
          </p:nvSpPr>
          <p:spPr bwMode="auto">
            <a:xfrm>
              <a:off x="1390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8248" name="Oval 196"/>
            <p:cNvSpPr>
              <a:spLocks noChangeArrowheads="1"/>
            </p:cNvSpPr>
            <p:nvPr/>
          </p:nvSpPr>
          <p:spPr bwMode="auto">
            <a:xfrm>
              <a:off x="1698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</p:grpSp>
      <p:sp>
        <p:nvSpPr>
          <p:cNvPr id="8228" name="Line 197"/>
          <p:cNvSpPr>
            <a:spLocks noChangeShapeType="1"/>
          </p:cNvSpPr>
          <p:nvPr/>
        </p:nvSpPr>
        <p:spPr bwMode="auto">
          <a:xfrm>
            <a:off x="5781675" y="4410075"/>
            <a:ext cx="860425" cy="965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229" name="Group 198"/>
          <p:cNvGrpSpPr>
            <a:grpSpLocks/>
          </p:cNvGrpSpPr>
          <p:nvPr/>
        </p:nvGrpSpPr>
        <p:grpSpPr bwMode="auto">
          <a:xfrm>
            <a:off x="5156200" y="4251325"/>
            <a:ext cx="2124075" cy="180975"/>
            <a:chOff x="468" y="2538"/>
            <a:chExt cx="1338" cy="114"/>
          </a:xfrm>
        </p:grpSpPr>
        <p:sp>
          <p:nvSpPr>
            <p:cNvPr id="8239" name="Oval 199"/>
            <p:cNvSpPr>
              <a:spLocks noChangeArrowheads="1"/>
            </p:cNvSpPr>
            <p:nvPr/>
          </p:nvSpPr>
          <p:spPr bwMode="auto">
            <a:xfrm>
              <a:off x="468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8240" name="Oval 200"/>
            <p:cNvSpPr>
              <a:spLocks noChangeArrowheads="1"/>
            </p:cNvSpPr>
            <p:nvPr/>
          </p:nvSpPr>
          <p:spPr bwMode="auto">
            <a:xfrm>
              <a:off x="775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8241" name="Oval 201"/>
            <p:cNvSpPr>
              <a:spLocks noChangeArrowheads="1"/>
            </p:cNvSpPr>
            <p:nvPr/>
          </p:nvSpPr>
          <p:spPr bwMode="auto">
            <a:xfrm>
              <a:off x="1083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8242" name="Oval 202"/>
            <p:cNvSpPr>
              <a:spLocks noChangeArrowheads="1"/>
            </p:cNvSpPr>
            <p:nvPr/>
          </p:nvSpPr>
          <p:spPr bwMode="auto">
            <a:xfrm>
              <a:off x="1390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8243" name="Oval 203"/>
            <p:cNvSpPr>
              <a:spLocks noChangeArrowheads="1"/>
            </p:cNvSpPr>
            <p:nvPr/>
          </p:nvSpPr>
          <p:spPr bwMode="auto">
            <a:xfrm>
              <a:off x="1698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</p:grpSp>
      <p:sp>
        <p:nvSpPr>
          <p:cNvPr id="8230" name="Line 204"/>
          <p:cNvSpPr>
            <a:spLocks noChangeShapeType="1"/>
          </p:cNvSpPr>
          <p:nvPr/>
        </p:nvSpPr>
        <p:spPr bwMode="auto">
          <a:xfrm>
            <a:off x="5295900" y="4400550"/>
            <a:ext cx="889000" cy="9747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31" name="Line 205"/>
          <p:cNvSpPr>
            <a:spLocks noChangeShapeType="1"/>
          </p:cNvSpPr>
          <p:nvPr/>
        </p:nvSpPr>
        <p:spPr bwMode="auto">
          <a:xfrm>
            <a:off x="6276975" y="4419600"/>
            <a:ext cx="860425" cy="965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32" name="Line 206"/>
          <p:cNvSpPr>
            <a:spLocks noChangeShapeType="1"/>
          </p:cNvSpPr>
          <p:nvPr/>
        </p:nvSpPr>
        <p:spPr bwMode="auto">
          <a:xfrm flipH="1">
            <a:off x="6232525" y="4429125"/>
            <a:ext cx="444500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33" name="Line 207"/>
          <p:cNvSpPr>
            <a:spLocks noChangeShapeType="1"/>
          </p:cNvSpPr>
          <p:nvPr/>
        </p:nvSpPr>
        <p:spPr bwMode="auto">
          <a:xfrm flipH="1">
            <a:off x="6718300" y="4419600"/>
            <a:ext cx="444500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34" name="Line 208"/>
          <p:cNvSpPr>
            <a:spLocks noChangeShapeType="1"/>
          </p:cNvSpPr>
          <p:nvPr/>
        </p:nvSpPr>
        <p:spPr bwMode="auto">
          <a:xfrm>
            <a:off x="5781675" y="4410075"/>
            <a:ext cx="1355725" cy="1003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35" name="Text Box 209"/>
          <p:cNvSpPr txBox="1">
            <a:spLocks noChangeArrowheads="1"/>
          </p:cNvSpPr>
          <p:nvPr/>
        </p:nvSpPr>
        <p:spPr bwMode="auto">
          <a:xfrm>
            <a:off x="4838700" y="5686425"/>
            <a:ext cx="287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latin typeface="Times New Roman" pitchFamily="18" charset="0"/>
              </a:rPr>
              <a:t>Equality subgraph is expanded</a:t>
            </a:r>
          </a:p>
        </p:txBody>
      </p:sp>
      <p:sp>
        <p:nvSpPr>
          <p:cNvPr id="8236" name="Rectangle 67"/>
          <p:cNvSpPr>
            <a:spLocks noChangeArrowheads="1"/>
          </p:cNvSpPr>
          <p:nvPr/>
        </p:nvSpPr>
        <p:spPr bwMode="auto">
          <a:xfrm>
            <a:off x="6143625" y="1704975"/>
            <a:ext cx="609600" cy="2667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8237" name="Rectangle 68"/>
          <p:cNvSpPr>
            <a:spLocks noChangeArrowheads="1"/>
          </p:cNvSpPr>
          <p:nvPr/>
        </p:nvSpPr>
        <p:spPr bwMode="auto">
          <a:xfrm>
            <a:off x="5086350" y="1981200"/>
            <a:ext cx="266700" cy="7143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8238" name="Rectangle 69"/>
          <p:cNvSpPr>
            <a:spLocks noChangeArrowheads="1"/>
          </p:cNvSpPr>
          <p:nvPr/>
        </p:nvSpPr>
        <p:spPr bwMode="auto">
          <a:xfrm>
            <a:off x="5086350" y="3048000"/>
            <a:ext cx="266700" cy="7143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CF2DFDE-ACB8-458F-872F-25B948CFC790}" type="datetime1"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2/13/2015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3795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B67A71E-204A-4812-AA87-2085B515ADE4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95300"/>
            <a:ext cx="7772400" cy="885825"/>
          </a:xfrm>
        </p:spPr>
        <p:txBody>
          <a:bodyPr/>
          <a:lstStyle/>
          <a:p>
            <a:pPr eaLnBrk="1" hangingPunct="1"/>
            <a:r>
              <a:rPr lang="en-US" altLang="zh-TW" smtClean="0"/>
              <a:t>Equality Subgraph</a:t>
            </a:r>
            <a:r>
              <a:rPr lang="en-US" altLang="zh-TW" sz="3200" smtClean="0"/>
              <a:t> </a:t>
            </a:r>
            <a:r>
              <a:rPr lang="en-US" altLang="zh-TW" sz="1600" smtClean="0"/>
              <a:t>Continue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62100"/>
            <a:ext cx="7772400" cy="14224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Repeat the procedure with the new equality subgraph; eventually we obtain a cover whose equality subgraph has a perfect matching.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95458E-FB51-492B-8598-9A021DAF3540}" type="datetime1"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2/13/2015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4819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C831A74-697C-4F97-94CC-B93D2062F5B5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Hungarian Algorithm</a:t>
            </a:r>
            <a:endParaRPr lang="en-US" altLang="zh-TW" sz="1600" smtClean="0"/>
          </a:p>
        </p:txBody>
      </p:sp>
      <p:sp>
        <p:nvSpPr>
          <p:cNvPr id="839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2657475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TW" sz="2200" b="1" dirty="0" smtClean="0"/>
              <a:t>Input</a:t>
            </a:r>
            <a:r>
              <a:rPr lang="en-US" altLang="zh-TW" sz="2200" dirty="0" smtClean="0"/>
              <a:t>: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matrix of weights on the edges of </a:t>
            </a:r>
            <a:r>
              <a:rPr lang="en-US" altLang="zh-TW" sz="2200" i="1" dirty="0" err="1" smtClean="0"/>
              <a:t>K</a:t>
            </a:r>
            <a:r>
              <a:rPr lang="en-US" altLang="zh-TW" sz="2200" i="1" baseline="-25000" dirty="0" err="1" smtClean="0"/>
              <a:t>n,n</a:t>
            </a:r>
            <a:r>
              <a:rPr lang="en-US" altLang="zh-TW" sz="2200" dirty="0" smtClean="0"/>
              <a:t>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with bipartition </a:t>
            </a:r>
            <a:r>
              <a:rPr lang="en-US" altLang="zh-TW" sz="2200" i="1" dirty="0" smtClean="0"/>
              <a:t>X</a:t>
            </a:r>
            <a:r>
              <a:rPr lang="en-US" altLang="zh-TW" sz="2200" dirty="0" smtClean="0"/>
              <a:t>,</a:t>
            </a:r>
            <a:r>
              <a:rPr lang="en-US" altLang="zh-TW" sz="2200" i="1" dirty="0" smtClean="0"/>
              <a:t>Y.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zh-TW" sz="2200" b="1" dirty="0" smtClean="0"/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TW" sz="2200" b="1" dirty="0" smtClean="0"/>
              <a:t>Idea</a:t>
            </a:r>
            <a:r>
              <a:rPr lang="en-US" altLang="zh-TW" sz="22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Iteratively adjusting the cover </a:t>
            </a:r>
            <a:r>
              <a:rPr lang="en-US" altLang="zh-TW" sz="2200" dirty="0" smtClean="0"/>
              <a:t>(</a:t>
            </a:r>
            <a:r>
              <a:rPr lang="en-US" altLang="zh-TW" sz="2200" i="1" dirty="0" smtClean="0"/>
              <a:t>u, v</a:t>
            </a:r>
            <a:r>
              <a:rPr lang="en-US" altLang="zh-TW" sz="2200" dirty="0" smtClean="0"/>
              <a:t>)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until the equality </a:t>
            </a:r>
            <a:r>
              <a:rPr lang="en-US" altLang="zh-TW" sz="22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subgraph</a:t>
            </a:r>
            <a:r>
              <a:rPr lang="en-US" altLang="zh-TW" sz="2200" dirty="0" smtClean="0"/>
              <a:t> </a:t>
            </a:r>
            <a:r>
              <a:rPr lang="en-US" altLang="zh-TW" sz="2200" i="1" dirty="0" err="1" smtClean="0"/>
              <a:t>G</a:t>
            </a:r>
            <a:r>
              <a:rPr lang="en-US" altLang="zh-TW" sz="2200" i="1" baseline="-25000" dirty="0" err="1" smtClean="0"/>
              <a:t>u,v</a:t>
            </a:r>
            <a:r>
              <a:rPr lang="en-US" altLang="zh-TW" sz="2200" dirty="0" smtClean="0"/>
              <a:t>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has a perfect matching</a:t>
            </a:r>
            <a:r>
              <a:rPr lang="en-US" altLang="zh-TW" sz="2200" dirty="0" smtClean="0"/>
              <a:t>.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zh-TW" sz="2200" dirty="0" smtClean="0"/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TW" sz="2200" b="1" dirty="0" smtClean="0"/>
              <a:t>Initialization: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Let</a:t>
            </a:r>
            <a:r>
              <a:rPr lang="en-US" altLang="zh-TW" sz="2200" dirty="0" smtClean="0"/>
              <a:t> (</a:t>
            </a:r>
            <a:r>
              <a:rPr lang="en-US" altLang="zh-TW" sz="2200" i="1" dirty="0" smtClean="0"/>
              <a:t>u, v</a:t>
            </a:r>
            <a:r>
              <a:rPr lang="en-US" altLang="zh-TW" sz="2200" dirty="0" smtClean="0"/>
              <a:t>)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 a cover, such as </a:t>
            </a:r>
            <a:r>
              <a:rPr lang="en-US" altLang="zh-TW" sz="2200" i="1" dirty="0" err="1" smtClean="0"/>
              <a:t>u</a:t>
            </a:r>
            <a:r>
              <a:rPr lang="en-US" altLang="zh-TW" sz="2200" i="1" baseline="-25000" dirty="0" err="1" smtClean="0"/>
              <a:t>i</a:t>
            </a:r>
            <a:r>
              <a:rPr lang="en-US" altLang="zh-TW" sz="2200" dirty="0" smtClean="0"/>
              <a:t>=</a:t>
            </a:r>
            <a:r>
              <a:rPr lang="en-US" altLang="zh-TW" sz="2200" dirty="0" err="1" smtClean="0"/>
              <a:t>max</a:t>
            </a:r>
            <a:r>
              <a:rPr lang="en-US" altLang="zh-TW" sz="2200" i="1" baseline="-25000" dirty="0" err="1" smtClean="0"/>
              <a:t>j</a:t>
            </a:r>
            <a:r>
              <a:rPr lang="en-US" altLang="zh-TW" sz="2200" i="1" dirty="0" smtClean="0"/>
              <a:t> </a:t>
            </a:r>
            <a:r>
              <a:rPr lang="en-US" altLang="zh-TW" sz="2200" i="1" dirty="0" err="1" smtClean="0"/>
              <a:t>w</a:t>
            </a:r>
            <a:r>
              <a:rPr lang="en-US" altLang="zh-TW" sz="2200" i="1" baseline="-25000" dirty="0" err="1" smtClean="0"/>
              <a:t>i,j</a:t>
            </a:r>
            <a:r>
              <a:rPr lang="en-US" altLang="zh-TW" sz="2200" dirty="0" smtClean="0"/>
              <a:t>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</a:t>
            </a:r>
            <a:r>
              <a:rPr lang="en-US" altLang="zh-TW" sz="2200" dirty="0" smtClean="0"/>
              <a:t> </a:t>
            </a:r>
            <a:r>
              <a:rPr lang="en-US" altLang="zh-TW" sz="2200" i="1" dirty="0" err="1" smtClean="0"/>
              <a:t>v</a:t>
            </a:r>
            <a:r>
              <a:rPr lang="en-US" altLang="zh-TW" sz="2200" i="1" baseline="-25000" dirty="0" err="1" smtClean="0"/>
              <a:t>j</a:t>
            </a:r>
            <a:r>
              <a:rPr lang="en-US" altLang="zh-TW" sz="2200" dirty="0" smtClean="0"/>
              <a:t>=0.</a:t>
            </a:r>
            <a:endParaRPr lang="en-US" altLang="zh-TW" sz="2200" dirty="0" smtClean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94B7E7F-4FF1-4F01-87FF-1B56D33A865F}" type="datetime1"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2/13/2015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5843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6E0D7E3-677A-4163-B60F-D625C68F3D3E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81050"/>
          </a:xfrm>
        </p:spPr>
        <p:txBody>
          <a:bodyPr/>
          <a:lstStyle/>
          <a:p>
            <a:pPr eaLnBrk="1" hangingPunct="1"/>
            <a:r>
              <a:rPr lang="en-US" altLang="zh-TW" smtClean="0"/>
              <a:t>Hungarian Algorithm</a:t>
            </a:r>
            <a:r>
              <a:rPr lang="en-US" altLang="zh-TW" baseline="-25000" smtClean="0"/>
              <a:t> </a:t>
            </a:r>
            <a:r>
              <a:rPr lang="en-US" altLang="zh-TW" sz="1600" smtClean="0"/>
              <a:t>Continue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28750"/>
            <a:ext cx="7772400" cy="46672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b="1" smtClean="0"/>
              <a:t>Iteration: </a:t>
            </a:r>
          </a:p>
          <a:p>
            <a:pPr eaLnBrk="1" hangingPunct="1"/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Find a maximum matching </a:t>
            </a:r>
            <a:r>
              <a:rPr lang="en-US" altLang="zh-TW" i="1" smtClean="0"/>
              <a:t>M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in </a:t>
            </a:r>
            <a:r>
              <a:rPr lang="en-US" altLang="zh-TW" i="1" smtClean="0"/>
              <a:t>G</a:t>
            </a:r>
            <a:r>
              <a:rPr lang="en-US" altLang="zh-TW" i="1" baseline="-25000" smtClean="0"/>
              <a:t>u,v</a:t>
            </a:r>
            <a:r>
              <a:rPr lang="en-US" altLang="zh-TW" smtClean="0"/>
              <a:t>. </a:t>
            </a:r>
          </a:p>
          <a:p>
            <a:pPr lvl="1" eaLnBrk="1" hangingPunct="1"/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</a:t>
            </a:r>
            <a:r>
              <a:rPr lang="en-US" altLang="zh-TW" smtClean="0"/>
              <a:t> </a:t>
            </a:r>
            <a:r>
              <a:rPr lang="en-US" altLang="zh-TW" i="1" smtClean="0"/>
              <a:t>M</a:t>
            </a:r>
            <a:r>
              <a:rPr lang="en-US" altLang="zh-TW" smtClean="0"/>
              <a:t> 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is a perfect matching, stop and report </a:t>
            </a:r>
            <a:r>
              <a:rPr lang="en-US" altLang="zh-TW" i="1" smtClean="0"/>
              <a:t>M</a:t>
            </a:r>
            <a:r>
              <a:rPr lang="en-US" altLang="zh-TW" smtClean="0"/>
              <a:t> 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as a maximum weight matching. </a:t>
            </a:r>
          </a:p>
          <a:p>
            <a:pPr lvl="1" eaLnBrk="1" hangingPunct="1"/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Otherwise,</a:t>
            </a:r>
          </a:p>
          <a:p>
            <a:pPr lvl="2" eaLnBrk="1" hangingPunct="1"/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Let </a:t>
            </a:r>
            <a:r>
              <a:rPr lang="en-US" altLang="zh-TW" i="1" smtClean="0"/>
              <a:t>Q</a:t>
            </a:r>
            <a:r>
              <a:rPr lang="en-US" altLang="zh-TW" smtClean="0"/>
              <a:t> 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be a vertex cover of size </a:t>
            </a:r>
            <a:r>
              <a:rPr lang="en-US" altLang="zh-TW" smtClean="0"/>
              <a:t>|</a:t>
            </a:r>
            <a:r>
              <a:rPr lang="en-US" altLang="zh-TW" i="1" smtClean="0"/>
              <a:t>M</a:t>
            </a:r>
            <a:r>
              <a:rPr lang="en-US" altLang="zh-TW" smtClean="0"/>
              <a:t>|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in </a:t>
            </a:r>
            <a:r>
              <a:rPr lang="en-US" altLang="zh-TW" i="1" smtClean="0"/>
              <a:t>G</a:t>
            </a:r>
            <a:r>
              <a:rPr lang="en-US" altLang="zh-TW" i="1" baseline="-25000" smtClean="0"/>
              <a:t>u,v</a:t>
            </a:r>
            <a:r>
              <a:rPr lang="en-US" altLang="zh-TW" smtClean="0"/>
              <a:t>. </a:t>
            </a:r>
          </a:p>
          <a:p>
            <a:pPr lvl="2" eaLnBrk="1" hangingPunct="1"/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Let</a:t>
            </a:r>
            <a:r>
              <a:rPr lang="en-US" altLang="zh-TW" smtClean="0"/>
              <a:t> </a:t>
            </a:r>
            <a:r>
              <a:rPr lang="en-US" altLang="zh-TW" i="1" smtClean="0"/>
              <a:t>R</a:t>
            </a:r>
            <a:r>
              <a:rPr lang="en-US" altLang="zh-TW" smtClean="0"/>
              <a:t>=</a:t>
            </a:r>
            <a:r>
              <a:rPr lang="en-US" altLang="zh-TW" i="1" smtClean="0"/>
              <a:t>X</a:t>
            </a:r>
            <a:r>
              <a:rPr lang="en-US" altLang="zh-TW" smtClean="0">
                <a:sym typeface="Symbol" pitchFamily="18" charset="2"/>
              </a:rPr>
              <a:t></a:t>
            </a:r>
            <a:r>
              <a:rPr lang="en-US" altLang="zh-TW" i="1" smtClean="0">
                <a:sym typeface="Symbol" pitchFamily="18" charset="2"/>
              </a:rPr>
              <a:t>Q</a:t>
            </a:r>
            <a:r>
              <a:rPr lang="en-US" altLang="zh-TW" smtClean="0">
                <a:sym typeface="Symbol" pitchFamily="18" charset="2"/>
              </a:rPr>
              <a:t> 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and</a:t>
            </a:r>
            <a:r>
              <a:rPr lang="en-US" altLang="zh-TW" smtClean="0">
                <a:sym typeface="Symbol" pitchFamily="18" charset="2"/>
              </a:rPr>
              <a:t> </a:t>
            </a:r>
            <a:r>
              <a:rPr lang="en-US" altLang="zh-TW" i="1" smtClean="0">
                <a:sym typeface="Symbol" pitchFamily="18" charset="2"/>
              </a:rPr>
              <a:t>T</a:t>
            </a:r>
            <a:r>
              <a:rPr lang="en-US" altLang="zh-TW" smtClean="0">
                <a:sym typeface="Symbol" pitchFamily="18" charset="2"/>
              </a:rPr>
              <a:t>=</a:t>
            </a:r>
            <a:r>
              <a:rPr lang="en-US" altLang="zh-TW" i="1" smtClean="0">
                <a:sym typeface="Symbol" pitchFamily="18" charset="2"/>
              </a:rPr>
              <a:t>Y</a:t>
            </a:r>
            <a:r>
              <a:rPr lang="en-US" altLang="zh-TW" smtClean="0">
                <a:sym typeface="Symbol" pitchFamily="18" charset="2"/>
              </a:rPr>
              <a:t> </a:t>
            </a:r>
            <a:r>
              <a:rPr lang="en-US" altLang="zh-TW" i="1" smtClean="0">
                <a:sym typeface="Symbol" pitchFamily="18" charset="2"/>
              </a:rPr>
              <a:t>Q</a:t>
            </a:r>
            <a:r>
              <a:rPr lang="en-US" altLang="zh-TW" smtClean="0">
                <a:sym typeface="Symbol" pitchFamily="18" charset="2"/>
              </a:rPr>
              <a:t>.  </a:t>
            </a:r>
          </a:p>
          <a:p>
            <a:pPr lvl="2" eaLnBrk="1" hangingPunct="1"/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Let </a:t>
            </a:r>
            <a:r>
              <a:rPr lang="en-US" altLang="zh-TW" smtClean="0">
                <a:sym typeface="Symbol" pitchFamily="18" charset="2"/>
              </a:rPr>
              <a:t> =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min</a:t>
            </a:r>
            <a:r>
              <a:rPr lang="en-US" altLang="zh-TW" smtClean="0">
                <a:sym typeface="Symbol" pitchFamily="18" charset="2"/>
              </a:rPr>
              <a:t>{</a:t>
            </a:r>
            <a:r>
              <a:rPr lang="en-US" altLang="zh-TW" i="1" smtClean="0">
                <a:sym typeface="Symbol" pitchFamily="18" charset="2"/>
              </a:rPr>
              <a:t>u</a:t>
            </a:r>
            <a:r>
              <a:rPr lang="en-US" altLang="zh-TW" i="1" baseline="-25000" smtClean="0">
                <a:sym typeface="Symbol" pitchFamily="18" charset="2"/>
              </a:rPr>
              <a:t>i</a:t>
            </a:r>
            <a:r>
              <a:rPr lang="en-US" altLang="zh-TW" smtClean="0">
                <a:sym typeface="Symbol" pitchFamily="18" charset="2"/>
              </a:rPr>
              <a:t>+</a:t>
            </a:r>
            <a:r>
              <a:rPr lang="en-US" altLang="zh-TW" i="1" smtClean="0">
                <a:sym typeface="Symbol" pitchFamily="18" charset="2"/>
              </a:rPr>
              <a:t>v</a:t>
            </a:r>
            <a:r>
              <a:rPr lang="en-US" altLang="zh-TW" i="1" baseline="-25000" smtClean="0">
                <a:sym typeface="Symbol" pitchFamily="18" charset="2"/>
              </a:rPr>
              <a:t>j</a:t>
            </a:r>
            <a:r>
              <a:rPr lang="en-US" altLang="zh-TW" smtClean="0">
                <a:sym typeface="Symbol" pitchFamily="18" charset="2"/>
              </a:rPr>
              <a:t>-</a:t>
            </a:r>
            <a:r>
              <a:rPr lang="en-US" altLang="zh-TW" i="1" smtClean="0">
                <a:sym typeface="Symbol" pitchFamily="18" charset="2"/>
              </a:rPr>
              <a:t>w</a:t>
            </a:r>
            <a:r>
              <a:rPr lang="en-US" altLang="zh-TW" i="1" baseline="-25000" smtClean="0">
                <a:sym typeface="Symbol" pitchFamily="18" charset="2"/>
              </a:rPr>
              <a:t>i,j</a:t>
            </a:r>
            <a:r>
              <a:rPr lang="en-US" altLang="zh-TW" smtClean="0">
                <a:sym typeface="Symbol" pitchFamily="18" charset="2"/>
              </a:rPr>
              <a:t>: </a:t>
            </a:r>
            <a:r>
              <a:rPr lang="en-US" altLang="zh-TW" i="1" smtClean="0">
                <a:sym typeface="Symbol" pitchFamily="18" charset="2"/>
              </a:rPr>
              <a:t>x</a:t>
            </a:r>
            <a:r>
              <a:rPr lang="en-US" altLang="zh-TW" i="1" baseline="-25000" smtClean="0">
                <a:sym typeface="Symbol" pitchFamily="18" charset="2"/>
              </a:rPr>
              <a:t>i </a:t>
            </a:r>
            <a:r>
              <a:rPr lang="en-US" altLang="zh-TW" smtClean="0">
                <a:sym typeface="Symbol" pitchFamily="18" charset="2"/>
              </a:rPr>
              <a:t></a:t>
            </a:r>
            <a:r>
              <a:rPr lang="en-US" altLang="zh-TW" i="1" smtClean="0">
                <a:sym typeface="Symbol" pitchFamily="18" charset="2"/>
              </a:rPr>
              <a:t>X-R</a:t>
            </a:r>
            <a:r>
              <a:rPr lang="en-US" altLang="zh-TW" smtClean="0">
                <a:sym typeface="Symbol" pitchFamily="18" charset="2"/>
              </a:rPr>
              <a:t>, </a:t>
            </a:r>
            <a:r>
              <a:rPr lang="en-US" altLang="zh-TW" i="1" smtClean="0">
                <a:sym typeface="Symbol" pitchFamily="18" charset="2"/>
              </a:rPr>
              <a:t>y</a:t>
            </a:r>
            <a:r>
              <a:rPr lang="en-US" altLang="zh-TW" i="1" baseline="-25000" smtClean="0">
                <a:sym typeface="Symbol" pitchFamily="18" charset="2"/>
              </a:rPr>
              <a:t>j </a:t>
            </a:r>
            <a:r>
              <a:rPr lang="en-US" altLang="zh-TW" smtClean="0">
                <a:sym typeface="Symbol" pitchFamily="18" charset="2"/>
              </a:rPr>
              <a:t></a:t>
            </a:r>
            <a:r>
              <a:rPr lang="en-US" altLang="zh-TW" i="1" smtClean="0">
                <a:sym typeface="Symbol" pitchFamily="18" charset="2"/>
              </a:rPr>
              <a:t>Y-T</a:t>
            </a:r>
            <a:r>
              <a:rPr lang="en-US" altLang="zh-TW" smtClean="0">
                <a:sym typeface="Symbol" pitchFamily="18" charset="2"/>
              </a:rPr>
              <a:t>}.   </a:t>
            </a:r>
          </a:p>
          <a:p>
            <a:pPr lvl="2" eaLnBrk="1" hangingPunct="1"/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Decrease</a:t>
            </a:r>
            <a:r>
              <a:rPr lang="en-US" altLang="zh-TW" smtClean="0">
                <a:sym typeface="Symbol" pitchFamily="18" charset="2"/>
              </a:rPr>
              <a:t> </a:t>
            </a:r>
            <a:r>
              <a:rPr lang="en-US" altLang="zh-TW" i="1" smtClean="0">
                <a:sym typeface="Symbol" pitchFamily="18" charset="2"/>
              </a:rPr>
              <a:t>u</a:t>
            </a:r>
            <a:r>
              <a:rPr lang="en-US" altLang="zh-TW" i="1" baseline="-25000" smtClean="0">
                <a:sym typeface="Symbol" pitchFamily="18" charset="2"/>
              </a:rPr>
              <a:t>i</a:t>
            </a:r>
            <a:r>
              <a:rPr lang="en-US" altLang="zh-TW" smtClean="0">
                <a:sym typeface="Symbol" pitchFamily="18" charset="2"/>
              </a:rPr>
              <a:t> 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by</a:t>
            </a:r>
            <a:r>
              <a:rPr lang="en-US" altLang="zh-TW" smtClean="0">
                <a:sym typeface="Symbol" pitchFamily="18" charset="2"/>
              </a:rPr>
              <a:t>  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for</a:t>
            </a:r>
            <a:r>
              <a:rPr lang="en-US" altLang="zh-TW" smtClean="0">
                <a:sym typeface="Symbol" pitchFamily="18" charset="2"/>
              </a:rPr>
              <a:t> </a:t>
            </a:r>
            <a:r>
              <a:rPr lang="en-US" altLang="zh-TW" i="1" smtClean="0">
                <a:sym typeface="Symbol" pitchFamily="18" charset="2"/>
              </a:rPr>
              <a:t>x</a:t>
            </a:r>
            <a:r>
              <a:rPr lang="en-US" altLang="zh-TW" i="1" baseline="-25000" smtClean="0">
                <a:sym typeface="Symbol" pitchFamily="18" charset="2"/>
              </a:rPr>
              <a:t>i </a:t>
            </a:r>
            <a:r>
              <a:rPr lang="en-US" altLang="zh-TW" smtClean="0">
                <a:sym typeface="Symbol" pitchFamily="18" charset="2"/>
              </a:rPr>
              <a:t></a:t>
            </a:r>
            <a:r>
              <a:rPr lang="en-US" altLang="zh-TW" i="1" smtClean="0">
                <a:sym typeface="Symbol" pitchFamily="18" charset="2"/>
              </a:rPr>
              <a:t>X-R, 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and </a:t>
            </a:r>
          </a:p>
          <a:p>
            <a:pPr lvl="2" eaLnBrk="1" hangingPunct="1"/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increase</a:t>
            </a:r>
            <a:r>
              <a:rPr lang="en-US" altLang="zh-TW" smtClean="0">
                <a:sym typeface="Symbol" pitchFamily="18" charset="2"/>
              </a:rPr>
              <a:t> </a:t>
            </a:r>
            <a:r>
              <a:rPr lang="en-US" altLang="zh-TW" i="1" smtClean="0">
                <a:sym typeface="Symbol" pitchFamily="18" charset="2"/>
              </a:rPr>
              <a:t>v</a:t>
            </a:r>
            <a:r>
              <a:rPr lang="en-US" altLang="zh-TW" i="1" baseline="-25000" smtClean="0">
                <a:sym typeface="Symbol" pitchFamily="18" charset="2"/>
              </a:rPr>
              <a:t>j</a:t>
            </a:r>
            <a:r>
              <a:rPr lang="en-US" altLang="zh-TW" smtClean="0">
                <a:sym typeface="Symbol" pitchFamily="18" charset="2"/>
              </a:rPr>
              <a:t> 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by</a:t>
            </a:r>
            <a:r>
              <a:rPr lang="en-US" altLang="zh-TW" smtClean="0">
                <a:sym typeface="Symbol" pitchFamily="18" charset="2"/>
              </a:rPr>
              <a:t>  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for</a:t>
            </a:r>
            <a:r>
              <a:rPr lang="en-US" altLang="zh-TW" smtClean="0">
                <a:sym typeface="Symbol" pitchFamily="18" charset="2"/>
              </a:rPr>
              <a:t> </a:t>
            </a:r>
            <a:r>
              <a:rPr lang="en-US" altLang="zh-TW" i="1" smtClean="0">
                <a:sym typeface="Symbol" pitchFamily="18" charset="2"/>
              </a:rPr>
              <a:t>y</a:t>
            </a:r>
            <a:r>
              <a:rPr lang="en-US" altLang="zh-TW" i="1" baseline="-25000" smtClean="0">
                <a:sym typeface="Symbol" pitchFamily="18" charset="2"/>
              </a:rPr>
              <a:t>j </a:t>
            </a:r>
            <a:r>
              <a:rPr lang="en-US" altLang="zh-TW" smtClean="0">
                <a:sym typeface="Symbol" pitchFamily="18" charset="2"/>
              </a:rPr>
              <a:t></a:t>
            </a:r>
            <a:r>
              <a:rPr lang="en-US" altLang="zh-TW" i="1" smtClean="0">
                <a:sym typeface="Symbol" pitchFamily="18" charset="2"/>
              </a:rPr>
              <a:t>T. </a:t>
            </a:r>
          </a:p>
          <a:p>
            <a:pPr lvl="1" eaLnBrk="1" hangingPunct="1"/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Form the new equality subgraph and repeat</a:t>
            </a:r>
            <a:r>
              <a:rPr lang="en-US" altLang="zh-TW" smtClean="0">
                <a:sym typeface="Symbol" pitchFamily="18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日期版面配置區 4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730DD2B-CE93-4B09-AA75-E442BB082D15}" type="datetime1"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2/13/2015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028" name="投影片編號版面配置區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1F10CFE-06C2-4B89-A89B-EE2396E675B7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0446"/>
            <a:ext cx="7772400" cy="1223554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Transversal </a:t>
            </a:r>
            <a:r>
              <a:rPr lang="en-US" altLang="zh-TW" dirty="0" smtClean="0"/>
              <a:t>of an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-by-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matrix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752600"/>
            <a:ext cx="7858125" cy="1685925"/>
          </a:xfrm>
        </p:spPr>
        <p:txBody>
          <a:bodyPr/>
          <a:lstStyle/>
          <a:p>
            <a:pPr eaLnBrk="1" hangingPunct="1"/>
            <a:r>
              <a:rPr lang="en-US" altLang="zh-TW" sz="22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 </a:t>
            </a:r>
            <a:r>
              <a:rPr lang="en-US" altLang="zh-TW" sz="2200" i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transversal</a:t>
            </a:r>
            <a:r>
              <a:rPr lang="en-US" altLang="zh-TW" sz="22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of an </a:t>
            </a:r>
            <a:r>
              <a:rPr lang="en-US" altLang="zh-TW" sz="2200" i="1" smtClean="0">
                <a:ea typeface="Arial Unicode MS" pitchFamily="34" charset="-128"/>
                <a:cs typeface="Arial Unicode MS" pitchFamily="34" charset="-128"/>
              </a:rPr>
              <a:t>n</a:t>
            </a:r>
            <a:r>
              <a:rPr lang="en-US" altLang="zh-TW" sz="2200" smtClean="0">
                <a:ea typeface="Arial Unicode MS" pitchFamily="34" charset="-128"/>
                <a:cs typeface="Arial Unicode MS" pitchFamily="34" charset="-128"/>
              </a:rPr>
              <a:t>-by-</a:t>
            </a:r>
            <a:r>
              <a:rPr lang="en-US" altLang="zh-TW" sz="2200" i="1" smtClean="0">
                <a:ea typeface="Arial Unicode MS" pitchFamily="34" charset="-128"/>
                <a:cs typeface="Arial Unicode MS" pitchFamily="34" charset="-128"/>
              </a:rPr>
              <a:t>n</a:t>
            </a:r>
            <a:r>
              <a:rPr lang="en-US" altLang="zh-TW" sz="220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TW" sz="22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matrix consists of </a:t>
            </a:r>
            <a:r>
              <a:rPr lang="en-US" altLang="zh-TW" sz="2200" i="1" smtClean="0">
                <a:ea typeface="Arial Unicode MS" pitchFamily="34" charset="-128"/>
                <a:cs typeface="Arial Unicode MS" pitchFamily="34" charset="-128"/>
              </a:rPr>
              <a:t>n</a:t>
            </a:r>
            <a:r>
              <a:rPr lang="en-US" altLang="zh-TW" sz="220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TW" sz="22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positions, one in each row and each column</a:t>
            </a:r>
            <a:r>
              <a:rPr lang="en-US" altLang="zh-TW" sz="2200" smtClean="0"/>
              <a:t>. </a:t>
            </a:r>
          </a:p>
          <a:p>
            <a:pPr eaLnBrk="1" hangingPunct="1"/>
            <a:r>
              <a:rPr lang="en-US" altLang="zh-TW" sz="22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Finding a transversal with maximum sum is the </a:t>
            </a:r>
            <a:r>
              <a:rPr lang="en-US" altLang="zh-TW" sz="2200" b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Assignment Problem</a:t>
            </a:r>
            <a:r>
              <a:rPr lang="en-US" altLang="zh-TW" sz="22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 </a:t>
            </a:r>
          </a:p>
        </p:txBody>
      </p:sp>
      <p:graphicFrame>
        <p:nvGraphicFramePr>
          <p:cNvPr id="1026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3213100" y="3832225"/>
          <a:ext cx="1992313" cy="1992313"/>
        </p:xfrm>
        <a:graphic>
          <a:graphicData uri="http://schemas.openxmlformats.org/presentationml/2006/ole">
            <p:oleObj spid="_x0000_s1026" name="方程式" r:id="rId3" imgW="1143000" imgH="1143000" progId="Equation.3">
              <p:embed/>
            </p:oleObj>
          </a:graphicData>
        </a:graphic>
      </p:graphicFrame>
      <p:sp>
        <p:nvSpPr>
          <p:cNvPr id="1031" name="Oval 9"/>
          <p:cNvSpPr>
            <a:spLocks noChangeArrowheads="1"/>
          </p:cNvSpPr>
          <p:nvPr/>
        </p:nvSpPr>
        <p:spPr bwMode="auto">
          <a:xfrm>
            <a:off x="3281363" y="4248150"/>
            <a:ext cx="309562" cy="29051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1032" name="Oval 10"/>
          <p:cNvSpPr>
            <a:spLocks noChangeArrowheads="1"/>
          </p:cNvSpPr>
          <p:nvPr/>
        </p:nvSpPr>
        <p:spPr bwMode="auto">
          <a:xfrm>
            <a:off x="4052888" y="3867150"/>
            <a:ext cx="309562" cy="29051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1033" name="Oval 11"/>
          <p:cNvSpPr>
            <a:spLocks noChangeArrowheads="1"/>
          </p:cNvSpPr>
          <p:nvPr/>
        </p:nvSpPr>
        <p:spPr bwMode="auto">
          <a:xfrm>
            <a:off x="3671888" y="5048250"/>
            <a:ext cx="309562" cy="29051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1034" name="Oval 12"/>
          <p:cNvSpPr>
            <a:spLocks noChangeArrowheads="1"/>
          </p:cNvSpPr>
          <p:nvPr/>
        </p:nvSpPr>
        <p:spPr bwMode="auto">
          <a:xfrm>
            <a:off x="4414838" y="5448300"/>
            <a:ext cx="309562" cy="29051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1035" name="Oval 13"/>
          <p:cNvSpPr>
            <a:spLocks noChangeArrowheads="1"/>
          </p:cNvSpPr>
          <p:nvPr/>
        </p:nvSpPr>
        <p:spPr bwMode="auto">
          <a:xfrm>
            <a:off x="4824413" y="4657725"/>
            <a:ext cx="309562" cy="29051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5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A1B02B-E775-41F2-B83F-67D5F42896C7}" type="datetime1"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2/13/2015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922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A24ADA8-E34B-4E9F-A871-B9C171263A6E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9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Solving the Assignment Problem</a:t>
            </a:r>
          </a:p>
        </p:txBody>
      </p:sp>
      <p:graphicFrame>
        <p:nvGraphicFramePr>
          <p:cNvPr id="9218" name="Object 44"/>
          <p:cNvGraphicFramePr>
            <a:graphicFrameLocks noChangeAspect="1"/>
          </p:cNvGraphicFramePr>
          <p:nvPr/>
        </p:nvGraphicFramePr>
        <p:xfrm>
          <a:off x="1114425" y="2073275"/>
          <a:ext cx="1549400" cy="1549400"/>
        </p:xfrm>
        <a:graphic>
          <a:graphicData uri="http://schemas.openxmlformats.org/presentationml/2006/ole">
            <p:oleObj spid="_x0000_s9218" name="Equation" r:id="rId3" imgW="1143000" imgH="1143000" progId="Equation.3">
              <p:embed/>
            </p:oleObj>
          </a:graphicData>
        </a:graphic>
      </p:graphicFrame>
      <p:grpSp>
        <p:nvGrpSpPr>
          <p:cNvPr id="9228" name="Group 41"/>
          <p:cNvGrpSpPr>
            <a:grpSpLocks/>
          </p:cNvGrpSpPr>
          <p:nvPr/>
        </p:nvGrpSpPr>
        <p:grpSpPr bwMode="auto">
          <a:xfrm>
            <a:off x="3336925" y="1825625"/>
            <a:ext cx="1841500" cy="2093913"/>
            <a:chOff x="2096" y="1276"/>
            <a:chExt cx="1160" cy="1319"/>
          </a:xfrm>
        </p:grpSpPr>
        <p:graphicFrame>
          <p:nvGraphicFramePr>
            <p:cNvPr id="9223" name="Object 45"/>
            <p:cNvGraphicFramePr>
              <a:graphicFrameLocks noChangeAspect="1"/>
            </p:cNvGraphicFramePr>
            <p:nvPr/>
          </p:nvGraphicFramePr>
          <p:xfrm>
            <a:off x="2096" y="1464"/>
            <a:ext cx="1160" cy="985"/>
          </p:xfrm>
          <a:graphic>
            <a:graphicData uri="http://schemas.openxmlformats.org/presentationml/2006/ole">
              <p:oleObj spid="_x0000_s9223" name="Equation" r:id="rId4" imgW="1346200" imgH="1143000" progId="">
                <p:embed/>
              </p:oleObj>
            </a:graphicData>
          </a:graphic>
        </p:graphicFrame>
        <p:graphicFrame>
          <p:nvGraphicFramePr>
            <p:cNvPr id="9224" name="Object 46"/>
            <p:cNvGraphicFramePr>
              <a:graphicFrameLocks noChangeAspect="1"/>
            </p:cNvGraphicFramePr>
            <p:nvPr/>
          </p:nvGraphicFramePr>
          <p:xfrm>
            <a:off x="2240" y="1276"/>
            <a:ext cx="854" cy="186"/>
          </p:xfrm>
          <a:graphic>
            <a:graphicData uri="http://schemas.openxmlformats.org/presentationml/2006/ole">
              <p:oleObj spid="_x0000_s9224" name="Equation" r:id="rId5" imgW="990170" imgH="215806" progId="Equation.3">
                <p:embed/>
              </p:oleObj>
            </a:graphicData>
          </a:graphic>
        </p:graphicFrame>
        <p:sp>
          <p:nvSpPr>
            <p:cNvPr id="9287" name="Text Box 8"/>
            <p:cNvSpPr txBox="1">
              <a:spLocks noChangeArrowheads="1"/>
            </p:cNvSpPr>
            <p:nvPr/>
          </p:nvSpPr>
          <p:spPr bwMode="auto">
            <a:xfrm>
              <a:off x="2558" y="2345"/>
              <a:ext cx="4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i="1">
                  <a:latin typeface="Times New Roman" pitchFamily="18" charset="0"/>
                </a:rPr>
                <a:t>T   T</a:t>
              </a:r>
            </a:p>
          </p:txBody>
        </p:sp>
      </p:grpSp>
      <p:sp>
        <p:nvSpPr>
          <p:cNvPr id="9229" name="AutoShape 9"/>
          <p:cNvSpPr>
            <a:spLocks noChangeArrowheads="1"/>
          </p:cNvSpPr>
          <p:nvPr/>
        </p:nvSpPr>
        <p:spPr bwMode="auto">
          <a:xfrm>
            <a:off x="2803525" y="2619375"/>
            <a:ext cx="354013" cy="485775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grpSp>
        <p:nvGrpSpPr>
          <p:cNvPr id="9230" name="Group 40"/>
          <p:cNvGrpSpPr>
            <a:grpSpLocks/>
          </p:cNvGrpSpPr>
          <p:nvPr/>
        </p:nvGrpSpPr>
        <p:grpSpPr bwMode="auto">
          <a:xfrm>
            <a:off x="5518150" y="1771650"/>
            <a:ext cx="1971675" cy="1924050"/>
            <a:chOff x="3502" y="1338"/>
            <a:chExt cx="1386" cy="1385"/>
          </a:xfrm>
        </p:grpSpPr>
        <p:grpSp>
          <p:nvGrpSpPr>
            <p:cNvPr id="9262" name="Group 15"/>
            <p:cNvGrpSpPr>
              <a:grpSpLocks/>
            </p:cNvGrpSpPr>
            <p:nvPr/>
          </p:nvGrpSpPr>
          <p:grpSpPr bwMode="auto">
            <a:xfrm>
              <a:off x="3728" y="1592"/>
              <a:ext cx="96" cy="832"/>
              <a:chOff x="3728" y="1592"/>
              <a:chExt cx="96" cy="832"/>
            </a:xfrm>
          </p:grpSpPr>
          <p:sp>
            <p:nvSpPr>
              <p:cNvPr id="9285" name="Oval 12"/>
              <p:cNvSpPr>
                <a:spLocks noChangeArrowheads="1"/>
              </p:cNvSpPr>
              <p:nvPr/>
            </p:nvSpPr>
            <p:spPr bwMode="auto">
              <a:xfrm>
                <a:off x="3728" y="159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 sz="2400">
                  <a:latin typeface="Times New Roman" pitchFamily="18" charset="0"/>
                </a:endParaRPr>
              </a:p>
            </p:txBody>
          </p:sp>
          <p:sp>
            <p:nvSpPr>
              <p:cNvPr id="9286" name="Oval 13"/>
              <p:cNvSpPr>
                <a:spLocks noChangeArrowheads="1"/>
              </p:cNvSpPr>
              <p:nvPr/>
            </p:nvSpPr>
            <p:spPr bwMode="auto">
              <a:xfrm>
                <a:off x="3728" y="23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9263" name="Group 16"/>
            <p:cNvGrpSpPr>
              <a:grpSpLocks/>
            </p:cNvGrpSpPr>
            <p:nvPr/>
          </p:nvGrpSpPr>
          <p:grpSpPr bwMode="auto">
            <a:xfrm>
              <a:off x="4008" y="1592"/>
              <a:ext cx="96" cy="832"/>
              <a:chOff x="3728" y="1592"/>
              <a:chExt cx="96" cy="832"/>
            </a:xfrm>
          </p:grpSpPr>
          <p:sp>
            <p:nvSpPr>
              <p:cNvPr id="9283" name="Oval 17"/>
              <p:cNvSpPr>
                <a:spLocks noChangeArrowheads="1"/>
              </p:cNvSpPr>
              <p:nvPr/>
            </p:nvSpPr>
            <p:spPr bwMode="auto">
              <a:xfrm>
                <a:off x="3728" y="159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 sz="2400">
                  <a:latin typeface="Times New Roman" pitchFamily="18" charset="0"/>
                </a:endParaRPr>
              </a:p>
            </p:txBody>
          </p:sp>
          <p:sp>
            <p:nvSpPr>
              <p:cNvPr id="9284" name="Oval 18"/>
              <p:cNvSpPr>
                <a:spLocks noChangeArrowheads="1"/>
              </p:cNvSpPr>
              <p:nvPr/>
            </p:nvSpPr>
            <p:spPr bwMode="auto">
              <a:xfrm>
                <a:off x="3728" y="23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9264" name="Group 19"/>
            <p:cNvGrpSpPr>
              <a:grpSpLocks/>
            </p:cNvGrpSpPr>
            <p:nvPr/>
          </p:nvGrpSpPr>
          <p:grpSpPr bwMode="auto">
            <a:xfrm>
              <a:off x="4264" y="1592"/>
              <a:ext cx="96" cy="832"/>
              <a:chOff x="3728" y="1592"/>
              <a:chExt cx="96" cy="832"/>
            </a:xfrm>
          </p:grpSpPr>
          <p:sp>
            <p:nvSpPr>
              <p:cNvPr id="9281" name="Oval 20"/>
              <p:cNvSpPr>
                <a:spLocks noChangeArrowheads="1"/>
              </p:cNvSpPr>
              <p:nvPr/>
            </p:nvSpPr>
            <p:spPr bwMode="auto">
              <a:xfrm>
                <a:off x="3728" y="159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 sz="2400">
                  <a:latin typeface="Times New Roman" pitchFamily="18" charset="0"/>
                </a:endParaRPr>
              </a:p>
            </p:txBody>
          </p:sp>
          <p:sp>
            <p:nvSpPr>
              <p:cNvPr id="9282" name="Oval 21"/>
              <p:cNvSpPr>
                <a:spLocks noChangeArrowheads="1"/>
              </p:cNvSpPr>
              <p:nvPr/>
            </p:nvSpPr>
            <p:spPr bwMode="auto">
              <a:xfrm>
                <a:off x="3728" y="23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9265" name="Group 22"/>
            <p:cNvGrpSpPr>
              <a:grpSpLocks/>
            </p:cNvGrpSpPr>
            <p:nvPr/>
          </p:nvGrpSpPr>
          <p:grpSpPr bwMode="auto">
            <a:xfrm>
              <a:off x="4512" y="1592"/>
              <a:ext cx="96" cy="832"/>
              <a:chOff x="3728" y="1592"/>
              <a:chExt cx="96" cy="832"/>
            </a:xfrm>
          </p:grpSpPr>
          <p:sp>
            <p:nvSpPr>
              <p:cNvPr id="9279" name="Oval 23"/>
              <p:cNvSpPr>
                <a:spLocks noChangeArrowheads="1"/>
              </p:cNvSpPr>
              <p:nvPr/>
            </p:nvSpPr>
            <p:spPr bwMode="auto">
              <a:xfrm>
                <a:off x="3728" y="159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 sz="2400">
                  <a:latin typeface="Times New Roman" pitchFamily="18" charset="0"/>
                </a:endParaRPr>
              </a:p>
            </p:txBody>
          </p:sp>
          <p:sp>
            <p:nvSpPr>
              <p:cNvPr id="9280" name="Oval 24"/>
              <p:cNvSpPr>
                <a:spLocks noChangeArrowheads="1"/>
              </p:cNvSpPr>
              <p:nvPr/>
            </p:nvSpPr>
            <p:spPr bwMode="auto">
              <a:xfrm>
                <a:off x="3728" y="23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9266" name="Group 25"/>
            <p:cNvGrpSpPr>
              <a:grpSpLocks/>
            </p:cNvGrpSpPr>
            <p:nvPr/>
          </p:nvGrpSpPr>
          <p:grpSpPr bwMode="auto">
            <a:xfrm>
              <a:off x="4792" y="1592"/>
              <a:ext cx="96" cy="832"/>
              <a:chOff x="3728" y="1592"/>
              <a:chExt cx="96" cy="832"/>
            </a:xfrm>
          </p:grpSpPr>
          <p:sp>
            <p:nvSpPr>
              <p:cNvPr id="9277" name="Oval 26"/>
              <p:cNvSpPr>
                <a:spLocks noChangeArrowheads="1"/>
              </p:cNvSpPr>
              <p:nvPr/>
            </p:nvSpPr>
            <p:spPr bwMode="auto">
              <a:xfrm>
                <a:off x="3728" y="159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 sz="2400">
                  <a:latin typeface="Times New Roman" pitchFamily="18" charset="0"/>
                </a:endParaRPr>
              </a:p>
            </p:txBody>
          </p:sp>
          <p:sp>
            <p:nvSpPr>
              <p:cNvPr id="9278" name="Oval 27"/>
              <p:cNvSpPr>
                <a:spLocks noChangeArrowheads="1"/>
              </p:cNvSpPr>
              <p:nvPr/>
            </p:nvSpPr>
            <p:spPr bwMode="auto">
              <a:xfrm>
                <a:off x="3728" y="23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 sz="2400">
                  <a:latin typeface="Times New Roman" pitchFamily="18" charset="0"/>
                </a:endParaRPr>
              </a:p>
            </p:txBody>
          </p:sp>
        </p:grpSp>
        <p:sp>
          <p:nvSpPr>
            <p:cNvPr id="9267" name="Line 30"/>
            <p:cNvSpPr>
              <a:spLocks noChangeShapeType="1"/>
            </p:cNvSpPr>
            <p:nvPr/>
          </p:nvSpPr>
          <p:spPr bwMode="auto">
            <a:xfrm>
              <a:off x="3776" y="1640"/>
              <a:ext cx="536" cy="7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8" name="Line 31"/>
            <p:cNvSpPr>
              <a:spLocks noChangeShapeType="1"/>
            </p:cNvSpPr>
            <p:nvPr/>
          </p:nvSpPr>
          <p:spPr bwMode="auto">
            <a:xfrm>
              <a:off x="4056" y="1640"/>
              <a:ext cx="504" cy="7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9" name="Line 32"/>
            <p:cNvSpPr>
              <a:spLocks noChangeShapeType="1"/>
            </p:cNvSpPr>
            <p:nvPr/>
          </p:nvSpPr>
          <p:spPr bwMode="auto">
            <a:xfrm>
              <a:off x="4312" y="1640"/>
              <a:ext cx="528" cy="7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0" name="Line 33"/>
            <p:cNvSpPr>
              <a:spLocks noChangeShapeType="1"/>
            </p:cNvSpPr>
            <p:nvPr/>
          </p:nvSpPr>
          <p:spPr bwMode="auto">
            <a:xfrm flipV="1">
              <a:off x="4312" y="1632"/>
              <a:ext cx="256" cy="7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1" name="Line 34"/>
            <p:cNvSpPr>
              <a:spLocks noChangeShapeType="1"/>
            </p:cNvSpPr>
            <p:nvPr/>
          </p:nvSpPr>
          <p:spPr bwMode="auto">
            <a:xfrm flipV="1">
              <a:off x="4560" y="1632"/>
              <a:ext cx="288" cy="7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2" name="Text Box 35"/>
            <p:cNvSpPr txBox="1">
              <a:spLocks noChangeArrowheads="1"/>
            </p:cNvSpPr>
            <p:nvPr/>
          </p:nvSpPr>
          <p:spPr bwMode="auto">
            <a:xfrm>
              <a:off x="3502" y="1490"/>
              <a:ext cx="285" cy="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9273" name="Text Box 36"/>
            <p:cNvSpPr txBox="1">
              <a:spLocks noChangeArrowheads="1"/>
            </p:cNvSpPr>
            <p:nvPr/>
          </p:nvSpPr>
          <p:spPr bwMode="auto">
            <a:xfrm>
              <a:off x="3502" y="2218"/>
              <a:ext cx="285" cy="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9274" name="Text Box 37"/>
            <p:cNvSpPr txBox="1">
              <a:spLocks noChangeArrowheads="1"/>
            </p:cNvSpPr>
            <p:nvPr/>
          </p:nvSpPr>
          <p:spPr bwMode="auto">
            <a:xfrm>
              <a:off x="4446" y="2394"/>
              <a:ext cx="260" cy="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9275" name="Text Box 38"/>
            <p:cNvSpPr txBox="1">
              <a:spLocks noChangeArrowheads="1"/>
            </p:cNvSpPr>
            <p:nvPr/>
          </p:nvSpPr>
          <p:spPr bwMode="auto">
            <a:xfrm>
              <a:off x="4214" y="2394"/>
              <a:ext cx="260" cy="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9276" name="Text Box 39"/>
            <p:cNvSpPr txBox="1">
              <a:spLocks noChangeArrowheads="1"/>
            </p:cNvSpPr>
            <p:nvPr/>
          </p:nvSpPr>
          <p:spPr bwMode="auto">
            <a:xfrm>
              <a:off x="4191" y="1338"/>
              <a:ext cx="272" cy="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>
                  <a:latin typeface="Times New Roman" pitchFamily="18" charset="0"/>
                </a:rPr>
                <a:t>R</a:t>
              </a:r>
            </a:p>
          </p:txBody>
        </p:sp>
      </p:grpSp>
      <p:grpSp>
        <p:nvGrpSpPr>
          <p:cNvPr id="9231" name="Group 45"/>
          <p:cNvGrpSpPr>
            <a:grpSpLocks/>
          </p:cNvGrpSpPr>
          <p:nvPr/>
        </p:nvGrpSpPr>
        <p:grpSpPr bwMode="auto">
          <a:xfrm>
            <a:off x="1042988" y="4070350"/>
            <a:ext cx="1685925" cy="2119313"/>
            <a:chOff x="657" y="2564"/>
            <a:chExt cx="1062" cy="1335"/>
          </a:xfrm>
        </p:grpSpPr>
        <p:graphicFrame>
          <p:nvGraphicFramePr>
            <p:cNvPr id="9221" name="Object 47"/>
            <p:cNvGraphicFramePr>
              <a:graphicFrameLocks noChangeAspect="1"/>
            </p:cNvGraphicFramePr>
            <p:nvPr/>
          </p:nvGraphicFramePr>
          <p:xfrm>
            <a:off x="657" y="2752"/>
            <a:ext cx="1062" cy="985"/>
          </p:xfrm>
          <a:graphic>
            <a:graphicData uri="http://schemas.openxmlformats.org/presentationml/2006/ole">
              <p:oleObj spid="_x0000_s9221" name="Equation" r:id="rId6" imgW="1231900" imgH="1143000" progId="Equation.3">
                <p:embed/>
              </p:oleObj>
            </a:graphicData>
          </a:graphic>
        </p:graphicFrame>
        <p:graphicFrame>
          <p:nvGraphicFramePr>
            <p:cNvPr id="9222" name="Object 48"/>
            <p:cNvGraphicFramePr>
              <a:graphicFrameLocks noChangeAspect="1"/>
            </p:cNvGraphicFramePr>
            <p:nvPr/>
          </p:nvGraphicFramePr>
          <p:xfrm>
            <a:off x="797" y="2564"/>
            <a:ext cx="875" cy="186"/>
          </p:xfrm>
          <a:graphic>
            <a:graphicData uri="http://schemas.openxmlformats.org/presentationml/2006/ole">
              <p:oleObj spid="_x0000_s9222" name="Equation" r:id="rId7" imgW="939392" imgH="215806" progId="Equation.3">
                <p:embed/>
              </p:oleObj>
            </a:graphicData>
          </a:graphic>
        </p:graphicFrame>
        <p:sp>
          <p:nvSpPr>
            <p:cNvPr id="9261" name="Text Box 44"/>
            <p:cNvSpPr txBox="1">
              <a:spLocks noChangeArrowheads="1"/>
            </p:cNvSpPr>
            <p:nvPr/>
          </p:nvSpPr>
          <p:spPr bwMode="auto">
            <a:xfrm>
              <a:off x="1094" y="3649"/>
              <a:ext cx="6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i="1">
                  <a:latin typeface="Times New Roman" pitchFamily="18" charset="0"/>
                </a:rPr>
                <a:t>T   T   T</a:t>
              </a:r>
            </a:p>
          </p:txBody>
        </p:sp>
      </p:grpSp>
      <p:grpSp>
        <p:nvGrpSpPr>
          <p:cNvPr id="9232" name="Group 82"/>
          <p:cNvGrpSpPr>
            <a:grpSpLocks/>
          </p:cNvGrpSpPr>
          <p:nvPr/>
        </p:nvGrpSpPr>
        <p:grpSpPr bwMode="auto">
          <a:xfrm>
            <a:off x="3032125" y="4397375"/>
            <a:ext cx="2022475" cy="1681163"/>
            <a:chOff x="1910" y="2770"/>
            <a:chExt cx="1488" cy="1242"/>
          </a:xfrm>
        </p:grpSpPr>
        <p:grpSp>
          <p:nvGrpSpPr>
            <p:cNvPr id="9235" name="Group 47"/>
            <p:cNvGrpSpPr>
              <a:grpSpLocks/>
            </p:cNvGrpSpPr>
            <p:nvPr/>
          </p:nvGrpSpPr>
          <p:grpSpPr bwMode="auto">
            <a:xfrm>
              <a:off x="2136" y="2872"/>
              <a:ext cx="96" cy="832"/>
              <a:chOff x="3728" y="1592"/>
              <a:chExt cx="96" cy="832"/>
            </a:xfrm>
          </p:grpSpPr>
          <p:sp>
            <p:nvSpPr>
              <p:cNvPr id="9259" name="Oval 48"/>
              <p:cNvSpPr>
                <a:spLocks noChangeArrowheads="1"/>
              </p:cNvSpPr>
              <p:nvPr/>
            </p:nvSpPr>
            <p:spPr bwMode="auto">
              <a:xfrm>
                <a:off x="3728" y="159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 sz="2400">
                  <a:latin typeface="Times New Roman" pitchFamily="18" charset="0"/>
                </a:endParaRPr>
              </a:p>
            </p:txBody>
          </p:sp>
          <p:sp>
            <p:nvSpPr>
              <p:cNvPr id="9260" name="Oval 49"/>
              <p:cNvSpPr>
                <a:spLocks noChangeArrowheads="1"/>
              </p:cNvSpPr>
              <p:nvPr/>
            </p:nvSpPr>
            <p:spPr bwMode="auto">
              <a:xfrm>
                <a:off x="3728" y="23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9236" name="Group 50"/>
            <p:cNvGrpSpPr>
              <a:grpSpLocks/>
            </p:cNvGrpSpPr>
            <p:nvPr/>
          </p:nvGrpSpPr>
          <p:grpSpPr bwMode="auto">
            <a:xfrm>
              <a:off x="2416" y="2872"/>
              <a:ext cx="96" cy="832"/>
              <a:chOff x="3728" y="1592"/>
              <a:chExt cx="96" cy="832"/>
            </a:xfrm>
          </p:grpSpPr>
          <p:sp>
            <p:nvSpPr>
              <p:cNvPr id="9257" name="Oval 51"/>
              <p:cNvSpPr>
                <a:spLocks noChangeArrowheads="1"/>
              </p:cNvSpPr>
              <p:nvPr/>
            </p:nvSpPr>
            <p:spPr bwMode="auto">
              <a:xfrm>
                <a:off x="3728" y="159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 sz="2400">
                  <a:latin typeface="Times New Roman" pitchFamily="18" charset="0"/>
                </a:endParaRPr>
              </a:p>
            </p:txBody>
          </p:sp>
          <p:sp>
            <p:nvSpPr>
              <p:cNvPr id="9258" name="Oval 52"/>
              <p:cNvSpPr>
                <a:spLocks noChangeArrowheads="1"/>
              </p:cNvSpPr>
              <p:nvPr/>
            </p:nvSpPr>
            <p:spPr bwMode="auto">
              <a:xfrm>
                <a:off x="3728" y="23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9237" name="Group 53"/>
            <p:cNvGrpSpPr>
              <a:grpSpLocks/>
            </p:cNvGrpSpPr>
            <p:nvPr/>
          </p:nvGrpSpPr>
          <p:grpSpPr bwMode="auto">
            <a:xfrm>
              <a:off x="2672" y="2872"/>
              <a:ext cx="96" cy="832"/>
              <a:chOff x="3728" y="1592"/>
              <a:chExt cx="96" cy="832"/>
            </a:xfrm>
          </p:grpSpPr>
          <p:sp>
            <p:nvSpPr>
              <p:cNvPr id="9255" name="Oval 54"/>
              <p:cNvSpPr>
                <a:spLocks noChangeArrowheads="1"/>
              </p:cNvSpPr>
              <p:nvPr/>
            </p:nvSpPr>
            <p:spPr bwMode="auto">
              <a:xfrm>
                <a:off x="3728" y="159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 sz="2400">
                  <a:latin typeface="Times New Roman" pitchFamily="18" charset="0"/>
                </a:endParaRPr>
              </a:p>
            </p:txBody>
          </p:sp>
          <p:sp>
            <p:nvSpPr>
              <p:cNvPr id="9256" name="Oval 55"/>
              <p:cNvSpPr>
                <a:spLocks noChangeArrowheads="1"/>
              </p:cNvSpPr>
              <p:nvPr/>
            </p:nvSpPr>
            <p:spPr bwMode="auto">
              <a:xfrm>
                <a:off x="3728" y="23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9238" name="Group 56"/>
            <p:cNvGrpSpPr>
              <a:grpSpLocks/>
            </p:cNvGrpSpPr>
            <p:nvPr/>
          </p:nvGrpSpPr>
          <p:grpSpPr bwMode="auto">
            <a:xfrm>
              <a:off x="2920" y="2872"/>
              <a:ext cx="96" cy="832"/>
              <a:chOff x="3728" y="1592"/>
              <a:chExt cx="96" cy="832"/>
            </a:xfrm>
          </p:grpSpPr>
          <p:sp>
            <p:nvSpPr>
              <p:cNvPr id="9253" name="Oval 57"/>
              <p:cNvSpPr>
                <a:spLocks noChangeArrowheads="1"/>
              </p:cNvSpPr>
              <p:nvPr/>
            </p:nvSpPr>
            <p:spPr bwMode="auto">
              <a:xfrm>
                <a:off x="3728" y="159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 sz="2400">
                  <a:latin typeface="Times New Roman" pitchFamily="18" charset="0"/>
                </a:endParaRPr>
              </a:p>
            </p:txBody>
          </p:sp>
          <p:sp>
            <p:nvSpPr>
              <p:cNvPr id="9254" name="Oval 58"/>
              <p:cNvSpPr>
                <a:spLocks noChangeArrowheads="1"/>
              </p:cNvSpPr>
              <p:nvPr/>
            </p:nvSpPr>
            <p:spPr bwMode="auto">
              <a:xfrm>
                <a:off x="3728" y="23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9239" name="Group 59"/>
            <p:cNvGrpSpPr>
              <a:grpSpLocks/>
            </p:cNvGrpSpPr>
            <p:nvPr/>
          </p:nvGrpSpPr>
          <p:grpSpPr bwMode="auto">
            <a:xfrm>
              <a:off x="3200" y="2872"/>
              <a:ext cx="96" cy="832"/>
              <a:chOff x="3728" y="1592"/>
              <a:chExt cx="96" cy="832"/>
            </a:xfrm>
          </p:grpSpPr>
          <p:sp>
            <p:nvSpPr>
              <p:cNvPr id="9251" name="Oval 60"/>
              <p:cNvSpPr>
                <a:spLocks noChangeArrowheads="1"/>
              </p:cNvSpPr>
              <p:nvPr/>
            </p:nvSpPr>
            <p:spPr bwMode="auto">
              <a:xfrm>
                <a:off x="3728" y="159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 sz="2400">
                  <a:latin typeface="Times New Roman" pitchFamily="18" charset="0"/>
                </a:endParaRPr>
              </a:p>
            </p:txBody>
          </p:sp>
          <p:sp>
            <p:nvSpPr>
              <p:cNvPr id="9252" name="Oval 61"/>
              <p:cNvSpPr>
                <a:spLocks noChangeArrowheads="1"/>
              </p:cNvSpPr>
              <p:nvPr/>
            </p:nvSpPr>
            <p:spPr bwMode="auto">
              <a:xfrm>
                <a:off x="3728" y="23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 sz="2400">
                  <a:latin typeface="Times New Roman" pitchFamily="18" charset="0"/>
                </a:endParaRPr>
              </a:p>
            </p:txBody>
          </p:sp>
        </p:grpSp>
        <p:sp>
          <p:nvSpPr>
            <p:cNvPr id="9240" name="Line 62"/>
            <p:cNvSpPr>
              <a:spLocks noChangeShapeType="1"/>
            </p:cNvSpPr>
            <p:nvPr/>
          </p:nvSpPr>
          <p:spPr bwMode="auto">
            <a:xfrm>
              <a:off x="2184" y="2920"/>
              <a:ext cx="536" cy="7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1" name="Line 63"/>
            <p:cNvSpPr>
              <a:spLocks noChangeShapeType="1"/>
            </p:cNvSpPr>
            <p:nvPr/>
          </p:nvSpPr>
          <p:spPr bwMode="auto">
            <a:xfrm>
              <a:off x="2464" y="2920"/>
              <a:ext cx="504" cy="7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2" name="Line 64"/>
            <p:cNvSpPr>
              <a:spLocks noChangeShapeType="1"/>
            </p:cNvSpPr>
            <p:nvPr/>
          </p:nvSpPr>
          <p:spPr bwMode="auto">
            <a:xfrm>
              <a:off x="2720" y="2920"/>
              <a:ext cx="528" cy="7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3" name="Line 65"/>
            <p:cNvSpPr>
              <a:spLocks noChangeShapeType="1"/>
            </p:cNvSpPr>
            <p:nvPr/>
          </p:nvSpPr>
          <p:spPr bwMode="auto">
            <a:xfrm flipV="1">
              <a:off x="2720" y="2912"/>
              <a:ext cx="256" cy="7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4" name="Line 66"/>
            <p:cNvSpPr>
              <a:spLocks noChangeShapeType="1"/>
            </p:cNvSpPr>
            <p:nvPr/>
          </p:nvSpPr>
          <p:spPr bwMode="auto">
            <a:xfrm flipV="1">
              <a:off x="2968" y="2912"/>
              <a:ext cx="288" cy="7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5" name="Text Box 67"/>
            <p:cNvSpPr txBox="1">
              <a:spLocks noChangeArrowheads="1"/>
            </p:cNvSpPr>
            <p:nvPr/>
          </p:nvSpPr>
          <p:spPr bwMode="auto">
            <a:xfrm>
              <a:off x="1910" y="2770"/>
              <a:ext cx="298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9246" name="Text Box 68"/>
            <p:cNvSpPr txBox="1">
              <a:spLocks noChangeArrowheads="1"/>
            </p:cNvSpPr>
            <p:nvPr/>
          </p:nvSpPr>
          <p:spPr bwMode="auto">
            <a:xfrm>
              <a:off x="1910" y="3498"/>
              <a:ext cx="298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9247" name="Text Box 69"/>
            <p:cNvSpPr txBox="1">
              <a:spLocks noChangeArrowheads="1"/>
            </p:cNvSpPr>
            <p:nvPr/>
          </p:nvSpPr>
          <p:spPr bwMode="auto">
            <a:xfrm>
              <a:off x="2878" y="3674"/>
              <a:ext cx="272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9248" name="Text Box 70"/>
            <p:cNvSpPr txBox="1">
              <a:spLocks noChangeArrowheads="1"/>
            </p:cNvSpPr>
            <p:nvPr/>
          </p:nvSpPr>
          <p:spPr bwMode="auto">
            <a:xfrm>
              <a:off x="2622" y="3674"/>
              <a:ext cx="273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9249" name="Text Box 72"/>
            <p:cNvSpPr txBox="1">
              <a:spLocks noChangeArrowheads="1"/>
            </p:cNvSpPr>
            <p:nvPr/>
          </p:nvSpPr>
          <p:spPr bwMode="auto">
            <a:xfrm>
              <a:off x="3125" y="3675"/>
              <a:ext cx="273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9250" name="Line 73"/>
            <p:cNvSpPr>
              <a:spLocks noChangeShapeType="1"/>
            </p:cNvSpPr>
            <p:nvPr/>
          </p:nvSpPr>
          <p:spPr bwMode="auto">
            <a:xfrm flipH="1" flipV="1">
              <a:off x="2464" y="2920"/>
              <a:ext cx="784" cy="7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9219" name="Object 49"/>
          <p:cNvGraphicFramePr>
            <a:graphicFrameLocks noChangeAspect="1"/>
          </p:cNvGraphicFramePr>
          <p:nvPr/>
        </p:nvGraphicFramePr>
        <p:xfrm>
          <a:off x="6440488" y="4419600"/>
          <a:ext cx="1685925" cy="1563688"/>
        </p:xfrm>
        <a:graphic>
          <a:graphicData uri="http://schemas.openxmlformats.org/presentationml/2006/ole">
            <p:oleObj spid="_x0000_s9219" name="Equation" r:id="rId8" imgW="1231900" imgH="1143000" progId="Equation.3">
              <p:embed/>
            </p:oleObj>
          </a:graphicData>
        </a:graphic>
      </p:graphicFrame>
      <p:graphicFrame>
        <p:nvGraphicFramePr>
          <p:cNvPr id="9220" name="Object 50"/>
          <p:cNvGraphicFramePr>
            <a:graphicFrameLocks noChangeAspect="1"/>
          </p:cNvGraphicFramePr>
          <p:nvPr/>
        </p:nvGraphicFramePr>
        <p:xfrm>
          <a:off x="6645275" y="4121150"/>
          <a:ext cx="1349375" cy="295275"/>
        </p:xfrm>
        <a:graphic>
          <a:graphicData uri="http://schemas.openxmlformats.org/presentationml/2006/ole">
            <p:oleObj spid="_x0000_s9220" name="Equation" r:id="rId9" imgW="964781" imgH="215806" progId="Equation.3">
              <p:embed/>
            </p:oleObj>
          </a:graphicData>
        </a:graphic>
      </p:graphicFrame>
      <p:sp>
        <p:nvSpPr>
          <p:cNvPr id="9233" name="AutoShape 78"/>
          <p:cNvSpPr>
            <a:spLocks noChangeArrowheads="1"/>
          </p:cNvSpPr>
          <p:nvPr/>
        </p:nvSpPr>
        <p:spPr bwMode="auto">
          <a:xfrm>
            <a:off x="7718425" y="2555875"/>
            <a:ext cx="354013" cy="485775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9234" name="AutoShape 81"/>
          <p:cNvSpPr>
            <a:spLocks noChangeArrowheads="1"/>
          </p:cNvSpPr>
          <p:nvPr/>
        </p:nvSpPr>
        <p:spPr bwMode="auto">
          <a:xfrm>
            <a:off x="5384800" y="4851400"/>
            <a:ext cx="354013" cy="485775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EDE5F9B-E1C8-4CB3-971A-AA7759099898}" type="datetime1"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2/13/2015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6867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24D4101-D0AD-41B5-A338-D18440703D51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0038"/>
            <a:ext cx="8153400" cy="1411287"/>
          </a:xfrm>
        </p:spPr>
        <p:txBody>
          <a:bodyPr/>
          <a:lstStyle/>
          <a:p>
            <a:pPr marL="381000" indent="-381000" eaLnBrk="1" hangingPunct="1"/>
            <a:r>
              <a:rPr lang="en-US" altLang="zh-TW" sz="2800" smtClean="0"/>
              <a:t>Proposition 30: The Hungarian Algorithm finds a maximum weight matching and a minimum cost cover. </a:t>
            </a:r>
            <a:endParaRPr lang="en-US" altLang="zh-TW" sz="1600" smtClean="0"/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algorithm </a:t>
            </a:r>
          </a:p>
          <a:p>
            <a:pPr lvl="1" eaLnBrk="1" hangingPunct="1"/>
            <a:r>
              <a:rPr lang="en-US" altLang="zh-TW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Begins with a cover (of </a:t>
            </a:r>
            <a:r>
              <a:rPr lang="en-US" altLang="zh-TW" sz="2000" i="1" dirty="0" err="1" smtClean="0"/>
              <a:t>K</a:t>
            </a:r>
            <a:r>
              <a:rPr lang="en-US" altLang="zh-TW" sz="2000" i="1" baseline="-25000" dirty="0" err="1" smtClean="0"/>
              <a:t>n,n</a:t>
            </a:r>
            <a:r>
              <a:rPr lang="en-US" altLang="zh-TW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 </a:t>
            </a:r>
          </a:p>
          <a:p>
            <a:pPr lvl="1" eaLnBrk="1" hangingPunct="1"/>
            <a:r>
              <a:rPr lang="en-US" altLang="zh-TW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Terminates only when the equality </a:t>
            </a:r>
            <a:r>
              <a:rPr lang="en-US" altLang="zh-TW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subgraph</a:t>
            </a:r>
            <a:r>
              <a:rPr lang="en-US" altLang="zh-TW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has a perfect matching,  which guarantees equal value for the current matching and cover. </a:t>
            </a:r>
          </a:p>
          <a:p>
            <a:pPr eaLnBrk="1" hangingPunct="1"/>
            <a:r>
              <a:rPr lang="en-US" altLang="zh-TW" sz="2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Suppose that</a:t>
            </a:r>
            <a:r>
              <a:rPr lang="en-US" altLang="zh-TW" sz="2200" dirty="0" smtClean="0"/>
              <a:t> (</a:t>
            </a:r>
            <a:r>
              <a:rPr lang="en-US" altLang="zh-TW" sz="2200" i="1" dirty="0" smtClean="0"/>
              <a:t>u</a:t>
            </a:r>
            <a:r>
              <a:rPr lang="en-US" altLang="zh-TW" sz="2200" dirty="0" smtClean="0"/>
              <a:t>, </a:t>
            </a:r>
            <a:r>
              <a:rPr lang="en-US" altLang="zh-TW" sz="2200" i="1" dirty="0" smtClean="0"/>
              <a:t>v</a:t>
            </a:r>
            <a:r>
              <a:rPr lang="en-US" altLang="zh-TW" sz="2200" dirty="0" smtClean="0"/>
              <a:t>) </a:t>
            </a:r>
            <a:r>
              <a:rPr lang="en-US" altLang="zh-TW" sz="2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is the current cover and that the equality </a:t>
            </a:r>
            <a:r>
              <a:rPr lang="en-US" altLang="zh-TW" sz="22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subgraph</a:t>
            </a:r>
            <a:r>
              <a:rPr lang="en-US" altLang="zh-TW" sz="2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has no perfect matching. </a:t>
            </a:r>
          </a:p>
          <a:p>
            <a:pPr eaLnBrk="1" hangingPunct="1"/>
            <a:r>
              <a:rPr lang="en-US" altLang="zh-TW" sz="2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Let </a:t>
            </a:r>
            <a:r>
              <a:rPr lang="en-US" altLang="zh-TW" sz="2200" dirty="0" smtClean="0"/>
              <a:t>(</a:t>
            </a:r>
            <a:r>
              <a:rPr lang="en-US" altLang="zh-TW" sz="2200" i="1" dirty="0" smtClean="0"/>
              <a:t>u</a:t>
            </a:r>
            <a:r>
              <a:rPr lang="en-US" altLang="zh-TW" sz="2200" dirty="0" smtClean="0"/>
              <a:t>’, </a:t>
            </a:r>
            <a:r>
              <a:rPr lang="en-US" altLang="zh-TW" sz="2200" i="1" dirty="0" smtClean="0"/>
              <a:t>v</a:t>
            </a:r>
            <a:r>
              <a:rPr lang="en-US" altLang="zh-TW" sz="2200" dirty="0" smtClean="0"/>
              <a:t>’) </a:t>
            </a:r>
            <a:r>
              <a:rPr lang="en-US" altLang="zh-TW" sz="2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denote the new lists of numbers assigned to the vertices. Because</a:t>
            </a:r>
            <a:r>
              <a:rPr lang="en-US" altLang="zh-TW" sz="2200" dirty="0" smtClean="0"/>
              <a:t> </a:t>
            </a:r>
            <a:r>
              <a:rPr lang="en-US" altLang="zh-TW" sz="2200" dirty="0" smtClean="0">
                <a:sym typeface="Symbol" pitchFamily="18" charset="2"/>
              </a:rPr>
              <a:t> </a:t>
            </a:r>
            <a:r>
              <a:rPr lang="en-US" altLang="zh-TW" sz="2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is the minimum of a nonempty finite set of positive numbers</a:t>
            </a:r>
            <a:r>
              <a:rPr lang="en-US" altLang="zh-TW" sz="2200" dirty="0" smtClean="0">
                <a:sym typeface="Symbol" pitchFamily="18" charset="2"/>
              </a:rPr>
              <a:t>, &gt;0.</a:t>
            </a:r>
            <a:endParaRPr lang="en-US" altLang="zh-TW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DA8F04C-BD85-492E-9D16-B59938AB8B8B}" type="datetime1"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2/13/2015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7891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081CCB2-321B-4DB8-B62B-CF5CFBBF13E2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789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28650" y="222250"/>
            <a:ext cx="7886700" cy="769938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Proposition 30 continued</a:t>
            </a:r>
          </a:p>
        </p:txBody>
      </p:sp>
      <p:sp>
        <p:nvSpPr>
          <p:cNvPr id="3789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227138"/>
            <a:ext cx="7772400" cy="2870200"/>
          </a:xfrm>
        </p:spPr>
        <p:txBody>
          <a:bodyPr/>
          <a:lstStyle/>
          <a:p>
            <a:pPr eaLnBrk="1" hangingPunct="1"/>
            <a:r>
              <a:rPr lang="en-US" altLang="zh-TW" sz="22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We verify first that </a:t>
            </a:r>
            <a:r>
              <a:rPr lang="en-US" altLang="zh-TW" sz="2200" smtClean="0"/>
              <a:t>(</a:t>
            </a:r>
            <a:r>
              <a:rPr lang="en-US" altLang="zh-TW" sz="2200" i="1" smtClean="0"/>
              <a:t>u</a:t>
            </a:r>
            <a:r>
              <a:rPr lang="en-US" altLang="zh-TW" sz="2200" smtClean="0"/>
              <a:t>’, </a:t>
            </a:r>
            <a:r>
              <a:rPr lang="en-US" altLang="zh-TW" sz="2200" i="1" smtClean="0"/>
              <a:t>v</a:t>
            </a:r>
            <a:r>
              <a:rPr lang="en-US" altLang="zh-TW" sz="2200" smtClean="0"/>
              <a:t>’) </a:t>
            </a:r>
            <a:r>
              <a:rPr lang="en-US" altLang="zh-TW" sz="22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is a cover. </a:t>
            </a:r>
          </a:p>
          <a:p>
            <a:pPr lvl="1" eaLnBrk="1" hangingPunct="1"/>
            <a:r>
              <a:rPr lang="en-US" altLang="zh-TW" sz="20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change of labels on vertices of </a:t>
            </a:r>
            <a:r>
              <a:rPr lang="en-US" altLang="zh-TW" sz="2000" i="1" smtClean="0"/>
              <a:t>X-R</a:t>
            </a:r>
            <a:r>
              <a:rPr lang="en-US" altLang="zh-TW" sz="20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and </a:t>
            </a:r>
            <a:r>
              <a:rPr lang="en-US" altLang="zh-TW" sz="2000" i="1" smtClean="0"/>
              <a:t>T</a:t>
            </a:r>
            <a:r>
              <a:rPr lang="en-US" altLang="zh-TW" sz="2000" smtClean="0"/>
              <a:t> </a:t>
            </a:r>
            <a:r>
              <a:rPr lang="en-US" altLang="zh-TW" sz="20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yields</a:t>
            </a:r>
            <a:r>
              <a:rPr lang="en-US" altLang="zh-TW" sz="2000" smtClean="0"/>
              <a:t> </a:t>
            </a:r>
            <a:r>
              <a:rPr lang="en-US" altLang="zh-TW" sz="2000" i="1" smtClean="0"/>
              <a:t>u</a:t>
            </a:r>
            <a:r>
              <a:rPr lang="en-US" altLang="zh-TW" sz="2000" i="1" baseline="-25000" smtClean="0"/>
              <a:t>i</a:t>
            </a:r>
            <a:r>
              <a:rPr lang="en-US" altLang="zh-TW" sz="2000" i="1" smtClean="0"/>
              <a:t>’+v</a:t>
            </a:r>
            <a:r>
              <a:rPr lang="en-US" altLang="zh-TW" sz="2000" i="1" baseline="-25000" smtClean="0"/>
              <a:t>j</a:t>
            </a:r>
            <a:r>
              <a:rPr lang="en-US" altLang="zh-TW" sz="2000" i="1" smtClean="0"/>
              <a:t>’=u</a:t>
            </a:r>
            <a:r>
              <a:rPr lang="en-US" altLang="zh-TW" sz="2000" i="1" baseline="-25000" smtClean="0"/>
              <a:t>i</a:t>
            </a:r>
            <a:r>
              <a:rPr lang="en-US" altLang="zh-TW" sz="2000" i="1" smtClean="0"/>
              <a:t>+v</a:t>
            </a:r>
            <a:r>
              <a:rPr lang="en-US" altLang="zh-TW" sz="2000" i="1" baseline="-25000" smtClean="0"/>
              <a:t>j</a:t>
            </a:r>
            <a:r>
              <a:rPr lang="en-US" altLang="zh-TW" sz="2000" smtClean="0"/>
              <a:t> </a:t>
            </a:r>
            <a:r>
              <a:rPr lang="en-US" altLang="zh-TW" sz="20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for edges </a:t>
            </a:r>
            <a:r>
              <a:rPr lang="en-US" altLang="zh-TW" sz="2000" i="1" smtClean="0"/>
              <a:t>x</a:t>
            </a:r>
            <a:r>
              <a:rPr lang="en-US" altLang="zh-TW" sz="2000" i="1" baseline="-25000" smtClean="0"/>
              <a:t>i</a:t>
            </a:r>
            <a:r>
              <a:rPr lang="en-US" altLang="zh-TW" sz="2000" i="1" smtClean="0"/>
              <a:t>y</a:t>
            </a:r>
            <a:r>
              <a:rPr lang="en-US" altLang="zh-TW" sz="2000" i="1" baseline="-25000" smtClean="0"/>
              <a:t>j</a:t>
            </a:r>
            <a:r>
              <a:rPr lang="en-US" altLang="zh-TW" sz="20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from </a:t>
            </a:r>
            <a:r>
              <a:rPr lang="en-US" altLang="zh-TW" sz="2000" i="1" smtClean="0"/>
              <a:t>X-R</a:t>
            </a:r>
            <a:r>
              <a:rPr lang="en-US" altLang="zh-TW" sz="2000" smtClean="0"/>
              <a:t> </a:t>
            </a:r>
            <a:r>
              <a:rPr lang="en-US" altLang="zh-TW" sz="20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to</a:t>
            </a:r>
            <a:r>
              <a:rPr lang="en-US" altLang="zh-TW" sz="2000" smtClean="0"/>
              <a:t> </a:t>
            </a:r>
            <a:r>
              <a:rPr lang="en-US" altLang="zh-TW" sz="2000" i="1" smtClean="0"/>
              <a:t>T </a:t>
            </a:r>
            <a:r>
              <a:rPr lang="en-US" altLang="zh-TW" sz="20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or from </a:t>
            </a:r>
            <a:r>
              <a:rPr lang="en-US" altLang="zh-TW" sz="2000" i="1" smtClean="0"/>
              <a:t>R</a:t>
            </a:r>
            <a:r>
              <a:rPr lang="en-US" altLang="zh-TW" sz="2000" smtClean="0"/>
              <a:t> </a:t>
            </a:r>
            <a:r>
              <a:rPr lang="en-US" altLang="zh-TW" sz="20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to</a:t>
            </a:r>
            <a:r>
              <a:rPr lang="en-US" altLang="zh-TW" sz="2000" smtClean="0"/>
              <a:t> </a:t>
            </a:r>
            <a:r>
              <a:rPr lang="en-US" altLang="zh-TW" sz="2000" i="1" smtClean="0"/>
              <a:t>Y-T</a:t>
            </a:r>
            <a:r>
              <a:rPr lang="en-US" altLang="zh-TW" sz="2000" smtClean="0"/>
              <a:t>. </a:t>
            </a:r>
          </a:p>
          <a:p>
            <a:pPr lvl="1" eaLnBrk="1" hangingPunct="1"/>
            <a:r>
              <a:rPr lang="en-US" altLang="zh-TW" sz="20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</a:t>
            </a:r>
            <a:r>
              <a:rPr lang="en-US" altLang="zh-TW" sz="2000" smtClean="0"/>
              <a:t> </a:t>
            </a:r>
            <a:r>
              <a:rPr lang="en-US" altLang="zh-TW" sz="2000" i="1" smtClean="0"/>
              <a:t>x</a:t>
            </a:r>
            <a:r>
              <a:rPr lang="en-US" altLang="zh-TW" sz="2000" i="1" baseline="-25000" smtClean="0"/>
              <a:t>i</a:t>
            </a:r>
            <a:r>
              <a:rPr lang="en-US" altLang="zh-TW" sz="2000" smtClean="0">
                <a:sym typeface="Symbol" pitchFamily="18" charset="2"/>
              </a:rPr>
              <a:t></a:t>
            </a:r>
            <a:r>
              <a:rPr lang="en-US" altLang="zh-TW" sz="2000" i="1" smtClean="0">
                <a:sym typeface="Symbol" pitchFamily="18" charset="2"/>
              </a:rPr>
              <a:t>R</a:t>
            </a:r>
            <a:r>
              <a:rPr lang="en-US" altLang="zh-TW" sz="2000" smtClean="0">
                <a:sym typeface="Symbol" pitchFamily="18" charset="2"/>
              </a:rPr>
              <a:t> </a:t>
            </a:r>
            <a:r>
              <a:rPr lang="en-US" altLang="zh-TW" sz="20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and </a:t>
            </a:r>
            <a:r>
              <a:rPr lang="en-US" altLang="zh-TW" sz="2000" i="1" smtClean="0">
                <a:sym typeface="Symbol" pitchFamily="18" charset="2"/>
              </a:rPr>
              <a:t>y</a:t>
            </a:r>
            <a:r>
              <a:rPr lang="en-US" altLang="zh-TW" sz="2000" i="1" baseline="-25000" smtClean="0">
                <a:sym typeface="Symbol" pitchFamily="18" charset="2"/>
              </a:rPr>
              <a:t>i </a:t>
            </a:r>
            <a:r>
              <a:rPr lang="en-US" altLang="zh-TW" sz="2000" smtClean="0">
                <a:sym typeface="Symbol" pitchFamily="18" charset="2"/>
              </a:rPr>
              <a:t></a:t>
            </a:r>
            <a:r>
              <a:rPr lang="en-US" altLang="zh-TW" sz="2000" i="1" smtClean="0">
                <a:sym typeface="Symbol" pitchFamily="18" charset="2"/>
              </a:rPr>
              <a:t>T</a:t>
            </a:r>
            <a:r>
              <a:rPr lang="en-US" altLang="zh-TW" sz="2000" smtClean="0">
                <a:sym typeface="Symbol" pitchFamily="18" charset="2"/>
              </a:rPr>
              <a:t>, </a:t>
            </a:r>
            <a:r>
              <a:rPr lang="en-US" altLang="zh-TW" sz="20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then</a:t>
            </a:r>
            <a:r>
              <a:rPr lang="en-US" altLang="zh-TW" sz="2000" smtClean="0">
                <a:sym typeface="Symbol" pitchFamily="18" charset="2"/>
              </a:rPr>
              <a:t> </a:t>
            </a:r>
            <a:r>
              <a:rPr lang="en-US" altLang="zh-TW" sz="2000" i="1" smtClean="0">
                <a:sym typeface="Symbol" pitchFamily="18" charset="2"/>
              </a:rPr>
              <a:t>u</a:t>
            </a:r>
            <a:r>
              <a:rPr lang="en-US" altLang="zh-TW" sz="2000" i="1" baseline="-25000" smtClean="0">
                <a:sym typeface="Symbol" pitchFamily="18" charset="2"/>
              </a:rPr>
              <a:t>i</a:t>
            </a:r>
            <a:r>
              <a:rPr lang="en-US" altLang="zh-TW" sz="2000" i="1" smtClean="0">
                <a:sym typeface="Symbol" pitchFamily="18" charset="2"/>
              </a:rPr>
              <a:t>’+v</a:t>
            </a:r>
            <a:r>
              <a:rPr lang="en-US" altLang="zh-TW" sz="2000" i="1" baseline="-25000" smtClean="0">
                <a:sym typeface="Symbol" pitchFamily="18" charset="2"/>
              </a:rPr>
              <a:t>j</a:t>
            </a:r>
            <a:r>
              <a:rPr lang="en-US" altLang="zh-TW" sz="2000" i="1" smtClean="0">
                <a:sym typeface="Symbol" pitchFamily="18" charset="2"/>
              </a:rPr>
              <a:t>’=u</a:t>
            </a:r>
            <a:r>
              <a:rPr lang="en-US" altLang="zh-TW" sz="2000" i="1" baseline="-25000" smtClean="0">
                <a:sym typeface="Symbol" pitchFamily="18" charset="2"/>
              </a:rPr>
              <a:t>i</a:t>
            </a:r>
            <a:r>
              <a:rPr lang="en-US" altLang="zh-TW" sz="2000" i="1" smtClean="0">
                <a:sym typeface="Symbol" pitchFamily="18" charset="2"/>
              </a:rPr>
              <a:t>+v</a:t>
            </a:r>
            <a:r>
              <a:rPr lang="en-US" altLang="zh-TW" sz="2000" i="1" baseline="-25000" smtClean="0">
                <a:sym typeface="Symbol" pitchFamily="18" charset="2"/>
              </a:rPr>
              <a:t>j</a:t>
            </a:r>
            <a:r>
              <a:rPr lang="en-US" altLang="zh-TW" sz="2000" i="1" smtClean="0">
                <a:sym typeface="Symbol" pitchFamily="18" charset="2"/>
              </a:rPr>
              <a:t>+</a:t>
            </a:r>
            <a:r>
              <a:rPr lang="en-US" altLang="zh-TW" sz="2000" smtClean="0">
                <a:sym typeface="Symbol" pitchFamily="18" charset="2"/>
              </a:rPr>
              <a:t></a:t>
            </a:r>
            <a:r>
              <a:rPr lang="en-US" altLang="zh-TW" sz="20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, and the weight remains covered. </a:t>
            </a:r>
          </a:p>
          <a:p>
            <a:pPr lvl="1" eaLnBrk="1" hangingPunct="1"/>
            <a:r>
              <a:rPr lang="en-US" altLang="zh-TW" sz="20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If</a:t>
            </a:r>
            <a:r>
              <a:rPr lang="en-US" altLang="zh-TW" sz="2000" smtClean="0">
                <a:sym typeface="Symbol" pitchFamily="18" charset="2"/>
              </a:rPr>
              <a:t> </a:t>
            </a:r>
            <a:r>
              <a:rPr lang="en-US" altLang="zh-TW" sz="2000" i="1" smtClean="0">
                <a:sym typeface="Symbol" pitchFamily="18" charset="2"/>
              </a:rPr>
              <a:t>x</a:t>
            </a:r>
            <a:r>
              <a:rPr lang="en-US" altLang="zh-TW" sz="2000" i="1" baseline="-25000" smtClean="0">
                <a:sym typeface="Symbol" pitchFamily="18" charset="2"/>
              </a:rPr>
              <a:t>i</a:t>
            </a:r>
            <a:r>
              <a:rPr lang="en-US" altLang="zh-TW" sz="2000" smtClean="0">
                <a:sym typeface="Symbol" pitchFamily="18" charset="2"/>
              </a:rPr>
              <a:t></a:t>
            </a:r>
            <a:r>
              <a:rPr lang="en-US" altLang="zh-TW" sz="2000" i="1" smtClean="0">
                <a:sym typeface="Symbol" pitchFamily="18" charset="2"/>
              </a:rPr>
              <a:t>X-R</a:t>
            </a:r>
            <a:r>
              <a:rPr lang="en-US" altLang="zh-TW" sz="20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and </a:t>
            </a:r>
            <a:r>
              <a:rPr lang="en-US" altLang="zh-TW" sz="2000" i="1" smtClean="0">
                <a:sym typeface="Symbol" pitchFamily="18" charset="2"/>
              </a:rPr>
              <a:t>y</a:t>
            </a:r>
            <a:r>
              <a:rPr lang="en-US" altLang="zh-TW" sz="2000" i="1" baseline="-25000" smtClean="0">
                <a:sym typeface="Symbol" pitchFamily="18" charset="2"/>
              </a:rPr>
              <a:t>j </a:t>
            </a:r>
            <a:r>
              <a:rPr lang="en-US" altLang="zh-TW" sz="2000" smtClean="0">
                <a:sym typeface="Symbol" pitchFamily="18" charset="2"/>
              </a:rPr>
              <a:t></a:t>
            </a:r>
            <a:r>
              <a:rPr lang="en-US" altLang="zh-TW" sz="2000" i="1" smtClean="0">
                <a:sym typeface="Symbol" pitchFamily="18" charset="2"/>
              </a:rPr>
              <a:t>Y-T</a:t>
            </a:r>
            <a:r>
              <a:rPr lang="en-US" altLang="zh-TW" sz="20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, then</a:t>
            </a:r>
            <a:r>
              <a:rPr lang="en-US" altLang="zh-TW" sz="2000" smtClean="0">
                <a:sym typeface="Symbol" pitchFamily="18" charset="2"/>
              </a:rPr>
              <a:t> </a:t>
            </a:r>
            <a:r>
              <a:rPr lang="en-US" altLang="zh-TW" sz="2000" i="1" smtClean="0">
                <a:sym typeface="Symbol" pitchFamily="18" charset="2"/>
              </a:rPr>
              <a:t>u</a:t>
            </a:r>
            <a:r>
              <a:rPr lang="en-US" altLang="zh-TW" sz="2000" i="1" baseline="-25000" smtClean="0">
                <a:sym typeface="Symbol" pitchFamily="18" charset="2"/>
              </a:rPr>
              <a:t>i</a:t>
            </a:r>
            <a:r>
              <a:rPr lang="en-US" altLang="zh-TW" sz="2000" i="1" smtClean="0">
                <a:sym typeface="Symbol" pitchFamily="18" charset="2"/>
              </a:rPr>
              <a:t>’+v</a:t>
            </a:r>
            <a:r>
              <a:rPr lang="en-US" altLang="zh-TW" sz="2000" i="1" baseline="-25000" smtClean="0">
                <a:sym typeface="Symbol" pitchFamily="18" charset="2"/>
              </a:rPr>
              <a:t>j</a:t>
            </a:r>
            <a:r>
              <a:rPr lang="en-US" altLang="zh-TW" sz="2000" i="1" smtClean="0">
                <a:sym typeface="Symbol" pitchFamily="18" charset="2"/>
              </a:rPr>
              <a:t>’</a:t>
            </a:r>
            <a:r>
              <a:rPr lang="en-US" altLang="zh-TW" sz="2000" smtClean="0">
                <a:sym typeface="Symbol" pitchFamily="18" charset="2"/>
              </a:rPr>
              <a:t> </a:t>
            </a:r>
            <a:r>
              <a:rPr lang="en-US" altLang="zh-TW" sz="20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equals</a:t>
            </a:r>
            <a:r>
              <a:rPr lang="en-US" altLang="zh-TW" sz="2000" smtClean="0">
                <a:sym typeface="Symbol" pitchFamily="18" charset="2"/>
              </a:rPr>
              <a:t> </a:t>
            </a:r>
            <a:r>
              <a:rPr lang="en-US" altLang="zh-TW" sz="2000" i="1" smtClean="0">
                <a:sym typeface="Symbol" pitchFamily="18" charset="2"/>
              </a:rPr>
              <a:t>u</a:t>
            </a:r>
            <a:r>
              <a:rPr lang="en-US" altLang="zh-TW" sz="2000" i="1" baseline="-25000" smtClean="0">
                <a:sym typeface="Symbol" pitchFamily="18" charset="2"/>
              </a:rPr>
              <a:t>i</a:t>
            </a:r>
            <a:r>
              <a:rPr lang="en-US" altLang="zh-TW" sz="2000" i="1" smtClean="0">
                <a:sym typeface="Symbol" pitchFamily="18" charset="2"/>
              </a:rPr>
              <a:t>+v</a:t>
            </a:r>
            <a:r>
              <a:rPr lang="en-US" altLang="zh-TW" sz="2000" i="1" baseline="-25000" smtClean="0">
                <a:sym typeface="Symbol" pitchFamily="18" charset="2"/>
              </a:rPr>
              <a:t>j</a:t>
            </a:r>
            <a:r>
              <a:rPr lang="en-US" altLang="zh-TW" sz="2000" i="1" smtClean="0">
                <a:sym typeface="Symbol" pitchFamily="18" charset="2"/>
              </a:rPr>
              <a:t>-</a:t>
            </a:r>
            <a:r>
              <a:rPr lang="en-US" altLang="zh-TW" sz="2000" smtClean="0">
                <a:sym typeface="Symbol" pitchFamily="18" charset="2"/>
              </a:rPr>
              <a:t>, </a:t>
            </a:r>
            <a:r>
              <a:rPr lang="en-US" altLang="zh-TW" sz="20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which by the choice of</a:t>
            </a:r>
            <a:r>
              <a:rPr lang="en-US" altLang="zh-TW" sz="2000" smtClean="0">
                <a:sym typeface="Symbol" pitchFamily="18" charset="2"/>
              </a:rPr>
              <a:t>  </a:t>
            </a:r>
            <a:r>
              <a:rPr lang="en-US" altLang="zh-TW" sz="20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is at least </a:t>
            </a:r>
            <a:r>
              <a:rPr lang="en-US" altLang="zh-TW" sz="2000" i="1" smtClean="0">
                <a:sym typeface="Symbol" pitchFamily="18" charset="2"/>
              </a:rPr>
              <a:t>w</a:t>
            </a:r>
            <a:r>
              <a:rPr lang="en-US" altLang="zh-TW" sz="2000" i="1" baseline="-25000" smtClean="0">
                <a:sym typeface="Symbol" pitchFamily="18" charset="2"/>
              </a:rPr>
              <a:t>i,j</a:t>
            </a:r>
            <a:r>
              <a:rPr lang="en-US" altLang="zh-TW" sz="2000" smtClean="0">
                <a:sym typeface="Symbol" pitchFamily="18" charset="2"/>
              </a:rPr>
              <a:t>.</a:t>
            </a:r>
          </a:p>
        </p:txBody>
      </p:sp>
      <p:grpSp>
        <p:nvGrpSpPr>
          <p:cNvPr id="37894" name="Group 1028"/>
          <p:cNvGrpSpPr>
            <a:grpSpLocks/>
          </p:cNvGrpSpPr>
          <p:nvPr/>
        </p:nvGrpSpPr>
        <p:grpSpPr bwMode="auto">
          <a:xfrm>
            <a:off x="1276350" y="4381500"/>
            <a:ext cx="6464300" cy="2028825"/>
            <a:chOff x="888" y="2418"/>
            <a:chExt cx="4072" cy="1278"/>
          </a:xfrm>
        </p:grpSpPr>
        <p:sp>
          <p:nvSpPr>
            <p:cNvPr id="37898" name="Line 1029"/>
            <p:cNvSpPr>
              <a:spLocks noChangeShapeType="1"/>
            </p:cNvSpPr>
            <p:nvPr/>
          </p:nvSpPr>
          <p:spPr bwMode="auto">
            <a:xfrm>
              <a:off x="962" y="2546"/>
              <a:ext cx="1064" cy="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99" name="Line 1030"/>
            <p:cNvSpPr>
              <a:spLocks noChangeShapeType="1"/>
            </p:cNvSpPr>
            <p:nvPr/>
          </p:nvSpPr>
          <p:spPr bwMode="auto">
            <a:xfrm>
              <a:off x="1338" y="2546"/>
              <a:ext cx="680" cy="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0" name="Line 1031"/>
            <p:cNvSpPr>
              <a:spLocks noChangeShapeType="1"/>
            </p:cNvSpPr>
            <p:nvPr/>
          </p:nvSpPr>
          <p:spPr bwMode="auto">
            <a:xfrm>
              <a:off x="1690" y="2554"/>
              <a:ext cx="680" cy="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1" name="Line 1032"/>
            <p:cNvSpPr>
              <a:spLocks noChangeShapeType="1"/>
            </p:cNvSpPr>
            <p:nvPr/>
          </p:nvSpPr>
          <p:spPr bwMode="auto">
            <a:xfrm>
              <a:off x="3810" y="2546"/>
              <a:ext cx="1088" cy="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2" name="Line 1033"/>
            <p:cNvSpPr>
              <a:spLocks noChangeShapeType="1"/>
            </p:cNvSpPr>
            <p:nvPr/>
          </p:nvSpPr>
          <p:spPr bwMode="auto">
            <a:xfrm>
              <a:off x="3810" y="2546"/>
              <a:ext cx="712" cy="8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3" name="Line 1034"/>
            <p:cNvSpPr>
              <a:spLocks noChangeShapeType="1"/>
            </p:cNvSpPr>
            <p:nvPr/>
          </p:nvSpPr>
          <p:spPr bwMode="auto">
            <a:xfrm>
              <a:off x="3490" y="2554"/>
              <a:ext cx="680" cy="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4" name="Line 1035"/>
            <p:cNvSpPr>
              <a:spLocks noChangeShapeType="1"/>
            </p:cNvSpPr>
            <p:nvPr/>
          </p:nvSpPr>
          <p:spPr bwMode="auto">
            <a:xfrm>
              <a:off x="3818" y="2546"/>
              <a:ext cx="8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5" name="Line 1036"/>
            <p:cNvSpPr>
              <a:spLocks noChangeShapeType="1"/>
            </p:cNvSpPr>
            <p:nvPr/>
          </p:nvSpPr>
          <p:spPr bwMode="auto">
            <a:xfrm flipH="1">
              <a:off x="2410" y="2546"/>
              <a:ext cx="1384" cy="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6" name="Line 1037"/>
            <p:cNvSpPr>
              <a:spLocks noChangeShapeType="1"/>
            </p:cNvSpPr>
            <p:nvPr/>
          </p:nvSpPr>
          <p:spPr bwMode="auto">
            <a:xfrm flipH="1">
              <a:off x="2410" y="2546"/>
              <a:ext cx="1048" cy="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7" name="Line 1038"/>
            <p:cNvSpPr>
              <a:spLocks noChangeShapeType="1"/>
            </p:cNvSpPr>
            <p:nvPr/>
          </p:nvSpPr>
          <p:spPr bwMode="auto">
            <a:xfrm flipH="1">
              <a:off x="2042" y="2554"/>
              <a:ext cx="336" cy="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8" name="Line 1039"/>
            <p:cNvSpPr>
              <a:spLocks noChangeShapeType="1"/>
            </p:cNvSpPr>
            <p:nvPr/>
          </p:nvSpPr>
          <p:spPr bwMode="auto">
            <a:xfrm>
              <a:off x="2410" y="2554"/>
              <a:ext cx="320" cy="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9" name="Line 1040"/>
            <p:cNvSpPr>
              <a:spLocks noChangeShapeType="1"/>
            </p:cNvSpPr>
            <p:nvPr/>
          </p:nvSpPr>
          <p:spPr bwMode="auto">
            <a:xfrm flipH="1">
              <a:off x="2754" y="2570"/>
              <a:ext cx="336" cy="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10" name="Line 1041"/>
            <p:cNvSpPr>
              <a:spLocks noChangeShapeType="1"/>
            </p:cNvSpPr>
            <p:nvPr/>
          </p:nvSpPr>
          <p:spPr bwMode="auto">
            <a:xfrm>
              <a:off x="3106" y="2562"/>
              <a:ext cx="0" cy="8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11" name="Line 1042"/>
            <p:cNvSpPr>
              <a:spLocks noChangeShapeType="1"/>
            </p:cNvSpPr>
            <p:nvPr/>
          </p:nvSpPr>
          <p:spPr bwMode="auto">
            <a:xfrm>
              <a:off x="2394" y="2578"/>
              <a:ext cx="0" cy="7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12" name="Line 1043"/>
            <p:cNvSpPr>
              <a:spLocks noChangeShapeType="1"/>
            </p:cNvSpPr>
            <p:nvPr/>
          </p:nvSpPr>
          <p:spPr bwMode="auto">
            <a:xfrm>
              <a:off x="2026" y="2562"/>
              <a:ext cx="8" cy="7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13" name="Line 1044"/>
            <p:cNvSpPr>
              <a:spLocks noChangeShapeType="1"/>
            </p:cNvSpPr>
            <p:nvPr/>
          </p:nvSpPr>
          <p:spPr bwMode="auto">
            <a:xfrm flipH="1">
              <a:off x="2746" y="2570"/>
              <a:ext cx="8" cy="7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14" name="Line 1045"/>
            <p:cNvSpPr>
              <a:spLocks noChangeShapeType="1"/>
            </p:cNvSpPr>
            <p:nvPr/>
          </p:nvSpPr>
          <p:spPr bwMode="auto">
            <a:xfrm>
              <a:off x="3466" y="2570"/>
              <a:ext cx="0" cy="7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15" name="Line 1046"/>
            <p:cNvSpPr>
              <a:spLocks noChangeShapeType="1"/>
            </p:cNvSpPr>
            <p:nvPr/>
          </p:nvSpPr>
          <p:spPr bwMode="auto">
            <a:xfrm flipH="1">
              <a:off x="2402" y="2562"/>
              <a:ext cx="328" cy="8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16" name="Oval 1047"/>
            <p:cNvSpPr>
              <a:spLocks noChangeArrowheads="1"/>
            </p:cNvSpPr>
            <p:nvPr/>
          </p:nvSpPr>
          <p:spPr bwMode="auto">
            <a:xfrm>
              <a:off x="938" y="2514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37917" name="Oval 1048"/>
            <p:cNvSpPr>
              <a:spLocks noChangeArrowheads="1"/>
            </p:cNvSpPr>
            <p:nvPr/>
          </p:nvSpPr>
          <p:spPr bwMode="auto">
            <a:xfrm>
              <a:off x="1294" y="2514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37918" name="Oval 1049"/>
            <p:cNvSpPr>
              <a:spLocks noChangeArrowheads="1"/>
            </p:cNvSpPr>
            <p:nvPr/>
          </p:nvSpPr>
          <p:spPr bwMode="auto">
            <a:xfrm>
              <a:off x="1650" y="2514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37919" name="Oval 1050"/>
            <p:cNvSpPr>
              <a:spLocks noChangeArrowheads="1"/>
            </p:cNvSpPr>
            <p:nvPr/>
          </p:nvSpPr>
          <p:spPr bwMode="auto">
            <a:xfrm>
              <a:off x="2006" y="2514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37920" name="Oval 1051"/>
            <p:cNvSpPr>
              <a:spLocks noChangeArrowheads="1"/>
            </p:cNvSpPr>
            <p:nvPr/>
          </p:nvSpPr>
          <p:spPr bwMode="auto">
            <a:xfrm>
              <a:off x="2362" y="2514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37921" name="Oval 1052"/>
            <p:cNvSpPr>
              <a:spLocks noChangeArrowheads="1"/>
            </p:cNvSpPr>
            <p:nvPr/>
          </p:nvSpPr>
          <p:spPr bwMode="auto">
            <a:xfrm>
              <a:off x="2718" y="2514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37922" name="Oval 1053"/>
            <p:cNvSpPr>
              <a:spLocks noChangeArrowheads="1"/>
            </p:cNvSpPr>
            <p:nvPr/>
          </p:nvSpPr>
          <p:spPr bwMode="auto">
            <a:xfrm>
              <a:off x="3074" y="2514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37923" name="Oval 1054"/>
            <p:cNvSpPr>
              <a:spLocks noChangeArrowheads="1"/>
            </p:cNvSpPr>
            <p:nvPr/>
          </p:nvSpPr>
          <p:spPr bwMode="auto">
            <a:xfrm>
              <a:off x="3430" y="2514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37924" name="Oval 1055"/>
            <p:cNvSpPr>
              <a:spLocks noChangeArrowheads="1"/>
            </p:cNvSpPr>
            <p:nvPr/>
          </p:nvSpPr>
          <p:spPr bwMode="auto">
            <a:xfrm>
              <a:off x="3786" y="2514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37925" name="Oval 1056"/>
            <p:cNvSpPr>
              <a:spLocks noChangeArrowheads="1"/>
            </p:cNvSpPr>
            <p:nvPr/>
          </p:nvSpPr>
          <p:spPr bwMode="auto">
            <a:xfrm>
              <a:off x="2010" y="3346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37926" name="Oval 1057"/>
            <p:cNvSpPr>
              <a:spLocks noChangeArrowheads="1"/>
            </p:cNvSpPr>
            <p:nvPr/>
          </p:nvSpPr>
          <p:spPr bwMode="auto">
            <a:xfrm>
              <a:off x="2366" y="3346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37927" name="Oval 1058"/>
            <p:cNvSpPr>
              <a:spLocks noChangeArrowheads="1"/>
            </p:cNvSpPr>
            <p:nvPr/>
          </p:nvSpPr>
          <p:spPr bwMode="auto">
            <a:xfrm>
              <a:off x="2722" y="3346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37928" name="Oval 1059"/>
            <p:cNvSpPr>
              <a:spLocks noChangeArrowheads="1"/>
            </p:cNvSpPr>
            <p:nvPr/>
          </p:nvSpPr>
          <p:spPr bwMode="auto">
            <a:xfrm>
              <a:off x="3078" y="3346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37929" name="Oval 1060"/>
            <p:cNvSpPr>
              <a:spLocks noChangeArrowheads="1"/>
            </p:cNvSpPr>
            <p:nvPr/>
          </p:nvSpPr>
          <p:spPr bwMode="auto">
            <a:xfrm>
              <a:off x="3434" y="3346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37930" name="Oval 1061"/>
            <p:cNvSpPr>
              <a:spLocks noChangeArrowheads="1"/>
            </p:cNvSpPr>
            <p:nvPr/>
          </p:nvSpPr>
          <p:spPr bwMode="auto">
            <a:xfrm>
              <a:off x="3790" y="3346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37931" name="Oval 1062"/>
            <p:cNvSpPr>
              <a:spLocks noChangeArrowheads="1"/>
            </p:cNvSpPr>
            <p:nvPr/>
          </p:nvSpPr>
          <p:spPr bwMode="auto">
            <a:xfrm>
              <a:off x="4146" y="3346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37932" name="Oval 1063"/>
            <p:cNvSpPr>
              <a:spLocks noChangeArrowheads="1"/>
            </p:cNvSpPr>
            <p:nvPr/>
          </p:nvSpPr>
          <p:spPr bwMode="auto">
            <a:xfrm>
              <a:off x="4502" y="3346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37933" name="Oval 1064"/>
            <p:cNvSpPr>
              <a:spLocks noChangeArrowheads="1"/>
            </p:cNvSpPr>
            <p:nvPr/>
          </p:nvSpPr>
          <p:spPr bwMode="auto">
            <a:xfrm>
              <a:off x="4858" y="3346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37934" name="Line 1065"/>
            <p:cNvSpPr>
              <a:spLocks noChangeShapeType="1"/>
            </p:cNvSpPr>
            <p:nvPr/>
          </p:nvSpPr>
          <p:spPr bwMode="auto">
            <a:xfrm>
              <a:off x="1966" y="3458"/>
              <a:ext cx="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35" name="Line 1066"/>
            <p:cNvSpPr>
              <a:spLocks noChangeShapeType="1"/>
            </p:cNvSpPr>
            <p:nvPr/>
          </p:nvSpPr>
          <p:spPr bwMode="auto">
            <a:xfrm>
              <a:off x="3046" y="2418"/>
              <a:ext cx="7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36" name="Text Box 1067"/>
            <p:cNvSpPr txBox="1">
              <a:spLocks noChangeArrowheads="1"/>
            </p:cNvSpPr>
            <p:nvPr/>
          </p:nvSpPr>
          <p:spPr bwMode="auto">
            <a:xfrm>
              <a:off x="2076" y="3466"/>
              <a:ext cx="798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TW" i="1">
                  <a:latin typeface="Times New Roman" pitchFamily="18" charset="0"/>
                </a:rPr>
                <a:t>  T   +</a:t>
              </a:r>
              <a:r>
                <a:rPr lang="en-US" altLang="zh-TW" i="1">
                  <a:latin typeface="Times New Roman" pitchFamily="18" charset="0"/>
                  <a:sym typeface="Symbol" pitchFamily="18" charset="2"/>
                </a:rPr>
                <a:t></a:t>
              </a:r>
              <a:endParaRPr lang="en-US" altLang="zh-TW" i="1">
                <a:latin typeface="Times New Roman" pitchFamily="18" charset="0"/>
              </a:endParaRPr>
            </a:p>
          </p:txBody>
        </p:sp>
        <p:sp>
          <p:nvSpPr>
            <p:cNvPr id="37937" name="Line 1068"/>
            <p:cNvSpPr>
              <a:spLocks noChangeShapeType="1"/>
            </p:cNvSpPr>
            <p:nvPr/>
          </p:nvSpPr>
          <p:spPr bwMode="auto">
            <a:xfrm>
              <a:off x="888" y="2418"/>
              <a:ext cx="188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38" name="Line 1069"/>
            <p:cNvSpPr>
              <a:spLocks noChangeShapeType="1"/>
            </p:cNvSpPr>
            <p:nvPr/>
          </p:nvSpPr>
          <p:spPr bwMode="auto">
            <a:xfrm>
              <a:off x="3096" y="3462"/>
              <a:ext cx="186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39" name="Text Box 1067"/>
            <p:cNvSpPr txBox="1">
              <a:spLocks noChangeArrowheads="1"/>
            </p:cNvSpPr>
            <p:nvPr/>
          </p:nvSpPr>
          <p:spPr bwMode="auto">
            <a:xfrm>
              <a:off x="4452" y="3498"/>
              <a:ext cx="444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TW" i="1">
                  <a:latin typeface="Times New Roman" pitchFamily="18" charset="0"/>
                </a:rPr>
                <a:t>  Y-T</a:t>
              </a:r>
            </a:p>
          </p:txBody>
        </p:sp>
      </p:grpSp>
      <p:sp>
        <p:nvSpPr>
          <p:cNvPr id="37895" name="Text Box 1070"/>
          <p:cNvSpPr txBox="1">
            <a:spLocks noChangeArrowheads="1"/>
          </p:cNvSpPr>
          <p:nvPr/>
        </p:nvSpPr>
        <p:spPr bwMode="auto">
          <a:xfrm>
            <a:off x="5197475" y="4086225"/>
            <a:ext cx="58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Times New Roman" pitchFamily="18" charset="0"/>
              </a:rPr>
              <a:t>R</a:t>
            </a:r>
          </a:p>
        </p:txBody>
      </p:sp>
      <p:sp>
        <p:nvSpPr>
          <p:cNvPr id="37896" name="Text Box 1071"/>
          <p:cNvSpPr txBox="1">
            <a:spLocks noChangeArrowheads="1"/>
          </p:cNvSpPr>
          <p:nvPr/>
        </p:nvSpPr>
        <p:spPr bwMode="auto">
          <a:xfrm>
            <a:off x="2803525" y="4079875"/>
            <a:ext cx="58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Times New Roman" pitchFamily="18" charset="0"/>
                <a:sym typeface="Symbol" pitchFamily="18" charset="2"/>
              </a:rPr>
              <a:t>-</a:t>
            </a:r>
            <a:endParaRPr lang="en-US" altLang="zh-TW" i="1">
              <a:latin typeface="Times New Roman" pitchFamily="18" charset="0"/>
            </a:endParaRPr>
          </a:p>
        </p:txBody>
      </p:sp>
      <p:sp>
        <p:nvSpPr>
          <p:cNvPr id="37897" name="Text Box 1070"/>
          <p:cNvSpPr txBox="1">
            <a:spLocks noChangeArrowheads="1"/>
          </p:cNvSpPr>
          <p:nvPr/>
        </p:nvSpPr>
        <p:spPr bwMode="auto">
          <a:xfrm>
            <a:off x="1282700" y="4029075"/>
            <a:ext cx="58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Times New Roman" pitchFamily="18" charset="0"/>
              </a:rPr>
              <a:t>X-R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9148639-EB45-468A-9E5D-BD118B4BB4BC}" type="datetime1"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2/13/2015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8915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274E1F3-07CA-4D38-A1AD-BF9E8E7CB24B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771525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Proposition 30 continued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The algorithm terminates only when the equality subgraph has a perfect matching, so it suffices to show that it does terminate. </a:t>
            </a:r>
          </a:p>
          <a:p>
            <a:pPr eaLnBrk="1" hangingPunct="1"/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Suppose that the weights</a:t>
            </a:r>
            <a:r>
              <a:rPr lang="en-US" altLang="zh-TW" smtClean="0">
                <a:sym typeface="Symbol" pitchFamily="18" charset="2"/>
              </a:rPr>
              <a:t> </a:t>
            </a:r>
            <a:r>
              <a:rPr lang="en-US" altLang="zh-TW" i="1" smtClean="0">
                <a:sym typeface="Symbol" pitchFamily="18" charset="2"/>
              </a:rPr>
              <a:t>w</a:t>
            </a:r>
            <a:r>
              <a:rPr lang="en-US" altLang="zh-TW" i="1" baseline="-25000" smtClean="0">
                <a:sym typeface="Symbol" pitchFamily="18" charset="2"/>
              </a:rPr>
              <a:t>i,j 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are rational. Multiplying the weights by their least common denominator yields an equivalent problem with integer weights</a:t>
            </a:r>
            <a:r>
              <a:rPr lang="en-US" altLang="zh-TW" smtClean="0">
                <a:sym typeface="Symbol" pitchFamily="18" charset="2"/>
              </a:rPr>
              <a:t>.</a:t>
            </a:r>
            <a:endParaRPr lang="en-US" altLang="zh-TW" i="1" baseline="-25000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40FCDEC-EB40-4B17-963D-FE7721A2D782}" type="datetime1"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2/13/2015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9939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20B567B-75A6-4DCB-8B9F-EFC57ECD9E37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994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/>
              <a:t>Proposition 30 continued</a:t>
            </a:r>
          </a:p>
        </p:txBody>
      </p:sp>
      <p:sp>
        <p:nvSpPr>
          <p:cNvPr id="3994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We can now assume that the labels in the current cover also are integers. </a:t>
            </a:r>
          </a:p>
          <a:p>
            <a:pPr eaLnBrk="1" hangingPunct="1"/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Thus each excess is also an integer, and at each iteration we reduce the cost of the cover by an integer amount. </a:t>
            </a:r>
          </a:p>
          <a:p>
            <a:pPr eaLnBrk="1" hangingPunct="1"/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Since the cost starts at some value and is bounded below by the weight of a perfect matching, after finitely many iterations we have equality</a:t>
            </a:r>
            <a:r>
              <a:rPr lang="en-US" altLang="zh-TW" dirty="0" smtClean="0"/>
              <a:t>.</a:t>
            </a:r>
            <a:endParaRPr lang="en-US" altLang="zh-TW" i="1" baseline="-25000" dirty="0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40FCDEC-EB40-4B17-963D-FE7721A2D782}" type="datetime1"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2/13/2015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9939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20B567B-75A6-4DCB-8B9F-EFC57ECD9E37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994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/>
              <a:t>Proposition 30 continued</a:t>
            </a:r>
          </a:p>
        </p:txBody>
      </p:sp>
      <p:sp>
        <p:nvSpPr>
          <p:cNvPr id="3994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Termination can also be established when the weights are real numbers; however, this requires a more complicated argument (see the textbook if you are interested). </a:t>
            </a:r>
            <a:endParaRPr lang="en-US" altLang="zh-TW" i="1" baseline="-25000" dirty="0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Stable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Given </a:t>
            </a:r>
            <a:r>
              <a:rPr lang="en-US" i="1" dirty="0"/>
              <a:t>n </a:t>
            </a:r>
            <a:r>
              <a:rPr lang="en-US" dirty="0"/>
              <a:t>men and </a:t>
            </a:r>
            <a:r>
              <a:rPr lang="en-US" i="1" dirty="0"/>
              <a:t>n </a:t>
            </a:r>
            <a:r>
              <a:rPr lang="en-US" dirty="0"/>
              <a:t>women, we wish </a:t>
            </a:r>
            <a:r>
              <a:rPr lang="en-US" dirty="0" smtClean="0"/>
              <a:t>to establish </a:t>
            </a:r>
            <a:r>
              <a:rPr lang="en-US" i="1" dirty="0"/>
              <a:t>n </a:t>
            </a:r>
            <a:r>
              <a:rPr lang="en-US" dirty="0"/>
              <a:t>stable </a:t>
            </a:r>
            <a:r>
              <a:rPr lang="en-US" dirty="0" smtClean="0"/>
              <a:t>marriages.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If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man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x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and woman 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a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prefer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each other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over their currently matched partners, then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they might leave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their current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partners and switch to each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other.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In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this case we say that the unmatched pair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x,a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is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an unstable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pair.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A </a:t>
            </a:r>
            <a:r>
              <a:rPr lang="en-US" dirty="0"/>
              <a:t>perfect matching is a </a:t>
            </a:r>
            <a:r>
              <a:rPr lang="en-US" i="1" dirty="0"/>
              <a:t>stable matching </a:t>
            </a:r>
            <a:r>
              <a:rPr lang="en-US" dirty="0"/>
              <a:t>if it </a:t>
            </a:r>
            <a:r>
              <a:rPr lang="en-US" dirty="0" smtClean="0"/>
              <a:t>yields no </a:t>
            </a:r>
            <a:r>
              <a:rPr lang="en-US" dirty="0"/>
              <a:t>unstable matched pair.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924DD21-0AC5-43FC-A4E1-8FDA1B3D8236}" type="datetime1">
              <a:rPr lang="en-US"/>
              <a:pPr>
                <a:defRPr/>
              </a:pPr>
              <a:t>2/13/2015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503520-E2B5-4CD0-B37D-0DC9C90F2B7D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Gale-Shapley Proposal Algorithm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Input: Preference rankings by each of </a:t>
            </a:r>
            <a:r>
              <a:rPr lang="en-US" i="1" dirty="0"/>
              <a:t>n </a:t>
            </a:r>
            <a:r>
              <a:rPr lang="en-US" dirty="0"/>
              <a:t>men and </a:t>
            </a:r>
            <a:r>
              <a:rPr lang="en-US" i="1" dirty="0"/>
              <a:t>n </a:t>
            </a:r>
            <a:r>
              <a:rPr lang="en-US" dirty="0"/>
              <a:t>women.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Iteration</a:t>
            </a:r>
            <a:r>
              <a:rPr lang="en-US" dirty="0" smtClean="0"/>
              <a:t>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Each </a:t>
            </a:r>
            <a:r>
              <a:rPr lang="en-US" dirty="0"/>
              <a:t>man proposes to the highest woman on his </a:t>
            </a:r>
            <a:r>
              <a:rPr lang="en-US" dirty="0" smtClean="0"/>
              <a:t>preference list </a:t>
            </a:r>
            <a:r>
              <a:rPr lang="en-US" dirty="0"/>
              <a:t>who has not previously rejected </a:t>
            </a:r>
            <a:r>
              <a:rPr lang="en-US" dirty="0" smtClean="0"/>
              <a:t>him.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If </a:t>
            </a:r>
            <a:r>
              <a:rPr lang="en-US" dirty="0"/>
              <a:t>each woman receives exactly one proposal, stop and </a:t>
            </a:r>
            <a:r>
              <a:rPr lang="en-US" dirty="0" smtClean="0"/>
              <a:t>use the </a:t>
            </a:r>
            <a:r>
              <a:rPr lang="en-US" dirty="0"/>
              <a:t>resulting </a:t>
            </a:r>
            <a:r>
              <a:rPr lang="en-US" dirty="0" smtClean="0"/>
              <a:t>matching.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Otherwise</a:t>
            </a:r>
            <a:r>
              <a:rPr lang="en-US" dirty="0"/>
              <a:t>, every woman receiving more than one </a:t>
            </a:r>
            <a:r>
              <a:rPr lang="en-US" dirty="0" smtClean="0"/>
              <a:t>proposal rejects </a:t>
            </a:r>
            <a:r>
              <a:rPr lang="en-US" dirty="0"/>
              <a:t>all of them except the one that is highest on </a:t>
            </a:r>
            <a:r>
              <a:rPr lang="en-US" dirty="0" smtClean="0"/>
              <a:t>her preference list.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Every </a:t>
            </a:r>
            <a:r>
              <a:rPr lang="en-US" dirty="0"/>
              <a:t>woman receiving a proposal says “</a:t>
            </a:r>
            <a:r>
              <a:rPr lang="en-US" i="1" dirty="0"/>
              <a:t>maybe</a:t>
            </a:r>
            <a:r>
              <a:rPr lang="en-US" dirty="0"/>
              <a:t>” to the </a:t>
            </a:r>
            <a:r>
              <a:rPr lang="en-US" dirty="0" smtClean="0"/>
              <a:t>most attractive </a:t>
            </a:r>
            <a:r>
              <a:rPr lang="en-US" dirty="0"/>
              <a:t>proposal received.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i="1" dirty="0"/>
              <a:t>The algorithm produces a stable matching.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6CCD3DB-5A5D-4F81-A147-33436496C0A8}" type="datetime1">
              <a:rPr lang="en-US"/>
              <a:pPr>
                <a:defRPr/>
              </a:pPr>
              <a:t>2/13/2015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AF269B-0C56-4AE7-9142-F3DB9C4B6D49}" type="slidenum">
              <a:rPr lang="en-US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628650" y="169818"/>
            <a:ext cx="7886700" cy="1214846"/>
          </a:xfrm>
        </p:spPr>
        <p:txBody>
          <a:bodyPr/>
          <a:lstStyle/>
          <a:p>
            <a:pPr eaLnBrk="1" hangingPunct="1"/>
            <a:r>
              <a:rPr lang="en-US" b="1" dirty="0" smtClean="0"/>
              <a:t>Gale-Shapley Proposal Algorithm</a:t>
            </a:r>
            <a:endParaRPr lang="en-US" dirty="0" smtClean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0" y="1541416"/>
            <a:ext cx="9144000" cy="5107577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Proposition 31: The Gale-Shapley Proposal Algorithm produces a stable perfect matching. </a:t>
            </a:r>
          </a:p>
          <a:p>
            <a:pPr eaLnBrk="1" hangingPunct="1"/>
            <a:r>
              <a:rPr lang="en-US" dirty="0" smtClean="0"/>
              <a:t>Sketch of Proof:</a:t>
            </a:r>
          </a:p>
          <a:p>
            <a:pPr lvl="1" eaLnBrk="1" hangingPunct="1"/>
            <a:r>
              <a:rPr lang="en-US" dirty="0" smtClean="0"/>
              <a:t>Termination – The total list length of the lists of potential mates for the men reduces in each iteration; this can happen at most n</a:t>
            </a:r>
            <a:r>
              <a:rPr lang="en-US" baseline="30000" dirty="0" smtClean="0"/>
              <a:t>2</a:t>
            </a:r>
            <a:r>
              <a:rPr lang="en-US" dirty="0" smtClean="0"/>
              <a:t> times. </a:t>
            </a:r>
          </a:p>
          <a:p>
            <a:pPr lvl="1" eaLnBrk="1" hangingPunct="1"/>
            <a:r>
              <a:rPr lang="en-US" dirty="0" smtClean="0"/>
              <a:t>Correctness – i.e. is the matching produced stable ? Follows by contradiction. </a:t>
            </a:r>
          </a:p>
          <a:p>
            <a:pPr eaLnBrk="1" hangingPunct="1"/>
            <a:r>
              <a:rPr lang="en-US" dirty="0" smtClean="0"/>
              <a:t>Is this a fair algorithm?</a:t>
            </a:r>
          </a:p>
          <a:p>
            <a:pPr eaLnBrk="1" hangingPunct="1"/>
            <a:r>
              <a:rPr lang="en-US" smtClean="0"/>
              <a:t>No ! The </a:t>
            </a:r>
            <a:r>
              <a:rPr lang="en-US" dirty="0" smtClean="0"/>
              <a:t>algorithm is in </a:t>
            </a:r>
            <a:r>
              <a:rPr lang="en-US" dirty="0" err="1" smtClean="0"/>
              <a:t>favour</a:t>
            </a:r>
            <a:r>
              <a:rPr lang="en-US" dirty="0" smtClean="0"/>
              <a:t> of the proposers.</a:t>
            </a:r>
          </a:p>
          <a:p>
            <a:pPr eaLnBrk="1" hangingPunct="1"/>
            <a:r>
              <a:rPr lang="en-US" dirty="0" smtClean="0"/>
              <a:t>It has been used in other situations such as applying for jobs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773C0D9-08AA-49A9-96DA-6AEBD3EA1345}" type="datetime1">
              <a:rPr lang="en-US"/>
              <a:pPr>
                <a:defRPr/>
              </a:pPr>
              <a:t>2/13/2015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F056B2-A10A-4EA8-9164-61301D1A7FA3}" type="slidenum">
              <a:rPr lang="en-US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日期版面配置區 4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06C06D-54AA-4CE4-85F5-1A028E28936D}" type="datetime1"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2/13/2015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052" name="投影片編號版面配置區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8E0D9DB-2578-4337-8630-7C47237299AB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smtClean="0"/>
              <a:t>Assignment Problem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752600"/>
            <a:ext cx="7858125" cy="1952625"/>
          </a:xfrm>
        </p:spPr>
        <p:txBody>
          <a:bodyPr/>
          <a:lstStyle/>
          <a:p>
            <a:pPr eaLnBrk="1" hangingPunct="1"/>
            <a:r>
              <a:rPr lang="en-US" altLang="zh-TW" sz="22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This is the matrix formulation of the </a:t>
            </a:r>
            <a:r>
              <a:rPr lang="en-US" altLang="zh-TW" sz="2200" b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maximum weighted matching</a:t>
            </a:r>
            <a:r>
              <a:rPr lang="en-US" altLang="zh-TW" sz="22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problem, where nonnegative weight</a:t>
            </a:r>
            <a:r>
              <a:rPr lang="en-US" altLang="zh-TW" sz="2200" smtClean="0"/>
              <a:t> </a:t>
            </a:r>
            <a:r>
              <a:rPr lang="en-US" altLang="zh-TW" sz="2200" i="1" smtClean="0"/>
              <a:t>w</a:t>
            </a:r>
            <a:r>
              <a:rPr lang="en-US" altLang="zh-TW" sz="2200" i="1" baseline="-25000" smtClean="0"/>
              <a:t>i,j</a:t>
            </a:r>
            <a:r>
              <a:rPr lang="en-US" altLang="zh-TW" sz="2200" smtClean="0"/>
              <a:t> </a:t>
            </a:r>
            <a:r>
              <a:rPr lang="en-US" altLang="zh-TW" sz="22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is assigned to edge</a:t>
            </a:r>
            <a:r>
              <a:rPr lang="en-US" altLang="zh-TW" sz="2200" smtClean="0"/>
              <a:t> </a:t>
            </a:r>
            <a:r>
              <a:rPr lang="en-US" altLang="zh-TW" sz="2200" i="1" smtClean="0"/>
              <a:t>x</a:t>
            </a:r>
            <a:r>
              <a:rPr lang="en-US" altLang="zh-TW" sz="2200" i="1" baseline="-25000" smtClean="0"/>
              <a:t>i</a:t>
            </a:r>
            <a:r>
              <a:rPr lang="en-US" altLang="zh-TW" sz="2200" i="1" smtClean="0"/>
              <a:t>y</a:t>
            </a:r>
            <a:r>
              <a:rPr lang="en-US" altLang="zh-TW" sz="2200" i="1" baseline="-25000" smtClean="0"/>
              <a:t>j</a:t>
            </a:r>
            <a:r>
              <a:rPr lang="en-US" altLang="zh-TW" sz="2200" smtClean="0"/>
              <a:t> </a:t>
            </a:r>
            <a:r>
              <a:rPr lang="en-US" altLang="zh-TW" sz="22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of</a:t>
            </a:r>
            <a:r>
              <a:rPr lang="en-US" altLang="zh-TW" sz="2200" smtClean="0"/>
              <a:t> </a:t>
            </a:r>
            <a:r>
              <a:rPr lang="en-US" altLang="zh-TW" sz="2200" i="1" smtClean="0"/>
              <a:t>K</a:t>
            </a:r>
            <a:r>
              <a:rPr lang="en-US" altLang="zh-TW" sz="2200" i="1" baseline="-25000" smtClean="0"/>
              <a:t>n,n</a:t>
            </a:r>
            <a:r>
              <a:rPr lang="en-US" altLang="zh-TW" sz="22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and</a:t>
            </a:r>
          </a:p>
          <a:p>
            <a:pPr eaLnBrk="1" hangingPunct="1"/>
            <a:r>
              <a:rPr lang="en-US" altLang="zh-TW" sz="2200" smtClean="0"/>
              <a:t> </a:t>
            </a:r>
            <a:r>
              <a:rPr lang="en-US" altLang="zh-TW" sz="22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We seek a perfect matching</a:t>
            </a:r>
            <a:r>
              <a:rPr lang="en-US" altLang="zh-TW" sz="2200" smtClean="0"/>
              <a:t> </a:t>
            </a:r>
            <a:r>
              <a:rPr lang="en-US" altLang="zh-TW" sz="2200" i="1" smtClean="0"/>
              <a:t>M</a:t>
            </a:r>
            <a:r>
              <a:rPr lang="en-US" altLang="zh-TW" sz="22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to maximize the total weight </a:t>
            </a:r>
            <a:r>
              <a:rPr lang="en-US" altLang="zh-TW" sz="2200" i="1" smtClean="0"/>
              <a:t>w</a:t>
            </a:r>
            <a:r>
              <a:rPr lang="en-US" altLang="zh-TW" sz="2200" smtClean="0"/>
              <a:t>(</a:t>
            </a:r>
            <a:r>
              <a:rPr lang="en-US" altLang="zh-TW" sz="2200" i="1" smtClean="0"/>
              <a:t>M</a:t>
            </a:r>
            <a:r>
              <a:rPr lang="en-US" altLang="zh-TW" sz="2200" smtClean="0"/>
              <a:t>).</a:t>
            </a:r>
          </a:p>
        </p:txBody>
      </p:sp>
      <p:graphicFrame>
        <p:nvGraphicFramePr>
          <p:cNvPr id="2050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5162550" y="3960813"/>
          <a:ext cx="1809750" cy="1797050"/>
        </p:xfrm>
        <a:graphic>
          <a:graphicData uri="http://schemas.openxmlformats.org/presentationml/2006/ole">
            <p:oleObj spid="_x0000_s2050" name="方程式" r:id="rId3" imgW="1866900" imgH="1854200" progId="Equation.3">
              <p:embed/>
            </p:oleObj>
          </a:graphicData>
        </a:graphic>
      </p:graphicFrame>
      <p:sp>
        <p:nvSpPr>
          <p:cNvPr id="2055" name="Oval 7"/>
          <p:cNvSpPr>
            <a:spLocks noChangeArrowheads="1"/>
          </p:cNvSpPr>
          <p:nvPr/>
        </p:nvSpPr>
        <p:spPr bwMode="auto">
          <a:xfrm>
            <a:off x="5205413" y="4335463"/>
            <a:ext cx="309562" cy="307975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grpSp>
        <p:nvGrpSpPr>
          <p:cNvPr id="2056" name="Group 18"/>
          <p:cNvGrpSpPr>
            <a:grpSpLocks/>
          </p:cNvGrpSpPr>
          <p:nvPr/>
        </p:nvGrpSpPr>
        <p:grpSpPr bwMode="auto">
          <a:xfrm>
            <a:off x="1400175" y="5267325"/>
            <a:ext cx="2124075" cy="180975"/>
            <a:chOff x="468" y="2538"/>
            <a:chExt cx="1338" cy="114"/>
          </a:xfrm>
        </p:grpSpPr>
        <p:sp>
          <p:nvSpPr>
            <p:cNvPr id="2097" name="Oval 19"/>
            <p:cNvSpPr>
              <a:spLocks noChangeArrowheads="1"/>
            </p:cNvSpPr>
            <p:nvPr/>
          </p:nvSpPr>
          <p:spPr bwMode="auto">
            <a:xfrm>
              <a:off x="468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2098" name="Oval 20"/>
            <p:cNvSpPr>
              <a:spLocks noChangeArrowheads="1"/>
            </p:cNvSpPr>
            <p:nvPr/>
          </p:nvSpPr>
          <p:spPr bwMode="auto">
            <a:xfrm>
              <a:off x="775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2099" name="Oval 21"/>
            <p:cNvSpPr>
              <a:spLocks noChangeArrowheads="1"/>
            </p:cNvSpPr>
            <p:nvPr/>
          </p:nvSpPr>
          <p:spPr bwMode="auto">
            <a:xfrm>
              <a:off x="1083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2100" name="Oval 22"/>
            <p:cNvSpPr>
              <a:spLocks noChangeArrowheads="1"/>
            </p:cNvSpPr>
            <p:nvPr/>
          </p:nvSpPr>
          <p:spPr bwMode="auto">
            <a:xfrm>
              <a:off x="1390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2101" name="Oval 23"/>
            <p:cNvSpPr>
              <a:spLocks noChangeArrowheads="1"/>
            </p:cNvSpPr>
            <p:nvPr/>
          </p:nvSpPr>
          <p:spPr bwMode="auto">
            <a:xfrm>
              <a:off x="1698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</p:grpSp>
      <p:sp>
        <p:nvSpPr>
          <p:cNvPr id="2057" name="Line 24"/>
          <p:cNvSpPr>
            <a:spLocks noChangeShapeType="1"/>
          </p:cNvSpPr>
          <p:nvPr/>
        </p:nvSpPr>
        <p:spPr bwMode="auto">
          <a:xfrm>
            <a:off x="1476375" y="4333875"/>
            <a:ext cx="0" cy="933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8" name="Line 25"/>
          <p:cNvSpPr>
            <a:spLocks noChangeShapeType="1"/>
          </p:cNvSpPr>
          <p:nvPr/>
        </p:nvSpPr>
        <p:spPr bwMode="auto">
          <a:xfrm>
            <a:off x="1511300" y="4321175"/>
            <a:ext cx="412750" cy="965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9" name="Line 26"/>
          <p:cNvSpPr>
            <a:spLocks noChangeShapeType="1"/>
          </p:cNvSpPr>
          <p:nvPr/>
        </p:nvSpPr>
        <p:spPr bwMode="auto">
          <a:xfrm>
            <a:off x="1543050" y="4308475"/>
            <a:ext cx="847725" cy="9779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0" name="Line 27"/>
          <p:cNvSpPr>
            <a:spLocks noChangeShapeType="1"/>
          </p:cNvSpPr>
          <p:nvPr/>
        </p:nvSpPr>
        <p:spPr bwMode="auto">
          <a:xfrm>
            <a:off x="1555750" y="4286250"/>
            <a:ext cx="1320800" cy="1009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1" name="Line 28"/>
          <p:cNvSpPr>
            <a:spLocks noChangeShapeType="1"/>
          </p:cNvSpPr>
          <p:nvPr/>
        </p:nvSpPr>
        <p:spPr bwMode="auto">
          <a:xfrm>
            <a:off x="1562100" y="4267200"/>
            <a:ext cx="1790700" cy="1028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062" name="Group 17"/>
          <p:cNvGrpSpPr>
            <a:grpSpLocks/>
          </p:cNvGrpSpPr>
          <p:nvPr/>
        </p:nvGrpSpPr>
        <p:grpSpPr bwMode="auto">
          <a:xfrm>
            <a:off x="1400175" y="4152900"/>
            <a:ext cx="2124075" cy="180975"/>
            <a:chOff x="468" y="2538"/>
            <a:chExt cx="1338" cy="114"/>
          </a:xfrm>
        </p:grpSpPr>
        <p:sp>
          <p:nvSpPr>
            <p:cNvPr id="2092" name="Oval 12"/>
            <p:cNvSpPr>
              <a:spLocks noChangeArrowheads="1"/>
            </p:cNvSpPr>
            <p:nvPr/>
          </p:nvSpPr>
          <p:spPr bwMode="auto">
            <a:xfrm>
              <a:off x="468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2093" name="Oval 13"/>
            <p:cNvSpPr>
              <a:spLocks noChangeArrowheads="1"/>
            </p:cNvSpPr>
            <p:nvPr/>
          </p:nvSpPr>
          <p:spPr bwMode="auto">
            <a:xfrm>
              <a:off x="775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2094" name="Oval 14"/>
            <p:cNvSpPr>
              <a:spLocks noChangeArrowheads="1"/>
            </p:cNvSpPr>
            <p:nvPr/>
          </p:nvSpPr>
          <p:spPr bwMode="auto">
            <a:xfrm>
              <a:off x="1083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2095" name="Oval 15"/>
            <p:cNvSpPr>
              <a:spLocks noChangeArrowheads="1"/>
            </p:cNvSpPr>
            <p:nvPr/>
          </p:nvSpPr>
          <p:spPr bwMode="auto">
            <a:xfrm>
              <a:off x="1390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2096" name="Oval 16"/>
            <p:cNvSpPr>
              <a:spLocks noChangeArrowheads="1"/>
            </p:cNvSpPr>
            <p:nvPr/>
          </p:nvSpPr>
          <p:spPr bwMode="auto">
            <a:xfrm>
              <a:off x="1698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</p:grpSp>
      <p:sp>
        <p:nvSpPr>
          <p:cNvPr id="2063" name="Text Box 29"/>
          <p:cNvSpPr txBox="1">
            <a:spLocks noChangeArrowheads="1"/>
          </p:cNvSpPr>
          <p:nvPr/>
        </p:nvSpPr>
        <p:spPr bwMode="auto">
          <a:xfrm>
            <a:off x="1190625" y="4600575"/>
            <a:ext cx="352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</a:rPr>
              <a:t>4</a:t>
            </a:r>
          </a:p>
        </p:txBody>
      </p:sp>
      <p:sp>
        <p:nvSpPr>
          <p:cNvPr id="2064" name="Text Box 30"/>
          <p:cNvSpPr txBox="1">
            <a:spLocks noChangeArrowheads="1"/>
          </p:cNvSpPr>
          <p:nvPr/>
        </p:nvSpPr>
        <p:spPr bwMode="auto">
          <a:xfrm>
            <a:off x="1485900" y="4752975"/>
            <a:ext cx="352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</a:rPr>
              <a:t>1</a:t>
            </a:r>
          </a:p>
        </p:txBody>
      </p:sp>
      <p:sp>
        <p:nvSpPr>
          <p:cNvPr id="2065" name="Text Box 31"/>
          <p:cNvSpPr txBox="1">
            <a:spLocks noChangeArrowheads="1"/>
          </p:cNvSpPr>
          <p:nvPr/>
        </p:nvSpPr>
        <p:spPr bwMode="auto">
          <a:xfrm>
            <a:off x="1809750" y="4733925"/>
            <a:ext cx="352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</a:rPr>
              <a:t>6</a:t>
            </a:r>
          </a:p>
        </p:txBody>
      </p:sp>
      <p:sp>
        <p:nvSpPr>
          <p:cNvPr id="2066" name="Text Box 32"/>
          <p:cNvSpPr txBox="1">
            <a:spLocks noChangeArrowheads="1"/>
          </p:cNvSpPr>
          <p:nvPr/>
        </p:nvSpPr>
        <p:spPr bwMode="auto">
          <a:xfrm>
            <a:off x="2638425" y="4572000"/>
            <a:ext cx="352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</a:rPr>
              <a:t>3</a:t>
            </a:r>
          </a:p>
        </p:txBody>
      </p:sp>
      <p:sp>
        <p:nvSpPr>
          <p:cNvPr id="2067" name="Text Box 33"/>
          <p:cNvSpPr txBox="1">
            <a:spLocks noChangeArrowheads="1"/>
          </p:cNvSpPr>
          <p:nvPr/>
        </p:nvSpPr>
        <p:spPr bwMode="auto">
          <a:xfrm>
            <a:off x="2247900" y="4829175"/>
            <a:ext cx="352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</a:rPr>
              <a:t>2</a:t>
            </a:r>
          </a:p>
        </p:txBody>
      </p:sp>
      <p:sp>
        <p:nvSpPr>
          <p:cNvPr id="2068" name="Oval 34"/>
          <p:cNvSpPr>
            <a:spLocks noChangeArrowheads="1"/>
          </p:cNvSpPr>
          <p:nvPr/>
        </p:nvSpPr>
        <p:spPr bwMode="auto">
          <a:xfrm>
            <a:off x="5576888" y="5049838"/>
            <a:ext cx="309562" cy="307975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2069" name="Oval 35"/>
          <p:cNvSpPr>
            <a:spLocks noChangeArrowheads="1"/>
          </p:cNvSpPr>
          <p:nvPr/>
        </p:nvSpPr>
        <p:spPr bwMode="auto">
          <a:xfrm>
            <a:off x="5910263" y="3963988"/>
            <a:ext cx="309562" cy="307975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2070" name="Oval 36"/>
          <p:cNvSpPr>
            <a:spLocks noChangeArrowheads="1"/>
          </p:cNvSpPr>
          <p:nvPr/>
        </p:nvSpPr>
        <p:spPr bwMode="auto">
          <a:xfrm>
            <a:off x="6272213" y="5411788"/>
            <a:ext cx="309562" cy="307975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2071" name="Oval 37"/>
          <p:cNvSpPr>
            <a:spLocks noChangeArrowheads="1"/>
          </p:cNvSpPr>
          <p:nvPr/>
        </p:nvSpPr>
        <p:spPr bwMode="auto">
          <a:xfrm>
            <a:off x="6615113" y="4697413"/>
            <a:ext cx="309562" cy="307975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2072" name="Line 38"/>
          <p:cNvSpPr>
            <a:spLocks noChangeShapeType="1"/>
          </p:cNvSpPr>
          <p:nvPr/>
        </p:nvSpPr>
        <p:spPr bwMode="auto">
          <a:xfrm>
            <a:off x="3438525" y="4338638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3" name="Line 39"/>
          <p:cNvSpPr>
            <a:spLocks noChangeShapeType="1"/>
          </p:cNvSpPr>
          <p:nvPr/>
        </p:nvSpPr>
        <p:spPr bwMode="auto">
          <a:xfrm flipH="1">
            <a:off x="3324225" y="4324350"/>
            <a:ext cx="80963" cy="166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4" name="Line 40"/>
          <p:cNvSpPr>
            <a:spLocks noChangeShapeType="1"/>
          </p:cNvSpPr>
          <p:nvPr/>
        </p:nvSpPr>
        <p:spPr bwMode="auto">
          <a:xfrm flipH="1">
            <a:off x="3262313" y="4314825"/>
            <a:ext cx="128587" cy="176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5" name="Line 41"/>
          <p:cNvSpPr>
            <a:spLocks noChangeShapeType="1"/>
          </p:cNvSpPr>
          <p:nvPr/>
        </p:nvSpPr>
        <p:spPr bwMode="auto">
          <a:xfrm flipH="1">
            <a:off x="3186113" y="4300538"/>
            <a:ext cx="180975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6" name="Line 42"/>
          <p:cNvSpPr>
            <a:spLocks noChangeShapeType="1"/>
          </p:cNvSpPr>
          <p:nvPr/>
        </p:nvSpPr>
        <p:spPr bwMode="auto">
          <a:xfrm>
            <a:off x="2957513" y="4333875"/>
            <a:ext cx="80962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7" name="Line 43"/>
          <p:cNvSpPr>
            <a:spLocks noChangeShapeType="1"/>
          </p:cNvSpPr>
          <p:nvPr/>
        </p:nvSpPr>
        <p:spPr bwMode="auto">
          <a:xfrm flipH="1">
            <a:off x="2862263" y="4333875"/>
            <a:ext cx="61912" cy="166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8" name="Line 44"/>
          <p:cNvSpPr>
            <a:spLocks noChangeShapeType="1"/>
          </p:cNvSpPr>
          <p:nvPr/>
        </p:nvSpPr>
        <p:spPr bwMode="auto">
          <a:xfrm flipH="1">
            <a:off x="2781300" y="4324350"/>
            <a:ext cx="128588" cy="176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9" name="Line 45"/>
          <p:cNvSpPr>
            <a:spLocks noChangeShapeType="1"/>
          </p:cNvSpPr>
          <p:nvPr/>
        </p:nvSpPr>
        <p:spPr bwMode="auto">
          <a:xfrm flipH="1">
            <a:off x="2705100" y="4310063"/>
            <a:ext cx="180975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0" name="Line 46"/>
          <p:cNvSpPr>
            <a:spLocks noChangeShapeType="1"/>
          </p:cNvSpPr>
          <p:nvPr/>
        </p:nvSpPr>
        <p:spPr bwMode="auto">
          <a:xfrm>
            <a:off x="2495550" y="4319588"/>
            <a:ext cx="52388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1" name="Line 47"/>
          <p:cNvSpPr>
            <a:spLocks noChangeShapeType="1"/>
          </p:cNvSpPr>
          <p:nvPr/>
        </p:nvSpPr>
        <p:spPr bwMode="auto">
          <a:xfrm>
            <a:off x="2466975" y="4338638"/>
            <a:ext cx="4763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2" name="Line 48"/>
          <p:cNvSpPr>
            <a:spLocks noChangeShapeType="1"/>
          </p:cNvSpPr>
          <p:nvPr/>
        </p:nvSpPr>
        <p:spPr bwMode="auto">
          <a:xfrm flipH="1">
            <a:off x="2333625" y="4333875"/>
            <a:ext cx="90488" cy="185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3" name="Line 49"/>
          <p:cNvSpPr>
            <a:spLocks noChangeShapeType="1"/>
          </p:cNvSpPr>
          <p:nvPr/>
        </p:nvSpPr>
        <p:spPr bwMode="auto">
          <a:xfrm flipH="1">
            <a:off x="2247900" y="4314825"/>
            <a:ext cx="152400" cy="176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4" name="Line 50"/>
          <p:cNvSpPr>
            <a:spLocks noChangeShapeType="1"/>
          </p:cNvSpPr>
          <p:nvPr/>
        </p:nvSpPr>
        <p:spPr bwMode="auto">
          <a:xfrm>
            <a:off x="2028825" y="4310063"/>
            <a:ext cx="11430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5" name="Line 51"/>
          <p:cNvSpPr>
            <a:spLocks noChangeShapeType="1"/>
          </p:cNvSpPr>
          <p:nvPr/>
        </p:nvSpPr>
        <p:spPr bwMode="auto">
          <a:xfrm>
            <a:off x="1976438" y="4338638"/>
            <a:ext cx="23812" cy="147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6" name="Line 52"/>
          <p:cNvSpPr>
            <a:spLocks noChangeShapeType="1"/>
          </p:cNvSpPr>
          <p:nvPr/>
        </p:nvSpPr>
        <p:spPr bwMode="auto">
          <a:xfrm flipH="1">
            <a:off x="1881188" y="4329113"/>
            <a:ext cx="57150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7" name="Line 53"/>
          <p:cNvSpPr>
            <a:spLocks noChangeShapeType="1"/>
          </p:cNvSpPr>
          <p:nvPr/>
        </p:nvSpPr>
        <p:spPr bwMode="auto">
          <a:xfrm flipH="1">
            <a:off x="1766888" y="4300538"/>
            <a:ext cx="133350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8" name="Line 54"/>
          <p:cNvSpPr>
            <a:spLocks noChangeShapeType="1"/>
          </p:cNvSpPr>
          <p:nvPr/>
        </p:nvSpPr>
        <p:spPr bwMode="auto">
          <a:xfrm flipH="1">
            <a:off x="2943225" y="4338638"/>
            <a:ext cx="4763" cy="166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9" name="Line 55"/>
          <p:cNvSpPr>
            <a:spLocks noChangeShapeType="1"/>
          </p:cNvSpPr>
          <p:nvPr/>
        </p:nvSpPr>
        <p:spPr bwMode="auto">
          <a:xfrm flipH="1">
            <a:off x="3386138" y="4333875"/>
            <a:ext cx="28575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90" name="Line 56"/>
          <p:cNvSpPr>
            <a:spLocks noChangeShapeType="1"/>
          </p:cNvSpPr>
          <p:nvPr/>
        </p:nvSpPr>
        <p:spPr bwMode="auto">
          <a:xfrm>
            <a:off x="2524125" y="4314825"/>
            <a:ext cx="85725" cy="157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91" name="Line 57"/>
          <p:cNvSpPr>
            <a:spLocks noChangeShapeType="1"/>
          </p:cNvSpPr>
          <p:nvPr/>
        </p:nvSpPr>
        <p:spPr bwMode="auto">
          <a:xfrm>
            <a:off x="2009775" y="4324350"/>
            <a:ext cx="85725" cy="157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43EE762-133A-4C85-8ED2-6A9A584A8C77}" type="datetime1"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2/13/2015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6627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6E0C90E-E07E-42BE-B43A-44EB7817688A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23875"/>
            <a:ext cx="7772400" cy="9239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Examples of </a:t>
            </a:r>
            <a:br>
              <a:rPr lang="en-US" altLang="zh-TW" sz="2800" smtClean="0"/>
            </a:br>
            <a:r>
              <a:rPr lang="en-US" altLang="zh-TW" sz="2800" smtClean="0"/>
              <a:t>Weighted bipartite matching and its dual</a:t>
            </a:r>
            <a:r>
              <a:rPr lang="en-US" altLang="zh-TW" sz="3200" smtClean="0"/>
              <a:t> </a:t>
            </a:r>
            <a:r>
              <a:rPr lang="en-US" altLang="zh-TW" sz="1600" smtClean="0"/>
              <a:t>3.2.5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1543050"/>
            <a:ext cx="7772400" cy="467677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TW" sz="24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 farming company owns </a:t>
            </a:r>
            <a:r>
              <a:rPr lang="en-US" altLang="zh-TW" sz="2400" i="1" smtClean="0"/>
              <a:t>n</a:t>
            </a:r>
            <a:r>
              <a:rPr lang="en-US" altLang="zh-TW" sz="24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farms and </a:t>
            </a:r>
            <a:r>
              <a:rPr lang="en-US" altLang="zh-TW" sz="2400" i="1" smtClean="0"/>
              <a:t>n</a:t>
            </a:r>
            <a:r>
              <a:rPr lang="en-US" altLang="zh-TW" sz="2400" smtClean="0"/>
              <a:t> processing plants.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2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Each farm can produce corn to the capacity of one plant.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2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profit that results from sending the output of farm</a:t>
            </a:r>
            <a:r>
              <a:rPr lang="en-US" altLang="zh-TW" sz="2200" smtClean="0"/>
              <a:t> </a:t>
            </a:r>
            <a:r>
              <a:rPr lang="en-US" altLang="zh-TW" sz="2200" i="1" smtClean="0"/>
              <a:t>i</a:t>
            </a:r>
            <a:r>
              <a:rPr lang="en-US" altLang="zh-TW" sz="2200" smtClean="0"/>
              <a:t> </a:t>
            </a:r>
            <a:r>
              <a:rPr lang="en-US" altLang="zh-TW" sz="22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to plant</a:t>
            </a:r>
            <a:r>
              <a:rPr lang="en-US" altLang="zh-TW" sz="2200" smtClean="0"/>
              <a:t> </a:t>
            </a:r>
            <a:r>
              <a:rPr lang="en-US" altLang="zh-TW" sz="2200" i="1" smtClean="0"/>
              <a:t>j</a:t>
            </a:r>
            <a:r>
              <a:rPr lang="en-US" altLang="zh-TW" sz="2200" smtClean="0"/>
              <a:t> </a:t>
            </a:r>
            <a:r>
              <a:rPr lang="en-US" altLang="zh-TW" sz="22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is</a:t>
            </a:r>
            <a:r>
              <a:rPr lang="en-US" altLang="zh-TW" sz="2200" smtClean="0"/>
              <a:t> </a:t>
            </a:r>
            <a:r>
              <a:rPr lang="en-US" altLang="zh-TW" sz="2200" i="1" smtClean="0"/>
              <a:t>w</a:t>
            </a:r>
            <a:r>
              <a:rPr lang="en-US" altLang="zh-TW" sz="2200" i="1" baseline="-25000" smtClean="0"/>
              <a:t>i,j</a:t>
            </a:r>
            <a:r>
              <a:rPr lang="en-US" altLang="zh-TW" sz="2200" smtClean="0"/>
              <a:t>.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2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Placing weight </a:t>
            </a:r>
            <a:r>
              <a:rPr lang="en-US" altLang="zh-TW" sz="2200" i="1" smtClean="0"/>
              <a:t>w</a:t>
            </a:r>
            <a:r>
              <a:rPr lang="en-US" altLang="zh-TW" sz="2200" i="1" baseline="-25000" smtClean="0"/>
              <a:t>i,j</a:t>
            </a:r>
            <a:r>
              <a:rPr lang="en-US" altLang="zh-TW" sz="2200" smtClean="0"/>
              <a:t> </a:t>
            </a:r>
            <a:r>
              <a:rPr lang="en-US" altLang="zh-TW" sz="22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on edge </a:t>
            </a:r>
            <a:r>
              <a:rPr lang="en-US" altLang="zh-TW" sz="2200" i="1" smtClean="0"/>
              <a:t>x</a:t>
            </a:r>
            <a:r>
              <a:rPr lang="en-US" altLang="zh-TW" sz="2200" i="1" baseline="-25000" smtClean="0"/>
              <a:t>i</a:t>
            </a:r>
            <a:r>
              <a:rPr lang="en-US" altLang="zh-TW" sz="2200" i="1" smtClean="0"/>
              <a:t>y</a:t>
            </a:r>
            <a:r>
              <a:rPr lang="en-US" altLang="zh-TW" sz="2200" i="1" baseline="-25000" smtClean="0"/>
              <a:t>j</a:t>
            </a:r>
            <a:r>
              <a:rPr lang="en-US" altLang="zh-TW" sz="2200" smtClean="0"/>
              <a:t> </a:t>
            </a:r>
            <a:r>
              <a:rPr lang="en-US" altLang="zh-TW" sz="22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gives us a weighted bipartite graph with partite sets</a:t>
            </a:r>
            <a:r>
              <a:rPr lang="en-US" altLang="zh-TW" sz="2200" smtClean="0"/>
              <a:t> </a:t>
            </a:r>
            <a:r>
              <a:rPr lang="en-US" altLang="zh-TW" sz="2200" i="1" smtClean="0"/>
              <a:t>X</a:t>
            </a:r>
            <a:r>
              <a:rPr lang="en-US" altLang="zh-TW" sz="2200" smtClean="0"/>
              <a:t>={</a:t>
            </a:r>
            <a:r>
              <a:rPr lang="en-US" altLang="zh-TW" sz="2200" i="1" smtClean="0"/>
              <a:t>x</a:t>
            </a:r>
            <a:r>
              <a:rPr lang="en-US" altLang="zh-TW" sz="2200" i="1" baseline="-25000" smtClean="0"/>
              <a:t>1</a:t>
            </a:r>
            <a:r>
              <a:rPr lang="en-US" altLang="zh-TW" sz="2200" i="1" smtClean="0"/>
              <a:t>,…,x</a:t>
            </a:r>
            <a:r>
              <a:rPr lang="en-US" altLang="zh-TW" sz="2200" i="1" baseline="-25000" smtClean="0"/>
              <a:t>n</a:t>
            </a:r>
            <a:r>
              <a:rPr lang="en-US" altLang="zh-TW" sz="2200" smtClean="0"/>
              <a:t>} </a:t>
            </a:r>
            <a:r>
              <a:rPr lang="en-US" altLang="zh-TW" sz="22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and</a:t>
            </a:r>
            <a:r>
              <a:rPr lang="en-US" altLang="zh-TW" sz="2200" smtClean="0"/>
              <a:t> </a:t>
            </a:r>
            <a:r>
              <a:rPr lang="en-US" altLang="zh-TW" sz="2200" i="1" smtClean="0"/>
              <a:t>Y</a:t>
            </a:r>
            <a:r>
              <a:rPr lang="en-US" altLang="zh-TW" sz="2200" smtClean="0"/>
              <a:t>={</a:t>
            </a:r>
            <a:r>
              <a:rPr lang="en-US" altLang="zh-TW" sz="2200" i="1" smtClean="0"/>
              <a:t>y</a:t>
            </a:r>
            <a:r>
              <a:rPr lang="en-US" altLang="zh-TW" sz="2200" i="1" baseline="-25000" smtClean="0"/>
              <a:t>1</a:t>
            </a:r>
            <a:r>
              <a:rPr lang="en-US" altLang="zh-TW" sz="2200" i="1" smtClean="0"/>
              <a:t>,…,y</a:t>
            </a:r>
            <a:r>
              <a:rPr lang="en-US" altLang="zh-TW" sz="2200" i="1" baseline="-25000" smtClean="0"/>
              <a:t>n</a:t>
            </a:r>
            <a:r>
              <a:rPr lang="en-US" altLang="zh-TW" sz="2200" smtClean="0"/>
              <a:t>}.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2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company wants to select edges forming a matching to maximize total profit.</a:t>
            </a:r>
            <a:endParaRPr lang="en-US" altLang="zh-TW" sz="2200" baseline="-2500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79B46DC-2C06-4AE5-AE4C-46862EBEA2D6}" type="datetime1"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2/13/2015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7651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031D1A4-21C9-471E-9E4F-12F80DC31100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765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20675"/>
            <a:ext cx="7772400" cy="9715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3000" smtClean="0"/>
              <a:t>Examples of </a:t>
            </a:r>
            <a:br>
              <a:rPr lang="en-US" altLang="zh-TW" sz="3000" smtClean="0"/>
            </a:br>
            <a:r>
              <a:rPr lang="en-US" altLang="zh-TW" sz="3000" smtClean="0"/>
              <a:t>Weighted bipartite matching and its dual</a:t>
            </a:r>
          </a:p>
        </p:txBody>
      </p:sp>
      <p:sp>
        <p:nvSpPr>
          <p:cNvPr id="2765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628775"/>
            <a:ext cx="7772400" cy="4059238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government claims that too much corn is being produced, so it will pay the company not to process corn. </a:t>
            </a:r>
          </a:p>
          <a:p>
            <a:pPr lvl="1" eaLnBrk="1" hangingPunct="1"/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How to pay? </a:t>
            </a:r>
          </a:p>
          <a:p>
            <a:pPr lvl="1" eaLnBrk="1" hangingPunct="1"/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Pay minimum amount!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5CE61CC-8684-4559-BF85-8701C932166C}" type="datetime1"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2/13/2015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8675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7BFE1E-C5A3-48AF-A035-74E4B4B9F96B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867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20675"/>
            <a:ext cx="7772400" cy="9715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3200" smtClean="0"/>
              <a:t>Examples of </a:t>
            </a:r>
            <a:br>
              <a:rPr lang="en-US" altLang="zh-TW" sz="3200" smtClean="0"/>
            </a:br>
            <a:r>
              <a:rPr lang="en-US" altLang="zh-TW" sz="3200" smtClean="0"/>
              <a:t>Weighted bipartite matching and its dual</a:t>
            </a:r>
          </a:p>
        </p:txBody>
      </p:sp>
      <p:sp>
        <p:nvSpPr>
          <p:cNvPr id="2867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42925" y="1306513"/>
            <a:ext cx="8048625" cy="4675187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Payment regulation</a:t>
            </a:r>
          </a:p>
          <a:p>
            <a:pPr lvl="1" eaLnBrk="1" hangingPunct="1"/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government will pay</a:t>
            </a:r>
            <a:r>
              <a:rPr lang="en-US" altLang="zh-TW" smtClean="0"/>
              <a:t> </a:t>
            </a:r>
            <a:r>
              <a:rPr lang="en-US" altLang="zh-TW" i="1" smtClean="0"/>
              <a:t>u</a:t>
            </a:r>
            <a:r>
              <a:rPr lang="en-US" altLang="zh-TW" i="1" baseline="-25000" smtClean="0"/>
              <a:t>i</a:t>
            </a:r>
            <a:r>
              <a:rPr lang="en-US" altLang="zh-TW" smtClean="0"/>
              <a:t> 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the company agrees not to use farm</a:t>
            </a:r>
            <a:r>
              <a:rPr lang="en-US" altLang="zh-TW" smtClean="0"/>
              <a:t> </a:t>
            </a:r>
            <a:r>
              <a:rPr lang="en-US" altLang="zh-TW" i="1" smtClean="0"/>
              <a:t>i</a:t>
            </a:r>
            <a:r>
              <a:rPr lang="en-US" altLang="zh-TW" smtClean="0"/>
              <a:t> 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and</a:t>
            </a:r>
            <a:r>
              <a:rPr lang="en-US" altLang="zh-TW" smtClean="0"/>
              <a:t> </a:t>
            </a:r>
            <a:r>
              <a:rPr lang="en-US" altLang="zh-TW" i="1" smtClean="0"/>
              <a:t>v</a:t>
            </a:r>
            <a:r>
              <a:rPr lang="en-US" altLang="zh-TW" i="1" baseline="-25000" smtClean="0"/>
              <a:t>j</a:t>
            </a:r>
            <a:r>
              <a:rPr lang="en-US" altLang="zh-TW" smtClean="0"/>
              <a:t> 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it agrees not to use plant </a:t>
            </a:r>
            <a:r>
              <a:rPr lang="en-US" altLang="zh-TW" i="1" smtClean="0"/>
              <a:t>j</a:t>
            </a:r>
            <a:endParaRPr lang="en-US" altLang="zh-TW" smtClean="0"/>
          </a:p>
          <a:p>
            <a:pPr lvl="1" eaLnBrk="1" hangingPunct="1"/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If </a:t>
            </a:r>
            <a:r>
              <a:rPr lang="en-US" altLang="zh-TW" i="1" smtClean="0"/>
              <a:t>u</a:t>
            </a:r>
            <a:r>
              <a:rPr lang="en-US" altLang="zh-TW" i="1" baseline="-25000" smtClean="0"/>
              <a:t>i</a:t>
            </a:r>
            <a:r>
              <a:rPr lang="en-US" altLang="zh-TW" smtClean="0"/>
              <a:t>+</a:t>
            </a:r>
            <a:r>
              <a:rPr lang="en-US" altLang="zh-TW" i="1" smtClean="0"/>
              <a:t>v</a:t>
            </a:r>
            <a:r>
              <a:rPr lang="en-US" altLang="zh-TW" i="1" baseline="-25000" smtClean="0"/>
              <a:t>j</a:t>
            </a:r>
            <a:r>
              <a:rPr lang="en-US" altLang="zh-TW" smtClean="0"/>
              <a:t>&lt;</a:t>
            </a:r>
            <a:r>
              <a:rPr lang="en-US" altLang="zh-TW" i="1" smtClean="0"/>
              <a:t>w</a:t>
            </a:r>
            <a:r>
              <a:rPr lang="en-US" altLang="zh-TW" i="1" baseline="-25000" smtClean="0"/>
              <a:t>i,j</a:t>
            </a:r>
            <a:r>
              <a:rPr lang="en-US" altLang="zh-TW" smtClean="0"/>
              <a:t>, 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then the company makes more by using the edge</a:t>
            </a:r>
            <a:r>
              <a:rPr lang="en-US" altLang="zh-TW" smtClean="0"/>
              <a:t> </a:t>
            </a:r>
            <a:r>
              <a:rPr lang="en-US" altLang="zh-TW" i="1" smtClean="0"/>
              <a:t>x</a:t>
            </a:r>
            <a:r>
              <a:rPr lang="en-US" altLang="zh-TW" i="1" baseline="-25000" smtClean="0"/>
              <a:t>i</a:t>
            </a:r>
            <a:r>
              <a:rPr lang="en-US" altLang="zh-TW" i="1" smtClean="0"/>
              <a:t>y</a:t>
            </a:r>
            <a:r>
              <a:rPr lang="en-US" altLang="zh-TW" i="1" baseline="-25000" smtClean="0"/>
              <a:t>j</a:t>
            </a:r>
            <a:r>
              <a:rPr lang="en-US" altLang="zh-TW" smtClean="0"/>
              <a:t> 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than by taking the government payments for those vertices.</a:t>
            </a:r>
          </a:p>
          <a:p>
            <a:pPr lvl="1" eaLnBrk="1" hangingPunct="1"/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In order to stop all production, the government must offer amounts such that</a:t>
            </a:r>
            <a:r>
              <a:rPr lang="en-US" altLang="zh-TW" smtClean="0"/>
              <a:t> </a:t>
            </a:r>
            <a:r>
              <a:rPr lang="en-US" altLang="zh-TW" i="1" smtClean="0"/>
              <a:t>u</a:t>
            </a:r>
            <a:r>
              <a:rPr lang="en-US" altLang="zh-TW" i="1" baseline="-25000" smtClean="0"/>
              <a:t>i</a:t>
            </a:r>
            <a:r>
              <a:rPr lang="en-US" altLang="zh-TW" smtClean="0"/>
              <a:t>+</a:t>
            </a:r>
            <a:r>
              <a:rPr lang="en-US" altLang="zh-TW" i="1" smtClean="0"/>
              <a:t>v</a:t>
            </a:r>
            <a:r>
              <a:rPr lang="en-US" altLang="zh-TW" i="1" baseline="-25000" smtClean="0"/>
              <a:t>j</a:t>
            </a:r>
            <a:r>
              <a:rPr lang="en-US" altLang="zh-TW" smtClean="0">
                <a:sym typeface="Symbol" pitchFamily="18" charset="2"/>
              </a:rPr>
              <a:t></a:t>
            </a:r>
            <a:r>
              <a:rPr lang="en-US" altLang="zh-TW" i="1" smtClean="0">
                <a:sym typeface="Symbol" pitchFamily="18" charset="2"/>
              </a:rPr>
              <a:t>w</a:t>
            </a:r>
            <a:r>
              <a:rPr lang="en-US" altLang="zh-TW" i="1" baseline="-25000" smtClean="0">
                <a:sym typeface="Symbol" pitchFamily="18" charset="2"/>
              </a:rPr>
              <a:t>i,j</a:t>
            </a:r>
            <a:r>
              <a:rPr lang="en-US" altLang="zh-TW" smtClean="0">
                <a:sym typeface="Symbol" pitchFamily="18" charset="2"/>
              </a:rPr>
              <a:t> 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for all </a:t>
            </a:r>
            <a:r>
              <a:rPr lang="en-US" altLang="zh-TW" i="1" smtClean="0">
                <a:sym typeface="Symbol" pitchFamily="18" charset="2"/>
              </a:rPr>
              <a:t>i, j</a:t>
            </a:r>
            <a:r>
              <a:rPr lang="en-US" altLang="zh-TW" smtClean="0">
                <a:sym typeface="Symbol" pitchFamily="18" charset="2"/>
              </a:rPr>
              <a:t>. 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The governments wants to find such values to minimize</a:t>
            </a:r>
            <a:r>
              <a:rPr lang="en-US" altLang="zh-TW" smtClean="0">
                <a:sym typeface="Symbol" pitchFamily="18" charset="2"/>
              </a:rPr>
              <a:t> </a:t>
            </a:r>
            <a:r>
              <a:rPr lang="en-US" altLang="zh-TW" i="1" smtClean="0">
                <a:sym typeface="Symbol" pitchFamily="18" charset="2"/>
              </a:rPr>
              <a:t>u</a:t>
            </a:r>
            <a:r>
              <a:rPr lang="en-US" altLang="zh-TW" i="1" baseline="-25000" smtClean="0">
                <a:sym typeface="Symbol" pitchFamily="18" charset="2"/>
              </a:rPr>
              <a:t>i</a:t>
            </a:r>
            <a:r>
              <a:rPr lang="en-US" altLang="zh-TW" smtClean="0">
                <a:sym typeface="Symbol" pitchFamily="18" charset="2"/>
              </a:rPr>
              <a:t>+ </a:t>
            </a:r>
            <a:r>
              <a:rPr lang="en-US" altLang="zh-TW" i="1" smtClean="0">
                <a:sym typeface="Symbol" pitchFamily="18" charset="2"/>
              </a:rPr>
              <a:t>v</a:t>
            </a:r>
            <a:r>
              <a:rPr lang="en-US" altLang="zh-TW" i="1" baseline="-25000" smtClean="0">
                <a:sym typeface="Symbol" pitchFamily="18" charset="2"/>
              </a:rPr>
              <a:t>j</a:t>
            </a:r>
            <a:r>
              <a:rPr lang="en-US" altLang="zh-TW" smtClean="0">
                <a:sym typeface="Symbol" pitchFamily="18" charset="2"/>
              </a:rPr>
              <a:t>.</a:t>
            </a:r>
            <a:endParaRPr lang="en-US" altLang="zh-TW" i="1" baseline="-25000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098CC24-032F-45B8-B657-2905FEB5F15C}" type="datetime1"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2/13/2015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07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5D97931-EB18-41F1-BCD1-719705EF422A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077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TW" smtClean="0"/>
              <a:t>Minimum weighted Cover</a:t>
            </a:r>
          </a:p>
        </p:txBody>
      </p:sp>
      <p:sp>
        <p:nvSpPr>
          <p:cNvPr id="307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1163638"/>
            <a:ext cx="7772400" cy="2532062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With these weights, a (</a:t>
            </a:r>
            <a:r>
              <a:rPr lang="en-US" altLang="zh-TW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weighted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 </a:t>
            </a:r>
            <a:r>
              <a:rPr lang="en-US" altLang="zh-TW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cover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is a choice of (numerical) labels</a:t>
            </a:r>
            <a:r>
              <a:rPr lang="en-US" altLang="zh-TW" dirty="0" smtClean="0"/>
              <a:t> </a:t>
            </a:r>
            <a:r>
              <a:rPr lang="en-US" altLang="zh-TW" i="1" dirty="0" err="1" smtClean="0"/>
              <a:t>ui</a:t>
            </a:r>
            <a:r>
              <a:rPr lang="en-US" altLang="zh-TW" i="1" dirty="0" smtClean="0"/>
              <a:t>,…,un 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and</a:t>
            </a:r>
            <a:r>
              <a:rPr lang="en-US" altLang="zh-TW" dirty="0" smtClean="0"/>
              <a:t> </a:t>
            </a:r>
            <a:r>
              <a:rPr lang="en-US" altLang="zh-TW" i="1" dirty="0" err="1" smtClean="0"/>
              <a:t>vj</a:t>
            </a:r>
            <a:r>
              <a:rPr lang="en-US" altLang="zh-TW" i="1" dirty="0" smtClean="0"/>
              <a:t>,…,</a:t>
            </a:r>
            <a:r>
              <a:rPr lang="en-US" altLang="zh-TW" i="1" dirty="0" err="1" smtClean="0"/>
              <a:t>vn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such that </a:t>
            </a:r>
            <a:r>
              <a:rPr lang="en-US" altLang="zh-TW" i="1" dirty="0" err="1" smtClean="0"/>
              <a:t>ui</a:t>
            </a:r>
            <a:r>
              <a:rPr lang="en-US" altLang="zh-TW" dirty="0" err="1" smtClean="0"/>
              <a:t>+</a:t>
            </a:r>
            <a:r>
              <a:rPr lang="en-US" altLang="zh-TW" i="1" dirty="0" err="1" smtClean="0"/>
              <a:t>vj</a:t>
            </a:r>
            <a:r>
              <a:rPr lang="en-US" altLang="zh-TW" dirty="0" err="1" smtClean="0">
                <a:sym typeface="Symbol" pitchFamily="18" charset="2"/>
              </a:rPr>
              <a:t></a:t>
            </a:r>
            <a:r>
              <a:rPr lang="en-US" altLang="zh-TW" i="1" dirty="0" err="1" smtClean="0">
                <a:sym typeface="Symbol" pitchFamily="18" charset="2"/>
              </a:rPr>
              <a:t>wi,j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for all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err="1" smtClean="0">
                <a:sym typeface="Symbol" pitchFamily="18" charset="2"/>
              </a:rPr>
              <a:t>i</a:t>
            </a:r>
            <a:r>
              <a:rPr lang="en-US" altLang="zh-TW" dirty="0" smtClean="0">
                <a:sym typeface="Symbol" pitchFamily="18" charset="2"/>
              </a:rPr>
              <a:t>, </a:t>
            </a:r>
            <a:r>
              <a:rPr lang="en-US" altLang="zh-TW" i="1" dirty="0" smtClean="0">
                <a:sym typeface="Symbol" pitchFamily="18" charset="2"/>
              </a:rPr>
              <a:t>j</a:t>
            </a:r>
            <a:r>
              <a:rPr lang="en-US" altLang="zh-TW" dirty="0" smtClean="0">
                <a:sym typeface="Symbol" pitchFamily="18" charset="2"/>
              </a:rPr>
              <a:t>. 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The </a:t>
            </a:r>
            <a:r>
              <a:rPr lang="en-US" altLang="zh-TW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cost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c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u, v</a:t>
            </a:r>
            <a:r>
              <a:rPr lang="en-US" altLang="zh-TW" dirty="0" smtClean="0">
                <a:sym typeface="Symbol" pitchFamily="18" charset="2"/>
              </a:rPr>
              <a:t>) 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for a cover 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u, v</a:t>
            </a:r>
            <a:r>
              <a:rPr lang="en-US" altLang="zh-TW" dirty="0" smtClean="0">
                <a:sym typeface="Symbol" pitchFamily="18" charset="2"/>
              </a:rPr>
              <a:t>) is </a:t>
            </a:r>
            <a:r>
              <a:rPr lang="en-US" altLang="zh-TW" i="1" dirty="0" err="1" smtClean="0">
                <a:sym typeface="Symbol" pitchFamily="18" charset="2"/>
              </a:rPr>
              <a:t>ui</a:t>
            </a:r>
            <a:r>
              <a:rPr lang="en-US" altLang="zh-TW" dirty="0" smtClean="0">
                <a:sym typeface="Symbol" pitchFamily="18" charset="2"/>
              </a:rPr>
              <a:t>+</a:t>
            </a:r>
            <a:r>
              <a:rPr lang="en-US" altLang="zh-TW" i="1" dirty="0" err="1" smtClean="0">
                <a:sym typeface="Symbol" pitchFamily="18" charset="2"/>
              </a:rPr>
              <a:t>vj</a:t>
            </a:r>
            <a:r>
              <a:rPr lang="en-US" altLang="zh-TW" dirty="0" smtClean="0">
                <a:sym typeface="Symbol" pitchFamily="18" charset="2"/>
              </a:rPr>
              <a:t>. </a:t>
            </a:r>
          </a:p>
          <a:p>
            <a:pPr eaLnBrk="1" hangingPunct="1"/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The </a:t>
            </a:r>
            <a:r>
              <a:rPr lang="en-US" altLang="zh-TW" b="1" i="1" dirty="0" smtClean="0">
                <a:solidFill>
                  <a:srgbClr val="FF0000"/>
                </a:solidFill>
                <a:ea typeface="Arial Unicode MS" pitchFamily="34" charset="-128"/>
                <a:cs typeface="Times New Roman" pitchFamily="18" charset="0"/>
                <a:sym typeface="Symbol" pitchFamily="18" charset="2"/>
              </a:rPr>
              <a:t>minimum weighted cover 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problem is that of finding a cover of minimum cost</a:t>
            </a:r>
            <a:r>
              <a:rPr lang="en-US" altLang="zh-TW" dirty="0" smtClean="0">
                <a:sym typeface="Symbol" pitchFamily="18" charset="2"/>
              </a:rPr>
              <a:t>.</a:t>
            </a:r>
          </a:p>
        </p:txBody>
      </p:sp>
      <p:graphicFrame>
        <p:nvGraphicFramePr>
          <p:cNvPr id="3074" name="Object 8"/>
          <p:cNvGraphicFramePr>
            <a:graphicFrameLocks noChangeAspect="1"/>
          </p:cNvGraphicFramePr>
          <p:nvPr/>
        </p:nvGraphicFramePr>
        <p:xfrm>
          <a:off x="3910013" y="4476750"/>
          <a:ext cx="1885950" cy="1885950"/>
        </p:xfrm>
        <a:graphic>
          <a:graphicData uri="http://schemas.openxmlformats.org/presentationml/2006/ole">
            <p:oleObj spid="_x0000_s3074" name="方程式" r:id="rId3" imgW="1143000" imgH="1143000" progId="Equation.3">
              <p:embed/>
            </p:oleObj>
          </a:graphicData>
        </a:graphic>
      </p:graphicFrame>
      <p:sp>
        <p:nvSpPr>
          <p:cNvPr id="3079" name="Text Box 18"/>
          <p:cNvSpPr txBox="1">
            <a:spLocks noChangeArrowheads="1"/>
          </p:cNvSpPr>
          <p:nvPr/>
        </p:nvSpPr>
        <p:spPr bwMode="auto">
          <a:xfrm>
            <a:off x="3467100" y="4448175"/>
            <a:ext cx="45720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</a:rPr>
              <a:t>6</a:t>
            </a:r>
          </a:p>
          <a:p>
            <a:pPr>
              <a:spcBef>
                <a:spcPct val="20000"/>
              </a:spcBef>
            </a:pP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</a:rPr>
              <a:t>7</a:t>
            </a:r>
          </a:p>
          <a:p>
            <a:pPr>
              <a:spcBef>
                <a:spcPct val="20000"/>
              </a:spcBef>
            </a:pP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</a:rPr>
              <a:t>8</a:t>
            </a:r>
          </a:p>
          <a:p>
            <a:pPr>
              <a:spcBef>
                <a:spcPct val="20000"/>
              </a:spcBef>
            </a:pP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</a:rPr>
              <a:t>6</a:t>
            </a:r>
          </a:p>
          <a:p>
            <a:pPr>
              <a:spcBef>
                <a:spcPct val="20000"/>
              </a:spcBef>
            </a:pP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3080" name="Text Box 19"/>
          <p:cNvSpPr txBox="1">
            <a:spLocks noChangeArrowheads="1"/>
          </p:cNvSpPr>
          <p:nvPr/>
        </p:nvSpPr>
        <p:spPr bwMode="auto">
          <a:xfrm>
            <a:off x="3905250" y="4038600"/>
            <a:ext cx="21526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200">
                <a:latin typeface="Times New Roman" pitchFamily="18" charset="0"/>
              </a:rPr>
              <a:t> </a:t>
            </a:r>
            <a:r>
              <a:rPr lang="en-US" altLang="zh-TW" sz="2200">
                <a:solidFill>
                  <a:srgbClr val="FF0000"/>
                </a:solidFill>
                <a:latin typeface="Times New Roman" pitchFamily="18" charset="0"/>
              </a:rPr>
              <a:t>0   0   0   0   0</a:t>
            </a:r>
          </a:p>
        </p:txBody>
      </p:sp>
      <p:sp>
        <p:nvSpPr>
          <p:cNvPr id="3081" name="Line 21"/>
          <p:cNvSpPr>
            <a:spLocks noChangeShapeType="1"/>
          </p:cNvSpPr>
          <p:nvPr/>
        </p:nvSpPr>
        <p:spPr bwMode="auto">
          <a:xfrm>
            <a:off x="4752975" y="4762500"/>
            <a:ext cx="228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2" name="Line 22"/>
          <p:cNvSpPr>
            <a:spLocks noChangeShapeType="1"/>
          </p:cNvSpPr>
          <p:nvPr/>
        </p:nvSpPr>
        <p:spPr bwMode="auto">
          <a:xfrm>
            <a:off x="5086350" y="5133975"/>
            <a:ext cx="228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3" name="Line 23"/>
          <p:cNvSpPr>
            <a:spLocks noChangeShapeType="1"/>
          </p:cNvSpPr>
          <p:nvPr/>
        </p:nvSpPr>
        <p:spPr bwMode="auto">
          <a:xfrm>
            <a:off x="5476875" y="5524500"/>
            <a:ext cx="228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4" name="Line 24"/>
          <p:cNvSpPr>
            <a:spLocks noChangeShapeType="1"/>
          </p:cNvSpPr>
          <p:nvPr/>
        </p:nvSpPr>
        <p:spPr bwMode="auto">
          <a:xfrm>
            <a:off x="4752975" y="5886450"/>
            <a:ext cx="228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5" name="Line 25"/>
          <p:cNvSpPr>
            <a:spLocks noChangeShapeType="1"/>
          </p:cNvSpPr>
          <p:nvPr/>
        </p:nvSpPr>
        <p:spPr bwMode="auto">
          <a:xfrm>
            <a:off x="5095875" y="6257925"/>
            <a:ext cx="228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6" name="文字方塊 14"/>
          <p:cNvSpPr txBox="1">
            <a:spLocks noChangeArrowheads="1"/>
          </p:cNvSpPr>
          <p:nvPr/>
        </p:nvSpPr>
        <p:spPr bwMode="auto">
          <a:xfrm>
            <a:off x="942975" y="4600575"/>
            <a:ext cx="239077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400">
                <a:solidFill>
                  <a:srgbClr val="FF0000"/>
                </a:solidFill>
                <a:latin typeface="Times New Roman" pitchFamily="18" charset="0"/>
              </a:rPr>
              <a:t>A cover, </a:t>
            </a:r>
          </a:p>
          <a:p>
            <a:r>
              <a:rPr lang="en-US" altLang="zh-TW" sz="2400">
                <a:solidFill>
                  <a:srgbClr val="FF0000"/>
                </a:solidFill>
                <a:latin typeface="Times New Roman" pitchFamily="18" charset="0"/>
              </a:rPr>
              <a:t>but not minimum</a:t>
            </a:r>
            <a:endParaRPr lang="zh-TW" altLang="en-US" sz="240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3DC48FE-A57B-41E0-84F3-86F9A625A3FF}" type="datetime1"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2/13/2015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101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DA0AD67-8557-4E17-B891-622A2C08FBA4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590550"/>
            <a:ext cx="8020050" cy="1828800"/>
          </a:xfrm>
        </p:spPr>
        <p:txBody>
          <a:bodyPr/>
          <a:lstStyle/>
          <a:p>
            <a:pPr marL="476250" indent="-476250" eaLnBrk="1" hangingPunct="1"/>
            <a:r>
              <a:rPr lang="en-US" altLang="zh-TW" sz="2600" dirty="0" smtClean="0"/>
              <a:t>Lemma 30.1 : </a:t>
            </a:r>
            <a:r>
              <a:rPr lang="en-US" altLang="zh-TW" sz="2800" dirty="0" smtClean="0"/>
              <a:t>For a perfect matching </a:t>
            </a:r>
            <a:r>
              <a:rPr lang="en-US" altLang="zh-TW" sz="2800" i="1" dirty="0" smtClean="0"/>
              <a:t>M</a:t>
            </a:r>
            <a:r>
              <a:rPr lang="en-US" altLang="zh-TW" sz="2800" dirty="0" smtClean="0"/>
              <a:t> and </a:t>
            </a:r>
            <a:r>
              <a:rPr lang="en-US" altLang="zh-TW" sz="2800" i="1" dirty="0" smtClean="0"/>
              <a:t>cover</a:t>
            </a:r>
            <a:r>
              <a:rPr lang="en-US" altLang="zh-TW" sz="2800" dirty="0" smtClean="0"/>
              <a:t>(</a:t>
            </a:r>
            <a:r>
              <a:rPr lang="en-US" altLang="zh-TW" sz="2800" i="1" dirty="0" smtClean="0"/>
              <a:t>u</a:t>
            </a:r>
            <a:r>
              <a:rPr lang="en-US" altLang="zh-TW" sz="2800" dirty="0" smtClean="0"/>
              <a:t>, </a:t>
            </a:r>
            <a:r>
              <a:rPr lang="en-US" altLang="zh-TW" sz="2800" i="1" dirty="0" smtClean="0"/>
              <a:t>v</a:t>
            </a:r>
            <a:r>
              <a:rPr lang="en-US" altLang="zh-TW" sz="2800" dirty="0" smtClean="0"/>
              <a:t>) in a weighted bipartite graph </a:t>
            </a:r>
            <a:r>
              <a:rPr lang="en-US" altLang="zh-TW" sz="2800" i="1" dirty="0" smtClean="0"/>
              <a:t>G</a:t>
            </a:r>
            <a:r>
              <a:rPr lang="en-US" altLang="zh-TW" sz="2800" dirty="0" smtClean="0"/>
              <a:t>, c(</a:t>
            </a:r>
            <a:r>
              <a:rPr lang="en-US" altLang="zh-TW" sz="2800" dirty="0" err="1" smtClean="0"/>
              <a:t>u,v</a:t>
            </a:r>
            <a:r>
              <a:rPr lang="en-US" altLang="zh-TW" sz="2800" dirty="0" smtClean="0"/>
              <a:t>) </a:t>
            </a:r>
            <a:r>
              <a:rPr lang="en-US" altLang="zh-TW" sz="2800" dirty="0" smtClean="0">
                <a:sym typeface="Symbol"/>
              </a:rPr>
              <a:t> w(M). A</a:t>
            </a:r>
            <a:r>
              <a:rPr lang="en-US" altLang="zh-TW" sz="2800" dirty="0" smtClean="0"/>
              <a:t>lso </a:t>
            </a:r>
            <a:r>
              <a:rPr lang="en-US" altLang="zh-TW" sz="2800" i="1" dirty="0" smtClean="0"/>
              <a:t>c</a:t>
            </a:r>
            <a:r>
              <a:rPr lang="en-US" altLang="zh-TW" sz="2800" dirty="0" smtClean="0"/>
              <a:t>(</a:t>
            </a:r>
            <a:r>
              <a:rPr lang="en-US" altLang="zh-TW" sz="2800" i="1" dirty="0" smtClean="0"/>
              <a:t>u</a:t>
            </a:r>
            <a:r>
              <a:rPr lang="en-US" altLang="zh-TW" sz="2800" dirty="0" smtClean="0"/>
              <a:t>, </a:t>
            </a:r>
            <a:r>
              <a:rPr lang="en-US" altLang="zh-TW" sz="2800" i="1" dirty="0" smtClean="0"/>
              <a:t>v</a:t>
            </a:r>
            <a:r>
              <a:rPr lang="en-US" altLang="zh-TW" sz="2800" dirty="0" smtClean="0"/>
              <a:t>) =</a:t>
            </a:r>
            <a:r>
              <a:rPr lang="en-US" altLang="zh-TW" sz="2800" i="1" dirty="0" smtClean="0"/>
              <a:t>w</a:t>
            </a:r>
            <a:r>
              <a:rPr lang="en-US" altLang="zh-TW" sz="2800" dirty="0" smtClean="0"/>
              <a:t>(</a:t>
            </a:r>
            <a:r>
              <a:rPr lang="en-US" altLang="zh-TW" sz="2800" i="1" dirty="0" smtClean="0"/>
              <a:t>M</a:t>
            </a:r>
            <a:r>
              <a:rPr lang="en-US" altLang="zh-TW" sz="2800" dirty="0" smtClean="0"/>
              <a:t>) if and only if </a:t>
            </a:r>
            <a:r>
              <a:rPr lang="en-US" altLang="zh-TW" sz="2800" i="1" dirty="0" smtClean="0"/>
              <a:t>M</a:t>
            </a:r>
            <a:r>
              <a:rPr lang="en-US" altLang="zh-TW" sz="2800" dirty="0" smtClean="0"/>
              <a:t> consists of edges </a:t>
            </a:r>
            <a:r>
              <a:rPr lang="en-US" altLang="zh-TW" sz="2800" i="1" dirty="0" err="1" smtClean="0"/>
              <a:t>x</a:t>
            </a:r>
            <a:r>
              <a:rPr lang="en-US" altLang="zh-TW" sz="2800" i="1" baseline="-25000" dirty="0" err="1" smtClean="0"/>
              <a:t>i</a:t>
            </a:r>
            <a:r>
              <a:rPr lang="en-US" altLang="zh-TW" sz="2800" i="1" dirty="0" err="1" smtClean="0"/>
              <a:t>y</a:t>
            </a:r>
            <a:r>
              <a:rPr lang="en-US" altLang="zh-TW" sz="2800" i="1" baseline="-25000" dirty="0" err="1" smtClean="0"/>
              <a:t>i</a:t>
            </a:r>
            <a:r>
              <a:rPr lang="en-US" altLang="zh-TW" sz="2800" dirty="0" smtClean="0"/>
              <a:t> such that </a:t>
            </a:r>
            <a:r>
              <a:rPr lang="en-US" altLang="zh-TW" sz="2800" i="1" dirty="0" err="1" smtClean="0"/>
              <a:t>u</a:t>
            </a:r>
            <a:r>
              <a:rPr lang="en-US" altLang="zh-TW" sz="2800" i="1" baseline="-25000" dirty="0" err="1" smtClean="0"/>
              <a:t>i</a:t>
            </a:r>
            <a:r>
              <a:rPr lang="en-US" altLang="zh-TW" sz="2800" dirty="0" err="1" smtClean="0"/>
              <a:t>+</a:t>
            </a:r>
            <a:r>
              <a:rPr lang="en-US" altLang="zh-TW" sz="2800" i="1" dirty="0" err="1" smtClean="0"/>
              <a:t>v</a:t>
            </a:r>
            <a:r>
              <a:rPr lang="en-US" altLang="zh-TW" sz="2800" i="1" baseline="-25000" dirty="0" err="1" smtClean="0"/>
              <a:t>j</a:t>
            </a:r>
            <a:r>
              <a:rPr lang="en-US" altLang="zh-TW" sz="2800" dirty="0" smtClean="0"/>
              <a:t> = </a:t>
            </a:r>
            <a:r>
              <a:rPr lang="en-US" altLang="zh-TW" sz="2800" i="1" dirty="0" err="1" smtClean="0"/>
              <a:t>w</a:t>
            </a:r>
            <a:r>
              <a:rPr lang="en-US" altLang="zh-TW" sz="2800" i="1" baseline="-16000" dirty="0" err="1" smtClean="0"/>
              <a:t>i,j</a:t>
            </a:r>
            <a:r>
              <a:rPr lang="en-US" altLang="zh-TW" sz="2800" dirty="0" smtClean="0"/>
              <a:t>. In this case, </a:t>
            </a:r>
            <a:r>
              <a:rPr lang="en-US" altLang="zh-TW" sz="2800" i="1" dirty="0" smtClean="0"/>
              <a:t>M</a:t>
            </a:r>
            <a:r>
              <a:rPr lang="en-US" altLang="zh-TW" sz="2800" dirty="0" smtClean="0"/>
              <a:t> and (</a:t>
            </a:r>
            <a:r>
              <a:rPr lang="en-US" altLang="zh-TW" sz="2800" i="1" dirty="0" err="1" smtClean="0"/>
              <a:t>u</a:t>
            </a:r>
            <a:r>
              <a:rPr lang="en-US" altLang="zh-TW" sz="2800" dirty="0" err="1" smtClean="0"/>
              <a:t>,</a:t>
            </a:r>
            <a:r>
              <a:rPr lang="en-US" altLang="zh-TW" sz="2800" i="1" dirty="0" err="1" smtClean="0"/>
              <a:t>v</a:t>
            </a:r>
            <a:r>
              <a:rPr lang="en-US" altLang="zh-TW" sz="2800" dirty="0" smtClean="0"/>
              <a:t>) are optimal. </a:t>
            </a:r>
            <a:endParaRPr lang="en-US" altLang="zh-TW" sz="1600" dirty="0" smtClean="0"/>
          </a:p>
        </p:txBody>
      </p:sp>
      <p:graphicFrame>
        <p:nvGraphicFramePr>
          <p:cNvPr id="4098" name="Object 16"/>
          <p:cNvGraphicFramePr>
            <a:graphicFrameLocks noChangeAspect="1"/>
          </p:cNvGraphicFramePr>
          <p:nvPr/>
        </p:nvGraphicFramePr>
        <p:xfrm>
          <a:off x="2816225" y="3433763"/>
          <a:ext cx="2346325" cy="2049462"/>
        </p:xfrm>
        <a:graphic>
          <a:graphicData uri="http://schemas.openxmlformats.org/presentationml/2006/ole">
            <p:oleObj spid="_x0000_s4098" name="Equation" r:id="rId3" imgW="1714500" imgH="1498600" progId="">
              <p:embed/>
            </p:oleObj>
          </a:graphicData>
        </a:graphic>
      </p:graphicFrame>
      <p:graphicFrame>
        <p:nvGraphicFramePr>
          <p:cNvPr id="4099" name="Object 17"/>
          <p:cNvGraphicFramePr>
            <a:graphicFrameLocks noChangeAspect="1"/>
          </p:cNvGraphicFramePr>
          <p:nvPr/>
        </p:nvGraphicFramePr>
        <p:xfrm>
          <a:off x="3155950" y="3114675"/>
          <a:ext cx="1774825" cy="365125"/>
        </p:xfrm>
        <a:graphic>
          <a:graphicData uri="http://schemas.openxmlformats.org/presentationml/2006/ole">
            <p:oleObj spid="_x0000_s4099" name="Equation" r:id="rId4" imgW="1269449" imgH="266584" progId="">
              <p:embed/>
            </p:oleObj>
          </a:graphicData>
        </a:graphic>
      </p:graphicFrame>
      <p:sp>
        <p:nvSpPr>
          <p:cNvPr id="4103" name="文字方塊 7"/>
          <p:cNvSpPr txBox="1">
            <a:spLocks noChangeArrowheads="1"/>
          </p:cNvSpPr>
          <p:nvPr/>
        </p:nvSpPr>
        <p:spPr bwMode="auto">
          <a:xfrm>
            <a:off x="962025" y="3133725"/>
            <a:ext cx="12668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400">
                <a:latin typeface="Times New Roman" pitchFamily="18" charset="0"/>
              </a:rPr>
              <a:t>Cover</a:t>
            </a:r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4104" name="手繪多邊形 8"/>
          <p:cNvSpPr>
            <a:spLocks noChangeArrowheads="1"/>
          </p:cNvSpPr>
          <p:nvPr/>
        </p:nvSpPr>
        <p:spPr bwMode="auto">
          <a:xfrm>
            <a:off x="1952625" y="3125788"/>
            <a:ext cx="914400" cy="274637"/>
          </a:xfrm>
          <a:custGeom>
            <a:avLst/>
            <a:gdLst>
              <a:gd name="T0" fmla="*/ 0 w 914400"/>
              <a:gd name="T1" fmla="*/ 274637 h 274637"/>
              <a:gd name="T2" fmla="*/ 342900 w 914400"/>
              <a:gd name="T3" fmla="*/ 7937 h 274637"/>
              <a:gd name="T4" fmla="*/ 352425 w 914400"/>
              <a:gd name="T5" fmla="*/ 227012 h 274637"/>
              <a:gd name="T6" fmla="*/ 914400 w 914400"/>
              <a:gd name="T7" fmla="*/ 141287 h 274637"/>
              <a:gd name="T8" fmla="*/ 0 60000 65536"/>
              <a:gd name="T9" fmla="*/ 0 60000 65536"/>
              <a:gd name="T10" fmla="*/ 0 60000 65536"/>
              <a:gd name="T11" fmla="*/ 0 60000 65536"/>
              <a:gd name="T12" fmla="*/ 0 w 914400"/>
              <a:gd name="T13" fmla="*/ 0 h 274637"/>
              <a:gd name="T14" fmla="*/ 914400 w 914400"/>
              <a:gd name="T15" fmla="*/ 274637 h 2746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4400" h="274637">
                <a:moveTo>
                  <a:pt x="0" y="274637"/>
                </a:moveTo>
                <a:cubicBezTo>
                  <a:pt x="142081" y="145256"/>
                  <a:pt x="284163" y="15875"/>
                  <a:pt x="342900" y="7937"/>
                </a:cubicBezTo>
                <a:cubicBezTo>
                  <a:pt x="401638" y="0"/>
                  <a:pt x="257175" y="204787"/>
                  <a:pt x="352425" y="227012"/>
                </a:cubicBezTo>
                <a:cubicBezTo>
                  <a:pt x="447675" y="249237"/>
                  <a:pt x="681037" y="195262"/>
                  <a:pt x="914400" y="141287"/>
                </a:cubicBez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05" name="手繪多邊形 9"/>
          <p:cNvSpPr>
            <a:spLocks noChangeArrowheads="1"/>
          </p:cNvSpPr>
          <p:nvPr/>
        </p:nvSpPr>
        <p:spPr bwMode="auto">
          <a:xfrm>
            <a:off x="1943100" y="3409950"/>
            <a:ext cx="676275" cy="531813"/>
          </a:xfrm>
          <a:custGeom>
            <a:avLst/>
            <a:gdLst>
              <a:gd name="T0" fmla="*/ 0 w 896937"/>
              <a:gd name="T1" fmla="*/ 0 h 531812"/>
              <a:gd name="T2" fmla="*/ 48748 w 896937"/>
              <a:gd name="T3" fmla="*/ 133350 h 531812"/>
              <a:gd name="T4" fmla="*/ 23876 w 896937"/>
              <a:gd name="T5" fmla="*/ 180975 h 531812"/>
              <a:gd name="T6" fmla="*/ 82572 w 896937"/>
              <a:gd name="T7" fmla="*/ 476257 h 531812"/>
              <a:gd name="T8" fmla="*/ 90531 w 896937"/>
              <a:gd name="T9" fmla="*/ 514357 h 5318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96937"/>
              <a:gd name="T16" fmla="*/ 0 h 531812"/>
              <a:gd name="T17" fmla="*/ 896937 w 896937"/>
              <a:gd name="T18" fmla="*/ 531812 h 5318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96937" h="531812">
                <a:moveTo>
                  <a:pt x="0" y="0"/>
                </a:moveTo>
                <a:cubicBezTo>
                  <a:pt x="214312" y="51594"/>
                  <a:pt x="428625" y="103188"/>
                  <a:pt x="466725" y="133350"/>
                </a:cubicBezTo>
                <a:cubicBezTo>
                  <a:pt x="504825" y="163512"/>
                  <a:pt x="174625" y="123825"/>
                  <a:pt x="228600" y="180975"/>
                </a:cubicBezTo>
                <a:cubicBezTo>
                  <a:pt x="282575" y="238125"/>
                  <a:pt x="684213" y="420688"/>
                  <a:pt x="790575" y="476250"/>
                </a:cubicBezTo>
                <a:cubicBezTo>
                  <a:pt x="896937" y="531812"/>
                  <a:pt x="881856" y="523081"/>
                  <a:pt x="866775" y="514350"/>
                </a:cubicBez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30A8D31-D267-458E-A492-1D668FCB72DE}" type="datetime1"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2/13/2015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9699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4556C74-6873-42E5-A2C2-EC63DBB35E8D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590550"/>
            <a:ext cx="8020050" cy="1400175"/>
          </a:xfrm>
        </p:spPr>
        <p:txBody>
          <a:bodyPr/>
          <a:lstStyle/>
          <a:p>
            <a:pPr marL="476250" indent="-476250" eaLnBrk="1" hangingPunct="1"/>
            <a:r>
              <a:rPr lang="en-US" altLang="zh-TW" sz="2600" dirty="0" smtClean="0"/>
              <a:t>Lemma 30.1 </a:t>
            </a:r>
            <a:r>
              <a:rPr lang="en-US" altLang="zh-TW" sz="2000" dirty="0" smtClean="0"/>
              <a:t>: For a perfect matching </a:t>
            </a:r>
            <a:r>
              <a:rPr lang="en-US" altLang="zh-TW" sz="2000" i="1" dirty="0" smtClean="0"/>
              <a:t>M</a:t>
            </a:r>
            <a:r>
              <a:rPr lang="en-US" altLang="zh-TW" sz="2000" dirty="0" smtClean="0"/>
              <a:t> and </a:t>
            </a:r>
            <a:r>
              <a:rPr lang="en-US" altLang="zh-TW" sz="2000" i="1" dirty="0" smtClean="0"/>
              <a:t>cover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u</a:t>
            </a:r>
            <a:r>
              <a:rPr lang="en-US" altLang="zh-TW" sz="2000" dirty="0" smtClean="0"/>
              <a:t>, </a:t>
            </a:r>
            <a:r>
              <a:rPr lang="en-US" altLang="zh-TW" sz="2000" i="1" dirty="0" smtClean="0"/>
              <a:t>v</a:t>
            </a:r>
            <a:r>
              <a:rPr lang="en-US" altLang="zh-TW" sz="2000" dirty="0" smtClean="0"/>
              <a:t>) in a weighted bipartite graph </a:t>
            </a:r>
            <a:r>
              <a:rPr lang="en-US" altLang="zh-TW" sz="2000" i="1" dirty="0" smtClean="0"/>
              <a:t>G</a:t>
            </a:r>
            <a:r>
              <a:rPr lang="en-US" altLang="zh-TW" sz="2000" dirty="0" smtClean="0"/>
              <a:t>, c(</a:t>
            </a:r>
            <a:r>
              <a:rPr lang="en-US" altLang="zh-TW" sz="2000" dirty="0" err="1" smtClean="0"/>
              <a:t>u,v</a:t>
            </a:r>
            <a:r>
              <a:rPr lang="en-US" altLang="zh-TW" sz="2000" dirty="0" smtClean="0"/>
              <a:t>) </a:t>
            </a:r>
            <a:r>
              <a:rPr lang="en-US" altLang="zh-TW" sz="2000" dirty="0" smtClean="0">
                <a:sym typeface="Symbol"/>
              </a:rPr>
              <a:t> w(M). A</a:t>
            </a:r>
            <a:r>
              <a:rPr lang="en-US" altLang="zh-TW" sz="2000" dirty="0" smtClean="0"/>
              <a:t>lso </a:t>
            </a:r>
            <a:r>
              <a:rPr lang="en-US" altLang="zh-TW" sz="2000" i="1" dirty="0" smtClean="0"/>
              <a:t>c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u</a:t>
            </a:r>
            <a:r>
              <a:rPr lang="en-US" altLang="zh-TW" sz="2000" dirty="0" smtClean="0"/>
              <a:t>, </a:t>
            </a:r>
            <a:r>
              <a:rPr lang="en-US" altLang="zh-TW" sz="2000" i="1" dirty="0" smtClean="0"/>
              <a:t>v</a:t>
            </a:r>
            <a:r>
              <a:rPr lang="en-US" altLang="zh-TW" sz="2000" dirty="0" smtClean="0"/>
              <a:t>) =</a:t>
            </a:r>
            <a:r>
              <a:rPr lang="en-US" altLang="zh-TW" sz="2000" i="1" dirty="0" smtClean="0"/>
              <a:t>w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M</a:t>
            </a:r>
            <a:r>
              <a:rPr lang="en-US" altLang="zh-TW" sz="2000" dirty="0" smtClean="0"/>
              <a:t>) if and only if </a:t>
            </a:r>
            <a:r>
              <a:rPr lang="en-US" altLang="zh-TW" sz="2000" i="1" dirty="0" smtClean="0"/>
              <a:t>M</a:t>
            </a:r>
            <a:r>
              <a:rPr lang="en-US" altLang="zh-TW" sz="2000" dirty="0" smtClean="0"/>
              <a:t> consists of edges </a:t>
            </a:r>
            <a:r>
              <a:rPr lang="en-US" altLang="zh-TW" sz="2000" i="1" dirty="0" err="1" smtClean="0"/>
              <a:t>x</a:t>
            </a:r>
            <a:r>
              <a:rPr lang="en-US" altLang="zh-TW" sz="2000" i="1" baseline="-25000" dirty="0" err="1" smtClean="0"/>
              <a:t>i</a:t>
            </a:r>
            <a:r>
              <a:rPr lang="en-US" altLang="zh-TW" sz="2000" i="1" dirty="0" err="1" smtClean="0"/>
              <a:t>y</a:t>
            </a:r>
            <a:r>
              <a:rPr lang="en-US" altLang="zh-TW" sz="2000" i="1" baseline="-25000" dirty="0" err="1" smtClean="0"/>
              <a:t>i</a:t>
            </a:r>
            <a:r>
              <a:rPr lang="en-US" altLang="zh-TW" sz="2000" dirty="0" smtClean="0"/>
              <a:t> such that </a:t>
            </a:r>
            <a:r>
              <a:rPr lang="en-US" altLang="zh-TW" sz="2000" i="1" dirty="0" err="1" smtClean="0"/>
              <a:t>u</a:t>
            </a:r>
            <a:r>
              <a:rPr lang="en-US" altLang="zh-TW" sz="2000" i="1" baseline="-25000" dirty="0" err="1" smtClean="0"/>
              <a:t>i</a:t>
            </a:r>
            <a:r>
              <a:rPr lang="en-US" altLang="zh-TW" sz="2000" dirty="0" err="1" smtClean="0"/>
              <a:t>+</a:t>
            </a:r>
            <a:r>
              <a:rPr lang="en-US" altLang="zh-TW" sz="2000" i="1" dirty="0" err="1" smtClean="0"/>
              <a:t>v</a:t>
            </a:r>
            <a:r>
              <a:rPr lang="en-US" altLang="zh-TW" sz="2000" i="1" baseline="-25000" dirty="0" err="1" smtClean="0"/>
              <a:t>j</a:t>
            </a:r>
            <a:r>
              <a:rPr lang="en-US" altLang="zh-TW" sz="2000" dirty="0" smtClean="0"/>
              <a:t> = </a:t>
            </a:r>
            <a:r>
              <a:rPr lang="en-US" altLang="zh-TW" sz="2000" i="1" dirty="0" err="1" smtClean="0"/>
              <a:t>w</a:t>
            </a:r>
            <a:r>
              <a:rPr lang="en-US" altLang="zh-TW" sz="2000" i="1" baseline="-16000" dirty="0" err="1" smtClean="0"/>
              <a:t>i,j</a:t>
            </a:r>
            <a:r>
              <a:rPr lang="en-US" altLang="zh-TW" sz="2000" dirty="0" smtClean="0"/>
              <a:t>. In this case, </a:t>
            </a:r>
            <a:r>
              <a:rPr lang="en-US" altLang="zh-TW" sz="2000" i="1" dirty="0" smtClean="0"/>
              <a:t>M</a:t>
            </a:r>
            <a:r>
              <a:rPr lang="en-US" altLang="zh-TW" sz="2000" dirty="0" smtClean="0"/>
              <a:t> and (</a:t>
            </a:r>
            <a:r>
              <a:rPr lang="en-US" altLang="zh-TW" sz="2000" i="1" dirty="0" err="1" smtClean="0"/>
              <a:t>u</a:t>
            </a:r>
            <a:r>
              <a:rPr lang="en-US" altLang="zh-TW" sz="2000" dirty="0" err="1" smtClean="0"/>
              <a:t>,</a:t>
            </a:r>
            <a:r>
              <a:rPr lang="en-US" altLang="zh-TW" sz="2000" i="1" dirty="0" err="1" smtClean="0"/>
              <a:t>v</a:t>
            </a:r>
            <a:r>
              <a:rPr lang="en-US" altLang="zh-TW" sz="2000" dirty="0" smtClean="0"/>
              <a:t>) are optimal. </a:t>
            </a:r>
            <a:endParaRPr lang="en-US" altLang="zh-TW" sz="1600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76450"/>
            <a:ext cx="7772400" cy="42132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z="2400" dirty="0" smtClean="0"/>
              <a:t>Proof:</a:t>
            </a:r>
            <a:r>
              <a:rPr lang="en-US" altLang="zh-TW" sz="2400" dirty="0" smtClean="0">
                <a:solidFill>
                  <a:srgbClr val="FF0000"/>
                </a:solidFill>
              </a:rPr>
              <a:t> </a:t>
            </a:r>
          </a:p>
          <a:p>
            <a:pPr eaLnBrk="1" hangingPunct="1"/>
            <a:r>
              <a:rPr lang="en-US" altLang="zh-TW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Since</a:t>
            </a:r>
            <a:r>
              <a:rPr lang="en-US" altLang="zh-TW" sz="2400" dirty="0" smtClean="0"/>
              <a:t> </a:t>
            </a:r>
            <a:r>
              <a:rPr lang="en-US" altLang="zh-TW" sz="2400" b="1" i="1" dirty="0" smtClean="0"/>
              <a:t>M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saturates each vertex, summing the constraints</a:t>
            </a:r>
            <a:r>
              <a:rPr lang="en-US" altLang="zh-TW" sz="2400" dirty="0" smtClean="0"/>
              <a:t> </a:t>
            </a:r>
            <a:r>
              <a:rPr lang="en-US" altLang="zh-TW" sz="2400" i="1" dirty="0" err="1" smtClean="0"/>
              <a:t>u</a:t>
            </a:r>
            <a:r>
              <a:rPr lang="en-US" altLang="zh-TW" sz="2400" i="1" baseline="-25000" dirty="0" err="1" smtClean="0"/>
              <a:t>i</a:t>
            </a:r>
            <a:r>
              <a:rPr lang="en-US" altLang="zh-TW" sz="2400" dirty="0" err="1" smtClean="0"/>
              <a:t>+</a:t>
            </a:r>
            <a:r>
              <a:rPr lang="en-US" altLang="zh-TW" sz="2400" i="1" dirty="0" err="1" smtClean="0"/>
              <a:t>v</a:t>
            </a:r>
            <a:r>
              <a:rPr lang="en-US" altLang="zh-TW" sz="2400" i="1" baseline="-25000" dirty="0" err="1" smtClean="0"/>
              <a:t>j</a:t>
            </a:r>
            <a:r>
              <a:rPr lang="en-US" altLang="zh-TW" sz="2400" dirty="0" err="1" smtClean="0">
                <a:sym typeface="Symbol" pitchFamily="18" charset="2"/>
              </a:rPr>
              <a:t></a:t>
            </a:r>
            <a:r>
              <a:rPr lang="en-US" altLang="zh-TW" sz="2400" i="1" dirty="0" err="1" smtClean="0">
                <a:sym typeface="Symbol" pitchFamily="18" charset="2"/>
              </a:rPr>
              <a:t>w</a:t>
            </a:r>
            <a:r>
              <a:rPr lang="en-US" altLang="zh-TW" sz="2400" i="1" baseline="-25000" dirty="0" err="1" smtClean="0">
                <a:sym typeface="Symbol" pitchFamily="18" charset="2"/>
              </a:rPr>
              <a:t>i,j</a:t>
            </a:r>
            <a:r>
              <a:rPr lang="en-US" altLang="zh-TW" sz="2400" i="1" baseline="-25000" dirty="0" smtClean="0">
                <a:sym typeface="Symbol" pitchFamily="18" charset="2"/>
              </a:rPr>
              <a:t> </a:t>
            </a:r>
            <a:r>
              <a:rPr lang="en-US" altLang="zh-TW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that arise from its edges yields </a:t>
            </a:r>
            <a:r>
              <a:rPr lang="en-US" altLang="zh-TW" sz="2400" i="1" dirty="0" smtClean="0">
                <a:sym typeface="Symbol" pitchFamily="18" charset="2"/>
              </a:rPr>
              <a:t>c</a:t>
            </a:r>
            <a:r>
              <a:rPr lang="en-US" altLang="zh-TW" sz="2400" dirty="0" smtClean="0">
                <a:sym typeface="Symbol" pitchFamily="18" charset="2"/>
              </a:rPr>
              <a:t>(</a:t>
            </a:r>
            <a:r>
              <a:rPr lang="en-US" altLang="zh-TW" sz="2400" i="1" dirty="0" smtClean="0">
                <a:sym typeface="Symbol" pitchFamily="18" charset="2"/>
              </a:rPr>
              <a:t>u, v</a:t>
            </a:r>
            <a:r>
              <a:rPr lang="en-US" altLang="zh-TW" sz="2400" dirty="0" smtClean="0">
                <a:sym typeface="Symbol" pitchFamily="18" charset="2"/>
              </a:rPr>
              <a:t>)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ym typeface="Symbol"/>
              </a:rPr>
              <a:t> </a:t>
            </a:r>
            <a:r>
              <a:rPr lang="en-US" altLang="zh-TW" sz="2400" i="1" dirty="0" smtClean="0">
                <a:sym typeface="Symbol" pitchFamily="18" charset="2"/>
              </a:rPr>
              <a:t>w</a:t>
            </a:r>
            <a:r>
              <a:rPr lang="en-US" altLang="zh-TW" sz="2400" dirty="0" smtClean="0">
                <a:sym typeface="Symbol" pitchFamily="18" charset="2"/>
              </a:rPr>
              <a:t>(</a:t>
            </a:r>
            <a:r>
              <a:rPr lang="en-US" altLang="zh-TW" sz="2400" b="1" i="1" dirty="0" smtClean="0">
                <a:sym typeface="Symbol" pitchFamily="18" charset="2"/>
              </a:rPr>
              <a:t>M</a:t>
            </a:r>
            <a:r>
              <a:rPr lang="en-US" altLang="zh-TW" sz="2400" dirty="0" smtClean="0">
                <a:sym typeface="Symbol" pitchFamily="18" charset="2"/>
              </a:rPr>
              <a:t>). Furthermore, if c(</a:t>
            </a:r>
            <a:r>
              <a:rPr lang="en-US" altLang="zh-TW" sz="2400" dirty="0" err="1" smtClean="0">
                <a:sym typeface="Symbol" pitchFamily="18" charset="2"/>
              </a:rPr>
              <a:t>u,v</a:t>
            </a:r>
            <a:r>
              <a:rPr lang="en-US" altLang="zh-TW" sz="2400" dirty="0" smtClean="0">
                <a:sym typeface="Symbol" pitchFamily="18" charset="2"/>
              </a:rPr>
              <a:t>) = w(m), </a:t>
            </a:r>
            <a:r>
              <a:rPr lang="en-US" altLang="zh-TW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then equality must hold in each of the </a:t>
            </a:r>
            <a:r>
              <a:rPr lang="en-US" altLang="zh-TW" sz="2400" b="1" i="1" dirty="0" smtClean="0">
                <a:ea typeface="Arial Unicode MS" pitchFamily="34" charset="-128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TW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inequalities summed, proving the second statement. </a:t>
            </a:r>
          </a:p>
          <a:p>
            <a:pPr eaLnBrk="1" hangingPunct="1"/>
            <a:r>
              <a:rPr lang="en-US" altLang="zh-TW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Finally, since</a:t>
            </a:r>
            <a:r>
              <a:rPr lang="en-US" altLang="zh-TW" sz="2400" dirty="0" smtClean="0">
                <a:sym typeface="Symbol" pitchFamily="18" charset="2"/>
              </a:rPr>
              <a:t> </a:t>
            </a:r>
            <a:r>
              <a:rPr lang="en-US" altLang="zh-TW" sz="2400" i="1" dirty="0" smtClean="0">
                <a:sym typeface="Symbol" pitchFamily="18" charset="2"/>
              </a:rPr>
              <a:t>c</a:t>
            </a:r>
            <a:r>
              <a:rPr lang="en-US" altLang="zh-TW" sz="2400" dirty="0" smtClean="0">
                <a:sym typeface="Symbol" pitchFamily="18" charset="2"/>
              </a:rPr>
              <a:t>(</a:t>
            </a:r>
            <a:r>
              <a:rPr lang="en-US" altLang="zh-TW" sz="2400" i="1" dirty="0" smtClean="0">
                <a:sym typeface="Symbol" pitchFamily="18" charset="2"/>
              </a:rPr>
              <a:t>u, v</a:t>
            </a:r>
            <a:r>
              <a:rPr lang="en-US" altLang="zh-TW" sz="2400" dirty="0" smtClean="0">
                <a:sym typeface="Symbol" pitchFamily="18" charset="2"/>
              </a:rPr>
              <a:t>)</a:t>
            </a:r>
            <a:r>
              <a:rPr lang="en-US" altLang="zh-TW" sz="2400" i="1" dirty="0" smtClean="0">
                <a:sym typeface="Symbol" pitchFamily="18" charset="2"/>
              </a:rPr>
              <a:t>w</a:t>
            </a:r>
            <a:r>
              <a:rPr lang="en-US" altLang="zh-TW" sz="2400" dirty="0" smtClean="0">
                <a:sym typeface="Symbol" pitchFamily="18" charset="2"/>
              </a:rPr>
              <a:t>(</a:t>
            </a:r>
            <a:r>
              <a:rPr lang="en-US" altLang="zh-TW" sz="2400" i="1" dirty="0" smtClean="0">
                <a:sym typeface="Symbol" pitchFamily="18" charset="2"/>
              </a:rPr>
              <a:t>M</a:t>
            </a:r>
            <a:r>
              <a:rPr lang="en-US" altLang="zh-TW" sz="2400" dirty="0" smtClean="0">
                <a:sym typeface="Symbol" pitchFamily="18" charset="2"/>
              </a:rPr>
              <a:t>) </a:t>
            </a:r>
            <a:r>
              <a:rPr lang="en-US" altLang="zh-TW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for every matching and every cover</a:t>
            </a:r>
            <a:r>
              <a:rPr lang="en-US" altLang="zh-TW" sz="2400" dirty="0" smtClean="0">
                <a:sym typeface="Symbol" pitchFamily="18" charset="2"/>
              </a:rPr>
              <a:t>, </a:t>
            </a:r>
            <a:r>
              <a:rPr lang="en-US" altLang="zh-TW" sz="2400" i="1" dirty="0" smtClean="0">
                <a:sym typeface="Symbol" pitchFamily="18" charset="2"/>
              </a:rPr>
              <a:t>c</a:t>
            </a:r>
            <a:r>
              <a:rPr lang="en-US" altLang="zh-TW" sz="2400" dirty="0" smtClean="0">
                <a:sym typeface="Symbol" pitchFamily="18" charset="2"/>
              </a:rPr>
              <a:t>(</a:t>
            </a:r>
            <a:r>
              <a:rPr lang="en-US" altLang="zh-TW" sz="2400" i="1" dirty="0" smtClean="0">
                <a:sym typeface="Symbol" pitchFamily="18" charset="2"/>
              </a:rPr>
              <a:t>u, v</a:t>
            </a:r>
            <a:r>
              <a:rPr lang="en-US" altLang="zh-TW" sz="2400" dirty="0" smtClean="0">
                <a:sym typeface="Symbol" pitchFamily="18" charset="2"/>
              </a:rPr>
              <a:t>)=</a:t>
            </a:r>
            <a:r>
              <a:rPr lang="en-US" altLang="zh-TW" sz="2400" i="1" dirty="0" smtClean="0">
                <a:sym typeface="Symbol" pitchFamily="18" charset="2"/>
              </a:rPr>
              <a:t>w</a:t>
            </a:r>
            <a:r>
              <a:rPr lang="en-US" altLang="zh-TW" sz="2400" dirty="0" smtClean="0">
                <a:sym typeface="Symbol" pitchFamily="18" charset="2"/>
              </a:rPr>
              <a:t>(</a:t>
            </a:r>
            <a:r>
              <a:rPr lang="en-US" altLang="zh-TW" sz="2400" i="1" dirty="0" smtClean="0">
                <a:sym typeface="Symbol" pitchFamily="18" charset="2"/>
              </a:rPr>
              <a:t>M</a:t>
            </a:r>
            <a:r>
              <a:rPr lang="en-US" altLang="zh-TW" sz="2400" dirty="0" smtClean="0">
                <a:sym typeface="Symbol" pitchFamily="18" charset="2"/>
              </a:rPr>
              <a:t>) </a:t>
            </a:r>
            <a:r>
              <a:rPr lang="en-US" altLang="zh-TW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implies that there is no matching with weight greater than </a:t>
            </a:r>
            <a:r>
              <a:rPr lang="en-US" altLang="zh-TW" sz="2400" i="1" dirty="0" smtClean="0">
                <a:sym typeface="Symbol" pitchFamily="18" charset="2"/>
              </a:rPr>
              <a:t>c</a:t>
            </a:r>
            <a:r>
              <a:rPr lang="en-US" altLang="zh-TW" sz="2400" dirty="0" smtClean="0">
                <a:sym typeface="Symbol" pitchFamily="18" charset="2"/>
              </a:rPr>
              <a:t>(</a:t>
            </a:r>
            <a:r>
              <a:rPr lang="en-US" altLang="zh-TW" sz="2400" i="1" dirty="0" smtClean="0">
                <a:sym typeface="Symbol" pitchFamily="18" charset="2"/>
              </a:rPr>
              <a:t>u, v</a:t>
            </a:r>
            <a:r>
              <a:rPr lang="en-US" altLang="zh-TW" sz="2400" dirty="0" smtClean="0">
                <a:sym typeface="Symbol" pitchFamily="18" charset="2"/>
              </a:rPr>
              <a:t>) </a:t>
            </a:r>
            <a:r>
              <a:rPr lang="en-US" altLang="zh-TW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and no cover with cost less than</a:t>
            </a:r>
            <a:r>
              <a:rPr lang="en-US" altLang="zh-TW" sz="2400" dirty="0" smtClean="0">
                <a:sym typeface="Symbol" pitchFamily="18" charset="2"/>
              </a:rPr>
              <a:t> </a:t>
            </a:r>
            <a:r>
              <a:rPr lang="en-US" altLang="zh-TW" sz="2400" i="1" dirty="0" smtClean="0">
                <a:sym typeface="Symbol" pitchFamily="18" charset="2"/>
              </a:rPr>
              <a:t>w</a:t>
            </a:r>
            <a:r>
              <a:rPr lang="en-US" altLang="zh-TW" sz="2400" dirty="0" smtClean="0">
                <a:sym typeface="Symbol" pitchFamily="18" charset="2"/>
              </a:rPr>
              <a:t>(</a:t>
            </a:r>
            <a:r>
              <a:rPr lang="en-US" altLang="zh-TW" sz="2400" i="1" dirty="0" smtClean="0">
                <a:sym typeface="Symbol" pitchFamily="18" charset="2"/>
              </a:rPr>
              <a:t>M</a:t>
            </a:r>
            <a:r>
              <a:rPr lang="en-US" altLang="zh-TW" sz="2400" dirty="0" smtClean="0">
                <a:sym typeface="Symbol" pitchFamily="18" charset="2"/>
              </a:rPr>
              <a:t>).</a:t>
            </a:r>
            <a:endParaRPr lang="en-US" altLang="zh-TW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18451</TotalTime>
  <Words>1984</Words>
  <Application>Microsoft Office PowerPoint</Application>
  <PresentationFormat>On-screen Show (4:3)</PresentationFormat>
  <Paragraphs>314</Paragraphs>
  <Slides>28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Office Theme</vt:lpstr>
      <vt:lpstr>方程式</vt:lpstr>
      <vt:lpstr>Equation</vt:lpstr>
      <vt:lpstr>Weighted Bipartite Matching</vt:lpstr>
      <vt:lpstr>Transversal of an n-by-n matrix</vt:lpstr>
      <vt:lpstr>Assignment Problem</vt:lpstr>
      <vt:lpstr>Examples of  Weighted bipartite matching and its dual 3.2.5</vt:lpstr>
      <vt:lpstr>Examples of  Weighted bipartite matching and its dual</vt:lpstr>
      <vt:lpstr>Examples of  Weighted bipartite matching and its dual</vt:lpstr>
      <vt:lpstr>Minimum weighted Cover</vt:lpstr>
      <vt:lpstr>Lemma 30.1 : For a perfect matching M and cover(u, v) in a weighted bipartite graph G, c(u,v)  w(M). Also c(u, v) =w(M) if and only if M consists of edges xiyi such that ui+vj = wi,j. In this case, M and (u,v) are optimal. </vt:lpstr>
      <vt:lpstr>Lemma 30.1 : For a perfect matching M and cover(u, v) in a weighted bipartite graph G, c(u,v)  w(M). Also c(u, v) =w(M) if and only if M consists of edges xiyi such that ui+vj = wi,j. In this case, M and (u,v) are optimal. </vt:lpstr>
      <vt:lpstr>Equality subgraph</vt:lpstr>
      <vt:lpstr>Equality Subgraph</vt:lpstr>
      <vt:lpstr>Equality Subgraph Continue</vt:lpstr>
      <vt:lpstr>Equality Subgraph Continue</vt:lpstr>
      <vt:lpstr>Equality Subgraph Continue</vt:lpstr>
      <vt:lpstr>Equality Subgraph Continue</vt:lpstr>
      <vt:lpstr>Equality Subgraph Continue</vt:lpstr>
      <vt:lpstr>Equality Subgraph Continue</vt:lpstr>
      <vt:lpstr>Hungarian Algorithm</vt:lpstr>
      <vt:lpstr>Hungarian Algorithm Continue</vt:lpstr>
      <vt:lpstr>Solving the Assignment Problem</vt:lpstr>
      <vt:lpstr>Proposition 30: The Hungarian Algorithm finds a maximum weight matching and a minimum cost cover. </vt:lpstr>
      <vt:lpstr>Proposition 30 continued</vt:lpstr>
      <vt:lpstr>Proposition 30 continued</vt:lpstr>
      <vt:lpstr>Proposition 30 continued</vt:lpstr>
      <vt:lpstr>Proposition 30 continued</vt:lpstr>
      <vt:lpstr>Stable Matching</vt:lpstr>
      <vt:lpstr>Gale-Shapley Proposal Algorithm</vt:lpstr>
      <vt:lpstr>Gale-Shapley Proposal Algorithm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Graph Theory</dc:title>
  <dc:creator>sandip aine</dc:creator>
  <cp:lastModifiedBy>samaresh</cp:lastModifiedBy>
  <cp:revision>156</cp:revision>
  <dcterms:created xsi:type="dcterms:W3CDTF">2013-08-04T06:42:48Z</dcterms:created>
  <dcterms:modified xsi:type="dcterms:W3CDTF">2015-02-13T04:01:32Z</dcterms:modified>
</cp:coreProperties>
</file>