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7" r:id="rId9"/>
    <p:sldId id="267" r:id="rId10"/>
    <p:sldId id="268" r:id="rId11"/>
    <p:sldId id="269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DE98E-543A-472B-9060-7A7C211BAFCC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75383-B5C2-4C6D-A1F1-2BBE2B527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48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309F-7AC9-4A15-BE2F-FB7F2FB72A44}" type="datetime1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403A-EA90-4F1D-8B13-F9493C837300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C19E-8B41-44BD-A8F0-8D16E6BA8B4C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F7D-DD83-4B11-BE40-6550AC092A95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237B-02FD-49A2-B794-A56A10BE26D6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FB8D-EA8A-4897-9981-6AC75A34794A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460-A62E-427C-91E7-4D438D5CA3A7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5AD2-E340-4DBF-884D-58BBAFD6C55C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8568-0857-4A3B-9B61-A448F4111E74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724-DD7B-4D67-838D-3DEA05667C02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BC74-B442-49AF-ADF3-7114D55924AD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C1B2-8D42-4EE5-AB36-9704BE5930E1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F203B6-8E9E-4D45-A26E-0E932379B499}" type="datetime1">
              <a:rPr lang="en-US" altLang="zh-TW" sz="1400" i="0" smtClean="0"/>
              <a:pPr eaLnBrk="1" hangingPunct="1"/>
              <a:t>3/11/2015</a:t>
            </a:fld>
            <a:endParaRPr lang="en-US" altLang="zh-TW" sz="1400" i="0" smtClean="0"/>
          </a:p>
        </p:txBody>
      </p:sp>
      <p:sp>
        <p:nvSpPr>
          <p:cNvPr id="204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1B9236-5719-46DC-841F-CF96DA31E75D}" type="slidenum">
              <a:rPr lang="zh-TW" altLang="en-US" sz="1400" i="0"/>
              <a:pPr eaLnBrk="1" hangingPunct="1"/>
              <a:t>1</a:t>
            </a:fld>
            <a:endParaRPr lang="en-US" altLang="zh-TW" sz="1400" i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Depth First Search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752600"/>
            <a:ext cx="8410575" cy="4343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Depth first search: Explore always from the most recently discovered vertex that has unexplored edges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Breadth first search: Explores from the oldest vertex.</a:t>
            </a:r>
          </a:p>
          <a:p>
            <a:pPr lvl="1" eaLnBrk="1" hangingPunct="1">
              <a:buNone/>
            </a:pP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2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1C82CE-60AE-42C4-8B99-857A785120EF}" type="datetime1">
              <a:rPr lang="en-US" altLang="zh-TW" sz="1400" i="0" smtClean="0"/>
              <a:pPr eaLnBrk="1" hangingPunct="1"/>
              <a:t>3/11/2015</a:t>
            </a:fld>
            <a:endParaRPr lang="en-US" altLang="zh-TW" sz="1400" i="0" smtClean="0"/>
          </a:p>
        </p:txBody>
      </p:sp>
      <p:sp>
        <p:nvSpPr>
          <p:cNvPr id="317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A1BC61-10C4-4643-8D44-E5BF6B4DF074}" type="slidenum">
              <a:rPr lang="zh-TW" altLang="en-US" sz="1400" i="0"/>
              <a:pPr eaLnBrk="1" hangingPunct="1"/>
              <a:t>10</a:t>
            </a:fld>
            <a:endParaRPr lang="en-US" altLang="zh-TW" sz="1400" i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04949" y="304799"/>
            <a:ext cx="8438606" cy="1354183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Proposition 36: Characterization of 2-connected graphs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037806"/>
            <a:ext cx="8248650" cy="451974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   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at least three vertices, the following conditions are equivalent. 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A)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connected and has no cut-vertex.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B)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all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there are internally disjoint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-paths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C)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all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there is a cycle through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D)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(G)  1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and every pair of edges in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G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lies on a common cycle.</a:t>
            </a:r>
          </a:p>
          <a:p>
            <a:pPr lvl="1" eaLnBrk="1" hangingPunct="1">
              <a:buFontTx/>
              <a:buNone/>
            </a:pPr>
            <a:endParaRPr lang="en-US" altLang="zh-TW" i="1" dirty="0" smtClean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Remark: We have already proved  A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 B in Proposition 35. The remaining equivalences are left as an exercise. </a:t>
            </a:r>
            <a:endParaRPr lang="zh-TW" altLang="en-US" i="1" dirty="0" smtClean="0">
              <a:solidFill>
                <a:schemeClr val="accent1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50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94BEF6-056C-4427-AB6E-45B60F1115F5}" type="datetime1">
              <a:rPr lang="en-US" altLang="zh-TW" sz="1400" i="0" smtClean="0"/>
              <a:pPr eaLnBrk="1" hangingPunct="1"/>
              <a:t>3/11/2015</a:t>
            </a:fld>
            <a:endParaRPr lang="en-US" altLang="zh-TW" sz="1400" i="0" smtClean="0"/>
          </a:p>
        </p:txBody>
      </p:sp>
      <p:sp>
        <p:nvSpPr>
          <p:cNvPr id="327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33AA5E-FF56-47CE-AC14-7549598A2F77}" type="slidenum">
              <a:rPr lang="zh-TW" altLang="en-US" sz="1400" i="0"/>
              <a:pPr eaLnBrk="1" hangingPunct="1"/>
              <a:t>11</a:t>
            </a:fld>
            <a:endParaRPr lang="en-US" altLang="zh-TW" sz="1400" i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952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Corollary 36.2</a:t>
            </a:r>
            <a:br>
              <a:rPr lang="en-US" altLang="zh-TW" sz="2400" dirty="0" smtClean="0">
                <a:ea typeface="新細明體" panose="02020500000000000000" pitchFamily="18" charset="-120"/>
              </a:rPr>
            </a:b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: If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2-connected, then the graph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G’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obtained by subdividing an edge of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2-connected.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772400" cy="48387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formed from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adding vertex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subdivide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show that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2-connected, it suffice to find a cycle through arbitrary edges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f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>
                <a:ea typeface="新細明體" panose="02020500000000000000" pitchFamily="18" charset="-120"/>
              </a:rPr>
              <a:t>.</a:t>
            </a:r>
            <a:endParaRPr lang="en-US" altLang="zh-TW" sz="22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2-connected, any two edges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lie on a common cycle.</a:t>
            </a:r>
            <a:endParaRPr lang="en-US" altLang="zh-TW" sz="22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our given edges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lie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 cycle through them in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also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G’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unless it uses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in which case we modify the cycle. Here “modify the cycle” means “replace the edge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the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-path of length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2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through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”.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{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uw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wv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}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we modify a cycle passing through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{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e, f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}={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uw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,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wv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}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we modify a cycle through </a:t>
            </a:r>
            <a:r>
              <a:rPr lang="en-US" altLang="zh-TW" sz="2200" i="1" dirty="0" err="1" smtClean="0">
                <a:ea typeface="新細明體" panose="02020500000000000000" pitchFamily="18" charset="-120"/>
              </a:rPr>
              <a:t>uv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471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x,y</a:t>
            </a:r>
            <a:r>
              <a:rPr lang="en-US" dirty="0" smtClean="0"/>
              <a:t> Separators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825625"/>
            <a:ext cx="86868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en-US" dirty="0" smtClean="0">
                <a:ea typeface="MS Gothic" panose="020B0609070205080204" pitchFamily="49" charset="-128"/>
              </a:rPr>
              <a:t>∈ V(G), a set S ⊆ V(G) – {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} is an 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-separator or 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-cut, if G – S has no 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 path. Let </a:t>
            </a:r>
            <a:r>
              <a:rPr lang="el-GR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κ</a:t>
            </a:r>
            <a:r>
              <a:rPr lang="en-US" dirty="0" smtClean="0">
                <a:ea typeface="MS Gothic" panose="020B0609070205080204" pitchFamily="49" charset="-128"/>
              </a:rPr>
              <a:t>(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) be the minimum size of the separator set and </a:t>
            </a:r>
            <a:r>
              <a:rPr lang="el-GR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λ</a:t>
            </a:r>
            <a:r>
              <a:rPr lang="en-US" dirty="0" smtClean="0">
                <a:ea typeface="MS Gothic" panose="020B0609070205080204" pitchFamily="49" charset="-128"/>
              </a:rPr>
              <a:t>(</a:t>
            </a:r>
            <a:r>
              <a:rPr lang="en-US" dirty="0" err="1" smtClean="0">
                <a:ea typeface="MS Gothic" panose="020B0609070205080204" pitchFamily="49" charset="-128"/>
              </a:rPr>
              <a:t>x,y</a:t>
            </a:r>
            <a:r>
              <a:rPr lang="en-US" dirty="0" smtClean="0">
                <a:ea typeface="MS Gothic" panose="020B0609070205080204" pitchFamily="49" charset="-128"/>
              </a:rPr>
              <a:t>) be maximum size of a set of pairwise disjoint paths. </a:t>
            </a:r>
          </a:p>
          <a:p>
            <a:r>
              <a:rPr lang="en-US" dirty="0" smtClean="0">
                <a:ea typeface="MS Gothic" panose="020B0609070205080204" pitchFamily="49" charset="-128"/>
              </a:rPr>
              <a:t>Theorem 4 (</a:t>
            </a:r>
            <a:r>
              <a:rPr lang="en-US" dirty="0" err="1" smtClean="0">
                <a:ea typeface="MS Gothic" panose="020B0609070205080204" pitchFamily="49" charset="-128"/>
              </a:rPr>
              <a:t>Menger’s</a:t>
            </a:r>
            <a:r>
              <a:rPr lang="en-US" dirty="0" smtClean="0">
                <a:ea typeface="MS Gothic" panose="020B0609070205080204" pitchFamily="49" charset="-128"/>
              </a:rPr>
              <a:t> Theorem):</a:t>
            </a:r>
            <a:endParaRPr lang="en-US" dirty="0"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	If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x,y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 are vertices of a graph G and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xy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not an edge,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	then </a:t>
            </a:r>
            <a:r>
              <a:rPr lang="el-GR" b="1" i="1" dirty="0">
                <a:solidFill>
                  <a:schemeClr val="accent1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κ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(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x,y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)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= </a:t>
            </a:r>
            <a:r>
              <a:rPr lang="el-GR" b="1" i="1" dirty="0">
                <a:solidFill>
                  <a:schemeClr val="accent1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λ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(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x,y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).</a:t>
            </a:r>
          </a:p>
          <a:p>
            <a:pPr marL="0" indent="0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Remark: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Menger’s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 Theorem is a local version of Whitney’s result for a N-S condition for a graph to be 2-connected (Proposition 35). The proof can be perused in </a:t>
            </a:r>
            <a:r>
              <a:rPr lang="en-US" b="1" i="1" smtClean="0">
                <a:solidFill>
                  <a:schemeClr val="accent1">
                    <a:lumMod val="75000"/>
                  </a:schemeClr>
                </a:solidFill>
                <a:ea typeface="MS Gothic" panose="020B0609070205080204" pitchFamily="49" charset="-128"/>
              </a:rPr>
              <a:t>the textbook.</a:t>
            </a:r>
            <a:endParaRPr lang="en-US" b="1" i="1" dirty="0" smtClean="0">
              <a:solidFill>
                <a:schemeClr val="accent1">
                  <a:lumMod val="75000"/>
                </a:schemeClr>
              </a:solidFill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5CFC-7512-4FD2-BE2D-AC4C2D18B19A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3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Depth first Search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150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DB4148-8607-490B-B079-FBB833FCA416}" type="datetime1">
              <a:rPr lang="en-US" altLang="zh-TW" sz="1400" i="0" smtClean="0"/>
              <a:pPr eaLnBrk="1" hangingPunct="1"/>
              <a:t>3/11/2015</a:t>
            </a:fld>
            <a:endParaRPr lang="en-US" altLang="zh-TW" sz="1400" i="0" smtClean="0"/>
          </a:p>
        </p:txBody>
      </p:sp>
      <p:sp>
        <p:nvSpPr>
          <p:cNvPr id="215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7A96F0-9E3A-460B-AB27-A79D672BABF5}" type="slidenum">
              <a:rPr lang="zh-TW" altLang="en-US" sz="1400" i="0"/>
              <a:pPr eaLnBrk="1" hangingPunct="1"/>
              <a:t>2</a:t>
            </a:fld>
            <a:endParaRPr lang="en-US" altLang="zh-TW" sz="1400" i="0"/>
          </a:p>
        </p:txBody>
      </p:sp>
      <p:sp>
        <p:nvSpPr>
          <p:cNvPr id="21510" name="橢圓 6"/>
          <p:cNvSpPr>
            <a:spLocks noChangeArrowheads="1"/>
          </p:cNvSpPr>
          <p:nvPr/>
        </p:nvSpPr>
        <p:spPr bwMode="auto">
          <a:xfrm>
            <a:off x="1676400" y="2095500"/>
            <a:ext cx="2095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>
            <a:endCxn id="21510" idx="2"/>
          </p:cNvCxnSpPr>
          <p:nvPr/>
        </p:nvCxnSpPr>
        <p:spPr bwMode="auto">
          <a:xfrm>
            <a:off x="1085850" y="2133600"/>
            <a:ext cx="590550" cy="52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21510" idx="7"/>
          </p:cNvCxnSpPr>
          <p:nvPr/>
        </p:nvCxnSpPr>
        <p:spPr bwMode="auto">
          <a:xfrm rot="5400000" flipH="1" flipV="1">
            <a:off x="1924050" y="1712913"/>
            <a:ext cx="341313" cy="4778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13" name="直線單箭頭接點 12"/>
          <p:cNvCxnSpPr>
            <a:cxnSpLocks noChangeShapeType="1"/>
            <a:stCxn id="21510" idx="6"/>
            <a:endCxn id="21522" idx="2"/>
          </p:cNvCxnSpPr>
          <p:nvPr/>
        </p:nvCxnSpPr>
        <p:spPr bwMode="auto">
          <a:xfrm>
            <a:off x="1885950" y="2185988"/>
            <a:ext cx="542925" cy="1476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14" name="直線單箭頭接點 14"/>
          <p:cNvCxnSpPr>
            <a:cxnSpLocks noChangeShapeType="1"/>
            <a:stCxn id="21510" idx="4"/>
          </p:cNvCxnSpPr>
          <p:nvPr/>
        </p:nvCxnSpPr>
        <p:spPr bwMode="auto">
          <a:xfrm rot="16200000" flipH="1">
            <a:off x="1685925" y="2371725"/>
            <a:ext cx="600075" cy="409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5" name="文字方塊 19"/>
          <p:cNvSpPr txBox="1">
            <a:spLocks noChangeArrowheads="1"/>
          </p:cNvSpPr>
          <p:nvPr/>
        </p:nvSpPr>
        <p:spPr bwMode="auto">
          <a:xfrm>
            <a:off x="590550" y="3009900"/>
            <a:ext cx="2600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Arbitrary  select an unused edge and check the new vertex</a:t>
            </a:r>
            <a:endParaRPr lang="zh-TW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16" name="橢圓 20"/>
          <p:cNvSpPr>
            <a:spLocks noChangeArrowheads="1"/>
          </p:cNvSpPr>
          <p:nvPr/>
        </p:nvSpPr>
        <p:spPr bwMode="auto">
          <a:xfrm>
            <a:off x="7496175" y="2038350"/>
            <a:ext cx="2095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22" name="直線單箭頭接點 21"/>
          <p:cNvCxnSpPr>
            <a:endCxn id="21516" idx="2"/>
          </p:cNvCxnSpPr>
          <p:nvPr/>
        </p:nvCxnSpPr>
        <p:spPr bwMode="auto">
          <a:xfrm>
            <a:off x="6905625" y="2076450"/>
            <a:ext cx="590550" cy="52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1516" idx="7"/>
          </p:cNvCxnSpPr>
          <p:nvPr/>
        </p:nvCxnSpPr>
        <p:spPr bwMode="auto">
          <a:xfrm rot="5400000" flipH="1" flipV="1">
            <a:off x="7634287" y="1631951"/>
            <a:ext cx="474663" cy="3921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19" name="直線單箭頭接點 23"/>
          <p:cNvCxnSpPr>
            <a:cxnSpLocks noChangeShapeType="1"/>
            <a:stCxn id="21516" idx="6"/>
          </p:cNvCxnSpPr>
          <p:nvPr/>
        </p:nvCxnSpPr>
        <p:spPr bwMode="auto">
          <a:xfrm flipV="1">
            <a:off x="7705725" y="2124075"/>
            <a:ext cx="552450" cy="4763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0" name="直線單箭頭接點 24"/>
          <p:cNvCxnSpPr>
            <a:cxnSpLocks noChangeShapeType="1"/>
            <a:stCxn id="21516" idx="5"/>
          </p:cNvCxnSpPr>
          <p:nvPr/>
        </p:nvCxnSpPr>
        <p:spPr bwMode="auto">
          <a:xfrm rot="16200000" flipH="1">
            <a:off x="7724776" y="2143125"/>
            <a:ext cx="436562" cy="53498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1" name="文字方塊 25"/>
          <p:cNvSpPr txBox="1">
            <a:spLocks noChangeArrowheads="1"/>
          </p:cNvSpPr>
          <p:nvPr/>
        </p:nvSpPr>
        <p:spPr bwMode="auto">
          <a:xfrm>
            <a:off x="6238875" y="2878138"/>
            <a:ext cx="26860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selected edge leads to an unexplored  vertex, mark the selected edge “used” and  go further to the new vertex and continue from there</a:t>
            </a:r>
            <a:endParaRPr lang="zh-TW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22" name="橢圓 28"/>
          <p:cNvSpPr>
            <a:spLocks noChangeArrowheads="1"/>
          </p:cNvSpPr>
          <p:nvPr/>
        </p:nvSpPr>
        <p:spPr bwMode="auto">
          <a:xfrm>
            <a:off x="2428875" y="2219325"/>
            <a:ext cx="238125" cy="228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23" name="橢圓 30"/>
          <p:cNvSpPr>
            <a:spLocks noChangeArrowheads="1"/>
          </p:cNvSpPr>
          <p:nvPr/>
        </p:nvSpPr>
        <p:spPr bwMode="auto">
          <a:xfrm>
            <a:off x="4324350" y="2200275"/>
            <a:ext cx="2095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2" name="直線單箭頭接點 31"/>
          <p:cNvCxnSpPr>
            <a:endCxn id="21523" idx="2"/>
          </p:cNvCxnSpPr>
          <p:nvPr/>
        </p:nvCxnSpPr>
        <p:spPr bwMode="auto">
          <a:xfrm>
            <a:off x="3733800" y="2238375"/>
            <a:ext cx="590550" cy="52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1523" idx="0"/>
          </p:cNvCxnSpPr>
          <p:nvPr/>
        </p:nvCxnSpPr>
        <p:spPr bwMode="auto">
          <a:xfrm rot="5400000" flipH="1" flipV="1">
            <a:off x="4395788" y="1776412"/>
            <a:ext cx="457200" cy="3905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26" name="直線單箭頭接點 33"/>
          <p:cNvCxnSpPr>
            <a:cxnSpLocks noChangeShapeType="1"/>
            <a:stCxn id="21523" idx="6"/>
            <a:endCxn id="21529" idx="2"/>
          </p:cNvCxnSpPr>
          <p:nvPr/>
        </p:nvCxnSpPr>
        <p:spPr bwMode="auto">
          <a:xfrm>
            <a:off x="4533900" y="2290763"/>
            <a:ext cx="590550" cy="47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27" name="直線單箭頭接點 34"/>
          <p:cNvCxnSpPr>
            <a:cxnSpLocks noChangeShapeType="1"/>
            <a:stCxn id="21523" idx="5"/>
          </p:cNvCxnSpPr>
          <p:nvPr/>
        </p:nvCxnSpPr>
        <p:spPr bwMode="auto">
          <a:xfrm rot="16200000" flipH="1">
            <a:off x="4400550" y="2457451"/>
            <a:ext cx="579437" cy="373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8" name="文字方塊 35"/>
          <p:cNvSpPr txBox="1">
            <a:spLocks noChangeArrowheads="1"/>
          </p:cNvSpPr>
          <p:nvPr/>
        </p:nvSpPr>
        <p:spPr bwMode="auto">
          <a:xfrm>
            <a:off x="3162300" y="3114675"/>
            <a:ext cx="26765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 selected edge leads to an explored vertex, mark the selected edge “used” and  stay where we are</a:t>
            </a:r>
            <a:endParaRPr lang="zh-TW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29" name="橢圓 36"/>
          <p:cNvSpPr>
            <a:spLocks noChangeArrowheads="1"/>
          </p:cNvSpPr>
          <p:nvPr/>
        </p:nvSpPr>
        <p:spPr bwMode="auto">
          <a:xfrm>
            <a:off x="5124450" y="2200275"/>
            <a:ext cx="190500" cy="190500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30" name="手繪多邊形 43"/>
          <p:cNvSpPr>
            <a:spLocks noChangeArrowheads="1"/>
          </p:cNvSpPr>
          <p:nvPr/>
        </p:nvSpPr>
        <p:spPr bwMode="auto">
          <a:xfrm>
            <a:off x="4533900" y="2066925"/>
            <a:ext cx="600075" cy="161925"/>
          </a:xfrm>
          <a:custGeom>
            <a:avLst/>
            <a:gdLst>
              <a:gd name="T0" fmla="*/ 247920 w 695325"/>
              <a:gd name="T1" fmla="*/ 196842 h 149225"/>
              <a:gd name="T2" fmla="*/ 154121 w 695325"/>
              <a:gd name="T3" fmla="*/ 11246 h 149225"/>
              <a:gd name="T4" fmla="*/ 0 w 695325"/>
              <a:gd name="T5" fmla="*/ 264331 h 149225"/>
              <a:gd name="T6" fmla="*/ 0 60000 65536"/>
              <a:gd name="T7" fmla="*/ 0 60000 65536"/>
              <a:gd name="T8" fmla="*/ 0 60000 65536"/>
              <a:gd name="T9" fmla="*/ 0 w 695325"/>
              <a:gd name="T10" fmla="*/ 0 h 149225"/>
              <a:gd name="T11" fmla="*/ 695325 w 695325"/>
              <a:gd name="T12" fmla="*/ 149225 h 149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5325" h="149225">
                <a:moveTo>
                  <a:pt x="695325" y="111125"/>
                </a:moveTo>
                <a:cubicBezTo>
                  <a:pt x="538956" y="55562"/>
                  <a:pt x="548142" y="0"/>
                  <a:pt x="432254" y="6350"/>
                </a:cubicBezTo>
                <a:cubicBezTo>
                  <a:pt x="316366" y="12700"/>
                  <a:pt x="75406" y="80962"/>
                  <a:pt x="0" y="149225"/>
                </a:cubicBezTo>
              </a:path>
            </a:pathLst>
          </a:cu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橢圓 51"/>
          <p:cNvSpPr>
            <a:spLocks noChangeArrowheads="1"/>
          </p:cNvSpPr>
          <p:nvPr/>
        </p:nvSpPr>
        <p:spPr bwMode="auto">
          <a:xfrm>
            <a:off x="1552575" y="5238750"/>
            <a:ext cx="209550" cy="180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53" name="直線單箭頭接點 52"/>
          <p:cNvCxnSpPr>
            <a:endCxn id="21531" idx="2"/>
          </p:cNvCxnSpPr>
          <p:nvPr/>
        </p:nvCxnSpPr>
        <p:spPr bwMode="auto">
          <a:xfrm>
            <a:off x="962025" y="5276850"/>
            <a:ext cx="590550" cy="523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1531" idx="7"/>
          </p:cNvCxnSpPr>
          <p:nvPr/>
        </p:nvCxnSpPr>
        <p:spPr bwMode="auto">
          <a:xfrm rot="5400000" flipH="1" flipV="1">
            <a:off x="1800225" y="4856163"/>
            <a:ext cx="341313" cy="4778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34" name="直線單箭頭接點 54"/>
          <p:cNvCxnSpPr>
            <a:cxnSpLocks noChangeShapeType="1"/>
            <a:stCxn id="21531" idx="5"/>
          </p:cNvCxnSpPr>
          <p:nvPr/>
        </p:nvCxnSpPr>
        <p:spPr bwMode="auto">
          <a:xfrm rot="16200000" flipH="1">
            <a:off x="1933576" y="5191125"/>
            <a:ext cx="246062" cy="649287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35" name="直線單箭頭接點 55"/>
          <p:cNvCxnSpPr>
            <a:cxnSpLocks noChangeShapeType="1"/>
            <a:stCxn id="21531" idx="4"/>
          </p:cNvCxnSpPr>
          <p:nvPr/>
        </p:nvCxnSpPr>
        <p:spPr bwMode="auto">
          <a:xfrm rot="16200000" flipH="1">
            <a:off x="1400175" y="5676900"/>
            <a:ext cx="581025" cy="666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36" name="文字方塊 62"/>
          <p:cNvSpPr txBox="1">
            <a:spLocks noChangeArrowheads="1"/>
          </p:cNvSpPr>
          <p:nvPr/>
        </p:nvSpPr>
        <p:spPr bwMode="auto">
          <a:xfrm>
            <a:off x="2676525" y="5038725"/>
            <a:ext cx="3324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all the incident edges are used, go back to where we came from.</a:t>
            </a:r>
            <a:endParaRPr lang="zh-TW" altLang="en-US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37" name="橢圓 64"/>
          <p:cNvSpPr>
            <a:spLocks noChangeArrowheads="1"/>
          </p:cNvSpPr>
          <p:nvPr/>
        </p:nvSpPr>
        <p:spPr bwMode="auto">
          <a:xfrm>
            <a:off x="714375" y="5172075"/>
            <a:ext cx="238125" cy="2286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38" name="橢圓 71"/>
          <p:cNvSpPr>
            <a:spLocks noChangeArrowheads="1"/>
          </p:cNvSpPr>
          <p:nvPr/>
        </p:nvSpPr>
        <p:spPr bwMode="auto">
          <a:xfrm>
            <a:off x="8153400" y="2590800"/>
            <a:ext cx="276225" cy="2381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539" name="手繪多邊形 78"/>
          <p:cNvSpPr>
            <a:spLocks noChangeArrowheads="1"/>
          </p:cNvSpPr>
          <p:nvPr/>
        </p:nvSpPr>
        <p:spPr bwMode="auto">
          <a:xfrm>
            <a:off x="981075" y="4981575"/>
            <a:ext cx="619125" cy="228600"/>
          </a:xfrm>
          <a:custGeom>
            <a:avLst/>
            <a:gdLst>
              <a:gd name="T0" fmla="*/ 308547 w 695325"/>
              <a:gd name="T1" fmla="*/ 2200157 h 149225"/>
              <a:gd name="T2" fmla="*/ 191811 w 695325"/>
              <a:gd name="T3" fmla="*/ 125726 h 149225"/>
              <a:gd name="T4" fmla="*/ 0 w 695325"/>
              <a:gd name="T5" fmla="*/ 2954497 h 149225"/>
              <a:gd name="T6" fmla="*/ 0 60000 65536"/>
              <a:gd name="T7" fmla="*/ 0 60000 65536"/>
              <a:gd name="T8" fmla="*/ 0 60000 65536"/>
              <a:gd name="T9" fmla="*/ 0 w 695325"/>
              <a:gd name="T10" fmla="*/ 0 h 149225"/>
              <a:gd name="T11" fmla="*/ 695325 w 695325"/>
              <a:gd name="T12" fmla="*/ 149225 h 149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5325" h="149225">
                <a:moveTo>
                  <a:pt x="695325" y="111125"/>
                </a:moveTo>
                <a:cubicBezTo>
                  <a:pt x="538956" y="55562"/>
                  <a:pt x="548142" y="0"/>
                  <a:pt x="432254" y="6350"/>
                </a:cubicBezTo>
                <a:cubicBezTo>
                  <a:pt x="316366" y="12700"/>
                  <a:pt x="75406" y="80962"/>
                  <a:pt x="0" y="149225"/>
                </a:cubicBezTo>
              </a:path>
            </a:pathLst>
          </a:cu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33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頁尾版面配置區 4"/>
          <p:cNvSpPr txBox="1">
            <a:spLocks noGrp="1"/>
          </p:cNvSpPr>
          <p:nvPr/>
        </p:nvSpPr>
        <p:spPr bwMode="auto">
          <a:xfrm>
            <a:off x="0" y="6400800"/>
            <a:ext cx="298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1400" i="0">
                <a:ea typeface="新細明體" panose="02020500000000000000" pitchFamily="18" charset="-120"/>
              </a:rPr>
              <a:t>Ch. 4.   Connectivity and paths</a:t>
            </a:r>
          </a:p>
        </p:txBody>
      </p:sp>
      <p:sp>
        <p:nvSpPr>
          <p:cNvPr id="22532" name="投影片編號版面配置區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19C99E4-74D8-43FC-8169-6235303F2103}" type="slidenum">
              <a:rPr lang="zh-TW" altLang="en-US" sz="1400" i="0">
                <a:ea typeface="新細明體" panose="02020500000000000000" pitchFamily="18" charset="-120"/>
              </a:rPr>
              <a:pPr algn="r" eaLnBrk="1" hangingPunct="1"/>
              <a:t>3</a:t>
            </a:fld>
            <a:endParaRPr lang="en-US" altLang="zh-TW" sz="1400" i="0">
              <a:ea typeface="新細明體" panose="02020500000000000000" pitchFamily="18" charset="-12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Depth First Search</a:t>
            </a:r>
            <a:endParaRPr lang="en-US" altLang="zh-TW" sz="1800" dirty="0" smtClean="0">
              <a:ea typeface="新細明體" panose="02020500000000000000" pitchFamily="18" charset="-12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772400" cy="118268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Depth-first search from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</a:rPr>
              <a:t>u, a, b, c, d, e, f, g</a:t>
            </a:r>
          </a:p>
        </p:txBody>
      </p:sp>
      <p:sp>
        <p:nvSpPr>
          <p:cNvPr id="22535" name="Oval 32"/>
          <p:cNvSpPr>
            <a:spLocks noChangeArrowheads="1"/>
          </p:cNvSpPr>
          <p:nvPr/>
        </p:nvSpPr>
        <p:spPr bwMode="auto">
          <a:xfrm>
            <a:off x="957263" y="48545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6" name="Oval 33"/>
          <p:cNvSpPr>
            <a:spLocks noChangeArrowheads="1"/>
          </p:cNvSpPr>
          <p:nvPr/>
        </p:nvSpPr>
        <p:spPr bwMode="auto">
          <a:xfrm>
            <a:off x="1728788" y="4859338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7" name="Oval 34"/>
          <p:cNvSpPr>
            <a:spLocks noChangeArrowheads="1"/>
          </p:cNvSpPr>
          <p:nvPr/>
        </p:nvSpPr>
        <p:spPr bwMode="auto">
          <a:xfrm>
            <a:off x="2662238" y="48545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8" name="Oval 35"/>
          <p:cNvSpPr>
            <a:spLocks noChangeArrowheads="1"/>
          </p:cNvSpPr>
          <p:nvPr/>
        </p:nvSpPr>
        <p:spPr bwMode="auto">
          <a:xfrm>
            <a:off x="3543300" y="48545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39" name="Oval 36"/>
          <p:cNvSpPr>
            <a:spLocks noChangeArrowheads="1"/>
          </p:cNvSpPr>
          <p:nvPr/>
        </p:nvSpPr>
        <p:spPr bwMode="auto">
          <a:xfrm>
            <a:off x="969963" y="39989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40" name="Oval 37"/>
          <p:cNvSpPr>
            <a:spLocks noChangeArrowheads="1"/>
          </p:cNvSpPr>
          <p:nvPr/>
        </p:nvSpPr>
        <p:spPr bwMode="auto">
          <a:xfrm>
            <a:off x="1736725" y="39989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41" name="Oval 38"/>
          <p:cNvSpPr>
            <a:spLocks noChangeArrowheads="1"/>
          </p:cNvSpPr>
          <p:nvPr/>
        </p:nvSpPr>
        <p:spPr bwMode="auto">
          <a:xfrm>
            <a:off x="2674938" y="39989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42" name="Oval 39"/>
          <p:cNvSpPr>
            <a:spLocks noChangeArrowheads="1"/>
          </p:cNvSpPr>
          <p:nvPr/>
        </p:nvSpPr>
        <p:spPr bwMode="auto">
          <a:xfrm>
            <a:off x="3556000" y="39989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543" name="Line 40"/>
          <p:cNvSpPr>
            <a:spLocks noChangeShapeType="1"/>
          </p:cNvSpPr>
          <p:nvPr/>
        </p:nvSpPr>
        <p:spPr bwMode="auto">
          <a:xfrm flipH="1">
            <a:off x="1023938" y="4132263"/>
            <a:ext cx="11112" cy="730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41"/>
          <p:cNvSpPr>
            <a:spLocks noChangeShapeType="1"/>
          </p:cNvSpPr>
          <p:nvPr/>
        </p:nvSpPr>
        <p:spPr bwMode="auto">
          <a:xfrm flipH="1">
            <a:off x="1790700" y="4132263"/>
            <a:ext cx="11113" cy="730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42"/>
          <p:cNvSpPr>
            <a:spLocks noChangeShapeType="1"/>
          </p:cNvSpPr>
          <p:nvPr/>
        </p:nvSpPr>
        <p:spPr bwMode="auto">
          <a:xfrm flipH="1">
            <a:off x="2724150" y="4140200"/>
            <a:ext cx="17463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43"/>
          <p:cNvSpPr>
            <a:spLocks noChangeShapeType="1"/>
          </p:cNvSpPr>
          <p:nvPr/>
        </p:nvSpPr>
        <p:spPr bwMode="auto">
          <a:xfrm>
            <a:off x="3613150" y="4127500"/>
            <a:ext cx="1588" cy="730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44"/>
          <p:cNvSpPr>
            <a:spLocks noChangeShapeType="1"/>
          </p:cNvSpPr>
          <p:nvPr/>
        </p:nvSpPr>
        <p:spPr bwMode="auto">
          <a:xfrm>
            <a:off x="1081088" y="4924425"/>
            <a:ext cx="638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45"/>
          <p:cNvSpPr>
            <a:spLocks noChangeShapeType="1"/>
          </p:cNvSpPr>
          <p:nvPr/>
        </p:nvSpPr>
        <p:spPr bwMode="auto">
          <a:xfrm>
            <a:off x="2795588" y="4919663"/>
            <a:ext cx="747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46"/>
          <p:cNvSpPr>
            <a:spLocks noChangeShapeType="1"/>
          </p:cNvSpPr>
          <p:nvPr/>
        </p:nvSpPr>
        <p:spPr bwMode="auto">
          <a:xfrm>
            <a:off x="1857375" y="4929188"/>
            <a:ext cx="800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47"/>
          <p:cNvSpPr>
            <a:spLocks noChangeShapeType="1"/>
          </p:cNvSpPr>
          <p:nvPr/>
        </p:nvSpPr>
        <p:spPr bwMode="auto">
          <a:xfrm>
            <a:off x="1098550" y="4068763"/>
            <a:ext cx="642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48"/>
          <p:cNvSpPr>
            <a:spLocks noChangeShapeType="1"/>
          </p:cNvSpPr>
          <p:nvPr/>
        </p:nvSpPr>
        <p:spPr bwMode="auto">
          <a:xfrm flipV="1">
            <a:off x="2771775" y="4098925"/>
            <a:ext cx="795338" cy="782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Text Box 49"/>
          <p:cNvSpPr txBox="1">
            <a:spLocks noChangeArrowheads="1"/>
          </p:cNvSpPr>
          <p:nvPr/>
        </p:nvSpPr>
        <p:spPr bwMode="auto">
          <a:xfrm>
            <a:off x="838200" y="49149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22553" name="Text Box 50"/>
          <p:cNvSpPr txBox="1">
            <a:spLocks noChangeArrowheads="1"/>
          </p:cNvSpPr>
          <p:nvPr/>
        </p:nvSpPr>
        <p:spPr bwMode="auto">
          <a:xfrm>
            <a:off x="1595438" y="49053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2554" name="Text Box 51"/>
          <p:cNvSpPr txBox="1">
            <a:spLocks noChangeArrowheads="1"/>
          </p:cNvSpPr>
          <p:nvPr/>
        </p:nvSpPr>
        <p:spPr bwMode="auto">
          <a:xfrm>
            <a:off x="2557463" y="4895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2555" name="Text Box 52"/>
          <p:cNvSpPr txBox="1">
            <a:spLocks noChangeArrowheads="1"/>
          </p:cNvSpPr>
          <p:nvPr/>
        </p:nvSpPr>
        <p:spPr bwMode="auto">
          <a:xfrm>
            <a:off x="3448050" y="48958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2556" name="Text Box 53"/>
          <p:cNvSpPr txBox="1">
            <a:spLocks noChangeArrowheads="1"/>
          </p:cNvSpPr>
          <p:nvPr/>
        </p:nvSpPr>
        <p:spPr bwMode="auto">
          <a:xfrm>
            <a:off x="3460750" y="3706813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2557" name="Text Box 54"/>
          <p:cNvSpPr txBox="1">
            <a:spLocks noChangeArrowheads="1"/>
          </p:cNvSpPr>
          <p:nvPr/>
        </p:nvSpPr>
        <p:spPr bwMode="auto">
          <a:xfrm>
            <a:off x="2584450" y="37020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2558" name="Text Box 55"/>
          <p:cNvSpPr txBox="1">
            <a:spLocks noChangeArrowheads="1"/>
          </p:cNvSpPr>
          <p:nvPr/>
        </p:nvSpPr>
        <p:spPr bwMode="auto">
          <a:xfrm>
            <a:off x="1660525" y="36449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2559" name="Text Box 56"/>
          <p:cNvSpPr txBox="1">
            <a:spLocks noChangeArrowheads="1"/>
          </p:cNvSpPr>
          <p:nvPr/>
        </p:nvSpPr>
        <p:spPr bwMode="auto">
          <a:xfrm>
            <a:off x="879475" y="36639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2560" name="Text Box 58"/>
          <p:cNvSpPr txBox="1">
            <a:spLocks noChangeArrowheads="1"/>
          </p:cNvSpPr>
          <p:nvPr/>
        </p:nvSpPr>
        <p:spPr bwMode="auto">
          <a:xfrm>
            <a:off x="4381500" y="2247900"/>
            <a:ext cx="4429125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try to get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visited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d,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other unvisited edge to go, so go back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Similarly, no other unvisited edge to go 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, go back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other unvisited edge to go 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go back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b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then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go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then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but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visited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 back to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i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then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u</a:t>
            </a:r>
            <a:r>
              <a:rPr lang="en-US" altLang="zh-TW" i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9A78-C9F3-4EFE-ADCD-F9D8A9B76DEA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59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3E6B2C-F5EC-4839-BEB4-6184685166C8}" type="datetime1">
              <a:rPr lang="en-US" altLang="zh-TW" sz="1400" i="0" smtClean="0"/>
              <a:pPr eaLnBrk="1" hangingPunct="1"/>
              <a:t>3/11/2015</a:t>
            </a:fld>
            <a:endParaRPr lang="en-US" altLang="zh-TW" sz="1400" i="0" smtClean="0"/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E369BF-E562-4577-B16C-23657139A978}" type="slidenum">
              <a:rPr lang="zh-TW" altLang="en-US" sz="1400" i="0"/>
              <a:pPr eaLnBrk="1" hangingPunct="1"/>
              <a:t>4</a:t>
            </a:fld>
            <a:endParaRPr lang="en-US" altLang="zh-TW" sz="1400" i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Depth First Search</a:t>
            </a:r>
            <a:endParaRPr lang="en-US" altLang="zh-TW" sz="1800" dirty="0" smtClean="0">
              <a:ea typeface="新細明體" panose="02020500000000000000" pitchFamily="18" charset="-12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87801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Depth-first search paths from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</a:rPr>
              <a:t>u, a, f, g, b, e, d, c 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</a:rPr>
              <a:t>u, g, f, a, b, c, d, e</a:t>
            </a:r>
          </a:p>
          <a:p>
            <a:pPr lvl="1" eaLnBrk="1" hangingPunct="1"/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5091113" y="49307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0" name="Oval 5"/>
          <p:cNvSpPr>
            <a:spLocks noChangeArrowheads="1"/>
          </p:cNvSpPr>
          <p:nvPr/>
        </p:nvSpPr>
        <p:spPr bwMode="auto">
          <a:xfrm>
            <a:off x="5862638" y="4935538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6796088" y="49307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7677150" y="49307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5103813" y="40751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4" name="Oval 9"/>
          <p:cNvSpPr>
            <a:spLocks noChangeArrowheads="1"/>
          </p:cNvSpPr>
          <p:nvPr/>
        </p:nvSpPr>
        <p:spPr bwMode="auto">
          <a:xfrm>
            <a:off x="5870575" y="40751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5" name="Oval 10"/>
          <p:cNvSpPr>
            <a:spLocks noChangeArrowheads="1"/>
          </p:cNvSpPr>
          <p:nvPr/>
        </p:nvSpPr>
        <p:spPr bwMode="auto">
          <a:xfrm>
            <a:off x="6808788" y="40751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7689850" y="40751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 flipH="1">
            <a:off x="5157788" y="4208463"/>
            <a:ext cx="11112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3"/>
          <p:cNvSpPr>
            <a:spLocks noChangeShapeType="1"/>
          </p:cNvSpPr>
          <p:nvPr/>
        </p:nvSpPr>
        <p:spPr bwMode="auto">
          <a:xfrm flipH="1">
            <a:off x="5924550" y="4208463"/>
            <a:ext cx="1111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4"/>
          <p:cNvSpPr>
            <a:spLocks noChangeShapeType="1"/>
          </p:cNvSpPr>
          <p:nvPr/>
        </p:nvSpPr>
        <p:spPr bwMode="auto">
          <a:xfrm flipH="1">
            <a:off x="6858000" y="4216400"/>
            <a:ext cx="17463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5"/>
          <p:cNvSpPr>
            <a:spLocks noChangeShapeType="1"/>
          </p:cNvSpPr>
          <p:nvPr/>
        </p:nvSpPr>
        <p:spPr bwMode="auto">
          <a:xfrm>
            <a:off x="7747000" y="4203700"/>
            <a:ext cx="1588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6"/>
          <p:cNvSpPr>
            <a:spLocks noChangeShapeType="1"/>
          </p:cNvSpPr>
          <p:nvPr/>
        </p:nvSpPr>
        <p:spPr bwMode="auto">
          <a:xfrm>
            <a:off x="5214938" y="5000625"/>
            <a:ext cx="638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17"/>
          <p:cNvSpPr>
            <a:spLocks noChangeShapeType="1"/>
          </p:cNvSpPr>
          <p:nvPr/>
        </p:nvSpPr>
        <p:spPr bwMode="auto">
          <a:xfrm>
            <a:off x="6929438" y="499586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18"/>
          <p:cNvSpPr>
            <a:spLocks noChangeShapeType="1"/>
          </p:cNvSpPr>
          <p:nvPr/>
        </p:nvSpPr>
        <p:spPr bwMode="auto">
          <a:xfrm>
            <a:off x="5991225" y="5005388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19"/>
          <p:cNvSpPr>
            <a:spLocks noChangeShapeType="1"/>
          </p:cNvSpPr>
          <p:nvPr/>
        </p:nvSpPr>
        <p:spPr bwMode="auto">
          <a:xfrm>
            <a:off x="5232400" y="4144963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0"/>
          <p:cNvSpPr>
            <a:spLocks noChangeShapeType="1"/>
          </p:cNvSpPr>
          <p:nvPr/>
        </p:nvSpPr>
        <p:spPr bwMode="auto">
          <a:xfrm flipV="1">
            <a:off x="6905625" y="4175125"/>
            <a:ext cx="795338" cy="782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Text Box 21"/>
          <p:cNvSpPr txBox="1">
            <a:spLocks noChangeArrowheads="1"/>
          </p:cNvSpPr>
          <p:nvPr/>
        </p:nvSpPr>
        <p:spPr bwMode="auto">
          <a:xfrm>
            <a:off x="4972050" y="49911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23577" name="Text Box 22"/>
          <p:cNvSpPr txBox="1">
            <a:spLocks noChangeArrowheads="1"/>
          </p:cNvSpPr>
          <p:nvPr/>
        </p:nvSpPr>
        <p:spPr bwMode="auto">
          <a:xfrm>
            <a:off x="5729288" y="49815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3578" name="Text Box 23"/>
          <p:cNvSpPr txBox="1">
            <a:spLocks noChangeArrowheads="1"/>
          </p:cNvSpPr>
          <p:nvPr/>
        </p:nvSpPr>
        <p:spPr bwMode="auto">
          <a:xfrm>
            <a:off x="6691313" y="49720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7581900" y="49720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7594600" y="3783013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6718300" y="3778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5794375" y="37211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3583" name="Text Box 28"/>
          <p:cNvSpPr txBox="1">
            <a:spLocks noChangeArrowheads="1"/>
          </p:cNvSpPr>
          <p:nvPr/>
        </p:nvSpPr>
        <p:spPr bwMode="auto">
          <a:xfrm>
            <a:off x="5013325" y="3740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1195388" y="498792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>
            <a:off x="1966913" y="4992688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6" name="Oval 34"/>
          <p:cNvSpPr>
            <a:spLocks noChangeArrowheads="1"/>
          </p:cNvSpPr>
          <p:nvPr/>
        </p:nvSpPr>
        <p:spPr bwMode="auto">
          <a:xfrm>
            <a:off x="2900363" y="498792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7" name="Oval 35"/>
          <p:cNvSpPr>
            <a:spLocks noChangeArrowheads="1"/>
          </p:cNvSpPr>
          <p:nvPr/>
        </p:nvSpPr>
        <p:spPr bwMode="auto">
          <a:xfrm>
            <a:off x="3781425" y="498792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8" name="Oval 36"/>
          <p:cNvSpPr>
            <a:spLocks noChangeArrowheads="1"/>
          </p:cNvSpPr>
          <p:nvPr/>
        </p:nvSpPr>
        <p:spPr bwMode="auto">
          <a:xfrm>
            <a:off x="1208088" y="41322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89" name="Oval 37"/>
          <p:cNvSpPr>
            <a:spLocks noChangeArrowheads="1"/>
          </p:cNvSpPr>
          <p:nvPr/>
        </p:nvSpPr>
        <p:spPr bwMode="auto">
          <a:xfrm>
            <a:off x="1974850" y="41322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90" name="Oval 38"/>
          <p:cNvSpPr>
            <a:spLocks noChangeArrowheads="1"/>
          </p:cNvSpPr>
          <p:nvPr/>
        </p:nvSpPr>
        <p:spPr bwMode="auto">
          <a:xfrm>
            <a:off x="2913063" y="41322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3794125" y="41322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 flipH="1">
            <a:off x="1262063" y="4265613"/>
            <a:ext cx="11112" cy="730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 flipH="1">
            <a:off x="2028825" y="4265613"/>
            <a:ext cx="11113" cy="730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H="1">
            <a:off x="2962275" y="4273550"/>
            <a:ext cx="17463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3851275" y="4260850"/>
            <a:ext cx="1588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>
            <a:off x="1319213" y="5057775"/>
            <a:ext cx="638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3033713" y="5053013"/>
            <a:ext cx="747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2095500" y="5062538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336675" y="4202113"/>
            <a:ext cx="642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 flipV="1">
            <a:off x="3009900" y="4232275"/>
            <a:ext cx="795338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Text Box 49"/>
          <p:cNvSpPr txBox="1">
            <a:spLocks noChangeArrowheads="1"/>
          </p:cNvSpPr>
          <p:nvPr/>
        </p:nvSpPr>
        <p:spPr bwMode="auto">
          <a:xfrm>
            <a:off x="1076325" y="5048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23602" name="Text Box 50"/>
          <p:cNvSpPr txBox="1">
            <a:spLocks noChangeArrowheads="1"/>
          </p:cNvSpPr>
          <p:nvPr/>
        </p:nvSpPr>
        <p:spPr bwMode="auto">
          <a:xfrm>
            <a:off x="1833563" y="5038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3603" name="Text Box 51"/>
          <p:cNvSpPr txBox="1">
            <a:spLocks noChangeArrowheads="1"/>
          </p:cNvSpPr>
          <p:nvPr/>
        </p:nvSpPr>
        <p:spPr bwMode="auto">
          <a:xfrm>
            <a:off x="2795588" y="50292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3604" name="Text Box 52"/>
          <p:cNvSpPr txBox="1">
            <a:spLocks noChangeArrowheads="1"/>
          </p:cNvSpPr>
          <p:nvPr/>
        </p:nvSpPr>
        <p:spPr bwMode="auto">
          <a:xfrm>
            <a:off x="3686175" y="50292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3698875" y="3840163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2822575" y="38354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3607" name="Text Box 55"/>
          <p:cNvSpPr txBox="1">
            <a:spLocks noChangeArrowheads="1"/>
          </p:cNvSpPr>
          <p:nvPr/>
        </p:nvSpPr>
        <p:spPr bwMode="auto">
          <a:xfrm>
            <a:off x="1898650" y="3778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1117600" y="37973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xmlns="" val="31721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1CBA9A-5CE8-4050-8338-FD1DBFF9BC83}" type="datetime1">
              <a:rPr lang="en-US" altLang="zh-TW" sz="1400" i="0" smtClean="0"/>
              <a:pPr eaLnBrk="1" hangingPunct="1"/>
              <a:t>3/11/2015</a:t>
            </a:fld>
            <a:endParaRPr lang="en-US" altLang="zh-TW" sz="1400" i="0" smtClean="0"/>
          </a:p>
        </p:txBody>
      </p:sp>
      <p:sp>
        <p:nvSpPr>
          <p:cNvPr id="245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0DEAEB-3811-44DE-9A1E-A470E36381C0}" type="slidenum">
              <a:rPr lang="zh-TW" altLang="en-US" sz="1400" i="0"/>
              <a:pPr eaLnBrk="1" hangingPunct="1"/>
              <a:t>5</a:t>
            </a:fld>
            <a:endParaRPr lang="en-US" altLang="zh-TW" sz="1400" i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93688"/>
            <a:ext cx="8412163" cy="155733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Lemma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31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35.1</a:t>
            </a:r>
            <a:r>
              <a:rPr lang="en-US" altLang="zh-TW" sz="28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is a spanning tree of a connected graph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grown by DFS from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, then every edge of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not in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consists of two vertices 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w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such that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lies on the 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w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-path in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958975"/>
            <a:ext cx="7962900" cy="4194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i="1" smtClean="0">
                <a:ea typeface="新細明體" panose="02020500000000000000" pitchFamily="18" charset="-120"/>
              </a:rPr>
              <a:t>v 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edge of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with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encountered before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depth-first search.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</a:t>
            </a:r>
            <a:r>
              <a:rPr lang="en-US" altLang="zh-TW" i="1" smtClean="0">
                <a:ea typeface="新細明體" panose="02020500000000000000" pitchFamily="18" charset="-120"/>
              </a:rPr>
              <a:t>v 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an edge, we cannot finish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added to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. 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appears somewhere in the subtree formed before finishing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the path from </a:t>
            </a:r>
            <a:r>
              <a:rPr lang="en-US" altLang="zh-TW" i="1" smtClean="0"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See example in the next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5421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38FCAC-8A9F-4AEB-B195-B79468E7382C}" type="datetime1">
              <a:rPr lang="en-US" altLang="zh-TW" sz="1400" i="0" smtClean="0"/>
              <a:pPr eaLnBrk="1" hangingPunct="1"/>
              <a:t>3/11/2015</a:t>
            </a:fld>
            <a:endParaRPr lang="en-US" altLang="zh-TW" sz="1400" i="0" smtClean="0"/>
          </a:p>
        </p:txBody>
      </p:sp>
      <p:sp>
        <p:nvSpPr>
          <p:cNvPr id="256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7D101B-B913-4C8B-AE3A-9D0D21648577}" type="slidenum">
              <a:rPr lang="zh-TW" altLang="en-US" sz="1400" i="0"/>
              <a:pPr eaLnBrk="1" hangingPunct="1"/>
              <a:t>6</a:t>
            </a:fld>
            <a:endParaRPr lang="en-US" altLang="zh-TW" sz="1400" i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533400"/>
            <a:ext cx="8477250" cy="2009775"/>
          </a:xfrm>
        </p:spPr>
        <p:txBody>
          <a:bodyPr/>
          <a:lstStyle/>
          <a:p>
            <a:pPr algn="l" eaLnBrk="1" hangingPunct="1"/>
            <a:r>
              <a:rPr lang="en-US" altLang="zh-TW" sz="32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Lemma 35.1</a:t>
            </a:r>
            <a:r>
              <a:rPr lang="en-US" altLang="zh-TW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is a spanning tree of a connected graph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grown by DFS from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, then every edge of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not in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consists of two vertices 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w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such that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lies on the 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600" i="1" dirty="0" err="1" smtClean="0">
                <a:ea typeface="新細明體" panose="02020500000000000000" pitchFamily="18" charset="-120"/>
              </a:rPr>
              <a:t>w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-path in </a:t>
            </a:r>
            <a:r>
              <a:rPr lang="en-US" altLang="zh-TW" sz="26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.</a:t>
            </a:r>
            <a:endParaRPr lang="zh-TW" altLang="en-US" sz="2600" dirty="0" smtClean="0">
              <a:ea typeface="新細明體" panose="02020500000000000000" pitchFamily="18" charset="-12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2147888" y="46894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3471863" y="4706938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4786313" y="471487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6156325" y="4708525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2173288" y="34464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3492500" y="34591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2" name="Oval 11"/>
          <p:cNvSpPr>
            <a:spLocks noChangeArrowheads="1"/>
          </p:cNvSpPr>
          <p:nvPr/>
        </p:nvSpPr>
        <p:spPr bwMode="auto">
          <a:xfrm>
            <a:off x="4811713" y="347186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6181725" y="3465513"/>
            <a:ext cx="130175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H="1">
            <a:off x="2214563" y="3598863"/>
            <a:ext cx="17462" cy="1098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V="1">
            <a:off x="3525838" y="3576638"/>
            <a:ext cx="26987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 flipH="1">
            <a:off x="4848225" y="3613150"/>
            <a:ext cx="30163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 flipH="1">
            <a:off x="6227763" y="3613150"/>
            <a:ext cx="4762" cy="1098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290763" y="4759325"/>
            <a:ext cx="1171575" cy="1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4919663" y="4773613"/>
            <a:ext cx="121761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3600450" y="4783138"/>
            <a:ext cx="118110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H="1" flipV="1">
            <a:off x="2297113" y="3509963"/>
            <a:ext cx="117633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V="1">
            <a:off x="4895850" y="3559175"/>
            <a:ext cx="1296988" cy="11826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2028825" y="47498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3338513" y="475297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681538" y="4756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6061075" y="47498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6086475" y="3173413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w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4721225" y="31750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3422650" y="31051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2139950" y="30861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xmlns="" val="33801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610BBA-946E-48AA-B3EC-8F4E69642C42}" type="datetime1">
              <a:rPr lang="en-US" altLang="zh-TW" sz="1400" i="0" smtClean="0"/>
              <a:pPr eaLnBrk="1" hangingPunct="1"/>
              <a:t>3/11/2015</a:t>
            </a:fld>
            <a:endParaRPr lang="en-US" altLang="zh-TW" sz="1400" i="0" smtClean="0"/>
          </a:p>
        </p:txBody>
      </p:sp>
      <p:sp>
        <p:nvSpPr>
          <p:cNvPr id="297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2A0BA5-667B-4025-A47C-0A3799B600E0}" type="slidenum">
              <a:rPr lang="zh-TW" altLang="en-US" sz="1400" i="0"/>
              <a:pPr eaLnBrk="1" hangingPunct="1"/>
              <a:t>7</a:t>
            </a:fld>
            <a:endParaRPr lang="en-US" altLang="zh-TW" sz="1400" i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3713"/>
            <a:ext cx="7772400" cy="15097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8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Proposition 35  :</a:t>
            </a:r>
            <a:r>
              <a:rPr lang="en-US" altLang="zh-TW" sz="36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A 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having at least three vertices is 2-connected if and only if for each pair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 there exist internally disjoint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-paths in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(Whitney [1932a])</a:t>
            </a:r>
            <a:br>
              <a:rPr lang="en-US" altLang="zh-TW" sz="1800" dirty="0" smtClean="0">
                <a:ea typeface="新細明體" panose="02020500000000000000" pitchFamily="18" charset="-120"/>
              </a:rPr>
            </a:br>
            <a:endParaRPr lang="en-US" altLang="zh-TW" sz="1800" dirty="0" smtClean="0">
              <a:ea typeface="新細明體" panose="02020500000000000000" pitchFamily="18" charset="-120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03463"/>
            <a:ext cx="7772400" cy="379253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Sufficiency: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internally disjoint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paths, deletion of one vertex cannot separate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this condition is given for every pair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u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deletion of one vertex cannot make any vertex unreachable from any other.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conclude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 2-connected.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Necessity: by induction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40370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Proposition 35</a:t>
            </a:r>
            <a:r>
              <a:rPr lang="en-US" altLang="zh-TW" sz="2400" dirty="0" smtClean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: </a:t>
            </a:r>
            <a:r>
              <a:rPr lang="en-US" altLang="zh-TW" sz="2400" dirty="0"/>
              <a:t>A graph </a:t>
            </a:r>
            <a:r>
              <a:rPr lang="en-US" altLang="zh-TW" sz="2400" i="1" dirty="0"/>
              <a:t>G</a:t>
            </a:r>
            <a:r>
              <a:rPr lang="en-US" altLang="zh-TW" sz="2400" dirty="0"/>
              <a:t> having at least three vertices is 2-connected if and only if for each pair </a:t>
            </a:r>
            <a:r>
              <a:rPr lang="en-US" altLang="zh-TW" sz="2400" i="1" dirty="0" err="1"/>
              <a:t>u</a:t>
            </a:r>
            <a:r>
              <a:rPr lang="en-US" altLang="zh-TW" sz="2400" dirty="0" err="1"/>
              <a:t>,</a:t>
            </a:r>
            <a:r>
              <a:rPr lang="en-US" altLang="zh-TW" sz="2400" i="1" dirty="0" err="1"/>
              <a:t>v</a:t>
            </a:r>
            <a:r>
              <a:rPr lang="en-US" altLang="zh-TW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zh-TW" sz="2400" i="1" dirty="0" err="1"/>
              <a:t>V</a:t>
            </a:r>
            <a:r>
              <a:rPr lang="en-US" altLang="zh-TW" sz="2400" dirty="0"/>
              <a:t>(</a:t>
            </a:r>
            <a:r>
              <a:rPr lang="en-US" altLang="zh-TW" sz="2400" i="1" dirty="0"/>
              <a:t>G</a:t>
            </a:r>
            <a:r>
              <a:rPr lang="en-US" altLang="zh-TW" sz="2400" dirty="0"/>
              <a:t>) there exist internally disjoint </a:t>
            </a:r>
            <a:r>
              <a:rPr lang="en-US" altLang="zh-TW" sz="2400" i="1" dirty="0" err="1"/>
              <a:t>u</a:t>
            </a:r>
            <a:r>
              <a:rPr lang="en-US" altLang="zh-TW" sz="2400" dirty="0" err="1"/>
              <a:t>,</a:t>
            </a:r>
            <a:r>
              <a:rPr lang="en-US" altLang="zh-TW" sz="2400" i="1" dirty="0" err="1"/>
              <a:t>v</a:t>
            </a:r>
            <a:r>
              <a:rPr lang="en-US" altLang="zh-TW" sz="2400" dirty="0"/>
              <a:t>-paths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. (Whitney [1932a])</a:t>
            </a:r>
            <a:br>
              <a:rPr lang="en-US" altLang="zh-TW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Induction on d(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Base case d(</a:t>
            </a:r>
            <a:r>
              <a:rPr lang="en-US" dirty="0" err="1" smtClean="0"/>
              <a:t>u,v</a:t>
            </a:r>
            <a:r>
              <a:rPr lang="en-US" dirty="0" smtClean="0"/>
              <a:t>) = 1</a:t>
            </a:r>
          </a:p>
          <a:p>
            <a:r>
              <a:rPr lang="en-US" dirty="0" smtClean="0"/>
              <a:t>Say d(</a:t>
            </a:r>
            <a:r>
              <a:rPr lang="en-US" dirty="0" err="1" smtClean="0"/>
              <a:t>u,v</a:t>
            </a:r>
            <a:r>
              <a:rPr lang="en-US" dirty="0" smtClean="0"/>
              <a:t>) = k</a:t>
            </a:r>
          </a:p>
          <a:p>
            <a:pPr lvl="1"/>
            <a:r>
              <a:rPr lang="en-US" dirty="0" smtClean="0"/>
              <a:t>pick a vertex w, which is last at the path from u-&gt;v. 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u,w</a:t>
            </a:r>
            <a:r>
              <a:rPr lang="en-US" dirty="0" smtClean="0"/>
              <a:t>) = k – 1, has disjoint paths P and Q</a:t>
            </a:r>
          </a:p>
          <a:p>
            <a:pPr lvl="1"/>
            <a:r>
              <a:rPr lang="en-US" dirty="0" smtClean="0"/>
              <a:t>if v </a:t>
            </a:r>
            <a:r>
              <a:rPr 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dirty="0" smtClean="0">
                <a:ea typeface="MS Gothic" panose="020B0609070205080204" pitchFamily="49" charset="-128"/>
              </a:rPr>
              <a:t>PUQ, then we are through </a:t>
            </a:r>
          </a:p>
          <a:p>
            <a:pPr lvl="1"/>
            <a:r>
              <a:rPr lang="en-US" dirty="0" smtClean="0">
                <a:ea typeface="MS Gothic" panose="020B0609070205080204" pitchFamily="49" charset="-128"/>
              </a:rPr>
              <a:t>Else </a:t>
            </a:r>
          </a:p>
          <a:p>
            <a:pPr lvl="2"/>
            <a:r>
              <a:rPr lang="en-US" dirty="0" smtClean="0">
                <a:ea typeface="MS Gothic" panose="020B0609070205080204" pitchFamily="49" charset="-128"/>
              </a:rPr>
              <a:t>G – w is connected, thus contains a </a:t>
            </a:r>
            <a:r>
              <a:rPr lang="en-US" dirty="0" err="1" smtClean="0">
                <a:ea typeface="MS Gothic" panose="020B0609070205080204" pitchFamily="49" charset="-128"/>
              </a:rPr>
              <a:t>u,v</a:t>
            </a:r>
            <a:r>
              <a:rPr lang="en-US" dirty="0" smtClean="0">
                <a:ea typeface="MS Gothic" panose="020B0609070205080204" pitchFamily="49" charset="-128"/>
              </a:rPr>
              <a:t> path R</a:t>
            </a:r>
          </a:p>
          <a:p>
            <a:pPr lvl="2"/>
            <a:r>
              <a:rPr lang="en-US" dirty="0" smtClean="0">
                <a:ea typeface="MS Gothic" panose="020B0609070205080204" pitchFamily="49" charset="-128"/>
              </a:rPr>
              <a:t>if R avoids P or Q then we are through </a:t>
            </a:r>
          </a:p>
          <a:p>
            <a:pPr lvl="2"/>
            <a:r>
              <a:rPr lang="en-US" dirty="0" smtClean="0">
                <a:ea typeface="MS Gothic" panose="020B0609070205080204" pitchFamily="49" charset="-128"/>
              </a:rPr>
              <a:t>Else find the last vertex of R in PUQ, construct the path likewise.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602-76A6-4449-973F-8E99B0ED84DD}" type="datetime1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92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825D7A-896D-42AF-9727-360C583978BE}" type="datetime1">
              <a:rPr lang="en-US" altLang="zh-TW" sz="1400" i="0" smtClean="0"/>
              <a:pPr eaLnBrk="1" hangingPunct="1"/>
              <a:t>3/11/2015</a:t>
            </a:fld>
            <a:endParaRPr lang="en-US" altLang="zh-TW" sz="1400" i="0" smtClean="0"/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5CED1D-0FD9-442B-B7D1-55BA32C52550}" type="slidenum">
              <a:rPr lang="zh-TW" altLang="en-US" sz="1400" i="0"/>
              <a:pPr eaLnBrk="1" hangingPunct="1"/>
              <a:t>9</a:t>
            </a:fld>
            <a:endParaRPr lang="en-US" altLang="zh-TW" sz="1400" i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684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TW" sz="28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Lemma 36.1: 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(Expansion Lemma)  If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is a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-connected graph, and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’ is obtained from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by adding a new vertex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with at least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neighbors in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, then 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’ is</a:t>
            </a:r>
            <a:r>
              <a:rPr lang="en-US" altLang="zh-TW" sz="2400" i="1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k</a:t>
            </a:r>
            <a:r>
              <a:rPr lang="en-US" altLang="zh-TW" sz="24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-connected.</a:t>
            </a:r>
            <a:r>
              <a:rPr lang="en-US" altLang="zh-TW" sz="20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endParaRPr lang="en-US" altLang="zh-TW" sz="1400" dirty="0" smtClean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2035175"/>
            <a:ext cx="7772400" cy="3832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 We prove that a separating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have order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-{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}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separates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+1.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|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Otherwise,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)-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lie in a single component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’-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 again 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separate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|</a:t>
            </a:r>
            <a:r>
              <a:rPr lang="en-US" altLang="zh-TW" i="1" dirty="0" smtClean="0">
                <a:ea typeface="新細明體" panose="02020500000000000000" pitchFamily="18" charset="-120"/>
              </a:rPr>
              <a:t>S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i="1" dirty="0" smtClean="0">
                <a:ea typeface="新細明體" panose="02020500000000000000" pitchFamily="18" charset="-120"/>
              </a:rPr>
              <a:t> k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355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23335</TotalTime>
  <Words>1180</Words>
  <Application>Microsoft Office PowerPoint</Application>
  <PresentationFormat>On-screen Show (4:3)</PresentationFormat>
  <Paragraphs>132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Depth First Search</vt:lpstr>
      <vt:lpstr>Depth first Search</vt:lpstr>
      <vt:lpstr>Example of Depth First Search</vt:lpstr>
      <vt:lpstr>Example of Depth First Search</vt:lpstr>
      <vt:lpstr>Lemma 35.1: If T is a spanning tree of a connected graph G grown by DFS from u, then every edge of G not in T consists of two vertices v,w such that v lies on the u,w-path in T.</vt:lpstr>
      <vt:lpstr>Lemma 35.1 : If T is a spanning tree of a connected graph G grown by DFS from u, then every edge of G not in T consists of two vertices v,w such that v lies on the u,w-path in T.</vt:lpstr>
      <vt:lpstr>Proposition 35  : A graph G having at least three vertices is 2-connected if and only if for each pair u,v∈V(G) there exist internally disjoint u,v-paths in G. (Whitney [1932a]) </vt:lpstr>
      <vt:lpstr>Proposition 35  : A graph G having at least three vertices is 2-connected if and only if for each pair u,v∈V(G) there exist internally disjoint u,v-paths in G. (Whitney [1932a]) </vt:lpstr>
      <vt:lpstr>Lemma 36.1: (Expansion Lemma)  If G is a k-connected graph, and G’ is obtained from G by adding a new vertex y with at least k neighbors in G, then G’ is k-connected. </vt:lpstr>
      <vt:lpstr>Proposition 36: Characterization of 2-connected graphs</vt:lpstr>
      <vt:lpstr>Corollary 36.2  : If G is 2-connected, then the graph G’ obtained by subdividing an edge of G is 2-connected.</vt:lpstr>
      <vt:lpstr>x,y Separators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184</cp:revision>
  <dcterms:created xsi:type="dcterms:W3CDTF">2013-08-04T06:42:48Z</dcterms:created>
  <dcterms:modified xsi:type="dcterms:W3CDTF">2015-03-11T10:29:34Z</dcterms:modified>
</cp:coreProperties>
</file>