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279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169B6-A2C2-4BBC-864B-C97DD2541740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125CC-0DC2-4518-9BBB-C7BBF98C4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C1597-FA66-4885-B6A6-544E39BFB2B6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8F1EA-5771-4CCA-A717-58DD904B4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720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309F-7AC9-4A15-BE2F-FB7F2FB72A44}" type="datetime1">
              <a:rPr lang="en-US" smtClean="0"/>
              <a:pPr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5480" y="5718320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190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403A-EA90-4F1D-8B13-F9493C837300}" type="datetime1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065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C19E-8B41-44BD-A8F0-8D16E6BA8B4C}" type="datetime1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532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5F7D-DD83-4B11-BE40-6550AC092A95}" type="datetime1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1194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237B-02FD-49A2-B794-A56A10BE26D6}" type="datetime1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611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FB8D-EA8A-4897-9981-6AC75A34794A}" type="datetime1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75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4460-A62E-427C-91E7-4D438D5CA3A7}" type="datetime1">
              <a:rPr lang="en-US" smtClean="0"/>
              <a:pPr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832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5AD2-E340-4DBF-884D-58BBAFD6C55C}" type="datetime1">
              <a:rPr lang="en-US" smtClean="0"/>
              <a:pPr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085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8568-0857-4A3B-9B61-A448F4111E74}" type="datetime1">
              <a:rPr lang="en-US" smtClean="0"/>
              <a:pPr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032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0724-DD7B-4D67-838D-3DEA05667C02}" type="datetime1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861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BC74-B442-49AF-ADF3-7114D55924AD}" type="datetime1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467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6C1B2-8D42-4EE5-AB36-9704BE5930E1}" type="datetime1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Ch. 4.   Connectivity and paths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226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Graph Theory</a:t>
            </a:r>
          </a:p>
        </p:txBody>
      </p:sp>
      <p:sp>
        <p:nvSpPr>
          <p:cNvPr id="34819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Ch. 4.   Connectivity and paths</a:t>
            </a:r>
          </a:p>
        </p:txBody>
      </p:sp>
      <p:sp>
        <p:nvSpPr>
          <p:cNvPr id="3482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F41F1FA-F0C5-49CB-9E45-D404C4C282BF}" type="slidenum">
              <a:rPr lang="zh-TW" altLang="en-US" sz="1400" i="0"/>
              <a:pPr eaLnBrk="1" hangingPunct="1"/>
              <a:t>1</a:t>
            </a:fld>
            <a:endParaRPr lang="en-US" altLang="zh-TW" sz="1400" i="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"/>
            <a:ext cx="7886700" cy="979714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Network Flow Problems</a:t>
            </a:r>
            <a:endParaRPr lang="en-US" altLang="zh-TW" sz="2400" dirty="0" smtClean="0">
              <a:ea typeface="新細明體" panose="02020500000000000000" pitchFamily="18" charset="-120"/>
            </a:endParaRP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1267097"/>
            <a:ext cx="8610600" cy="482890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network is a digraph with non-negative capacity c(e) on each edge e and a distinguished source vertex s and a distinguished sink vertex t. A flow 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assigns a value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e</a:t>
            </a:r>
            <a:r>
              <a:rPr lang="en-US" altLang="zh-TW" dirty="0" smtClean="0">
                <a:ea typeface="新細明體" panose="02020500000000000000" pitchFamily="18" charset="-120"/>
              </a:rPr>
              <a:t>)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each edge </a:t>
            </a:r>
            <a:r>
              <a:rPr lang="en-US" altLang="zh-TW" i="1" dirty="0" smtClean="0">
                <a:ea typeface="新細明體" panose="02020500000000000000" pitchFamily="18" charset="-120"/>
              </a:rPr>
              <a:t>e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Let: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i="1" baseline="30000" dirty="0" smtClean="0">
                <a:ea typeface="新細明體" panose="02020500000000000000" pitchFamily="18" charset="-120"/>
              </a:rPr>
              <a:t>+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</a:rPr>
              <a:t>)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 the total flow on edges leaving </a:t>
            </a:r>
            <a:r>
              <a:rPr lang="en-US" altLang="zh-TW" i="1" dirty="0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i="1" baseline="300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</a:rPr>
              <a:t>)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the total flow on edges entering </a:t>
            </a:r>
            <a:r>
              <a:rPr lang="en-US" altLang="zh-TW" i="1" dirty="0" smtClean="0">
                <a:ea typeface="新細明體" panose="02020500000000000000" pitchFamily="18" charset="-120"/>
              </a:rPr>
              <a:t>v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flow is feasible if it satisfies 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capacity constraints </a:t>
            </a:r>
            <a:r>
              <a:rPr lang="en-US" altLang="zh-TW" dirty="0" smtClean="0">
                <a:ea typeface="新細明體" panose="02020500000000000000" pitchFamily="18" charset="-120"/>
              </a:rPr>
              <a:t>0≤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e</a:t>
            </a:r>
            <a:r>
              <a:rPr lang="en-US" altLang="zh-TW" dirty="0" smtClean="0">
                <a:ea typeface="新細明體" panose="02020500000000000000" pitchFamily="18" charset="-120"/>
              </a:rPr>
              <a:t>)≤</a:t>
            </a:r>
            <a:r>
              <a:rPr lang="en-US" altLang="zh-TW" i="1" dirty="0" smtClean="0">
                <a:ea typeface="新細明體" panose="02020500000000000000" pitchFamily="18" charset="-120"/>
              </a:rPr>
              <a:t>c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e</a:t>
            </a:r>
            <a:r>
              <a:rPr lang="en-US" altLang="zh-TW" dirty="0" smtClean="0">
                <a:ea typeface="新細明體" panose="02020500000000000000" pitchFamily="18" charset="-120"/>
              </a:rPr>
              <a:t>) 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each edge and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conservation constraints </a:t>
            </a:r>
            <a:r>
              <a:rPr lang="en-US" altLang="zh-TW" i="1" dirty="0" smtClean="0">
                <a:ea typeface="新細明體" panose="02020500000000000000" pitchFamily="18" charset="-120"/>
              </a:rPr>
              <a:t>f+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</a:rPr>
              <a:t>) =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i="1" baseline="30000" dirty="0" smtClean="0">
                <a:ea typeface="新細明體" panose="02020500000000000000" pitchFamily="18" charset="-120"/>
              </a:rPr>
              <a:t>–</a:t>
            </a:r>
            <a:r>
              <a:rPr lang="en-US" altLang="zh-TW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for each node </a:t>
            </a:r>
            <a:r>
              <a:rPr lang="en-US" altLang="zh-TW" i="1" dirty="0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</a:t>
            </a:r>
            <a:r>
              <a:rPr lang="en-US" altLang="zh-TW" dirty="0" smtClean="0">
                <a:ea typeface="新細明體" panose="02020500000000000000" pitchFamily="18" charset="-120"/>
              </a:rPr>
              <a:t>{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s</a:t>
            </a:r>
            <a:r>
              <a:rPr lang="en-US" altLang="zh-TW" dirty="0" err="1" smtClean="0">
                <a:ea typeface="新細明體" panose="02020500000000000000" pitchFamily="18" charset="-120"/>
              </a:rPr>
              <a:t>,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</a:rPr>
              <a:t>}.</a:t>
            </a:r>
          </a:p>
        </p:txBody>
      </p:sp>
    </p:spTree>
    <p:extLst>
      <p:ext uri="{BB962C8B-B14F-4D97-AF65-F5344CB8AC3E}">
        <p14:creationId xmlns:p14="http://schemas.microsoft.com/office/powerpoint/2010/main" xmlns="" val="323356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New Flow after Augmenting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43011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Graph Theory</a:t>
            </a:r>
          </a:p>
        </p:txBody>
      </p:sp>
      <p:sp>
        <p:nvSpPr>
          <p:cNvPr id="43012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Ch. 4.   Connectivity and paths</a:t>
            </a:r>
          </a:p>
        </p:txBody>
      </p:sp>
      <p:sp>
        <p:nvSpPr>
          <p:cNvPr id="4301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955973E-B543-40D5-AE72-0AA85D86B443}" type="slidenum">
              <a:rPr lang="zh-TW" altLang="en-US" sz="1400" i="0"/>
              <a:pPr eaLnBrk="1" hangingPunct="1"/>
              <a:t>10</a:t>
            </a:fld>
            <a:endParaRPr lang="en-US" altLang="zh-TW" sz="1400" i="0"/>
          </a:p>
        </p:txBody>
      </p:sp>
      <p:sp>
        <p:nvSpPr>
          <p:cNvPr id="43014" name="Line 1028"/>
          <p:cNvSpPr>
            <a:spLocks noChangeShapeType="1"/>
          </p:cNvSpPr>
          <p:nvPr/>
        </p:nvSpPr>
        <p:spPr bwMode="auto">
          <a:xfrm flipV="1">
            <a:off x="2543175" y="3395663"/>
            <a:ext cx="1108075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5" name="Oval 1029"/>
          <p:cNvSpPr>
            <a:spLocks noChangeArrowheads="1"/>
          </p:cNvSpPr>
          <p:nvPr/>
        </p:nvSpPr>
        <p:spPr bwMode="auto">
          <a:xfrm>
            <a:off x="2314575" y="3251200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3016" name="Line 1030"/>
          <p:cNvSpPr>
            <a:spLocks noChangeShapeType="1"/>
          </p:cNvSpPr>
          <p:nvPr/>
        </p:nvSpPr>
        <p:spPr bwMode="auto">
          <a:xfrm>
            <a:off x="1489075" y="3395663"/>
            <a:ext cx="827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Text Box 1031"/>
          <p:cNvSpPr txBox="1">
            <a:spLocks noChangeArrowheads="1"/>
          </p:cNvSpPr>
          <p:nvPr/>
        </p:nvSpPr>
        <p:spPr bwMode="auto">
          <a:xfrm>
            <a:off x="1633538" y="3033713"/>
            <a:ext cx="522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ea typeface="新細明體" panose="02020500000000000000" pitchFamily="18" charset="-120"/>
              </a:rPr>
              <a:t>+</a:t>
            </a:r>
            <a:r>
              <a:rPr lang="en-US" altLang="zh-TW">
                <a:ea typeface="新細明體" panose="02020500000000000000" pitchFamily="18" charset="-120"/>
              </a:rPr>
              <a:t>k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3018" name="Text Box 1032"/>
          <p:cNvSpPr txBox="1">
            <a:spLocks noChangeArrowheads="1"/>
          </p:cNvSpPr>
          <p:nvPr/>
        </p:nvSpPr>
        <p:spPr bwMode="auto">
          <a:xfrm>
            <a:off x="2911475" y="3048000"/>
            <a:ext cx="522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ea typeface="新細明體" panose="02020500000000000000" pitchFamily="18" charset="-120"/>
              </a:rPr>
              <a:t>+</a:t>
            </a:r>
            <a:r>
              <a:rPr lang="en-US" altLang="zh-TW">
                <a:ea typeface="新細明體" panose="02020500000000000000" pitchFamily="18" charset="-120"/>
              </a:rPr>
              <a:t>k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3019" name="Oval 1034"/>
          <p:cNvSpPr>
            <a:spLocks noChangeArrowheads="1"/>
          </p:cNvSpPr>
          <p:nvPr/>
        </p:nvSpPr>
        <p:spPr bwMode="auto">
          <a:xfrm>
            <a:off x="4800600" y="3282950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3020" name="Line 1035"/>
          <p:cNvSpPr>
            <a:spLocks noChangeShapeType="1"/>
          </p:cNvSpPr>
          <p:nvPr/>
        </p:nvSpPr>
        <p:spPr bwMode="auto">
          <a:xfrm flipH="1">
            <a:off x="5019675" y="3419475"/>
            <a:ext cx="107632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1" name="Text Box 1036"/>
          <p:cNvSpPr txBox="1">
            <a:spLocks noChangeArrowheads="1"/>
          </p:cNvSpPr>
          <p:nvPr/>
        </p:nvSpPr>
        <p:spPr bwMode="auto">
          <a:xfrm>
            <a:off x="5321300" y="3040063"/>
            <a:ext cx="522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ea typeface="新細明體" panose="02020500000000000000" pitchFamily="18" charset="-120"/>
              </a:rPr>
              <a:t>-</a:t>
            </a:r>
            <a:r>
              <a:rPr lang="en-US" altLang="zh-TW">
                <a:ea typeface="新細明體" panose="02020500000000000000" pitchFamily="18" charset="-120"/>
              </a:rPr>
              <a:t>k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3022" name="Line 1038"/>
          <p:cNvSpPr>
            <a:spLocks noChangeShapeType="1"/>
          </p:cNvSpPr>
          <p:nvPr/>
        </p:nvSpPr>
        <p:spPr bwMode="auto">
          <a:xfrm flipH="1">
            <a:off x="3878263" y="34051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3" name="Oval 1039"/>
          <p:cNvSpPr>
            <a:spLocks noChangeArrowheads="1"/>
          </p:cNvSpPr>
          <p:nvPr/>
        </p:nvSpPr>
        <p:spPr bwMode="auto">
          <a:xfrm>
            <a:off x="3644900" y="3260725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3024" name="Line 1040"/>
          <p:cNvSpPr>
            <a:spLocks noChangeShapeType="1"/>
          </p:cNvSpPr>
          <p:nvPr/>
        </p:nvSpPr>
        <p:spPr bwMode="auto">
          <a:xfrm>
            <a:off x="6343650" y="3414713"/>
            <a:ext cx="827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5" name="Text Box 1041"/>
          <p:cNvSpPr txBox="1">
            <a:spLocks noChangeArrowheads="1"/>
          </p:cNvSpPr>
          <p:nvPr/>
        </p:nvSpPr>
        <p:spPr bwMode="auto">
          <a:xfrm>
            <a:off x="6448425" y="3095625"/>
            <a:ext cx="522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ea typeface="新細明體" panose="02020500000000000000" pitchFamily="18" charset="-120"/>
              </a:rPr>
              <a:t>+</a:t>
            </a:r>
            <a:r>
              <a:rPr lang="en-US" altLang="zh-TW">
                <a:ea typeface="新細明體" panose="02020500000000000000" pitchFamily="18" charset="-120"/>
              </a:rPr>
              <a:t>k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3026" name="Text Box 1042"/>
          <p:cNvSpPr txBox="1">
            <a:spLocks noChangeArrowheads="1"/>
          </p:cNvSpPr>
          <p:nvPr/>
        </p:nvSpPr>
        <p:spPr bwMode="auto">
          <a:xfrm>
            <a:off x="4094163" y="3070225"/>
            <a:ext cx="522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ea typeface="新細明體" panose="02020500000000000000" pitchFamily="18" charset="-120"/>
              </a:rPr>
              <a:t>-</a:t>
            </a:r>
            <a:r>
              <a:rPr lang="en-US" altLang="zh-TW">
                <a:ea typeface="新細明體" panose="02020500000000000000" pitchFamily="18" charset="-120"/>
              </a:rPr>
              <a:t>k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9" name="Rectangle 1027"/>
          <p:cNvSpPr txBox="1">
            <a:spLocks noChangeArrowheads="1"/>
          </p:cNvSpPr>
          <p:nvPr/>
        </p:nvSpPr>
        <p:spPr bwMode="auto">
          <a:xfrm>
            <a:off x="685800" y="1590675"/>
            <a:ext cx="79470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/>
          <a:lstStyle/>
          <a:p>
            <a:pPr marL="471488" indent="-471488">
              <a:lnSpc>
                <a:spcPct val="80000"/>
              </a:lnSpc>
              <a:spcBef>
                <a:spcPct val="30000"/>
              </a:spcBef>
              <a:buFont typeface="Wingdings" pitchFamily="2" charset="2"/>
              <a:buChar char="q"/>
              <a:defRPr/>
            </a:pPr>
            <a:r>
              <a:rPr lang="en-US" altLang="zh-TW" sz="2800" i="0" kern="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Examples</a:t>
            </a:r>
          </a:p>
        </p:txBody>
      </p:sp>
      <p:sp>
        <p:nvSpPr>
          <p:cNvPr id="43028" name="Oval 1034"/>
          <p:cNvSpPr>
            <a:spLocks noChangeArrowheads="1"/>
          </p:cNvSpPr>
          <p:nvPr/>
        </p:nvSpPr>
        <p:spPr bwMode="auto">
          <a:xfrm>
            <a:off x="6124575" y="3292475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cxnSp>
        <p:nvCxnSpPr>
          <p:cNvPr id="43029" name="直線單箭頭接點 74"/>
          <p:cNvCxnSpPr>
            <a:cxnSpLocks noChangeShapeType="1"/>
            <a:endCxn id="43015" idx="3"/>
          </p:cNvCxnSpPr>
          <p:nvPr/>
        </p:nvCxnSpPr>
        <p:spPr bwMode="auto">
          <a:xfrm rot="5400000" flipH="1" flipV="1">
            <a:off x="2071687" y="3506788"/>
            <a:ext cx="307975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030" name="直線單箭頭接點 76"/>
          <p:cNvCxnSpPr>
            <a:cxnSpLocks noChangeShapeType="1"/>
            <a:stCxn id="43015" idx="5"/>
          </p:cNvCxnSpPr>
          <p:nvPr/>
        </p:nvCxnSpPr>
        <p:spPr bwMode="auto">
          <a:xfrm rot="16200000" flipH="1">
            <a:off x="2435225" y="3540125"/>
            <a:ext cx="327025" cy="193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031" name="直線單箭頭接點 77"/>
          <p:cNvCxnSpPr>
            <a:cxnSpLocks noChangeShapeType="1"/>
          </p:cNvCxnSpPr>
          <p:nvPr/>
        </p:nvCxnSpPr>
        <p:spPr bwMode="auto">
          <a:xfrm rot="5400000" flipH="1" flipV="1">
            <a:off x="3405187" y="3535363"/>
            <a:ext cx="307975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032" name="直線單箭頭接點 78"/>
          <p:cNvCxnSpPr>
            <a:cxnSpLocks noChangeShapeType="1"/>
          </p:cNvCxnSpPr>
          <p:nvPr/>
        </p:nvCxnSpPr>
        <p:spPr bwMode="auto">
          <a:xfrm rot="16200000" flipH="1">
            <a:off x="3768725" y="3568700"/>
            <a:ext cx="327025" cy="193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033" name="直線單箭頭接點 79"/>
          <p:cNvCxnSpPr>
            <a:cxnSpLocks noChangeShapeType="1"/>
          </p:cNvCxnSpPr>
          <p:nvPr/>
        </p:nvCxnSpPr>
        <p:spPr bwMode="auto">
          <a:xfrm rot="5400000" flipH="1" flipV="1">
            <a:off x="4557712" y="3554413"/>
            <a:ext cx="307975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034" name="直線單箭頭接點 80"/>
          <p:cNvCxnSpPr>
            <a:cxnSpLocks noChangeShapeType="1"/>
          </p:cNvCxnSpPr>
          <p:nvPr/>
        </p:nvCxnSpPr>
        <p:spPr bwMode="auto">
          <a:xfrm rot="16200000" flipH="1">
            <a:off x="4921250" y="3587750"/>
            <a:ext cx="327025" cy="193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035" name="直線單箭頭接點 81"/>
          <p:cNvCxnSpPr>
            <a:cxnSpLocks noChangeShapeType="1"/>
          </p:cNvCxnSpPr>
          <p:nvPr/>
        </p:nvCxnSpPr>
        <p:spPr bwMode="auto">
          <a:xfrm rot="5400000" flipH="1" flipV="1">
            <a:off x="5881687" y="3563938"/>
            <a:ext cx="307975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036" name="直線單箭頭接點 82"/>
          <p:cNvCxnSpPr>
            <a:cxnSpLocks noChangeShapeType="1"/>
          </p:cNvCxnSpPr>
          <p:nvPr/>
        </p:nvCxnSpPr>
        <p:spPr bwMode="auto">
          <a:xfrm rot="16200000" flipH="1">
            <a:off x="6245225" y="3597275"/>
            <a:ext cx="327025" cy="193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xmlns="" val="426183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New Flow after Augmenting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44035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Graph Theory</a:t>
            </a:r>
          </a:p>
        </p:txBody>
      </p:sp>
      <p:sp>
        <p:nvSpPr>
          <p:cNvPr id="44036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Ch. 4.   Connectivity and paths</a:t>
            </a:r>
          </a:p>
        </p:txBody>
      </p:sp>
      <p:sp>
        <p:nvSpPr>
          <p:cNvPr id="4403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60CA026-3794-4179-A916-B91AE51D98EC}" type="slidenum">
              <a:rPr lang="zh-TW" altLang="en-US" sz="1400" i="0"/>
              <a:pPr eaLnBrk="1" hangingPunct="1"/>
              <a:t>11</a:t>
            </a:fld>
            <a:endParaRPr lang="en-US" altLang="zh-TW" sz="1400" i="0"/>
          </a:p>
        </p:txBody>
      </p:sp>
      <p:sp>
        <p:nvSpPr>
          <p:cNvPr id="49" name="Rectangle 1027"/>
          <p:cNvSpPr txBox="1">
            <a:spLocks noChangeArrowheads="1"/>
          </p:cNvSpPr>
          <p:nvPr/>
        </p:nvSpPr>
        <p:spPr bwMode="auto">
          <a:xfrm>
            <a:off x="685800" y="1590675"/>
            <a:ext cx="79470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/>
          <a:lstStyle/>
          <a:p>
            <a:pPr marL="471488" indent="-471488">
              <a:lnSpc>
                <a:spcPct val="80000"/>
              </a:lnSpc>
              <a:spcBef>
                <a:spcPct val="30000"/>
              </a:spcBef>
              <a:buFont typeface="Wingdings" pitchFamily="2" charset="2"/>
              <a:buChar char="q"/>
              <a:defRPr/>
            </a:pPr>
            <a:r>
              <a:rPr lang="en-US" altLang="zh-TW" sz="2800" i="0" kern="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Examples</a:t>
            </a:r>
          </a:p>
        </p:txBody>
      </p:sp>
      <p:sp>
        <p:nvSpPr>
          <p:cNvPr id="44039" name="Line 1028"/>
          <p:cNvSpPr>
            <a:spLocks noChangeShapeType="1"/>
          </p:cNvSpPr>
          <p:nvPr/>
        </p:nvSpPr>
        <p:spPr bwMode="auto">
          <a:xfrm>
            <a:off x="2486025" y="2905125"/>
            <a:ext cx="1108075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Oval 1029"/>
          <p:cNvSpPr>
            <a:spLocks noChangeArrowheads="1"/>
          </p:cNvSpPr>
          <p:nvPr/>
        </p:nvSpPr>
        <p:spPr bwMode="auto">
          <a:xfrm>
            <a:off x="2257425" y="2774950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41" name="Line 1030"/>
          <p:cNvSpPr>
            <a:spLocks noChangeShapeType="1"/>
          </p:cNvSpPr>
          <p:nvPr/>
        </p:nvSpPr>
        <p:spPr bwMode="auto">
          <a:xfrm>
            <a:off x="1431925" y="2919413"/>
            <a:ext cx="827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2" name="Text Box 1031"/>
          <p:cNvSpPr txBox="1">
            <a:spLocks noChangeArrowheads="1"/>
          </p:cNvSpPr>
          <p:nvPr/>
        </p:nvSpPr>
        <p:spPr bwMode="auto">
          <a:xfrm>
            <a:off x="981075" y="2162175"/>
            <a:ext cx="12573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zh-TW">
                <a:ea typeface="新細明體" panose="02020500000000000000" pitchFamily="18" charset="-120"/>
              </a:rPr>
              <a:t>f/c= 6/9</a:t>
            </a:r>
          </a:p>
          <a:p>
            <a:pPr eaLnBrk="1" hangingPunct="1">
              <a:spcBef>
                <a:spcPts val="200"/>
              </a:spcBef>
            </a:pPr>
            <a:r>
              <a:rPr lang="en-US" altLang="zh-TW" b="1" i="0">
                <a:ea typeface="新細明體" panose="02020500000000000000" pitchFamily="18" charset="-120"/>
              </a:rPr>
              <a:t>S=3</a:t>
            </a:r>
            <a:endParaRPr lang="zh-TW" altLang="en-US" b="1" i="0">
              <a:ea typeface="新細明體" panose="02020500000000000000" pitchFamily="18" charset="-120"/>
            </a:endParaRPr>
          </a:p>
        </p:txBody>
      </p:sp>
      <p:sp>
        <p:nvSpPr>
          <p:cNvPr id="44043" name="Text Box 1032"/>
          <p:cNvSpPr txBox="1">
            <a:spLocks noChangeArrowheads="1"/>
          </p:cNvSpPr>
          <p:nvPr/>
        </p:nvSpPr>
        <p:spPr bwMode="auto">
          <a:xfrm>
            <a:off x="2524125" y="2143125"/>
            <a:ext cx="15716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zh-TW">
                <a:ea typeface="新細明體" panose="02020500000000000000" pitchFamily="18" charset="-120"/>
              </a:rPr>
              <a:t> 3/8 </a:t>
            </a:r>
          </a:p>
          <a:p>
            <a:pPr eaLnBrk="1" hangingPunct="1">
              <a:spcBef>
                <a:spcPts val="200"/>
              </a:spcBef>
            </a:pPr>
            <a:r>
              <a:rPr lang="en-US" altLang="zh-TW">
                <a:ea typeface="新細明體" panose="02020500000000000000" pitchFamily="18" charset="-120"/>
              </a:rPr>
              <a:t>S=5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44" name="Oval 1034"/>
          <p:cNvSpPr>
            <a:spLocks noChangeArrowheads="1"/>
          </p:cNvSpPr>
          <p:nvPr/>
        </p:nvSpPr>
        <p:spPr bwMode="auto">
          <a:xfrm>
            <a:off x="4743450" y="2806700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45" name="Line 1035"/>
          <p:cNvSpPr>
            <a:spLocks noChangeShapeType="1"/>
          </p:cNvSpPr>
          <p:nvPr/>
        </p:nvSpPr>
        <p:spPr bwMode="auto">
          <a:xfrm flipH="1" flipV="1">
            <a:off x="4962525" y="2955925"/>
            <a:ext cx="1219200" cy="63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Line 1038"/>
          <p:cNvSpPr>
            <a:spLocks noChangeShapeType="1"/>
          </p:cNvSpPr>
          <p:nvPr/>
        </p:nvSpPr>
        <p:spPr bwMode="auto">
          <a:xfrm flipH="1">
            <a:off x="3821113" y="2928938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Oval 1039"/>
          <p:cNvSpPr>
            <a:spLocks noChangeArrowheads="1"/>
          </p:cNvSpPr>
          <p:nvPr/>
        </p:nvSpPr>
        <p:spPr bwMode="auto">
          <a:xfrm>
            <a:off x="3587750" y="2784475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48" name="Line 1040"/>
          <p:cNvSpPr>
            <a:spLocks noChangeShapeType="1"/>
          </p:cNvSpPr>
          <p:nvPr/>
        </p:nvSpPr>
        <p:spPr bwMode="auto">
          <a:xfrm>
            <a:off x="6410325" y="2947988"/>
            <a:ext cx="827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Oval 1034"/>
          <p:cNvSpPr>
            <a:spLocks noChangeArrowheads="1"/>
          </p:cNvSpPr>
          <p:nvPr/>
        </p:nvSpPr>
        <p:spPr bwMode="auto">
          <a:xfrm>
            <a:off x="6191250" y="2825750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cxnSp>
        <p:nvCxnSpPr>
          <p:cNvPr id="44050" name="直線單箭頭接點 97"/>
          <p:cNvCxnSpPr>
            <a:cxnSpLocks noChangeShapeType="1"/>
            <a:endCxn id="44040" idx="3"/>
          </p:cNvCxnSpPr>
          <p:nvPr/>
        </p:nvCxnSpPr>
        <p:spPr bwMode="auto">
          <a:xfrm rot="5400000" flipH="1" flipV="1">
            <a:off x="2014537" y="3030538"/>
            <a:ext cx="307975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1" name="直線單箭頭接點 98"/>
          <p:cNvCxnSpPr>
            <a:cxnSpLocks noChangeShapeType="1"/>
            <a:stCxn id="44040" idx="5"/>
          </p:cNvCxnSpPr>
          <p:nvPr/>
        </p:nvCxnSpPr>
        <p:spPr bwMode="auto">
          <a:xfrm rot="16200000" flipH="1">
            <a:off x="2378075" y="3063875"/>
            <a:ext cx="327025" cy="193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2" name="直線單箭頭接點 99"/>
          <p:cNvCxnSpPr>
            <a:cxnSpLocks noChangeShapeType="1"/>
          </p:cNvCxnSpPr>
          <p:nvPr/>
        </p:nvCxnSpPr>
        <p:spPr bwMode="auto">
          <a:xfrm rot="5400000" flipH="1" flipV="1">
            <a:off x="3348037" y="3059113"/>
            <a:ext cx="307975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3" name="直線單箭頭接點 100"/>
          <p:cNvCxnSpPr>
            <a:cxnSpLocks noChangeShapeType="1"/>
          </p:cNvCxnSpPr>
          <p:nvPr/>
        </p:nvCxnSpPr>
        <p:spPr bwMode="auto">
          <a:xfrm rot="16200000" flipH="1">
            <a:off x="3711575" y="3092450"/>
            <a:ext cx="327025" cy="193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4" name="直線單箭頭接點 101"/>
          <p:cNvCxnSpPr>
            <a:cxnSpLocks noChangeShapeType="1"/>
          </p:cNvCxnSpPr>
          <p:nvPr/>
        </p:nvCxnSpPr>
        <p:spPr bwMode="auto">
          <a:xfrm rot="5400000" flipH="1" flipV="1">
            <a:off x="4500562" y="3078163"/>
            <a:ext cx="307975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5" name="直線單箭頭接點 102"/>
          <p:cNvCxnSpPr>
            <a:cxnSpLocks noChangeShapeType="1"/>
          </p:cNvCxnSpPr>
          <p:nvPr/>
        </p:nvCxnSpPr>
        <p:spPr bwMode="auto">
          <a:xfrm rot="16200000" flipH="1">
            <a:off x="4864100" y="3111500"/>
            <a:ext cx="327025" cy="193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6" name="直線單箭頭接點 103"/>
          <p:cNvCxnSpPr>
            <a:cxnSpLocks noChangeShapeType="1"/>
          </p:cNvCxnSpPr>
          <p:nvPr/>
        </p:nvCxnSpPr>
        <p:spPr bwMode="auto">
          <a:xfrm rot="5400000" flipH="1" flipV="1">
            <a:off x="5948362" y="3097213"/>
            <a:ext cx="307975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7" name="直線單箭頭接點 104"/>
          <p:cNvCxnSpPr>
            <a:cxnSpLocks noChangeShapeType="1"/>
          </p:cNvCxnSpPr>
          <p:nvPr/>
        </p:nvCxnSpPr>
        <p:spPr bwMode="auto">
          <a:xfrm rot="16200000" flipH="1">
            <a:off x="6311900" y="3130550"/>
            <a:ext cx="327025" cy="193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4058" name="Text Box 1032"/>
          <p:cNvSpPr txBox="1">
            <a:spLocks noChangeArrowheads="1"/>
          </p:cNvSpPr>
          <p:nvPr/>
        </p:nvSpPr>
        <p:spPr bwMode="auto">
          <a:xfrm>
            <a:off x="3867150" y="2162175"/>
            <a:ext cx="15906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 6/9 </a:t>
            </a:r>
          </a:p>
          <a:p>
            <a:pPr eaLnBrk="1" hangingPunct="1">
              <a:spcBef>
                <a:spcPts val="200"/>
              </a:spcBef>
            </a:pP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S=6</a:t>
            </a:r>
            <a:endParaRPr lang="zh-TW" altLang="en-US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44059" name="Text Box 1032"/>
          <p:cNvSpPr txBox="1">
            <a:spLocks noChangeArrowheads="1"/>
          </p:cNvSpPr>
          <p:nvPr/>
        </p:nvSpPr>
        <p:spPr bwMode="auto">
          <a:xfrm>
            <a:off x="5105400" y="2181225"/>
            <a:ext cx="15525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4/11 </a:t>
            </a:r>
          </a:p>
          <a:p>
            <a:pPr eaLnBrk="1" hangingPunct="1">
              <a:spcBef>
                <a:spcPts val="200"/>
              </a:spcBef>
            </a:pP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S=4</a:t>
            </a:r>
            <a:endParaRPr lang="zh-TW" altLang="en-US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44060" name="Text Box 1032"/>
          <p:cNvSpPr txBox="1">
            <a:spLocks noChangeArrowheads="1"/>
          </p:cNvSpPr>
          <p:nvPr/>
        </p:nvSpPr>
        <p:spPr bwMode="auto">
          <a:xfrm>
            <a:off x="6515100" y="2200275"/>
            <a:ext cx="16573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zh-TW">
                <a:ea typeface="新細明體" panose="02020500000000000000" pitchFamily="18" charset="-120"/>
              </a:rPr>
              <a:t>4/11 </a:t>
            </a:r>
          </a:p>
          <a:p>
            <a:pPr eaLnBrk="1" hangingPunct="1">
              <a:spcBef>
                <a:spcPts val="200"/>
              </a:spcBef>
            </a:pPr>
            <a:r>
              <a:rPr lang="en-US" altLang="zh-TW">
                <a:ea typeface="新細明體" panose="02020500000000000000" pitchFamily="18" charset="-120"/>
              </a:rPr>
              <a:t>S=7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61" name="文字方塊 108"/>
          <p:cNvSpPr txBox="1">
            <a:spLocks noChangeArrowheads="1"/>
          </p:cNvSpPr>
          <p:nvPr/>
        </p:nvSpPr>
        <p:spPr bwMode="auto">
          <a:xfrm>
            <a:off x="1552575" y="3286125"/>
            <a:ext cx="676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12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62" name="文字方塊 109"/>
          <p:cNvSpPr txBox="1">
            <a:spLocks noChangeArrowheads="1"/>
          </p:cNvSpPr>
          <p:nvPr/>
        </p:nvSpPr>
        <p:spPr bwMode="auto">
          <a:xfrm>
            <a:off x="2409825" y="3333750"/>
            <a:ext cx="676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15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63" name="文字方塊 110"/>
          <p:cNvSpPr txBox="1">
            <a:spLocks noChangeArrowheads="1"/>
          </p:cNvSpPr>
          <p:nvPr/>
        </p:nvSpPr>
        <p:spPr bwMode="auto">
          <a:xfrm>
            <a:off x="3152775" y="3362325"/>
            <a:ext cx="676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9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64" name="文字方塊 111"/>
          <p:cNvSpPr txBox="1">
            <a:spLocks noChangeArrowheads="1"/>
          </p:cNvSpPr>
          <p:nvPr/>
        </p:nvSpPr>
        <p:spPr bwMode="auto">
          <a:xfrm>
            <a:off x="3714750" y="3371850"/>
            <a:ext cx="676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6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65" name="文字方塊 112"/>
          <p:cNvSpPr txBox="1">
            <a:spLocks noChangeArrowheads="1"/>
          </p:cNvSpPr>
          <p:nvPr/>
        </p:nvSpPr>
        <p:spPr bwMode="auto">
          <a:xfrm>
            <a:off x="4305300" y="3362325"/>
            <a:ext cx="561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6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66" name="文字方塊 113"/>
          <p:cNvSpPr txBox="1">
            <a:spLocks noChangeArrowheads="1"/>
          </p:cNvSpPr>
          <p:nvPr/>
        </p:nvSpPr>
        <p:spPr bwMode="auto">
          <a:xfrm>
            <a:off x="5029200" y="3352800"/>
            <a:ext cx="466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4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67" name="文字方塊 114"/>
          <p:cNvSpPr txBox="1">
            <a:spLocks noChangeArrowheads="1"/>
          </p:cNvSpPr>
          <p:nvPr/>
        </p:nvSpPr>
        <p:spPr bwMode="auto">
          <a:xfrm>
            <a:off x="5705475" y="3409950"/>
            <a:ext cx="581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17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68" name="文字方塊 115"/>
          <p:cNvSpPr txBox="1">
            <a:spLocks noChangeArrowheads="1"/>
          </p:cNvSpPr>
          <p:nvPr/>
        </p:nvSpPr>
        <p:spPr bwMode="auto">
          <a:xfrm>
            <a:off x="6438900" y="3371850"/>
            <a:ext cx="571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9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69" name="文字方塊 116"/>
          <p:cNvSpPr txBox="1">
            <a:spLocks noChangeArrowheads="1"/>
          </p:cNvSpPr>
          <p:nvPr/>
        </p:nvSpPr>
        <p:spPr bwMode="auto">
          <a:xfrm>
            <a:off x="1533525" y="3629025"/>
            <a:ext cx="19240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l-GR" altLang="zh-TW">
                <a:solidFill>
                  <a:srgbClr val="FF0000"/>
                </a:solidFill>
              </a:rPr>
              <a:t>Σ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in = 6+12 , </a:t>
            </a:r>
          </a:p>
          <a:p>
            <a:pPr eaLnBrk="1" hangingPunct="1"/>
            <a:r>
              <a:rPr lang="el-GR" altLang="zh-TW">
                <a:solidFill>
                  <a:srgbClr val="FF0000"/>
                </a:solidFill>
              </a:rPr>
              <a:t>Σ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out = 3+15</a:t>
            </a:r>
            <a:endParaRPr lang="zh-TW" altLang="en-US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44070" name="Line 1028"/>
          <p:cNvSpPr>
            <a:spLocks noChangeShapeType="1"/>
          </p:cNvSpPr>
          <p:nvPr/>
        </p:nvSpPr>
        <p:spPr bwMode="auto">
          <a:xfrm>
            <a:off x="2562225" y="5219700"/>
            <a:ext cx="1108075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1" name="Oval 1029"/>
          <p:cNvSpPr>
            <a:spLocks noChangeArrowheads="1"/>
          </p:cNvSpPr>
          <p:nvPr/>
        </p:nvSpPr>
        <p:spPr bwMode="auto">
          <a:xfrm>
            <a:off x="2333625" y="5089525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72" name="Line 1030"/>
          <p:cNvSpPr>
            <a:spLocks noChangeShapeType="1"/>
          </p:cNvSpPr>
          <p:nvPr/>
        </p:nvSpPr>
        <p:spPr bwMode="auto">
          <a:xfrm>
            <a:off x="1508125" y="5233988"/>
            <a:ext cx="827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3" name="Text Box 1031"/>
          <p:cNvSpPr txBox="1">
            <a:spLocks noChangeArrowheads="1"/>
          </p:cNvSpPr>
          <p:nvPr/>
        </p:nvSpPr>
        <p:spPr bwMode="auto">
          <a:xfrm>
            <a:off x="1295400" y="4762500"/>
            <a:ext cx="1028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zh-TW">
                <a:ea typeface="新細明體" panose="02020500000000000000" pitchFamily="18" charset="-120"/>
              </a:rPr>
              <a:t>f/c= 9/9</a:t>
            </a:r>
          </a:p>
        </p:txBody>
      </p:sp>
      <p:sp>
        <p:nvSpPr>
          <p:cNvPr id="44074" name="Text Box 1032"/>
          <p:cNvSpPr txBox="1">
            <a:spLocks noChangeArrowheads="1"/>
          </p:cNvSpPr>
          <p:nvPr/>
        </p:nvSpPr>
        <p:spPr bwMode="auto">
          <a:xfrm>
            <a:off x="2781300" y="4752975"/>
            <a:ext cx="1390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zh-TW">
                <a:ea typeface="新細明體" panose="02020500000000000000" pitchFamily="18" charset="-120"/>
              </a:rPr>
              <a:t>6/8 </a:t>
            </a:r>
          </a:p>
        </p:txBody>
      </p:sp>
      <p:sp>
        <p:nvSpPr>
          <p:cNvPr id="44075" name="Oval 1034"/>
          <p:cNvSpPr>
            <a:spLocks noChangeArrowheads="1"/>
          </p:cNvSpPr>
          <p:nvPr/>
        </p:nvSpPr>
        <p:spPr bwMode="auto">
          <a:xfrm>
            <a:off x="4819650" y="5121275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76" name="Line 1035"/>
          <p:cNvSpPr>
            <a:spLocks noChangeShapeType="1"/>
          </p:cNvSpPr>
          <p:nvPr/>
        </p:nvSpPr>
        <p:spPr bwMode="auto">
          <a:xfrm flipH="1" flipV="1">
            <a:off x="5038725" y="5270500"/>
            <a:ext cx="1219200" cy="63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7" name="Line 1038"/>
          <p:cNvSpPr>
            <a:spLocks noChangeShapeType="1"/>
          </p:cNvSpPr>
          <p:nvPr/>
        </p:nvSpPr>
        <p:spPr bwMode="auto">
          <a:xfrm flipH="1">
            <a:off x="3897313" y="5243513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8" name="Oval 1039"/>
          <p:cNvSpPr>
            <a:spLocks noChangeArrowheads="1"/>
          </p:cNvSpPr>
          <p:nvPr/>
        </p:nvSpPr>
        <p:spPr bwMode="auto">
          <a:xfrm>
            <a:off x="3663950" y="5099050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79" name="Line 1040"/>
          <p:cNvSpPr>
            <a:spLocks noChangeShapeType="1"/>
          </p:cNvSpPr>
          <p:nvPr/>
        </p:nvSpPr>
        <p:spPr bwMode="auto">
          <a:xfrm>
            <a:off x="6486525" y="5262563"/>
            <a:ext cx="827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0" name="Oval 1034"/>
          <p:cNvSpPr>
            <a:spLocks noChangeArrowheads="1"/>
          </p:cNvSpPr>
          <p:nvPr/>
        </p:nvSpPr>
        <p:spPr bwMode="auto">
          <a:xfrm>
            <a:off x="6267450" y="5140325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cxnSp>
        <p:nvCxnSpPr>
          <p:cNvPr id="44081" name="直線單箭頭接點 70"/>
          <p:cNvCxnSpPr>
            <a:cxnSpLocks noChangeShapeType="1"/>
            <a:endCxn id="44071" idx="3"/>
          </p:cNvCxnSpPr>
          <p:nvPr/>
        </p:nvCxnSpPr>
        <p:spPr bwMode="auto">
          <a:xfrm rot="5400000" flipH="1" flipV="1">
            <a:off x="2090737" y="5345113"/>
            <a:ext cx="307975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82" name="直線單箭頭接點 71"/>
          <p:cNvCxnSpPr>
            <a:cxnSpLocks noChangeShapeType="1"/>
            <a:stCxn id="44071" idx="5"/>
          </p:cNvCxnSpPr>
          <p:nvPr/>
        </p:nvCxnSpPr>
        <p:spPr bwMode="auto">
          <a:xfrm rot="16200000" flipH="1">
            <a:off x="2454275" y="5378450"/>
            <a:ext cx="327025" cy="193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83" name="直線單箭頭接點 72"/>
          <p:cNvCxnSpPr>
            <a:cxnSpLocks noChangeShapeType="1"/>
          </p:cNvCxnSpPr>
          <p:nvPr/>
        </p:nvCxnSpPr>
        <p:spPr bwMode="auto">
          <a:xfrm rot="5400000" flipH="1" flipV="1">
            <a:off x="3424237" y="5373688"/>
            <a:ext cx="307975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84" name="直線單箭頭接點 73"/>
          <p:cNvCxnSpPr>
            <a:cxnSpLocks noChangeShapeType="1"/>
          </p:cNvCxnSpPr>
          <p:nvPr/>
        </p:nvCxnSpPr>
        <p:spPr bwMode="auto">
          <a:xfrm rot="16200000" flipH="1">
            <a:off x="3787775" y="5407025"/>
            <a:ext cx="327025" cy="193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85" name="直線單箭頭接點 75"/>
          <p:cNvCxnSpPr>
            <a:cxnSpLocks noChangeShapeType="1"/>
          </p:cNvCxnSpPr>
          <p:nvPr/>
        </p:nvCxnSpPr>
        <p:spPr bwMode="auto">
          <a:xfrm rot="5400000" flipH="1" flipV="1">
            <a:off x="4576762" y="5392738"/>
            <a:ext cx="307975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86" name="直線單箭頭接點 90"/>
          <p:cNvCxnSpPr>
            <a:cxnSpLocks noChangeShapeType="1"/>
          </p:cNvCxnSpPr>
          <p:nvPr/>
        </p:nvCxnSpPr>
        <p:spPr bwMode="auto">
          <a:xfrm rot="16200000" flipH="1">
            <a:off x="4940300" y="5426075"/>
            <a:ext cx="327025" cy="193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87" name="直線單箭頭接點 94"/>
          <p:cNvCxnSpPr>
            <a:cxnSpLocks noChangeShapeType="1"/>
          </p:cNvCxnSpPr>
          <p:nvPr/>
        </p:nvCxnSpPr>
        <p:spPr bwMode="auto">
          <a:xfrm rot="5400000" flipH="1" flipV="1">
            <a:off x="6024562" y="5411788"/>
            <a:ext cx="307975" cy="241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88" name="直線單箭頭接點 95"/>
          <p:cNvCxnSpPr>
            <a:cxnSpLocks noChangeShapeType="1"/>
          </p:cNvCxnSpPr>
          <p:nvPr/>
        </p:nvCxnSpPr>
        <p:spPr bwMode="auto">
          <a:xfrm rot="16200000" flipH="1">
            <a:off x="6388100" y="5445125"/>
            <a:ext cx="327025" cy="193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4089" name="Text Box 1032"/>
          <p:cNvSpPr txBox="1">
            <a:spLocks noChangeArrowheads="1"/>
          </p:cNvSpPr>
          <p:nvPr/>
        </p:nvSpPr>
        <p:spPr bwMode="auto">
          <a:xfrm>
            <a:off x="4076700" y="4724400"/>
            <a:ext cx="952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3/9</a:t>
            </a:r>
            <a:endParaRPr lang="zh-TW" altLang="en-US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44090" name="Text Box 1032"/>
          <p:cNvSpPr txBox="1">
            <a:spLocks noChangeArrowheads="1"/>
          </p:cNvSpPr>
          <p:nvPr/>
        </p:nvSpPr>
        <p:spPr bwMode="auto">
          <a:xfrm>
            <a:off x="5343525" y="4743450"/>
            <a:ext cx="1390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1/11</a:t>
            </a:r>
            <a:endParaRPr lang="zh-TW" altLang="en-US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44091" name="Text Box 1032"/>
          <p:cNvSpPr txBox="1">
            <a:spLocks noChangeArrowheads="1"/>
          </p:cNvSpPr>
          <p:nvPr/>
        </p:nvSpPr>
        <p:spPr bwMode="auto">
          <a:xfrm>
            <a:off x="6591300" y="4733925"/>
            <a:ext cx="1657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altLang="zh-TW">
                <a:ea typeface="新細明體" panose="02020500000000000000" pitchFamily="18" charset="-120"/>
              </a:rPr>
              <a:t>7/11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92" name="文字方塊 120"/>
          <p:cNvSpPr txBox="1">
            <a:spLocks noChangeArrowheads="1"/>
          </p:cNvSpPr>
          <p:nvPr/>
        </p:nvSpPr>
        <p:spPr bwMode="auto">
          <a:xfrm>
            <a:off x="1628775" y="5600700"/>
            <a:ext cx="676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12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93" name="文字方塊 121"/>
          <p:cNvSpPr txBox="1">
            <a:spLocks noChangeArrowheads="1"/>
          </p:cNvSpPr>
          <p:nvPr/>
        </p:nvSpPr>
        <p:spPr bwMode="auto">
          <a:xfrm>
            <a:off x="2486025" y="5648325"/>
            <a:ext cx="676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15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94" name="文字方塊 122"/>
          <p:cNvSpPr txBox="1">
            <a:spLocks noChangeArrowheads="1"/>
          </p:cNvSpPr>
          <p:nvPr/>
        </p:nvSpPr>
        <p:spPr bwMode="auto">
          <a:xfrm>
            <a:off x="3228975" y="5676900"/>
            <a:ext cx="676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9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95" name="文字方塊 123"/>
          <p:cNvSpPr txBox="1">
            <a:spLocks noChangeArrowheads="1"/>
          </p:cNvSpPr>
          <p:nvPr/>
        </p:nvSpPr>
        <p:spPr bwMode="auto">
          <a:xfrm>
            <a:off x="3790950" y="5686425"/>
            <a:ext cx="676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6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96" name="文字方塊 124"/>
          <p:cNvSpPr txBox="1">
            <a:spLocks noChangeArrowheads="1"/>
          </p:cNvSpPr>
          <p:nvPr/>
        </p:nvSpPr>
        <p:spPr bwMode="auto">
          <a:xfrm>
            <a:off x="4381500" y="5676900"/>
            <a:ext cx="561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6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97" name="文字方塊 125"/>
          <p:cNvSpPr txBox="1">
            <a:spLocks noChangeArrowheads="1"/>
          </p:cNvSpPr>
          <p:nvPr/>
        </p:nvSpPr>
        <p:spPr bwMode="auto">
          <a:xfrm>
            <a:off x="5105400" y="5667375"/>
            <a:ext cx="466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4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98" name="文字方塊 126"/>
          <p:cNvSpPr txBox="1">
            <a:spLocks noChangeArrowheads="1"/>
          </p:cNvSpPr>
          <p:nvPr/>
        </p:nvSpPr>
        <p:spPr bwMode="auto">
          <a:xfrm>
            <a:off x="5781675" y="5724525"/>
            <a:ext cx="581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17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99" name="文字方塊 127"/>
          <p:cNvSpPr txBox="1">
            <a:spLocks noChangeArrowheads="1"/>
          </p:cNvSpPr>
          <p:nvPr/>
        </p:nvSpPr>
        <p:spPr bwMode="auto">
          <a:xfrm>
            <a:off x="6515100" y="5686425"/>
            <a:ext cx="571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9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100" name="文字方塊 128"/>
          <p:cNvSpPr txBox="1">
            <a:spLocks noChangeArrowheads="1"/>
          </p:cNvSpPr>
          <p:nvPr/>
        </p:nvSpPr>
        <p:spPr bwMode="auto">
          <a:xfrm>
            <a:off x="7581900" y="5143500"/>
            <a:ext cx="1238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400" b="1">
                <a:ea typeface="新細明體" panose="02020500000000000000" pitchFamily="18" charset="-120"/>
              </a:rPr>
              <a:t>3 more</a:t>
            </a:r>
            <a:endParaRPr lang="zh-TW" altLang="en-US" sz="2400" b="1">
              <a:ea typeface="新細明體" panose="02020500000000000000" pitchFamily="18" charset="-120"/>
            </a:endParaRPr>
          </a:p>
        </p:txBody>
      </p:sp>
      <p:sp>
        <p:nvSpPr>
          <p:cNvPr id="44101" name="文字方塊 129"/>
          <p:cNvSpPr txBox="1">
            <a:spLocks noChangeArrowheads="1"/>
          </p:cNvSpPr>
          <p:nvPr/>
        </p:nvSpPr>
        <p:spPr bwMode="auto">
          <a:xfrm>
            <a:off x="400050" y="5200650"/>
            <a:ext cx="1238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400" b="1">
                <a:ea typeface="新細明體" panose="02020500000000000000" pitchFamily="18" charset="-120"/>
              </a:rPr>
              <a:t>3 more</a:t>
            </a:r>
            <a:endParaRPr lang="zh-TW" altLang="en-US" sz="2400" b="1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88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Graph Theory</a:t>
            </a:r>
          </a:p>
        </p:txBody>
      </p:sp>
      <p:sp>
        <p:nvSpPr>
          <p:cNvPr id="46083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Ch. 4.   Connectivity and paths</a:t>
            </a:r>
          </a:p>
        </p:txBody>
      </p:sp>
      <p:sp>
        <p:nvSpPr>
          <p:cNvPr id="4608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77B2545-6242-4FCF-A93E-5296E44EE1DF}" type="slidenum">
              <a:rPr lang="zh-TW" altLang="en-US" sz="1400" i="0"/>
              <a:pPr eaLnBrk="1" hangingPunct="1"/>
              <a:t>12</a:t>
            </a:fld>
            <a:endParaRPr lang="en-US" altLang="zh-TW" sz="1400" i="0"/>
          </a:p>
        </p:txBody>
      </p:sp>
      <p:sp>
        <p:nvSpPr>
          <p:cNvPr id="4608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Source/sink cut</a:t>
            </a:r>
          </a:p>
        </p:txBody>
      </p:sp>
      <p:sp>
        <p:nvSpPr>
          <p:cNvPr id="4608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23900" y="1701800"/>
            <a:ext cx="7772400" cy="44418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a network, a </a:t>
            </a:r>
            <a:r>
              <a:rPr lang="en-US" altLang="zh-TW" b="1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source/sink cut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mtClean="0">
                <a:ea typeface="新細明體" panose="02020500000000000000" pitchFamily="18" charset="-120"/>
              </a:rPr>
              <a:t>[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,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]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consists of the edges from a source set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a sink set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where 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partition the set of nodes, with 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∈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. 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altLang="zh-TW" b="1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capacity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the cut </a:t>
            </a:r>
            <a:r>
              <a:rPr lang="en-US" altLang="zh-TW" smtClean="0">
                <a:ea typeface="新細明體" panose="02020500000000000000" pitchFamily="18" charset="-120"/>
              </a:rPr>
              <a:t>[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]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,written cap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)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is the total of the capacities on the edges of </a:t>
            </a:r>
            <a:r>
              <a:rPr lang="en-US" altLang="zh-TW" smtClean="0">
                <a:ea typeface="新細明體" panose="02020500000000000000" pitchFamily="18" charset="-120"/>
              </a:rPr>
              <a:t>[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].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Keep in mind that in a digraph </a:t>
            </a:r>
            <a:r>
              <a:rPr lang="en-US" altLang="zh-TW" smtClean="0">
                <a:ea typeface="新細明體" panose="02020500000000000000" pitchFamily="18" charset="-120"/>
              </a:rPr>
              <a:t>[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]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denotes the set of edges with tail in 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head in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Thus the capacity of a cut</a:t>
            </a:r>
            <a:r>
              <a:rPr lang="en-US" altLang="zh-TW" smtClean="0">
                <a:ea typeface="新細明體" panose="02020500000000000000" pitchFamily="18" charset="-120"/>
              </a:rPr>
              <a:t> [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]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completely unaffected by edges from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27427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Graph Theory</a:t>
            </a:r>
          </a:p>
        </p:txBody>
      </p:sp>
      <p:sp>
        <p:nvSpPr>
          <p:cNvPr id="47107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Ch. 4.   Connectivity and paths</a:t>
            </a:r>
          </a:p>
        </p:txBody>
      </p:sp>
      <p:sp>
        <p:nvSpPr>
          <p:cNvPr id="4710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9B5F538-EA87-47AE-87F0-99D82D96A6E6}" type="slidenum">
              <a:rPr lang="zh-TW" altLang="en-US" sz="1400" i="0"/>
              <a:pPr eaLnBrk="1" hangingPunct="1"/>
              <a:t>13</a:t>
            </a:fld>
            <a:endParaRPr lang="en-US" altLang="zh-TW" sz="1400" i="0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609600"/>
            <a:ext cx="8280400" cy="11334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3200" dirty="0" smtClean="0">
                <a:ea typeface="新細明體" panose="02020500000000000000" pitchFamily="18" charset="-120"/>
              </a:rPr>
              <a:t>Ford-Fulkerson Labeling Algorithm for Max- flow</a:t>
            </a:r>
            <a:endParaRPr lang="en-US" altLang="zh-TW" sz="1400" dirty="0" smtClean="0">
              <a:ea typeface="新細明體" panose="02020500000000000000" pitchFamily="18" charset="-120"/>
            </a:endParaRP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95475"/>
            <a:ext cx="7772400" cy="4200525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Input: A feasible flow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a network.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Output: An </a:t>
            </a:r>
            <a:r>
              <a:rPr lang="en-US" altLang="zh-TW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-augmenting path or a cut with capacity </a:t>
            </a:r>
            <a:r>
              <a:rPr lang="en-US" altLang="zh-TW" smtClean="0">
                <a:ea typeface="新細明體" panose="02020500000000000000" pitchFamily="18" charset="-120"/>
              </a:rPr>
              <a:t>val(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).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Idea: Find the nodes reachable from 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by paths with positive tolerance. Reaching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completes an </a:t>
            </a:r>
            <a:r>
              <a:rPr lang="en-US" altLang="zh-TW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-augmenting path. During the search, </a:t>
            </a:r>
            <a:r>
              <a:rPr lang="en-US" altLang="zh-TW" i="1" smtClean="0">
                <a:ea typeface="新細明體" panose="02020500000000000000" pitchFamily="18" charset="-120"/>
              </a:rPr>
              <a:t>R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the set of nodes labeled </a:t>
            </a:r>
            <a:r>
              <a:rPr lang="en-US" altLang="zh-TW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Reached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and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the subset of </a:t>
            </a:r>
            <a:r>
              <a:rPr lang="en-US" altLang="zh-TW" i="1" smtClean="0">
                <a:ea typeface="新細明體" panose="02020500000000000000" pitchFamily="18" charset="-120"/>
              </a:rPr>
              <a:t>R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labeled </a:t>
            </a:r>
            <a:r>
              <a:rPr lang="en-US" altLang="zh-TW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Searched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5672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Graph Theory</a:t>
            </a:r>
          </a:p>
        </p:txBody>
      </p:sp>
      <p:sp>
        <p:nvSpPr>
          <p:cNvPr id="48131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Ch. 4.   Connectivity and paths</a:t>
            </a:r>
          </a:p>
        </p:txBody>
      </p:sp>
      <p:sp>
        <p:nvSpPr>
          <p:cNvPr id="4813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1F671C7-7A16-4D8D-B98B-AEA3611AFF1A}" type="slidenum">
              <a:rPr lang="zh-TW" altLang="en-US" sz="1400" i="0"/>
              <a:pPr eaLnBrk="1" hangingPunct="1"/>
              <a:t>14</a:t>
            </a:fld>
            <a:endParaRPr lang="en-US" altLang="zh-TW" sz="1400" i="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55600"/>
            <a:ext cx="8128000" cy="882650"/>
          </a:xfrm>
        </p:spPr>
        <p:txBody>
          <a:bodyPr>
            <a:normAutofit fontScale="90000"/>
          </a:bodyPr>
          <a:lstStyle/>
          <a:p>
            <a:r>
              <a:rPr lang="en-US" altLang="zh-TW" sz="3200" dirty="0" smtClean="0">
                <a:ea typeface="新細明體" panose="02020500000000000000" pitchFamily="18" charset="-120"/>
              </a:rPr>
              <a:t>Ford-Fulkerson Labeling Algorithm for Max- flow</a:t>
            </a:r>
            <a:endParaRPr lang="zh-TW" altLang="en-US" sz="2000" dirty="0" smtClean="0">
              <a:ea typeface="新細明體" panose="02020500000000000000" pitchFamily="18" charset="-120"/>
            </a:endParaRP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08100"/>
            <a:ext cx="8143875" cy="47879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Initialization: </a:t>
            </a:r>
            <a:r>
              <a:rPr lang="en-US" altLang="zh-TW" i="1" smtClean="0">
                <a:ea typeface="新細明體" panose="02020500000000000000" pitchFamily="18" charset="-120"/>
              </a:rPr>
              <a:t>R </a:t>
            </a:r>
            <a:r>
              <a:rPr lang="en-US" altLang="zh-TW" smtClean="0">
                <a:ea typeface="新細明體" panose="02020500000000000000" pitchFamily="18" charset="-120"/>
              </a:rPr>
              <a:t>= {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}, S =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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  <a:endParaRPr lang="en-US" altLang="zh-TW" sz="3000" smtClean="0">
              <a:ea typeface="新細明體" panose="02020500000000000000" pitchFamily="18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Iteration: Choose </a:t>
            </a:r>
            <a:r>
              <a:rPr lang="en-US" altLang="zh-TW" i="1" smtClean="0">
                <a:ea typeface="新細明體" panose="02020500000000000000" pitchFamily="18" charset="-120"/>
              </a:rPr>
              <a:t>v </a:t>
            </a:r>
            <a:r>
              <a:rPr lang="en-US" altLang="zh-TW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∈ </a:t>
            </a:r>
            <a:r>
              <a:rPr lang="en-US" altLang="zh-TW" i="1" smtClean="0">
                <a:ea typeface="新細明體" panose="02020500000000000000" pitchFamily="18" charset="-120"/>
              </a:rPr>
              <a:t>R</a:t>
            </a:r>
            <a:r>
              <a:rPr lang="en-US" altLang="zh-TW" smtClean="0">
                <a:ea typeface="新細明體" panose="02020500000000000000" pitchFamily="18" charset="-120"/>
              </a:rPr>
              <a:t>-</a:t>
            </a:r>
            <a:r>
              <a:rPr lang="en-US" altLang="zh-TW" i="1" smtClean="0">
                <a:ea typeface="新細明體" panose="02020500000000000000" pitchFamily="18" charset="-120"/>
              </a:rPr>
              <a:t>S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  <a:endParaRPr lang="en-US" altLang="zh-TW" sz="2200" smtClean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each exiting edge</a:t>
            </a:r>
            <a:r>
              <a:rPr lang="en-US" altLang="zh-TW" sz="2200" smtClean="0">
                <a:ea typeface="新細明體" panose="02020500000000000000" pitchFamily="18" charset="-120"/>
              </a:rPr>
              <a:t> </a:t>
            </a:r>
            <a:r>
              <a:rPr lang="en-US" altLang="zh-TW" sz="2200" i="1" smtClean="0">
                <a:ea typeface="新細明體" panose="02020500000000000000" pitchFamily="18" charset="-120"/>
              </a:rPr>
              <a:t>vw</a:t>
            </a:r>
            <a:r>
              <a:rPr lang="en-US" altLang="zh-TW" sz="2200" smtClean="0">
                <a:ea typeface="新細明體" panose="02020500000000000000" pitchFamily="18" charset="-120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</a:t>
            </a:r>
            <a:r>
              <a:rPr lang="en-US" altLang="zh-TW" sz="2200" smtClean="0">
                <a:ea typeface="新細明體" panose="02020500000000000000" pitchFamily="18" charset="-120"/>
              </a:rPr>
              <a:t> </a:t>
            </a:r>
            <a:r>
              <a:rPr lang="en-US" altLang="zh-TW" sz="2200" i="1" smtClean="0">
                <a:ea typeface="新細明體" panose="02020500000000000000" pitchFamily="18" charset="-120"/>
              </a:rPr>
              <a:t>f</a:t>
            </a:r>
            <a:r>
              <a:rPr lang="en-US" altLang="zh-TW" sz="2200" smtClean="0">
                <a:ea typeface="新細明體" panose="02020500000000000000" pitchFamily="18" charset="-120"/>
              </a:rPr>
              <a:t>(</a:t>
            </a:r>
            <a:r>
              <a:rPr lang="en-US" altLang="zh-TW" sz="2200" i="1" smtClean="0">
                <a:ea typeface="新細明體" panose="02020500000000000000" pitchFamily="18" charset="-120"/>
              </a:rPr>
              <a:t>vw</a:t>
            </a:r>
            <a:r>
              <a:rPr lang="en-US" altLang="zh-TW" sz="2200" smtClean="0">
                <a:ea typeface="新細明體" panose="02020500000000000000" pitchFamily="18" charset="-120"/>
              </a:rPr>
              <a:t>) &lt; </a:t>
            </a:r>
            <a:r>
              <a:rPr lang="en-US" altLang="zh-TW" sz="2200" i="1" smtClean="0">
                <a:ea typeface="新細明體" panose="02020500000000000000" pitchFamily="18" charset="-120"/>
              </a:rPr>
              <a:t>c</a:t>
            </a:r>
            <a:r>
              <a:rPr lang="en-US" altLang="zh-TW" sz="2200" smtClean="0">
                <a:ea typeface="新細明體" panose="02020500000000000000" pitchFamily="18" charset="-120"/>
              </a:rPr>
              <a:t>(</a:t>
            </a:r>
            <a:r>
              <a:rPr lang="en-US" altLang="zh-TW" sz="2200" i="1" smtClean="0">
                <a:ea typeface="新細明體" panose="02020500000000000000" pitchFamily="18" charset="-120"/>
              </a:rPr>
              <a:t>vw</a:t>
            </a:r>
            <a:r>
              <a:rPr lang="en-US" altLang="zh-TW" sz="2200" smtClean="0">
                <a:ea typeface="新細明體" panose="02020500000000000000" pitchFamily="18" charset="-120"/>
              </a:rPr>
              <a:t>)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</a:t>
            </a:r>
            <a:r>
              <a:rPr lang="en-US" altLang="zh-TW" sz="2200" i="1" smtClean="0">
                <a:ea typeface="新細明體" panose="02020500000000000000" pitchFamily="18" charset="-120"/>
              </a:rPr>
              <a:t>w </a:t>
            </a:r>
            <a:r>
              <a:rPr lang="en-US" altLang="zh-TW" sz="2200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∉</a:t>
            </a:r>
            <a:r>
              <a:rPr lang="en-US" altLang="zh-TW" sz="2200" smtClean="0">
                <a:ea typeface="新細明體" panose="02020500000000000000" pitchFamily="18" charset="-120"/>
              </a:rPr>
              <a:t>  </a:t>
            </a:r>
            <a:r>
              <a:rPr lang="en-US" altLang="zh-TW" sz="2200" i="1" smtClean="0">
                <a:ea typeface="新細明體" panose="02020500000000000000" pitchFamily="18" charset="-120"/>
              </a:rPr>
              <a:t>R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add </a:t>
            </a:r>
            <a:r>
              <a:rPr lang="en-US" altLang="zh-TW" sz="2200" i="1" smtClean="0">
                <a:ea typeface="新細明體" panose="02020500000000000000" pitchFamily="18" charset="-120"/>
              </a:rPr>
              <a:t>w</a:t>
            </a:r>
            <a:r>
              <a:rPr lang="en-US" altLang="zh-TW" sz="2200" smtClean="0">
                <a:ea typeface="新細明體" panose="02020500000000000000" pitchFamily="18" charset="-120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</a:t>
            </a:r>
            <a:r>
              <a:rPr lang="en-US" altLang="zh-TW" sz="2200" smtClean="0">
                <a:ea typeface="新細明體" panose="02020500000000000000" pitchFamily="18" charset="-120"/>
              </a:rPr>
              <a:t> </a:t>
            </a:r>
            <a:r>
              <a:rPr lang="en-US" altLang="zh-TW" sz="2200" i="1" smtClean="0">
                <a:ea typeface="新細明體" panose="02020500000000000000" pitchFamily="18" charset="-120"/>
              </a:rPr>
              <a:t>R</a:t>
            </a:r>
            <a:r>
              <a:rPr lang="en-US" altLang="zh-TW" sz="2200" smtClean="0">
                <a:ea typeface="新細明體" panose="02020500000000000000" pitchFamily="18" charset="-120"/>
              </a:rPr>
              <a:t>.</a:t>
            </a:r>
          </a:p>
          <a:p>
            <a:pPr eaLnBrk="1" hangingPunct="1"/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each entering edge </a:t>
            </a:r>
            <a:r>
              <a:rPr lang="en-US" altLang="zh-TW" sz="2200" i="1" smtClean="0">
                <a:ea typeface="新細明體" panose="02020500000000000000" pitchFamily="18" charset="-120"/>
              </a:rPr>
              <a:t>uv</a:t>
            </a:r>
            <a:r>
              <a:rPr lang="en-US" altLang="zh-TW" sz="2200" smtClean="0">
                <a:ea typeface="新細明體" panose="02020500000000000000" pitchFamily="18" charset="-120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</a:t>
            </a:r>
            <a:r>
              <a:rPr lang="en-US" altLang="zh-TW" sz="2200" smtClean="0">
                <a:ea typeface="新細明體" panose="02020500000000000000" pitchFamily="18" charset="-120"/>
              </a:rPr>
              <a:t> </a:t>
            </a:r>
            <a:r>
              <a:rPr lang="en-US" altLang="zh-TW" sz="2200" i="1" smtClean="0">
                <a:ea typeface="新細明體" panose="02020500000000000000" pitchFamily="18" charset="-120"/>
              </a:rPr>
              <a:t>f</a:t>
            </a:r>
            <a:r>
              <a:rPr lang="en-US" altLang="zh-TW" sz="2200" smtClean="0">
                <a:ea typeface="新細明體" panose="02020500000000000000" pitchFamily="18" charset="-120"/>
              </a:rPr>
              <a:t>(</a:t>
            </a:r>
            <a:r>
              <a:rPr lang="en-US" altLang="zh-TW" sz="2200" i="1" smtClean="0">
                <a:ea typeface="新細明體" panose="02020500000000000000" pitchFamily="18" charset="-120"/>
              </a:rPr>
              <a:t>uv</a:t>
            </a:r>
            <a:r>
              <a:rPr lang="en-US" altLang="zh-TW" sz="2200" smtClean="0">
                <a:ea typeface="新細明體" panose="02020500000000000000" pitchFamily="18" charset="-120"/>
              </a:rPr>
              <a:t>&gt;0)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</a:t>
            </a:r>
            <a:r>
              <a:rPr lang="en-US" altLang="zh-TW" sz="2200" i="1" smtClean="0">
                <a:ea typeface="新細明體" panose="02020500000000000000" pitchFamily="18" charset="-120"/>
              </a:rPr>
              <a:t>u </a:t>
            </a:r>
            <a:r>
              <a:rPr lang="en-US" altLang="zh-TW" sz="2200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∉ </a:t>
            </a:r>
            <a:r>
              <a:rPr lang="en-US" altLang="zh-TW" sz="2200" i="1" smtClean="0">
                <a:ea typeface="新細明體" panose="02020500000000000000" pitchFamily="18" charset="-120"/>
              </a:rPr>
              <a:t>R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add </a:t>
            </a:r>
            <a:r>
              <a:rPr lang="en-US" altLang="zh-TW" sz="2200" i="1" smtClean="0">
                <a:ea typeface="新細明體" panose="02020500000000000000" pitchFamily="18" charset="-120"/>
              </a:rPr>
              <a:t>u</a:t>
            </a:r>
            <a:r>
              <a:rPr lang="en-US" altLang="zh-TW" sz="2200" smtClean="0">
                <a:ea typeface="新細明體" panose="02020500000000000000" pitchFamily="18" charset="-120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</a:t>
            </a:r>
            <a:r>
              <a:rPr lang="en-US" altLang="zh-TW" sz="2200" smtClean="0">
                <a:ea typeface="新細明體" panose="02020500000000000000" pitchFamily="18" charset="-120"/>
              </a:rPr>
              <a:t> </a:t>
            </a:r>
            <a:r>
              <a:rPr lang="en-US" altLang="zh-TW" sz="2200" i="1" smtClean="0">
                <a:ea typeface="新細明體" panose="02020500000000000000" pitchFamily="18" charset="-120"/>
              </a:rPr>
              <a:t>R</a:t>
            </a:r>
            <a:r>
              <a:rPr lang="en-US" altLang="zh-TW" sz="2200" smtClean="0">
                <a:ea typeface="新細明體" panose="02020500000000000000" pitchFamily="18" charset="-120"/>
              </a:rPr>
              <a:t>.</a:t>
            </a:r>
          </a:p>
          <a:p>
            <a:pPr eaLnBrk="1" hangingPunct="1"/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Label each vertex added to</a:t>
            </a:r>
            <a:r>
              <a:rPr lang="en-US" altLang="zh-TW" sz="2200" smtClean="0">
                <a:ea typeface="新細明體" panose="02020500000000000000" pitchFamily="18" charset="-120"/>
              </a:rPr>
              <a:t> </a:t>
            </a:r>
            <a:r>
              <a:rPr lang="en-US" altLang="zh-TW" sz="2200" i="1" smtClean="0">
                <a:ea typeface="新細明體" panose="02020500000000000000" pitchFamily="18" charset="-120"/>
              </a:rPr>
              <a:t>R</a:t>
            </a:r>
            <a:r>
              <a:rPr lang="en-US" altLang="zh-TW" sz="2200" smtClean="0">
                <a:ea typeface="新細明體" panose="02020500000000000000" pitchFamily="18" charset="-120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 “reached”, and record </a:t>
            </a:r>
            <a:r>
              <a:rPr lang="en-US" altLang="zh-TW" sz="2200" i="1" smtClean="0">
                <a:ea typeface="新細明體" panose="02020500000000000000" pitchFamily="18" charset="-120"/>
              </a:rPr>
              <a:t>v</a:t>
            </a:r>
            <a:r>
              <a:rPr lang="en-US" altLang="zh-TW" sz="2200" smtClean="0">
                <a:ea typeface="新細明體" panose="02020500000000000000" pitchFamily="18" charset="-120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 the vertex reaching it. After exploring all edges at </a:t>
            </a:r>
            <a:r>
              <a:rPr lang="en-US" altLang="zh-TW" sz="2200" i="1" smtClean="0">
                <a:ea typeface="新細明體" panose="02020500000000000000" pitchFamily="18" charset="-120"/>
              </a:rPr>
              <a:t>v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add </a:t>
            </a:r>
            <a:r>
              <a:rPr lang="en-US" altLang="zh-TW" sz="2200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to </a:t>
            </a:r>
            <a:r>
              <a:rPr lang="en-US" altLang="zh-TW" sz="2200" i="1" smtClean="0">
                <a:ea typeface="新細明體" panose="02020500000000000000" pitchFamily="18" charset="-120"/>
              </a:rPr>
              <a:t>S</a:t>
            </a:r>
            <a:r>
              <a:rPr lang="en-US" altLang="zh-TW" sz="2200" smtClean="0">
                <a:ea typeface="新細明體" panose="02020500000000000000" pitchFamily="18" charset="-120"/>
              </a:rPr>
              <a:t>.</a:t>
            </a:r>
          </a:p>
          <a:p>
            <a:pPr eaLnBrk="1" hangingPunct="1"/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the sink </a:t>
            </a:r>
            <a:r>
              <a:rPr lang="en-US" altLang="zh-TW" sz="2200" i="1" smtClean="0">
                <a:ea typeface="新細明體" panose="02020500000000000000" pitchFamily="18" charset="-120"/>
              </a:rPr>
              <a:t>t</a:t>
            </a:r>
            <a:r>
              <a:rPr lang="en-US" altLang="zh-TW" sz="2200" smtClean="0">
                <a:ea typeface="新細明體" panose="02020500000000000000" pitchFamily="18" charset="-120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been reached (put in </a:t>
            </a:r>
            <a:r>
              <a:rPr lang="en-US" altLang="zh-TW" sz="2200" i="1" smtClean="0">
                <a:ea typeface="新細明體" panose="02020500000000000000" pitchFamily="18" charset="-120"/>
              </a:rPr>
              <a:t>R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), then trace the path reaching </a:t>
            </a:r>
            <a:r>
              <a:rPr lang="en-US" altLang="zh-TW" sz="2200" i="1" smtClean="0">
                <a:ea typeface="新細明體" panose="02020500000000000000" pitchFamily="18" charset="-120"/>
              </a:rPr>
              <a:t>t</a:t>
            </a:r>
            <a:r>
              <a:rPr lang="en-US" altLang="zh-TW" sz="2200" smtClean="0">
                <a:ea typeface="新細明體" panose="02020500000000000000" pitchFamily="18" charset="-120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report an </a:t>
            </a:r>
            <a:r>
              <a:rPr lang="en-US" altLang="zh-TW" sz="2200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-augmenting path and terminate. If </a:t>
            </a:r>
            <a:r>
              <a:rPr lang="en-US" altLang="zh-TW" sz="2200" i="1" smtClean="0">
                <a:ea typeface="新細明體" panose="02020500000000000000" pitchFamily="18" charset="-120"/>
              </a:rPr>
              <a:t>R </a:t>
            </a:r>
            <a:r>
              <a:rPr lang="en-US" altLang="zh-TW" sz="2200" smtClean="0">
                <a:ea typeface="新細明體" panose="02020500000000000000" pitchFamily="18" charset="-120"/>
              </a:rPr>
              <a:t>= </a:t>
            </a:r>
            <a:r>
              <a:rPr lang="en-US" altLang="zh-TW" sz="2200" i="1" smtClean="0">
                <a:ea typeface="新細明體" panose="02020500000000000000" pitchFamily="18" charset="-120"/>
              </a:rPr>
              <a:t>S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then return the cut </a:t>
            </a:r>
            <a:r>
              <a:rPr lang="en-US" altLang="zh-TW" sz="2200" smtClean="0">
                <a:ea typeface="新細明體" panose="02020500000000000000" pitchFamily="18" charset="-120"/>
              </a:rPr>
              <a:t>[</a:t>
            </a:r>
            <a:r>
              <a:rPr lang="en-US" altLang="zh-TW" sz="2200" i="1" smtClean="0">
                <a:ea typeface="新細明體" panose="02020500000000000000" pitchFamily="18" charset="-120"/>
              </a:rPr>
              <a:t>S</a:t>
            </a:r>
            <a:r>
              <a:rPr lang="en-US" altLang="zh-TW" sz="2200" smtClean="0">
                <a:ea typeface="新細明體" panose="02020500000000000000" pitchFamily="18" charset="-120"/>
              </a:rPr>
              <a:t>, Ŝ]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terminate. Otherwise, iterate.</a:t>
            </a:r>
          </a:p>
        </p:txBody>
      </p:sp>
    </p:spTree>
    <p:extLst>
      <p:ext uri="{BB962C8B-B14F-4D97-AF65-F5344CB8AC3E}">
        <p14:creationId xmlns:p14="http://schemas.microsoft.com/office/powerpoint/2010/main" xmlns="" val="123863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Graph Theory</a:t>
            </a:r>
          </a:p>
        </p:txBody>
      </p:sp>
      <p:sp>
        <p:nvSpPr>
          <p:cNvPr id="49155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Ch. 4.   Connectivity and paths</a:t>
            </a:r>
          </a:p>
        </p:txBody>
      </p:sp>
      <p:sp>
        <p:nvSpPr>
          <p:cNvPr id="4915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D849082-7EE4-4FB7-A834-C7D64C6F2E96}" type="slidenum">
              <a:rPr lang="zh-TW" altLang="en-US" sz="1400" i="0"/>
              <a:pPr eaLnBrk="1" hangingPunct="1"/>
              <a:t>15</a:t>
            </a:fld>
            <a:endParaRPr lang="en-US" altLang="zh-TW" sz="1400" i="0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07632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Theorem 5 (Ford-Fulkerson)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14538"/>
            <a:ext cx="8029575" cy="1919287"/>
          </a:xfrm>
        </p:spPr>
        <p:txBody>
          <a:bodyPr/>
          <a:lstStyle/>
          <a:p>
            <a:pPr eaLnBrk="1" hangingPunct="1"/>
            <a:r>
              <a:rPr lang="en-US" altLang="zh-TW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every network,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The maximum flow = The minimum source/sink cut</a:t>
            </a:r>
            <a:endParaRPr lang="zh-TW" altLang="en-US" sz="3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972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(Practice Problems – not for submission)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Prove </a:t>
            </a:r>
            <a:r>
              <a:rPr lang="en-US" dirty="0" err="1" smtClean="0"/>
              <a:t>Menger’s</a:t>
            </a:r>
            <a:r>
              <a:rPr lang="en-US" dirty="0" smtClean="0"/>
              <a:t> theorem using </a:t>
            </a:r>
            <a:r>
              <a:rPr lang="en-US" dirty="0" err="1" smtClean="0"/>
              <a:t>MaxFlow</a:t>
            </a:r>
            <a:r>
              <a:rPr lang="en-US" dirty="0" smtClean="0"/>
              <a:t>/</a:t>
            </a:r>
            <a:r>
              <a:rPr lang="en-US" dirty="0" err="1" smtClean="0"/>
              <a:t>MinCut</a:t>
            </a:r>
            <a:r>
              <a:rPr lang="en-US" dirty="0" smtClean="0"/>
              <a:t> theorem.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[S,S’] be an edge cut. Prove that there is a set of pairwise disjoint bonds whose union (as edge sets) is [S,S’].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a connected graph with at least 3 vertices, prove that the following statements are equivalent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 is 2-edge connected.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Every edge in G appears in a cycle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 has a closed trail containing any specific pair of edges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 has a closed trail containing any specific pair of vertices.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5F7D-DD83-4B11-BE40-6550AC092A95}" type="datetime1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46434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Let C and D be two longest cycles in a simple 2-connected graph. Prove that C and D share at least 2 vertices.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Use network flow to prove the </a:t>
            </a:r>
            <a:r>
              <a:rPr lang="en-US" dirty="0" err="1" smtClean="0"/>
              <a:t>Konig-Egervary</a:t>
            </a:r>
            <a:r>
              <a:rPr lang="en-US" dirty="0" smtClean="0"/>
              <a:t> theorem (</a:t>
            </a:r>
            <a:r>
              <a:rPr lang="el-GR" dirty="0" smtClean="0"/>
              <a:t>α</a:t>
            </a:r>
            <a:r>
              <a:rPr lang="en-US" dirty="0" smtClean="0"/>
              <a:t>’(G) = </a:t>
            </a:r>
            <a:r>
              <a:rPr lang="el-GR" dirty="0" smtClean="0"/>
              <a:t>β</a:t>
            </a:r>
            <a:r>
              <a:rPr lang="en-US" dirty="0" smtClean="0"/>
              <a:t>(G), for </a:t>
            </a:r>
            <a:r>
              <a:rPr lang="en-US" smtClean="0"/>
              <a:t>bipartite graphs).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5F7D-DD83-4B11-BE40-6550AC092A95}" type="datetime1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819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Graph Theory</a:t>
            </a:r>
          </a:p>
        </p:txBody>
      </p:sp>
      <p:sp>
        <p:nvSpPr>
          <p:cNvPr id="35843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Ch. 4.   Connectivity and paths</a:t>
            </a:r>
          </a:p>
        </p:txBody>
      </p:sp>
      <p:sp>
        <p:nvSpPr>
          <p:cNvPr id="358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D6273D3-6ACE-42C5-A069-7EA5C230B84B}" type="slidenum">
              <a:rPr lang="zh-TW" altLang="en-US" sz="1400" i="0"/>
              <a:pPr eaLnBrk="1" hangingPunct="1"/>
              <a:t>2</a:t>
            </a:fld>
            <a:endParaRPr lang="en-US" altLang="zh-TW" sz="1400" i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Maximum Network Flow 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altLang="zh-TW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value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val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)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a flow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the net flow </a:t>
            </a:r>
            <a:r>
              <a:rPr lang="en-US" altLang="zh-TW" i="1" smtClean="0">
                <a:ea typeface="新細明體" panose="02020500000000000000" pitchFamily="18" charset="-120"/>
              </a:rPr>
              <a:t>f </a:t>
            </a:r>
            <a:r>
              <a:rPr lang="en-US" altLang="zh-TW" i="1" baseline="30000" smtClean="0"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)-</a:t>
            </a:r>
            <a:r>
              <a:rPr lang="en-US" altLang="zh-TW" i="1" smtClean="0">
                <a:ea typeface="新細明體" panose="02020500000000000000" pitchFamily="18" charset="-120"/>
              </a:rPr>
              <a:t>f </a:t>
            </a:r>
            <a:r>
              <a:rPr lang="en-US" altLang="zh-TW" i="1" baseline="30000" smtClean="0">
                <a:ea typeface="新細明體" panose="02020500000000000000" pitchFamily="18" charset="-120"/>
              </a:rPr>
              <a:t>+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)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into the sink. 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maximum flow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a feasible flow of maximum value.</a:t>
            </a:r>
          </a:p>
        </p:txBody>
      </p:sp>
    </p:spTree>
    <p:extLst>
      <p:ext uri="{BB962C8B-B14F-4D97-AF65-F5344CB8AC3E}">
        <p14:creationId xmlns:p14="http://schemas.microsoft.com/office/powerpoint/2010/main" xmlns="" val="393574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Graph Theory</a:t>
            </a:r>
          </a:p>
        </p:txBody>
      </p:sp>
      <p:sp>
        <p:nvSpPr>
          <p:cNvPr id="36867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Ch. 4.   Connectivity and paths</a:t>
            </a:r>
          </a:p>
        </p:txBody>
      </p:sp>
      <p:sp>
        <p:nvSpPr>
          <p:cNvPr id="368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F25F1E3-31CD-416F-805F-560D960E3260}" type="slidenum">
              <a:rPr lang="zh-TW" altLang="en-US" sz="1400" i="0"/>
              <a:pPr eaLnBrk="1" hangingPunct="1"/>
              <a:t>3</a:t>
            </a:fld>
            <a:endParaRPr lang="en-US" altLang="zh-TW" sz="1400" i="0"/>
          </a:p>
        </p:txBody>
      </p:sp>
      <p:sp>
        <p:nvSpPr>
          <p:cNvPr id="3686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406400"/>
            <a:ext cx="7772400" cy="9286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of Feasible Flow</a:t>
            </a:r>
          </a:p>
        </p:txBody>
      </p:sp>
      <p:sp>
        <p:nvSpPr>
          <p:cNvPr id="3687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722438"/>
            <a:ext cx="7772400" cy="11017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33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altLang="zh-TW" sz="3300" b="1" i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zero flow</a:t>
            </a:r>
            <a:r>
              <a:rPr lang="en-US" altLang="zh-TW" sz="33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sz="33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assigns flow 0 to each edge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33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It is feasible. </a:t>
            </a:r>
            <a:endParaRPr lang="en-US" altLang="zh-TW" sz="3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6871" name="Picture 1029" descr="black no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05238" y="3878263"/>
            <a:ext cx="1936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Picture 1030" descr="black no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73638" y="3875088"/>
            <a:ext cx="1936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3" name="Picture 1031" descr="black no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6263" y="4589463"/>
            <a:ext cx="1936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4" name="Picture 1032" descr="black no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78488" y="4560888"/>
            <a:ext cx="1936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5" name="Picture 1033" descr="black no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22838" y="5186363"/>
            <a:ext cx="1936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6" name="Picture 1034" descr="black no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9838" y="5186363"/>
            <a:ext cx="1936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7" name="Line 1035"/>
          <p:cNvSpPr>
            <a:spLocks noChangeShapeType="1"/>
          </p:cNvSpPr>
          <p:nvPr/>
        </p:nvSpPr>
        <p:spPr bwMode="auto">
          <a:xfrm>
            <a:off x="3949700" y="3960813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Line 1036"/>
          <p:cNvSpPr>
            <a:spLocks noChangeShapeType="1"/>
          </p:cNvSpPr>
          <p:nvPr/>
        </p:nvSpPr>
        <p:spPr bwMode="auto">
          <a:xfrm>
            <a:off x="3921125" y="5284788"/>
            <a:ext cx="1009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Line 1037"/>
          <p:cNvSpPr>
            <a:spLocks noChangeShapeType="1"/>
          </p:cNvSpPr>
          <p:nvPr/>
        </p:nvSpPr>
        <p:spPr bwMode="auto">
          <a:xfrm flipV="1">
            <a:off x="5054600" y="4703763"/>
            <a:ext cx="66675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Line 1038"/>
          <p:cNvSpPr>
            <a:spLocks noChangeShapeType="1"/>
          </p:cNvSpPr>
          <p:nvPr/>
        </p:nvSpPr>
        <p:spPr bwMode="auto">
          <a:xfrm>
            <a:off x="5121275" y="3989388"/>
            <a:ext cx="600075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Line 1039"/>
          <p:cNvSpPr>
            <a:spLocks noChangeShapeType="1"/>
          </p:cNvSpPr>
          <p:nvPr/>
        </p:nvSpPr>
        <p:spPr bwMode="auto">
          <a:xfrm flipH="1">
            <a:off x="3902075" y="3998913"/>
            <a:ext cx="1152525" cy="1200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2" name="Line 1040"/>
          <p:cNvSpPr>
            <a:spLocks noChangeShapeType="1"/>
          </p:cNvSpPr>
          <p:nvPr/>
        </p:nvSpPr>
        <p:spPr bwMode="auto">
          <a:xfrm flipV="1">
            <a:off x="3206750" y="4017963"/>
            <a:ext cx="619125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1041"/>
          <p:cNvSpPr>
            <a:spLocks noChangeShapeType="1"/>
          </p:cNvSpPr>
          <p:nvPr/>
        </p:nvSpPr>
        <p:spPr bwMode="auto">
          <a:xfrm>
            <a:off x="3206750" y="4703763"/>
            <a:ext cx="5810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Text Box 1042"/>
          <p:cNvSpPr txBox="1">
            <a:spLocks noChangeArrowheads="1"/>
          </p:cNvSpPr>
          <p:nvPr/>
        </p:nvSpPr>
        <p:spPr bwMode="auto">
          <a:xfrm>
            <a:off x="4225925" y="3560763"/>
            <a:ext cx="723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0">
                <a:ea typeface="新細明體" panose="02020500000000000000" pitchFamily="18" charset="-120"/>
              </a:rPr>
              <a:t>(0)</a:t>
            </a:r>
            <a:r>
              <a:rPr lang="en-US" altLang="zh-TW" b="1" i="0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36885" name="Text Box 1043"/>
          <p:cNvSpPr txBox="1">
            <a:spLocks noChangeArrowheads="1"/>
          </p:cNvSpPr>
          <p:nvPr/>
        </p:nvSpPr>
        <p:spPr bwMode="auto">
          <a:xfrm>
            <a:off x="3946525" y="4262438"/>
            <a:ext cx="723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0">
                <a:ea typeface="新細明體" panose="02020500000000000000" pitchFamily="18" charset="-120"/>
              </a:rPr>
              <a:t>(0)</a:t>
            </a:r>
            <a:r>
              <a:rPr lang="en-US" altLang="zh-TW" b="1" i="0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36886" name="Text Box 1044"/>
          <p:cNvSpPr txBox="1">
            <a:spLocks noChangeArrowheads="1"/>
          </p:cNvSpPr>
          <p:nvPr/>
        </p:nvSpPr>
        <p:spPr bwMode="auto">
          <a:xfrm>
            <a:off x="5334000" y="3925888"/>
            <a:ext cx="723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0">
                <a:ea typeface="新細明體" panose="02020500000000000000" pitchFamily="18" charset="-120"/>
              </a:rPr>
              <a:t>(0)</a:t>
            </a:r>
            <a:r>
              <a:rPr lang="en-US" altLang="zh-TW" b="1" i="0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36887" name="Text Box 1045"/>
          <p:cNvSpPr txBox="1">
            <a:spLocks noChangeArrowheads="1"/>
          </p:cNvSpPr>
          <p:nvPr/>
        </p:nvSpPr>
        <p:spPr bwMode="auto">
          <a:xfrm>
            <a:off x="2968625" y="4856163"/>
            <a:ext cx="723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0">
                <a:ea typeface="新細明體" panose="02020500000000000000" pitchFamily="18" charset="-120"/>
              </a:rPr>
              <a:t>(0)</a:t>
            </a:r>
            <a:r>
              <a:rPr lang="en-US" altLang="zh-TW" b="1" i="0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36888" name="Text Box 1046"/>
          <p:cNvSpPr txBox="1">
            <a:spLocks noChangeArrowheads="1"/>
          </p:cNvSpPr>
          <p:nvPr/>
        </p:nvSpPr>
        <p:spPr bwMode="auto">
          <a:xfrm>
            <a:off x="3032125" y="3900488"/>
            <a:ext cx="723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0">
                <a:ea typeface="新細明體" panose="02020500000000000000" pitchFamily="18" charset="-120"/>
              </a:rPr>
              <a:t>(0)</a:t>
            </a:r>
            <a:r>
              <a:rPr lang="en-US" altLang="zh-TW" b="1" i="0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36889" name="Text Box 1047"/>
          <p:cNvSpPr txBox="1">
            <a:spLocks noChangeArrowheads="1"/>
          </p:cNvSpPr>
          <p:nvPr/>
        </p:nvSpPr>
        <p:spPr bwMode="auto">
          <a:xfrm>
            <a:off x="5184775" y="4938713"/>
            <a:ext cx="723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0">
                <a:ea typeface="新細明體" panose="02020500000000000000" pitchFamily="18" charset="-120"/>
              </a:rPr>
              <a:t>(0)</a:t>
            </a:r>
            <a:r>
              <a:rPr lang="en-US" altLang="zh-TW" b="1" i="0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36890" name="Text Box 1048"/>
          <p:cNvSpPr txBox="1">
            <a:spLocks noChangeArrowheads="1"/>
          </p:cNvSpPr>
          <p:nvPr/>
        </p:nvSpPr>
        <p:spPr bwMode="auto">
          <a:xfrm>
            <a:off x="4162425" y="5297488"/>
            <a:ext cx="723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0">
                <a:ea typeface="新細明體" panose="02020500000000000000" pitchFamily="18" charset="-120"/>
              </a:rPr>
              <a:t>(0)</a:t>
            </a:r>
            <a:r>
              <a:rPr lang="en-US" altLang="zh-TW" b="1" i="0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36891" name="Text Box 1049"/>
          <p:cNvSpPr txBox="1">
            <a:spLocks noChangeArrowheads="1"/>
          </p:cNvSpPr>
          <p:nvPr/>
        </p:nvSpPr>
        <p:spPr bwMode="auto">
          <a:xfrm>
            <a:off x="2787650" y="4398963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s</a:t>
            </a:r>
          </a:p>
        </p:txBody>
      </p:sp>
      <p:sp>
        <p:nvSpPr>
          <p:cNvPr id="36892" name="Text Box 1050"/>
          <p:cNvSpPr txBox="1">
            <a:spLocks noChangeArrowheads="1"/>
          </p:cNvSpPr>
          <p:nvPr/>
        </p:nvSpPr>
        <p:spPr bwMode="auto">
          <a:xfrm>
            <a:off x="5013325" y="3500438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v</a:t>
            </a:r>
          </a:p>
        </p:txBody>
      </p:sp>
      <p:sp>
        <p:nvSpPr>
          <p:cNvPr id="36893" name="Text Box 1051"/>
          <p:cNvSpPr txBox="1">
            <a:spLocks noChangeArrowheads="1"/>
          </p:cNvSpPr>
          <p:nvPr/>
        </p:nvSpPr>
        <p:spPr bwMode="auto">
          <a:xfrm>
            <a:off x="3676650" y="5307013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x</a:t>
            </a:r>
          </a:p>
        </p:txBody>
      </p:sp>
      <p:sp>
        <p:nvSpPr>
          <p:cNvPr id="36894" name="Text Box 1052"/>
          <p:cNvSpPr txBox="1">
            <a:spLocks noChangeArrowheads="1"/>
          </p:cNvSpPr>
          <p:nvPr/>
        </p:nvSpPr>
        <p:spPr bwMode="auto">
          <a:xfrm>
            <a:off x="4873625" y="5313363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y</a:t>
            </a:r>
          </a:p>
        </p:txBody>
      </p:sp>
      <p:sp>
        <p:nvSpPr>
          <p:cNvPr id="36895" name="Text Box 1053"/>
          <p:cNvSpPr txBox="1">
            <a:spLocks noChangeArrowheads="1"/>
          </p:cNvSpPr>
          <p:nvPr/>
        </p:nvSpPr>
        <p:spPr bwMode="auto">
          <a:xfrm>
            <a:off x="3717925" y="3548063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u</a:t>
            </a:r>
          </a:p>
        </p:txBody>
      </p:sp>
      <p:sp>
        <p:nvSpPr>
          <p:cNvPr id="36896" name="Text Box 1054"/>
          <p:cNvSpPr txBox="1">
            <a:spLocks noChangeArrowheads="1"/>
          </p:cNvSpPr>
          <p:nvPr/>
        </p:nvSpPr>
        <p:spPr bwMode="auto">
          <a:xfrm>
            <a:off x="5870575" y="4471988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t</a:t>
            </a:r>
          </a:p>
        </p:txBody>
      </p:sp>
      <p:sp>
        <p:nvSpPr>
          <p:cNvPr id="36897" name="Text Box 1055"/>
          <p:cNvSpPr txBox="1">
            <a:spLocks noChangeArrowheads="1"/>
          </p:cNvSpPr>
          <p:nvPr/>
        </p:nvSpPr>
        <p:spPr bwMode="auto">
          <a:xfrm>
            <a:off x="4854575" y="4494213"/>
            <a:ext cx="29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xmlns="" val="196086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Graph Theory</a:t>
            </a:r>
          </a:p>
        </p:txBody>
      </p:sp>
      <p:sp>
        <p:nvSpPr>
          <p:cNvPr id="37891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Ch. 4.   Connectivity and paths</a:t>
            </a:r>
          </a:p>
        </p:txBody>
      </p:sp>
      <p:sp>
        <p:nvSpPr>
          <p:cNvPr id="378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28773D0-500A-4F31-BDBE-8AFD7749EFD5}" type="slidenum">
              <a:rPr lang="zh-TW" altLang="en-US" sz="1400" i="0"/>
              <a:pPr eaLnBrk="1" hangingPunct="1"/>
              <a:t>4</a:t>
            </a:fld>
            <a:endParaRPr lang="en-US" altLang="zh-TW" sz="1400" i="0"/>
          </a:p>
        </p:txBody>
      </p:sp>
      <p:sp>
        <p:nvSpPr>
          <p:cNvPr id="37893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406400"/>
            <a:ext cx="7772400" cy="928688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of Max Flow</a:t>
            </a:r>
          </a:p>
        </p:txBody>
      </p:sp>
      <p:sp>
        <p:nvSpPr>
          <p:cNvPr id="37894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85800" y="1374775"/>
            <a:ext cx="7772400" cy="2871788"/>
          </a:xfrm>
        </p:spPr>
        <p:txBody>
          <a:bodyPr/>
          <a:lstStyle/>
          <a:p>
            <a:pPr eaLnBrk="1" hangingPunct="1"/>
            <a:r>
              <a:rPr lang="en-US" altLang="zh-TW" sz="29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the network below we illustrate a non-zero feasible flow. </a:t>
            </a:r>
            <a:endParaRPr lang="en-US" altLang="zh-TW" sz="200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Capacities are shown in bold, flow values in parentheses.</a:t>
            </a:r>
            <a:r>
              <a:rPr lang="en-US" altLang="zh-TW" sz="29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en-US" altLang="zh-TW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Our flow </a:t>
            </a:r>
            <a:r>
              <a:rPr lang="en-US" altLang="zh-TW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assigns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sx</a:t>
            </a:r>
            <a:r>
              <a:rPr lang="en-US" altLang="zh-TW" smtClean="0">
                <a:ea typeface="新細明體" panose="02020500000000000000" pitchFamily="18" charset="-120"/>
              </a:rPr>
              <a:t>) =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vt</a:t>
            </a:r>
            <a:r>
              <a:rPr lang="en-US" altLang="zh-TW" smtClean="0">
                <a:ea typeface="新細明體" panose="02020500000000000000" pitchFamily="18" charset="-120"/>
              </a:rPr>
              <a:t>) = 0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and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ea typeface="新細明體" panose="02020500000000000000" pitchFamily="18" charset="-120"/>
              </a:rPr>
              <a:t>) = 1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every other edge 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This is a feasible flow of value 1</a:t>
            </a:r>
            <a:r>
              <a:rPr lang="en-US" altLang="zh-TW" sz="25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</p:txBody>
      </p:sp>
      <p:grpSp>
        <p:nvGrpSpPr>
          <p:cNvPr id="37895" name="Group 2106"/>
          <p:cNvGrpSpPr>
            <a:grpSpLocks/>
          </p:cNvGrpSpPr>
          <p:nvPr/>
        </p:nvGrpSpPr>
        <p:grpSpPr bwMode="auto">
          <a:xfrm>
            <a:off x="3251200" y="4038600"/>
            <a:ext cx="3406775" cy="2209800"/>
            <a:chOff x="1802" y="2571"/>
            <a:chExt cx="2146" cy="1392"/>
          </a:xfrm>
        </p:grpSpPr>
        <p:pic>
          <p:nvPicPr>
            <p:cNvPr id="37896" name="Picture 2052" descr="black n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3" y="2809"/>
              <a:ext cx="1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7" name="Picture 2053" descr="black n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9" y="2807"/>
              <a:ext cx="1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8" name="Picture 2054" descr="black n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" y="3257"/>
              <a:ext cx="1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9" name="Picture 2055" descr="black n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3" y="3239"/>
              <a:ext cx="1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900" name="Picture 2056" descr="black n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7" y="3633"/>
              <a:ext cx="1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901" name="Picture 2057" descr="black n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7" y="3633"/>
              <a:ext cx="1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02" name="Line 2058"/>
            <p:cNvSpPr>
              <a:spLocks noChangeShapeType="1"/>
            </p:cNvSpPr>
            <p:nvPr/>
          </p:nvSpPr>
          <p:spPr bwMode="auto">
            <a:xfrm>
              <a:off x="2534" y="2861"/>
              <a:ext cx="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3" name="Line 2059"/>
            <p:cNvSpPr>
              <a:spLocks noChangeShapeType="1"/>
            </p:cNvSpPr>
            <p:nvPr/>
          </p:nvSpPr>
          <p:spPr bwMode="auto">
            <a:xfrm>
              <a:off x="2516" y="3695"/>
              <a:ext cx="6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4" name="Line 2060"/>
            <p:cNvSpPr>
              <a:spLocks noChangeShapeType="1"/>
            </p:cNvSpPr>
            <p:nvPr/>
          </p:nvSpPr>
          <p:spPr bwMode="auto">
            <a:xfrm flipV="1">
              <a:off x="3230" y="3329"/>
              <a:ext cx="420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5" name="Line 2061"/>
            <p:cNvSpPr>
              <a:spLocks noChangeShapeType="1"/>
            </p:cNvSpPr>
            <p:nvPr/>
          </p:nvSpPr>
          <p:spPr bwMode="auto">
            <a:xfrm>
              <a:off x="3272" y="2879"/>
              <a:ext cx="378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6" name="Line 2062"/>
            <p:cNvSpPr>
              <a:spLocks noChangeShapeType="1"/>
            </p:cNvSpPr>
            <p:nvPr/>
          </p:nvSpPr>
          <p:spPr bwMode="auto">
            <a:xfrm flipH="1">
              <a:off x="2504" y="2885"/>
              <a:ext cx="726" cy="7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7" name="Line 2063"/>
            <p:cNvSpPr>
              <a:spLocks noChangeShapeType="1"/>
            </p:cNvSpPr>
            <p:nvPr/>
          </p:nvSpPr>
          <p:spPr bwMode="auto">
            <a:xfrm flipV="1">
              <a:off x="2066" y="2897"/>
              <a:ext cx="390" cy="3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8" name="Line 2064"/>
            <p:cNvSpPr>
              <a:spLocks noChangeShapeType="1"/>
            </p:cNvSpPr>
            <p:nvPr/>
          </p:nvSpPr>
          <p:spPr bwMode="auto">
            <a:xfrm>
              <a:off x="2066" y="3329"/>
              <a:ext cx="36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9" name="Text Box 2065"/>
            <p:cNvSpPr txBox="1">
              <a:spLocks noChangeArrowheads="1"/>
            </p:cNvSpPr>
            <p:nvPr/>
          </p:nvSpPr>
          <p:spPr bwMode="auto">
            <a:xfrm>
              <a:off x="2708" y="2609"/>
              <a:ext cx="4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i="0">
                  <a:ea typeface="新細明體" panose="02020500000000000000" pitchFamily="18" charset="-120"/>
                </a:rPr>
                <a:t>(1)</a:t>
              </a:r>
              <a:r>
                <a:rPr lang="en-US" altLang="zh-TW" b="1" i="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7910" name="Text Box 2066"/>
            <p:cNvSpPr txBox="1">
              <a:spLocks noChangeArrowheads="1"/>
            </p:cNvSpPr>
            <p:nvPr/>
          </p:nvSpPr>
          <p:spPr bwMode="auto">
            <a:xfrm>
              <a:off x="2532" y="3051"/>
              <a:ext cx="4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i="0">
                  <a:ea typeface="新細明體" panose="02020500000000000000" pitchFamily="18" charset="-120"/>
                </a:rPr>
                <a:t>(1)</a:t>
              </a:r>
              <a:r>
                <a:rPr lang="en-US" altLang="zh-TW" b="1" i="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7911" name="Text Box 2067"/>
            <p:cNvSpPr txBox="1">
              <a:spLocks noChangeArrowheads="1"/>
            </p:cNvSpPr>
            <p:nvPr/>
          </p:nvSpPr>
          <p:spPr bwMode="auto">
            <a:xfrm>
              <a:off x="3406" y="2839"/>
              <a:ext cx="4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i="0">
                  <a:ea typeface="新細明體" panose="02020500000000000000" pitchFamily="18" charset="-120"/>
                </a:rPr>
                <a:t>(0)</a:t>
              </a:r>
              <a:r>
                <a:rPr lang="en-US" altLang="zh-TW" b="1" i="0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7912" name="Text Box 2068"/>
            <p:cNvSpPr txBox="1">
              <a:spLocks noChangeArrowheads="1"/>
            </p:cNvSpPr>
            <p:nvPr/>
          </p:nvSpPr>
          <p:spPr bwMode="auto">
            <a:xfrm>
              <a:off x="1916" y="3425"/>
              <a:ext cx="4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i="0">
                  <a:ea typeface="新細明體" panose="02020500000000000000" pitchFamily="18" charset="-120"/>
                </a:rPr>
                <a:t>(0)</a:t>
              </a:r>
              <a:r>
                <a:rPr lang="en-US" altLang="zh-TW" b="1" i="0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7913" name="Text Box 2069"/>
            <p:cNvSpPr txBox="1">
              <a:spLocks noChangeArrowheads="1"/>
            </p:cNvSpPr>
            <p:nvPr/>
          </p:nvSpPr>
          <p:spPr bwMode="auto">
            <a:xfrm>
              <a:off x="1956" y="2823"/>
              <a:ext cx="4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i="0">
                  <a:ea typeface="新細明體" panose="02020500000000000000" pitchFamily="18" charset="-120"/>
                </a:rPr>
                <a:t>(1)</a:t>
              </a:r>
              <a:r>
                <a:rPr lang="en-US" altLang="zh-TW" b="1" i="0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7914" name="Text Box 2070"/>
            <p:cNvSpPr txBox="1">
              <a:spLocks noChangeArrowheads="1"/>
            </p:cNvSpPr>
            <p:nvPr/>
          </p:nvSpPr>
          <p:spPr bwMode="auto">
            <a:xfrm>
              <a:off x="3312" y="3477"/>
              <a:ext cx="4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i="0">
                  <a:ea typeface="新細明體" panose="02020500000000000000" pitchFamily="18" charset="-120"/>
                </a:rPr>
                <a:t>(1)</a:t>
              </a:r>
              <a:r>
                <a:rPr lang="en-US" altLang="zh-TW" b="1" i="0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7915" name="Text Box 2071"/>
            <p:cNvSpPr txBox="1">
              <a:spLocks noChangeArrowheads="1"/>
            </p:cNvSpPr>
            <p:nvPr/>
          </p:nvSpPr>
          <p:spPr bwMode="auto">
            <a:xfrm>
              <a:off x="2668" y="3703"/>
              <a:ext cx="4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i="0">
                  <a:ea typeface="新細明體" panose="02020500000000000000" pitchFamily="18" charset="-120"/>
                </a:rPr>
                <a:t>(1)</a:t>
              </a:r>
              <a:r>
                <a:rPr lang="en-US" altLang="zh-TW" b="1" i="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7916" name="Text Box 2072"/>
            <p:cNvSpPr txBox="1">
              <a:spLocks noChangeArrowheads="1"/>
            </p:cNvSpPr>
            <p:nvPr/>
          </p:nvSpPr>
          <p:spPr bwMode="auto">
            <a:xfrm>
              <a:off x="1802" y="3137"/>
              <a:ext cx="2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37917" name="Text Box 2073"/>
            <p:cNvSpPr txBox="1">
              <a:spLocks noChangeArrowheads="1"/>
            </p:cNvSpPr>
            <p:nvPr/>
          </p:nvSpPr>
          <p:spPr bwMode="auto">
            <a:xfrm>
              <a:off x="3204" y="2571"/>
              <a:ext cx="2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panose="02020500000000000000" pitchFamily="18" charset="-120"/>
                </a:rPr>
                <a:t>v</a:t>
              </a:r>
            </a:p>
          </p:txBody>
        </p:sp>
        <p:sp>
          <p:nvSpPr>
            <p:cNvPr id="37918" name="Text Box 2074"/>
            <p:cNvSpPr txBox="1">
              <a:spLocks noChangeArrowheads="1"/>
            </p:cNvSpPr>
            <p:nvPr/>
          </p:nvSpPr>
          <p:spPr bwMode="auto">
            <a:xfrm>
              <a:off x="2362" y="3709"/>
              <a:ext cx="2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panose="02020500000000000000" pitchFamily="18" charset="-120"/>
                </a:rPr>
                <a:t>x</a:t>
              </a:r>
            </a:p>
          </p:txBody>
        </p:sp>
        <p:sp>
          <p:nvSpPr>
            <p:cNvPr id="37919" name="Text Box 2075"/>
            <p:cNvSpPr txBox="1">
              <a:spLocks noChangeArrowheads="1"/>
            </p:cNvSpPr>
            <p:nvPr/>
          </p:nvSpPr>
          <p:spPr bwMode="auto">
            <a:xfrm>
              <a:off x="3116" y="3713"/>
              <a:ext cx="2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panose="02020500000000000000" pitchFamily="18" charset="-120"/>
                </a:rPr>
                <a:t>y</a:t>
              </a:r>
            </a:p>
          </p:txBody>
        </p:sp>
        <p:sp>
          <p:nvSpPr>
            <p:cNvPr id="37920" name="Text Box 2076"/>
            <p:cNvSpPr txBox="1">
              <a:spLocks noChangeArrowheads="1"/>
            </p:cNvSpPr>
            <p:nvPr/>
          </p:nvSpPr>
          <p:spPr bwMode="auto">
            <a:xfrm>
              <a:off x="2388" y="2601"/>
              <a:ext cx="2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panose="02020500000000000000" pitchFamily="18" charset="-120"/>
                </a:rPr>
                <a:t>u</a:t>
              </a:r>
            </a:p>
          </p:txBody>
        </p:sp>
        <p:sp>
          <p:nvSpPr>
            <p:cNvPr id="37921" name="Text Box 2077"/>
            <p:cNvSpPr txBox="1">
              <a:spLocks noChangeArrowheads="1"/>
            </p:cNvSpPr>
            <p:nvPr/>
          </p:nvSpPr>
          <p:spPr bwMode="auto">
            <a:xfrm>
              <a:off x="3744" y="3183"/>
              <a:ext cx="2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panose="02020500000000000000" pitchFamily="18" charset="-120"/>
                </a:rPr>
                <a:t>t</a:t>
              </a:r>
            </a:p>
          </p:txBody>
        </p:sp>
        <p:sp>
          <p:nvSpPr>
            <p:cNvPr id="37922" name="Text Box 2078"/>
            <p:cNvSpPr txBox="1">
              <a:spLocks noChangeArrowheads="1"/>
            </p:cNvSpPr>
            <p:nvPr/>
          </p:nvSpPr>
          <p:spPr bwMode="auto">
            <a:xfrm>
              <a:off x="3104" y="3197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panose="02020500000000000000" pitchFamily="18" charset="-12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6442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Graph Theory</a:t>
            </a:r>
          </a:p>
        </p:txBody>
      </p:sp>
      <p:sp>
        <p:nvSpPr>
          <p:cNvPr id="38915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Ch. 4.   Connectivity and paths</a:t>
            </a:r>
          </a:p>
        </p:txBody>
      </p:sp>
      <p:sp>
        <p:nvSpPr>
          <p:cNvPr id="389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394F10C-5C32-47F5-8D08-41BE41295E9B}" type="slidenum">
              <a:rPr lang="zh-TW" altLang="en-US" sz="1400" i="0"/>
              <a:pPr eaLnBrk="1" hangingPunct="1"/>
              <a:t>5</a:t>
            </a:fld>
            <a:endParaRPr lang="en-US" altLang="zh-TW" sz="1400" i="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54063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of Max Flow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03350"/>
            <a:ext cx="7772400" cy="2524125"/>
          </a:xfrm>
        </p:spPr>
        <p:txBody>
          <a:bodyPr/>
          <a:lstStyle/>
          <a:p>
            <a:pPr eaLnBrk="1" hangingPunct="1"/>
            <a:r>
              <a:rPr lang="en-US" altLang="zh-TW" sz="29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path from the source to the sink with excess capacity would allow us to increase flow.</a:t>
            </a:r>
            <a:endParaRPr lang="en-US" altLang="zh-TW" sz="240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this example, no path remains with excess capacity, but the flow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f’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f’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vx</a:t>
            </a:r>
            <a:r>
              <a:rPr lang="en-US" altLang="zh-TW" smtClean="0">
                <a:ea typeface="新細明體" panose="02020500000000000000" pitchFamily="18" charset="-120"/>
              </a:rPr>
              <a:t>) = 0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f’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ea typeface="新細明體" panose="02020500000000000000" pitchFamily="18" charset="-120"/>
              </a:rPr>
              <a:t>) = 1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e </a:t>
            </a:r>
            <a:r>
              <a:rPr lang="en-US" altLang="zh-TW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≠ </a:t>
            </a:r>
            <a:r>
              <a:rPr lang="en-US" altLang="zh-TW" i="1" smtClean="0">
                <a:ea typeface="新細明體" panose="02020500000000000000" pitchFamily="18" charset="-120"/>
              </a:rPr>
              <a:t>vx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value 2. </a:t>
            </a:r>
            <a:endParaRPr lang="en-US" altLang="zh-TW" sz="260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38919" name="Group 97"/>
          <p:cNvGrpSpPr>
            <a:grpSpLocks/>
          </p:cNvGrpSpPr>
          <p:nvPr/>
        </p:nvGrpSpPr>
        <p:grpSpPr bwMode="auto">
          <a:xfrm>
            <a:off x="906463" y="4019550"/>
            <a:ext cx="3392487" cy="2006600"/>
            <a:chOff x="559" y="2736"/>
            <a:chExt cx="2137" cy="1264"/>
          </a:xfrm>
        </p:grpSpPr>
        <p:pic>
          <p:nvPicPr>
            <p:cNvPr id="38948" name="Picture 5" descr="black n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7" y="2947"/>
              <a:ext cx="122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49" name="Picture 9" descr="black n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0" y="2945"/>
              <a:ext cx="122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50" name="Picture 12" descr="black n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" y="3345"/>
              <a:ext cx="122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51" name="Picture 23" descr="black n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2" y="3329"/>
              <a:ext cx="122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52" name="Picture 26" descr="black n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8" y="3679"/>
              <a:ext cx="122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53" name="Picture 29" descr="black n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" y="3679"/>
              <a:ext cx="122" cy="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54" name="Line 34"/>
            <p:cNvSpPr>
              <a:spLocks noChangeShapeType="1"/>
            </p:cNvSpPr>
            <p:nvPr/>
          </p:nvSpPr>
          <p:spPr bwMode="auto">
            <a:xfrm>
              <a:off x="1288" y="2993"/>
              <a:ext cx="6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5" name="Line 35"/>
            <p:cNvSpPr>
              <a:spLocks noChangeShapeType="1"/>
            </p:cNvSpPr>
            <p:nvPr/>
          </p:nvSpPr>
          <p:spPr bwMode="auto">
            <a:xfrm>
              <a:off x="1270" y="3734"/>
              <a:ext cx="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6" name="Line 36"/>
            <p:cNvSpPr>
              <a:spLocks noChangeShapeType="1"/>
            </p:cNvSpPr>
            <p:nvPr/>
          </p:nvSpPr>
          <p:spPr bwMode="auto">
            <a:xfrm flipV="1">
              <a:off x="1981" y="3409"/>
              <a:ext cx="418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7" name="Line 37"/>
            <p:cNvSpPr>
              <a:spLocks noChangeShapeType="1"/>
            </p:cNvSpPr>
            <p:nvPr/>
          </p:nvSpPr>
          <p:spPr bwMode="auto">
            <a:xfrm>
              <a:off x="2023" y="3009"/>
              <a:ext cx="376" cy="3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8" name="Line 38"/>
            <p:cNvSpPr>
              <a:spLocks noChangeShapeType="1"/>
            </p:cNvSpPr>
            <p:nvPr/>
          </p:nvSpPr>
          <p:spPr bwMode="auto">
            <a:xfrm flipH="1">
              <a:off x="1258" y="3015"/>
              <a:ext cx="723" cy="67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9" name="Line 39"/>
            <p:cNvSpPr>
              <a:spLocks noChangeShapeType="1"/>
            </p:cNvSpPr>
            <p:nvPr/>
          </p:nvSpPr>
          <p:spPr bwMode="auto">
            <a:xfrm flipV="1">
              <a:off x="822" y="3025"/>
              <a:ext cx="388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0" name="Line 40"/>
            <p:cNvSpPr>
              <a:spLocks noChangeShapeType="1"/>
            </p:cNvSpPr>
            <p:nvPr/>
          </p:nvSpPr>
          <p:spPr bwMode="auto">
            <a:xfrm>
              <a:off x="822" y="3409"/>
              <a:ext cx="364" cy="2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1" name="Text Box 54"/>
            <p:cNvSpPr txBox="1">
              <a:spLocks noChangeArrowheads="1"/>
            </p:cNvSpPr>
            <p:nvPr/>
          </p:nvSpPr>
          <p:spPr bwMode="auto">
            <a:xfrm>
              <a:off x="1461" y="277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i="0">
                  <a:ea typeface="新細明體" panose="02020500000000000000" pitchFamily="18" charset="-120"/>
                </a:rPr>
                <a:t>(1)</a:t>
              </a:r>
              <a:r>
                <a:rPr lang="en-US" altLang="zh-TW" b="1" i="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8962" name="Text Box 55"/>
            <p:cNvSpPr txBox="1">
              <a:spLocks noChangeArrowheads="1"/>
            </p:cNvSpPr>
            <p:nvPr/>
          </p:nvSpPr>
          <p:spPr bwMode="auto">
            <a:xfrm>
              <a:off x="1286" y="3162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i="0">
                  <a:solidFill>
                    <a:schemeClr val="accent2"/>
                  </a:solidFill>
                  <a:ea typeface="新細明體" panose="02020500000000000000" pitchFamily="18" charset="-120"/>
                </a:rPr>
                <a:t>(1)</a:t>
              </a:r>
              <a:r>
                <a:rPr lang="en-US" altLang="zh-TW" b="1" i="0">
                  <a:solidFill>
                    <a:schemeClr val="accent2"/>
                  </a:solidFill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8963" name="Text Box 56"/>
            <p:cNvSpPr txBox="1">
              <a:spLocks noChangeArrowheads="1"/>
            </p:cNvSpPr>
            <p:nvPr/>
          </p:nvSpPr>
          <p:spPr bwMode="auto">
            <a:xfrm>
              <a:off x="2156" y="2974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i="0">
                  <a:solidFill>
                    <a:schemeClr val="accent2"/>
                  </a:solidFill>
                  <a:ea typeface="新細明體" panose="02020500000000000000" pitchFamily="18" charset="-120"/>
                </a:rPr>
                <a:t>(0)</a:t>
              </a:r>
              <a:r>
                <a:rPr lang="en-US" altLang="zh-TW" b="1" i="0">
                  <a:solidFill>
                    <a:schemeClr val="accent2"/>
                  </a:solidFill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8964" name="Text Box 57"/>
            <p:cNvSpPr txBox="1">
              <a:spLocks noChangeArrowheads="1"/>
            </p:cNvSpPr>
            <p:nvPr/>
          </p:nvSpPr>
          <p:spPr bwMode="auto">
            <a:xfrm>
              <a:off x="673" y="3494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i="0">
                  <a:solidFill>
                    <a:schemeClr val="accent2"/>
                  </a:solidFill>
                  <a:ea typeface="新細明體" panose="02020500000000000000" pitchFamily="18" charset="-120"/>
                </a:rPr>
                <a:t>(0)</a:t>
              </a:r>
              <a:r>
                <a:rPr lang="en-US" altLang="zh-TW" b="1" i="0">
                  <a:solidFill>
                    <a:schemeClr val="accent2"/>
                  </a:solidFill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8965" name="Text Box 58"/>
            <p:cNvSpPr txBox="1">
              <a:spLocks noChangeArrowheads="1"/>
            </p:cNvSpPr>
            <p:nvPr/>
          </p:nvSpPr>
          <p:spPr bwMode="auto">
            <a:xfrm>
              <a:off x="712" y="296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i="0">
                  <a:ea typeface="新細明體" panose="02020500000000000000" pitchFamily="18" charset="-120"/>
                </a:rPr>
                <a:t>(1)</a:t>
              </a:r>
              <a:r>
                <a:rPr lang="en-US" altLang="zh-TW" b="1" i="0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8966" name="Text Box 59"/>
            <p:cNvSpPr txBox="1">
              <a:spLocks noChangeArrowheads="1"/>
            </p:cNvSpPr>
            <p:nvPr/>
          </p:nvSpPr>
          <p:spPr bwMode="auto">
            <a:xfrm>
              <a:off x="2063" y="354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i="0">
                  <a:ea typeface="新細明體" panose="02020500000000000000" pitchFamily="18" charset="-120"/>
                </a:rPr>
                <a:t>(1)</a:t>
              </a:r>
              <a:r>
                <a:rPr lang="en-US" altLang="zh-TW" b="1" i="0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8967" name="Text Box 60"/>
            <p:cNvSpPr txBox="1">
              <a:spLocks noChangeArrowheads="1"/>
            </p:cNvSpPr>
            <p:nvPr/>
          </p:nvSpPr>
          <p:spPr bwMode="auto">
            <a:xfrm>
              <a:off x="1421" y="3741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i="0">
                  <a:ea typeface="新細明體" panose="02020500000000000000" pitchFamily="18" charset="-120"/>
                </a:rPr>
                <a:t>(1)</a:t>
              </a:r>
              <a:r>
                <a:rPr lang="en-US" altLang="zh-TW" b="1" i="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8968" name="Text Box 61"/>
            <p:cNvSpPr txBox="1">
              <a:spLocks noChangeArrowheads="1"/>
            </p:cNvSpPr>
            <p:nvPr/>
          </p:nvSpPr>
          <p:spPr bwMode="auto">
            <a:xfrm>
              <a:off x="559" y="3238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38969" name="Text Box 62"/>
            <p:cNvSpPr txBox="1">
              <a:spLocks noChangeArrowheads="1"/>
            </p:cNvSpPr>
            <p:nvPr/>
          </p:nvSpPr>
          <p:spPr bwMode="auto">
            <a:xfrm>
              <a:off x="1955" y="2736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panose="02020500000000000000" pitchFamily="18" charset="-120"/>
                </a:rPr>
                <a:t>v</a:t>
              </a:r>
            </a:p>
          </p:txBody>
        </p:sp>
        <p:sp>
          <p:nvSpPr>
            <p:cNvPr id="38970" name="Text Box 63"/>
            <p:cNvSpPr txBox="1">
              <a:spLocks noChangeArrowheads="1"/>
            </p:cNvSpPr>
            <p:nvPr/>
          </p:nvSpPr>
          <p:spPr bwMode="auto">
            <a:xfrm>
              <a:off x="1117" y="3746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panose="02020500000000000000" pitchFamily="18" charset="-120"/>
                </a:rPr>
                <a:t>x</a:t>
              </a:r>
            </a:p>
          </p:txBody>
        </p:sp>
        <p:sp>
          <p:nvSpPr>
            <p:cNvPr id="38971" name="Text Box 64"/>
            <p:cNvSpPr txBox="1">
              <a:spLocks noChangeArrowheads="1"/>
            </p:cNvSpPr>
            <p:nvPr/>
          </p:nvSpPr>
          <p:spPr bwMode="auto">
            <a:xfrm>
              <a:off x="1867" y="3750"/>
              <a:ext cx="2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panose="02020500000000000000" pitchFamily="18" charset="-120"/>
                </a:rPr>
                <a:t>y</a:t>
              </a:r>
            </a:p>
          </p:txBody>
        </p:sp>
        <p:sp>
          <p:nvSpPr>
            <p:cNvPr id="38972" name="Text Box 65"/>
            <p:cNvSpPr txBox="1">
              <a:spLocks noChangeArrowheads="1"/>
            </p:cNvSpPr>
            <p:nvPr/>
          </p:nvSpPr>
          <p:spPr bwMode="auto">
            <a:xfrm>
              <a:off x="1143" y="2763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panose="02020500000000000000" pitchFamily="18" charset="-120"/>
                </a:rPr>
                <a:t>u</a:t>
              </a:r>
            </a:p>
          </p:txBody>
        </p:sp>
        <p:sp>
          <p:nvSpPr>
            <p:cNvPr id="38973" name="Text Box 66"/>
            <p:cNvSpPr txBox="1">
              <a:spLocks noChangeArrowheads="1"/>
            </p:cNvSpPr>
            <p:nvPr/>
          </p:nvSpPr>
          <p:spPr bwMode="auto">
            <a:xfrm>
              <a:off x="2493" y="3279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panose="02020500000000000000" pitchFamily="18" charset="-120"/>
                </a:rPr>
                <a:t>t</a:t>
              </a:r>
            </a:p>
          </p:txBody>
        </p:sp>
        <p:sp>
          <p:nvSpPr>
            <p:cNvPr id="38974" name="Text Box 67"/>
            <p:cNvSpPr txBox="1">
              <a:spLocks noChangeArrowheads="1"/>
            </p:cNvSpPr>
            <p:nvPr/>
          </p:nvSpPr>
          <p:spPr bwMode="auto">
            <a:xfrm>
              <a:off x="1856" y="3292"/>
              <a:ext cx="1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panose="02020500000000000000" pitchFamily="18" charset="-120"/>
                </a:rPr>
                <a:t>f</a:t>
              </a:r>
            </a:p>
          </p:txBody>
        </p:sp>
      </p:grpSp>
      <p:grpSp>
        <p:nvGrpSpPr>
          <p:cNvPr id="38920" name="Group 96"/>
          <p:cNvGrpSpPr>
            <a:grpSpLocks/>
          </p:cNvGrpSpPr>
          <p:nvPr/>
        </p:nvGrpSpPr>
        <p:grpSpPr bwMode="auto">
          <a:xfrm>
            <a:off x="4959350" y="3906838"/>
            <a:ext cx="3363913" cy="2001837"/>
            <a:chOff x="2902" y="2271"/>
            <a:chExt cx="2146" cy="1430"/>
          </a:xfrm>
        </p:grpSpPr>
        <p:pic>
          <p:nvPicPr>
            <p:cNvPr id="38921" name="Picture 68" descr="black n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" y="2514"/>
              <a:ext cx="1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2" name="Picture 69" descr="black n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9" y="2512"/>
              <a:ext cx="1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3" name="Picture 70" descr="black n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9" y="2962"/>
              <a:ext cx="1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4" name="Picture 71" descr="black n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3" y="2944"/>
              <a:ext cx="1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5" name="Picture 72" descr="black n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7" y="3338"/>
              <a:ext cx="1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6" name="Picture 73" descr="black nod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7" y="3338"/>
              <a:ext cx="1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27" name="Line 74"/>
            <p:cNvSpPr>
              <a:spLocks noChangeShapeType="1"/>
            </p:cNvSpPr>
            <p:nvPr/>
          </p:nvSpPr>
          <p:spPr bwMode="auto">
            <a:xfrm>
              <a:off x="3634" y="2566"/>
              <a:ext cx="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8" name="Line 75"/>
            <p:cNvSpPr>
              <a:spLocks noChangeShapeType="1"/>
            </p:cNvSpPr>
            <p:nvPr/>
          </p:nvSpPr>
          <p:spPr bwMode="auto">
            <a:xfrm>
              <a:off x="3616" y="3400"/>
              <a:ext cx="6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9" name="Line 76"/>
            <p:cNvSpPr>
              <a:spLocks noChangeShapeType="1"/>
            </p:cNvSpPr>
            <p:nvPr/>
          </p:nvSpPr>
          <p:spPr bwMode="auto">
            <a:xfrm flipV="1">
              <a:off x="4330" y="3034"/>
              <a:ext cx="420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0" name="Line 77"/>
            <p:cNvSpPr>
              <a:spLocks noChangeShapeType="1"/>
            </p:cNvSpPr>
            <p:nvPr/>
          </p:nvSpPr>
          <p:spPr bwMode="auto">
            <a:xfrm>
              <a:off x="4372" y="2584"/>
              <a:ext cx="378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1" name="Line 78"/>
            <p:cNvSpPr>
              <a:spLocks noChangeShapeType="1"/>
            </p:cNvSpPr>
            <p:nvPr/>
          </p:nvSpPr>
          <p:spPr bwMode="auto">
            <a:xfrm flipH="1">
              <a:off x="3604" y="2590"/>
              <a:ext cx="726" cy="7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2" name="Line 79"/>
            <p:cNvSpPr>
              <a:spLocks noChangeShapeType="1"/>
            </p:cNvSpPr>
            <p:nvPr/>
          </p:nvSpPr>
          <p:spPr bwMode="auto">
            <a:xfrm flipV="1">
              <a:off x="3166" y="2602"/>
              <a:ext cx="390" cy="3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3" name="Line 80"/>
            <p:cNvSpPr>
              <a:spLocks noChangeShapeType="1"/>
            </p:cNvSpPr>
            <p:nvPr/>
          </p:nvSpPr>
          <p:spPr bwMode="auto">
            <a:xfrm>
              <a:off x="3166" y="3034"/>
              <a:ext cx="36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4" name="Text Box 81"/>
            <p:cNvSpPr txBox="1">
              <a:spLocks noChangeArrowheads="1"/>
            </p:cNvSpPr>
            <p:nvPr/>
          </p:nvSpPr>
          <p:spPr bwMode="auto">
            <a:xfrm>
              <a:off x="3808" y="2315"/>
              <a:ext cx="456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i="0">
                  <a:ea typeface="新細明體" panose="02020500000000000000" pitchFamily="18" charset="-120"/>
                </a:rPr>
                <a:t>(1)</a:t>
              </a:r>
              <a:r>
                <a:rPr lang="en-US" altLang="zh-TW" b="1" i="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8935" name="Text Box 82"/>
            <p:cNvSpPr txBox="1">
              <a:spLocks noChangeArrowheads="1"/>
            </p:cNvSpPr>
            <p:nvPr/>
          </p:nvSpPr>
          <p:spPr bwMode="auto">
            <a:xfrm>
              <a:off x="3632" y="2756"/>
              <a:ext cx="456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i="0">
                  <a:ea typeface="新細明體" panose="02020500000000000000" pitchFamily="18" charset="-120"/>
                </a:rPr>
                <a:t>(0)</a:t>
              </a:r>
              <a:r>
                <a:rPr lang="en-US" altLang="zh-TW" b="1" i="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8936" name="Text Box 83"/>
            <p:cNvSpPr txBox="1">
              <a:spLocks noChangeArrowheads="1"/>
            </p:cNvSpPr>
            <p:nvPr/>
          </p:nvSpPr>
          <p:spPr bwMode="auto">
            <a:xfrm>
              <a:off x="4506" y="2544"/>
              <a:ext cx="456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i="0">
                  <a:ea typeface="新細明體" panose="02020500000000000000" pitchFamily="18" charset="-120"/>
                </a:rPr>
                <a:t>(1)</a:t>
              </a:r>
              <a:r>
                <a:rPr lang="en-US" altLang="zh-TW" b="1" i="0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8937" name="Text Box 84"/>
            <p:cNvSpPr txBox="1">
              <a:spLocks noChangeArrowheads="1"/>
            </p:cNvSpPr>
            <p:nvPr/>
          </p:nvSpPr>
          <p:spPr bwMode="auto">
            <a:xfrm>
              <a:off x="3016" y="3130"/>
              <a:ext cx="456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i="0">
                  <a:ea typeface="新細明體" panose="02020500000000000000" pitchFamily="18" charset="-120"/>
                </a:rPr>
                <a:t>(1)</a:t>
              </a:r>
              <a:r>
                <a:rPr lang="en-US" altLang="zh-TW" b="1" i="0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8938" name="Text Box 85"/>
            <p:cNvSpPr txBox="1">
              <a:spLocks noChangeArrowheads="1"/>
            </p:cNvSpPr>
            <p:nvPr/>
          </p:nvSpPr>
          <p:spPr bwMode="auto">
            <a:xfrm>
              <a:off x="3056" y="2528"/>
              <a:ext cx="456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i="0">
                  <a:ea typeface="新細明體" panose="02020500000000000000" pitchFamily="18" charset="-120"/>
                </a:rPr>
                <a:t>(1)</a:t>
              </a:r>
              <a:r>
                <a:rPr lang="en-US" altLang="zh-TW" b="1" i="0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8939" name="Text Box 86"/>
            <p:cNvSpPr txBox="1">
              <a:spLocks noChangeArrowheads="1"/>
            </p:cNvSpPr>
            <p:nvPr/>
          </p:nvSpPr>
          <p:spPr bwMode="auto">
            <a:xfrm>
              <a:off x="4412" y="3182"/>
              <a:ext cx="456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i="0">
                  <a:ea typeface="新細明體" panose="02020500000000000000" pitchFamily="18" charset="-120"/>
                </a:rPr>
                <a:t>(1)</a:t>
              </a:r>
              <a:r>
                <a:rPr lang="en-US" altLang="zh-TW" b="1" i="0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8940" name="Text Box 87"/>
            <p:cNvSpPr txBox="1">
              <a:spLocks noChangeArrowheads="1"/>
            </p:cNvSpPr>
            <p:nvPr/>
          </p:nvSpPr>
          <p:spPr bwMode="auto">
            <a:xfrm>
              <a:off x="3768" y="3409"/>
              <a:ext cx="456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i="0">
                  <a:ea typeface="新細明體" panose="02020500000000000000" pitchFamily="18" charset="-120"/>
                </a:rPr>
                <a:t>(1)</a:t>
              </a:r>
              <a:r>
                <a:rPr lang="en-US" altLang="zh-TW" b="1" i="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8941" name="Text Box 88"/>
            <p:cNvSpPr txBox="1">
              <a:spLocks noChangeArrowheads="1"/>
            </p:cNvSpPr>
            <p:nvPr/>
          </p:nvSpPr>
          <p:spPr bwMode="auto">
            <a:xfrm>
              <a:off x="2902" y="2842"/>
              <a:ext cx="204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38942" name="Text Box 89"/>
            <p:cNvSpPr txBox="1">
              <a:spLocks noChangeArrowheads="1"/>
            </p:cNvSpPr>
            <p:nvPr/>
          </p:nvSpPr>
          <p:spPr bwMode="auto">
            <a:xfrm>
              <a:off x="4304" y="2276"/>
              <a:ext cx="204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panose="02020500000000000000" pitchFamily="18" charset="-120"/>
                </a:rPr>
                <a:t>v</a:t>
              </a:r>
            </a:p>
          </p:txBody>
        </p:sp>
        <p:sp>
          <p:nvSpPr>
            <p:cNvPr id="38943" name="Text Box 90"/>
            <p:cNvSpPr txBox="1">
              <a:spLocks noChangeArrowheads="1"/>
            </p:cNvSpPr>
            <p:nvPr/>
          </p:nvSpPr>
          <p:spPr bwMode="auto">
            <a:xfrm>
              <a:off x="3462" y="3414"/>
              <a:ext cx="204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panose="02020500000000000000" pitchFamily="18" charset="-120"/>
                </a:rPr>
                <a:t>x</a:t>
              </a:r>
            </a:p>
          </p:txBody>
        </p:sp>
        <p:sp>
          <p:nvSpPr>
            <p:cNvPr id="38944" name="Text Box 91"/>
            <p:cNvSpPr txBox="1">
              <a:spLocks noChangeArrowheads="1"/>
            </p:cNvSpPr>
            <p:nvPr/>
          </p:nvSpPr>
          <p:spPr bwMode="auto">
            <a:xfrm>
              <a:off x="4216" y="3417"/>
              <a:ext cx="204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panose="02020500000000000000" pitchFamily="18" charset="-120"/>
                </a:rPr>
                <a:t>y</a:t>
              </a:r>
            </a:p>
          </p:txBody>
        </p:sp>
        <p:sp>
          <p:nvSpPr>
            <p:cNvPr id="38945" name="Text Box 92"/>
            <p:cNvSpPr txBox="1">
              <a:spLocks noChangeArrowheads="1"/>
            </p:cNvSpPr>
            <p:nvPr/>
          </p:nvSpPr>
          <p:spPr bwMode="auto">
            <a:xfrm>
              <a:off x="3488" y="2271"/>
              <a:ext cx="204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panose="02020500000000000000" pitchFamily="18" charset="-120"/>
                </a:rPr>
                <a:t>u</a:t>
              </a:r>
            </a:p>
          </p:txBody>
        </p:sp>
        <p:sp>
          <p:nvSpPr>
            <p:cNvPr id="38946" name="Text Box 93"/>
            <p:cNvSpPr txBox="1">
              <a:spLocks noChangeArrowheads="1"/>
            </p:cNvSpPr>
            <p:nvPr/>
          </p:nvSpPr>
          <p:spPr bwMode="auto">
            <a:xfrm>
              <a:off x="4844" y="2888"/>
              <a:ext cx="204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panose="02020500000000000000" pitchFamily="18" charset="-120"/>
                </a:rPr>
                <a:t>t</a:t>
              </a:r>
            </a:p>
          </p:txBody>
        </p:sp>
        <p:sp>
          <p:nvSpPr>
            <p:cNvPr id="38947" name="Text Box 94"/>
            <p:cNvSpPr txBox="1">
              <a:spLocks noChangeArrowheads="1"/>
            </p:cNvSpPr>
            <p:nvPr/>
          </p:nvSpPr>
          <p:spPr bwMode="auto">
            <a:xfrm>
              <a:off x="4204" y="2902"/>
              <a:ext cx="186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ea typeface="新細明體" panose="02020500000000000000" pitchFamily="18" charset="-12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74884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Graph Theory</a:t>
            </a:r>
          </a:p>
        </p:txBody>
      </p:sp>
      <p:sp>
        <p:nvSpPr>
          <p:cNvPr id="39939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Ch. 4.   Connectivity and paths</a:t>
            </a:r>
          </a:p>
        </p:txBody>
      </p:sp>
      <p:sp>
        <p:nvSpPr>
          <p:cNvPr id="3994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3E72038-8AD9-42EF-981F-C660DEBC009F}" type="slidenum">
              <a:rPr lang="zh-TW" altLang="en-US" sz="1400" i="0"/>
              <a:pPr eaLnBrk="1" hangingPunct="1"/>
              <a:t>6</a:t>
            </a:fld>
            <a:endParaRPr lang="en-US" altLang="zh-TW" sz="1400" i="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-Augmenting Path</a:t>
            </a:r>
            <a:endParaRPr lang="en-US" altLang="zh-TW" sz="1600" dirty="0" smtClean="0">
              <a:ea typeface="新細明體" panose="02020500000000000000" pitchFamily="18" charset="-120"/>
            </a:endParaRP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81975" cy="43434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When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feasible flow in a network 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an </a:t>
            </a:r>
            <a:r>
              <a:rPr lang="en-US" altLang="zh-TW" b="1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f-augmenting path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a source-to-sink path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P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the underlying graph 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such that for each </a:t>
            </a:r>
            <a:r>
              <a:rPr lang="en-US" altLang="zh-TW" i="1" smtClean="0">
                <a:ea typeface="新細明體" panose="02020500000000000000" pitchFamily="18" charset="-120"/>
              </a:rPr>
              <a:t>e </a:t>
            </a:r>
            <a:r>
              <a:rPr lang="en-US" altLang="zh-TW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∈ 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P</a:t>
            </a:r>
            <a:r>
              <a:rPr lang="en-US" altLang="zh-TW" smtClean="0">
                <a:ea typeface="新細明體" panose="02020500000000000000" pitchFamily="18" charset="-120"/>
              </a:rPr>
              <a:t>),</a:t>
            </a:r>
          </a:p>
          <a:p>
            <a:pPr marL="1139825" lvl="1" indent="-477838" eaLnBrk="1" hangingPunct="1">
              <a:buFontTx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  a)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</a:t>
            </a:r>
            <a:r>
              <a:rPr lang="en-US" altLang="zh-TW" i="1" smtClean="0">
                <a:ea typeface="新細明體" panose="02020500000000000000" pitchFamily="18" charset="-120"/>
              </a:rPr>
              <a:t>P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follows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the forward direction, then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ea typeface="新細明體" panose="02020500000000000000" pitchFamily="18" charset="-120"/>
              </a:rPr>
              <a:t>) &lt; </a:t>
            </a:r>
            <a:r>
              <a:rPr lang="en-US" altLang="zh-TW" i="1" smtClean="0">
                <a:ea typeface="新細明體" panose="02020500000000000000" pitchFamily="18" charset="-120"/>
              </a:rPr>
              <a:t>c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ea typeface="新細明體" panose="02020500000000000000" pitchFamily="18" charset="-120"/>
              </a:rPr>
              <a:t>).</a:t>
            </a:r>
          </a:p>
          <a:p>
            <a:pPr marL="1139825" lvl="1" indent="-477838" eaLnBrk="1" hangingPunct="1">
              <a:buFontTx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  b)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</a:t>
            </a:r>
            <a:r>
              <a:rPr lang="en-US" altLang="zh-TW" i="1" smtClean="0">
                <a:ea typeface="新細明體" panose="02020500000000000000" pitchFamily="18" charset="-120"/>
              </a:rPr>
              <a:t>P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follows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the backward direction, then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ea typeface="新細明體" panose="02020500000000000000" pitchFamily="18" charset="-120"/>
              </a:rPr>
              <a:t>)&gt;0.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 </a:t>
            </a:r>
            <a:r>
              <a:rPr lang="el-GR" altLang="zh-TW" smtClean="0">
                <a:ea typeface="新細明體" panose="02020500000000000000" pitchFamily="18" charset="-120"/>
              </a:rPr>
              <a:t>ε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ea typeface="新細明體" panose="02020500000000000000" pitchFamily="18" charset="-120"/>
              </a:rPr>
              <a:t>)=</a:t>
            </a:r>
            <a:r>
              <a:rPr lang="en-US" altLang="zh-TW" i="1" smtClean="0">
                <a:ea typeface="新細明體" panose="02020500000000000000" pitchFamily="18" charset="-120"/>
              </a:rPr>
              <a:t>c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ea typeface="新細明體" panose="02020500000000000000" pitchFamily="18" charset="-120"/>
              </a:rPr>
              <a:t>) -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ea typeface="新細明體" panose="02020500000000000000" pitchFamily="18" charset="-120"/>
              </a:rPr>
              <a:t>)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when 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forward on </a:t>
            </a:r>
            <a:r>
              <a:rPr lang="en-US" altLang="zh-TW" i="1" smtClean="0">
                <a:ea typeface="新細明體" panose="02020500000000000000" pitchFamily="18" charset="-120"/>
              </a:rPr>
              <a:t>P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and let </a:t>
            </a:r>
            <a:r>
              <a:rPr lang="el-GR" altLang="zh-TW" smtClean="0">
                <a:ea typeface="新細明體" panose="02020500000000000000" pitchFamily="18" charset="-120"/>
              </a:rPr>
              <a:t>ε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ea typeface="新細明體" panose="02020500000000000000" pitchFamily="18" charset="-120"/>
              </a:rPr>
              <a:t>)=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ea typeface="新細明體" panose="02020500000000000000" pitchFamily="18" charset="-120"/>
              </a:rPr>
              <a:t>)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when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backward on </a:t>
            </a:r>
            <a:r>
              <a:rPr lang="en-US" altLang="zh-TW" i="1" smtClean="0">
                <a:ea typeface="新細明體" panose="02020500000000000000" pitchFamily="18" charset="-120"/>
              </a:rPr>
              <a:t>P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The </a:t>
            </a:r>
            <a:r>
              <a:rPr lang="en-US" altLang="zh-TW" b="1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tolerance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</a:t>
            </a:r>
            <a:r>
              <a:rPr lang="en-US" altLang="zh-TW" i="1" smtClean="0">
                <a:ea typeface="新細明體" panose="02020500000000000000" pitchFamily="18" charset="-120"/>
              </a:rPr>
              <a:t>P</a:t>
            </a:r>
            <a:r>
              <a:rPr lang="en-US" altLang="zh-TW" smtClean="0">
                <a:ea typeface="新細明體" panose="02020500000000000000" pitchFamily="18" charset="-120"/>
              </a:rPr>
              <a:t> is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min</a:t>
            </a:r>
            <a:r>
              <a:rPr lang="en-US" altLang="zh-TW" sz="1600" i="1" smtClean="0">
                <a:ea typeface="新細明體" panose="02020500000000000000" pitchFamily="18" charset="-120"/>
              </a:rPr>
              <a:t>e</a:t>
            </a:r>
            <a:r>
              <a:rPr lang="en-US" altLang="zh-TW" sz="16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US" altLang="zh-TW" sz="1600" i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E</a:t>
            </a:r>
            <a:r>
              <a:rPr lang="en-US" altLang="zh-TW" sz="16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TW" sz="1600" i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P</a:t>
            </a:r>
            <a:r>
              <a:rPr lang="en-US" altLang="zh-TW" sz="16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l-GR" altLang="zh-TW" smtClean="0">
                <a:ea typeface="新細明體" panose="02020500000000000000" pitchFamily="18" charset="-120"/>
              </a:rPr>
              <a:t>ε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ea typeface="新細明體" panose="02020500000000000000" pitchFamily="18" charset="-120"/>
              </a:rPr>
              <a:t>).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737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Graph Theory</a:t>
            </a:r>
          </a:p>
        </p:txBody>
      </p:sp>
      <p:sp>
        <p:nvSpPr>
          <p:cNvPr id="45059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Ch. 4.   Connectivity and paths</a:t>
            </a:r>
          </a:p>
        </p:txBody>
      </p:sp>
      <p:sp>
        <p:nvSpPr>
          <p:cNvPr id="450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29D31AF-EB41-4395-BBBC-7C86873A7E53}" type="slidenum">
              <a:rPr lang="zh-TW" altLang="en-US" sz="1400" i="0"/>
              <a:pPr eaLnBrk="1" hangingPunct="1"/>
              <a:t>7</a:t>
            </a:fld>
            <a:endParaRPr lang="en-US" altLang="zh-TW" sz="1400" i="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04175" cy="1873250"/>
          </a:xfrm>
        </p:spPr>
        <p:txBody>
          <a:bodyPr/>
          <a:lstStyle/>
          <a:p>
            <a:pPr algn="l" eaLnBrk="1" hangingPunct="1"/>
            <a:r>
              <a:rPr lang="en-US" altLang="zh-TW" sz="2800" dirty="0" smtClean="0">
                <a:ea typeface="新細明體" panose="02020500000000000000" pitchFamily="18" charset="-120"/>
              </a:rPr>
              <a:t>Lemma 5.1: 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If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P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is an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-augmenting path with tolerance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z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, then changing flow by +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z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on edges followed forward by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P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and by –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z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on edges followed backward by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P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produces a feasible flow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with </a:t>
            </a:r>
            <a:r>
              <a:rPr lang="en-US" altLang="zh-TW" sz="2400" dirty="0" err="1" smtClean="0">
                <a:ea typeface="新細明體" panose="02020500000000000000" pitchFamily="18" charset="-120"/>
              </a:rPr>
              <a:t>val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(g) = </a:t>
            </a:r>
            <a:r>
              <a:rPr lang="en-US" altLang="zh-TW" sz="2400" dirty="0" err="1" smtClean="0">
                <a:ea typeface="新細明體" panose="02020500000000000000" pitchFamily="18" charset="-120"/>
              </a:rPr>
              <a:t>val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(g)+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z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.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36838"/>
            <a:ext cx="7931150" cy="2632075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TW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Proof: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need only check vertices of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P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since flow elsewhere has not changed.</a:t>
            </a:r>
            <a:endParaRPr lang="en-US" altLang="zh-TW" sz="2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definition of tolerance ensures that 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0 </a:t>
            </a:r>
            <a:r>
              <a:rPr lang="en-US" altLang="zh-TW" sz="22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≤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e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) ≤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c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e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)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every edge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e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so the capacity constraints hold.</a:t>
            </a:r>
            <a:r>
              <a:rPr lang="en-US" altLang="zh-TW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</a:t>
            </a:r>
            <a:endParaRPr lang="en-US" altLang="zh-TW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For every vertex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 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200" i="1" baseline="30000" dirty="0" smtClean="0">
                <a:ea typeface="新細明體" panose="02020500000000000000" pitchFamily="18" charset="-120"/>
              </a:rPr>
              <a:t>+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v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) =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200" i="1" baseline="30000" dirty="0" smtClean="0">
                <a:ea typeface="新細明體" panose="02020500000000000000" pitchFamily="18" charset="-120"/>
              </a:rPr>
              <a:t>–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v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)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endParaRPr lang="en-US" altLang="zh-TW" sz="2200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Finally, the net flow into the sink </a:t>
            </a:r>
            <a:r>
              <a:rPr lang="en-US" altLang="zh-TW" sz="22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increases by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z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45063" name="Line 4"/>
          <p:cNvSpPr>
            <a:spLocks noChangeShapeType="1"/>
          </p:cNvSpPr>
          <p:nvPr/>
        </p:nvSpPr>
        <p:spPr bwMode="auto">
          <a:xfrm>
            <a:off x="3186113" y="5683250"/>
            <a:ext cx="725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4" name="Oval 5"/>
          <p:cNvSpPr>
            <a:spLocks noChangeArrowheads="1"/>
          </p:cNvSpPr>
          <p:nvPr/>
        </p:nvSpPr>
        <p:spPr bwMode="auto">
          <a:xfrm>
            <a:off x="2952750" y="5538788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5065" name="Line 6"/>
          <p:cNvSpPr>
            <a:spLocks noChangeShapeType="1"/>
          </p:cNvSpPr>
          <p:nvPr/>
        </p:nvSpPr>
        <p:spPr bwMode="auto">
          <a:xfrm flipH="1">
            <a:off x="2171700" y="5668963"/>
            <a:ext cx="811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6" name="Text Box 7"/>
          <p:cNvSpPr txBox="1">
            <a:spLocks noChangeArrowheads="1"/>
          </p:cNvSpPr>
          <p:nvPr/>
        </p:nvSpPr>
        <p:spPr bwMode="auto">
          <a:xfrm>
            <a:off x="2578100" y="5305425"/>
            <a:ext cx="522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ea typeface="新細明體" panose="02020500000000000000" pitchFamily="18" charset="-120"/>
              </a:rPr>
              <a:t>-</a:t>
            </a:r>
          </a:p>
        </p:txBody>
      </p:sp>
      <p:sp>
        <p:nvSpPr>
          <p:cNvPr id="45067" name="Text Box 8"/>
          <p:cNvSpPr txBox="1">
            <a:spLocks noChangeArrowheads="1"/>
          </p:cNvSpPr>
          <p:nvPr/>
        </p:nvSpPr>
        <p:spPr bwMode="auto">
          <a:xfrm>
            <a:off x="3259138" y="5335588"/>
            <a:ext cx="522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ea typeface="新細明體" panose="02020500000000000000" pitchFamily="18" charset="-120"/>
              </a:rPr>
              <a:t>+</a:t>
            </a:r>
          </a:p>
        </p:txBody>
      </p:sp>
      <p:sp>
        <p:nvSpPr>
          <p:cNvPr id="45068" name="Line 9"/>
          <p:cNvSpPr>
            <a:spLocks noChangeShapeType="1"/>
          </p:cNvSpPr>
          <p:nvPr/>
        </p:nvSpPr>
        <p:spPr bwMode="auto">
          <a:xfrm flipH="1" flipV="1">
            <a:off x="6045200" y="5638800"/>
            <a:ext cx="623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Oval 10"/>
          <p:cNvSpPr>
            <a:spLocks noChangeArrowheads="1"/>
          </p:cNvSpPr>
          <p:nvPr/>
        </p:nvSpPr>
        <p:spPr bwMode="auto">
          <a:xfrm>
            <a:off x="5826125" y="5538788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5070" name="Text Box 11"/>
          <p:cNvSpPr txBox="1">
            <a:spLocks noChangeArrowheads="1"/>
          </p:cNvSpPr>
          <p:nvPr/>
        </p:nvSpPr>
        <p:spPr bwMode="auto">
          <a:xfrm>
            <a:off x="5465763" y="5349875"/>
            <a:ext cx="522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ea typeface="新細明體" panose="02020500000000000000" pitchFamily="18" charset="-120"/>
              </a:rPr>
              <a:t>-</a:t>
            </a:r>
          </a:p>
        </p:txBody>
      </p:sp>
      <p:sp>
        <p:nvSpPr>
          <p:cNvPr id="45071" name="Text Box 12"/>
          <p:cNvSpPr txBox="1">
            <a:spLocks noChangeArrowheads="1"/>
          </p:cNvSpPr>
          <p:nvPr/>
        </p:nvSpPr>
        <p:spPr bwMode="auto">
          <a:xfrm>
            <a:off x="6102350" y="5248275"/>
            <a:ext cx="522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ea typeface="新細明體" panose="02020500000000000000" pitchFamily="18" charset="-120"/>
              </a:rPr>
              <a:t>-</a:t>
            </a:r>
          </a:p>
        </p:txBody>
      </p:sp>
      <p:sp>
        <p:nvSpPr>
          <p:cNvPr id="45072" name="Line 13"/>
          <p:cNvSpPr>
            <a:spLocks noChangeShapeType="1"/>
          </p:cNvSpPr>
          <p:nvPr/>
        </p:nvSpPr>
        <p:spPr bwMode="auto">
          <a:xfrm flipH="1" flipV="1">
            <a:off x="4999038" y="5667375"/>
            <a:ext cx="81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3" name="Oval 14"/>
          <p:cNvSpPr>
            <a:spLocks noChangeArrowheads="1"/>
          </p:cNvSpPr>
          <p:nvPr/>
        </p:nvSpPr>
        <p:spPr bwMode="auto">
          <a:xfrm>
            <a:off x="1965325" y="5553075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5074" name="Line 15"/>
          <p:cNvSpPr>
            <a:spLocks noChangeShapeType="1"/>
          </p:cNvSpPr>
          <p:nvPr/>
        </p:nvSpPr>
        <p:spPr bwMode="auto">
          <a:xfrm>
            <a:off x="1125538" y="5683250"/>
            <a:ext cx="827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5" name="Oval 16"/>
          <p:cNvSpPr>
            <a:spLocks noChangeArrowheads="1"/>
          </p:cNvSpPr>
          <p:nvPr/>
        </p:nvSpPr>
        <p:spPr bwMode="auto">
          <a:xfrm>
            <a:off x="3895725" y="5553075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5076" name="Oval 17"/>
          <p:cNvSpPr>
            <a:spLocks noChangeArrowheads="1"/>
          </p:cNvSpPr>
          <p:nvPr/>
        </p:nvSpPr>
        <p:spPr bwMode="auto">
          <a:xfrm>
            <a:off x="4781550" y="5524500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5077" name="Line 18"/>
          <p:cNvSpPr>
            <a:spLocks noChangeShapeType="1"/>
          </p:cNvSpPr>
          <p:nvPr/>
        </p:nvSpPr>
        <p:spPr bwMode="auto">
          <a:xfrm flipV="1">
            <a:off x="4129088" y="5683250"/>
            <a:ext cx="6397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8" name="Text Box 19"/>
          <p:cNvSpPr txBox="1">
            <a:spLocks noChangeArrowheads="1"/>
          </p:cNvSpPr>
          <p:nvPr/>
        </p:nvSpPr>
        <p:spPr bwMode="auto">
          <a:xfrm>
            <a:off x="1328738" y="5335588"/>
            <a:ext cx="522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ea typeface="新細明體" panose="02020500000000000000" pitchFamily="18" charset="-120"/>
              </a:rPr>
              <a:t>+</a:t>
            </a:r>
          </a:p>
        </p:txBody>
      </p:sp>
      <p:sp>
        <p:nvSpPr>
          <p:cNvPr id="45079" name="Text Box 20"/>
          <p:cNvSpPr txBox="1">
            <a:spLocks noChangeArrowheads="1"/>
          </p:cNvSpPr>
          <p:nvPr/>
        </p:nvSpPr>
        <p:spPr bwMode="auto">
          <a:xfrm>
            <a:off x="4187825" y="5335588"/>
            <a:ext cx="522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ea typeface="新細明體" panose="02020500000000000000" pitchFamily="18" charset="-120"/>
              </a:rPr>
              <a:t>+</a:t>
            </a:r>
          </a:p>
        </p:txBody>
      </p:sp>
      <p:sp>
        <p:nvSpPr>
          <p:cNvPr id="45080" name="Oval 21"/>
          <p:cNvSpPr>
            <a:spLocks noChangeArrowheads="1"/>
          </p:cNvSpPr>
          <p:nvPr/>
        </p:nvSpPr>
        <p:spPr bwMode="auto">
          <a:xfrm>
            <a:off x="6637338" y="5510213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5081" name="Text Box 22"/>
          <p:cNvSpPr txBox="1">
            <a:spLocks noChangeArrowheads="1"/>
          </p:cNvSpPr>
          <p:nvPr/>
        </p:nvSpPr>
        <p:spPr bwMode="auto">
          <a:xfrm>
            <a:off x="6886575" y="5307013"/>
            <a:ext cx="522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ea typeface="新細明體" panose="02020500000000000000" pitchFamily="18" charset="-120"/>
              </a:rPr>
              <a:t>+</a:t>
            </a:r>
          </a:p>
        </p:txBody>
      </p:sp>
      <p:sp>
        <p:nvSpPr>
          <p:cNvPr id="45082" name="Oval 23"/>
          <p:cNvSpPr>
            <a:spLocks noChangeArrowheads="1"/>
          </p:cNvSpPr>
          <p:nvPr/>
        </p:nvSpPr>
        <p:spPr bwMode="auto">
          <a:xfrm>
            <a:off x="7551738" y="5524500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5083" name="Line 24"/>
          <p:cNvSpPr>
            <a:spLocks noChangeShapeType="1"/>
          </p:cNvSpPr>
          <p:nvPr/>
        </p:nvSpPr>
        <p:spPr bwMode="auto">
          <a:xfrm>
            <a:off x="6859588" y="5654675"/>
            <a:ext cx="696912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4" name="Oval 25"/>
          <p:cNvSpPr>
            <a:spLocks noChangeArrowheads="1"/>
          </p:cNvSpPr>
          <p:nvPr/>
        </p:nvSpPr>
        <p:spPr bwMode="auto">
          <a:xfrm>
            <a:off x="919163" y="5567363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69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Graph Theory</a:t>
            </a:r>
          </a:p>
        </p:txBody>
      </p:sp>
      <p:sp>
        <p:nvSpPr>
          <p:cNvPr id="40963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Ch. 4.   Connectivity and paths</a:t>
            </a:r>
          </a:p>
        </p:txBody>
      </p:sp>
      <p:sp>
        <p:nvSpPr>
          <p:cNvPr id="4096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708309E-3827-4E24-8C67-1FCDE51F4F46}" type="slidenum">
              <a:rPr lang="zh-TW" altLang="en-US" sz="1400" i="0"/>
              <a:pPr eaLnBrk="1" hangingPunct="1"/>
              <a:t>8</a:t>
            </a:fld>
            <a:endParaRPr lang="en-US" altLang="zh-TW" sz="1400" i="0"/>
          </a:p>
        </p:txBody>
      </p:sp>
      <p:sp>
        <p:nvSpPr>
          <p:cNvPr id="4096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9938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New Flow after Augmenting</a:t>
            </a:r>
          </a:p>
        </p:txBody>
      </p:sp>
      <p:sp>
        <p:nvSpPr>
          <p:cNvPr id="4096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474788"/>
            <a:ext cx="7947025" cy="21240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edges of </a:t>
            </a:r>
            <a:r>
              <a:rPr lang="en-US" altLang="zh-TW" sz="2800" i="1" smtClean="0">
                <a:ea typeface="新細明體" panose="02020500000000000000" pitchFamily="18" charset="-120"/>
              </a:rPr>
              <a:t>P</a:t>
            </a:r>
            <a:r>
              <a:rPr lang="en-US" altLang="zh-TW" sz="2800" smtClean="0">
                <a:ea typeface="新細明體" panose="02020500000000000000" pitchFamily="18" charset="-120"/>
              </a:rPr>
              <a:t> </a:t>
            </a:r>
            <a:r>
              <a:rPr lang="en-US" altLang="zh-TW" sz="28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incident to an internal vertex </a:t>
            </a:r>
            <a:r>
              <a:rPr lang="en-US" altLang="zh-TW" sz="2800" i="1" smtClean="0">
                <a:ea typeface="新細明體" panose="02020500000000000000" pitchFamily="18" charset="-120"/>
              </a:rPr>
              <a:t>v</a:t>
            </a:r>
            <a:r>
              <a:rPr lang="en-US" altLang="zh-TW" sz="2800" smtClean="0">
                <a:ea typeface="新細明體" panose="02020500000000000000" pitchFamily="18" charset="-120"/>
              </a:rPr>
              <a:t> </a:t>
            </a:r>
            <a:r>
              <a:rPr lang="en-US" altLang="zh-TW" sz="28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</a:t>
            </a:r>
            <a:r>
              <a:rPr lang="en-US" altLang="zh-TW" sz="2800" smtClean="0">
                <a:ea typeface="新細明體" panose="02020500000000000000" pitchFamily="18" charset="-120"/>
              </a:rPr>
              <a:t> </a:t>
            </a:r>
            <a:r>
              <a:rPr lang="en-US" altLang="zh-TW" sz="2800" i="1" smtClean="0">
                <a:ea typeface="新細明體" panose="02020500000000000000" pitchFamily="18" charset="-120"/>
              </a:rPr>
              <a:t>P</a:t>
            </a:r>
            <a:r>
              <a:rPr lang="en-US" altLang="zh-TW" sz="2800" smtClean="0">
                <a:ea typeface="新細明體" panose="02020500000000000000" pitchFamily="18" charset="-120"/>
              </a:rPr>
              <a:t> </a:t>
            </a:r>
            <a:r>
              <a:rPr lang="en-US" altLang="zh-TW" sz="28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occur in one of the four ways shown below. </a:t>
            </a:r>
            <a:endParaRPr lang="en-US" altLang="zh-TW" sz="320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each case, the change to the flow out of </a:t>
            </a:r>
            <a:r>
              <a:rPr lang="en-US" altLang="zh-TW" sz="2800" i="1" smtClean="0">
                <a:ea typeface="新細明體" panose="02020500000000000000" pitchFamily="18" charset="-120"/>
              </a:rPr>
              <a:t>v</a:t>
            </a:r>
            <a:r>
              <a:rPr lang="en-US" altLang="zh-TW" sz="2800" smtClean="0">
                <a:ea typeface="新細明體" panose="02020500000000000000" pitchFamily="18" charset="-120"/>
              </a:rPr>
              <a:t> </a:t>
            </a:r>
            <a:r>
              <a:rPr lang="en-US" altLang="zh-TW" sz="28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the same as the change to the flow into </a:t>
            </a:r>
            <a:r>
              <a:rPr lang="en-US" altLang="zh-TW" sz="2800" i="1" smtClean="0">
                <a:ea typeface="新細明體" panose="02020500000000000000" pitchFamily="18" charset="-120"/>
              </a:rPr>
              <a:t>v</a:t>
            </a:r>
            <a:r>
              <a:rPr lang="en-US" altLang="zh-TW" sz="28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so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i="1" smtClean="0">
                <a:ea typeface="新細明體" panose="02020500000000000000" pitchFamily="18" charset="-120"/>
              </a:rPr>
              <a:t>                  f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⁻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) = </a:t>
            </a:r>
            <a:r>
              <a:rPr lang="en-US" altLang="zh-TW" i="1" smtClean="0">
                <a:ea typeface="新細明體" panose="02020500000000000000" pitchFamily="18" charset="-120"/>
              </a:rPr>
              <a:t>f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⁺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)</a:t>
            </a:r>
            <a:r>
              <a:rPr lang="en-US" altLang="zh-TW" sz="2800" smtClean="0">
                <a:ea typeface="新細明體" panose="02020500000000000000" pitchFamily="18" charset="-120"/>
              </a:rPr>
              <a:t>.</a:t>
            </a:r>
          </a:p>
        </p:txBody>
      </p:sp>
      <p:grpSp>
        <p:nvGrpSpPr>
          <p:cNvPr id="40967" name="Group 1048"/>
          <p:cNvGrpSpPr>
            <a:grpSpLocks/>
          </p:cNvGrpSpPr>
          <p:nvPr/>
        </p:nvGrpSpPr>
        <p:grpSpPr bwMode="auto">
          <a:xfrm>
            <a:off x="1803400" y="4214813"/>
            <a:ext cx="4846638" cy="1624012"/>
            <a:chOff x="1136" y="2359"/>
            <a:chExt cx="3053" cy="1023"/>
          </a:xfrm>
        </p:grpSpPr>
        <p:sp>
          <p:nvSpPr>
            <p:cNvPr id="40968" name="Line 1028"/>
            <p:cNvSpPr>
              <a:spLocks noChangeShapeType="1"/>
            </p:cNvSpPr>
            <p:nvPr/>
          </p:nvSpPr>
          <p:spPr bwMode="auto">
            <a:xfrm>
              <a:off x="1803" y="2587"/>
              <a:ext cx="5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" name="Oval 1029"/>
            <p:cNvSpPr>
              <a:spLocks noChangeArrowheads="1"/>
            </p:cNvSpPr>
            <p:nvPr/>
          </p:nvSpPr>
          <p:spPr bwMode="auto">
            <a:xfrm>
              <a:off x="1656" y="2496"/>
              <a:ext cx="138" cy="16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970" name="Line 1030"/>
            <p:cNvSpPr>
              <a:spLocks noChangeShapeType="1"/>
            </p:cNvSpPr>
            <p:nvPr/>
          </p:nvSpPr>
          <p:spPr bwMode="auto">
            <a:xfrm>
              <a:off x="1136" y="2587"/>
              <a:ext cx="5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1" name="Text Box 1031"/>
            <p:cNvSpPr txBox="1">
              <a:spLocks noChangeArrowheads="1"/>
            </p:cNvSpPr>
            <p:nvPr/>
          </p:nvSpPr>
          <p:spPr bwMode="auto">
            <a:xfrm>
              <a:off x="1227" y="2359"/>
              <a:ext cx="3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>
                  <a:ea typeface="新細明體" panose="02020500000000000000" pitchFamily="18" charset="-120"/>
                </a:rPr>
                <a:t>+</a:t>
              </a:r>
            </a:p>
          </p:txBody>
        </p:sp>
        <p:sp>
          <p:nvSpPr>
            <p:cNvPr id="40972" name="Text Box 1032"/>
            <p:cNvSpPr txBox="1">
              <a:spLocks noChangeArrowheads="1"/>
            </p:cNvSpPr>
            <p:nvPr/>
          </p:nvSpPr>
          <p:spPr bwMode="auto">
            <a:xfrm>
              <a:off x="1858" y="2368"/>
              <a:ext cx="3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>
                  <a:ea typeface="新細明體" panose="02020500000000000000" pitchFamily="18" charset="-120"/>
                </a:rPr>
                <a:t>+</a:t>
              </a:r>
            </a:p>
          </p:txBody>
        </p:sp>
        <p:sp>
          <p:nvSpPr>
            <p:cNvPr id="40973" name="Line 1033"/>
            <p:cNvSpPr>
              <a:spLocks noChangeShapeType="1"/>
            </p:cNvSpPr>
            <p:nvPr/>
          </p:nvSpPr>
          <p:spPr bwMode="auto">
            <a:xfrm>
              <a:off x="1803" y="3309"/>
              <a:ext cx="5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Oval 1034"/>
            <p:cNvSpPr>
              <a:spLocks noChangeArrowheads="1"/>
            </p:cNvSpPr>
            <p:nvPr/>
          </p:nvSpPr>
          <p:spPr bwMode="auto">
            <a:xfrm>
              <a:off x="1656" y="3218"/>
              <a:ext cx="138" cy="16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975" name="Line 1035"/>
            <p:cNvSpPr>
              <a:spLocks noChangeShapeType="1"/>
            </p:cNvSpPr>
            <p:nvPr/>
          </p:nvSpPr>
          <p:spPr bwMode="auto">
            <a:xfrm flipH="1">
              <a:off x="1164" y="3300"/>
              <a:ext cx="5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Text Box 1036"/>
            <p:cNvSpPr txBox="1">
              <a:spLocks noChangeArrowheads="1"/>
            </p:cNvSpPr>
            <p:nvPr/>
          </p:nvSpPr>
          <p:spPr bwMode="auto">
            <a:xfrm>
              <a:off x="1420" y="3071"/>
              <a:ext cx="3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>
                  <a:ea typeface="新細明體" panose="02020500000000000000" pitchFamily="18" charset="-120"/>
                </a:rPr>
                <a:t>-</a:t>
              </a:r>
            </a:p>
          </p:txBody>
        </p:sp>
        <p:sp>
          <p:nvSpPr>
            <p:cNvPr id="40977" name="Text Box 1037"/>
            <p:cNvSpPr txBox="1">
              <a:spLocks noChangeArrowheads="1"/>
            </p:cNvSpPr>
            <p:nvPr/>
          </p:nvSpPr>
          <p:spPr bwMode="auto">
            <a:xfrm>
              <a:off x="1831" y="3108"/>
              <a:ext cx="3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>
                  <a:ea typeface="新細明體" panose="02020500000000000000" pitchFamily="18" charset="-120"/>
                </a:rPr>
                <a:t>+</a:t>
              </a:r>
            </a:p>
          </p:txBody>
        </p:sp>
        <p:sp>
          <p:nvSpPr>
            <p:cNvPr id="40978" name="Line 1038"/>
            <p:cNvSpPr>
              <a:spLocks noChangeShapeType="1"/>
            </p:cNvSpPr>
            <p:nvPr/>
          </p:nvSpPr>
          <p:spPr bwMode="auto">
            <a:xfrm flipH="1">
              <a:off x="3613" y="258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9" name="Oval 1039"/>
            <p:cNvSpPr>
              <a:spLocks noChangeArrowheads="1"/>
            </p:cNvSpPr>
            <p:nvPr/>
          </p:nvSpPr>
          <p:spPr bwMode="auto">
            <a:xfrm>
              <a:off x="3466" y="2496"/>
              <a:ext cx="138" cy="16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980" name="Line 1040"/>
            <p:cNvSpPr>
              <a:spLocks noChangeShapeType="1"/>
            </p:cNvSpPr>
            <p:nvPr/>
          </p:nvSpPr>
          <p:spPr bwMode="auto">
            <a:xfrm>
              <a:off x="2946" y="2587"/>
              <a:ext cx="5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1" name="Text Box 1041"/>
            <p:cNvSpPr txBox="1">
              <a:spLocks noChangeArrowheads="1"/>
            </p:cNvSpPr>
            <p:nvPr/>
          </p:nvSpPr>
          <p:spPr bwMode="auto">
            <a:xfrm>
              <a:off x="3138" y="2386"/>
              <a:ext cx="3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>
                  <a:ea typeface="新細明體" panose="02020500000000000000" pitchFamily="18" charset="-120"/>
                </a:rPr>
                <a:t>+</a:t>
              </a:r>
            </a:p>
          </p:txBody>
        </p:sp>
        <p:sp>
          <p:nvSpPr>
            <p:cNvPr id="40982" name="Text Box 1042"/>
            <p:cNvSpPr txBox="1">
              <a:spLocks noChangeArrowheads="1"/>
            </p:cNvSpPr>
            <p:nvPr/>
          </p:nvSpPr>
          <p:spPr bwMode="auto">
            <a:xfrm>
              <a:off x="3749" y="2376"/>
              <a:ext cx="3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>
                  <a:ea typeface="新細明體" panose="02020500000000000000" pitchFamily="18" charset="-120"/>
                </a:rPr>
                <a:t>-</a:t>
              </a:r>
            </a:p>
          </p:txBody>
        </p:sp>
        <p:sp>
          <p:nvSpPr>
            <p:cNvPr id="40983" name="Line 1043"/>
            <p:cNvSpPr>
              <a:spLocks noChangeShapeType="1"/>
            </p:cNvSpPr>
            <p:nvPr/>
          </p:nvSpPr>
          <p:spPr bwMode="auto">
            <a:xfrm flipH="1" flipV="1">
              <a:off x="3604" y="3299"/>
              <a:ext cx="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Oval 1044"/>
            <p:cNvSpPr>
              <a:spLocks noChangeArrowheads="1"/>
            </p:cNvSpPr>
            <p:nvPr/>
          </p:nvSpPr>
          <p:spPr bwMode="auto">
            <a:xfrm>
              <a:off x="3466" y="3218"/>
              <a:ext cx="138" cy="16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985" name="Text Box 1045"/>
            <p:cNvSpPr txBox="1">
              <a:spLocks noChangeArrowheads="1"/>
            </p:cNvSpPr>
            <p:nvPr/>
          </p:nvSpPr>
          <p:spPr bwMode="auto">
            <a:xfrm>
              <a:off x="3239" y="3099"/>
              <a:ext cx="3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>
                  <a:ea typeface="新細明體" panose="02020500000000000000" pitchFamily="18" charset="-120"/>
                </a:rPr>
                <a:t>-</a:t>
              </a:r>
            </a:p>
          </p:txBody>
        </p:sp>
        <p:sp>
          <p:nvSpPr>
            <p:cNvPr id="40986" name="Text Box 1046"/>
            <p:cNvSpPr txBox="1">
              <a:spLocks noChangeArrowheads="1"/>
            </p:cNvSpPr>
            <p:nvPr/>
          </p:nvSpPr>
          <p:spPr bwMode="auto">
            <a:xfrm>
              <a:off x="3695" y="3053"/>
              <a:ext cx="3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>
                  <a:ea typeface="新細明體" panose="02020500000000000000" pitchFamily="18" charset="-120"/>
                </a:rPr>
                <a:t>-</a:t>
              </a:r>
            </a:p>
          </p:txBody>
        </p:sp>
        <p:sp>
          <p:nvSpPr>
            <p:cNvPr id="40987" name="Line 1047"/>
            <p:cNvSpPr>
              <a:spLocks noChangeShapeType="1"/>
            </p:cNvSpPr>
            <p:nvPr/>
          </p:nvSpPr>
          <p:spPr bwMode="auto">
            <a:xfrm flipH="1" flipV="1">
              <a:off x="2945" y="3299"/>
              <a:ext cx="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9637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New Flow after Augmenting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41987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Graph Theory</a:t>
            </a:r>
          </a:p>
        </p:txBody>
      </p:sp>
      <p:sp>
        <p:nvSpPr>
          <p:cNvPr id="41988" name="頁尾版面配置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400" i="0" smtClean="0"/>
              <a:t>Ch. 4.   Connectivity and paths</a:t>
            </a:r>
          </a:p>
        </p:txBody>
      </p:sp>
      <p:sp>
        <p:nvSpPr>
          <p:cNvPr id="4198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E0C6089-6287-4BB4-8288-0A0B0D061550}" type="slidenum">
              <a:rPr lang="zh-TW" altLang="en-US" sz="1400" i="0"/>
              <a:pPr eaLnBrk="1" hangingPunct="1"/>
              <a:t>9</a:t>
            </a:fld>
            <a:endParaRPr lang="en-US" altLang="zh-TW" sz="1400" i="0"/>
          </a:p>
        </p:txBody>
      </p:sp>
      <p:sp>
        <p:nvSpPr>
          <p:cNvPr id="49" name="Rectangle 1027"/>
          <p:cNvSpPr txBox="1">
            <a:spLocks noChangeArrowheads="1"/>
          </p:cNvSpPr>
          <p:nvPr/>
        </p:nvSpPr>
        <p:spPr bwMode="auto">
          <a:xfrm>
            <a:off x="676275" y="1571625"/>
            <a:ext cx="79470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/>
          <a:lstStyle/>
          <a:p>
            <a:pPr marL="471488" indent="-471488">
              <a:lnSpc>
                <a:spcPct val="80000"/>
              </a:lnSpc>
              <a:spcBef>
                <a:spcPct val="30000"/>
              </a:spcBef>
              <a:buFont typeface="Wingdings" pitchFamily="2" charset="2"/>
              <a:buChar char="q"/>
              <a:defRPr/>
            </a:pPr>
            <a:r>
              <a:rPr lang="en-US" altLang="zh-TW" sz="2800" i="0" kern="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Examples</a:t>
            </a:r>
          </a:p>
        </p:txBody>
      </p:sp>
      <p:sp>
        <p:nvSpPr>
          <p:cNvPr id="41991" name="Line 1028"/>
          <p:cNvSpPr>
            <a:spLocks noChangeShapeType="1"/>
          </p:cNvSpPr>
          <p:nvPr/>
        </p:nvSpPr>
        <p:spPr bwMode="auto">
          <a:xfrm>
            <a:off x="3519488" y="3176588"/>
            <a:ext cx="1223962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Oval 1029"/>
          <p:cNvSpPr>
            <a:spLocks noChangeArrowheads="1"/>
          </p:cNvSpPr>
          <p:nvPr/>
        </p:nvSpPr>
        <p:spPr bwMode="auto">
          <a:xfrm>
            <a:off x="3286125" y="3032125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1993" name="Line 1030"/>
          <p:cNvSpPr>
            <a:spLocks noChangeShapeType="1"/>
          </p:cNvSpPr>
          <p:nvPr/>
        </p:nvSpPr>
        <p:spPr bwMode="auto">
          <a:xfrm>
            <a:off x="2460625" y="3176588"/>
            <a:ext cx="827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4" name="Text Box 1031"/>
          <p:cNvSpPr txBox="1">
            <a:spLocks noChangeArrowheads="1"/>
          </p:cNvSpPr>
          <p:nvPr/>
        </p:nvSpPr>
        <p:spPr bwMode="auto">
          <a:xfrm>
            <a:off x="2605088" y="2814638"/>
            <a:ext cx="522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ea typeface="新細明體" panose="02020500000000000000" pitchFamily="18" charset="-120"/>
              </a:rPr>
              <a:t>+</a:t>
            </a:r>
          </a:p>
        </p:txBody>
      </p:sp>
      <p:sp>
        <p:nvSpPr>
          <p:cNvPr id="41995" name="Text Box 1032"/>
          <p:cNvSpPr txBox="1">
            <a:spLocks noChangeArrowheads="1"/>
          </p:cNvSpPr>
          <p:nvPr/>
        </p:nvSpPr>
        <p:spPr bwMode="auto">
          <a:xfrm>
            <a:off x="3606800" y="2828925"/>
            <a:ext cx="522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ea typeface="新細明體" panose="02020500000000000000" pitchFamily="18" charset="-120"/>
              </a:rPr>
              <a:t>+</a:t>
            </a:r>
          </a:p>
        </p:txBody>
      </p:sp>
      <p:sp>
        <p:nvSpPr>
          <p:cNvPr id="41996" name="Oval 1039"/>
          <p:cNvSpPr>
            <a:spLocks noChangeArrowheads="1"/>
          </p:cNvSpPr>
          <p:nvPr/>
        </p:nvSpPr>
        <p:spPr bwMode="auto">
          <a:xfrm>
            <a:off x="4730750" y="3041650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1997" name="Line 1040"/>
          <p:cNvSpPr>
            <a:spLocks noChangeShapeType="1"/>
          </p:cNvSpPr>
          <p:nvPr/>
        </p:nvSpPr>
        <p:spPr bwMode="auto">
          <a:xfrm>
            <a:off x="4962525" y="3176588"/>
            <a:ext cx="827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Text Box 1041"/>
          <p:cNvSpPr txBox="1">
            <a:spLocks noChangeArrowheads="1"/>
          </p:cNvSpPr>
          <p:nvPr/>
        </p:nvSpPr>
        <p:spPr bwMode="auto">
          <a:xfrm>
            <a:off x="5086350" y="2847975"/>
            <a:ext cx="522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ea typeface="新細明體" panose="02020500000000000000" pitchFamily="18" charset="-120"/>
              </a:rPr>
              <a:t>+</a:t>
            </a:r>
          </a:p>
        </p:txBody>
      </p:sp>
      <p:sp>
        <p:nvSpPr>
          <p:cNvPr id="41999" name="文字方塊 58"/>
          <p:cNvSpPr txBox="1">
            <a:spLocks noChangeArrowheads="1"/>
          </p:cNvSpPr>
          <p:nvPr/>
        </p:nvSpPr>
        <p:spPr bwMode="auto">
          <a:xfrm>
            <a:off x="1971675" y="3267075"/>
            <a:ext cx="1152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C=6, f=4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Slack =2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2000" name="文字方塊 59"/>
          <p:cNvSpPr txBox="1">
            <a:spLocks noChangeArrowheads="1"/>
          </p:cNvSpPr>
          <p:nvPr/>
        </p:nvSpPr>
        <p:spPr bwMode="auto">
          <a:xfrm>
            <a:off x="3228975" y="3295650"/>
            <a:ext cx="1600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C=16, f=10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Slack =6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2001" name="文字方塊 60"/>
          <p:cNvSpPr txBox="1">
            <a:spLocks noChangeArrowheads="1"/>
          </p:cNvSpPr>
          <p:nvPr/>
        </p:nvSpPr>
        <p:spPr bwMode="auto">
          <a:xfrm>
            <a:off x="5067300" y="3295650"/>
            <a:ext cx="1724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C=12, f=5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Slack =7</a:t>
            </a:r>
            <a:endParaRPr lang="zh-TW" altLang="en-US">
              <a:ea typeface="新細明體" panose="02020500000000000000" pitchFamily="18" charset="-120"/>
            </a:endParaRPr>
          </a:p>
        </p:txBody>
      </p:sp>
      <p:cxnSp>
        <p:nvCxnSpPr>
          <p:cNvPr id="42002" name="直線單箭頭接點 62"/>
          <p:cNvCxnSpPr>
            <a:cxnSpLocks noChangeShapeType="1"/>
            <a:endCxn id="41992" idx="1"/>
          </p:cNvCxnSpPr>
          <p:nvPr/>
        </p:nvCxnSpPr>
        <p:spPr bwMode="auto">
          <a:xfrm rot="16200000" flipH="1">
            <a:off x="2981325" y="2733675"/>
            <a:ext cx="460375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03" name="直線單箭頭接點 64"/>
          <p:cNvCxnSpPr>
            <a:cxnSpLocks noChangeShapeType="1"/>
            <a:stCxn id="41992" idx="7"/>
          </p:cNvCxnSpPr>
          <p:nvPr/>
        </p:nvCxnSpPr>
        <p:spPr bwMode="auto">
          <a:xfrm rot="5400000" flipH="1" flipV="1">
            <a:off x="3363912" y="2662238"/>
            <a:ext cx="517525" cy="2984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04" name="直線單箭頭接點 66"/>
          <p:cNvCxnSpPr>
            <a:cxnSpLocks noChangeShapeType="1"/>
            <a:endCxn id="41996" idx="1"/>
          </p:cNvCxnSpPr>
          <p:nvPr/>
        </p:nvCxnSpPr>
        <p:spPr bwMode="auto">
          <a:xfrm rot="16200000" flipH="1">
            <a:off x="4451350" y="2768600"/>
            <a:ext cx="450850" cy="1714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05" name="直線單箭頭接點 68"/>
          <p:cNvCxnSpPr>
            <a:cxnSpLocks noChangeShapeType="1"/>
            <a:stCxn id="41996" idx="7"/>
          </p:cNvCxnSpPr>
          <p:nvPr/>
        </p:nvCxnSpPr>
        <p:spPr bwMode="auto">
          <a:xfrm rot="5400000" flipH="1" flipV="1">
            <a:off x="4786312" y="2693988"/>
            <a:ext cx="517525" cy="254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006" name="文字方塊 69"/>
          <p:cNvSpPr txBox="1">
            <a:spLocks noChangeArrowheads="1"/>
          </p:cNvSpPr>
          <p:nvPr/>
        </p:nvSpPr>
        <p:spPr bwMode="auto">
          <a:xfrm>
            <a:off x="2857500" y="2276475"/>
            <a:ext cx="447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20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2007" name="文字方塊 70"/>
          <p:cNvSpPr txBox="1">
            <a:spLocks noChangeArrowheads="1"/>
          </p:cNvSpPr>
          <p:nvPr/>
        </p:nvSpPr>
        <p:spPr bwMode="auto">
          <a:xfrm>
            <a:off x="3543300" y="2162175"/>
            <a:ext cx="447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14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2008" name="文字方塊 71"/>
          <p:cNvSpPr txBox="1">
            <a:spLocks noChangeArrowheads="1"/>
          </p:cNvSpPr>
          <p:nvPr/>
        </p:nvSpPr>
        <p:spPr bwMode="auto">
          <a:xfrm>
            <a:off x="4400550" y="2276475"/>
            <a:ext cx="447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6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2009" name="文字方塊 72"/>
          <p:cNvSpPr txBox="1">
            <a:spLocks noChangeArrowheads="1"/>
          </p:cNvSpPr>
          <p:nvPr/>
        </p:nvSpPr>
        <p:spPr bwMode="auto">
          <a:xfrm>
            <a:off x="5019675" y="2190750"/>
            <a:ext cx="447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11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2010" name="Line 1028"/>
          <p:cNvSpPr>
            <a:spLocks noChangeShapeType="1"/>
          </p:cNvSpPr>
          <p:nvPr/>
        </p:nvSpPr>
        <p:spPr bwMode="auto">
          <a:xfrm>
            <a:off x="3662363" y="5434013"/>
            <a:ext cx="1223962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1" name="Oval 1029"/>
          <p:cNvSpPr>
            <a:spLocks noChangeArrowheads="1"/>
          </p:cNvSpPr>
          <p:nvPr/>
        </p:nvSpPr>
        <p:spPr bwMode="auto">
          <a:xfrm>
            <a:off x="3429000" y="5289550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2012" name="Line 1030"/>
          <p:cNvSpPr>
            <a:spLocks noChangeShapeType="1"/>
          </p:cNvSpPr>
          <p:nvPr/>
        </p:nvSpPr>
        <p:spPr bwMode="auto">
          <a:xfrm>
            <a:off x="2603500" y="5434013"/>
            <a:ext cx="827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3" name="Text Box 1031"/>
          <p:cNvSpPr txBox="1">
            <a:spLocks noChangeArrowheads="1"/>
          </p:cNvSpPr>
          <p:nvPr/>
        </p:nvSpPr>
        <p:spPr bwMode="auto">
          <a:xfrm>
            <a:off x="2747963" y="5072063"/>
            <a:ext cx="522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ea typeface="新細明體" panose="02020500000000000000" pitchFamily="18" charset="-120"/>
              </a:rPr>
              <a:t>+</a:t>
            </a:r>
          </a:p>
        </p:txBody>
      </p:sp>
      <p:sp>
        <p:nvSpPr>
          <p:cNvPr id="42014" name="Text Box 1032"/>
          <p:cNvSpPr txBox="1">
            <a:spLocks noChangeArrowheads="1"/>
          </p:cNvSpPr>
          <p:nvPr/>
        </p:nvSpPr>
        <p:spPr bwMode="auto">
          <a:xfrm>
            <a:off x="3749675" y="5086350"/>
            <a:ext cx="522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ea typeface="新細明體" panose="02020500000000000000" pitchFamily="18" charset="-120"/>
              </a:rPr>
              <a:t>+</a:t>
            </a:r>
          </a:p>
        </p:txBody>
      </p:sp>
      <p:sp>
        <p:nvSpPr>
          <p:cNvPr id="42015" name="Oval 1039"/>
          <p:cNvSpPr>
            <a:spLocks noChangeArrowheads="1"/>
          </p:cNvSpPr>
          <p:nvPr/>
        </p:nvSpPr>
        <p:spPr bwMode="auto">
          <a:xfrm>
            <a:off x="4873625" y="5299075"/>
            <a:ext cx="219075" cy="260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2016" name="Line 1040"/>
          <p:cNvSpPr>
            <a:spLocks noChangeShapeType="1"/>
          </p:cNvSpPr>
          <p:nvPr/>
        </p:nvSpPr>
        <p:spPr bwMode="auto">
          <a:xfrm>
            <a:off x="5105400" y="5434013"/>
            <a:ext cx="827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7" name="Text Box 1041"/>
          <p:cNvSpPr txBox="1">
            <a:spLocks noChangeArrowheads="1"/>
          </p:cNvSpPr>
          <p:nvPr/>
        </p:nvSpPr>
        <p:spPr bwMode="auto">
          <a:xfrm>
            <a:off x="5229225" y="5105400"/>
            <a:ext cx="522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ea typeface="新細明體" panose="02020500000000000000" pitchFamily="18" charset="-120"/>
              </a:rPr>
              <a:t>+</a:t>
            </a:r>
          </a:p>
        </p:txBody>
      </p:sp>
      <p:sp>
        <p:nvSpPr>
          <p:cNvPr id="42018" name="文字方塊 47"/>
          <p:cNvSpPr txBox="1">
            <a:spLocks noChangeArrowheads="1"/>
          </p:cNvSpPr>
          <p:nvPr/>
        </p:nvSpPr>
        <p:spPr bwMode="auto">
          <a:xfrm>
            <a:off x="2114550" y="5524500"/>
            <a:ext cx="1152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C=6, f=6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Slack=0</a:t>
            </a:r>
          </a:p>
        </p:txBody>
      </p:sp>
      <p:sp>
        <p:nvSpPr>
          <p:cNvPr id="42019" name="文字方塊 61"/>
          <p:cNvSpPr txBox="1">
            <a:spLocks noChangeArrowheads="1"/>
          </p:cNvSpPr>
          <p:nvPr/>
        </p:nvSpPr>
        <p:spPr bwMode="auto">
          <a:xfrm>
            <a:off x="3371850" y="5553075"/>
            <a:ext cx="1600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C=16, f=12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Slack =4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2020" name="文字方塊 63"/>
          <p:cNvSpPr txBox="1">
            <a:spLocks noChangeArrowheads="1"/>
          </p:cNvSpPr>
          <p:nvPr/>
        </p:nvSpPr>
        <p:spPr bwMode="auto">
          <a:xfrm>
            <a:off x="5210175" y="5553075"/>
            <a:ext cx="1724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C=12, f=7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Slack =5</a:t>
            </a:r>
            <a:endParaRPr lang="zh-TW" altLang="en-US">
              <a:ea typeface="新細明體" panose="02020500000000000000" pitchFamily="18" charset="-120"/>
            </a:endParaRPr>
          </a:p>
        </p:txBody>
      </p:sp>
      <p:cxnSp>
        <p:nvCxnSpPr>
          <p:cNvPr id="42021" name="直線單箭頭接點 65"/>
          <p:cNvCxnSpPr>
            <a:cxnSpLocks noChangeShapeType="1"/>
            <a:endCxn id="42011" idx="1"/>
          </p:cNvCxnSpPr>
          <p:nvPr/>
        </p:nvCxnSpPr>
        <p:spPr bwMode="auto">
          <a:xfrm rot="16200000" flipH="1">
            <a:off x="3124200" y="4991100"/>
            <a:ext cx="460375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22" name="直線單箭頭接點 67"/>
          <p:cNvCxnSpPr>
            <a:cxnSpLocks noChangeShapeType="1"/>
            <a:stCxn id="42011" idx="7"/>
          </p:cNvCxnSpPr>
          <p:nvPr/>
        </p:nvCxnSpPr>
        <p:spPr bwMode="auto">
          <a:xfrm rot="5400000" flipH="1" flipV="1">
            <a:off x="3506787" y="4919663"/>
            <a:ext cx="517525" cy="2984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23" name="直線單箭頭接點 73"/>
          <p:cNvCxnSpPr>
            <a:cxnSpLocks noChangeShapeType="1"/>
            <a:endCxn id="42015" idx="1"/>
          </p:cNvCxnSpPr>
          <p:nvPr/>
        </p:nvCxnSpPr>
        <p:spPr bwMode="auto">
          <a:xfrm rot="16200000" flipH="1">
            <a:off x="4594225" y="5026025"/>
            <a:ext cx="450850" cy="1714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24" name="直線單箭頭接點 74"/>
          <p:cNvCxnSpPr>
            <a:cxnSpLocks noChangeShapeType="1"/>
            <a:stCxn id="42015" idx="7"/>
          </p:cNvCxnSpPr>
          <p:nvPr/>
        </p:nvCxnSpPr>
        <p:spPr bwMode="auto">
          <a:xfrm rot="5400000" flipH="1" flipV="1">
            <a:off x="4929187" y="4951413"/>
            <a:ext cx="517525" cy="254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025" name="文字方塊 75"/>
          <p:cNvSpPr txBox="1">
            <a:spLocks noChangeArrowheads="1"/>
          </p:cNvSpPr>
          <p:nvPr/>
        </p:nvSpPr>
        <p:spPr bwMode="auto">
          <a:xfrm>
            <a:off x="3000375" y="4533900"/>
            <a:ext cx="447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20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2026" name="文字方塊 76"/>
          <p:cNvSpPr txBox="1">
            <a:spLocks noChangeArrowheads="1"/>
          </p:cNvSpPr>
          <p:nvPr/>
        </p:nvSpPr>
        <p:spPr bwMode="auto">
          <a:xfrm>
            <a:off x="3724275" y="4429125"/>
            <a:ext cx="447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14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2027" name="文字方塊 77"/>
          <p:cNvSpPr txBox="1">
            <a:spLocks noChangeArrowheads="1"/>
          </p:cNvSpPr>
          <p:nvPr/>
        </p:nvSpPr>
        <p:spPr bwMode="auto">
          <a:xfrm>
            <a:off x="4543425" y="4533900"/>
            <a:ext cx="447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6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2028" name="文字方塊 78"/>
          <p:cNvSpPr txBox="1">
            <a:spLocks noChangeArrowheads="1"/>
          </p:cNvSpPr>
          <p:nvPr/>
        </p:nvSpPr>
        <p:spPr bwMode="auto">
          <a:xfrm>
            <a:off x="5162550" y="4448175"/>
            <a:ext cx="447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11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2029" name="文字方塊 79"/>
          <p:cNvSpPr txBox="1">
            <a:spLocks noChangeArrowheads="1"/>
          </p:cNvSpPr>
          <p:nvPr/>
        </p:nvSpPr>
        <p:spPr bwMode="auto">
          <a:xfrm>
            <a:off x="1133475" y="4924425"/>
            <a:ext cx="1123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+2</a:t>
            </a:r>
            <a:endParaRPr lang="zh-TW" altLang="en-US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42030" name="直線單箭頭接點 81"/>
          <p:cNvCxnSpPr>
            <a:cxnSpLocks noChangeShapeType="1"/>
            <a:endCxn id="42029" idx="3"/>
          </p:cNvCxnSpPr>
          <p:nvPr/>
        </p:nvCxnSpPr>
        <p:spPr bwMode="auto">
          <a:xfrm>
            <a:off x="1781175" y="5124450"/>
            <a:ext cx="47625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xmlns="" val="202042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23339</TotalTime>
  <Words>1445</Words>
  <Application>Microsoft Office PowerPoint</Application>
  <PresentationFormat>On-screen Show (4:3)</PresentationFormat>
  <Paragraphs>257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Network Flow Problems</vt:lpstr>
      <vt:lpstr>Maximum Network Flow </vt:lpstr>
      <vt:lpstr>Example of Feasible Flow</vt:lpstr>
      <vt:lpstr>Example of Max Flow</vt:lpstr>
      <vt:lpstr>Example of Max Flow</vt:lpstr>
      <vt:lpstr>f-Augmenting Path</vt:lpstr>
      <vt:lpstr>Lemma 5.1:  If P is an f-augmenting path with tolerance z, then changing flow by +z on edges followed forward by P and by –z on edges followed backward by P produces a feasible flow g with val(g) = val(g)+z. </vt:lpstr>
      <vt:lpstr>New Flow after Augmenting</vt:lpstr>
      <vt:lpstr>New Flow after Augmenting</vt:lpstr>
      <vt:lpstr>New Flow after Augmenting</vt:lpstr>
      <vt:lpstr>New Flow after Augmenting</vt:lpstr>
      <vt:lpstr>Source/sink cut</vt:lpstr>
      <vt:lpstr>Ford-Fulkerson Labeling Algorithm for Max- flow</vt:lpstr>
      <vt:lpstr>Ford-Fulkerson Labeling Algorithm for Max- flow</vt:lpstr>
      <vt:lpstr>Theorem 5 (Ford-Fulkerson)</vt:lpstr>
      <vt:lpstr>Homework (Practice Problems – not for submission)</vt:lpstr>
      <vt:lpstr>Homework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sandip aine</dc:creator>
  <cp:lastModifiedBy>samaresh</cp:lastModifiedBy>
  <cp:revision>189</cp:revision>
  <dcterms:created xsi:type="dcterms:W3CDTF">2013-08-04T06:42:48Z</dcterms:created>
  <dcterms:modified xsi:type="dcterms:W3CDTF">2015-03-12T03:38:55Z</dcterms:modified>
</cp:coreProperties>
</file>