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0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A700-1346-4E36-9859-19EB5D30D57E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F3C15-C8DC-4888-9DB0-8508A2D3A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F1EA-5771-4CCA-A717-58DD904B4F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94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C495C-D458-4358-9EB8-BE1ABB4CD428}" type="datetime1">
              <a:rPr lang="en-US" smtClean="0"/>
              <a:pPr/>
              <a:t>3/20/2015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6283-ADB9-4712-B65F-8278CFB59CC3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3858-A727-4018-9ABD-2B803A504344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E29-C8C2-4D93-857D-EC03A2732D7A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5AE-813B-4C56-B772-2095C063A10D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4AA4-EACB-4383-8045-959E27B9E738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96CA-2ABF-40B5-89A6-5CDB6AC84671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33A2-895A-4245-B426-7FD7F4D7154A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7F3C-ECE9-4B05-AEE7-EDC2C6869946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EF91-04EB-4339-9182-8FDCCD0726BA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9738-3BBB-483D-A57D-948039E6C897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1D6-7B18-400F-9658-F2E9561CCE22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Ch.5.   Coloring of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5FCC28-77B9-4DE1-AD53-68FCF6D7FEA6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3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8C68F1-E3CC-419E-9266-E75F3F20A32A}" type="slidenum">
              <a:rPr lang="zh-TW" altLang="en-US" sz="1400"/>
              <a:pPr eaLnBrk="1" hangingPunct="1"/>
              <a:t>1</a:t>
            </a:fld>
            <a:endParaRPr lang="en-US" altLang="zh-TW" sz="1400"/>
          </a:p>
        </p:txBody>
      </p:sp>
      <p:sp>
        <p:nvSpPr>
          <p:cNvPr id="307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Map Region Coloring</a:t>
            </a:r>
          </a:p>
        </p:txBody>
      </p:sp>
      <p:sp>
        <p:nvSpPr>
          <p:cNvPr id="30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057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Coloring the regions of a map with different colors on regions with common boundaries </a:t>
            </a:r>
          </a:p>
        </p:txBody>
      </p:sp>
      <p:grpSp>
        <p:nvGrpSpPr>
          <p:cNvPr id="3079" name="Group 1058"/>
          <p:cNvGrpSpPr>
            <a:grpSpLocks/>
          </p:cNvGrpSpPr>
          <p:nvPr/>
        </p:nvGrpSpPr>
        <p:grpSpPr bwMode="auto">
          <a:xfrm>
            <a:off x="1295400" y="4425950"/>
            <a:ext cx="2095500" cy="1143000"/>
            <a:chOff x="816" y="2788"/>
            <a:chExt cx="1320" cy="720"/>
          </a:xfrm>
        </p:grpSpPr>
        <p:sp>
          <p:nvSpPr>
            <p:cNvPr id="3100" name="Oval 1028"/>
            <p:cNvSpPr>
              <a:spLocks noChangeArrowheads="1"/>
            </p:cNvSpPr>
            <p:nvPr/>
          </p:nvSpPr>
          <p:spPr bwMode="auto">
            <a:xfrm>
              <a:off x="816" y="2788"/>
              <a:ext cx="13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101" name="Freeform 1029"/>
            <p:cNvSpPr>
              <a:spLocks/>
            </p:cNvSpPr>
            <p:nvPr/>
          </p:nvSpPr>
          <p:spPr bwMode="auto">
            <a:xfrm>
              <a:off x="1333" y="2833"/>
              <a:ext cx="455" cy="648"/>
            </a:xfrm>
            <a:custGeom>
              <a:avLst/>
              <a:gdLst>
                <a:gd name="T0" fmla="*/ 455 w 455"/>
                <a:gd name="T1" fmla="*/ 0 h 648"/>
                <a:gd name="T2" fmla="*/ 167 w 455"/>
                <a:gd name="T3" fmla="*/ 93 h 648"/>
                <a:gd name="T4" fmla="*/ 23 w 455"/>
                <a:gd name="T5" fmla="*/ 231 h 648"/>
                <a:gd name="T6" fmla="*/ 29 w 455"/>
                <a:gd name="T7" fmla="*/ 387 h 648"/>
                <a:gd name="T8" fmla="*/ 179 w 455"/>
                <a:gd name="T9" fmla="*/ 537 h 648"/>
                <a:gd name="T10" fmla="*/ 395 w 455"/>
                <a:gd name="T11" fmla="*/ 648 h 6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5"/>
                <a:gd name="T19" fmla="*/ 0 h 648"/>
                <a:gd name="T20" fmla="*/ 455 w 455"/>
                <a:gd name="T21" fmla="*/ 648 h 6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5" h="648">
                  <a:moveTo>
                    <a:pt x="455" y="0"/>
                  </a:moveTo>
                  <a:cubicBezTo>
                    <a:pt x="408" y="15"/>
                    <a:pt x="239" y="54"/>
                    <a:pt x="167" y="93"/>
                  </a:cubicBezTo>
                  <a:cubicBezTo>
                    <a:pt x="95" y="132"/>
                    <a:pt x="46" y="182"/>
                    <a:pt x="23" y="231"/>
                  </a:cubicBezTo>
                  <a:cubicBezTo>
                    <a:pt x="0" y="280"/>
                    <a:pt x="3" y="336"/>
                    <a:pt x="29" y="387"/>
                  </a:cubicBezTo>
                  <a:cubicBezTo>
                    <a:pt x="55" y="438"/>
                    <a:pt x="118" y="494"/>
                    <a:pt x="179" y="537"/>
                  </a:cubicBezTo>
                  <a:cubicBezTo>
                    <a:pt x="240" y="580"/>
                    <a:pt x="350" y="625"/>
                    <a:pt x="395" y="6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1030"/>
            <p:cNvSpPr>
              <a:spLocks/>
            </p:cNvSpPr>
            <p:nvPr/>
          </p:nvSpPr>
          <p:spPr bwMode="auto">
            <a:xfrm>
              <a:off x="816" y="3151"/>
              <a:ext cx="522" cy="3"/>
            </a:xfrm>
            <a:custGeom>
              <a:avLst/>
              <a:gdLst>
                <a:gd name="T0" fmla="*/ 0 w 522"/>
                <a:gd name="T1" fmla="*/ 3 h 3"/>
                <a:gd name="T2" fmla="*/ 522 w 522"/>
                <a:gd name="T3" fmla="*/ 0 h 3"/>
                <a:gd name="T4" fmla="*/ 0 60000 65536"/>
                <a:gd name="T5" fmla="*/ 0 60000 65536"/>
                <a:gd name="T6" fmla="*/ 0 w 522"/>
                <a:gd name="T7" fmla="*/ 0 h 3"/>
                <a:gd name="T8" fmla="*/ 522 w 522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2" h="3">
                  <a:moveTo>
                    <a:pt x="0" y="3"/>
                  </a:moveTo>
                  <a:lnTo>
                    <a:pt x="52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1031"/>
            <p:cNvSpPr>
              <a:spLocks/>
            </p:cNvSpPr>
            <p:nvPr/>
          </p:nvSpPr>
          <p:spPr bwMode="auto">
            <a:xfrm>
              <a:off x="1458" y="2956"/>
              <a:ext cx="152" cy="372"/>
            </a:xfrm>
            <a:custGeom>
              <a:avLst/>
              <a:gdLst>
                <a:gd name="T0" fmla="*/ 0 w 152"/>
                <a:gd name="T1" fmla="*/ 0 h 372"/>
                <a:gd name="T2" fmla="*/ 150 w 152"/>
                <a:gd name="T3" fmla="*/ 186 h 372"/>
                <a:gd name="T4" fmla="*/ 12 w 152"/>
                <a:gd name="T5" fmla="*/ 372 h 372"/>
                <a:gd name="T6" fmla="*/ 0 60000 65536"/>
                <a:gd name="T7" fmla="*/ 0 60000 65536"/>
                <a:gd name="T8" fmla="*/ 0 60000 65536"/>
                <a:gd name="T9" fmla="*/ 0 w 152"/>
                <a:gd name="T10" fmla="*/ 0 h 372"/>
                <a:gd name="T11" fmla="*/ 152 w 152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372">
                  <a:moveTo>
                    <a:pt x="0" y="0"/>
                  </a:moveTo>
                  <a:cubicBezTo>
                    <a:pt x="24" y="30"/>
                    <a:pt x="148" y="124"/>
                    <a:pt x="150" y="186"/>
                  </a:cubicBezTo>
                  <a:cubicBezTo>
                    <a:pt x="152" y="248"/>
                    <a:pt x="41" y="333"/>
                    <a:pt x="12" y="3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1032"/>
            <p:cNvSpPr>
              <a:spLocks/>
            </p:cNvSpPr>
            <p:nvPr/>
          </p:nvSpPr>
          <p:spPr bwMode="auto">
            <a:xfrm>
              <a:off x="1611" y="2878"/>
              <a:ext cx="251" cy="549"/>
            </a:xfrm>
            <a:custGeom>
              <a:avLst/>
              <a:gdLst>
                <a:gd name="T0" fmla="*/ 21 w 251"/>
                <a:gd name="T1" fmla="*/ 0 h 549"/>
                <a:gd name="T2" fmla="*/ 219 w 251"/>
                <a:gd name="T3" fmla="*/ 210 h 549"/>
                <a:gd name="T4" fmla="*/ 213 w 251"/>
                <a:gd name="T5" fmla="*/ 390 h 549"/>
                <a:gd name="T6" fmla="*/ 99 w 251"/>
                <a:gd name="T7" fmla="*/ 486 h 549"/>
                <a:gd name="T8" fmla="*/ 0 w 251"/>
                <a:gd name="T9" fmla="*/ 549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549"/>
                <a:gd name="T17" fmla="*/ 251 w 251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549">
                  <a:moveTo>
                    <a:pt x="21" y="0"/>
                  </a:moveTo>
                  <a:cubicBezTo>
                    <a:pt x="104" y="68"/>
                    <a:pt x="187" y="145"/>
                    <a:pt x="219" y="210"/>
                  </a:cubicBezTo>
                  <a:cubicBezTo>
                    <a:pt x="251" y="275"/>
                    <a:pt x="233" y="344"/>
                    <a:pt x="213" y="390"/>
                  </a:cubicBezTo>
                  <a:cubicBezTo>
                    <a:pt x="193" y="436"/>
                    <a:pt x="134" y="460"/>
                    <a:pt x="99" y="486"/>
                  </a:cubicBezTo>
                  <a:cubicBezTo>
                    <a:pt x="64" y="512"/>
                    <a:pt x="21" y="536"/>
                    <a:pt x="0" y="5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Text Box 1033"/>
            <p:cNvSpPr txBox="1">
              <a:spLocks noChangeArrowheads="1"/>
            </p:cNvSpPr>
            <p:nvPr/>
          </p:nvSpPr>
          <p:spPr bwMode="auto">
            <a:xfrm>
              <a:off x="1125" y="287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06" name="Text Box 1034"/>
            <p:cNvSpPr txBox="1">
              <a:spLocks noChangeArrowheads="1"/>
            </p:cNvSpPr>
            <p:nvPr/>
          </p:nvSpPr>
          <p:spPr bwMode="auto">
            <a:xfrm>
              <a:off x="1125" y="318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107" name="Text Box 1035"/>
            <p:cNvSpPr txBox="1">
              <a:spLocks noChangeArrowheads="1"/>
            </p:cNvSpPr>
            <p:nvPr/>
          </p:nvSpPr>
          <p:spPr bwMode="auto">
            <a:xfrm>
              <a:off x="1365" y="302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108" name="Text Box 1036"/>
            <p:cNvSpPr txBox="1">
              <a:spLocks noChangeArrowheads="1"/>
            </p:cNvSpPr>
            <p:nvPr/>
          </p:nvSpPr>
          <p:spPr bwMode="auto">
            <a:xfrm>
              <a:off x="1626" y="302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109" name="Text Box 1037"/>
            <p:cNvSpPr txBox="1">
              <a:spLocks noChangeArrowheads="1"/>
            </p:cNvSpPr>
            <p:nvPr/>
          </p:nvSpPr>
          <p:spPr bwMode="auto">
            <a:xfrm>
              <a:off x="1884" y="3019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1</a:t>
              </a:r>
            </a:p>
          </p:txBody>
        </p:sp>
      </p:grpSp>
      <p:grpSp>
        <p:nvGrpSpPr>
          <p:cNvPr id="3080" name="Group 1059"/>
          <p:cNvGrpSpPr>
            <a:grpSpLocks/>
          </p:cNvGrpSpPr>
          <p:nvPr/>
        </p:nvGrpSpPr>
        <p:grpSpPr bwMode="auto">
          <a:xfrm>
            <a:off x="4332288" y="4019550"/>
            <a:ext cx="2849562" cy="1635125"/>
            <a:chOff x="2729" y="2532"/>
            <a:chExt cx="1795" cy="1030"/>
          </a:xfrm>
        </p:grpSpPr>
        <p:sp>
          <p:nvSpPr>
            <p:cNvPr id="3081" name="Oval 1039"/>
            <p:cNvSpPr>
              <a:spLocks noChangeArrowheads="1"/>
            </p:cNvSpPr>
            <p:nvPr/>
          </p:nvSpPr>
          <p:spPr bwMode="auto">
            <a:xfrm>
              <a:off x="2940" y="2688"/>
              <a:ext cx="88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082" name="Oval 1040"/>
            <p:cNvSpPr>
              <a:spLocks noChangeArrowheads="1"/>
            </p:cNvSpPr>
            <p:nvPr/>
          </p:nvSpPr>
          <p:spPr bwMode="auto">
            <a:xfrm>
              <a:off x="2932" y="3328"/>
              <a:ext cx="88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083" name="Oval 1041"/>
            <p:cNvSpPr>
              <a:spLocks noChangeArrowheads="1"/>
            </p:cNvSpPr>
            <p:nvPr/>
          </p:nvSpPr>
          <p:spPr bwMode="auto">
            <a:xfrm>
              <a:off x="3420" y="3024"/>
              <a:ext cx="88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084" name="Oval 1042"/>
            <p:cNvSpPr>
              <a:spLocks noChangeArrowheads="1"/>
            </p:cNvSpPr>
            <p:nvPr/>
          </p:nvSpPr>
          <p:spPr bwMode="auto">
            <a:xfrm>
              <a:off x="3916" y="3024"/>
              <a:ext cx="88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085" name="Oval 1043"/>
            <p:cNvSpPr>
              <a:spLocks noChangeArrowheads="1"/>
            </p:cNvSpPr>
            <p:nvPr/>
          </p:nvSpPr>
          <p:spPr bwMode="auto">
            <a:xfrm>
              <a:off x="4308" y="3032"/>
              <a:ext cx="88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086" name="Line 1044"/>
            <p:cNvSpPr>
              <a:spLocks noChangeShapeType="1"/>
            </p:cNvSpPr>
            <p:nvPr/>
          </p:nvSpPr>
          <p:spPr bwMode="auto">
            <a:xfrm>
              <a:off x="2984" y="2772"/>
              <a:ext cx="0" cy="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045"/>
            <p:cNvSpPr>
              <a:spLocks noChangeShapeType="1"/>
            </p:cNvSpPr>
            <p:nvPr/>
          </p:nvSpPr>
          <p:spPr bwMode="auto">
            <a:xfrm flipV="1">
              <a:off x="3020" y="3092"/>
              <a:ext cx="416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046"/>
            <p:cNvSpPr>
              <a:spLocks noChangeShapeType="1"/>
            </p:cNvSpPr>
            <p:nvPr/>
          </p:nvSpPr>
          <p:spPr bwMode="auto">
            <a:xfrm>
              <a:off x="3028" y="2740"/>
              <a:ext cx="40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047"/>
            <p:cNvSpPr>
              <a:spLocks noChangeShapeType="1"/>
            </p:cNvSpPr>
            <p:nvPr/>
          </p:nvSpPr>
          <p:spPr bwMode="auto">
            <a:xfrm>
              <a:off x="3508" y="3068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048"/>
            <p:cNvSpPr>
              <a:spLocks noChangeShapeType="1"/>
            </p:cNvSpPr>
            <p:nvPr/>
          </p:nvSpPr>
          <p:spPr bwMode="auto">
            <a:xfrm>
              <a:off x="4004" y="3064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049"/>
            <p:cNvSpPr>
              <a:spLocks noChangeShapeType="1"/>
            </p:cNvSpPr>
            <p:nvPr/>
          </p:nvSpPr>
          <p:spPr bwMode="auto">
            <a:xfrm>
              <a:off x="3024" y="2704"/>
              <a:ext cx="90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1050"/>
            <p:cNvSpPr>
              <a:spLocks noChangeShapeType="1"/>
            </p:cNvSpPr>
            <p:nvPr/>
          </p:nvSpPr>
          <p:spPr bwMode="auto">
            <a:xfrm flipV="1">
              <a:off x="3012" y="3096"/>
              <a:ext cx="924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1051"/>
            <p:cNvSpPr>
              <a:spLocks/>
            </p:cNvSpPr>
            <p:nvPr/>
          </p:nvSpPr>
          <p:spPr bwMode="auto">
            <a:xfrm>
              <a:off x="3004" y="2563"/>
              <a:ext cx="1328" cy="473"/>
            </a:xfrm>
            <a:custGeom>
              <a:avLst/>
              <a:gdLst>
                <a:gd name="T0" fmla="*/ 0 w 1328"/>
                <a:gd name="T1" fmla="*/ 129 h 473"/>
                <a:gd name="T2" fmla="*/ 580 w 1328"/>
                <a:gd name="T3" fmla="*/ 57 h 473"/>
                <a:gd name="T4" fmla="*/ 1328 w 1328"/>
                <a:gd name="T5" fmla="*/ 473 h 473"/>
                <a:gd name="T6" fmla="*/ 0 60000 65536"/>
                <a:gd name="T7" fmla="*/ 0 60000 65536"/>
                <a:gd name="T8" fmla="*/ 0 60000 65536"/>
                <a:gd name="T9" fmla="*/ 0 w 1328"/>
                <a:gd name="T10" fmla="*/ 0 h 473"/>
                <a:gd name="T11" fmla="*/ 1328 w 1328"/>
                <a:gd name="T12" fmla="*/ 473 h 4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8" h="473">
                  <a:moveTo>
                    <a:pt x="0" y="129"/>
                  </a:moveTo>
                  <a:cubicBezTo>
                    <a:pt x="179" y="64"/>
                    <a:pt x="359" y="0"/>
                    <a:pt x="580" y="57"/>
                  </a:cubicBezTo>
                  <a:cubicBezTo>
                    <a:pt x="801" y="114"/>
                    <a:pt x="1203" y="404"/>
                    <a:pt x="1328" y="4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1052"/>
            <p:cNvSpPr>
              <a:spLocks/>
            </p:cNvSpPr>
            <p:nvPr/>
          </p:nvSpPr>
          <p:spPr bwMode="auto">
            <a:xfrm>
              <a:off x="2992" y="3104"/>
              <a:ext cx="1336" cy="458"/>
            </a:xfrm>
            <a:custGeom>
              <a:avLst/>
              <a:gdLst>
                <a:gd name="T0" fmla="*/ 0 w 1336"/>
                <a:gd name="T1" fmla="*/ 300 h 458"/>
                <a:gd name="T2" fmla="*/ 672 w 1336"/>
                <a:gd name="T3" fmla="*/ 408 h 458"/>
                <a:gd name="T4" fmla="*/ 1336 w 1336"/>
                <a:gd name="T5" fmla="*/ 0 h 458"/>
                <a:gd name="T6" fmla="*/ 0 60000 65536"/>
                <a:gd name="T7" fmla="*/ 0 60000 65536"/>
                <a:gd name="T8" fmla="*/ 0 60000 65536"/>
                <a:gd name="T9" fmla="*/ 0 w 1336"/>
                <a:gd name="T10" fmla="*/ 0 h 458"/>
                <a:gd name="T11" fmla="*/ 1336 w 1336"/>
                <a:gd name="T12" fmla="*/ 458 h 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6" h="458">
                  <a:moveTo>
                    <a:pt x="0" y="300"/>
                  </a:moveTo>
                  <a:cubicBezTo>
                    <a:pt x="224" y="379"/>
                    <a:pt x="449" y="458"/>
                    <a:pt x="672" y="408"/>
                  </a:cubicBezTo>
                  <a:cubicBezTo>
                    <a:pt x="895" y="358"/>
                    <a:pt x="1115" y="179"/>
                    <a:pt x="13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Text Box 1053"/>
            <p:cNvSpPr txBox="1">
              <a:spLocks noChangeArrowheads="1"/>
            </p:cNvSpPr>
            <p:nvPr/>
          </p:nvSpPr>
          <p:spPr bwMode="auto">
            <a:xfrm>
              <a:off x="2729" y="253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096" name="Text Box 1054"/>
            <p:cNvSpPr txBox="1">
              <a:spLocks noChangeArrowheads="1"/>
            </p:cNvSpPr>
            <p:nvPr/>
          </p:nvSpPr>
          <p:spPr bwMode="auto">
            <a:xfrm>
              <a:off x="2733" y="329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3097" name="Text Box 1055"/>
            <p:cNvSpPr txBox="1">
              <a:spLocks noChangeArrowheads="1"/>
            </p:cNvSpPr>
            <p:nvPr/>
          </p:nvSpPr>
          <p:spPr bwMode="auto">
            <a:xfrm>
              <a:off x="3189" y="294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098" name="Text Box 1056"/>
            <p:cNvSpPr txBox="1">
              <a:spLocks noChangeArrowheads="1"/>
            </p:cNvSpPr>
            <p:nvPr/>
          </p:nvSpPr>
          <p:spPr bwMode="auto">
            <a:xfrm>
              <a:off x="3878" y="306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099" name="Text Box 1057"/>
            <p:cNvSpPr txBox="1">
              <a:spLocks noChangeArrowheads="1"/>
            </p:cNvSpPr>
            <p:nvPr/>
          </p:nvSpPr>
          <p:spPr bwMode="auto">
            <a:xfrm>
              <a:off x="4332" y="277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ea typeface="新細明體" panose="02020500000000000000" pitchFamily="18" charset="-120"/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611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77A3D8-111F-4D13-A183-ACF6FAA2C609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12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803DB9-2E78-4837-BB39-586C84990E0D}" type="slidenum">
              <a:rPr lang="zh-TW" altLang="en-US" sz="1400"/>
              <a:pPr eaLnBrk="1" hangingPunct="1"/>
              <a:t>10</a:t>
            </a:fld>
            <a:endParaRPr lang="en-US" altLang="zh-TW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09" y="365126"/>
            <a:ext cx="8530045" cy="132556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Proposition 38: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 (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+ 1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ea typeface="新細明體" panose="02020500000000000000" pitchFamily="18" charset="-120"/>
              </a:rPr>
              <a:t>Proof</a:t>
            </a:r>
            <a:r>
              <a:rPr lang="en-US" altLang="zh-TW" smtClean="0">
                <a:ea typeface="新細明體" panose="02020500000000000000" pitchFamily="18" charset="-120"/>
              </a:rPr>
              <a:t>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vertex ordering, each vertex has at most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earlier neighbors, so the greedy coloring cannot be forced to use more than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(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+ 1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colors. This proves constructively that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≤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(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+ 1.</a:t>
            </a:r>
          </a:p>
        </p:txBody>
      </p:sp>
    </p:spTree>
    <p:extLst>
      <p:ext uri="{BB962C8B-B14F-4D97-AF65-F5344CB8AC3E}">
        <p14:creationId xmlns="" xmlns:p14="http://schemas.microsoft.com/office/powerpoint/2010/main" val="41516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569143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Proposition 39: If </a:t>
            </a:r>
            <a:r>
              <a:rPr lang="en-US" altLang="zh-TW" sz="3600" i="1" dirty="0"/>
              <a:t>G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has a degree sequence d</a:t>
            </a:r>
            <a:r>
              <a:rPr lang="en-US" altLang="zh-TW" sz="2800" baseline="-25000" dirty="0" smtClean="0"/>
              <a:t>1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ym typeface="Symbol"/>
              </a:rPr>
              <a:t></a:t>
            </a:r>
            <a:r>
              <a:rPr lang="en-US" altLang="zh-TW" sz="3600" dirty="0" smtClean="0"/>
              <a:t> d</a:t>
            </a:r>
            <a:r>
              <a:rPr lang="en-US" altLang="zh-TW" sz="2800" baseline="-25000" dirty="0" smtClean="0"/>
              <a:t>2</a:t>
            </a:r>
            <a:r>
              <a:rPr lang="en-US" altLang="zh-TW" sz="3600" dirty="0" smtClean="0"/>
              <a:t> </a:t>
            </a:r>
            <a:r>
              <a:rPr lang="en-US" altLang="zh-TW" sz="3600" dirty="0" smtClean="0">
                <a:sym typeface="Symbol"/>
              </a:rPr>
              <a:t></a:t>
            </a:r>
            <a:r>
              <a:rPr lang="en-US" altLang="zh-TW" sz="3600" dirty="0" smtClean="0"/>
              <a:t> .. </a:t>
            </a:r>
            <a:r>
              <a:rPr lang="en-US" altLang="zh-TW" sz="3600" dirty="0" smtClean="0">
                <a:sym typeface="Symbol"/>
              </a:rPr>
              <a:t>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d</a:t>
            </a:r>
            <a:r>
              <a:rPr lang="en-US" altLang="zh-TW" sz="2800" baseline="-25000" dirty="0" err="1" smtClean="0"/>
              <a:t>n</a:t>
            </a:r>
            <a:r>
              <a:rPr lang="en-US" altLang="zh-TW" sz="3600" dirty="0" smtClean="0"/>
              <a:t>, then</a:t>
            </a:r>
            <a:br>
              <a:rPr lang="en-US" altLang="zh-TW" sz="3600" dirty="0" smtClean="0"/>
            </a:br>
            <a:r>
              <a:rPr lang="en-US" altLang="zh-TW" sz="3600" dirty="0"/>
              <a:t> </a:t>
            </a:r>
            <a:r>
              <a:rPr lang="en-US" altLang="zh-TW" sz="3600" dirty="0" smtClean="0"/>
              <a:t>      </a:t>
            </a:r>
            <a:r>
              <a:rPr lang="en-US" altLang="zh-TW" sz="3600" dirty="0" smtClean="0">
                <a:sym typeface="Symbol" panose="05050102010706020507" pitchFamily="18" charset="2"/>
              </a:rPr>
              <a:t></a:t>
            </a:r>
            <a:r>
              <a:rPr lang="en-US" altLang="zh-TW" sz="3600" dirty="0">
                <a:sym typeface="Symbol" panose="05050102010706020507" pitchFamily="18" charset="2"/>
              </a:rPr>
              <a:t>(</a:t>
            </a:r>
            <a:r>
              <a:rPr lang="en-US" altLang="zh-TW" sz="3600" i="1" dirty="0">
                <a:sym typeface="Symbol" panose="05050102010706020507" pitchFamily="18" charset="2"/>
              </a:rPr>
              <a:t>G</a:t>
            </a:r>
            <a:r>
              <a:rPr lang="en-US" altLang="zh-TW" sz="3600" dirty="0">
                <a:sym typeface="Symbol" panose="05050102010706020507" pitchFamily="18" charset="2"/>
              </a:rPr>
              <a:t>) </a:t>
            </a:r>
            <a:r>
              <a:rPr lang="en-US" altLang="zh-TW" sz="3600" dirty="0" smtClean="0">
                <a:sym typeface="Symbol" panose="05050102010706020507" pitchFamily="18" charset="2"/>
              </a:rPr>
              <a:t>&lt;= 1 + max</a:t>
            </a:r>
            <a:r>
              <a:rPr lang="en-US" altLang="zh-TW" sz="2800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zh-TW" sz="3600" dirty="0" smtClean="0">
                <a:sym typeface="Symbol" panose="05050102010706020507" pitchFamily="18" charset="2"/>
              </a:rPr>
              <a:t> min{d</a:t>
            </a:r>
            <a:r>
              <a:rPr lang="en-US" altLang="zh-TW" sz="2800" baseline="-25000" dirty="0" smtClean="0">
                <a:sym typeface="Symbol" panose="05050102010706020507" pitchFamily="18" charset="2"/>
              </a:rPr>
              <a:t>i</a:t>
            </a:r>
            <a:r>
              <a:rPr lang="en-US" altLang="zh-TW" sz="3600" dirty="0" smtClean="0">
                <a:sym typeface="Symbol" panose="05050102010706020507" pitchFamily="18" charset="2"/>
              </a:rPr>
              <a:t>, i</a:t>
            </a:r>
            <a:r>
              <a:rPr lang="en-US" altLang="zh-TW" sz="3600" dirty="0" smtClean="0">
                <a:sym typeface="Symbol"/>
              </a:rPr>
              <a:t></a:t>
            </a:r>
            <a:r>
              <a:rPr lang="en-US" altLang="zh-TW" sz="3600" dirty="0" smtClean="0">
                <a:sym typeface="Symbol" panose="05050102010706020507" pitchFamily="18" charset="2"/>
              </a:rPr>
              <a:t>1}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712191"/>
            <a:ext cx="7886700" cy="2464772"/>
          </a:xfrm>
        </p:spPr>
        <p:txBody>
          <a:bodyPr/>
          <a:lstStyle/>
          <a:p>
            <a:r>
              <a:rPr lang="en-US" dirty="0" smtClean="0"/>
              <a:t>Use greedy coloring to get the bound</a:t>
            </a:r>
          </a:p>
          <a:p>
            <a:r>
              <a:rPr lang="en-US" dirty="0" smtClean="0"/>
              <a:t>For any vertex the color is at most 1 + </a:t>
            </a:r>
            <a:r>
              <a:rPr lang="en-US" altLang="zh-TW" dirty="0">
                <a:sym typeface="Symbol" panose="05050102010706020507" pitchFamily="18" charset="2"/>
              </a:rPr>
              <a:t>min{d</a:t>
            </a:r>
            <a:r>
              <a:rPr lang="en-US" altLang="zh-TW" sz="2000" baseline="-25000" dirty="0">
                <a:sym typeface="Symbol" panose="05050102010706020507" pitchFamily="18" charset="2"/>
              </a:rPr>
              <a:t>i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r>
              <a:rPr lang="en-US" altLang="zh-TW" dirty="0" smtClean="0">
                <a:sym typeface="Symbol" panose="05050102010706020507" pitchFamily="18" charset="2"/>
              </a:rPr>
              <a:t>i</a:t>
            </a:r>
            <a:r>
              <a:rPr lang="en-US" altLang="zh-TW" dirty="0" smtClean="0">
                <a:sym typeface="Symbol"/>
              </a:rPr>
              <a:t></a:t>
            </a:r>
            <a:r>
              <a:rPr lang="en-US" altLang="zh-TW" dirty="0" smtClean="0">
                <a:sym typeface="Symbol" panose="05050102010706020507" pitchFamily="18" charset="2"/>
              </a:rPr>
              <a:t>1}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4A00-2C04-496A-A051-7EA994314828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11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C80274-DBD4-48DE-815D-AE6E2DC242AF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3BE3BA-9B2D-4844-B5D6-7F38781C9A7B}" type="slidenum">
              <a:rPr lang="zh-TW" altLang="en-US" sz="1400"/>
              <a:pPr eaLnBrk="1" hangingPunct="1"/>
              <a:t>12</a:t>
            </a:fld>
            <a:endParaRPr lang="en-US" altLang="zh-TW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15275" cy="9144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Example: Register allocation and interval graphs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535113"/>
            <a:ext cx="7772400" cy="4764087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Register allocation</a:t>
            </a:r>
          </a:p>
          <a:p>
            <a:pPr marL="742950"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computer program stores the values of its variables in </a:t>
            </a:r>
            <a:r>
              <a:rPr lang="en-US" altLang="zh-TW" sz="22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registers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marL="742950"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two variables are never used simultaneously, then we can allocate them to the same register. </a:t>
            </a:r>
          </a:p>
          <a:p>
            <a:pPr marL="742950" lvl="1"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variable, we compute the first and last time when it is used. A variable is active during the interval between these times.</a:t>
            </a:r>
          </a:p>
        </p:txBody>
      </p:sp>
    </p:spTree>
    <p:extLst>
      <p:ext uri="{BB962C8B-B14F-4D97-AF65-F5344CB8AC3E}">
        <p14:creationId xmlns="" xmlns:p14="http://schemas.microsoft.com/office/powerpoint/2010/main" val="4067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 txBox="1">
            <a:spLocks noGrp="1"/>
          </p:cNvSpPr>
          <p:nvPr/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Graph Theory</a:t>
            </a:r>
          </a:p>
        </p:txBody>
      </p:sp>
      <p:sp>
        <p:nvSpPr>
          <p:cNvPr id="13316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7F8EEC83-326D-45C4-B944-1CBE6A8926EA}" type="slidenum">
              <a:rPr lang="zh-TW" altLang="en-US" sz="1400">
                <a:ea typeface="新細明體" panose="02020500000000000000" pitchFamily="18" charset="-120"/>
              </a:rPr>
              <a:pPr algn="r" eaLnBrk="1" hangingPunct="1"/>
              <a:t>13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075" y="609600"/>
            <a:ext cx="7858125" cy="9144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Example: Register allocation and interval graphs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0088" y="1535113"/>
            <a:ext cx="7772400" cy="3230562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Interval graph</a:t>
            </a:r>
          </a:p>
          <a:p>
            <a:pPr marL="742950" lvl="1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define a graph whose vertices are the variables. </a:t>
            </a:r>
          </a:p>
          <a:p>
            <a:pPr marL="742950" lvl="1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vertices are adjacent if they are active at a common time. </a:t>
            </a:r>
          </a:p>
          <a:p>
            <a:pPr marL="742950" lvl="1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of registers needed is the chromatic number of this graph. </a:t>
            </a:r>
          </a:p>
          <a:p>
            <a:pPr marL="742950" lvl="1"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time when a variable is active is an interval, so we obtain a special type of representation for the graph.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CF54-38B3-4CC7-92AA-E160489BF6F8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68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 txBox="1">
            <a:spLocks noGrp="1"/>
          </p:cNvSpPr>
          <p:nvPr/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Graph Theory</a:t>
            </a:r>
          </a:p>
        </p:txBody>
      </p:sp>
      <p:sp>
        <p:nvSpPr>
          <p:cNvPr id="14340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9897DA4B-2BFA-4CC5-A29B-A6BC30AC70C7}" type="slidenum">
              <a:rPr lang="zh-TW" altLang="en-US" sz="1400">
                <a:ea typeface="新細明體" panose="02020500000000000000" pitchFamily="18" charset="-120"/>
              </a:rPr>
              <a:pPr algn="r" eaLnBrk="1" hangingPunct="1"/>
              <a:t>14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Interval Representation and interval graphs</a:t>
            </a:r>
            <a:r>
              <a:rPr lang="en-US" altLang="zh-TW" sz="3200" smtClean="0">
                <a:ea typeface="新細明體" panose="02020500000000000000" pitchFamily="18" charset="-120"/>
              </a:rPr>
              <a:t> </a:t>
            </a:r>
            <a:r>
              <a:rPr lang="en-US" altLang="zh-TW" sz="1600" smtClean="0">
                <a:ea typeface="新細明體" panose="02020500000000000000" pitchFamily="18" charset="-120"/>
              </a:rPr>
              <a:t>continue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2475" y="1571625"/>
            <a:ext cx="7772400" cy="2190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zh-TW" sz="2400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 representation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is a family of intervals assigned to the vertices 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that vertices are adjacent if and only if the corresponding interval intersect.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graph having such a representation is an </a:t>
            </a:r>
            <a:r>
              <a:rPr lang="en-US" altLang="zh-TW" sz="2400" b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interval graph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324100" y="4171950"/>
            <a:ext cx="361950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1304925" y="4819650"/>
            <a:ext cx="361950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2286000" y="5305425"/>
            <a:ext cx="361950" cy="352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314575" y="4143375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14450" y="4791075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295525" y="5276850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1619250" y="4419600"/>
            <a:ext cx="723900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638300" y="5105400"/>
            <a:ext cx="647700" cy="352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4029075" y="4210050"/>
            <a:ext cx="8953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533775" y="4010025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524250" y="4562475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543300" y="5143500"/>
            <a:ext cx="34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V="1">
            <a:off x="4552950" y="4752975"/>
            <a:ext cx="2266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467350" y="52959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028700" y="5734050"/>
            <a:ext cx="222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Interval graph</a:t>
            </a:r>
            <a:endParaRPr lang="zh-TW" altLang="en-US" b="1">
              <a:ea typeface="新細明體" panose="02020500000000000000" pitchFamily="18" charset="-120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990975" y="5734050"/>
            <a:ext cx="331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新細明體" panose="02020500000000000000" pitchFamily="18" charset="-120"/>
              </a:rPr>
              <a:t>Interval  representation</a:t>
            </a:r>
            <a:endParaRPr lang="zh-TW" altLang="en-US" b="1">
              <a:ea typeface="新細明體" panose="02020500000000000000" pitchFamily="18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AD-D6D2-4E3C-8EC9-AF8106C53F45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6"/>
          <p:cNvSpPr txBox="1">
            <a:spLocks noChangeArrowheads="1"/>
          </p:cNvSpPr>
          <p:nvPr/>
        </p:nvSpPr>
        <p:spPr bwMode="auto">
          <a:xfrm>
            <a:off x="561975" y="56388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C32BA9-356F-437F-BA44-199258635276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F2225D-B969-469C-9E16-6B9F4AFEBED3}" type="slidenum">
              <a:rPr lang="zh-TW" altLang="en-US" sz="1400"/>
              <a:pPr eaLnBrk="1" hangingPunct="1"/>
              <a:t>15</a:t>
            </a:fld>
            <a:endParaRPr lang="en-US" altLang="zh-TW" sz="140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Example: Register allocation and interval graphs</a:t>
            </a:r>
            <a:r>
              <a:rPr lang="en-US" altLang="zh-TW" sz="3200" smtClean="0">
                <a:ea typeface="新細明體" panose="02020500000000000000" pitchFamily="18" charset="-120"/>
              </a:rPr>
              <a:t> </a:t>
            </a:r>
            <a:r>
              <a:rPr lang="en-US" altLang="zh-TW" sz="1600" smtClean="0">
                <a:ea typeface="新細明體" panose="02020500000000000000" pitchFamily="18" charset="-120"/>
              </a:rPr>
              <a:t>continue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514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vertex ordering </a:t>
            </a:r>
            <a:r>
              <a:rPr lang="en-US" altLang="zh-TW" sz="2400" i="1" smtClean="0">
                <a:ea typeface="新細明體" panose="02020500000000000000" pitchFamily="18" charset="-120"/>
              </a:rPr>
              <a:t>a, b, c, d, e, f, g, h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interval graph below, greedy coloring assigns</a:t>
            </a:r>
            <a:r>
              <a:rPr lang="en-US" altLang="zh-TW" sz="2400" smtClean="0">
                <a:ea typeface="新細明體" panose="02020500000000000000" pitchFamily="18" charset="-120"/>
              </a:rPr>
              <a:t> 1, 2, 1, 3, 2, 1, 2, 3,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respectively, which is optimal. Greedy colorings relative to orderings starting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a </a:t>
            </a:r>
            <a:r>
              <a:rPr lang="en-US" altLang="zh-TW" sz="2400" smtClean="0">
                <a:ea typeface="新細明體" panose="02020500000000000000" pitchFamily="18" charset="-120"/>
              </a:rPr>
              <a:t>, </a:t>
            </a:r>
            <a:r>
              <a:rPr lang="en-US" altLang="zh-TW" sz="2400" i="1" smtClean="0">
                <a:ea typeface="新細明體" panose="02020500000000000000" pitchFamily="18" charset="-120"/>
              </a:rPr>
              <a:t>d</a:t>
            </a:r>
            <a:r>
              <a:rPr lang="en-US" altLang="zh-TW" sz="2400" smtClean="0">
                <a:ea typeface="新細明體" panose="02020500000000000000" pitchFamily="18" charset="-120"/>
              </a:rPr>
              <a:t>, …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four colors</a:t>
            </a:r>
            <a:r>
              <a:rPr lang="en-US" altLang="zh-TW" sz="240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771650" y="4333875"/>
            <a:ext cx="304800" cy="2857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923925" y="4905375"/>
            <a:ext cx="304800" cy="2857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343150" y="5000625"/>
            <a:ext cx="304800" cy="285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1695450" y="5734050"/>
            <a:ext cx="304800" cy="2857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3267075" y="5000625"/>
            <a:ext cx="304800" cy="2857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4200525" y="5019675"/>
            <a:ext cx="304800" cy="2857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3695700" y="5791200"/>
            <a:ext cx="304800" cy="285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V="1">
            <a:off x="1200150" y="4543425"/>
            <a:ext cx="590550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1162050" y="5153025"/>
            <a:ext cx="59055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>
            <a:off x="2047875" y="4581525"/>
            <a:ext cx="352425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 flipV="1">
            <a:off x="1971675" y="5267325"/>
            <a:ext cx="428625" cy="49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>
            <a:off x="1219200" y="5048250"/>
            <a:ext cx="1114425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2"/>
          <p:cNvSpPr>
            <a:spLocks noChangeShapeType="1"/>
          </p:cNvSpPr>
          <p:nvPr/>
        </p:nvSpPr>
        <p:spPr bwMode="auto">
          <a:xfrm>
            <a:off x="2638425" y="5143500"/>
            <a:ext cx="6096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3"/>
          <p:cNvSpPr>
            <a:spLocks noChangeShapeType="1"/>
          </p:cNvSpPr>
          <p:nvPr/>
        </p:nvSpPr>
        <p:spPr bwMode="auto">
          <a:xfrm>
            <a:off x="3571875" y="5143500"/>
            <a:ext cx="61912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Text Box 28"/>
          <p:cNvSpPr txBox="1">
            <a:spLocks noChangeArrowheads="1"/>
          </p:cNvSpPr>
          <p:nvPr/>
        </p:nvSpPr>
        <p:spPr bwMode="auto">
          <a:xfrm>
            <a:off x="895350" y="477202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>
            <a:off x="3467100" y="5267325"/>
            <a:ext cx="276225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Text Box 29"/>
          <p:cNvSpPr txBox="1">
            <a:spLocks noChangeArrowheads="1"/>
          </p:cNvSpPr>
          <p:nvPr/>
        </p:nvSpPr>
        <p:spPr bwMode="auto">
          <a:xfrm>
            <a:off x="2305050" y="492442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5385" name="Text Box 30"/>
          <p:cNvSpPr txBox="1">
            <a:spLocks noChangeArrowheads="1"/>
          </p:cNvSpPr>
          <p:nvPr/>
        </p:nvSpPr>
        <p:spPr bwMode="auto">
          <a:xfrm>
            <a:off x="1743075" y="424815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3248025" y="492442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15387" name="Text Box 32"/>
          <p:cNvSpPr txBox="1">
            <a:spLocks noChangeArrowheads="1"/>
          </p:cNvSpPr>
          <p:nvPr/>
        </p:nvSpPr>
        <p:spPr bwMode="auto">
          <a:xfrm>
            <a:off x="3676650" y="57150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15388" name="Text Box 33"/>
          <p:cNvSpPr txBox="1">
            <a:spLocks noChangeArrowheads="1"/>
          </p:cNvSpPr>
          <p:nvPr/>
        </p:nvSpPr>
        <p:spPr bwMode="auto">
          <a:xfrm>
            <a:off x="4191000" y="49149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15389" name="Line 25"/>
          <p:cNvSpPr>
            <a:spLocks noChangeShapeType="1"/>
          </p:cNvSpPr>
          <p:nvPr/>
        </p:nvSpPr>
        <p:spPr bwMode="auto">
          <a:xfrm flipV="1">
            <a:off x="3943350" y="5295900"/>
            <a:ext cx="342900" cy="523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Oval 12"/>
          <p:cNvSpPr>
            <a:spLocks noChangeArrowheads="1"/>
          </p:cNvSpPr>
          <p:nvPr/>
        </p:nvSpPr>
        <p:spPr bwMode="auto">
          <a:xfrm>
            <a:off x="571500" y="5762625"/>
            <a:ext cx="304800" cy="2857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1" name="Line 18"/>
          <p:cNvSpPr>
            <a:spLocks noChangeShapeType="1"/>
          </p:cNvSpPr>
          <p:nvPr/>
        </p:nvSpPr>
        <p:spPr bwMode="auto">
          <a:xfrm flipV="1">
            <a:off x="866775" y="5895975"/>
            <a:ext cx="8286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Text Box 27"/>
          <p:cNvSpPr txBox="1">
            <a:spLocks noChangeArrowheads="1"/>
          </p:cNvSpPr>
          <p:nvPr/>
        </p:nvSpPr>
        <p:spPr bwMode="auto">
          <a:xfrm>
            <a:off x="1695450" y="564832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5393" name="Oval 34"/>
          <p:cNvSpPr>
            <a:spLocks noChangeArrowheads="1"/>
          </p:cNvSpPr>
          <p:nvPr/>
        </p:nvSpPr>
        <p:spPr bwMode="auto">
          <a:xfrm>
            <a:off x="1057275" y="3829050"/>
            <a:ext cx="285750" cy="2762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4" name="Oval 35"/>
          <p:cNvSpPr>
            <a:spLocks noChangeArrowheads="1"/>
          </p:cNvSpPr>
          <p:nvPr/>
        </p:nvSpPr>
        <p:spPr bwMode="auto">
          <a:xfrm>
            <a:off x="1533525" y="3829050"/>
            <a:ext cx="32385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5" name="Oval 36"/>
          <p:cNvSpPr>
            <a:spLocks noChangeArrowheads="1"/>
          </p:cNvSpPr>
          <p:nvPr/>
        </p:nvSpPr>
        <p:spPr bwMode="auto">
          <a:xfrm>
            <a:off x="2057400" y="3819525"/>
            <a:ext cx="333375" cy="3143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6" name="Oval 37"/>
          <p:cNvSpPr>
            <a:spLocks noChangeArrowheads="1"/>
          </p:cNvSpPr>
          <p:nvPr/>
        </p:nvSpPr>
        <p:spPr bwMode="auto">
          <a:xfrm>
            <a:off x="2581275" y="3829050"/>
            <a:ext cx="32385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7" name="Oval 38"/>
          <p:cNvSpPr>
            <a:spLocks noChangeArrowheads="1"/>
          </p:cNvSpPr>
          <p:nvPr/>
        </p:nvSpPr>
        <p:spPr bwMode="auto">
          <a:xfrm>
            <a:off x="3124200" y="3810000"/>
            <a:ext cx="323850" cy="3143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8" name="Text Box 39"/>
          <p:cNvSpPr txBox="1">
            <a:spLocks noChangeArrowheads="1"/>
          </p:cNvSpPr>
          <p:nvPr/>
        </p:nvSpPr>
        <p:spPr bwMode="auto">
          <a:xfrm>
            <a:off x="1028700" y="338137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5399" name="Text Box 40"/>
          <p:cNvSpPr txBox="1">
            <a:spLocks noChangeArrowheads="1"/>
          </p:cNvSpPr>
          <p:nvPr/>
        </p:nvSpPr>
        <p:spPr bwMode="auto">
          <a:xfrm>
            <a:off x="1504950" y="337185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5400" name="Text Box 41"/>
          <p:cNvSpPr txBox="1">
            <a:spLocks noChangeArrowheads="1"/>
          </p:cNvSpPr>
          <p:nvPr/>
        </p:nvSpPr>
        <p:spPr bwMode="auto">
          <a:xfrm>
            <a:off x="2095500" y="336232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5401" name="Text Box 42"/>
          <p:cNvSpPr txBox="1">
            <a:spLocks noChangeArrowheads="1"/>
          </p:cNvSpPr>
          <p:nvPr/>
        </p:nvSpPr>
        <p:spPr bwMode="auto">
          <a:xfrm>
            <a:off x="2628900" y="3362325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5402" name="Text Box 43"/>
          <p:cNvSpPr txBox="1">
            <a:spLocks noChangeArrowheads="1"/>
          </p:cNvSpPr>
          <p:nvPr/>
        </p:nvSpPr>
        <p:spPr bwMode="auto">
          <a:xfrm>
            <a:off x="3143250" y="3371850"/>
            <a:ext cx="48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5403" name="Line 44"/>
          <p:cNvSpPr>
            <a:spLocks noChangeShapeType="1"/>
          </p:cNvSpPr>
          <p:nvPr/>
        </p:nvSpPr>
        <p:spPr bwMode="auto">
          <a:xfrm>
            <a:off x="5886450" y="4829175"/>
            <a:ext cx="12858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45"/>
          <p:cNvSpPr>
            <a:spLocks noChangeShapeType="1"/>
          </p:cNvSpPr>
          <p:nvPr/>
        </p:nvSpPr>
        <p:spPr bwMode="auto">
          <a:xfrm>
            <a:off x="5257800" y="5524500"/>
            <a:ext cx="5619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46"/>
          <p:cNvSpPr>
            <a:spLocks noChangeShapeType="1"/>
          </p:cNvSpPr>
          <p:nvPr/>
        </p:nvSpPr>
        <p:spPr bwMode="auto">
          <a:xfrm>
            <a:off x="5638800" y="5181600"/>
            <a:ext cx="5619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Line 47"/>
          <p:cNvSpPr>
            <a:spLocks noChangeShapeType="1"/>
          </p:cNvSpPr>
          <p:nvPr/>
        </p:nvSpPr>
        <p:spPr bwMode="auto">
          <a:xfrm>
            <a:off x="6419850" y="5172075"/>
            <a:ext cx="3619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48"/>
          <p:cNvSpPr>
            <a:spLocks noChangeShapeType="1"/>
          </p:cNvSpPr>
          <p:nvPr/>
        </p:nvSpPr>
        <p:spPr bwMode="auto">
          <a:xfrm flipV="1">
            <a:off x="7362825" y="517207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Line 49"/>
          <p:cNvSpPr>
            <a:spLocks noChangeShapeType="1"/>
          </p:cNvSpPr>
          <p:nvPr/>
        </p:nvSpPr>
        <p:spPr bwMode="auto">
          <a:xfrm>
            <a:off x="7381875" y="4810125"/>
            <a:ext cx="7239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9" name="Line 50"/>
          <p:cNvSpPr>
            <a:spLocks noChangeShapeType="1"/>
          </p:cNvSpPr>
          <p:nvPr/>
        </p:nvSpPr>
        <p:spPr bwMode="auto">
          <a:xfrm flipV="1">
            <a:off x="6019800" y="5514975"/>
            <a:ext cx="7048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0" name="Line 51"/>
          <p:cNvSpPr>
            <a:spLocks noChangeShapeType="1"/>
          </p:cNvSpPr>
          <p:nvPr/>
        </p:nvSpPr>
        <p:spPr bwMode="auto">
          <a:xfrm flipV="1">
            <a:off x="7029450" y="5505450"/>
            <a:ext cx="1104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" name="Text Box 52"/>
          <p:cNvSpPr txBox="1">
            <a:spLocks noChangeArrowheads="1"/>
          </p:cNvSpPr>
          <p:nvPr/>
        </p:nvSpPr>
        <p:spPr bwMode="auto">
          <a:xfrm>
            <a:off x="5667375" y="448627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5412" name="Text Box 53"/>
          <p:cNvSpPr txBox="1">
            <a:spLocks noChangeArrowheads="1"/>
          </p:cNvSpPr>
          <p:nvPr/>
        </p:nvSpPr>
        <p:spPr bwMode="auto">
          <a:xfrm>
            <a:off x="7391400" y="442912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15413" name="Text Box 54"/>
          <p:cNvSpPr txBox="1">
            <a:spLocks noChangeArrowheads="1"/>
          </p:cNvSpPr>
          <p:nvPr/>
        </p:nvSpPr>
        <p:spPr bwMode="auto">
          <a:xfrm>
            <a:off x="5124450" y="51816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5414" name="Text Box 55"/>
          <p:cNvSpPr txBox="1">
            <a:spLocks noChangeArrowheads="1"/>
          </p:cNvSpPr>
          <p:nvPr/>
        </p:nvSpPr>
        <p:spPr bwMode="auto">
          <a:xfrm>
            <a:off x="6219825" y="517207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5415" name="Text Box 56"/>
          <p:cNvSpPr txBox="1">
            <a:spLocks noChangeArrowheads="1"/>
          </p:cNvSpPr>
          <p:nvPr/>
        </p:nvSpPr>
        <p:spPr bwMode="auto">
          <a:xfrm>
            <a:off x="7439025" y="48006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15416" name="Text Box 57"/>
          <p:cNvSpPr txBox="1">
            <a:spLocks noChangeArrowheads="1"/>
          </p:cNvSpPr>
          <p:nvPr/>
        </p:nvSpPr>
        <p:spPr bwMode="auto">
          <a:xfrm>
            <a:off x="5524500" y="4867275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5417" name="Text Box 58"/>
          <p:cNvSpPr txBox="1">
            <a:spLocks noChangeArrowheads="1"/>
          </p:cNvSpPr>
          <p:nvPr/>
        </p:nvSpPr>
        <p:spPr bwMode="auto">
          <a:xfrm>
            <a:off x="6315075" y="48387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5418" name="Text Box 59"/>
          <p:cNvSpPr txBox="1">
            <a:spLocks noChangeArrowheads="1"/>
          </p:cNvSpPr>
          <p:nvPr/>
        </p:nvSpPr>
        <p:spPr bwMode="auto">
          <a:xfrm>
            <a:off x="7353300" y="514350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</p:spTree>
    <p:extLst>
      <p:ext uri="{BB962C8B-B14F-4D97-AF65-F5344CB8AC3E}">
        <p14:creationId xmlns="" xmlns:p14="http://schemas.microsoft.com/office/powerpoint/2010/main" val="9561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4A0AC4-F918-4F10-8349-D68DE6E7C997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445B4C-56C6-4EDC-9320-4B191FF5E1CE}" type="slidenum">
              <a:rPr lang="zh-TW" altLang="en-US" sz="1400"/>
              <a:pPr eaLnBrk="1" hangingPunct="1"/>
              <a:t>16</a:t>
            </a:fld>
            <a:endParaRPr lang="en-US" altLang="zh-TW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Proposition 40:  If G is an interval graph, then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l-GR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l-GR" altLang="zh-TW" sz="2800" dirty="0" smtClean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Proof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 the vertices according to the left endpoints of the intervals in an interval representation.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Apply greedy coloring, and suppose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receives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maximum color assigned.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receive a smaller color, the left endpoint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its interval belongs also to intervals that already have colors 1 through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dirty="0" smtClean="0">
                <a:ea typeface="新細明體" panose="02020500000000000000" pitchFamily="18" charset="-120"/>
              </a:rPr>
              <a:t>1.                     </a:t>
            </a:r>
            <a:r>
              <a:rPr lang="en-US" altLang="zh-TW" dirty="0" smtClean="0">
                <a:ea typeface="新細明體" panose="02020500000000000000" pitchFamily="18" charset="-120"/>
                <a:sym typeface="Wingdings 3" panose="05040102010807070707" pitchFamily="18" charset="2"/>
              </a:rPr>
              <a:t>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0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983C22-B41D-4793-BAE6-3A51F9DF2F41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1240A9-7EB1-4828-A5E7-64C217626D3D}" type="slidenum">
              <a:rPr lang="zh-TW" altLang="en-US" sz="1400"/>
              <a:pPr eaLnBrk="1" hangingPunct="1"/>
              <a:t>17</a:t>
            </a:fld>
            <a:endParaRPr lang="en-US" altLang="zh-TW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Proposition 40: If </a:t>
            </a:r>
            <a:r>
              <a:rPr lang="en-US" altLang="zh-TW" sz="28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an interval graph, then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l-GR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l-GR" altLang="zh-TW" sz="2800" dirty="0" smtClean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Proof</a:t>
            </a:r>
            <a:r>
              <a:rPr lang="en-US" altLang="zh-TW" dirty="0" smtClean="0">
                <a:ea typeface="新細明體" panose="02020500000000000000" pitchFamily="18" charset="-120"/>
              </a:rPr>
              <a:t>: </a:t>
            </a:r>
            <a:r>
              <a:rPr lang="en-US" altLang="zh-TW" dirty="0" smtClean="0">
                <a:ea typeface="新細明體" panose="02020500000000000000" pitchFamily="18" charset="-120"/>
                <a:sym typeface="Wingdings 3" panose="05040102010807070707" pitchFamily="18" charset="2"/>
              </a:rPr>
              <a:t>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These intervals all share the point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 we have a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-clique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consisting of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neighbors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colors </a:t>
            </a:r>
            <a:r>
              <a:rPr lang="en-US" altLang="zh-TW" dirty="0" smtClean="0">
                <a:ea typeface="新細明體" panose="02020500000000000000" pitchFamily="18" charset="-120"/>
              </a:rPr>
              <a:t>1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through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</a:t>
            </a:r>
            <a:r>
              <a:rPr lang="en-US" altLang="zh-TW" dirty="0" smtClean="0">
                <a:ea typeface="新細明體" panose="02020500000000000000" pitchFamily="18" charset="-120"/>
              </a:rPr>
              <a:t>1.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l-GR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</a:rPr>
              <a:t>≥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</a:rPr>
              <a:t>≥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</a:rPr>
              <a:t>≥ </a:t>
            </a:r>
            <a:r>
              <a:rPr lang="el-GR" altLang="zh-TW" dirty="0" smtClean="0">
                <a:ea typeface="新細明體" panose="02020500000000000000" pitchFamily="18" charset="-120"/>
              </a:rPr>
              <a:t>ω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always, this coloring is optimal</a:t>
            </a:r>
            <a:r>
              <a:rPr lang="en-US" altLang="zh-TW" dirty="0" smtClean="0">
                <a:ea typeface="新細明體" panose="02020500000000000000" pitchFamily="18" charset="-120"/>
              </a:rPr>
              <a:t>.          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0452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3F606B-2D16-47A7-8000-82A12E4C4C6F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311BB6-D5E6-436C-A43E-BC0C841CD10D}" type="slidenum">
              <a:rPr lang="zh-TW" altLang="en-US" sz="1400"/>
              <a:pPr eaLnBrk="1" hangingPunct="1"/>
              <a:t>18</a:t>
            </a:fld>
            <a:endParaRPr lang="en-US" altLang="zh-TW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Proposition 41: If H is a k-critical graph, then </a:t>
            </a:r>
            <a:r>
              <a:rPr lang="el-GR" altLang="zh-TW" sz="3200" dirty="0" smtClean="0">
                <a:sym typeface="Symbol"/>
              </a:rPr>
              <a:t></a:t>
            </a:r>
            <a:r>
              <a:rPr lang="en-US" altLang="zh-TW" sz="3200" dirty="0" smtClean="0"/>
              <a:t>(H) </a:t>
            </a:r>
            <a:r>
              <a:rPr lang="en-US" altLang="zh-TW" sz="3200" dirty="0" smtClean="0">
                <a:sym typeface="Symbol"/>
              </a:rPr>
              <a:t></a:t>
            </a:r>
            <a:r>
              <a:rPr lang="en-US" altLang="zh-TW" sz="3200" dirty="0" smtClean="0"/>
              <a:t> k</a:t>
            </a:r>
            <a:r>
              <a:rPr lang="en-US" altLang="zh-TW" sz="3200" dirty="0" smtClean="0">
                <a:sym typeface="Symbol"/>
              </a:rPr>
              <a:t></a:t>
            </a:r>
            <a:r>
              <a:rPr lang="en-US" altLang="zh-TW" sz="3200" dirty="0" smtClean="0"/>
              <a:t>1</a:t>
            </a:r>
            <a:endParaRPr lang="zh-TW" altLang="en-US" sz="3200" dirty="0" smtClean="0">
              <a:ea typeface="新細明體" panose="02020500000000000000" pitchFamily="18" charset="-12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As H is k-critical, for any x 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altLang="zh-TW" dirty="0" smtClean="0">
                <a:ea typeface="MS Gothic" panose="020B0609070205080204" pitchFamily="49" charset="-128"/>
              </a:rPr>
              <a:t>V(H), </a:t>
            </a:r>
            <a:r>
              <a:rPr lang="en-US" altLang="zh-TW" dirty="0" err="1" smtClean="0">
                <a:ea typeface="MS Gothic" panose="020B0609070205080204" pitchFamily="49" charset="-128"/>
              </a:rPr>
              <a:t>H</a:t>
            </a:r>
            <a:r>
              <a:rPr lang="en-US" altLang="zh-TW" dirty="0" err="1" smtClean="0">
                <a:ea typeface="MS Gothic" panose="020B0609070205080204" pitchFamily="49" charset="-128"/>
                <a:sym typeface="Symbol"/>
              </a:rPr>
              <a:t></a:t>
            </a:r>
            <a:r>
              <a:rPr lang="en-US" altLang="zh-TW" dirty="0" err="1" smtClean="0">
                <a:ea typeface="MS Gothic" panose="020B0609070205080204" pitchFamily="49" charset="-128"/>
              </a:rPr>
              <a:t>x</a:t>
            </a:r>
            <a:r>
              <a:rPr lang="en-US" altLang="zh-TW" dirty="0" smtClean="0">
                <a:ea typeface="MS Gothic" panose="020B0609070205080204" pitchFamily="49" charset="-128"/>
              </a:rPr>
              <a:t> is (k</a:t>
            </a:r>
            <a:r>
              <a:rPr lang="en-US" altLang="zh-TW" dirty="0" smtClean="0">
                <a:ea typeface="MS Gothic" panose="020B0609070205080204" pitchFamily="49" charset="-128"/>
                <a:sym typeface="Symbol"/>
              </a:rPr>
              <a:t></a:t>
            </a:r>
            <a:r>
              <a:rPr lang="en-US" altLang="zh-TW" dirty="0" smtClean="0">
                <a:ea typeface="MS Gothic" panose="020B0609070205080204" pitchFamily="49" charset="-128"/>
              </a:rPr>
              <a:t>1)- colorable. </a:t>
            </a:r>
          </a:p>
          <a:p>
            <a:pPr eaLnBrk="1" hangingPunct="1"/>
            <a:r>
              <a:rPr lang="en-US" altLang="zh-TW" dirty="0" smtClean="0">
                <a:ea typeface="MS Gothic" panose="020B0609070205080204" pitchFamily="49" charset="-128"/>
              </a:rPr>
              <a:t>If d(x) &lt; k</a:t>
            </a:r>
            <a:r>
              <a:rPr lang="en-US" altLang="zh-TW" dirty="0" smtClean="0">
                <a:ea typeface="MS Gothic" panose="020B0609070205080204" pitchFamily="49" charset="-128"/>
                <a:sym typeface="Symbol"/>
              </a:rPr>
              <a:t></a:t>
            </a:r>
            <a:r>
              <a:rPr lang="en-US" altLang="zh-TW" dirty="0" smtClean="0">
                <a:ea typeface="MS Gothic" panose="020B0609070205080204" pitchFamily="49" charset="-128"/>
              </a:rPr>
              <a:t>1, we can use one of the colors in </a:t>
            </a:r>
            <a:r>
              <a:rPr lang="en-US" altLang="zh-TW" dirty="0" err="1" smtClean="0">
                <a:ea typeface="MS Gothic" panose="020B0609070205080204" pitchFamily="49" charset="-128"/>
              </a:rPr>
              <a:t>H</a:t>
            </a:r>
            <a:r>
              <a:rPr lang="en-US" altLang="zh-TW" dirty="0" err="1" smtClean="0">
                <a:ea typeface="MS Gothic" panose="020B0609070205080204" pitchFamily="49" charset="-128"/>
                <a:sym typeface="Symbol"/>
              </a:rPr>
              <a:t></a:t>
            </a:r>
            <a:r>
              <a:rPr lang="en-US" altLang="zh-TW" dirty="0" err="1" smtClean="0">
                <a:ea typeface="MS Gothic" panose="020B0609070205080204" pitchFamily="49" charset="-128"/>
              </a:rPr>
              <a:t>x</a:t>
            </a:r>
            <a:r>
              <a:rPr lang="en-US" altLang="zh-TW" dirty="0" smtClean="0">
                <a:ea typeface="MS Gothic" panose="020B0609070205080204" pitchFamily="49" charset="-128"/>
              </a:rPr>
              <a:t>, to color H </a:t>
            </a:r>
            <a:r>
              <a:rPr lang="en-US" altLang="zh-TW" smtClean="0">
                <a:ea typeface="MS Gothic" panose="020B0609070205080204" pitchFamily="49" charset="-128"/>
              </a:rPr>
              <a:t>by k</a:t>
            </a:r>
            <a:r>
              <a:rPr lang="en-US" altLang="zh-TW" smtClean="0">
                <a:ea typeface="MS Gothic" panose="020B0609070205080204" pitchFamily="49" charset="-128"/>
                <a:sym typeface="Symbol"/>
              </a:rPr>
              <a:t></a:t>
            </a:r>
            <a:r>
              <a:rPr lang="en-US" altLang="zh-TW" smtClean="0">
                <a:ea typeface="MS Gothic" panose="020B0609070205080204" pitchFamily="49" charset="-128"/>
              </a:rPr>
              <a:t>1 </a:t>
            </a:r>
            <a:r>
              <a:rPr lang="en-US" altLang="zh-TW" dirty="0" smtClean="0">
                <a:ea typeface="MS Gothic" panose="020B0609070205080204" pitchFamily="49" charset="-128"/>
              </a:rPr>
              <a:t>colors.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3F606B-2D16-47A7-8000-82A12E4C4C6F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311BB6-D5E6-436C-A43E-BC0C841CD10D}" type="slidenum">
              <a:rPr lang="zh-TW" altLang="en-US" sz="1400"/>
              <a:pPr eaLnBrk="1" hangingPunct="1"/>
              <a:t>19</a:t>
            </a:fld>
            <a:endParaRPr lang="en-US" altLang="zh-TW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Proposition 42: If G is a graph, then 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sz="3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3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3200" dirty="0" smtClean="0">
                <a:ea typeface="新細明體" panose="02020500000000000000" pitchFamily="18" charset="-120"/>
                <a:sym typeface="Symbol"/>
              </a:rPr>
              <a:t> 1 + max { (H) : H  G}.</a:t>
            </a:r>
            <a:endParaRPr lang="zh-TW" altLang="en-US" sz="3200" dirty="0" smtClean="0">
              <a:ea typeface="新細明體" panose="02020500000000000000" pitchFamily="18" charset="-12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312125"/>
            <a:ext cx="7886700" cy="3864837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Put k =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and j =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max { (H) : H  G}. </a:t>
            </a:r>
          </a:p>
          <a:p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Now,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let H’ be a </a:t>
            </a:r>
            <a:r>
              <a:rPr lang="en-US" altLang="zh-TW" dirty="0" smtClean="0">
                <a:ea typeface="新細明體" panose="02020500000000000000" pitchFamily="18" charset="-120"/>
              </a:rPr>
              <a:t>k-critical </a:t>
            </a:r>
            <a:r>
              <a:rPr lang="en-US" altLang="zh-TW" dirty="0" err="1" smtClean="0">
                <a:ea typeface="新細明體" panose="02020500000000000000" pitchFamily="18" charset="-120"/>
              </a:rPr>
              <a:t>subgraph</a:t>
            </a:r>
            <a:r>
              <a:rPr lang="en-US" altLang="zh-TW" dirty="0" smtClean="0">
                <a:ea typeface="新細明體" panose="02020500000000000000" pitchFamily="18" charset="-120"/>
              </a:rPr>
              <a:t> of G. By the previous Proposition 41, </a:t>
            </a:r>
          </a:p>
          <a:p>
            <a:pPr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	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(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G) </a:t>
            </a:r>
            <a:r>
              <a:rPr lang="en-US" altLang="zh-TW" i="1" dirty="0" smtClean="0">
                <a:ea typeface="新細明體" panose="02020500000000000000" pitchFamily="18" charset="-120"/>
                <a:sym typeface="Symbol"/>
              </a:rPr>
              <a:t> 1 =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H’) </a:t>
            </a:r>
            <a:r>
              <a:rPr lang="en-US" altLang="zh-TW" i="1" dirty="0" smtClean="0">
                <a:ea typeface="新細明體" panose="02020500000000000000" pitchFamily="18" charset="-120"/>
                <a:sym typeface="Symbol"/>
              </a:rPr>
              <a:t> 1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  (H’)  j , </a:t>
            </a:r>
            <a:r>
              <a:rPr lang="en-US" altLang="zh-TW" smtClean="0">
                <a:ea typeface="新細明體" panose="02020500000000000000" pitchFamily="18" charset="-120"/>
                <a:sym typeface="Symbol"/>
              </a:rPr>
              <a:t>as required. </a:t>
            </a:r>
            <a:r>
              <a:rPr lang="en-US" altLang="zh-TW" smtClean="0">
                <a:ea typeface="MS Gothic" panose="020B0609070205080204" pitchFamily="49" charset="-128"/>
              </a:rPr>
              <a:t>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A0359C-86CA-4AE7-8CCA-BF21025DEEB1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BD5CF1-D715-4C84-B692-08DEF4513DC5}" type="slidenum">
              <a:rPr lang="zh-TW" altLang="en-US" sz="1400"/>
              <a:pPr eaLnBrk="1" hangingPunct="1"/>
              <a:t>2</a:t>
            </a:fld>
            <a:endParaRPr lang="en-US" altLang="zh-TW" sz="1400"/>
          </a:p>
        </p:txBody>
      </p:sp>
      <p:sp>
        <p:nvSpPr>
          <p:cNvPr id="410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Vertex coloring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41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04988"/>
            <a:ext cx="7772400" cy="4291012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b="1" smtClean="0">
                <a:ea typeface="新細明體" panose="02020500000000000000" pitchFamily="18" charset="-120"/>
              </a:rPr>
              <a:t>coloring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graph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labeling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: 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 →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</a:t>
            </a:r>
            <a:r>
              <a:rPr lang="en-US" altLang="zh-TW" smtClean="0">
                <a:ea typeface="新細明體" panose="02020500000000000000" pitchFamily="18" charset="-120"/>
              </a:rPr>
              <a:t> |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| =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often we use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= [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]).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labels are </a:t>
            </a:r>
            <a:r>
              <a:rPr lang="en-US" altLang="zh-TW" b="1" smtClean="0">
                <a:ea typeface="新細明體" panose="02020500000000000000" pitchFamily="18" charset="-120"/>
              </a:rPr>
              <a:t>colors</a:t>
            </a:r>
            <a:r>
              <a:rPr lang="en-US" altLang="zh-TW" smtClean="0">
                <a:ea typeface="新細明體" panose="02020500000000000000" pitchFamily="18" charset="-120"/>
              </a:rPr>
              <a:t>;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vertices of one color form a </a:t>
            </a:r>
            <a:r>
              <a:rPr lang="en-US" altLang="zh-TW" b="1" smtClean="0">
                <a:ea typeface="新細明體" panose="02020500000000000000" pitchFamily="18" charset="-120"/>
              </a:rPr>
              <a:t>color class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-coloring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smtClean="0">
                <a:ea typeface="新細明體" panose="02020500000000000000" pitchFamily="18" charset="-120"/>
              </a:rPr>
              <a:t>proper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adjacent vertices have different labels.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is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b="1" smtClean="0">
                <a:ea typeface="新細明體" panose="02020500000000000000" pitchFamily="18" charset="-120"/>
              </a:rPr>
              <a:t>colorable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 has a proper </a:t>
            </a:r>
            <a:r>
              <a:rPr lang="en-US" altLang="zh-TW" smtClean="0">
                <a:ea typeface="新細明體" panose="02020500000000000000" pitchFamily="18" charset="-120"/>
              </a:rPr>
              <a:t>k-coloring.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smtClean="0">
                <a:ea typeface="新細明體" panose="02020500000000000000" pitchFamily="18" charset="-120"/>
              </a:rPr>
              <a:t>chromatic number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is the least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colorable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4361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2BF330-5BF0-49B4-A422-9B8B3273A9EC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1F3748-3C3D-403B-9E66-DEC0904FB80E}" type="slidenum">
              <a:rPr lang="zh-TW" altLang="en-US" sz="1400"/>
              <a:pPr eaLnBrk="1" hangingPunct="1"/>
              <a:t>3</a:t>
            </a:fld>
            <a:endParaRPr lang="en-US" altLang="zh-TW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-chromatic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b="1" dirty="0" smtClean="0">
                <a:ea typeface="新細明體" panose="02020500000000000000" pitchFamily="18" charset="-120"/>
              </a:rPr>
              <a:t>chromatic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proper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-coloring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-chromatic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is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optimal coloring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  &lt;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proper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subgraph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</a:rPr>
              <a:t>color-critical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-</a:t>
            </a:r>
            <a:r>
              <a:rPr lang="en-US" altLang="zh-TW" b="1" dirty="0" smtClean="0">
                <a:ea typeface="新細明體" panose="02020500000000000000" pitchFamily="18" charset="-120"/>
              </a:rPr>
              <a:t>critical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368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err="1" smtClean="0"/>
              <a:t>K</a:t>
            </a:r>
            <a:r>
              <a:rPr lang="en-US" i="1" dirty="0" err="1" smtClean="0"/>
              <a:t>n</a:t>
            </a:r>
            <a:endParaRPr lang="en-US" i="1" dirty="0" smtClean="0"/>
          </a:p>
          <a:p>
            <a:r>
              <a:rPr lang="en-US" sz="3600" i="1" dirty="0" err="1" smtClean="0"/>
              <a:t>K</a:t>
            </a:r>
            <a:r>
              <a:rPr lang="en-US" i="1" dirty="0" err="1" smtClean="0"/>
              <a:t>n,n</a:t>
            </a:r>
            <a:endParaRPr lang="en-US" i="1" dirty="0" smtClean="0"/>
          </a:p>
          <a:p>
            <a:r>
              <a:rPr lang="en-US" sz="3600" i="1" dirty="0" smtClean="0"/>
              <a:t>Cycle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E71B-CCDA-4489-86B8-DBD3347924ED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43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D0587E-D112-4C18-89DC-875C6A288F84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11B2EE-F526-49C0-B01B-41E37D3E4165}" type="slidenum">
              <a:rPr lang="zh-TW" altLang="en-US" sz="1400"/>
              <a:pPr eaLnBrk="1" hangingPunct="1"/>
              <a:t>5</a:t>
            </a:fld>
            <a:endParaRPr lang="en-US" altLang="zh-TW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Clique number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541463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b="1" i="1" smtClean="0">
                <a:ea typeface="新細明體" panose="02020500000000000000" pitchFamily="18" charset="-120"/>
              </a:rPr>
              <a:t>clique number</a:t>
            </a:r>
            <a:r>
              <a:rPr lang="en-US" altLang="zh-TW" b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graph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written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l-GR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ω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maximum size of a set of pairwise adjacent vertices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clique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="1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75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B1DE01-D170-4BAC-9066-84089D9C3199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19DF79-4E0C-4A2D-83D0-37CA881D2D30}" type="slidenum">
              <a:rPr lang="zh-TW" altLang="en-US" sz="1400"/>
              <a:pPr eaLnBrk="1" hangingPunct="1"/>
              <a:t>6</a:t>
            </a:fld>
            <a:endParaRPr lang="en-US" altLang="zh-TW" sz="1400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Proposition 37: For every graph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≥ </a:t>
            </a:r>
            <a:r>
              <a:rPr lang="el-GR" altLang="zh-TW" sz="2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ω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and </a:t>
            </a:r>
            <a:r>
              <a:rPr lang="el-GR" altLang="zh-TW" sz="28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χ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800" dirty="0" smtClean="0">
                <a:latin typeface="Dotum" panose="020B0600000101010101" pitchFamily="34" charset="-127"/>
                <a:ea typeface="Dotum" panose="020B0600000101010101" pitchFamily="34" charset="-127"/>
              </a:rPr>
              <a:t>≥ </a:t>
            </a:r>
            <a:r>
              <a:rPr lang="en-US" altLang="zh-TW" sz="2800" i="1" dirty="0" smtClean="0">
                <a:ea typeface="Dotum" panose="020B0600000101010101" pitchFamily="34" charset="-127"/>
              </a:rPr>
              <a:t>n</a:t>
            </a:r>
            <a:r>
              <a:rPr lang="en-US" altLang="zh-TW" sz="2800" dirty="0" smtClean="0">
                <a:ea typeface="Dotum" panose="020B0600000101010101" pitchFamily="34" charset="-127"/>
              </a:rPr>
              <a:t>(</a:t>
            </a:r>
            <a:r>
              <a:rPr lang="en-US" altLang="zh-TW" sz="2800" i="1" dirty="0" smtClean="0">
                <a:ea typeface="Dotum" panose="020B0600000101010101" pitchFamily="34" charset="-127"/>
              </a:rPr>
              <a:t>G</a:t>
            </a:r>
            <a:r>
              <a:rPr lang="en-US" altLang="zh-TW" sz="2800" dirty="0" smtClean="0">
                <a:ea typeface="Dotum" panose="020B0600000101010101" pitchFamily="34" charset="-127"/>
              </a:rPr>
              <a:t>)/</a:t>
            </a:r>
            <a:r>
              <a:rPr lang="el-GR" altLang="zh-TW" sz="2800" i="1" dirty="0" smtClean="0">
                <a:ea typeface="Dotum" panose="020B0600000101010101" pitchFamily="34" charset="-127"/>
              </a:rPr>
              <a:t>α</a:t>
            </a:r>
            <a:r>
              <a:rPr lang="en-US" altLang="zh-TW" sz="2800" dirty="0" smtClean="0">
                <a:ea typeface="Dotum" panose="020B0600000101010101" pitchFamily="34" charset="-127"/>
              </a:rPr>
              <a:t>(</a:t>
            </a:r>
            <a:r>
              <a:rPr lang="en-US" altLang="zh-TW" sz="2800" i="1" dirty="0" smtClean="0">
                <a:ea typeface="Dotum" panose="020B0600000101010101" pitchFamily="34" charset="-127"/>
              </a:rPr>
              <a:t>G</a:t>
            </a:r>
            <a:r>
              <a:rPr lang="en-US" altLang="zh-TW" sz="2800" dirty="0" smtClean="0">
                <a:ea typeface="Dotum" panose="020B0600000101010101" pitchFamily="34" charset="-127"/>
              </a:rPr>
              <a:t>).</a:t>
            </a:r>
            <a:endParaRPr lang="el-GR" altLang="zh-TW" sz="2800" dirty="0" smtClean="0">
              <a:ea typeface="Dotum" panose="020B0600000101010101" pitchFamily="34" charset="-127"/>
            </a:endParaRPr>
          </a:p>
        </p:txBody>
      </p:sp>
      <p:sp>
        <p:nvSpPr>
          <p:cNvPr id="717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ea typeface="新細明體" panose="02020500000000000000" pitchFamily="18" charset="-120"/>
              </a:rPr>
              <a:t>Proof</a:t>
            </a:r>
            <a:r>
              <a:rPr lang="en-US" altLang="zh-TW" smtClean="0">
                <a:ea typeface="新細明體" panose="02020500000000000000" pitchFamily="18" charset="-120"/>
              </a:rPr>
              <a:t>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first bound holds because vertices of a clique require distinct colors. The second bound holds because each color class is an independent set and thus has at most </a:t>
            </a:r>
            <a:r>
              <a:rPr lang="el-GR" altLang="zh-TW" smtClean="0">
                <a:ea typeface="新細明體" panose="02020500000000000000" pitchFamily="18" charset="-120"/>
                <a:cs typeface="Times New Roman" panose="02020603050405020304" pitchFamily="18" charset="0"/>
              </a:rPr>
              <a:t>α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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chromatic number</a:t>
            </a:r>
          </a:p>
          <a:p>
            <a:pPr lvl="1" eaLnBrk="1" hangingPunct="1"/>
            <a:r>
              <a:rPr lang="el-GR" altLang="zh-TW" smtClean="0">
                <a:latin typeface="Dotum" panose="020B0600000101010101" pitchFamily="34" charset="-127"/>
                <a:ea typeface="Dotum" panose="020B0600000101010101" pitchFamily="34" charset="-127"/>
              </a:rPr>
              <a:t>ω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clique number</a:t>
            </a:r>
          </a:p>
          <a:p>
            <a:pPr lvl="1" eaLnBrk="1" hangingPunct="1"/>
            <a:r>
              <a:rPr lang="el-GR" altLang="zh-TW" i="1" smtClean="0">
                <a:ea typeface="Dotum" panose="020B0600000101010101" pitchFamily="34" charset="-127"/>
              </a:rPr>
              <a:t>α</a:t>
            </a:r>
            <a:r>
              <a:rPr lang="en-US" altLang="zh-TW" smtClean="0">
                <a:ea typeface="Dotum" panose="020B0600000101010101" pitchFamily="34" charset="-127"/>
              </a:rPr>
              <a:t>(</a:t>
            </a:r>
            <a:r>
              <a:rPr lang="en-US" altLang="zh-TW" i="1" smtClean="0">
                <a:ea typeface="Dotum" panose="020B0600000101010101" pitchFamily="34" charset="-127"/>
              </a:rPr>
              <a:t>G</a:t>
            </a:r>
            <a:r>
              <a:rPr lang="en-US" altLang="zh-TW" smtClean="0">
                <a:ea typeface="Dotum" panose="020B0600000101010101" pitchFamily="34" charset="-127"/>
              </a:rPr>
              <a:t>):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independence number</a:t>
            </a:r>
          </a:p>
        </p:txBody>
      </p:sp>
    </p:spTree>
    <p:extLst>
      <p:ext uri="{BB962C8B-B14F-4D97-AF65-F5344CB8AC3E}">
        <p14:creationId xmlns="" xmlns:p14="http://schemas.microsoft.com/office/powerpoint/2010/main" val="28797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E7C7F1-F1B0-426E-B5AA-030C23BA3025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4BFD4D-311A-4928-BCF3-1C1E0F87BDC3}" type="slidenum">
              <a:rPr lang="zh-TW" altLang="en-US" sz="1400"/>
              <a:pPr eaLnBrk="1" hangingPunct="1"/>
              <a:t>7</a:t>
            </a:fld>
            <a:endParaRPr lang="en-US" altLang="zh-TW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9250"/>
            <a:ext cx="7772400" cy="811213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</a:t>
            </a:r>
            <a:r>
              <a:rPr lang="en-US" altLang="zh-TW" sz="1400" b="1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0663"/>
            <a:ext cx="7772400" cy="3457575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may exceed </a:t>
            </a:r>
            <a:r>
              <a:rPr lang="el-GR" altLang="zh-TW" sz="2400" dirty="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≥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2, let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2r+1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∨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K</a:t>
            </a:r>
            <a:r>
              <a:rPr lang="en-US" altLang="zh-TW" sz="1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2r+1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no triangle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l-GR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ω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+2.</a:t>
            </a:r>
            <a:endParaRPr lang="en-US" altLang="zh-TW" sz="28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Properly coloring the induced cycle requires at least three colors. The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-clique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needs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colors. Since every vertex of the induced cycle is adjacent to every vertex of the clique, these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colors must differ from the first three, and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sz="2400" dirty="0" smtClean="0">
                <a:latin typeface="Dotum" panose="020B0600000101010101" pitchFamily="34" charset="-127"/>
                <a:ea typeface="Dotum" panose="020B0600000101010101" pitchFamily="34" charset="-127"/>
                <a:sym typeface="Symbol" panose="05050102010706020507" pitchFamily="18" charset="2"/>
              </a:rPr>
              <a:t>≥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+3.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conclude that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(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&gt; </a:t>
            </a:r>
            <a:r>
              <a:rPr lang="el-GR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ω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</p:txBody>
      </p:sp>
      <p:grpSp>
        <p:nvGrpSpPr>
          <p:cNvPr id="8199" name="Group 22"/>
          <p:cNvGrpSpPr>
            <a:grpSpLocks/>
          </p:cNvGrpSpPr>
          <p:nvPr/>
        </p:nvGrpSpPr>
        <p:grpSpPr bwMode="auto">
          <a:xfrm>
            <a:off x="4064000" y="5194300"/>
            <a:ext cx="3046413" cy="1349375"/>
            <a:chOff x="1189" y="2934"/>
            <a:chExt cx="1919" cy="850"/>
          </a:xfrm>
        </p:grpSpPr>
        <p:sp>
          <p:nvSpPr>
            <p:cNvPr id="8200" name="Oval 4"/>
            <p:cNvSpPr>
              <a:spLocks noChangeArrowheads="1"/>
            </p:cNvSpPr>
            <p:nvPr/>
          </p:nvSpPr>
          <p:spPr bwMode="auto">
            <a:xfrm>
              <a:off x="1544" y="3054"/>
              <a:ext cx="73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1297" y="3264"/>
              <a:ext cx="73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02" name="Oval 6"/>
            <p:cNvSpPr>
              <a:spLocks noChangeArrowheads="1"/>
            </p:cNvSpPr>
            <p:nvPr/>
          </p:nvSpPr>
          <p:spPr bwMode="auto">
            <a:xfrm>
              <a:off x="1817" y="3243"/>
              <a:ext cx="73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03" name="Oval 7"/>
            <p:cNvSpPr>
              <a:spLocks noChangeArrowheads="1"/>
            </p:cNvSpPr>
            <p:nvPr/>
          </p:nvSpPr>
          <p:spPr bwMode="auto">
            <a:xfrm>
              <a:off x="1441" y="3544"/>
              <a:ext cx="73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04" name="Oval 8"/>
            <p:cNvSpPr>
              <a:spLocks noChangeArrowheads="1"/>
            </p:cNvSpPr>
            <p:nvPr/>
          </p:nvSpPr>
          <p:spPr bwMode="auto">
            <a:xfrm>
              <a:off x="1713" y="3543"/>
              <a:ext cx="73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>
              <a:off x="1618" y="3109"/>
              <a:ext cx="201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1344" y="3310"/>
              <a:ext cx="128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472" y="3593"/>
              <a:ext cx="2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 flipV="1">
              <a:off x="1746" y="3291"/>
              <a:ext cx="101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Oval 16"/>
            <p:cNvSpPr>
              <a:spLocks noChangeArrowheads="1"/>
            </p:cNvSpPr>
            <p:nvPr/>
          </p:nvSpPr>
          <p:spPr bwMode="auto">
            <a:xfrm>
              <a:off x="1189" y="2934"/>
              <a:ext cx="786" cy="8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 flipV="1">
              <a:off x="1326" y="3099"/>
              <a:ext cx="256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1437" y="3254"/>
              <a:ext cx="4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i="1">
                  <a:ea typeface="新細明體" panose="02020500000000000000" pitchFamily="18" charset="-120"/>
                </a:rPr>
                <a:t>C</a:t>
              </a:r>
              <a:r>
                <a:rPr lang="en-US" altLang="zh-TW" sz="1600" i="1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8212" name="Oval 19"/>
            <p:cNvSpPr>
              <a:spLocks noChangeArrowheads="1"/>
            </p:cNvSpPr>
            <p:nvPr/>
          </p:nvSpPr>
          <p:spPr bwMode="auto">
            <a:xfrm>
              <a:off x="2423" y="3026"/>
              <a:ext cx="549" cy="60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V="1">
              <a:off x="1966" y="3328"/>
              <a:ext cx="457" cy="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2523" y="3191"/>
              <a:ext cx="5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000" i="1">
                  <a:ea typeface="新細明體" panose="02020500000000000000" pitchFamily="18" charset="-120"/>
                </a:rPr>
                <a:t>K</a:t>
              </a:r>
              <a:r>
                <a:rPr lang="en-US" altLang="zh-TW" sz="1600" i="1">
                  <a:ea typeface="新細明體" panose="02020500000000000000" pitchFamily="18" charset="-120"/>
                </a:rPr>
                <a:t>s</a:t>
              </a:r>
              <a:endParaRPr lang="en-US" altLang="zh-TW" sz="1800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32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0767ED-5EDE-486F-A92B-44A2140FE5B3}" type="datetime1">
              <a:rPr lang="en-US" altLang="zh-TW" sz="1400" smtClean="0">
                <a:ea typeface="新細明體" panose="02020500000000000000" pitchFamily="18" charset="-120"/>
              </a:rPr>
              <a:pPr eaLnBrk="1" hangingPunct="1"/>
              <a:t>3/20/2015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CD897B-B80C-4C9B-9A45-714D4F670D44}" type="slidenum">
              <a:rPr lang="zh-TW" altLang="en-US" sz="1400"/>
              <a:pPr eaLnBrk="1" hangingPunct="1"/>
              <a:t>8</a:t>
            </a:fld>
            <a:endParaRPr lang="en-US" altLang="zh-TW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Greedy Coloring Algorithm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greedy coloring relative to a vertex ordering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obtained by coloring vertices in the order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000" i="1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assigning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i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smallest indexed color not already used on its lower-indexed neighbors.</a:t>
            </a:r>
          </a:p>
        </p:txBody>
      </p:sp>
    </p:spTree>
    <p:extLst>
      <p:ext uri="{BB962C8B-B14F-4D97-AF65-F5344CB8AC3E}">
        <p14:creationId xmlns="" xmlns:p14="http://schemas.microsoft.com/office/powerpoint/2010/main" val="21707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 txBox="1">
            <a:spLocks noGrp="1"/>
          </p:cNvSpPr>
          <p:nvPr/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Graph Theory</a:t>
            </a:r>
          </a:p>
        </p:txBody>
      </p:sp>
      <p:sp>
        <p:nvSpPr>
          <p:cNvPr id="10243" name="頁尾版面配置區 4"/>
          <p:cNvSpPr txBox="1">
            <a:spLocks noGrp="1"/>
          </p:cNvSpPr>
          <p:nvPr/>
        </p:nvSpPr>
        <p:spPr bwMode="auto">
          <a:xfrm>
            <a:off x="0" y="6400800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1400">
                <a:ea typeface="新細明體" panose="02020500000000000000" pitchFamily="18" charset="-120"/>
              </a:rPr>
              <a:t>Ch.5.   Coloring of Graphs</a:t>
            </a:r>
          </a:p>
        </p:txBody>
      </p:sp>
      <p:sp>
        <p:nvSpPr>
          <p:cNvPr id="10244" name="投影片編號版面配置區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648ED4E-4DF2-48AF-BD2E-6D2F9B786A4B}" type="slidenum">
              <a:rPr lang="zh-TW" altLang="en-US" sz="1400">
                <a:ea typeface="新細明體" panose="02020500000000000000" pitchFamily="18" charset="-120"/>
              </a:rPr>
              <a:pPr algn="r" eaLnBrk="1" hangingPunct="1"/>
              <a:t>9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Example of  Greedy Coloring Algorithm</a:t>
            </a:r>
          </a:p>
        </p:txBody>
      </p:sp>
      <p:sp>
        <p:nvSpPr>
          <p:cNvPr id="10246" name="Oval 7"/>
          <p:cNvSpPr>
            <a:spLocks noChangeArrowheads="1"/>
          </p:cNvSpPr>
          <p:nvPr/>
        </p:nvSpPr>
        <p:spPr bwMode="auto">
          <a:xfrm>
            <a:off x="1628775" y="4095750"/>
            <a:ext cx="43815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2371725" y="5457825"/>
            <a:ext cx="43815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3276600" y="3905250"/>
            <a:ext cx="438150" cy="4286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4438650" y="5286375"/>
            <a:ext cx="438150" cy="428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0" name="Oval 11"/>
          <p:cNvSpPr>
            <a:spLocks noChangeArrowheads="1"/>
          </p:cNvSpPr>
          <p:nvPr/>
        </p:nvSpPr>
        <p:spPr bwMode="auto">
          <a:xfrm>
            <a:off x="5448300" y="3971925"/>
            <a:ext cx="43815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1628775" y="4095750"/>
            <a:ext cx="438150" cy="428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V="1">
            <a:off x="2057400" y="4114800"/>
            <a:ext cx="1200150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1962150" y="4505325"/>
            <a:ext cx="51435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2743200" y="4324350"/>
            <a:ext cx="666750" cy="1171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3657600" y="4286250"/>
            <a:ext cx="819150" cy="1076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2819400" y="5543550"/>
            <a:ext cx="161925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 flipV="1">
            <a:off x="4791075" y="4324350"/>
            <a:ext cx="70485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3733800" y="4076700"/>
            <a:ext cx="1714500" cy="8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Oval 20"/>
          <p:cNvSpPr>
            <a:spLocks noChangeArrowheads="1"/>
          </p:cNvSpPr>
          <p:nvPr/>
        </p:nvSpPr>
        <p:spPr bwMode="auto">
          <a:xfrm>
            <a:off x="1543050" y="2162175"/>
            <a:ext cx="438150" cy="428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0" name="Oval 21"/>
          <p:cNvSpPr>
            <a:spLocks noChangeArrowheads="1"/>
          </p:cNvSpPr>
          <p:nvPr/>
        </p:nvSpPr>
        <p:spPr bwMode="auto">
          <a:xfrm>
            <a:off x="2295525" y="2162175"/>
            <a:ext cx="438150" cy="428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1" name="Oval 22"/>
          <p:cNvSpPr>
            <a:spLocks noChangeArrowheads="1"/>
          </p:cNvSpPr>
          <p:nvPr/>
        </p:nvSpPr>
        <p:spPr bwMode="auto">
          <a:xfrm>
            <a:off x="3019425" y="2171700"/>
            <a:ext cx="438150" cy="4286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2" name="Oval 23"/>
          <p:cNvSpPr>
            <a:spLocks noChangeArrowheads="1"/>
          </p:cNvSpPr>
          <p:nvPr/>
        </p:nvSpPr>
        <p:spPr bwMode="auto">
          <a:xfrm>
            <a:off x="3705225" y="2181225"/>
            <a:ext cx="438150" cy="4286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3" name="Oval 24"/>
          <p:cNvSpPr>
            <a:spLocks noChangeArrowheads="1"/>
          </p:cNvSpPr>
          <p:nvPr/>
        </p:nvSpPr>
        <p:spPr bwMode="auto">
          <a:xfrm>
            <a:off x="4391025" y="2171700"/>
            <a:ext cx="438150" cy="4286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64" name="Text Box 25"/>
          <p:cNvSpPr txBox="1">
            <a:spLocks noChangeArrowheads="1"/>
          </p:cNvSpPr>
          <p:nvPr/>
        </p:nvSpPr>
        <p:spPr bwMode="auto">
          <a:xfrm>
            <a:off x="1590675" y="17240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2266950" y="170497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3028950" y="169545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3676650" y="170497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4400550" y="170497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1343025" y="382905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0270" name="Text Box 31"/>
          <p:cNvSpPr txBox="1">
            <a:spLocks noChangeArrowheads="1"/>
          </p:cNvSpPr>
          <p:nvPr/>
        </p:nvSpPr>
        <p:spPr bwMode="auto">
          <a:xfrm>
            <a:off x="1933575" y="540067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0271" name="Text Box 32"/>
          <p:cNvSpPr txBox="1">
            <a:spLocks noChangeArrowheads="1"/>
          </p:cNvSpPr>
          <p:nvPr/>
        </p:nvSpPr>
        <p:spPr bwMode="auto">
          <a:xfrm>
            <a:off x="3248025" y="34766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0272" name="Text Box 33"/>
          <p:cNvSpPr txBox="1">
            <a:spLocks noChangeArrowheads="1"/>
          </p:cNvSpPr>
          <p:nvPr/>
        </p:nvSpPr>
        <p:spPr bwMode="auto">
          <a:xfrm>
            <a:off x="4924425" y="53435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0273" name="Text Box 34"/>
          <p:cNvSpPr txBox="1">
            <a:spLocks noChangeArrowheads="1"/>
          </p:cNvSpPr>
          <p:nvPr/>
        </p:nvSpPr>
        <p:spPr bwMode="auto">
          <a:xfrm>
            <a:off x="5438775" y="349567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274" name="AutoShape 35"/>
          <p:cNvSpPr>
            <a:spLocks noChangeArrowheads="1"/>
          </p:cNvSpPr>
          <p:nvPr/>
        </p:nvSpPr>
        <p:spPr bwMode="auto">
          <a:xfrm>
            <a:off x="6296025" y="3352800"/>
            <a:ext cx="1790700" cy="847725"/>
          </a:xfrm>
          <a:prstGeom prst="wedgeRoundRectCallout">
            <a:avLst>
              <a:gd name="adj1" fmla="val -82537"/>
              <a:gd name="adj2" fmla="val -15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Coloring Sequence</a:t>
            </a:r>
          </a:p>
        </p:txBody>
      </p:sp>
      <p:sp>
        <p:nvSpPr>
          <p:cNvPr id="10275" name="Text Box 37"/>
          <p:cNvSpPr txBox="1">
            <a:spLocks noChangeArrowheads="1"/>
          </p:cNvSpPr>
          <p:nvPr/>
        </p:nvSpPr>
        <p:spPr bwMode="auto">
          <a:xfrm>
            <a:off x="5994400" y="1593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276" name="AutoShape 39"/>
          <p:cNvSpPr>
            <a:spLocks noChangeArrowheads="1"/>
          </p:cNvSpPr>
          <p:nvPr/>
        </p:nvSpPr>
        <p:spPr bwMode="auto">
          <a:xfrm>
            <a:off x="5638800" y="1590675"/>
            <a:ext cx="1514475" cy="495300"/>
          </a:xfrm>
          <a:prstGeom prst="wedgeRoundRectCallout">
            <a:avLst>
              <a:gd name="adj1" fmla="val -111005"/>
              <a:gd name="adj2" fmla="val 2371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E394-00A3-421C-9FFC-2C93768A1F03}" type="datetime1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26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23215</TotalTime>
  <Words>1190</Words>
  <Application>Microsoft Office PowerPoint</Application>
  <PresentationFormat>On-screen Show (4:3)</PresentationFormat>
  <Paragraphs>165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Map Region Coloring</vt:lpstr>
      <vt:lpstr>Vertex coloring</vt:lpstr>
      <vt:lpstr>k-chromatic</vt:lpstr>
      <vt:lpstr>Chromatic Number</vt:lpstr>
      <vt:lpstr>Clique number</vt:lpstr>
      <vt:lpstr>Proposition 37: For every graph G, (G) ≥ ω(G) and χ(G) ≥ n(G)/α(G).</vt:lpstr>
      <vt:lpstr>Example. </vt:lpstr>
      <vt:lpstr>Greedy Coloring Algorithm</vt:lpstr>
      <vt:lpstr>Example of  Greedy Coloring Algorithm</vt:lpstr>
      <vt:lpstr>Proposition 38:  (G)  (G) + 1</vt:lpstr>
      <vt:lpstr>Proposition 39: If G has a degree sequence d1  d2  ..  dn, then        (G) &lt;= 1 + maxi min{di, i1}</vt:lpstr>
      <vt:lpstr>Example: Register allocation and interval graphs</vt:lpstr>
      <vt:lpstr>Example: Register allocation and interval graphs</vt:lpstr>
      <vt:lpstr>Interval Representation and interval graphs continue</vt:lpstr>
      <vt:lpstr>Example: Register allocation and interval graphs continue</vt:lpstr>
      <vt:lpstr>Proposition 40:  If G is an interval graph, then (G) = ω(G)</vt:lpstr>
      <vt:lpstr>Proposition 40: If G is an interval graph, then (G) = ω(G)</vt:lpstr>
      <vt:lpstr>Proposition 41: If H is a k-critical graph, then (H)  k1</vt:lpstr>
      <vt:lpstr>Proposition 42: If G is a graph, then (G)  1 + max { (H) : H  G}.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198</cp:revision>
  <dcterms:created xsi:type="dcterms:W3CDTF">2013-08-04T06:42:48Z</dcterms:created>
  <dcterms:modified xsi:type="dcterms:W3CDTF">2015-03-20T05:18:57Z</dcterms:modified>
</cp:coreProperties>
</file>